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21.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3.xml" ContentType="application/vnd.openxmlformats-officedocument.presentationml.notesSlide+xml"/>
  <Override PartName="/ppt/notesSlides/notesSlide10.xml" ContentType="application/vnd.openxmlformats-officedocument.presentationml.notesSlide+xml"/>
  <Override PartName="/ppt/notesSlides/_rels/notesSlide9.xml.rels" ContentType="application/vnd.openxmlformats-package.relationships+xml"/>
  <Override PartName="/ppt/notesSlides/_rels/notesSlide7.xml.rels" ContentType="application/vnd.openxmlformats-package.relationships+xml"/>
  <Override PartName="/ppt/notesSlides/_rels/notesSlide121.xml.rels" ContentType="application/vnd.openxmlformats-package.relationships+xml"/>
  <Override PartName="/ppt/notesSlides/_rels/notesSlide10.xml.rels" ContentType="application/vnd.openxmlformats-package.relationships+xml"/>
  <Override PartName="/ppt/notesSlides/_rels/notesSlide102.xml.rels" ContentType="application/vnd.openxmlformats-package.relationships+xml"/>
  <Override PartName="/ppt/notesSlides/_rels/notesSlide103.xml.rels" ContentType="application/vnd.openxmlformats-package.relationships+xml"/>
  <Override PartName="/ppt/notesSlides/_rels/notesSlide120.xml.rels" ContentType="application/vnd.openxmlformats-package.relationships+xml"/>
  <Override PartName="/ppt/notesSlides/notesSlide102.xml" ContentType="application/vnd.openxmlformats-officedocument.presentationml.notesSlide+xml"/>
  <Override PartName="/ppt/notesSlides/notesSlide120.xml" ContentType="application/vnd.openxmlformats-officedocument.presentationml.notesSlide+xml"/>
  <Override PartName="/ppt/media/image8.jpeg" ContentType="image/jpeg"/>
  <Override PartName="/ppt/media/image9.png" ContentType="image/png"/>
  <Override PartName="/ppt/media/image7.jpeg" ContentType="image/jpe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22.xml" ContentType="application/vnd.openxmlformats-officedocument.presentationml.slide+xml"/>
  <Override PartName="/ppt/slides/slide119.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121.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10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122.xml.rels" ContentType="application/vnd.openxmlformats-package.relationships+xml"/>
  <Override PartName="/ppt/slides/_rels/slide121.xml.rels" ContentType="application/vnd.openxmlformats-package.relationships+xml"/>
  <Override PartName="/ppt/slides/_rels/slide120.xml.rels" ContentType="application/vnd.openxmlformats-package.relationships+xml"/>
  <Override PartName="/ppt/slides/_rels/slide119.xml.rels" ContentType="application/vnd.openxmlformats-package.relationships+xml"/>
  <Override PartName="/ppt/slides/_rels/slide118.xml.rels" ContentType="application/vnd.openxmlformats-package.relationships+xml"/>
  <Override PartName="/ppt/slides/_rels/slide109.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106.xml.rels" ContentType="application/vnd.openxmlformats-package.relationships+xml"/>
  <Override PartName="/ppt/slides/_rels/slide99.xml.rels" ContentType="application/vnd.openxmlformats-package.relationships+xml"/>
  <Override PartName="/ppt/slides/_rels/slide95.xml.rels" ContentType="application/vnd.openxmlformats-package.relationships+xml"/>
  <Override PartName="/ppt/slides/_rels/slide116.xml.rels" ContentType="application/vnd.openxmlformats-package.relationships+xml"/>
  <Override PartName="/ppt/slides/_rels/slide89.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02.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112.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111.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110.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03.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13.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114.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115.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117.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104.xml.rels" ContentType="application/vnd.openxmlformats-package.relationships+xml"/>
  <Override PartName="/ppt/slides/_rels/slide56.xml.rels" ContentType="application/vnd.openxmlformats-package.relationships+xml"/>
  <Override PartName="/ppt/slides/_rels/slide105.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110.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111.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120.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alibri Light"/>
              </a:rPr>
              <a:t>Click to move the slide</a:t>
            </a:r>
            <a:endParaRPr b="0" lang="en-US" sz="1800" spc="-1" strike="noStrike">
              <a:solidFill>
                <a:srgbClr val="000000"/>
              </a:solidFill>
              <a:latin typeface="Calibri Light"/>
            </a:endParaRPr>
          </a:p>
        </p:txBody>
      </p:sp>
      <p:sp>
        <p:nvSpPr>
          <p:cNvPr id="125"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126"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&lt;header&gt;</a:t>
            </a:r>
            <a:endParaRPr b="0" lang="en-GB" sz="1400" spc="-1" strike="noStrike">
              <a:latin typeface="Times New Roman"/>
            </a:endParaRPr>
          </a:p>
        </p:txBody>
      </p:sp>
      <p:sp>
        <p:nvSpPr>
          <p:cNvPr id="127"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&lt;date/time&gt;</a:t>
            </a:r>
            <a:endParaRPr b="0" lang="en-GB" sz="1400" spc="-1" strike="noStrike">
              <a:latin typeface="Times New Roman"/>
            </a:endParaRPr>
          </a:p>
        </p:txBody>
      </p:sp>
      <p:sp>
        <p:nvSpPr>
          <p:cNvPr id="128"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&lt;footer&gt;</a:t>
            </a:r>
            <a:endParaRPr b="0" lang="en-GB" sz="1400" spc="-1" strike="noStrike">
              <a:latin typeface="Times New Roman"/>
            </a:endParaRPr>
          </a:p>
        </p:txBody>
      </p:sp>
      <p:sp>
        <p:nvSpPr>
          <p:cNvPr id="129" name="PlaceHolder 6"/>
          <p:cNvSpPr>
            <a:spLocks noGrp="1"/>
          </p:cNvSpPr>
          <p:nvPr>
            <p:ph type="sldNum"/>
          </p:nvPr>
        </p:nvSpPr>
        <p:spPr>
          <a:xfrm>
            <a:off x="4278960" y="10157400"/>
            <a:ext cx="3280680" cy="534240"/>
          </a:xfrm>
          <a:prstGeom prst="rect">
            <a:avLst/>
          </a:prstGeom>
        </p:spPr>
        <p:txBody>
          <a:bodyPr lIns="0" rIns="0" tIns="0" bIns="0" anchor="b"/>
          <a:p>
            <a:pPr algn="r"/>
            <a:fld id="{32AA5F45-D8A9-4663-9E37-91E255EDA1AA}"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02.xml.rels><?xml version="1.0" encoding="UTF-8"?>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
</Relationships>
</file>

<file path=ppt/notesSlides/_rels/notesSlide103.xml.rels><?xml version="1.0" encoding="UTF-8"?>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
</Relationships>
</file>

<file path=ppt/notesSlides/_rels/notesSlide120.xml.rels><?xml version="1.0" encoding="UTF-8"?>
<Relationships xmlns="http://schemas.openxmlformats.org/package/2006/relationships"><Relationship Id="rId1" Type="http://schemas.openxmlformats.org/officeDocument/2006/relationships/slide" Target="../slides/slide120.xml"/><Relationship Id="rId2" Type="http://schemas.openxmlformats.org/officeDocument/2006/relationships/notesMaster" Target="../notesMasters/notesMaster1.xml"/>
</Relationships>
</file>

<file path=ppt/notesSlides/_rels/notesSlide121.xml.rels><?xml version="1.0" encoding="UTF-8"?>
<Relationships xmlns="http://schemas.openxmlformats.org/package/2006/relationships"><Relationship Id="rId1" Type="http://schemas.openxmlformats.org/officeDocument/2006/relationships/slide" Target="../slides/slide121.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9" name="PlaceHolder 1"/>
          <p:cNvSpPr>
            <a:spLocks noGrp="1"/>
          </p:cNvSpPr>
          <p:nvPr>
            <p:ph type="sldImg"/>
          </p:nvPr>
        </p:nvSpPr>
        <p:spPr>
          <a:xfrm>
            <a:off x="1143000" y="685800"/>
            <a:ext cx="4571640" cy="3428640"/>
          </a:xfrm>
          <a:prstGeom prst="rect">
            <a:avLst/>
          </a:prstGeom>
        </p:spPr>
      </p:sp>
      <p:sp>
        <p:nvSpPr>
          <p:cNvPr id="1660" name="PlaceHolder 2"/>
          <p:cNvSpPr>
            <a:spLocks noGrp="1"/>
          </p:cNvSpPr>
          <p:nvPr>
            <p:ph type="body"/>
          </p:nvPr>
        </p:nvSpPr>
        <p:spPr>
          <a:xfrm>
            <a:off x="685800" y="4343400"/>
            <a:ext cx="5486040" cy="4114440"/>
          </a:xfrm>
          <a:prstGeom prst="rect">
            <a:avLst/>
          </a:prstGeom>
        </p:spPr>
        <p:txBody>
          <a:bodyPr>
            <a:normAutofit/>
          </a:bodyPr>
          <a:p>
            <a:endParaRPr b="0" lang="en-GB" sz="2000" spc="-1" strike="noStrike">
              <a:latin typeface="Arial"/>
            </a:endParaRPr>
          </a:p>
        </p:txBody>
      </p:sp>
      <p:sp>
        <p:nvSpPr>
          <p:cNvPr id="1661" name="TextShape 3"/>
          <p:cNvSpPr txBox="1"/>
          <p:nvPr/>
        </p:nvSpPr>
        <p:spPr>
          <a:xfrm>
            <a:off x="3884760" y="8685360"/>
            <a:ext cx="2971440" cy="456840"/>
          </a:xfrm>
          <a:prstGeom prst="rect">
            <a:avLst/>
          </a:prstGeom>
          <a:noFill/>
          <a:ln>
            <a:noFill/>
          </a:ln>
        </p:spPr>
        <p:txBody>
          <a:bodyPr anchor="b"/>
          <a:p>
            <a:pPr algn="r">
              <a:lnSpc>
                <a:spcPct val="100000"/>
              </a:lnSpc>
            </a:pPr>
            <a:fld id="{E2C9C23E-DFD8-4016-B49A-CA1C6283F906}"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10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2" name="PlaceHolder 1"/>
          <p:cNvSpPr>
            <a:spLocks noGrp="1"/>
          </p:cNvSpPr>
          <p:nvPr>
            <p:ph type="sldImg"/>
          </p:nvPr>
        </p:nvSpPr>
        <p:spPr>
          <a:xfrm>
            <a:off x="1143000" y="685800"/>
            <a:ext cx="4571640" cy="3428640"/>
          </a:xfrm>
          <a:prstGeom prst="rect">
            <a:avLst/>
          </a:prstGeom>
        </p:spPr>
      </p:sp>
      <p:sp>
        <p:nvSpPr>
          <p:cNvPr id="1663" name="PlaceHolder 2"/>
          <p:cNvSpPr>
            <a:spLocks noGrp="1"/>
          </p:cNvSpPr>
          <p:nvPr>
            <p:ph type="body"/>
          </p:nvPr>
        </p:nvSpPr>
        <p:spPr>
          <a:xfrm>
            <a:off x="685800" y="4343400"/>
            <a:ext cx="5486040" cy="4114440"/>
          </a:xfrm>
          <a:prstGeom prst="rect">
            <a:avLst/>
          </a:prstGeom>
        </p:spPr>
        <p:txBody>
          <a:bodyPr>
            <a:normAutofit/>
          </a:bodyPr>
          <a:p>
            <a:endParaRPr b="0" lang="en-GB" sz="2000" spc="-1" strike="noStrike">
              <a:latin typeface="Arial"/>
            </a:endParaRPr>
          </a:p>
        </p:txBody>
      </p:sp>
      <p:sp>
        <p:nvSpPr>
          <p:cNvPr id="1664" name="TextShape 3"/>
          <p:cNvSpPr txBox="1"/>
          <p:nvPr/>
        </p:nvSpPr>
        <p:spPr>
          <a:xfrm>
            <a:off x="3884760" y="8685360"/>
            <a:ext cx="2971440" cy="456840"/>
          </a:xfrm>
          <a:prstGeom prst="rect">
            <a:avLst/>
          </a:prstGeom>
          <a:noFill/>
          <a:ln>
            <a:noFill/>
          </a:ln>
        </p:spPr>
        <p:txBody>
          <a:bodyPr anchor="b"/>
          <a:p>
            <a:pPr algn="r">
              <a:lnSpc>
                <a:spcPct val="100000"/>
              </a:lnSpc>
            </a:pPr>
            <a:fld id="{D0FDCACC-C3E0-4285-93EC-7D39D24E0BDC}"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10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5" name="PlaceHolder 1"/>
          <p:cNvSpPr>
            <a:spLocks noGrp="1"/>
          </p:cNvSpPr>
          <p:nvPr>
            <p:ph type="sldImg"/>
          </p:nvPr>
        </p:nvSpPr>
        <p:spPr>
          <a:xfrm>
            <a:off x="1143000" y="685800"/>
            <a:ext cx="4571640" cy="3428640"/>
          </a:xfrm>
          <a:prstGeom prst="rect">
            <a:avLst/>
          </a:prstGeom>
        </p:spPr>
      </p:sp>
      <p:sp>
        <p:nvSpPr>
          <p:cNvPr id="1666"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1667" name="TextShape 3"/>
          <p:cNvSpPr txBox="1"/>
          <p:nvPr/>
        </p:nvSpPr>
        <p:spPr>
          <a:xfrm>
            <a:off x="3884760" y="8685360"/>
            <a:ext cx="2971440" cy="456840"/>
          </a:xfrm>
          <a:prstGeom prst="rect">
            <a:avLst/>
          </a:prstGeom>
          <a:noFill/>
          <a:ln>
            <a:noFill/>
          </a:ln>
        </p:spPr>
        <p:txBody>
          <a:bodyPr anchor="b"/>
          <a:p>
            <a:pPr algn="r">
              <a:lnSpc>
                <a:spcPct val="100000"/>
              </a:lnSpc>
            </a:pPr>
            <a:fld id="{2AB52616-8BCE-4BFA-80D1-2FA36A7EA8DD}"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1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8" name="PlaceHolder 1"/>
          <p:cNvSpPr>
            <a:spLocks noGrp="1"/>
          </p:cNvSpPr>
          <p:nvPr>
            <p:ph type="sldImg"/>
          </p:nvPr>
        </p:nvSpPr>
        <p:spPr>
          <a:xfrm>
            <a:off x="1143000" y="685800"/>
            <a:ext cx="4571640" cy="3428640"/>
          </a:xfrm>
          <a:prstGeom prst="rect">
            <a:avLst/>
          </a:prstGeom>
        </p:spPr>
      </p:sp>
      <p:sp>
        <p:nvSpPr>
          <p:cNvPr id="1669"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1670" name="TextShape 3"/>
          <p:cNvSpPr txBox="1"/>
          <p:nvPr/>
        </p:nvSpPr>
        <p:spPr>
          <a:xfrm>
            <a:off x="3884760" y="8685360"/>
            <a:ext cx="2971440" cy="456840"/>
          </a:xfrm>
          <a:prstGeom prst="rect">
            <a:avLst/>
          </a:prstGeom>
          <a:noFill/>
          <a:ln>
            <a:noFill/>
          </a:ln>
        </p:spPr>
        <p:txBody>
          <a:bodyPr anchor="b"/>
          <a:p>
            <a:pPr algn="r">
              <a:lnSpc>
                <a:spcPct val="100000"/>
              </a:lnSpc>
            </a:pPr>
            <a:fld id="{41993899-2D97-4FBA-B621-2405DBD3BEE6}"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1" name="PlaceHolder 1"/>
          <p:cNvSpPr>
            <a:spLocks noGrp="1"/>
          </p:cNvSpPr>
          <p:nvPr>
            <p:ph type="sldImg"/>
          </p:nvPr>
        </p:nvSpPr>
        <p:spPr>
          <a:xfrm>
            <a:off x="1143000" y="685800"/>
            <a:ext cx="4571640" cy="3428640"/>
          </a:xfrm>
          <a:prstGeom prst="rect">
            <a:avLst/>
          </a:prstGeom>
        </p:spPr>
      </p:sp>
      <p:sp>
        <p:nvSpPr>
          <p:cNvPr id="1672"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1673" name="TextShape 3"/>
          <p:cNvSpPr txBox="1"/>
          <p:nvPr/>
        </p:nvSpPr>
        <p:spPr>
          <a:xfrm>
            <a:off x="3884760" y="8685360"/>
            <a:ext cx="2971440" cy="456840"/>
          </a:xfrm>
          <a:prstGeom prst="rect">
            <a:avLst/>
          </a:prstGeom>
          <a:noFill/>
          <a:ln>
            <a:noFill/>
          </a:ln>
        </p:spPr>
        <p:txBody>
          <a:bodyPr anchor="b"/>
          <a:p>
            <a:pPr algn="r">
              <a:lnSpc>
                <a:spcPct val="100000"/>
              </a:lnSpc>
            </a:pPr>
            <a:fld id="{30E03B54-3733-464C-A8B0-F9D3DBAFE16D}"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3" name="PlaceHolder 1"/>
          <p:cNvSpPr>
            <a:spLocks noGrp="1"/>
          </p:cNvSpPr>
          <p:nvPr>
            <p:ph type="sldImg"/>
          </p:nvPr>
        </p:nvSpPr>
        <p:spPr>
          <a:xfrm>
            <a:off x="1143000" y="685800"/>
            <a:ext cx="4571640" cy="3428640"/>
          </a:xfrm>
          <a:prstGeom prst="rect">
            <a:avLst/>
          </a:prstGeom>
        </p:spPr>
      </p:sp>
      <p:sp>
        <p:nvSpPr>
          <p:cNvPr id="1654"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1655" name="TextShape 3"/>
          <p:cNvSpPr txBox="1"/>
          <p:nvPr/>
        </p:nvSpPr>
        <p:spPr>
          <a:xfrm>
            <a:off x="3884760" y="8685360"/>
            <a:ext cx="2971440" cy="456840"/>
          </a:xfrm>
          <a:prstGeom prst="rect">
            <a:avLst/>
          </a:prstGeom>
          <a:noFill/>
          <a:ln>
            <a:noFill/>
          </a:ln>
        </p:spPr>
        <p:txBody>
          <a:bodyPr anchor="b"/>
          <a:p>
            <a:pPr algn="r">
              <a:lnSpc>
                <a:spcPct val="100000"/>
              </a:lnSpc>
            </a:pPr>
            <a:fld id="{EB44DC8F-7D22-4B45-916D-905D902986FD}"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6" name="PlaceHolder 1"/>
          <p:cNvSpPr>
            <a:spLocks noGrp="1"/>
          </p:cNvSpPr>
          <p:nvPr>
            <p:ph type="sldImg"/>
          </p:nvPr>
        </p:nvSpPr>
        <p:spPr>
          <a:xfrm>
            <a:off x="1143000" y="685800"/>
            <a:ext cx="4571640" cy="3428640"/>
          </a:xfrm>
          <a:prstGeom prst="rect">
            <a:avLst/>
          </a:prstGeom>
        </p:spPr>
      </p:sp>
      <p:sp>
        <p:nvSpPr>
          <p:cNvPr id="1657"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1658" name="TextShape 3"/>
          <p:cNvSpPr txBox="1"/>
          <p:nvPr/>
        </p:nvSpPr>
        <p:spPr>
          <a:xfrm>
            <a:off x="3884760" y="8685360"/>
            <a:ext cx="2971440" cy="456840"/>
          </a:xfrm>
          <a:prstGeom prst="rect">
            <a:avLst/>
          </a:prstGeom>
          <a:noFill/>
          <a:ln>
            <a:noFill/>
          </a:ln>
        </p:spPr>
        <p:txBody>
          <a:bodyPr anchor="b"/>
          <a:p>
            <a:pPr algn="r">
              <a:lnSpc>
                <a:spcPct val="100000"/>
              </a:lnSpc>
            </a:pPr>
            <a:fld id="{7622C629-578B-4290-9940-DD673B245F64}"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2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2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3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3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4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4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48"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50"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5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53"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5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58"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59"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6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6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63"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6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6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67"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69"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0"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72"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4"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5"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77"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8"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9"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80"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81"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82"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89"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91"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93"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94"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98"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99"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00"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0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0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04"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0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07"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08"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10"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11"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1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1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15"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16"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18"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19"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20"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21"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22"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23"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2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2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2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2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2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2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76920"/>
            <a:ext cx="7772040" cy="2109960"/>
          </a:xfrm>
          <a:prstGeom prst="rect">
            <a:avLst/>
          </a:prstGeom>
        </p:spPr>
        <p:txBody>
          <a:bodyPr anchor="ctr"/>
          <a:p>
            <a:pPr>
              <a:lnSpc>
                <a:spcPct val="100000"/>
              </a:lnSpc>
            </a:pPr>
            <a:r>
              <a:rPr b="0" lang="en-US" sz="4400" spc="-1" strike="noStrike">
                <a:solidFill>
                  <a:srgbClr val="000000"/>
                </a:solidFill>
                <a:latin typeface="Avenir Next"/>
                <a:ea typeface="Avenir Next"/>
              </a:rPr>
              <a:t>Click to edit Master title style</a:t>
            </a:r>
            <a:endParaRPr b="0" lang="en-US" sz="4400" spc="-1" strike="noStrike">
              <a:solidFill>
                <a:srgbClr val="000000"/>
              </a:solidFill>
              <a:latin typeface="Calibri Light"/>
            </a:endParaRPr>
          </a:p>
        </p:txBody>
      </p:sp>
      <p:sp>
        <p:nvSpPr>
          <p:cNvPr id="1" name="Line 2"/>
          <p:cNvSpPr/>
          <p:nvPr/>
        </p:nvSpPr>
        <p:spPr>
          <a:xfrm flipV="1">
            <a:off x="685800" y="4392720"/>
            <a:ext cx="7772400" cy="25920"/>
          </a:xfrm>
          <a:prstGeom prst="line">
            <a:avLst/>
          </a:prstGeom>
          <a:ln w="9360">
            <a:solidFill>
              <a:srgbClr val="d9d9d9"/>
            </a:solidFill>
            <a:round/>
          </a:ln>
        </p:spPr>
        <p:style>
          <a:lnRef idx="0"/>
          <a:fillRef idx="0"/>
          <a:effectRef idx="0"/>
          <a:fontRef idx="minor"/>
        </p:style>
      </p:sp>
      <p:sp>
        <p:nvSpPr>
          <p:cNvPr id="2" name="PlaceHolder 3"/>
          <p:cNvSpPr>
            <a:spLocks noGrp="1"/>
          </p:cNvSpPr>
          <p:nvPr>
            <p:ph type="dt"/>
          </p:nvPr>
        </p:nvSpPr>
        <p:spPr>
          <a:xfrm>
            <a:off x="457200" y="6356520"/>
            <a:ext cx="2133360" cy="364680"/>
          </a:xfrm>
          <a:prstGeom prst="rect">
            <a:avLst/>
          </a:prstGeom>
        </p:spPr>
        <p:txBody>
          <a:bodyPr anchor="ctr"/>
          <a:p>
            <a:endParaRPr b="0" lang="en-GB" sz="2400" spc="-1" strike="noStrike">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b="0" lang="en-GB" sz="2400" spc="-1" strike="noStrike">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3F695F3F-4F7B-42E5-93EC-059CC1E0054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Light"/>
              </a:rPr>
              <a:t>Click to edit the outline text format</a:t>
            </a:r>
            <a:endParaRPr b="0" lang="en-US" sz="3200" spc="-1" strike="noStrike">
              <a:solidFill>
                <a:srgbClr val="000000"/>
              </a:solidFill>
              <a:latin typeface="Calibr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Light"/>
              </a:rPr>
              <a:t>Second Outline Level</a:t>
            </a:r>
            <a:endParaRPr b="0" lang="en-US" sz="2400" spc="-1" strike="noStrike">
              <a:solidFill>
                <a:srgbClr val="000000"/>
              </a:solidFill>
              <a:latin typeface="Calibr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Light"/>
              </a:rPr>
              <a:t>Third Outline Level</a:t>
            </a:r>
            <a:endParaRPr b="0" lang="en-US" sz="2000" spc="-1" strike="noStrike">
              <a:solidFill>
                <a:srgbClr val="000000"/>
              </a:solidFill>
              <a:latin typeface="Calibr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Light"/>
              </a:rPr>
              <a:t>Fourth Outline Level</a:t>
            </a:r>
            <a:endParaRPr b="0" lang="en-US" sz="2000" spc="-1" strike="noStrike">
              <a:solidFill>
                <a:srgbClr val="000000"/>
              </a:solidFill>
              <a:latin typeface="Calibr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Light"/>
              </a:rPr>
              <a:t>Fifth Outline Level</a:t>
            </a:r>
            <a:endParaRPr b="0" lang="en-US" sz="2000" spc="-1" strike="noStrike">
              <a:solidFill>
                <a:srgbClr val="000000"/>
              </a:solidFill>
              <a:latin typeface="Calibr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Light"/>
              </a:rPr>
              <a:t>Sixth Outline Level</a:t>
            </a:r>
            <a:endParaRPr b="0" lang="en-US" sz="2000" spc="-1" strike="noStrike">
              <a:solidFill>
                <a:srgbClr val="000000"/>
              </a:solidFill>
              <a:latin typeface="Calibr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Light"/>
              </a:rPr>
              <a:t>Seventh Outline Level</a:t>
            </a:r>
            <a:endParaRPr b="0" lang="en-US" sz="2000" spc="-1" strike="noStrike">
              <a:solidFill>
                <a:srgbClr val="000000"/>
              </a:solidFill>
              <a:latin typeface="Calibri Ligh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2640"/>
          </a:xfrm>
          <a:prstGeom prst="rect">
            <a:avLst/>
          </a:prstGeom>
        </p:spPr>
        <p:txBody>
          <a:bodyPr anchor="ctr"/>
          <a:p>
            <a:pPr>
              <a:lnSpc>
                <a:spcPct val="100000"/>
              </a:lnSpc>
            </a:pPr>
            <a:r>
              <a:rPr b="0" lang="en-US" sz="4400" spc="-1" strike="noStrike">
                <a:solidFill>
                  <a:srgbClr val="000000"/>
                </a:solidFill>
                <a:latin typeface="Avenir Next"/>
                <a:ea typeface="Avenir Next"/>
              </a:rPr>
              <a:t>Click to edit Master title style</a:t>
            </a:r>
            <a:endParaRPr b="0" lang="en-US" sz="4400" spc="-1" strike="noStrike">
              <a:solidFill>
                <a:srgbClr val="000000"/>
              </a:solidFill>
              <a:latin typeface="Calibri Light"/>
            </a:endParaRPr>
          </a:p>
        </p:txBody>
      </p:sp>
      <p:sp>
        <p:nvSpPr>
          <p:cNvPr id="43" name="PlaceHolder 2"/>
          <p:cNvSpPr>
            <a:spLocks noGrp="1"/>
          </p:cNvSpPr>
          <p:nvPr>
            <p:ph type="body"/>
          </p:nvPr>
        </p:nvSpPr>
        <p:spPr>
          <a:xfrm>
            <a:off x="457200" y="1600200"/>
            <a:ext cx="8229240" cy="4525560"/>
          </a:xfrm>
          <a:prstGeom prst="rect">
            <a:avLst/>
          </a:prstGeom>
        </p:spPr>
        <p:txBody>
          <a:bodyPr/>
          <a:p>
            <a:pPr marL="432000" indent="-324000">
              <a:lnSpc>
                <a:spcPct val="100000"/>
              </a:lnSpc>
              <a:spcBef>
                <a:spcPts val="479"/>
              </a:spcBef>
              <a:buClr>
                <a:srgbClr val="000000"/>
              </a:buClr>
              <a:buSzPct val="45000"/>
              <a:buFont typeface="Wingdings" charset="2"/>
              <a:buChar char=""/>
            </a:pPr>
            <a:r>
              <a:rPr b="0" lang="en-US" sz="2400" spc="-1" strike="noStrike">
                <a:solidFill>
                  <a:srgbClr val="000000"/>
                </a:solidFill>
                <a:latin typeface="Calibri Light"/>
                <a:ea typeface="Calibri Light"/>
              </a:rPr>
              <a:t>Click to edit Master text styles</a:t>
            </a:r>
            <a:endParaRPr b="0" lang="en-US" sz="2400" spc="-1" strike="noStrike">
              <a:solidFill>
                <a:srgbClr val="000000"/>
              </a:solidFill>
              <a:latin typeface="Calibri Light"/>
            </a:endParaRPr>
          </a:p>
          <a:p>
            <a:pPr lvl="1" marL="864000" indent="-324000">
              <a:lnSpc>
                <a:spcPct val="100000"/>
              </a:lnSpc>
              <a:spcBef>
                <a:spcPts val="400"/>
              </a:spcBef>
              <a:buClr>
                <a:srgbClr val="000000"/>
              </a:buClr>
              <a:buSzPct val="75000"/>
              <a:buFont typeface="Symbol" charset="2"/>
              <a:buChar char=""/>
            </a:pPr>
            <a:r>
              <a:rPr b="0" lang="en-US" sz="2000" spc="-1" strike="noStrike">
                <a:solidFill>
                  <a:srgbClr val="000000"/>
                </a:solidFill>
                <a:latin typeface="Calibri Light"/>
                <a:ea typeface="Calibri Light"/>
              </a:rPr>
              <a:t>Second level</a:t>
            </a:r>
            <a:endParaRPr b="0" lang="en-US" sz="2000" spc="-1" strike="noStrike">
              <a:solidFill>
                <a:srgbClr val="000000"/>
              </a:solidFill>
              <a:latin typeface="Calibri Light"/>
            </a:endParaRPr>
          </a:p>
          <a:p>
            <a:pPr lvl="2" marL="1296000" indent="-288000">
              <a:lnSpc>
                <a:spcPct val="100000"/>
              </a:lnSpc>
              <a:spcBef>
                <a:spcPts val="360"/>
              </a:spcBef>
              <a:buClr>
                <a:srgbClr val="000000"/>
              </a:buClr>
              <a:buSzPct val="45000"/>
              <a:buFont typeface="Wingdings" charset="2"/>
              <a:buChar char=""/>
            </a:pPr>
            <a:r>
              <a:rPr b="0" lang="en-US" sz="1800" spc="-1" strike="noStrike">
                <a:solidFill>
                  <a:srgbClr val="000000"/>
                </a:solidFill>
                <a:latin typeface="Calibri Light"/>
                <a:ea typeface="Calibri Light"/>
              </a:rPr>
              <a:t>Third level</a:t>
            </a:r>
            <a:endParaRPr b="0" lang="en-US" sz="1800" spc="-1" strike="noStrike">
              <a:solidFill>
                <a:srgbClr val="000000"/>
              </a:solidFill>
              <a:latin typeface="Calibri Light"/>
            </a:endParaRPr>
          </a:p>
          <a:p>
            <a:pPr lvl="3" marL="1728000" indent="-216000">
              <a:lnSpc>
                <a:spcPct val="100000"/>
              </a:lnSpc>
              <a:spcBef>
                <a:spcPts val="360"/>
              </a:spcBef>
              <a:buClr>
                <a:srgbClr val="000000"/>
              </a:buClr>
              <a:buSzPct val="75000"/>
              <a:buFont typeface="Symbol" charset="2"/>
              <a:buChar char=""/>
            </a:pPr>
            <a:r>
              <a:rPr b="0" lang="en-US" sz="1800" spc="-1" strike="noStrike">
                <a:solidFill>
                  <a:srgbClr val="000000"/>
                </a:solidFill>
                <a:latin typeface="Calibri Light"/>
                <a:ea typeface="Calibri Light"/>
              </a:rPr>
              <a:t>Fourth level</a:t>
            </a:r>
            <a:endParaRPr b="0" lang="en-US" sz="1800" spc="-1" strike="noStrike">
              <a:solidFill>
                <a:srgbClr val="000000"/>
              </a:solidFill>
              <a:latin typeface="Calibri Light"/>
            </a:endParaRPr>
          </a:p>
          <a:p>
            <a:pPr lvl="4" marL="2160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Calibri Light"/>
                <a:ea typeface="Calibri Light"/>
              </a:rPr>
              <a:t>Fifth level</a:t>
            </a:r>
            <a:endParaRPr b="0" lang="en-US" sz="1800" spc="-1" strike="noStrike">
              <a:solidFill>
                <a:srgbClr val="000000"/>
              </a:solidFill>
              <a:latin typeface="Calibri Light"/>
            </a:endParaRPr>
          </a:p>
        </p:txBody>
      </p:sp>
      <p:sp>
        <p:nvSpPr>
          <p:cNvPr id="44" name="PlaceHolder 3"/>
          <p:cNvSpPr>
            <a:spLocks noGrp="1"/>
          </p:cNvSpPr>
          <p:nvPr>
            <p:ph type="dt"/>
          </p:nvPr>
        </p:nvSpPr>
        <p:spPr>
          <a:xfrm>
            <a:off x="457200" y="6356520"/>
            <a:ext cx="2133360" cy="364680"/>
          </a:xfrm>
          <a:prstGeom prst="rect">
            <a:avLst/>
          </a:prstGeom>
        </p:spPr>
        <p:txBody>
          <a:bodyPr anchor="ctr"/>
          <a:p>
            <a:endParaRPr b="0" lang="en-GB" sz="2400" spc="-1" strike="noStrike">
              <a:latin typeface="Times New Roman"/>
            </a:endParaRPr>
          </a:p>
        </p:txBody>
      </p:sp>
      <p:sp>
        <p:nvSpPr>
          <p:cNvPr id="45" name="PlaceHolder 4"/>
          <p:cNvSpPr>
            <a:spLocks noGrp="1"/>
          </p:cNvSpPr>
          <p:nvPr>
            <p:ph type="ftr"/>
          </p:nvPr>
        </p:nvSpPr>
        <p:spPr>
          <a:xfrm>
            <a:off x="3124080" y="6356520"/>
            <a:ext cx="2895120" cy="364680"/>
          </a:xfrm>
          <a:prstGeom prst="rect">
            <a:avLst/>
          </a:prstGeom>
        </p:spPr>
        <p:txBody>
          <a:bodyPr anchor="ctr"/>
          <a:p>
            <a:endParaRPr b="0" lang="en-GB" sz="2400" spc="-1" strike="noStrike">
              <a:latin typeface="Times New Roman"/>
            </a:endParaRPr>
          </a:p>
        </p:txBody>
      </p:sp>
      <p:sp>
        <p:nvSpPr>
          <p:cNvPr id="46" name="PlaceHolder 5"/>
          <p:cNvSpPr>
            <a:spLocks noGrp="1"/>
          </p:cNvSpPr>
          <p:nvPr>
            <p:ph type="sldNum"/>
          </p:nvPr>
        </p:nvSpPr>
        <p:spPr>
          <a:xfrm>
            <a:off x="6553080" y="6356520"/>
            <a:ext cx="2133360" cy="364680"/>
          </a:xfrm>
          <a:prstGeom prst="rect">
            <a:avLst/>
          </a:prstGeom>
        </p:spPr>
        <p:txBody>
          <a:bodyPr anchor="ctr"/>
          <a:p>
            <a:pPr algn="r">
              <a:lnSpc>
                <a:spcPct val="100000"/>
              </a:lnSpc>
            </a:pPr>
            <a:fld id="{8D46811E-5B66-4555-AAFF-1A7CA65356E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722160" y="4406760"/>
            <a:ext cx="7772040" cy="1361880"/>
          </a:xfrm>
          <a:prstGeom prst="rect">
            <a:avLst/>
          </a:prstGeom>
        </p:spPr>
        <p:txBody>
          <a:bodyPr/>
          <a:p>
            <a:pPr>
              <a:lnSpc>
                <a:spcPct val="100000"/>
              </a:lnSpc>
            </a:pPr>
            <a:r>
              <a:rPr b="1" lang="en-US" sz="4000" spc="-1" strike="noStrike" cap="all">
                <a:solidFill>
                  <a:srgbClr val="000000"/>
                </a:solidFill>
                <a:latin typeface="Avenir Next"/>
                <a:ea typeface="Avenir Next"/>
              </a:rPr>
              <a:t>Click to edit Master title style</a:t>
            </a:r>
            <a:endParaRPr b="0" lang="en-US" sz="4000" spc="-1" strike="noStrike">
              <a:solidFill>
                <a:srgbClr val="000000"/>
              </a:solidFill>
              <a:latin typeface="Calibri Light"/>
            </a:endParaRPr>
          </a:p>
        </p:txBody>
      </p:sp>
      <p:sp>
        <p:nvSpPr>
          <p:cNvPr id="84" name="PlaceHolder 2"/>
          <p:cNvSpPr>
            <a:spLocks noGrp="1"/>
          </p:cNvSpPr>
          <p:nvPr>
            <p:ph type="body"/>
          </p:nvPr>
        </p:nvSpPr>
        <p:spPr>
          <a:xfrm>
            <a:off x="722160" y="2906640"/>
            <a:ext cx="7772040" cy="1499760"/>
          </a:xfrm>
          <a:prstGeom prst="rect">
            <a:avLst/>
          </a:prstGeom>
        </p:spPr>
        <p:txBody>
          <a:bodyPr anchor="b"/>
          <a:p>
            <a:pPr marL="432000" indent="-324000">
              <a:lnSpc>
                <a:spcPct val="100000"/>
              </a:lnSpc>
              <a:spcBef>
                <a:spcPts val="400"/>
              </a:spcBef>
              <a:buClr>
                <a:srgbClr val="000000"/>
              </a:buClr>
              <a:buSzPct val="45000"/>
              <a:buFont typeface="Wingdings" charset="2"/>
              <a:buChar char=""/>
            </a:pPr>
            <a:r>
              <a:rPr b="0" lang="en-US" sz="2000" spc="-1" strike="noStrike">
                <a:solidFill>
                  <a:srgbClr val="8b8b8b"/>
                </a:solidFill>
                <a:latin typeface="Calibri Light"/>
                <a:ea typeface="Calibri Light"/>
              </a:rPr>
              <a:t>Click to edit Master text styles</a:t>
            </a:r>
            <a:endParaRPr b="0" lang="en-US" sz="2000" spc="-1" strike="noStrike">
              <a:solidFill>
                <a:srgbClr val="000000"/>
              </a:solidFill>
              <a:latin typeface="Calibri Light"/>
            </a:endParaRPr>
          </a:p>
        </p:txBody>
      </p:sp>
      <p:sp>
        <p:nvSpPr>
          <p:cNvPr id="85" name="PlaceHolder 3"/>
          <p:cNvSpPr>
            <a:spLocks noGrp="1"/>
          </p:cNvSpPr>
          <p:nvPr>
            <p:ph type="dt"/>
          </p:nvPr>
        </p:nvSpPr>
        <p:spPr>
          <a:xfrm>
            <a:off x="457200" y="6356520"/>
            <a:ext cx="2133360" cy="364680"/>
          </a:xfrm>
          <a:prstGeom prst="rect">
            <a:avLst/>
          </a:prstGeom>
        </p:spPr>
        <p:txBody>
          <a:bodyPr anchor="ctr"/>
          <a:p>
            <a:endParaRPr b="0" lang="en-GB" sz="2400" spc="-1" strike="noStrike">
              <a:latin typeface="Times New Roman"/>
            </a:endParaRPr>
          </a:p>
        </p:txBody>
      </p:sp>
      <p:sp>
        <p:nvSpPr>
          <p:cNvPr id="86" name="PlaceHolder 4"/>
          <p:cNvSpPr>
            <a:spLocks noGrp="1"/>
          </p:cNvSpPr>
          <p:nvPr>
            <p:ph type="ftr"/>
          </p:nvPr>
        </p:nvSpPr>
        <p:spPr>
          <a:xfrm>
            <a:off x="3124080" y="6356520"/>
            <a:ext cx="2895120" cy="364680"/>
          </a:xfrm>
          <a:prstGeom prst="rect">
            <a:avLst/>
          </a:prstGeom>
        </p:spPr>
        <p:txBody>
          <a:bodyPr anchor="ctr"/>
          <a:p>
            <a:endParaRPr b="0" lang="en-GB" sz="2400" spc="-1" strike="noStrike">
              <a:latin typeface="Times New Roman"/>
            </a:endParaRPr>
          </a:p>
        </p:txBody>
      </p:sp>
      <p:sp>
        <p:nvSpPr>
          <p:cNvPr id="87" name="PlaceHolder 5"/>
          <p:cNvSpPr>
            <a:spLocks noGrp="1"/>
          </p:cNvSpPr>
          <p:nvPr>
            <p:ph type="sldNum"/>
          </p:nvPr>
        </p:nvSpPr>
        <p:spPr>
          <a:xfrm>
            <a:off x="6553080" y="6356520"/>
            <a:ext cx="2133360" cy="364680"/>
          </a:xfrm>
          <a:prstGeom prst="rect">
            <a:avLst/>
          </a:prstGeom>
        </p:spPr>
        <p:txBody>
          <a:bodyPr anchor="ctr"/>
          <a:p>
            <a:pPr algn="r">
              <a:lnSpc>
                <a:spcPct val="100000"/>
              </a:lnSpc>
            </a:pPr>
            <a:fld id="{EABE69C4-B1AE-42FC-837C-AA432FDA099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0.xml"/>
</Relationships>
</file>

<file path=ppt/slides/_rels/slide12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21.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www.geeksforgeeks.org/data-structure-alignment/" TargetMode="External"/><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en.wikipedia.org/wiki/ANSI_C" TargetMode="External"/><Relationship Id="rId2" Type="http://schemas.openxmlformats.org/officeDocument/2006/relationships/hyperlink" Target="https://isocpp.org/std/the-standard" TargetMode="External"/><Relationship Id="rId3"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ebookcentral.proquest.com/lib/HKUHK/detail.action?docID=5174548" TargetMode="External"/><Relationship Id="rId2" Type="http://schemas.openxmlformats.org/officeDocument/2006/relationships/hyperlink" Target="http://www.cplusplus.com/doc/tutorial/structures/" TargetMode="External"/><Relationship Id="rId3" Type="http://schemas.openxmlformats.org/officeDocument/2006/relationships/hyperlink" Target="http://www.cplusplus.com/doc/tutorial/files/" TargetMode="External"/><Relationship Id="rId4"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hyperlink" Target="http://www.cplusplus.com/doc/tutorial/files/" TargetMode="External"/><Relationship Id="rId2" Type="http://schemas.openxmlformats.org/officeDocument/2006/relationships/hyperlink" Target="http://www.cplusplus.com/reference/fstream/ifstream/" TargetMode="External"/><Relationship Id="rId3" Type="http://schemas.openxmlformats.org/officeDocument/2006/relationships/hyperlink" Target="http://www.cplusplus.com/reference/sstream/istringstream/" TargetMode="External"/><Relationship Id="rId4" Type="http://schemas.openxmlformats.org/officeDocument/2006/relationships/hyperlink" Target="http://www.cplusplus.com/reference/fstream/ofstream/" TargetMode="External"/><Relationship Id="rId5" Type="http://schemas.openxmlformats.org/officeDocument/2006/relationships/hyperlink" Target="http://www.cplusplus.com/reference/library/manipulators/" TargetMode="External"/><Relationship Id="rId6"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685800" y="2176920"/>
            <a:ext cx="7772040" cy="2109960"/>
          </a:xfrm>
          <a:prstGeom prst="rect">
            <a:avLst/>
          </a:prstGeom>
          <a:noFill/>
          <a:ln>
            <a:noFill/>
          </a:ln>
        </p:spPr>
        <p:txBody>
          <a:bodyPr anchor="ctr">
            <a:normAutofit/>
          </a:bodyPr>
          <a:p>
            <a:pPr>
              <a:lnSpc>
                <a:spcPct val="100000"/>
              </a:lnSpc>
              <a:spcBef>
                <a:spcPts val="601"/>
              </a:spcBef>
              <a:spcAft>
                <a:spcPts val="601"/>
              </a:spcAft>
            </a:pPr>
            <a:r>
              <a:rPr b="0" lang="en-US" sz="1800" spc="-1" strike="noStrike">
                <a:solidFill>
                  <a:srgbClr val="000000"/>
                </a:solidFill>
                <a:latin typeface="Avenir Next"/>
                <a:ea typeface="Avenir Next"/>
              </a:rPr>
              <a:t>Module 7 Guidance Notes</a:t>
            </a:r>
            <a:br/>
            <a:br/>
            <a:r>
              <a:rPr b="0" lang="en-US" sz="4800" spc="-1" strike="noStrike">
                <a:solidFill>
                  <a:srgbClr val="000000"/>
                </a:solidFill>
                <a:latin typeface="Avenir Next"/>
                <a:ea typeface="Avenir Next"/>
              </a:rPr>
              <a:t>Structs,</a:t>
            </a:r>
            <a:br/>
            <a:r>
              <a:rPr b="0" lang="en-US" sz="4800" spc="-1" strike="noStrike">
                <a:solidFill>
                  <a:srgbClr val="000000"/>
                </a:solidFill>
                <a:latin typeface="Avenir Next"/>
                <a:ea typeface="Avenir Next"/>
              </a:rPr>
              <a:t>File I/O &amp; Recursion</a:t>
            </a:r>
            <a:endParaRPr b="0" lang="en-US" sz="4800" spc="-1" strike="noStrike">
              <a:solidFill>
                <a:srgbClr val="000000"/>
              </a:solidFill>
              <a:latin typeface="Calibri Light"/>
            </a:endParaRPr>
          </a:p>
        </p:txBody>
      </p:sp>
      <p:sp>
        <p:nvSpPr>
          <p:cNvPr id="131" name="TextShape 2"/>
          <p:cNvSpPr txBox="1"/>
          <p:nvPr/>
        </p:nvSpPr>
        <p:spPr>
          <a:xfrm>
            <a:off x="685800" y="4573080"/>
            <a:ext cx="6400440" cy="882000"/>
          </a:xfrm>
          <a:prstGeom prst="rect">
            <a:avLst/>
          </a:prstGeom>
          <a:noFill/>
          <a:ln>
            <a:noFill/>
          </a:ln>
        </p:spPr>
        <p:txBody>
          <a:bodyPr>
            <a:normAutofit/>
          </a:bodyPr>
          <a:p>
            <a:pPr>
              <a:lnSpc>
                <a:spcPct val="105000"/>
              </a:lnSpc>
              <a:spcBef>
                <a:spcPts val="499"/>
              </a:spcBef>
              <a:spcAft>
                <a:spcPts val="499"/>
              </a:spcAft>
            </a:pPr>
            <a:r>
              <a:rPr b="0" lang="en-GB" sz="1200" spc="-1" strike="noStrike">
                <a:solidFill>
                  <a:srgbClr val="8b8b8b"/>
                </a:solidFill>
                <a:latin typeface="Calibri Light"/>
                <a:ea typeface="Calibri Light"/>
              </a:rPr>
              <a:t>ENGG1340/COMP2113</a:t>
            </a:r>
            <a:br/>
            <a:r>
              <a:rPr b="0" lang="en-GB" sz="1600" spc="-1" strike="noStrike">
                <a:solidFill>
                  <a:srgbClr val="8b8b8b"/>
                </a:solidFill>
                <a:latin typeface="Calibri Light"/>
                <a:ea typeface="Calibri Light"/>
              </a:rPr>
              <a:t>Computer Programming II/Programming Technologies</a:t>
            </a:r>
            <a:br/>
            <a:endParaRPr b="0" lang="en-GB" sz="16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Definition</a:t>
            </a:r>
            <a:endParaRPr b="0" lang="en-US" sz="4400" spc="-1" strike="noStrike">
              <a:solidFill>
                <a:srgbClr val="000000"/>
              </a:solidFill>
              <a:latin typeface="Calibri Light"/>
            </a:endParaRPr>
          </a:p>
        </p:txBody>
      </p:sp>
      <p:sp>
        <p:nvSpPr>
          <p:cNvPr id="161" name="TextShape 2"/>
          <p:cNvSpPr txBox="1"/>
          <p:nvPr/>
        </p:nvSpPr>
        <p:spPr>
          <a:xfrm>
            <a:off x="457200" y="1417680"/>
            <a:ext cx="8229240" cy="470808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2400" spc="-1" strike="noStrike">
                <a:solidFill>
                  <a:srgbClr val="000000"/>
                </a:solidFill>
                <a:latin typeface="Calibri Light"/>
                <a:ea typeface="Calibri Light"/>
              </a:rPr>
              <a:t>In C++, a structure is defined using the keyword </a:t>
            </a:r>
            <a:r>
              <a:rPr b="1" lang="en-US" sz="3200" spc="-1" strike="noStrike">
                <a:solidFill>
                  <a:srgbClr val="e46c0a"/>
                </a:solidFill>
                <a:latin typeface="Calibri Light"/>
                <a:ea typeface="Calibri Light"/>
              </a:rPr>
              <a:t>struct</a:t>
            </a:r>
            <a:r>
              <a:rPr b="0" lang="en-US" sz="2400" spc="-1" strike="noStrike">
                <a:solidFill>
                  <a:srgbClr val="000000"/>
                </a:solidFill>
                <a:latin typeface="Calibri Light"/>
                <a:ea typeface="Calibri Light"/>
              </a:rPr>
              <a:t>, followed by a structure tag, a list of member variables (with types and identifiers) enclosed within a pair of braces { }, and a semicolon ; </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162" name="TextShape 3"/>
          <p:cNvSpPr txBox="1"/>
          <p:nvPr/>
        </p:nvSpPr>
        <p:spPr>
          <a:xfrm>
            <a:off x="6553080" y="6356520"/>
            <a:ext cx="2133360" cy="364680"/>
          </a:xfrm>
          <a:prstGeom prst="rect">
            <a:avLst/>
          </a:prstGeom>
          <a:noFill/>
          <a:ln>
            <a:noFill/>
          </a:ln>
        </p:spPr>
        <p:txBody>
          <a:bodyPr anchor="ctr"/>
          <a:p>
            <a:pPr algn="r">
              <a:lnSpc>
                <a:spcPct val="100000"/>
              </a:lnSpc>
            </a:pPr>
            <a:fld id="{4D95E5F0-D802-4C9B-81BA-977AB30F6CA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63" name="CustomShape 4"/>
          <p:cNvSpPr/>
          <p:nvPr/>
        </p:nvSpPr>
        <p:spPr>
          <a:xfrm>
            <a:off x="863640" y="3657600"/>
            <a:ext cx="2260440" cy="13204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1" lang="en-GB" sz="1600" spc="-1" strike="noStrike">
                <a:solidFill>
                  <a:srgbClr val="e46c0a"/>
                </a:solidFill>
                <a:latin typeface="Consolas"/>
                <a:ea typeface="Consolas"/>
              </a:rPr>
              <a:t>struct </a:t>
            </a:r>
            <a:r>
              <a:rPr b="0" lang="en-GB" sz="1600" spc="-1" strike="noStrike">
                <a:solidFill>
                  <a:srgbClr val="000000"/>
                </a:solidFill>
                <a:latin typeface="Consolas"/>
                <a:ea typeface="Consolas"/>
              </a:rPr>
              <a:t>Point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x;</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y;</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164" name="CustomShape 5"/>
          <p:cNvSpPr/>
          <p:nvPr/>
        </p:nvSpPr>
        <p:spPr>
          <a:xfrm>
            <a:off x="5779800" y="3657600"/>
            <a:ext cx="2544840" cy="15465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1" lang="en-GB" sz="1600" spc="-1" strike="noStrike">
                <a:solidFill>
                  <a:srgbClr val="e46c0a"/>
                </a:solidFill>
                <a:latin typeface="Consolas"/>
                <a:ea typeface="Consolas"/>
              </a:rPr>
              <a:t>struct</a:t>
            </a:r>
            <a:r>
              <a:rPr b="0" lang="en-GB" sz="1600" spc="-1" strike="noStrike">
                <a:solidFill>
                  <a:srgbClr val="000000"/>
                </a:solidFill>
                <a:latin typeface="Consolas"/>
                <a:ea typeface="Consolas"/>
              </a:rPr>
              <a:t> Student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id;</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string name;</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char sex;</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165" name="CustomShape 6"/>
          <p:cNvSpPr/>
          <p:nvPr/>
        </p:nvSpPr>
        <p:spPr>
          <a:xfrm>
            <a:off x="863640" y="3773520"/>
            <a:ext cx="993240" cy="298800"/>
          </a:xfrm>
          <a:prstGeom prst="ellipse">
            <a:avLst/>
          </a:prstGeom>
          <a:noFill/>
          <a:ln w="9360">
            <a:noFill/>
          </a:ln>
          <a:effectLst>
            <a:outerShdw dist="23040" dir="5400000">
              <a:srgbClr val="000000">
                <a:alpha val="35000"/>
              </a:srgbClr>
            </a:outerShdw>
          </a:effectLst>
        </p:spPr>
        <p:style>
          <a:lnRef idx="0"/>
          <a:fillRef idx="0"/>
          <a:effectRef idx="0"/>
          <a:fontRef idx="minor"/>
        </p:style>
      </p:sp>
      <p:sp>
        <p:nvSpPr>
          <p:cNvPr id="166" name="CustomShape 7"/>
          <p:cNvSpPr/>
          <p:nvPr/>
        </p:nvSpPr>
        <p:spPr>
          <a:xfrm>
            <a:off x="5798520" y="3773520"/>
            <a:ext cx="993240" cy="298800"/>
          </a:xfrm>
          <a:prstGeom prst="ellipse">
            <a:avLst/>
          </a:prstGeom>
          <a:noFill/>
          <a:ln w="9360">
            <a:noFill/>
          </a:ln>
          <a:effectLst>
            <a:outerShdw dist="23040" dir="5400000">
              <a:srgbClr val="000000">
                <a:alpha val="35000"/>
              </a:srgbClr>
            </a:outerShdw>
          </a:effectLst>
        </p:spPr>
        <p:style>
          <a:lnRef idx="0"/>
          <a:fillRef idx="0"/>
          <a:effectRef idx="0"/>
          <a:fontRef idx="minor"/>
        </p:style>
      </p:sp>
      <p:grpSp>
        <p:nvGrpSpPr>
          <p:cNvPr id="167" name="Group 8"/>
          <p:cNvGrpSpPr/>
          <p:nvPr/>
        </p:nvGrpSpPr>
        <p:grpSpPr>
          <a:xfrm>
            <a:off x="1360800" y="3202560"/>
            <a:ext cx="4934160" cy="639000"/>
            <a:chOff x="1360800" y="3202560"/>
            <a:chExt cx="4934160" cy="639000"/>
          </a:xfrm>
        </p:grpSpPr>
        <p:sp>
          <p:nvSpPr>
            <p:cNvPr id="168" name="CustomShape 9"/>
            <p:cNvSpPr/>
            <p:nvPr/>
          </p:nvSpPr>
          <p:spPr>
            <a:xfrm>
              <a:off x="3010680" y="3202560"/>
              <a:ext cx="2484360" cy="63900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Avenir Next Condensed"/>
                  <a:ea typeface="Avenir Next Condensed"/>
                </a:rPr>
                <a:t>Keyword to specify </a:t>
              </a:r>
              <a:br/>
              <a:r>
                <a:rPr b="0" lang="en-GB" sz="1600" spc="-1" strike="noStrike">
                  <a:solidFill>
                    <a:srgbClr val="000000"/>
                  </a:solidFill>
                  <a:latin typeface="Avenir Next Condensed"/>
                  <a:ea typeface="Avenir Next Condensed"/>
                </a:rPr>
                <a:t>that this is a structure</a:t>
              </a:r>
              <a:endParaRPr b="0" lang="en-GB" sz="1600" spc="-1" strike="noStrike">
                <a:latin typeface="Arial"/>
              </a:endParaRPr>
            </a:p>
          </p:txBody>
        </p:sp>
        <p:sp>
          <p:nvSpPr>
            <p:cNvPr id="169" name="CustomShape 10"/>
            <p:cNvSpPr/>
            <p:nvPr/>
          </p:nvSpPr>
          <p:spPr>
            <a:xfrm flipV="1" rot="10800000">
              <a:off x="3384360" y="3772080"/>
              <a:ext cx="2023560" cy="281160"/>
            </a:xfrm>
            <a:prstGeom prst="bentConnector2">
              <a:avLst/>
            </a:pr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170" name="CustomShape 11"/>
            <p:cNvSpPr/>
            <p:nvPr/>
          </p:nvSpPr>
          <p:spPr>
            <a:xfrm>
              <a:off x="5135400" y="3525840"/>
              <a:ext cx="1159560" cy="246960"/>
            </a:xfrm>
            <a:prstGeom prst="bentConnector2">
              <a:avLst/>
            </a:pr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grpSp>
      <p:sp>
        <p:nvSpPr>
          <p:cNvPr id="171" name="CustomShape 12"/>
          <p:cNvSpPr/>
          <p:nvPr/>
        </p:nvSpPr>
        <p:spPr>
          <a:xfrm>
            <a:off x="1772280" y="3773520"/>
            <a:ext cx="993240" cy="298800"/>
          </a:xfrm>
          <a:prstGeom prst="ellipse">
            <a:avLst/>
          </a:prstGeom>
          <a:noFill/>
          <a:ln w="9360">
            <a:noFill/>
          </a:ln>
          <a:effectLst>
            <a:outerShdw dist="23040" dir="5400000">
              <a:srgbClr val="000000">
                <a:alpha val="35000"/>
              </a:srgbClr>
            </a:outerShdw>
          </a:effectLst>
        </p:spPr>
        <p:style>
          <a:lnRef idx="0"/>
          <a:fillRef idx="0"/>
          <a:effectRef idx="0"/>
          <a:fontRef idx="minor"/>
        </p:style>
      </p:sp>
      <p:sp>
        <p:nvSpPr>
          <p:cNvPr id="172" name="CustomShape 13"/>
          <p:cNvSpPr/>
          <p:nvPr/>
        </p:nvSpPr>
        <p:spPr>
          <a:xfrm>
            <a:off x="6822360" y="3773520"/>
            <a:ext cx="993240" cy="298800"/>
          </a:xfrm>
          <a:prstGeom prst="ellipse">
            <a:avLst/>
          </a:prstGeom>
          <a:noFill/>
          <a:ln w="9360">
            <a:noFill/>
          </a:ln>
          <a:effectLst>
            <a:outerShdw dist="23040" dir="5400000">
              <a:srgbClr val="000000">
                <a:alpha val="35000"/>
              </a:srgbClr>
            </a:outerShdw>
          </a:effectLst>
        </p:spPr>
        <p:style>
          <a:lnRef idx="0"/>
          <a:fillRef idx="0"/>
          <a:effectRef idx="0"/>
          <a:fontRef idx="minor"/>
        </p:style>
      </p:sp>
      <p:grpSp>
        <p:nvGrpSpPr>
          <p:cNvPr id="173" name="Group 14"/>
          <p:cNvGrpSpPr/>
          <p:nvPr/>
        </p:nvGrpSpPr>
        <p:grpSpPr>
          <a:xfrm>
            <a:off x="2269440" y="3773520"/>
            <a:ext cx="5049000" cy="625680"/>
            <a:chOff x="2269440" y="3773520"/>
            <a:chExt cx="5049000" cy="625680"/>
          </a:xfrm>
        </p:grpSpPr>
        <p:sp>
          <p:nvSpPr>
            <p:cNvPr id="174" name="CustomShape 15"/>
            <p:cNvSpPr/>
            <p:nvPr/>
          </p:nvSpPr>
          <p:spPr>
            <a:xfrm>
              <a:off x="3030840" y="4029480"/>
              <a:ext cx="2454120" cy="369720"/>
            </a:xfrm>
            <a:prstGeom prst="roundRect">
              <a:avLst>
                <a:gd name="adj" fmla="val 16667"/>
              </a:avLst>
            </a:prstGeom>
            <a:solidFill>
              <a:srgbClr val="ffffff"/>
            </a:solidFill>
            <a:ln w="25560">
              <a:solidFill>
                <a:srgbClr val="4bacc6"/>
              </a:solidFill>
              <a:round/>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Avenir Next Condensed"/>
                  <a:ea typeface="Avenir Next Condensed"/>
                </a:rPr>
                <a:t>Name of the structure</a:t>
              </a:r>
              <a:endParaRPr b="0" lang="en-GB" sz="1600" spc="-1" strike="noStrike">
                <a:latin typeface="Arial"/>
              </a:endParaRPr>
            </a:p>
          </p:txBody>
        </p:sp>
        <p:sp>
          <p:nvSpPr>
            <p:cNvPr id="175" name="CustomShape 16"/>
            <p:cNvSpPr/>
            <p:nvPr/>
          </p:nvSpPr>
          <p:spPr>
            <a:xfrm rot="10800000">
              <a:off x="2269440" y="3773880"/>
              <a:ext cx="1114920" cy="425880"/>
            </a:xfrm>
            <a:prstGeom prst="bentConnector4">
              <a:avLst>
                <a:gd name="adj1" fmla="val 27725"/>
                <a:gd name="adj2" fmla="val 140361"/>
              </a:avLst>
            </a:prstGeom>
            <a:noFill/>
            <a:ln w="25560">
              <a:solidFill>
                <a:srgbClr val="4bacc6"/>
              </a:solidFill>
              <a:round/>
              <a:tailEnd len="med" type="triangle" w="med"/>
            </a:ln>
            <a:effectLst>
              <a:outerShdw dist="20160" dir="5400000">
                <a:srgbClr val="000000">
                  <a:alpha val="38000"/>
                </a:srgbClr>
              </a:outerShdw>
            </a:effectLst>
          </p:spPr>
          <p:style>
            <a:lnRef idx="0"/>
            <a:fillRef idx="0"/>
            <a:effectRef idx="0"/>
            <a:fontRef idx="minor"/>
          </p:style>
        </p:sp>
        <p:sp>
          <p:nvSpPr>
            <p:cNvPr id="176" name="CustomShape 17"/>
            <p:cNvSpPr/>
            <p:nvPr/>
          </p:nvSpPr>
          <p:spPr>
            <a:xfrm flipV="1">
              <a:off x="5145120" y="3330720"/>
              <a:ext cx="2173320" cy="442800"/>
            </a:xfrm>
            <a:prstGeom prst="bentConnector4">
              <a:avLst>
                <a:gd name="adj1" fmla="val 15438"/>
                <a:gd name="adj2" fmla="val 141256"/>
              </a:avLst>
            </a:prstGeom>
            <a:noFill/>
            <a:ln w="25560">
              <a:solidFill>
                <a:srgbClr val="4bacc6"/>
              </a:solidFill>
              <a:round/>
              <a:tailEnd len="med" type="triangle" w="med"/>
            </a:ln>
            <a:effectLst>
              <a:outerShdw dist="20160" dir="5400000">
                <a:srgbClr val="000000">
                  <a:alpha val="38000"/>
                </a:srgbClr>
              </a:outerShdw>
            </a:effectLst>
          </p:spPr>
          <p:style>
            <a:lnRef idx="0"/>
            <a:fillRef idx="0"/>
            <a:effectRef idx="0"/>
            <a:fontRef idx="minor"/>
          </p:style>
        </p:sp>
      </p:grpSp>
      <p:grpSp>
        <p:nvGrpSpPr>
          <p:cNvPr id="177" name="Group 18"/>
          <p:cNvGrpSpPr/>
          <p:nvPr/>
        </p:nvGrpSpPr>
        <p:grpSpPr>
          <a:xfrm>
            <a:off x="2635920" y="4092840"/>
            <a:ext cx="3658320" cy="1155240"/>
            <a:chOff x="2635920" y="4092840"/>
            <a:chExt cx="3658320" cy="1155240"/>
          </a:xfrm>
        </p:grpSpPr>
        <p:sp>
          <p:nvSpPr>
            <p:cNvPr id="178" name="CustomShape 19"/>
            <p:cNvSpPr/>
            <p:nvPr/>
          </p:nvSpPr>
          <p:spPr>
            <a:xfrm>
              <a:off x="3128040" y="4609080"/>
              <a:ext cx="1901520" cy="639000"/>
            </a:xfrm>
            <a:prstGeom prst="roundRect">
              <a:avLst>
                <a:gd name="adj" fmla="val 16667"/>
              </a:avLst>
            </a:prstGeom>
            <a:solidFill>
              <a:srgbClr val="ffffff"/>
            </a:solidFill>
            <a:ln w="25560">
              <a:solidFill>
                <a:srgbClr val="c0504d"/>
              </a:solidFill>
              <a:round/>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Avenir Next Condensed"/>
                  <a:ea typeface="Avenir Next Condensed"/>
                </a:rPr>
                <a:t>Members of the </a:t>
              </a:r>
              <a:br/>
              <a:r>
                <a:rPr b="0" lang="en-GB" sz="1600" spc="-1" strike="noStrike">
                  <a:solidFill>
                    <a:srgbClr val="000000"/>
                  </a:solidFill>
                  <a:latin typeface="Avenir Next Condensed"/>
                  <a:ea typeface="Avenir Next Condensed"/>
                </a:rPr>
                <a:t>structure</a:t>
              </a:r>
              <a:endParaRPr b="0" lang="en-GB" sz="1600" spc="-1" strike="noStrike">
                <a:latin typeface="Arial"/>
              </a:endParaRPr>
            </a:p>
          </p:txBody>
        </p:sp>
        <p:sp>
          <p:nvSpPr>
            <p:cNvPr id="179" name="CustomShape 20"/>
            <p:cNvSpPr/>
            <p:nvPr/>
          </p:nvSpPr>
          <p:spPr>
            <a:xfrm>
              <a:off x="2635920" y="4092840"/>
              <a:ext cx="203400" cy="536040"/>
            </a:xfrm>
            <a:prstGeom prst="rightBrace">
              <a:avLst>
                <a:gd name="adj1" fmla="val 8333"/>
                <a:gd name="adj2" fmla="val 50000"/>
              </a:avLst>
            </a:prstGeom>
            <a:noFill/>
            <a:ln w="25560">
              <a:solidFill>
                <a:srgbClr val="c0504d"/>
              </a:solidFill>
              <a:round/>
            </a:ln>
            <a:effectLst>
              <a:outerShdw dist="20160" dir="5400000">
                <a:srgbClr val="000000">
                  <a:alpha val="38000"/>
                </a:srgbClr>
              </a:outerShdw>
            </a:effectLst>
          </p:spPr>
          <p:style>
            <a:lnRef idx="0"/>
            <a:fillRef idx="0"/>
            <a:effectRef idx="0"/>
            <a:fontRef idx="minor"/>
          </p:style>
        </p:sp>
        <p:sp>
          <p:nvSpPr>
            <p:cNvPr id="180" name="CustomShape 21"/>
            <p:cNvSpPr/>
            <p:nvPr/>
          </p:nvSpPr>
          <p:spPr>
            <a:xfrm flipH="1">
              <a:off x="6090480" y="4092840"/>
              <a:ext cx="203400" cy="676800"/>
            </a:xfrm>
            <a:prstGeom prst="rightBrace">
              <a:avLst>
                <a:gd name="adj1" fmla="val 8333"/>
                <a:gd name="adj2" fmla="val 50000"/>
              </a:avLst>
            </a:prstGeom>
            <a:noFill/>
            <a:ln w="25560">
              <a:solidFill>
                <a:srgbClr val="c0504d"/>
              </a:solidFill>
              <a:round/>
            </a:ln>
            <a:effectLst>
              <a:outerShdw dist="20160" dir="5400000">
                <a:srgbClr val="000000">
                  <a:alpha val="38000"/>
                </a:srgbClr>
              </a:outerShdw>
            </a:effectLst>
          </p:spPr>
          <p:style>
            <a:lnRef idx="0"/>
            <a:fillRef idx="0"/>
            <a:effectRef idx="0"/>
            <a:fontRef idx="minor"/>
          </p:style>
        </p:sp>
        <p:sp>
          <p:nvSpPr>
            <p:cNvPr id="181" name="CustomShape 22"/>
            <p:cNvSpPr/>
            <p:nvPr/>
          </p:nvSpPr>
          <p:spPr>
            <a:xfrm rot="10800000">
              <a:off x="2840040" y="4361400"/>
              <a:ext cx="544320" cy="537120"/>
            </a:xfrm>
            <a:prstGeom prst="bentConnector3">
              <a:avLst>
                <a:gd name="adj1" fmla="val 59942"/>
              </a:avLst>
            </a:pr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
          <p:nvSpPr>
            <p:cNvPr id="182" name="CustomShape 23"/>
            <p:cNvSpPr/>
            <p:nvPr/>
          </p:nvSpPr>
          <p:spPr>
            <a:xfrm flipV="1">
              <a:off x="4787640" y="3929040"/>
              <a:ext cx="1303920" cy="500760"/>
            </a:xfrm>
            <a:prstGeom prst="bentConnector3">
              <a:avLst>
                <a:gd name="adj1" fmla="val 60224"/>
              </a:avLst>
            </a:pr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grpSp>
      <p:sp>
        <p:nvSpPr>
          <p:cNvPr id="183" name="CustomShape 24"/>
          <p:cNvSpPr/>
          <p:nvPr/>
        </p:nvSpPr>
        <p:spPr>
          <a:xfrm>
            <a:off x="5944680" y="4833000"/>
            <a:ext cx="275400" cy="298800"/>
          </a:xfrm>
          <a:prstGeom prst="ellipse">
            <a:avLst/>
          </a:prstGeom>
          <a:noFill/>
          <a:ln w="9360">
            <a:noFill/>
          </a:ln>
          <a:effectLst>
            <a:outerShdw dist="23040" dir="5400000">
              <a:srgbClr val="000000">
                <a:alpha val="35000"/>
              </a:srgbClr>
            </a:outerShdw>
          </a:effectLst>
        </p:spPr>
        <p:style>
          <a:lnRef idx="0"/>
          <a:fillRef idx="0"/>
          <a:effectRef idx="0"/>
          <a:fontRef idx="minor"/>
        </p:style>
      </p:sp>
      <p:sp>
        <p:nvSpPr>
          <p:cNvPr id="184" name="CustomShape 25"/>
          <p:cNvSpPr/>
          <p:nvPr/>
        </p:nvSpPr>
        <p:spPr>
          <a:xfrm>
            <a:off x="1009080" y="4606920"/>
            <a:ext cx="275400" cy="298800"/>
          </a:xfrm>
          <a:prstGeom prst="ellipse">
            <a:avLst/>
          </a:prstGeom>
          <a:noFill/>
          <a:ln w="9360">
            <a:noFill/>
          </a:ln>
          <a:effectLst>
            <a:outerShdw dist="23040" dir="5400000">
              <a:srgbClr val="000000">
                <a:alpha val="35000"/>
              </a:srgbClr>
            </a:outerShdw>
          </a:effectLst>
        </p:spPr>
        <p:style>
          <a:lnRef idx="0"/>
          <a:fillRef idx="0"/>
          <a:effectRef idx="0"/>
          <a:fontRef idx="minor"/>
        </p:style>
      </p:sp>
      <p:grpSp>
        <p:nvGrpSpPr>
          <p:cNvPr id="185" name="Group 26"/>
          <p:cNvGrpSpPr/>
          <p:nvPr/>
        </p:nvGrpSpPr>
        <p:grpSpPr>
          <a:xfrm>
            <a:off x="1147680" y="4906080"/>
            <a:ext cx="4934520" cy="1149120"/>
            <a:chOff x="1147680" y="4906080"/>
            <a:chExt cx="4934520" cy="1149120"/>
          </a:xfrm>
        </p:grpSpPr>
        <p:sp>
          <p:nvSpPr>
            <p:cNvPr id="186" name="CustomShape 27"/>
            <p:cNvSpPr/>
            <p:nvPr/>
          </p:nvSpPr>
          <p:spPr>
            <a:xfrm>
              <a:off x="3370320" y="5416200"/>
              <a:ext cx="1833840" cy="639000"/>
            </a:xfrm>
            <a:prstGeom prst="roundRect">
              <a:avLst>
                <a:gd name="adj" fmla="val 16667"/>
              </a:avLst>
            </a:prstGeom>
            <a:solidFill>
              <a:srgbClr val="ffffff"/>
            </a:solidFill>
            <a:ln w="25560">
              <a:solidFill>
                <a:srgbClr val="8064a2"/>
              </a:solidFill>
              <a:round/>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Must end with a ;</a:t>
              </a:r>
              <a:endParaRPr b="0" lang="en-GB" sz="1600" spc="-1" strike="noStrike">
                <a:latin typeface="Arial"/>
              </a:endParaRPr>
            </a:p>
          </p:txBody>
        </p:sp>
        <p:sp>
          <p:nvSpPr>
            <p:cNvPr id="187" name="CustomShape 28"/>
            <p:cNvSpPr/>
            <p:nvPr/>
          </p:nvSpPr>
          <p:spPr>
            <a:xfrm rot="10800000">
              <a:off x="1147680" y="4906080"/>
              <a:ext cx="2236680" cy="680400"/>
            </a:xfrm>
            <a:prstGeom prst="bentConnector2">
              <a:avLst/>
            </a:prstGeom>
            <a:noFill/>
            <a:ln w="25560">
              <a:solidFill>
                <a:srgbClr val="8064a2"/>
              </a:solidFill>
              <a:round/>
              <a:tailEnd len="med" type="triangle" w="med"/>
            </a:ln>
            <a:effectLst>
              <a:outerShdw dist="20160" dir="5400000">
                <a:srgbClr val="000000">
                  <a:alpha val="38000"/>
                </a:srgbClr>
              </a:outerShdw>
            </a:effectLst>
          </p:spPr>
          <p:style>
            <a:lnRef idx="0"/>
            <a:fillRef idx="0"/>
            <a:effectRef idx="0"/>
            <a:fontRef idx="minor"/>
          </p:style>
        </p:sp>
        <p:sp>
          <p:nvSpPr>
            <p:cNvPr id="188" name="CustomShape 29"/>
            <p:cNvSpPr/>
            <p:nvPr/>
          </p:nvSpPr>
          <p:spPr>
            <a:xfrm flipV="1">
              <a:off x="5204520" y="4661280"/>
              <a:ext cx="877680" cy="470880"/>
            </a:xfrm>
            <a:prstGeom prst="bentConnector2">
              <a:avLst/>
            </a:prstGeom>
            <a:noFill/>
            <a:ln w="25560">
              <a:solidFill>
                <a:srgbClr val="8064a2"/>
              </a:solidFill>
              <a:round/>
              <a:tailEnd len="med" type="triangle" w="med"/>
            </a:ln>
            <a:effectLst>
              <a:outerShdw dist="20160" dir="5400000">
                <a:srgbClr val="000000">
                  <a:alpha val="38000"/>
                </a:srgbClr>
              </a:outerShdw>
            </a:effectLst>
          </p:spPr>
          <p:style>
            <a:lnRef idx="0"/>
            <a:fillRef idx="0"/>
            <a:effectRef idx="0"/>
            <a:fontRef idx="minor"/>
          </p:style>
        </p:sp>
      </p:gr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Example: Tower of Hanoi</a:t>
            </a:r>
            <a:endParaRPr b="0" lang="en-US" sz="4400" spc="-1" strike="noStrike">
              <a:solidFill>
                <a:srgbClr val="000000"/>
              </a:solidFill>
              <a:latin typeface="Calibri Light"/>
            </a:endParaRPr>
          </a:p>
        </p:txBody>
      </p:sp>
      <p:sp>
        <p:nvSpPr>
          <p:cNvPr id="130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a:t>
            </a:r>
            <a:r>
              <a:rPr b="1" lang="en-US" sz="2400" spc="-1" strike="noStrike">
                <a:solidFill>
                  <a:srgbClr val="e46c0a"/>
                </a:solidFill>
                <a:latin typeface="Calibri Light"/>
                <a:ea typeface="Calibri Light"/>
              </a:rPr>
              <a:t>Tower of Hanoi</a:t>
            </a:r>
            <a:r>
              <a:rPr b="0" lang="en-US" sz="2400" spc="-1" strike="noStrike">
                <a:solidFill>
                  <a:srgbClr val="000000"/>
                </a:solidFill>
                <a:latin typeface="Calibri Light"/>
                <a:ea typeface="Calibri Light"/>
              </a:rPr>
              <a:t> is a mathematical game, consisting of three rods and disks of different sizes which can slide onto any rod.</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puzzle starts with the disks neatly stacked in order of size on one rod, the smallest at the top, thus making a conical shape.</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Objectives: To move the entire stack to another rod.</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Rules: </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Only one disk may be moved at a time</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The removed disk must be placed on one of the rods</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No disk may be placed on top </a:t>
            </a:r>
            <a:br/>
            <a:r>
              <a:rPr b="0" lang="en-US" sz="2000" spc="-1" strike="noStrike">
                <a:solidFill>
                  <a:srgbClr val="000000"/>
                </a:solidFill>
                <a:latin typeface="Calibri Light"/>
                <a:ea typeface="Calibri Light"/>
              </a:rPr>
              <a:t>of a smaller disk </a:t>
            </a:r>
            <a:endParaRPr b="0" lang="en-US" sz="2000" spc="-1" strike="noStrike">
              <a:solidFill>
                <a:srgbClr val="000000"/>
              </a:solidFill>
              <a:latin typeface="Calibri Light"/>
            </a:endParaRPr>
          </a:p>
          <a:p>
            <a:pPr marL="343080" indent="-342720">
              <a:lnSpc>
                <a:spcPct val="100000"/>
              </a:lnSpc>
              <a:spcBef>
                <a:spcPts val="479"/>
              </a:spcBef>
            </a:pPr>
            <a:endParaRPr b="0" lang="en-US" sz="2000" spc="-1" strike="noStrike">
              <a:solidFill>
                <a:srgbClr val="000000"/>
              </a:solidFill>
              <a:latin typeface="Calibri Light"/>
            </a:endParaRPr>
          </a:p>
        </p:txBody>
      </p:sp>
      <p:sp>
        <p:nvSpPr>
          <p:cNvPr id="1304" name="TextShape 3"/>
          <p:cNvSpPr txBox="1"/>
          <p:nvPr/>
        </p:nvSpPr>
        <p:spPr>
          <a:xfrm>
            <a:off x="6553080" y="6356520"/>
            <a:ext cx="2133360" cy="364680"/>
          </a:xfrm>
          <a:prstGeom prst="rect">
            <a:avLst/>
          </a:prstGeom>
          <a:noFill/>
          <a:ln>
            <a:noFill/>
          </a:ln>
        </p:spPr>
        <p:txBody>
          <a:bodyPr anchor="ctr"/>
          <a:p>
            <a:pPr algn="r">
              <a:lnSpc>
                <a:spcPct val="100000"/>
              </a:lnSpc>
            </a:pPr>
            <a:fld id="{DFC84FE9-6481-4D73-8E28-FA61DD09DD4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pic>
        <p:nvPicPr>
          <p:cNvPr id="1305" name="Picture 2" descr=""/>
          <p:cNvPicPr/>
          <p:nvPr/>
        </p:nvPicPr>
        <p:blipFill>
          <a:blip r:embed="rId1"/>
          <a:stretch/>
        </p:blipFill>
        <p:spPr>
          <a:xfrm>
            <a:off x="4959360" y="5231880"/>
            <a:ext cx="3187080" cy="1402560"/>
          </a:xfrm>
          <a:prstGeom prst="rect">
            <a:avLst/>
          </a:prstGeom>
          <a:ln>
            <a:noFill/>
          </a:ln>
        </p:spPr>
      </p:pic>
      <p:sp>
        <p:nvSpPr>
          <p:cNvPr id="1306" name="CustomShape 4"/>
          <p:cNvSpPr/>
          <p:nvPr/>
        </p:nvSpPr>
        <p:spPr>
          <a:xfrm>
            <a:off x="5108400" y="6581160"/>
            <a:ext cx="27140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Image from Wikimedia Commons</a:t>
            </a:r>
            <a:endParaRPr b="0" lang="en-GB" sz="1200" spc="-1" strike="noStrike">
              <a:latin typeface="Arial"/>
            </a:endParaRPr>
          </a:p>
        </p:txBody>
      </p:sp>
    </p:spTree>
  </p:cSld>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7" name="CustomShape 1"/>
          <p:cNvSpPr/>
          <p:nvPr/>
        </p:nvSpPr>
        <p:spPr>
          <a:xfrm>
            <a:off x="7380000" y="2509200"/>
            <a:ext cx="1618200" cy="213120"/>
          </a:xfrm>
          <a:prstGeom prst="roundRect">
            <a:avLst>
              <a:gd name="adj" fmla="val 16667"/>
            </a:avLst>
          </a:prstGeom>
          <a:gradFill rotWithShape="0">
            <a:gsLst>
              <a:gs pos="0">
                <a:srgbClr val="ff943d"/>
              </a:gs>
              <a:gs pos="100000">
                <a:srgbClr val="ffd2bc"/>
              </a:gs>
            </a:gsLst>
            <a:lin ang="16200000"/>
          </a:gradFill>
          <a:ln w="9360">
            <a:solidFill>
              <a:srgbClr val="f59240"/>
            </a:solidFill>
            <a:round/>
          </a:ln>
          <a:effectLst>
            <a:outerShdw dist="23040" dir="540000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Segoe Print"/>
              </a:rPr>
              <a:t>Done! 1 step</a:t>
            </a:r>
            <a:endParaRPr b="0" lang="en-GB" sz="1400" spc="-1" strike="noStrike">
              <a:latin typeface="Arial"/>
            </a:endParaRPr>
          </a:p>
        </p:txBody>
      </p:sp>
      <p:sp>
        <p:nvSpPr>
          <p:cNvPr id="1308" name="TextShape 2"/>
          <p:cNvSpPr txBox="1"/>
          <p:nvPr/>
        </p:nvSpPr>
        <p:spPr>
          <a:xfrm>
            <a:off x="457200" y="274680"/>
            <a:ext cx="8229240" cy="578520"/>
          </a:xfrm>
          <a:prstGeom prst="rect">
            <a:avLst/>
          </a:prstGeom>
          <a:noFill/>
          <a:ln>
            <a:noFill/>
          </a:ln>
        </p:spPr>
        <p:txBody>
          <a:bodyPr anchor="ctr"/>
          <a:p>
            <a:pPr>
              <a:lnSpc>
                <a:spcPct val="100000"/>
              </a:lnSpc>
            </a:pPr>
            <a:r>
              <a:rPr b="0" lang="en-US" sz="3600" spc="-1" strike="noStrike">
                <a:solidFill>
                  <a:srgbClr val="000000"/>
                </a:solidFill>
                <a:latin typeface="Avenir Next"/>
                <a:ea typeface="Avenir Next"/>
              </a:rPr>
              <a:t>Tower of Hanoi</a:t>
            </a:r>
            <a:endParaRPr b="0" lang="en-US" sz="3600" spc="-1" strike="noStrike">
              <a:solidFill>
                <a:srgbClr val="000000"/>
              </a:solidFill>
              <a:latin typeface="Calibri Light"/>
            </a:endParaRPr>
          </a:p>
        </p:txBody>
      </p:sp>
      <p:sp>
        <p:nvSpPr>
          <p:cNvPr id="1309" name="TextShape 3"/>
          <p:cNvSpPr txBox="1"/>
          <p:nvPr/>
        </p:nvSpPr>
        <p:spPr>
          <a:xfrm>
            <a:off x="6553080" y="6356520"/>
            <a:ext cx="2133360" cy="364680"/>
          </a:xfrm>
          <a:prstGeom prst="rect">
            <a:avLst/>
          </a:prstGeom>
          <a:noFill/>
          <a:ln>
            <a:noFill/>
          </a:ln>
        </p:spPr>
        <p:txBody>
          <a:bodyPr anchor="ctr"/>
          <a:p>
            <a:pPr algn="r">
              <a:lnSpc>
                <a:spcPct val="100000"/>
              </a:lnSpc>
            </a:pPr>
            <a:fld id="{763777AD-60C9-441B-B001-E212568854D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310" name="CustomShape 4"/>
          <p:cNvSpPr/>
          <p:nvPr/>
        </p:nvSpPr>
        <p:spPr>
          <a:xfrm>
            <a:off x="767880" y="1152360"/>
            <a:ext cx="4712040" cy="333720"/>
          </a:xfrm>
          <a:prstGeom prst="rect">
            <a:avLst/>
          </a:prstGeom>
          <a:solidFill>
            <a:srgbClr val="ffffff"/>
          </a:solidFill>
          <a:ln w="25560">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Segoe Print"/>
              </a:rPr>
              <a:t>What if the initial stack contains 1 disk only?</a:t>
            </a:r>
            <a:endParaRPr b="0" lang="en-GB" sz="1600" spc="-1" strike="noStrike">
              <a:latin typeface="Arial"/>
            </a:endParaRPr>
          </a:p>
        </p:txBody>
      </p:sp>
      <p:sp>
        <p:nvSpPr>
          <p:cNvPr id="1311" name="CustomShape 5"/>
          <p:cNvSpPr/>
          <p:nvPr/>
        </p:nvSpPr>
        <p:spPr>
          <a:xfrm>
            <a:off x="741960" y="2647800"/>
            <a:ext cx="4324680" cy="333720"/>
          </a:xfrm>
          <a:prstGeom prst="rect">
            <a:avLst/>
          </a:prstGeom>
          <a:solidFill>
            <a:srgbClr val="ffffff"/>
          </a:solidFill>
          <a:ln w="25560">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Segoe Print"/>
              </a:rPr>
              <a:t>What if the initial stack contains 2 disks?</a:t>
            </a:r>
            <a:endParaRPr b="0" lang="en-GB" sz="1600" spc="-1" strike="noStrike">
              <a:latin typeface="Arial"/>
            </a:endParaRPr>
          </a:p>
        </p:txBody>
      </p:sp>
      <p:grpSp>
        <p:nvGrpSpPr>
          <p:cNvPr id="1312" name="Group 6"/>
          <p:cNvGrpSpPr/>
          <p:nvPr/>
        </p:nvGrpSpPr>
        <p:grpSpPr>
          <a:xfrm>
            <a:off x="920880" y="3088080"/>
            <a:ext cx="2742840" cy="945360"/>
            <a:chOff x="920880" y="3088080"/>
            <a:chExt cx="2742840" cy="945360"/>
          </a:xfrm>
        </p:grpSpPr>
        <p:sp>
          <p:nvSpPr>
            <p:cNvPr id="1313" name="CustomShape 7"/>
            <p:cNvSpPr/>
            <p:nvPr/>
          </p:nvSpPr>
          <p:spPr>
            <a:xfrm>
              <a:off x="1222560" y="369972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A</a:t>
              </a:r>
              <a:endParaRPr b="0" lang="en-GB" sz="1600" spc="-1" strike="noStrike">
                <a:latin typeface="Arial"/>
              </a:endParaRPr>
            </a:p>
          </p:txBody>
        </p:sp>
        <p:sp>
          <p:nvSpPr>
            <p:cNvPr id="1314" name="CustomShape 8"/>
            <p:cNvSpPr/>
            <p:nvPr/>
          </p:nvSpPr>
          <p:spPr>
            <a:xfrm>
              <a:off x="2135160" y="369972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B</a:t>
              </a:r>
              <a:endParaRPr b="0" lang="en-GB" sz="1600" spc="-1" strike="noStrike">
                <a:latin typeface="Arial"/>
              </a:endParaRPr>
            </a:p>
          </p:txBody>
        </p:sp>
        <p:sp>
          <p:nvSpPr>
            <p:cNvPr id="1315" name="CustomShape 9"/>
            <p:cNvSpPr/>
            <p:nvPr/>
          </p:nvSpPr>
          <p:spPr>
            <a:xfrm>
              <a:off x="3063600" y="3699720"/>
              <a:ext cx="321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C</a:t>
              </a:r>
              <a:endParaRPr b="0" lang="en-GB" sz="1600" spc="-1" strike="noStrike">
                <a:latin typeface="Arial"/>
              </a:endParaRPr>
            </a:p>
          </p:txBody>
        </p:sp>
        <p:grpSp>
          <p:nvGrpSpPr>
            <p:cNvPr id="1316" name="Group 10"/>
            <p:cNvGrpSpPr/>
            <p:nvPr/>
          </p:nvGrpSpPr>
          <p:grpSpPr>
            <a:xfrm>
              <a:off x="920880" y="3088080"/>
              <a:ext cx="2742840" cy="654120"/>
              <a:chOff x="920880" y="3088080"/>
              <a:chExt cx="2742840" cy="654120"/>
            </a:xfrm>
          </p:grpSpPr>
          <p:grpSp>
            <p:nvGrpSpPr>
              <p:cNvPr id="1317" name="Group 11"/>
              <p:cNvGrpSpPr/>
              <p:nvPr/>
            </p:nvGrpSpPr>
            <p:grpSpPr>
              <a:xfrm>
                <a:off x="1332000" y="3088080"/>
                <a:ext cx="1921320" cy="639720"/>
                <a:chOff x="1332000" y="3088080"/>
                <a:chExt cx="1921320" cy="639720"/>
              </a:xfrm>
            </p:grpSpPr>
            <p:sp>
              <p:nvSpPr>
                <p:cNvPr id="1318" name="CustomShape 12"/>
                <p:cNvSpPr/>
                <p:nvPr/>
              </p:nvSpPr>
              <p:spPr>
                <a:xfrm rot="5400000">
                  <a:off x="1057680" y="336240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319" name="CustomShape 13"/>
                <p:cNvSpPr/>
                <p:nvPr/>
              </p:nvSpPr>
              <p:spPr>
                <a:xfrm rot="5400000">
                  <a:off x="1972800" y="336240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320" name="CustomShape 14"/>
                <p:cNvSpPr/>
                <p:nvPr/>
              </p:nvSpPr>
              <p:spPr>
                <a:xfrm rot="5400000">
                  <a:off x="2887920" y="336240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grpSp>
          <p:sp>
            <p:nvSpPr>
              <p:cNvPr id="1321" name="CustomShape 15"/>
              <p:cNvSpPr/>
              <p:nvPr/>
            </p:nvSpPr>
            <p:spPr>
              <a:xfrm>
                <a:off x="920880" y="3651120"/>
                <a:ext cx="274284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322" name="CustomShape 16"/>
              <p:cNvSpPr/>
              <p:nvPr/>
            </p:nvSpPr>
            <p:spPr>
              <a:xfrm>
                <a:off x="1009800" y="3495960"/>
                <a:ext cx="731160" cy="145440"/>
              </a:xfrm>
              <a:prstGeom prst="roundRect">
                <a:avLst>
                  <a:gd name="adj" fmla="val 16667"/>
                </a:avLst>
              </a:prstGeom>
              <a:gradFill rotWithShape="0">
                <a:gsLst>
                  <a:gs pos="0">
                    <a:srgbClr val="3e7fcc"/>
                  </a:gs>
                  <a:gs pos="100000">
                    <a:srgbClr val="a4c1ff"/>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323" name="CustomShape 17"/>
              <p:cNvSpPr/>
              <p:nvPr/>
            </p:nvSpPr>
            <p:spPr>
              <a:xfrm>
                <a:off x="1101240" y="3340440"/>
                <a:ext cx="548280" cy="145440"/>
              </a:xfrm>
              <a:prstGeom prst="roundRect">
                <a:avLst>
                  <a:gd name="adj" fmla="val 16667"/>
                </a:avLst>
              </a:prstGeom>
              <a:gradFill rotWithShape="0">
                <a:gsLst>
                  <a:gs pos="0">
                    <a:srgbClr val="38b6d7"/>
                  </a:gs>
                  <a:gs pos="100000">
                    <a:srgbClr val="a6e6ff"/>
                  </a:gs>
                </a:gsLst>
                <a:lin ang="16200000"/>
              </a:gradFill>
              <a:ln w="9360">
                <a:solidFill>
                  <a:srgbClr val="46aac4"/>
                </a:solidFill>
                <a:round/>
              </a:ln>
              <a:effectLst>
                <a:outerShdw dist="23040" dir="5400000">
                  <a:srgbClr val="000000">
                    <a:alpha val="35000"/>
                  </a:srgbClr>
                </a:outerShdw>
              </a:effectLst>
            </p:spPr>
            <p:style>
              <a:lnRef idx="0"/>
              <a:fillRef idx="0"/>
              <a:effectRef idx="0"/>
              <a:fontRef idx="minor"/>
            </p:style>
          </p:sp>
        </p:grpSp>
      </p:grpSp>
      <p:grpSp>
        <p:nvGrpSpPr>
          <p:cNvPr id="1324" name="Group 18"/>
          <p:cNvGrpSpPr/>
          <p:nvPr/>
        </p:nvGrpSpPr>
        <p:grpSpPr>
          <a:xfrm>
            <a:off x="3622680" y="3088080"/>
            <a:ext cx="4485960" cy="945360"/>
            <a:chOff x="3622680" y="3088080"/>
            <a:chExt cx="4485960" cy="945360"/>
          </a:xfrm>
        </p:grpSpPr>
        <p:sp>
          <p:nvSpPr>
            <p:cNvPr id="1325" name="CustomShape 19"/>
            <p:cNvSpPr/>
            <p:nvPr/>
          </p:nvSpPr>
          <p:spPr>
            <a:xfrm>
              <a:off x="3981600" y="3609360"/>
              <a:ext cx="1047240" cy="132840"/>
            </a:xfrm>
            <a:prstGeom prst="rightArrow">
              <a:avLst>
                <a:gd name="adj1" fmla="val 50000"/>
                <a:gd name="adj2" fmla="val 50000"/>
              </a:avLst>
            </a:prstGeom>
            <a:solidFill>
              <a:srgbClr val="d99694"/>
            </a:solidFill>
            <a:ln w="25560">
              <a:solidFill>
                <a:srgbClr val="c0504d"/>
              </a:solidFill>
              <a:round/>
            </a:ln>
          </p:spPr>
          <p:style>
            <a:lnRef idx="0"/>
            <a:fillRef idx="0"/>
            <a:effectRef idx="0"/>
            <a:fontRef idx="minor"/>
          </p:style>
        </p:sp>
        <p:grpSp>
          <p:nvGrpSpPr>
            <p:cNvPr id="1326" name="Group 20"/>
            <p:cNvGrpSpPr/>
            <p:nvPr/>
          </p:nvGrpSpPr>
          <p:grpSpPr>
            <a:xfrm>
              <a:off x="5776920" y="3088080"/>
              <a:ext cx="1921320" cy="639720"/>
              <a:chOff x="5776920" y="3088080"/>
              <a:chExt cx="1921320" cy="639720"/>
            </a:xfrm>
          </p:grpSpPr>
          <p:sp>
            <p:nvSpPr>
              <p:cNvPr id="1327" name="CustomShape 21"/>
              <p:cNvSpPr/>
              <p:nvPr/>
            </p:nvSpPr>
            <p:spPr>
              <a:xfrm rot="5400000">
                <a:off x="5502600" y="336240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328" name="CustomShape 22"/>
              <p:cNvSpPr/>
              <p:nvPr/>
            </p:nvSpPr>
            <p:spPr>
              <a:xfrm rot="5400000">
                <a:off x="6417720" y="336240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329" name="CustomShape 23"/>
              <p:cNvSpPr/>
              <p:nvPr/>
            </p:nvSpPr>
            <p:spPr>
              <a:xfrm rot="5400000">
                <a:off x="7332840" y="336240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grpSp>
        <p:sp>
          <p:nvSpPr>
            <p:cNvPr id="1330" name="CustomShape 24"/>
            <p:cNvSpPr/>
            <p:nvPr/>
          </p:nvSpPr>
          <p:spPr>
            <a:xfrm>
              <a:off x="5365800" y="3651120"/>
              <a:ext cx="274284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331" name="CustomShape 25"/>
            <p:cNvSpPr/>
            <p:nvPr/>
          </p:nvSpPr>
          <p:spPr>
            <a:xfrm>
              <a:off x="5667480" y="369972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A</a:t>
              </a:r>
              <a:endParaRPr b="0" lang="en-GB" sz="1600" spc="-1" strike="noStrike">
                <a:latin typeface="Arial"/>
              </a:endParaRPr>
            </a:p>
          </p:txBody>
        </p:sp>
        <p:sp>
          <p:nvSpPr>
            <p:cNvPr id="1332" name="CustomShape 26"/>
            <p:cNvSpPr/>
            <p:nvPr/>
          </p:nvSpPr>
          <p:spPr>
            <a:xfrm>
              <a:off x="6580080" y="369972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B</a:t>
              </a:r>
              <a:endParaRPr b="0" lang="en-GB" sz="1600" spc="-1" strike="noStrike">
                <a:latin typeface="Arial"/>
              </a:endParaRPr>
            </a:p>
          </p:txBody>
        </p:sp>
        <p:sp>
          <p:nvSpPr>
            <p:cNvPr id="1333" name="CustomShape 27"/>
            <p:cNvSpPr/>
            <p:nvPr/>
          </p:nvSpPr>
          <p:spPr>
            <a:xfrm>
              <a:off x="7508520" y="3699720"/>
              <a:ext cx="321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C</a:t>
              </a:r>
              <a:endParaRPr b="0" lang="en-GB" sz="1600" spc="-1" strike="noStrike">
                <a:latin typeface="Arial"/>
              </a:endParaRPr>
            </a:p>
          </p:txBody>
        </p:sp>
        <p:sp>
          <p:nvSpPr>
            <p:cNvPr id="1334" name="CustomShape 28"/>
            <p:cNvSpPr/>
            <p:nvPr/>
          </p:nvSpPr>
          <p:spPr>
            <a:xfrm>
              <a:off x="3622680" y="3333960"/>
              <a:ext cx="17233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Move from A to B</a:t>
              </a:r>
              <a:endParaRPr b="0" lang="en-GB" sz="1400" spc="-1" strike="noStrike">
                <a:latin typeface="Arial"/>
              </a:endParaRPr>
            </a:p>
          </p:txBody>
        </p:sp>
        <p:sp>
          <p:nvSpPr>
            <p:cNvPr id="1335" name="CustomShape 29"/>
            <p:cNvSpPr/>
            <p:nvPr/>
          </p:nvSpPr>
          <p:spPr>
            <a:xfrm>
              <a:off x="5464080" y="3495960"/>
              <a:ext cx="731160" cy="145440"/>
            </a:xfrm>
            <a:prstGeom prst="roundRect">
              <a:avLst>
                <a:gd name="adj" fmla="val 16667"/>
              </a:avLst>
            </a:prstGeom>
            <a:gradFill rotWithShape="0">
              <a:gsLst>
                <a:gs pos="0">
                  <a:srgbClr val="3e7fcc"/>
                </a:gs>
                <a:gs pos="100000">
                  <a:srgbClr val="a4c1ff"/>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336" name="CustomShape 30"/>
            <p:cNvSpPr/>
            <p:nvPr/>
          </p:nvSpPr>
          <p:spPr>
            <a:xfrm>
              <a:off x="6472800" y="3495960"/>
              <a:ext cx="548280" cy="145440"/>
            </a:xfrm>
            <a:prstGeom prst="roundRect">
              <a:avLst>
                <a:gd name="adj" fmla="val 16667"/>
              </a:avLst>
            </a:prstGeom>
            <a:gradFill rotWithShape="0">
              <a:gsLst>
                <a:gs pos="0">
                  <a:srgbClr val="38b6d7"/>
                </a:gs>
                <a:gs pos="100000">
                  <a:srgbClr val="a6e6ff"/>
                </a:gs>
              </a:gsLst>
              <a:lin ang="16200000"/>
            </a:gradFill>
            <a:ln w="9360">
              <a:solidFill>
                <a:srgbClr val="46aac4"/>
              </a:solidFill>
              <a:round/>
            </a:ln>
            <a:effectLst>
              <a:outerShdw dist="23040" dir="5400000">
                <a:srgbClr val="000000">
                  <a:alpha val="35000"/>
                </a:srgbClr>
              </a:outerShdw>
            </a:effectLst>
          </p:spPr>
          <p:style>
            <a:lnRef idx="0"/>
            <a:fillRef idx="0"/>
            <a:effectRef idx="0"/>
            <a:fontRef idx="minor"/>
          </p:style>
        </p:sp>
      </p:grpSp>
      <p:grpSp>
        <p:nvGrpSpPr>
          <p:cNvPr id="1337" name="Group 31"/>
          <p:cNvGrpSpPr/>
          <p:nvPr/>
        </p:nvGrpSpPr>
        <p:grpSpPr>
          <a:xfrm>
            <a:off x="3620520" y="4247280"/>
            <a:ext cx="4488120" cy="945360"/>
            <a:chOff x="3620520" y="4247280"/>
            <a:chExt cx="4488120" cy="945360"/>
          </a:xfrm>
        </p:grpSpPr>
        <p:sp>
          <p:nvSpPr>
            <p:cNvPr id="1338" name="CustomShape 32"/>
            <p:cNvSpPr/>
            <p:nvPr/>
          </p:nvSpPr>
          <p:spPr>
            <a:xfrm>
              <a:off x="3981600" y="4768200"/>
              <a:ext cx="1047240" cy="132840"/>
            </a:xfrm>
            <a:prstGeom prst="rightArrow">
              <a:avLst>
                <a:gd name="adj1" fmla="val 50000"/>
                <a:gd name="adj2" fmla="val 50000"/>
              </a:avLst>
            </a:prstGeom>
            <a:solidFill>
              <a:srgbClr val="d99694"/>
            </a:solidFill>
            <a:ln w="25560">
              <a:solidFill>
                <a:srgbClr val="c0504d"/>
              </a:solidFill>
              <a:round/>
            </a:ln>
          </p:spPr>
          <p:style>
            <a:lnRef idx="0"/>
            <a:fillRef idx="0"/>
            <a:effectRef idx="0"/>
            <a:fontRef idx="minor"/>
          </p:style>
        </p:sp>
        <p:grpSp>
          <p:nvGrpSpPr>
            <p:cNvPr id="1339" name="Group 33"/>
            <p:cNvGrpSpPr/>
            <p:nvPr/>
          </p:nvGrpSpPr>
          <p:grpSpPr>
            <a:xfrm>
              <a:off x="5776920" y="4247280"/>
              <a:ext cx="1921320" cy="639720"/>
              <a:chOff x="5776920" y="4247280"/>
              <a:chExt cx="1921320" cy="639720"/>
            </a:xfrm>
          </p:grpSpPr>
          <p:sp>
            <p:nvSpPr>
              <p:cNvPr id="1340" name="CustomShape 34"/>
              <p:cNvSpPr/>
              <p:nvPr/>
            </p:nvSpPr>
            <p:spPr>
              <a:xfrm rot="5400000">
                <a:off x="5502600" y="452160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341" name="CustomShape 35"/>
              <p:cNvSpPr/>
              <p:nvPr/>
            </p:nvSpPr>
            <p:spPr>
              <a:xfrm rot="5400000">
                <a:off x="6417720" y="452160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342" name="CustomShape 36"/>
              <p:cNvSpPr/>
              <p:nvPr/>
            </p:nvSpPr>
            <p:spPr>
              <a:xfrm rot="5400000">
                <a:off x="7332840" y="452160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grpSp>
        <p:sp>
          <p:nvSpPr>
            <p:cNvPr id="1343" name="CustomShape 37"/>
            <p:cNvSpPr/>
            <p:nvPr/>
          </p:nvSpPr>
          <p:spPr>
            <a:xfrm>
              <a:off x="5365800" y="4810320"/>
              <a:ext cx="274284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344" name="CustomShape 38"/>
            <p:cNvSpPr/>
            <p:nvPr/>
          </p:nvSpPr>
          <p:spPr>
            <a:xfrm>
              <a:off x="5667480" y="485892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A</a:t>
              </a:r>
              <a:endParaRPr b="0" lang="en-GB" sz="1600" spc="-1" strike="noStrike">
                <a:latin typeface="Arial"/>
              </a:endParaRPr>
            </a:p>
          </p:txBody>
        </p:sp>
        <p:sp>
          <p:nvSpPr>
            <p:cNvPr id="1345" name="CustomShape 39"/>
            <p:cNvSpPr/>
            <p:nvPr/>
          </p:nvSpPr>
          <p:spPr>
            <a:xfrm>
              <a:off x="6580080" y="485892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B</a:t>
              </a:r>
              <a:endParaRPr b="0" lang="en-GB" sz="1600" spc="-1" strike="noStrike">
                <a:latin typeface="Arial"/>
              </a:endParaRPr>
            </a:p>
          </p:txBody>
        </p:sp>
        <p:sp>
          <p:nvSpPr>
            <p:cNvPr id="1346" name="CustomShape 40"/>
            <p:cNvSpPr/>
            <p:nvPr/>
          </p:nvSpPr>
          <p:spPr>
            <a:xfrm>
              <a:off x="7508520" y="4858920"/>
              <a:ext cx="321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C</a:t>
              </a:r>
              <a:endParaRPr b="0" lang="en-GB" sz="1600" spc="-1" strike="noStrike">
                <a:latin typeface="Arial"/>
              </a:endParaRPr>
            </a:p>
          </p:txBody>
        </p:sp>
        <p:sp>
          <p:nvSpPr>
            <p:cNvPr id="1347" name="CustomShape 41"/>
            <p:cNvSpPr/>
            <p:nvPr/>
          </p:nvSpPr>
          <p:spPr>
            <a:xfrm>
              <a:off x="3620520" y="4493160"/>
              <a:ext cx="1726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Move from A to C</a:t>
              </a:r>
              <a:endParaRPr b="0" lang="en-GB" sz="1400" spc="-1" strike="noStrike">
                <a:latin typeface="Arial"/>
              </a:endParaRPr>
            </a:p>
          </p:txBody>
        </p:sp>
        <p:sp>
          <p:nvSpPr>
            <p:cNvPr id="1348" name="CustomShape 42"/>
            <p:cNvSpPr/>
            <p:nvPr/>
          </p:nvSpPr>
          <p:spPr>
            <a:xfrm>
              <a:off x="7294320" y="4654800"/>
              <a:ext cx="731160" cy="145440"/>
            </a:xfrm>
            <a:prstGeom prst="roundRect">
              <a:avLst>
                <a:gd name="adj" fmla="val 16667"/>
              </a:avLst>
            </a:prstGeom>
            <a:gradFill rotWithShape="0">
              <a:gsLst>
                <a:gs pos="0">
                  <a:srgbClr val="3e7fcc"/>
                </a:gs>
                <a:gs pos="100000">
                  <a:srgbClr val="a4c1ff"/>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349" name="CustomShape 43"/>
            <p:cNvSpPr/>
            <p:nvPr/>
          </p:nvSpPr>
          <p:spPr>
            <a:xfrm>
              <a:off x="6472800" y="4654800"/>
              <a:ext cx="548280" cy="145440"/>
            </a:xfrm>
            <a:prstGeom prst="roundRect">
              <a:avLst>
                <a:gd name="adj" fmla="val 16667"/>
              </a:avLst>
            </a:prstGeom>
            <a:gradFill rotWithShape="0">
              <a:gsLst>
                <a:gs pos="0">
                  <a:srgbClr val="38b6d7"/>
                </a:gs>
                <a:gs pos="100000">
                  <a:srgbClr val="a6e6ff"/>
                </a:gs>
              </a:gsLst>
              <a:lin ang="16200000"/>
            </a:gradFill>
            <a:ln w="9360">
              <a:solidFill>
                <a:srgbClr val="46aac4"/>
              </a:solidFill>
              <a:round/>
            </a:ln>
            <a:effectLst>
              <a:outerShdw dist="23040" dir="5400000">
                <a:srgbClr val="000000">
                  <a:alpha val="35000"/>
                </a:srgbClr>
              </a:outerShdw>
            </a:effectLst>
          </p:spPr>
          <p:style>
            <a:lnRef idx="0"/>
            <a:fillRef idx="0"/>
            <a:effectRef idx="0"/>
            <a:fontRef idx="minor"/>
          </p:style>
        </p:sp>
      </p:grpSp>
      <p:grpSp>
        <p:nvGrpSpPr>
          <p:cNvPr id="1350" name="Group 44"/>
          <p:cNvGrpSpPr/>
          <p:nvPr/>
        </p:nvGrpSpPr>
        <p:grpSpPr>
          <a:xfrm>
            <a:off x="3620520" y="5406120"/>
            <a:ext cx="4488120" cy="945360"/>
            <a:chOff x="3620520" y="5406120"/>
            <a:chExt cx="4488120" cy="945360"/>
          </a:xfrm>
        </p:grpSpPr>
        <p:sp>
          <p:nvSpPr>
            <p:cNvPr id="1351" name="CustomShape 45"/>
            <p:cNvSpPr/>
            <p:nvPr/>
          </p:nvSpPr>
          <p:spPr>
            <a:xfrm>
              <a:off x="3981600" y="5927400"/>
              <a:ext cx="1047240" cy="132840"/>
            </a:xfrm>
            <a:prstGeom prst="rightArrow">
              <a:avLst>
                <a:gd name="adj1" fmla="val 50000"/>
                <a:gd name="adj2" fmla="val 50000"/>
              </a:avLst>
            </a:prstGeom>
            <a:solidFill>
              <a:srgbClr val="d99694"/>
            </a:solidFill>
            <a:ln w="25560">
              <a:solidFill>
                <a:srgbClr val="c0504d"/>
              </a:solidFill>
              <a:round/>
            </a:ln>
          </p:spPr>
          <p:style>
            <a:lnRef idx="0"/>
            <a:fillRef idx="0"/>
            <a:effectRef idx="0"/>
            <a:fontRef idx="minor"/>
          </p:style>
        </p:sp>
        <p:grpSp>
          <p:nvGrpSpPr>
            <p:cNvPr id="1352" name="Group 46"/>
            <p:cNvGrpSpPr/>
            <p:nvPr/>
          </p:nvGrpSpPr>
          <p:grpSpPr>
            <a:xfrm>
              <a:off x="5776920" y="5406120"/>
              <a:ext cx="1921320" cy="639720"/>
              <a:chOff x="5776920" y="5406120"/>
              <a:chExt cx="1921320" cy="639720"/>
            </a:xfrm>
          </p:grpSpPr>
          <p:sp>
            <p:nvSpPr>
              <p:cNvPr id="1353" name="CustomShape 47"/>
              <p:cNvSpPr/>
              <p:nvPr/>
            </p:nvSpPr>
            <p:spPr>
              <a:xfrm rot="5400000">
                <a:off x="5502600" y="568044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354" name="CustomShape 48"/>
              <p:cNvSpPr/>
              <p:nvPr/>
            </p:nvSpPr>
            <p:spPr>
              <a:xfrm rot="5400000">
                <a:off x="6417720" y="568044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355" name="CustomShape 49"/>
              <p:cNvSpPr/>
              <p:nvPr/>
            </p:nvSpPr>
            <p:spPr>
              <a:xfrm rot="5400000">
                <a:off x="7332840" y="568044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grpSp>
        <p:sp>
          <p:nvSpPr>
            <p:cNvPr id="1356" name="CustomShape 50"/>
            <p:cNvSpPr/>
            <p:nvPr/>
          </p:nvSpPr>
          <p:spPr>
            <a:xfrm>
              <a:off x="5365800" y="5969160"/>
              <a:ext cx="274284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357" name="CustomShape 51"/>
            <p:cNvSpPr/>
            <p:nvPr/>
          </p:nvSpPr>
          <p:spPr>
            <a:xfrm>
              <a:off x="5667480" y="601776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A</a:t>
              </a:r>
              <a:endParaRPr b="0" lang="en-GB" sz="1600" spc="-1" strike="noStrike">
                <a:latin typeface="Arial"/>
              </a:endParaRPr>
            </a:p>
          </p:txBody>
        </p:sp>
        <p:sp>
          <p:nvSpPr>
            <p:cNvPr id="1358" name="CustomShape 52"/>
            <p:cNvSpPr/>
            <p:nvPr/>
          </p:nvSpPr>
          <p:spPr>
            <a:xfrm>
              <a:off x="6580080" y="601776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B</a:t>
              </a:r>
              <a:endParaRPr b="0" lang="en-GB" sz="1600" spc="-1" strike="noStrike">
                <a:latin typeface="Arial"/>
              </a:endParaRPr>
            </a:p>
          </p:txBody>
        </p:sp>
        <p:sp>
          <p:nvSpPr>
            <p:cNvPr id="1359" name="CustomShape 53"/>
            <p:cNvSpPr/>
            <p:nvPr/>
          </p:nvSpPr>
          <p:spPr>
            <a:xfrm>
              <a:off x="7508520" y="6017760"/>
              <a:ext cx="321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C</a:t>
              </a:r>
              <a:endParaRPr b="0" lang="en-GB" sz="1600" spc="-1" strike="noStrike">
                <a:latin typeface="Arial"/>
              </a:endParaRPr>
            </a:p>
          </p:txBody>
        </p:sp>
        <p:sp>
          <p:nvSpPr>
            <p:cNvPr id="1360" name="CustomShape 54"/>
            <p:cNvSpPr/>
            <p:nvPr/>
          </p:nvSpPr>
          <p:spPr>
            <a:xfrm>
              <a:off x="3620520" y="5652000"/>
              <a:ext cx="1726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Move from B to C</a:t>
              </a:r>
              <a:endParaRPr b="0" lang="en-GB" sz="1400" spc="-1" strike="noStrike">
                <a:latin typeface="Arial"/>
              </a:endParaRPr>
            </a:p>
          </p:txBody>
        </p:sp>
        <p:sp>
          <p:nvSpPr>
            <p:cNvPr id="1361" name="CustomShape 55"/>
            <p:cNvSpPr/>
            <p:nvPr/>
          </p:nvSpPr>
          <p:spPr>
            <a:xfrm>
              <a:off x="7294320" y="5814000"/>
              <a:ext cx="731160" cy="145440"/>
            </a:xfrm>
            <a:prstGeom prst="roundRect">
              <a:avLst>
                <a:gd name="adj" fmla="val 16667"/>
              </a:avLst>
            </a:prstGeom>
            <a:gradFill rotWithShape="0">
              <a:gsLst>
                <a:gs pos="0">
                  <a:srgbClr val="3e7fcc"/>
                </a:gs>
                <a:gs pos="100000">
                  <a:srgbClr val="a4c1ff"/>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362" name="CustomShape 56"/>
            <p:cNvSpPr/>
            <p:nvPr/>
          </p:nvSpPr>
          <p:spPr>
            <a:xfrm>
              <a:off x="7380000" y="5652000"/>
              <a:ext cx="548280" cy="145440"/>
            </a:xfrm>
            <a:prstGeom prst="roundRect">
              <a:avLst>
                <a:gd name="adj" fmla="val 16667"/>
              </a:avLst>
            </a:prstGeom>
            <a:gradFill rotWithShape="0">
              <a:gsLst>
                <a:gs pos="0">
                  <a:srgbClr val="38b6d7"/>
                </a:gs>
                <a:gs pos="100000">
                  <a:srgbClr val="a6e6ff"/>
                </a:gs>
              </a:gsLst>
              <a:lin ang="16200000"/>
            </a:gradFill>
            <a:ln w="9360">
              <a:solidFill>
                <a:srgbClr val="46aac4"/>
              </a:solidFill>
              <a:round/>
            </a:ln>
            <a:effectLst>
              <a:outerShdw dist="23040" dir="5400000">
                <a:srgbClr val="000000">
                  <a:alpha val="35000"/>
                </a:srgbClr>
              </a:outerShdw>
            </a:effectLst>
          </p:spPr>
          <p:style>
            <a:lnRef idx="0"/>
            <a:fillRef idx="0"/>
            <a:effectRef idx="0"/>
            <a:fontRef idx="minor"/>
          </p:style>
        </p:sp>
      </p:grpSp>
      <p:grpSp>
        <p:nvGrpSpPr>
          <p:cNvPr id="1363" name="Group 57"/>
          <p:cNvGrpSpPr/>
          <p:nvPr/>
        </p:nvGrpSpPr>
        <p:grpSpPr>
          <a:xfrm>
            <a:off x="920880" y="1573560"/>
            <a:ext cx="2742840" cy="945360"/>
            <a:chOff x="920880" y="1573560"/>
            <a:chExt cx="2742840" cy="945360"/>
          </a:xfrm>
        </p:grpSpPr>
        <p:grpSp>
          <p:nvGrpSpPr>
            <p:cNvPr id="1364" name="Group 58"/>
            <p:cNvGrpSpPr/>
            <p:nvPr/>
          </p:nvGrpSpPr>
          <p:grpSpPr>
            <a:xfrm>
              <a:off x="1332000" y="1573560"/>
              <a:ext cx="1921320" cy="639720"/>
              <a:chOff x="1332000" y="1573560"/>
              <a:chExt cx="1921320" cy="639720"/>
            </a:xfrm>
          </p:grpSpPr>
          <p:sp>
            <p:nvSpPr>
              <p:cNvPr id="1365" name="CustomShape 59"/>
              <p:cNvSpPr/>
              <p:nvPr/>
            </p:nvSpPr>
            <p:spPr>
              <a:xfrm rot="5400000">
                <a:off x="1057680" y="184788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366" name="CustomShape 60"/>
              <p:cNvSpPr/>
              <p:nvPr/>
            </p:nvSpPr>
            <p:spPr>
              <a:xfrm rot="5400000">
                <a:off x="1972800" y="184788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367" name="CustomShape 61"/>
              <p:cNvSpPr/>
              <p:nvPr/>
            </p:nvSpPr>
            <p:spPr>
              <a:xfrm rot="5400000">
                <a:off x="2887920" y="184788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grpSp>
        <p:sp>
          <p:nvSpPr>
            <p:cNvPr id="1368" name="CustomShape 62"/>
            <p:cNvSpPr/>
            <p:nvPr/>
          </p:nvSpPr>
          <p:spPr>
            <a:xfrm>
              <a:off x="920880" y="2136600"/>
              <a:ext cx="274284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369" name="CustomShape 63"/>
            <p:cNvSpPr/>
            <p:nvPr/>
          </p:nvSpPr>
          <p:spPr>
            <a:xfrm>
              <a:off x="1009800" y="1981080"/>
              <a:ext cx="731160" cy="145440"/>
            </a:xfrm>
            <a:prstGeom prst="roundRect">
              <a:avLst>
                <a:gd name="adj" fmla="val 16667"/>
              </a:avLst>
            </a:prstGeom>
            <a:gradFill rotWithShape="0">
              <a:gsLst>
                <a:gs pos="0">
                  <a:srgbClr val="3e7fcc"/>
                </a:gs>
                <a:gs pos="100000">
                  <a:srgbClr val="a4c1ff"/>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370" name="CustomShape 64"/>
            <p:cNvSpPr/>
            <p:nvPr/>
          </p:nvSpPr>
          <p:spPr>
            <a:xfrm>
              <a:off x="1222560" y="218520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A</a:t>
              </a:r>
              <a:endParaRPr b="0" lang="en-GB" sz="1600" spc="-1" strike="noStrike">
                <a:latin typeface="Arial"/>
              </a:endParaRPr>
            </a:p>
          </p:txBody>
        </p:sp>
        <p:sp>
          <p:nvSpPr>
            <p:cNvPr id="1371" name="CustomShape 65"/>
            <p:cNvSpPr/>
            <p:nvPr/>
          </p:nvSpPr>
          <p:spPr>
            <a:xfrm>
              <a:off x="2135160" y="218520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B</a:t>
              </a:r>
              <a:endParaRPr b="0" lang="en-GB" sz="1600" spc="-1" strike="noStrike">
                <a:latin typeface="Arial"/>
              </a:endParaRPr>
            </a:p>
          </p:txBody>
        </p:sp>
        <p:sp>
          <p:nvSpPr>
            <p:cNvPr id="1372" name="CustomShape 66"/>
            <p:cNvSpPr/>
            <p:nvPr/>
          </p:nvSpPr>
          <p:spPr>
            <a:xfrm>
              <a:off x="3063600" y="2185200"/>
              <a:ext cx="321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C</a:t>
              </a:r>
              <a:endParaRPr b="0" lang="en-GB" sz="1600" spc="-1" strike="noStrike">
                <a:latin typeface="Arial"/>
              </a:endParaRPr>
            </a:p>
          </p:txBody>
        </p:sp>
      </p:grpSp>
      <p:grpSp>
        <p:nvGrpSpPr>
          <p:cNvPr id="1373" name="Group 67"/>
          <p:cNvGrpSpPr/>
          <p:nvPr/>
        </p:nvGrpSpPr>
        <p:grpSpPr>
          <a:xfrm>
            <a:off x="3620520" y="1573560"/>
            <a:ext cx="4488120" cy="945360"/>
            <a:chOff x="3620520" y="1573560"/>
            <a:chExt cx="4488120" cy="945360"/>
          </a:xfrm>
        </p:grpSpPr>
        <p:sp>
          <p:nvSpPr>
            <p:cNvPr id="1374" name="CustomShape 68"/>
            <p:cNvSpPr/>
            <p:nvPr/>
          </p:nvSpPr>
          <p:spPr>
            <a:xfrm>
              <a:off x="5667480" y="218520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A</a:t>
              </a:r>
              <a:endParaRPr b="0" lang="en-GB" sz="1600" spc="-1" strike="noStrike">
                <a:latin typeface="Arial"/>
              </a:endParaRPr>
            </a:p>
          </p:txBody>
        </p:sp>
        <p:sp>
          <p:nvSpPr>
            <p:cNvPr id="1375" name="CustomShape 69"/>
            <p:cNvSpPr/>
            <p:nvPr/>
          </p:nvSpPr>
          <p:spPr>
            <a:xfrm>
              <a:off x="6580080" y="218520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B</a:t>
              </a:r>
              <a:endParaRPr b="0" lang="en-GB" sz="1600" spc="-1" strike="noStrike">
                <a:latin typeface="Arial"/>
              </a:endParaRPr>
            </a:p>
          </p:txBody>
        </p:sp>
        <p:sp>
          <p:nvSpPr>
            <p:cNvPr id="1376" name="CustomShape 70"/>
            <p:cNvSpPr/>
            <p:nvPr/>
          </p:nvSpPr>
          <p:spPr>
            <a:xfrm>
              <a:off x="7508520" y="2185200"/>
              <a:ext cx="321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C</a:t>
              </a:r>
              <a:endParaRPr b="0" lang="en-GB" sz="1600" spc="-1" strike="noStrike">
                <a:latin typeface="Arial"/>
              </a:endParaRPr>
            </a:p>
          </p:txBody>
        </p:sp>
        <p:grpSp>
          <p:nvGrpSpPr>
            <p:cNvPr id="1377" name="Group 71"/>
            <p:cNvGrpSpPr/>
            <p:nvPr/>
          </p:nvGrpSpPr>
          <p:grpSpPr>
            <a:xfrm>
              <a:off x="3620520" y="1573560"/>
              <a:ext cx="4488120" cy="654120"/>
              <a:chOff x="3620520" y="1573560"/>
              <a:chExt cx="4488120" cy="654120"/>
            </a:xfrm>
          </p:grpSpPr>
          <p:sp>
            <p:nvSpPr>
              <p:cNvPr id="1378" name="CustomShape 72"/>
              <p:cNvSpPr/>
              <p:nvPr/>
            </p:nvSpPr>
            <p:spPr>
              <a:xfrm>
                <a:off x="3981600" y="2094480"/>
                <a:ext cx="1047240" cy="132840"/>
              </a:xfrm>
              <a:prstGeom prst="rightArrow">
                <a:avLst>
                  <a:gd name="adj1" fmla="val 50000"/>
                  <a:gd name="adj2" fmla="val 50000"/>
                </a:avLst>
              </a:prstGeom>
              <a:solidFill>
                <a:srgbClr val="d99694"/>
              </a:solidFill>
              <a:ln w="25560">
                <a:solidFill>
                  <a:srgbClr val="c0504d"/>
                </a:solidFill>
                <a:round/>
              </a:ln>
            </p:spPr>
            <p:style>
              <a:lnRef idx="0"/>
              <a:fillRef idx="0"/>
              <a:effectRef idx="0"/>
              <a:fontRef idx="minor"/>
            </p:style>
          </p:sp>
          <p:grpSp>
            <p:nvGrpSpPr>
              <p:cNvPr id="1379" name="Group 73"/>
              <p:cNvGrpSpPr/>
              <p:nvPr/>
            </p:nvGrpSpPr>
            <p:grpSpPr>
              <a:xfrm>
                <a:off x="5776920" y="1573560"/>
                <a:ext cx="1921320" cy="639720"/>
                <a:chOff x="5776920" y="1573560"/>
                <a:chExt cx="1921320" cy="639720"/>
              </a:xfrm>
            </p:grpSpPr>
            <p:sp>
              <p:nvSpPr>
                <p:cNvPr id="1380" name="CustomShape 74"/>
                <p:cNvSpPr/>
                <p:nvPr/>
              </p:nvSpPr>
              <p:spPr>
                <a:xfrm rot="5400000">
                  <a:off x="5502600" y="184788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381" name="CustomShape 75"/>
                <p:cNvSpPr/>
                <p:nvPr/>
              </p:nvSpPr>
              <p:spPr>
                <a:xfrm rot="5400000">
                  <a:off x="6417720" y="184788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382" name="CustomShape 76"/>
                <p:cNvSpPr/>
                <p:nvPr/>
              </p:nvSpPr>
              <p:spPr>
                <a:xfrm rot="5400000">
                  <a:off x="7332840" y="184788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grpSp>
          <p:sp>
            <p:nvSpPr>
              <p:cNvPr id="1383" name="CustomShape 77"/>
              <p:cNvSpPr/>
              <p:nvPr/>
            </p:nvSpPr>
            <p:spPr>
              <a:xfrm>
                <a:off x="5365800" y="2136600"/>
                <a:ext cx="274284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384" name="CustomShape 78"/>
              <p:cNvSpPr/>
              <p:nvPr/>
            </p:nvSpPr>
            <p:spPr>
              <a:xfrm>
                <a:off x="7294320" y="1981080"/>
                <a:ext cx="731160" cy="145440"/>
              </a:xfrm>
              <a:prstGeom prst="roundRect">
                <a:avLst>
                  <a:gd name="adj" fmla="val 16667"/>
                </a:avLst>
              </a:prstGeom>
              <a:gradFill rotWithShape="0">
                <a:gsLst>
                  <a:gs pos="0">
                    <a:srgbClr val="3e7fcc"/>
                  </a:gs>
                  <a:gs pos="100000">
                    <a:srgbClr val="a4c1ff"/>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385" name="CustomShape 79"/>
              <p:cNvSpPr/>
              <p:nvPr/>
            </p:nvSpPr>
            <p:spPr>
              <a:xfrm>
                <a:off x="3620520" y="1819080"/>
                <a:ext cx="1726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Move from A to C</a:t>
                </a:r>
                <a:endParaRPr b="0" lang="en-GB" sz="1400" spc="-1" strike="noStrike">
                  <a:latin typeface="Arial"/>
                </a:endParaRPr>
              </a:p>
            </p:txBody>
          </p:sp>
        </p:grpSp>
      </p:grpSp>
      <p:sp>
        <p:nvSpPr>
          <p:cNvPr id="1386" name="CustomShape 80"/>
          <p:cNvSpPr/>
          <p:nvPr/>
        </p:nvSpPr>
        <p:spPr>
          <a:xfrm>
            <a:off x="6212160" y="6352560"/>
            <a:ext cx="1976760" cy="279720"/>
          </a:xfrm>
          <a:prstGeom prst="roundRect">
            <a:avLst>
              <a:gd name="adj" fmla="val 16667"/>
            </a:avLst>
          </a:prstGeom>
          <a:gradFill rotWithShape="0">
            <a:gsLst>
              <a:gs pos="0">
                <a:srgbClr val="ff943d"/>
              </a:gs>
              <a:gs pos="100000">
                <a:srgbClr val="ffd2bc"/>
              </a:gs>
            </a:gsLst>
            <a:lin ang="16200000"/>
          </a:gradFill>
          <a:ln w="9360">
            <a:solidFill>
              <a:srgbClr val="f59240"/>
            </a:solidFill>
            <a:round/>
          </a:ln>
          <a:effectLst>
            <a:outerShdw dist="23040" dir="540000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Segoe Print"/>
              </a:rPr>
              <a:t>Done! 3 steps</a:t>
            </a:r>
            <a:endParaRPr b="0" lang="en-GB" sz="1400" spc="-1" strike="noStrike">
              <a:latin typeface="Arial"/>
            </a:endParaRPr>
          </a:p>
        </p:txBody>
      </p:sp>
      <p:sp>
        <p:nvSpPr>
          <p:cNvPr id="1387" name="CustomShape 81"/>
          <p:cNvSpPr/>
          <p:nvPr/>
        </p:nvSpPr>
        <p:spPr>
          <a:xfrm>
            <a:off x="780480" y="825840"/>
            <a:ext cx="6056280" cy="333720"/>
          </a:xfrm>
          <a:prstGeom prst="rect">
            <a:avLst/>
          </a:prstGeom>
          <a:solidFill>
            <a:srgbClr val="ffffff"/>
          </a:solidFill>
          <a:ln w="25560">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Segoe Print"/>
              </a:rPr>
              <a:t>Suppose the task is to move the stack from rod A to rod C</a:t>
            </a:r>
            <a:endParaRPr b="0" lang="en-GB" sz="1600" spc="-1" strike="noStrike">
              <a:latin typeface="Arial"/>
            </a:endParaRPr>
          </a:p>
        </p:txBody>
      </p:sp>
    </p:spTree>
  </p:cSld>
  <p:timing>
    <p:tnLst>
      <p:par>
        <p:cTn id="1307" dur="indefinite" restart="never" nodeType="tmRoot">
          <p:childTnLst>
            <p:seq>
              <p:cTn id="1308" dur="indefinite" nodeType="mainSeq">
                <p:childTnLst>
                  <p:par>
                    <p:cTn id="1309" fill="hold">
                      <p:stCondLst>
                        <p:cond delay="indefinite"/>
                      </p:stCondLst>
                      <p:childTnLst>
                        <p:par>
                          <p:cTn id="1310" fill="hold">
                            <p:stCondLst>
                              <p:cond delay="0"/>
                            </p:stCondLst>
                            <p:childTnLst>
                              <p:par>
                                <p:cTn id="1311" nodeType="clickEffect" fill="hold" presetClass="entr" presetID="1">
                                  <p:stCondLst>
                                    <p:cond delay="0"/>
                                  </p:stCondLst>
                                  <p:childTnLst>
                                    <p:set>
                                      <p:cBhvr>
                                        <p:cTn id="1312" dur="1" fill="hold">
                                          <p:stCondLst>
                                            <p:cond delay="0"/>
                                          </p:stCondLst>
                                        </p:cTn>
                                        <p:tgtEl>
                                          <p:spTgt spid="1373"/>
                                        </p:tgtEl>
                                        <p:attrNameLst>
                                          <p:attrName>style.visibility</p:attrName>
                                        </p:attrNameLst>
                                      </p:cBhvr>
                                      <p:to>
                                        <p:strVal val="visible"/>
                                      </p:to>
                                    </p:set>
                                  </p:childTnLst>
                                </p:cTn>
                              </p:par>
                              <p:par>
                                <p:cTn id="1313" nodeType="withEffect" fill="hold" presetClass="entr" presetID="1">
                                  <p:stCondLst>
                                    <p:cond delay="0"/>
                                  </p:stCondLst>
                                  <p:childTnLst>
                                    <p:set>
                                      <p:cBhvr>
                                        <p:cTn id="1314" dur="1" fill="hold">
                                          <p:stCondLst>
                                            <p:cond delay="0"/>
                                          </p:stCondLst>
                                        </p:cTn>
                                        <p:tgtEl>
                                          <p:spTgt spid="1307"/>
                                        </p:tgtEl>
                                        <p:attrNameLst>
                                          <p:attrName>style.visibility</p:attrName>
                                        </p:attrNameLst>
                                      </p:cBhvr>
                                      <p:to>
                                        <p:strVal val="visible"/>
                                      </p:to>
                                    </p:set>
                                  </p:childTnLst>
                                </p:cTn>
                              </p:par>
                            </p:childTnLst>
                          </p:cTn>
                        </p:par>
                      </p:childTnLst>
                    </p:cTn>
                  </p:par>
                  <p:par>
                    <p:cTn id="1315" fill="hold">
                      <p:stCondLst>
                        <p:cond delay="indefinite"/>
                      </p:stCondLst>
                      <p:childTnLst>
                        <p:par>
                          <p:cTn id="1316" fill="hold">
                            <p:stCondLst>
                              <p:cond delay="0"/>
                            </p:stCondLst>
                            <p:childTnLst>
                              <p:par>
                                <p:cTn id="1317" nodeType="clickEffect" fill="hold" presetClass="entr" presetID="1">
                                  <p:stCondLst>
                                    <p:cond delay="0"/>
                                  </p:stCondLst>
                                  <p:childTnLst>
                                    <p:set>
                                      <p:cBhvr>
                                        <p:cTn id="1318" dur="1" fill="hold">
                                          <p:stCondLst>
                                            <p:cond delay="0"/>
                                          </p:stCondLst>
                                        </p:cTn>
                                        <p:tgtEl>
                                          <p:spTgt spid="1311"/>
                                        </p:tgtEl>
                                        <p:attrNameLst>
                                          <p:attrName>style.visibility</p:attrName>
                                        </p:attrNameLst>
                                      </p:cBhvr>
                                      <p:to>
                                        <p:strVal val="visible"/>
                                      </p:to>
                                    </p:set>
                                  </p:childTnLst>
                                </p:cTn>
                              </p:par>
                              <p:par>
                                <p:cTn id="1319" nodeType="withEffect" fill="hold" presetClass="entr" presetID="1">
                                  <p:stCondLst>
                                    <p:cond delay="0"/>
                                  </p:stCondLst>
                                  <p:childTnLst>
                                    <p:set>
                                      <p:cBhvr>
                                        <p:cTn id="1320" dur="1" fill="hold">
                                          <p:stCondLst>
                                            <p:cond delay="0"/>
                                          </p:stCondLst>
                                        </p:cTn>
                                        <p:tgtEl>
                                          <p:spTgt spid="1312"/>
                                        </p:tgtEl>
                                        <p:attrNameLst>
                                          <p:attrName>style.visibility</p:attrName>
                                        </p:attrNameLst>
                                      </p:cBhvr>
                                      <p:to>
                                        <p:strVal val="visible"/>
                                      </p:to>
                                    </p:set>
                                  </p:childTnLst>
                                </p:cTn>
                              </p:par>
                            </p:childTnLst>
                          </p:cTn>
                        </p:par>
                      </p:childTnLst>
                    </p:cTn>
                  </p:par>
                  <p:par>
                    <p:cTn id="1321" fill="hold">
                      <p:stCondLst>
                        <p:cond delay="indefinite"/>
                      </p:stCondLst>
                      <p:childTnLst>
                        <p:par>
                          <p:cTn id="1322" fill="hold">
                            <p:stCondLst>
                              <p:cond delay="0"/>
                            </p:stCondLst>
                            <p:childTnLst>
                              <p:par>
                                <p:cTn id="1323" nodeType="clickEffect" fill="hold" presetClass="entr" presetID="1">
                                  <p:stCondLst>
                                    <p:cond delay="0"/>
                                  </p:stCondLst>
                                  <p:childTnLst>
                                    <p:set>
                                      <p:cBhvr>
                                        <p:cTn id="1324" dur="1" fill="hold">
                                          <p:stCondLst>
                                            <p:cond delay="0"/>
                                          </p:stCondLst>
                                        </p:cTn>
                                        <p:tgtEl>
                                          <p:spTgt spid="1324"/>
                                        </p:tgtEl>
                                        <p:attrNameLst>
                                          <p:attrName>style.visibility</p:attrName>
                                        </p:attrNameLst>
                                      </p:cBhvr>
                                      <p:to>
                                        <p:strVal val="visible"/>
                                      </p:to>
                                    </p:set>
                                  </p:childTnLst>
                                </p:cTn>
                              </p:par>
                            </p:childTnLst>
                          </p:cTn>
                        </p:par>
                      </p:childTnLst>
                    </p:cTn>
                  </p:par>
                  <p:par>
                    <p:cTn id="1325" fill="hold">
                      <p:stCondLst>
                        <p:cond delay="indefinite"/>
                      </p:stCondLst>
                      <p:childTnLst>
                        <p:par>
                          <p:cTn id="1326" fill="hold">
                            <p:stCondLst>
                              <p:cond delay="0"/>
                            </p:stCondLst>
                            <p:childTnLst>
                              <p:par>
                                <p:cTn id="1327" nodeType="clickEffect" fill="hold" presetClass="entr" presetID="1">
                                  <p:stCondLst>
                                    <p:cond delay="0"/>
                                  </p:stCondLst>
                                  <p:childTnLst>
                                    <p:set>
                                      <p:cBhvr>
                                        <p:cTn id="1328" dur="1" fill="hold">
                                          <p:stCondLst>
                                            <p:cond delay="0"/>
                                          </p:stCondLst>
                                        </p:cTn>
                                        <p:tgtEl>
                                          <p:spTgt spid="1337"/>
                                        </p:tgtEl>
                                        <p:attrNameLst>
                                          <p:attrName>style.visibility</p:attrName>
                                        </p:attrNameLst>
                                      </p:cBhvr>
                                      <p:to>
                                        <p:strVal val="visible"/>
                                      </p:to>
                                    </p:set>
                                  </p:childTnLst>
                                </p:cTn>
                              </p:par>
                            </p:childTnLst>
                          </p:cTn>
                        </p:par>
                      </p:childTnLst>
                    </p:cTn>
                  </p:par>
                  <p:par>
                    <p:cTn id="1329" fill="hold">
                      <p:stCondLst>
                        <p:cond delay="indefinite"/>
                      </p:stCondLst>
                      <p:childTnLst>
                        <p:par>
                          <p:cTn id="1330" fill="hold">
                            <p:stCondLst>
                              <p:cond delay="0"/>
                            </p:stCondLst>
                            <p:childTnLst>
                              <p:par>
                                <p:cTn id="1331" nodeType="clickEffect" fill="hold" presetClass="entr" presetID="1">
                                  <p:stCondLst>
                                    <p:cond delay="0"/>
                                  </p:stCondLst>
                                  <p:childTnLst>
                                    <p:set>
                                      <p:cBhvr>
                                        <p:cTn id="1332" dur="1" fill="hold">
                                          <p:stCondLst>
                                            <p:cond delay="0"/>
                                          </p:stCondLst>
                                        </p:cTn>
                                        <p:tgtEl>
                                          <p:spTgt spid="1350"/>
                                        </p:tgtEl>
                                        <p:attrNameLst>
                                          <p:attrName>style.visibility</p:attrName>
                                        </p:attrNameLst>
                                      </p:cBhvr>
                                      <p:to>
                                        <p:strVal val="visible"/>
                                      </p:to>
                                    </p:set>
                                  </p:childTnLst>
                                </p:cTn>
                              </p:par>
                              <p:par>
                                <p:cTn id="1333" nodeType="withEffect" fill="hold" presetClass="entr" presetID="1">
                                  <p:stCondLst>
                                    <p:cond delay="0"/>
                                  </p:stCondLst>
                                  <p:childTnLst>
                                    <p:set>
                                      <p:cBhvr>
                                        <p:cTn id="1334" dur="1" fill="hold">
                                          <p:stCondLst>
                                            <p:cond delay="0"/>
                                          </p:stCondLst>
                                        </p:cTn>
                                        <p:tgtEl>
                                          <p:spTgt spid="138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Example: Tower of Hanoi</a:t>
            </a:r>
            <a:endParaRPr b="0" lang="en-US" sz="4400" spc="-1" strike="noStrike">
              <a:solidFill>
                <a:srgbClr val="000000"/>
              </a:solidFill>
              <a:latin typeface="Calibri Light"/>
            </a:endParaRPr>
          </a:p>
        </p:txBody>
      </p:sp>
      <p:sp>
        <p:nvSpPr>
          <p:cNvPr id="1389" name="TextShape 2"/>
          <p:cNvSpPr txBox="1"/>
          <p:nvPr/>
        </p:nvSpPr>
        <p:spPr>
          <a:xfrm>
            <a:off x="6553080" y="6356520"/>
            <a:ext cx="2133360" cy="364680"/>
          </a:xfrm>
          <a:prstGeom prst="rect">
            <a:avLst/>
          </a:prstGeom>
          <a:noFill/>
          <a:ln>
            <a:noFill/>
          </a:ln>
        </p:spPr>
        <p:txBody>
          <a:bodyPr anchor="ctr"/>
          <a:p>
            <a:pPr algn="r">
              <a:lnSpc>
                <a:spcPct val="100000"/>
              </a:lnSpc>
            </a:pPr>
            <a:fld id="{16790003-DE5A-4E27-A17F-4E992B4994E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390" name="CustomShape 3"/>
          <p:cNvSpPr/>
          <p:nvPr/>
        </p:nvSpPr>
        <p:spPr>
          <a:xfrm>
            <a:off x="741960" y="1152360"/>
            <a:ext cx="4324680" cy="333720"/>
          </a:xfrm>
          <a:prstGeom prst="rect">
            <a:avLst/>
          </a:prstGeom>
          <a:solidFill>
            <a:srgbClr val="ffffff"/>
          </a:solidFill>
          <a:ln w="25560">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Segoe Print"/>
              </a:rPr>
              <a:t>What if the initial stack contains 3 disks?</a:t>
            </a:r>
            <a:endParaRPr b="0" lang="en-GB" sz="1600" spc="-1" strike="noStrike">
              <a:latin typeface="Arial"/>
            </a:endParaRPr>
          </a:p>
        </p:txBody>
      </p:sp>
      <p:grpSp>
        <p:nvGrpSpPr>
          <p:cNvPr id="1391" name="Group 4"/>
          <p:cNvGrpSpPr/>
          <p:nvPr/>
        </p:nvGrpSpPr>
        <p:grpSpPr>
          <a:xfrm>
            <a:off x="920880" y="1590840"/>
            <a:ext cx="2742840" cy="945000"/>
            <a:chOff x="920880" y="1590840"/>
            <a:chExt cx="2742840" cy="945000"/>
          </a:xfrm>
        </p:grpSpPr>
        <p:sp>
          <p:nvSpPr>
            <p:cNvPr id="1392" name="CustomShape 5"/>
            <p:cNvSpPr/>
            <p:nvPr/>
          </p:nvSpPr>
          <p:spPr>
            <a:xfrm>
              <a:off x="1222560" y="220212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A</a:t>
              </a:r>
              <a:endParaRPr b="0" lang="en-GB" sz="1600" spc="-1" strike="noStrike">
                <a:latin typeface="Arial"/>
              </a:endParaRPr>
            </a:p>
          </p:txBody>
        </p:sp>
        <p:sp>
          <p:nvSpPr>
            <p:cNvPr id="1393" name="CustomShape 6"/>
            <p:cNvSpPr/>
            <p:nvPr/>
          </p:nvSpPr>
          <p:spPr>
            <a:xfrm>
              <a:off x="2135160" y="220212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B</a:t>
              </a:r>
              <a:endParaRPr b="0" lang="en-GB" sz="1600" spc="-1" strike="noStrike">
                <a:latin typeface="Arial"/>
              </a:endParaRPr>
            </a:p>
          </p:txBody>
        </p:sp>
        <p:sp>
          <p:nvSpPr>
            <p:cNvPr id="1394" name="CustomShape 7"/>
            <p:cNvSpPr/>
            <p:nvPr/>
          </p:nvSpPr>
          <p:spPr>
            <a:xfrm>
              <a:off x="3063600" y="2202120"/>
              <a:ext cx="321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C</a:t>
              </a:r>
              <a:endParaRPr b="0" lang="en-GB" sz="1600" spc="-1" strike="noStrike">
                <a:latin typeface="Arial"/>
              </a:endParaRPr>
            </a:p>
          </p:txBody>
        </p:sp>
        <p:grpSp>
          <p:nvGrpSpPr>
            <p:cNvPr id="1395" name="Group 8"/>
            <p:cNvGrpSpPr/>
            <p:nvPr/>
          </p:nvGrpSpPr>
          <p:grpSpPr>
            <a:xfrm>
              <a:off x="1332000" y="1590840"/>
              <a:ext cx="1921320" cy="639720"/>
              <a:chOff x="1332000" y="1590840"/>
              <a:chExt cx="1921320" cy="639720"/>
            </a:xfrm>
          </p:grpSpPr>
          <p:sp>
            <p:nvSpPr>
              <p:cNvPr id="1396" name="CustomShape 9"/>
              <p:cNvSpPr/>
              <p:nvPr/>
            </p:nvSpPr>
            <p:spPr>
              <a:xfrm rot="5400000">
                <a:off x="1057680" y="186516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397" name="CustomShape 10"/>
              <p:cNvSpPr/>
              <p:nvPr/>
            </p:nvSpPr>
            <p:spPr>
              <a:xfrm rot="5400000">
                <a:off x="1972800" y="186516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398" name="CustomShape 11"/>
              <p:cNvSpPr/>
              <p:nvPr/>
            </p:nvSpPr>
            <p:spPr>
              <a:xfrm rot="5400000">
                <a:off x="2887920" y="186516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grpSp>
        <p:sp>
          <p:nvSpPr>
            <p:cNvPr id="1399" name="CustomShape 12"/>
            <p:cNvSpPr/>
            <p:nvPr/>
          </p:nvSpPr>
          <p:spPr>
            <a:xfrm>
              <a:off x="920880" y="2153520"/>
              <a:ext cx="274284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400" name="CustomShape 13"/>
            <p:cNvSpPr/>
            <p:nvPr/>
          </p:nvSpPr>
          <p:spPr>
            <a:xfrm>
              <a:off x="1009800" y="1998360"/>
              <a:ext cx="731160" cy="145440"/>
            </a:xfrm>
            <a:prstGeom prst="roundRect">
              <a:avLst>
                <a:gd name="adj" fmla="val 16667"/>
              </a:avLst>
            </a:prstGeom>
            <a:gradFill rotWithShape="0">
              <a:gsLst>
                <a:gs pos="0">
                  <a:srgbClr val="3e7fcc"/>
                </a:gs>
                <a:gs pos="100000">
                  <a:srgbClr val="a4c1ff"/>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401" name="CustomShape 14"/>
            <p:cNvSpPr/>
            <p:nvPr/>
          </p:nvSpPr>
          <p:spPr>
            <a:xfrm>
              <a:off x="1101240" y="1842840"/>
              <a:ext cx="548280" cy="145440"/>
            </a:xfrm>
            <a:prstGeom prst="roundRect">
              <a:avLst>
                <a:gd name="adj" fmla="val 16667"/>
              </a:avLst>
            </a:prstGeom>
            <a:gradFill rotWithShape="0">
              <a:gsLst>
                <a:gs pos="0">
                  <a:srgbClr val="38b6d7"/>
                </a:gs>
                <a:gs pos="100000">
                  <a:srgbClr val="a6e6ff"/>
                </a:gs>
              </a:gsLst>
              <a:lin ang="16200000"/>
            </a:gradFill>
            <a:ln w="9360">
              <a:solidFill>
                <a:srgbClr val="46aac4"/>
              </a:solidFill>
              <a:round/>
            </a:ln>
            <a:effectLst>
              <a:outerShdw dist="23040" dir="5400000">
                <a:srgbClr val="000000">
                  <a:alpha val="35000"/>
                </a:srgbClr>
              </a:outerShdw>
            </a:effectLst>
          </p:spPr>
          <p:style>
            <a:lnRef idx="0"/>
            <a:fillRef idx="0"/>
            <a:effectRef idx="0"/>
            <a:fontRef idx="minor"/>
          </p:style>
        </p:sp>
        <p:sp>
          <p:nvSpPr>
            <p:cNvPr id="1402" name="CustomShape 15"/>
            <p:cNvSpPr/>
            <p:nvPr/>
          </p:nvSpPr>
          <p:spPr>
            <a:xfrm>
              <a:off x="1196280" y="1681200"/>
              <a:ext cx="365400" cy="145440"/>
            </a:xfrm>
            <a:prstGeom prst="roundRect">
              <a:avLst>
                <a:gd name="adj" fmla="val 16667"/>
              </a:avLst>
            </a:prstGeom>
            <a:gradFill rotWithShape="0">
              <a:gsLst>
                <a:gs pos="0">
                  <a:srgbClr val="9fc949"/>
                </a:gs>
                <a:gs pos="100000">
                  <a:srgbClr val="d9ffa4"/>
                </a:gs>
              </a:gsLst>
              <a:lin ang="16200000"/>
            </a:gradFill>
            <a:ln w="9360">
              <a:solidFill>
                <a:srgbClr val="98b855"/>
              </a:solidFill>
              <a:round/>
            </a:ln>
            <a:effectLst>
              <a:outerShdw dist="23040" dir="5400000">
                <a:srgbClr val="000000">
                  <a:alpha val="35000"/>
                </a:srgbClr>
              </a:outerShdw>
            </a:effectLst>
          </p:spPr>
          <p:style>
            <a:lnRef idx="0"/>
            <a:fillRef idx="0"/>
            <a:effectRef idx="0"/>
            <a:fontRef idx="minor"/>
          </p:style>
        </p:sp>
      </p:grpSp>
      <p:grpSp>
        <p:nvGrpSpPr>
          <p:cNvPr id="1403" name="Group 16"/>
          <p:cNvGrpSpPr/>
          <p:nvPr/>
        </p:nvGrpSpPr>
        <p:grpSpPr>
          <a:xfrm>
            <a:off x="3621240" y="1590840"/>
            <a:ext cx="4487400" cy="945000"/>
            <a:chOff x="3621240" y="1590840"/>
            <a:chExt cx="4487400" cy="945000"/>
          </a:xfrm>
        </p:grpSpPr>
        <p:sp>
          <p:nvSpPr>
            <p:cNvPr id="1404" name="CustomShape 17"/>
            <p:cNvSpPr/>
            <p:nvPr/>
          </p:nvSpPr>
          <p:spPr>
            <a:xfrm>
              <a:off x="3981600" y="2111760"/>
              <a:ext cx="1047240" cy="132840"/>
            </a:xfrm>
            <a:prstGeom prst="rightArrow">
              <a:avLst>
                <a:gd name="adj1" fmla="val 50000"/>
                <a:gd name="adj2" fmla="val 50000"/>
              </a:avLst>
            </a:prstGeom>
            <a:solidFill>
              <a:srgbClr val="d99694"/>
            </a:solidFill>
            <a:ln w="25560">
              <a:solidFill>
                <a:srgbClr val="c0504d"/>
              </a:solidFill>
              <a:round/>
            </a:ln>
          </p:spPr>
          <p:style>
            <a:lnRef idx="0"/>
            <a:fillRef idx="0"/>
            <a:effectRef idx="0"/>
            <a:fontRef idx="minor"/>
          </p:style>
        </p:sp>
        <p:grpSp>
          <p:nvGrpSpPr>
            <p:cNvPr id="1405" name="Group 18"/>
            <p:cNvGrpSpPr/>
            <p:nvPr/>
          </p:nvGrpSpPr>
          <p:grpSpPr>
            <a:xfrm>
              <a:off x="5776920" y="1590840"/>
              <a:ext cx="1921320" cy="639720"/>
              <a:chOff x="5776920" y="1590840"/>
              <a:chExt cx="1921320" cy="639720"/>
            </a:xfrm>
          </p:grpSpPr>
          <p:sp>
            <p:nvSpPr>
              <p:cNvPr id="1406" name="CustomShape 19"/>
              <p:cNvSpPr/>
              <p:nvPr/>
            </p:nvSpPr>
            <p:spPr>
              <a:xfrm rot="5400000">
                <a:off x="5502600" y="186516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407" name="CustomShape 20"/>
              <p:cNvSpPr/>
              <p:nvPr/>
            </p:nvSpPr>
            <p:spPr>
              <a:xfrm rot="5400000">
                <a:off x="6417720" y="186516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408" name="CustomShape 21"/>
              <p:cNvSpPr/>
              <p:nvPr/>
            </p:nvSpPr>
            <p:spPr>
              <a:xfrm rot="5400000">
                <a:off x="7332840" y="186516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grpSp>
        <p:sp>
          <p:nvSpPr>
            <p:cNvPr id="1409" name="CustomShape 22"/>
            <p:cNvSpPr/>
            <p:nvPr/>
          </p:nvSpPr>
          <p:spPr>
            <a:xfrm>
              <a:off x="5365800" y="2153520"/>
              <a:ext cx="274284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410" name="CustomShape 23"/>
            <p:cNvSpPr/>
            <p:nvPr/>
          </p:nvSpPr>
          <p:spPr>
            <a:xfrm>
              <a:off x="5667480" y="220212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A</a:t>
              </a:r>
              <a:endParaRPr b="0" lang="en-GB" sz="1600" spc="-1" strike="noStrike">
                <a:latin typeface="Arial"/>
              </a:endParaRPr>
            </a:p>
          </p:txBody>
        </p:sp>
        <p:sp>
          <p:nvSpPr>
            <p:cNvPr id="1411" name="CustomShape 24"/>
            <p:cNvSpPr/>
            <p:nvPr/>
          </p:nvSpPr>
          <p:spPr>
            <a:xfrm>
              <a:off x="6580080" y="220212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B</a:t>
              </a:r>
              <a:endParaRPr b="0" lang="en-GB" sz="1600" spc="-1" strike="noStrike">
                <a:latin typeface="Arial"/>
              </a:endParaRPr>
            </a:p>
          </p:txBody>
        </p:sp>
        <p:sp>
          <p:nvSpPr>
            <p:cNvPr id="1412" name="CustomShape 25"/>
            <p:cNvSpPr/>
            <p:nvPr/>
          </p:nvSpPr>
          <p:spPr>
            <a:xfrm>
              <a:off x="7508520" y="2202120"/>
              <a:ext cx="321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C</a:t>
              </a:r>
              <a:endParaRPr b="0" lang="en-GB" sz="1600" spc="-1" strike="noStrike">
                <a:latin typeface="Arial"/>
              </a:endParaRPr>
            </a:p>
          </p:txBody>
        </p:sp>
        <p:sp>
          <p:nvSpPr>
            <p:cNvPr id="1413" name="CustomShape 26"/>
            <p:cNvSpPr/>
            <p:nvPr/>
          </p:nvSpPr>
          <p:spPr>
            <a:xfrm>
              <a:off x="3621240" y="1836360"/>
              <a:ext cx="1726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Move from A to C</a:t>
              </a:r>
              <a:endParaRPr b="0" lang="en-GB" sz="1400" spc="-1" strike="noStrike">
                <a:latin typeface="Arial"/>
              </a:endParaRPr>
            </a:p>
          </p:txBody>
        </p:sp>
        <p:sp>
          <p:nvSpPr>
            <p:cNvPr id="1414" name="CustomShape 27"/>
            <p:cNvSpPr/>
            <p:nvPr/>
          </p:nvSpPr>
          <p:spPr>
            <a:xfrm>
              <a:off x="5464080" y="1998360"/>
              <a:ext cx="731160" cy="145440"/>
            </a:xfrm>
            <a:prstGeom prst="roundRect">
              <a:avLst>
                <a:gd name="adj" fmla="val 16667"/>
              </a:avLst>
            </a:prstGeom>
            <a:gradFill rotWithShape="0">
              <a:gsLst>
                <a:gs pos="0">
                  <a:srgbClr val="3e7fcc"/>
                </a:gs>
                <a:gs pos="100000">
                  <a:srgbClr val="a4c1ff"/>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415" name="CustomShape 28"/>
            <p:cNvSpPr/>
            <p:nvPr/>
          </p:nvSpPr>
          <p:spPr>
            <a:xfrm>
              <a:off x="5549760" y="1842840"/>
              <a:ext cx="548280" cy="145440"/>
            </a:xfrm>
            <a:prstGeom prst="roundRect">
              <a:avLst>
                <a:gd name="adj" fmla="val 16667"/>
              </a:avLst>
            </a:prstGeom>
            <a:gradFill rotWithShape="0">
              <a:gsLst>
                <a:gs pos="0">
                  <a:srgbClr val="38b6d7"/>
                </a:gs>
                <a:gs pos="100000">
                  <a:srgbClr val="a6e6ff"/>
                </a:gs>
              </a:gsLst>
              <a:lin ang="16200000"/>
            </a:gradFill>
            <a:ln w="9360">
              <a:solidFill>
                <a:srgbClr val="46aac4"/>
              </a:solidFill>
              <a:round/>
            </a:ln>
            <a:effectLst>
              <a:outerShdw dist="23040" dir="5400000">
                <a:srgbClr val="000000">
                  <a:alpha val="35000"/>
                </a:srgbClr>
              </a:outerShdw>
            </a:effectLst>
          </p:spPr>
          <p:style>
            <a:lnRef idx="0"/>
            <a:fillRef idx="0"/>
            <a:effectRef idx="0"/>
            <a:fontRef idx="minor"/>
          </p:style>
        </p:sp>
        <p:sp>
          <p:nvSpPr>
            <p:cNvPr id="1416" name="CustomShape 29"/>
            <p:cNvSpPr/>
            <p:nvPr/>
          </p:nvSpPr>
          <p:spPr>
            <a:xfrm>
              <a:off x="7474680" y="1998360"/>
              <a:ext cx="365400" cy="145440"/>
            </a:xfrm>
            <a:prstGeom prst="roundRect">
              <a:avLst>
                <a:gd name="adj" fmla="val 16667"/>
              </a:avLst>
            </a:prstGeom>
            <a:gradFill rotWithShape="0">
              <a:gsLst>
                <a:gs pos="0">
                  <a:srgbClr val="9fc949"/>
                </a:gs>
                <a:gs pos="100000">
                  <a:srgbClr val="d9ffa4"/>
                </a:gs>
              </a:gsLst>
              <a:lin ang="16200000"/>
            </a:gradFill>
            <a:ln w="9360">
              <a:solidFill>
                <a:srgbClr val="98b855"/>
              </a:solidFill>
              <a:round/>
            </a:ln>
            <a:effectLst>
              <a:outerShdw dist="23040" dir="5400000">
                <a:srgbClr val="000000">
                  <a:alpha val="35000"/>
                </a:srgbClr>
              </a:outerShdw>
            </a:effectLst>
          </p:spPr>
          <p:style>
            <a:lnRef idx="0"/>
            <a:fillRef idx="0"/>
            <a:effectRef idx="0"/>
            <a:fontRef idx="minor"/>
          </p:style>
        </p:sp>
      </p:grpSp>
      <p:grpSp>
        <p:nvGrpSpPr>
          <p:cNvPr id="1417" name="Group 30"/>
          <p:cNvGrpSpPr/>
          <p:nvPr/>
        </p:nvGrpSpPr>
        <p:grpSpPr>
          <a:xfrm>
            <a:off x="3621960" y="2809440"/>
            <a:ext cx="4486680" cy="945360"/>
            <a:chOff x="3621960" y="2809440"/>
            <a:chExt cx="4486680" cy="945360"/>
          </a:xfrm>
        </p:grpSpPr>
        <p:grpSp>
          <p:nvGrpSpPr>
            <p:cNvPr id="1418" name="Group 31"/>
            <p:cNvGrpSpPr/>
            <p:nvPr/>
          </p:nvGrpSpPr>
          <p:grpSpPr>
            <a:xfrm>
              <a:off x="3621960" y="2809440"/>
              <a:ext cx="4486680" cy="945360"/>
              <a:chOff x="3621960" y="2809440"/>
              <a:chExt cx="4486680" cy="945360"/>
            </a:xfrm>
          </p:grpSpPr>
          <p:sp>
            <p:nvSpPr>
              <p:cNvPr id="1419" name="CustomShape 32"/>
              <p:cNvSpPr/>
              <p:nvPr/>
            </p:nvSpPr>
            <p:spPr>
              <a:xfrm>
                <a:off x="3981600" y="3330720"/>
                <a:ext cx="1047240" cy="132840"/>
              </a:xfrm>
              <a:prstGeom prst="rightArrow">
                <a:avLst>
                  <a:gd name="adj1" fmla="val 50000"/>
                  <a:gd name="adj2" fmla="val 50000"/>
                </a:avLst>
              </a:prstGeom>
              <a:solidFill>
                <a:srgbClr val="d99694"/>
              </a:solidFill>
              <a:ln w="25560">
                <a:solidFill>
                  <a:srgbClr val="c0504d"/>
                </a:solidFill>
                <a:round/>
              </a:ln>
            </p:spPr>
            <p:style>
              <a:lnRef idx="0"/>
              <a:fillRef idx="0"/>
              <a:effectRef idx="0"/>
              <a:fontRef idx="minor"/>
            </p:style>
          </p:sp>
          <p:grpSp>
            <p:nvGrpSpPr>
              <p:cNvPr id="1420" name="Group 33"/>
              <p:cNvGrpSpPr/>
              <p:nvPr/>
            </p:nvGrpSpPr>
            <p:grpSpPr>
              <a:xfrm>
                <a:off x="5776920" y="2809440"/>
                <a:ext cx="1921320" cy="639720"/>
                <a:chOff x="5776920" y="2809440"/>
                <a:chExt cx="1921320" cy="639720"/>
              </a:xfrm>
            </p:grpSpPr>
            <p:sp>
              <p:nvSpPr>
                <p:cNvPr id="1421" name="CustomShape 34"/>
                <p:cNvSpPr/>
                <p:nvPr/>
              </p:nvSpPr>
              <p:spPr>
                <a:xfrm rot="5400000">
                  <a:off x="5502600" y="308376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422" name="CustomShape 35"/>
                <p:cNvSpPr/>
                <p:nvPr/>
              </p:nvSpPr>
              <p:spPr>
                <a:xfrm rot="5400000">
                  <a:off x="6417720" y="308376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423" name="CustomShape 36"/>
                <p:cNvSpPr/>
                <p:nvPr/>
              </p:nvSpPr>
              <p:spPr>
                <a:xfrm rot="5400000">
                  <a:off x="7332840" y="308376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grpSp>
          <p:sp>
            <p:nvSpPr>
              <p:cNvPr id="1424" name="CustomShape 37"/>
              <p:cNvSpPr/>
              <p:nvPr/>
            </p:nvSpPr>
            <p:spPr>
              <a:xfrm>
                <a:off x="5365800" y="3372480"/>
                <a:ext cx="274284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425" name="CustomShape 38"/>
              <p:cNvSpPr/>
              <p:nvPr/>
            </p:nvSpPr>
            <p:spPr>
              <a:xfrm>
                <a:off x="5667480" y="342108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A</a:t>
                </a:r>
                <a:endParaRPr b="0" lang="en-GB" sz="1600" spc="-1" strike="noStrike">
                  <a:latin typeface="Arial"/>
                </a:endParaRPr>
              </a:p>
            </p:txBody>
          </p:sp>
          <p:sp>
            <p:nvSpPr>
              <p:cNvPr id="1426" name="CustomShape 39"/>
              <p:cNvSpPr/>
              <p:nvPr/>
            </p:nvSpPr>
            <p:spPr>
              <a:xfrm>
                <a:off x="6580080" y="342108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B</a:t>
                </a:r>
                <a:endParaRPr b="0" lang="en-GB" sz="1600" spc="-1" strike="noStrike">
                  <a:latin typeface="Arial"/>
                </a:endParaRPr>
              </a:p>
            </p:txBody>
          </p:sp>
          <p:sp>
            <p:nvSpPr>
              <p:cNvPr id="1427" name="CustomShape 40"/>
              <p:cNvSpPr/>
              <p:nvPr/>
            </p:nvSpPr>
            <p:spPr>
              <a:xfrm>
                <a:off x="7508520" y="3421080"/>
                <a:ext cx="321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C</a:t>
                </a:r>
                <a:endParaRPr b="0" lang="en-GB" sz="1600" spc="-1" strike="noStrike">
                  <a:latin typeface="Arial"/>
                </a:endParaRPr>
              </a:p>
            </p:txBody>
          </p:sp>
          <p:sp>
            <p:nvSpPr>
              <p:cNvPr id="1428" name="CustomShape 41"/>
              <p:cNvSpPr/>
              <p:nvPr/>
            </p:nvSpPr>
            <p:spPr>
              <a:xfrm>
                <a:off x="3621960" y="3055320"/>
                <a:ext cx="17233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Move from A to B</a:t>
                </a:r>
                <a:endParaRPr b="0" lang="en-GB" sz="1400" spc="-1" strike="noStrike">
                  <a:latin typeface="Arial"/>
                </a:endParaRPr>
              </a:p>
            </p:txBody>
          </p:sp>
        </p:grpSp>
        <p:sp>
          <p:nvSpPr>
            <p:cNvPr id="1429" name="CustomShape 42"/>
            <p:cNvSpPr/>
            <p:nvPr/>
          </p:nvSpPr>
          <p:spPr>
            <a:xfrm>
              <a:off x="5464080" y="3217320"/>
              <a:ext cx="731160" cy="145440"/>
            </a:xfrm>
            <a:prstGeom prst="roundRect">
              <a:avLst>
                <a:gd name="adj" fmla="val 16667"/>
              </a:avLst>
            </a:prstGeom>
            <a:gradFill rotWithShape="0">
              <a:gsLst>
                <a:gs pos="0">
                  <a:srgbClr val="3e7fcc"/>
                </a:gs>
                <a:gs pos="100000">
                  <a:srgbClr val="a4c1ff"/>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430" name="CustomShape 43"/>
            <p:cNvSpPr/>
            <p:nvPr/>
          </p:nvSpPr>
          <p:spPr>
            <a:xfrm>
              <a:off x="6472800" y="3217320"/>
              <a:ext cx="548280" cy="145440"/>
            </a:xfrm>
            <a:prstGeom prst="roundRect">
              <a:avLst>
                <a:gd name="adj" fmla="val 16667"/>
              </a:avLst>
            </a:prstGeom>
            <a:gradFill rotWithShape="0">
              <a:gsLst>
                <a:gs pos="0">
                  <a:srgbClr val="38b6d7"/>
                </a:gs>
                <a:gs pos="100000">
                  <a:srgbClr val="a6e6ff"/>
                </a:gs>
              </a:gsLst>
              <a:lin ang="16200000"/>
            </a:gradFill>
            <a:ln w="9360">
              <a:solidFill>
                <a:srgbClr val="46aac4"/>
              </a:solidFill>
              <a:round/>
            </a:ln>
            <a:effectLst>
              <a:outerShdw dist="23040" dir="5400000">
                <a:srgbClr val="000000">
                  <a:alpha val="35000"/>
                </a:srgbClr>
              </a:outerShdw>
            </a:effectLst>
          </p:spPr>
          <p:style>
            <a:lnRef idx="0"/>
            <a:fillRef idx="0"/>
            <a:effectRef idx="0"/>
            <a:fontRef idx="minor"/>
          </p:style>
        </p:sp>
        <p:sp>
          <p:nvSpPr>
            <p:cNvPr id="1431" name="CustomShape 44"/>
            <p:cNvSpPr/>
            <p:nvPr/>
          </p:nvSpPr>
          <p:spPr>
            <a:xfrm>
              <a:off x="7474680" y="3217320"/>
              <a:ext cx="365400" cy="145440"/>
            </a:xfrm>
            <a:prstGeom prst="roundRect">
              <a:avLst>
                <a:gd name="adj" fmla="val 16667"/>
              </a:avLst>
            </a:prstGeom>
            <a:gradFill rotWithShape="0">
              <a:gsLst>
                <a:gs pos="0">
                  <a:srgbClr val="9fc949"/>
                </a:gs>
                <a:gs pos="100000">
                  <a:srgbClr val="d9ffa4"/>
                </a:gs>
              </a:gsLst>
              <a:lin ang="16200000"/>
            </a:gradFill>
            <a:ln w="9360">
              <a:solidFill>
                <a:srgbClr val="98b855"/>
              </a:solidFill>
              <a:round/>
            </a:ln>
            <a:effectLst>
              <a:outerShdw dist="23040" dir="5400000">
                <a:srgbClr val="000000">
                  <a:alpha val="35000"/>
                </a:srgbClr>
              </a:outerShdw>
            </a:effectLst>
          </p:spPr>
          <p:style>
            <a:lnRef idx="0"/>
            <a:fillRef idx="0"/>
            <a:effectRef idx="0"/>
            <a:fontRef idx="minor"/>
          </p:style>
        </p:sp>
      </p:grpSp>
      <p:grpSp>
        <p:nvGrpSpPr>
          <p:cNvPr id="1432" name="Group 45"/>
          <p:cNvGrpSpPr/>
          <p:nvPr/>
        </p:nvGrpSpPr>
        <p:grpSpPr>
          <a:xfrm>
            <a:off x="3617280" y="4028400"/>
            <a:ext cx="4491360" cy="945360"/>
            <a:chOff x="3617280" y="4028400"/>
            <a:chExt cx="4491360" cy="945360"/>
          </a:xfrm>
        </p:grpSpPr>
        <p:grpSp>
          <p:nvGrpSpPr>
            <p:cNvPr id="1433" name="Group 46"/>
            <p:cNvGrpSpPr/>
            <p:nvPr/>
          </p:nvGrpSpPr>
          <p:grpSpPr>
            <a:xfrm>
              <a:off x="3617280" y="4028400"/>
              <a:ext cx="4491360" cy="945360"/>
              <a:chOff x="3617280" y="4028400"/>
              <a:chExt cx="4491360" cy="945360"/>
            </a:xfrm>
          </p:grpSpPr>
          <p:sp>
            <p:nvSpPr>
              <p:cNvPr id="1434" name="CustomShape 47"/>
              <p:cNvSpPr/>
              <p:nvPr/>
            </p:nvSpPr>
            <p:spPr>
              <a:xfrm>
                <a:off x="3981600" y="4549320"/>
                <a:ext cx="1047240" cy="132840"/>
              </a:xfrm>
              <a:prstGeom prst="rightArrow">
                <a:avLst>
                  <a:gd name="adj1" fmla="val 50000"/>
                  <a:gd name="adj2" fmla="val 50000"/>
                </a:avLst>
              </a:prstGeom>
              <a:solidFill>
                <a:srgbClr val="d99694"/>
              </a:solidFill>
              <a:ln w="25560">
                <a:solidFill>
                  <a:srgbClr val="c0504d"/>
                </a:solidFill>
                <a:round/>
              </a:ln>
            </p:spPr>
            <p:style>
              <a:lnRef idx="0"/>
              <a:fillRef idx="0"/>
              <a:effectRef idx="0"/>
              <a:fontRef idx="minor"/>
            </p:style>
          </p:sp>
          <p:grpSp>
            <p:nvGrpSpPr>
              <p:cNvPr id="1435" name="Group 48"/>
              <p:cNvGrpSpPr/>
              <p:nvPr/>
            </p:nvGrpSpPr>
            <p:grpSpPr>
              <a:xfrm>
                <a:off x="5776920" y="4028400"/>
                <a:ext cx="1921320" cy="639720"/>
                <a:chOff x="5776920" y="4028400"/>
                <a:chExt cx="1921320" cy="639720"/>
              </a:xfrm>
            </p:grpSpPr>
            <p:sp>
              <p:nvSpPr>
                <p:cNvPr id="1436" name="CustomShape 49"/>
                <p:cNvSpPr/>
                <p:nvPr/>
              </p:nvSpPr>
              <p:spPr>
                <a:xfrm rot="5400000">
                  <a:off x="5502600" y="430272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437" name="CustomShape 50"/>
                <p:cNvSpPr/>
                <p:nvPr/>
              </p:nvSpPr>
              <p:spPr>
                <a:xfrm rot="5400000">
                  <a:off x="6417720" y="430272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438" name="CustomShape 51"/>
                <p:cNvSpPr/>
                <p:nvPr/>
              </p:nvSpPr>
              <p:spPr>
                <a:xfrm rot="5400000">
                  <a:off x="7332840" y="430272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grpSp>
          <p:sp>
            <p:nvSpPr>
              <p:cNvPr id="1439" name="CustomShape 52"/>
              <p:cNvSpPr/>
              <p:nvPr/>
            </p:nvSpPr>
            <p:spPr>
              <a:xfrm>
                <a:off x="5365800" y="4591440"/>
                <a:ext cx="274284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440" name="CustomShape 53"/>
              <p:cNvSpPr/>
              <p:nvPr/>
            </p:nvSpPr>
            <p:spPr>
              <a:xfrm>
                <a:off x="5667480" y="464004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A</a:t>
                </a:r>
                <a:endParaRPr b="0" lang="en-GB" sz="1600" spc="-1" strike="noStrike">
                  <a:latin typeface="Arial"/>
                </a:endParaRPr>
              </a:p>
            </p:txBody>
          </p:sp>
          <p:sp>
            <p:nvSpPr>
              <p:cNvPr id="1441" name="CustomShape 54"/>
              <p:cNvSpPr/>
              <p:nvPr/>
            </p:nvSpPr>
            <p:spPr>
              <a:xfrm>
                <a:off x="6580080" y="464004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B</a:t>
                </a:r>
                <a:endParaRPr b="0" lang="en-GB" sz="1600" spc="-1" strike="noStrike">
                  <a:latin typeface="Arial"/>
                </a:endParaRPr>
              </a:p>
            </p:txBody>
          </p:sp>
          <p:sp>
            <p:nvSpPr>
              <p:cNvPr id="1442" name="CustomShape 55"/>
              <p:cNvSpPr/>
              <p:nvPr/>
            </p:nvSpPr>
            <p:spPr>
              <a:xfrm>
                <a:off x="7508520" y="4640040"/>
                <a:ext cx="321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C</a:t>
                </a:r>
                <a:endParaRPr b="0" lang="en-GB" sz="1600" spc="-1" strike="noStrike">
                  <a:latin typeface="Arial"/>
                </a:endParaRPr>
              </a:p>
            </p:txBody>
          </p:sp>
          <p:sp>
            <p:nvSpPr>
              <p:cNvPr id="1443" name="CustomShape 56"/>
              <p:cNvSpPr/>
              <p:nvPr/>
            </p:nvSpPr>
            <p:spPr>
              <a:xfrm>
                <a:off x="3617280" y="4273920"/>
                <a:ext cx="1726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Move from C to B</a:t>
                </a:r>
                <a:endParaRPr b="0" lang="en-GB" sz="1400" spc="-1" strike="noStrike">
                  <a:latin typeface="Arial"/>
                </a:endParaRPr>
              </a:p>
            </p:txBody>
          </p:sp>
        </p:grpSp>
        <p:sp>
          <p:nvSpPr>
            <p:cNvPr id="1444" name="CustomShape 57"/>
            <p:cNvSpPr/>
            <p:nvPr/>
          </p:nvSpPr>
          <p:spPr>
            <a:xfrm>
              <a:off x="5464080" y="4435920"/>
              <a:ext cx="731160" cy="145440"/>
            </a:xfrm>
            <a:prstGeom prst="roundRect">
              <a:avLst>
                <a:gd name="adj" fmla="val 16667"/>
              </a:avLst>
            </a:prstGeom>
            <a:gradFill rotWithShape="0">
              <a:gsLst>
                <a:gs pos="0">
                  <a:srgbClr val="3e7fcc"/>
                </a:gs>
                <a:gs pos="100000">
                  <a:srgbClr val="a4c1ff"/>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445" name="CustomShape 58"/>
            <p:cNvSpPr/>
            <p:nvPr/>
          </p:nvSpPr>
          <p:spPr>
            <a:xfrm>
              <a:off x="6472800" y="4435920"/>
              <a:ext cx="548280" cy="145440"/>
            </a:xfrm>
            <a:prstGeom prst="roundRect">
              <a:avLst>
                <a:gd name="adj" fmla="val 16667"/>
              </a:avLst>
            </a:prstGeom>
            <a:gradFill rotWithShape="0">
              <a:gsLst>
                <a:gs pos="0">
                  <a:srgbClr val="38b6d7"/>
                </a:gs>
                <a:gs pos="100000">
                  <a:srgbClr val="a6e6ff"/>
                </a:gs>
              </a:gsLst>
              <a:lin ang="16200000"/>
            </a:gradFill>
            <a:ln w="9360">
              <a:solidFill>
                <a:srgbClr val="46aac4"/>
              </a:solidFill>
              <a:round/>
            </a:ln>
            <a:effectLst>
              <a:outerShdw dist="23040" dir="5400000">
                <a:srgbClr val="000000">
                  <a:alpha val="35000"/>
                </a:srgbClr>
              </a:outerShdw>
            </a:effectLst>
          </p:spPr>
          <p:style>
            <a:lnRef idx="0"/>
            <a:fillRef idx="0"/>
            <a:effectRef idx="0"/>
            <a:fontRef idx="minor"/>
          </p:style>
        </p:sp>
        <p:sp>
          <p:nvSpPr>
            <p:cNvPr id="1446" name="CustomShape 59"/>
            <p:cNvSpPr/>
            <p:nvPr/>
          </p:nvSpPr>
          <p:spPr>
            <a:xfrm>
              <a:off x="6563160" y="4280760"/>
              <a:ext cx="365400" cy="145440"/>
            </a:xfrm>
            <a:prstGeom prst="roundRect">
              <a:avLst>
                <a:gd name="adj" fmla="val 16667"/>
              </a:avLst>
            </a:prstGeom>
            <a:gradFill rotWithShape="0">
              <a:gsLst>
                <a:gs pos="0">
                  <a:srgbClr val="9fc949"/>
                </a:gs>
                <a:gs pos="100000">
                  <a:srgbClr val="d9ffa4"/>
                </a:gs>
              </a:gsLst>
              <a:lin ang="16200000"/>
            </a:gradFill>
            <a:ln w="9360">
              <a:solidFill>
                <a:srgbClr val="98b855"/>
              </a:solidFill>
              <a:round/>
            </a:ln>
            <a:effectLst>
              <a:outerShdw dist="23040" dir="5400000">
                <a:srgbClr val="000000">
                  <a:alpha val="35000"/>
                </a:srgbClr>
              </a:outerShdw>
            </a:effectLst>
          </p:spPr>
          <p:style>
            <a:lnRef idx="0"/>
            <a:fillRef idx="0"/>
            <a:effectRef idx="0"/>
            <a:fontRef idx="minor"/>
          </p:style>
        </p:sp>
      </p:grpSp>
      <p:grpSp>
        <p:nvGrpSpPr>
          <p:cNvPr id="1447" name="Group 60"/>
          <p:cNvGrpSpPr/>
          <p:nvPr/>
        </p:nvGrpSpPr>
        <p:grpSpPr>
          <a:xfrm>
            <a:off x="3617280" y="5247360"/>
            <a:ext cx="4491360" cy="945000"/>
            <a:chOff x="3617280" y="5247360"/>
            <a:chExt cx="4491360" cy="945000"/>
          </a:xfrm>
        </p:grpSpPr>
        <p:grpSp>
          <p:nvGrpSpPr>
            <p:cNvPr id="1448" name="Group 61"/>
            <p:cNvGrpSpPr/>
            <p:nvPr/>
          </p:nvGrpSpPr>
          <p:grpSpPr>
            <a:xfrm>
              <a:off x="3617280" y="5247360"/>
              <a:ext cx="4491360" cy="945000"/>
              <a:chOff x="3617280" y="5247360"/>
              <a:chExt cx="4491360" cy="945000"/>
            </a:xfrm>
          </p:grpSpPr>
          <p:sp>
            <p:nvSpPr>
              <p:cNvPr id="1449" name="CustomShape 62"/>
              <p:cNvSpPr/>
              <p:nvPr/>
            </p:nvSpPr>
            <p:spPr>
              <a:xfrm>
                <a:off x="3981600" y="5768280"/>
                <a:ext cx="1047240" cy="132840"/>
              </a:xfrm>
              <a:prstGeom prst="rightArrow">
                <a:avLst>
                  <a:gd name="adj1" fmla="val 50000"/>
                  <a:gd name="adj2" fmla="val 50000"/>
                </a:avLst>
              </a:prstGeom>
              <a:solidFill>
                <a:srgbClr val="d99694"/>
              </a:solidFill>
              <a:ln w="25560">
                <a:solidFill>
                  <a:srgbClr val="c0504d"/>
                </a:solidFill>
                <a:round/>
              </a:ln>
            </p:spPr>
            <p:style>
              <a:lnRef idx="0"/>
              <a:fillRef idx="0"/>
              <a:effectRef idx="0"/>
              <a:fontRef idx="minor"/>
            </p:style>
          </p:sp>
          <p:grpSp>
            <p:nvGrpSpPr>
              <p:cNvPr id="1450" name="Group 63"/>
              <p:cNvGrpSpPr/>
              <p:nvPr/>
            </p:nvGrpSpPr>
            <p:grpSpPr>
              <a:xfrm>
                <a:off x="5776920" y="5247360"/>
                <a:ext cx="1921320" cy="639720"/>
                <a:chOff x="5776920" y="5247360"/>
                <a:chExt cx="1921320" cy="639720"/>
              </a:xfrm>
            </p:grpSpPr>
            <p:sp>
              <p:nvSpPr>
                <p:cNvPr id="1451" name="CustomShape 64"/>
                <p:cNvSpPr/>
                <p:nvPr/>
              </p:nvSpPr>
              <p:spPr>
                <a:xfrm rot="5400000">
                  <a:off x="5502600" y="552168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452" name="CustomShape 65"/>
                <p:cNvSpPr/>
                <p:nvPr/>
              </p:nvSpPr>
              <p:spPr>
                <a:xfrm rot="5400000">
                  <a:off x="6417720" y="552168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453" name="CustomShape 66"/>
                <p:cNvSpPr/>
                <p:nvPr/>
              </p:nvSpPr>
              <p:spPr>
                <a:xfrm rot="5400000">
                  <a:off x="7332840" y="552168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grpSp>
          <p:sp>
            <p:nvSpPr>
              <p:cNvPr id="1454" name="CustomShape 67"/>
              <p:cNvSpPr/>
              <p:nvPr/>
            </p:nvSpPr>
            <p:spPr>
              <a:xfrm>
                <a:off x="5365800" y="5810400"/>
                <a:ext cx="274284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455" name="CustomShape 68"/>
              <p:cNvSpPr/>
              <p:nvPr/>
            </p:nvSpPr>
            <p:spPr>
              <a:xfrm>
                <a:off x="5667480" y="585864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A</a:t>
                </a:r>
                <a:endParaRPr b="0" lang="en-GB" sz="1600" spc="-1" strike="noStrike">
                  <a:latin typeface="Arial"/>
                </a:endParaRPr>
              </a:p>
            </p:txBody>
          </p:sp>
          <p:sp>
            <p:nvSpPr>
              <p:cNvPr id="1456" name="CustomShape 69"/>
              <p:cNvSpPr/>
              <p:nvPr/>
            </p:nvSpPr>
            <p:spPr>
              <a:xfrm>
                <a:off x="6580080" y="585864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B</a:t>
                </a:r>
                <a:endParaRPr b="0" lang="en-GB" sz="1600" spc="-1" strike="noStrike">
                  <a:latin typeface="Arial"/>
                </a:endParaRPr>
              </a:p>
            </p:txBody>
          </p:sp>
          <p:sp>
            <p:nvSpPr>
              <p:cNvPr id="1457" name="CustomShape 70"/>
              <p:cNvSpPr/>
              <p:nvPr/>
            </p:nvSpPr>
            <p:spPr>
              <a:xfrm>
                <a:off x="7508520" y="5858640"/>
                <a:ext cx="321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C</a:t>
                </a:r>
                <a:endParaRPr b="0" lang="en-GB" sz="1600" spc="-1" strike="noStrike">
                  <a:latin typeface="Arial"/>
                </a:endParaRPr>
              </a:p>
            </p:txBody>
          </p:sp>
          <p:sp>
            <p:nvSpPr>
              <p:cNvPr id="1458" name="CustomShape 71"/>
              <p:cNvSpPr/>
              <p:nvPr/>
            </p:nvSpPr>
            <p:spPr>
              <a:xfrm>
                <a:off x="3617280" y="5492880"/>
                <a:ext cx="1726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Move from A to C</a:t>
                </a:r>
                <a:endParaRPr b="0" lang="en-GB" sz="1400" spc="-1" strike="noStrike">
                  <a:latin typeface="Arial"/>
                </a:endParaRPr>
              </a:p>
            </p:txBody>
          </p:sp>
        </p:grpSp>
        <p:sp>
          <p:nvSpPr>
            <p:cNvPr id="1459" name="CustomShape 72"/>
            <p:cNvSpPr/>
            <p:nvPr/>
          </p:nvSpPr>
          <p:spPr>
            <a:xfrm>
              <a:off x="7294320" y="5654880"/>
              <a:ext cx="731160" cy="145440"/>
            </a:xfrm>
            <a:prstGeom prst="roundRect">
              <a:avLst>
                <a:gd name="adj" fmla="val 16667"/>
              </a:avLst>
            </a:prstGeom>
            <a:gradFill rotWithShape="0">
              <a:gsLst>
                <a:gs pos="0">
                  <a:srgbClr val="3e7fcc"/>
                </a:gs>
                <a:gs pos="100000">
                  <a:srgbClr val="a4c1ff"/>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460" name="CustomShape 73"/>
            <p:cNvSpPr/>
            <p:nvPr/>
          </p:nvSpPr>
          <p:spPr>
            <a:xfrm>
              <a:off x="6472800" y="5654880"/>
              <a:ext cx="548280" cy="145440"/>
            </a:xfrm>
            <a:prstGeom prst="roundRect">
              <a:avLst>
                <a:gd name="adj" fmla="val 16667"/>
              </a:avLst>
            </a:prstGeom>
            <a:gradFill rotWithShape="0">
              <a:gsLst>
                <a:gs pos="0">
                  <a:srgbClr val="38b6d7"/>
                </a:gs>
                <a:gs pos="100000">
                  <a:srgbClr val="a6e6ff"/>
                </a:gs>
              </a:gsLst>
              <a:lin ang="16200000"/>
            </a:gradFill>
            <a:ln w="9360">
              <a:solidFill>
                <a:srgbClr val="46aac4"/>
              </a:solidFill>
              <a:round/>
            </a:ln>
            <a:effectLst>
              <a:outerShdw dist="23040" dir="5400000">
                <a:srgbClr val="000000">
                  <a:alpha val="35000"/>
                </a:srgbClr>
              </a:outerShdw>
            </a:effectLst>
          </p:spPr>
          <p:style>
            <a:lnRef idx="0"/>
            <a:fillRef idx="0"/>
            <a:effectRef idx="0"/>
            <a:fontRef idx="minor"/>
          </p:style>
        </p:sp>
        <p:sp>
          <p:nvSpPr>
            <p:cNvPr id="1461" name="CustomShape 74"/>
            <p:cNvSpPr/>
            <p:nvPr/>
          </p:nvSpPr>
          <p:spPr>
            <a:xfrm>
              <a:off x="6563160" y="5499720"/>
              <a:ext cx="365400" cy="145440"/>
            </a:xfrm>
            <a:prstGeom prst="roundRect">
              <a:avLst>
                <a:gd name="adj" fmla="val 16667"/>
              </a:avLst>
            </a:prstGeom>
            <a:gradFill rotWithShape="0">
              <a:gsLst>
                <a:gs pos="0">
                  <a:srgbClr val="9fc949"/>
                </a:gs>
                <a:gs pos="100000">
                  <a:srgbClr val="d9ffa4"/>
                </a:gs>
              </a:gsLst>
              <a:lin ang="16200000"/>
            </a:gradFill>
            <a:ln w="9360">
              <a:solidFill>
                <a:srgbClr val="98b855"/>
              </a:solidFill>
              <a:round/>
            </a:ln>
            <a:effectLst>
              <a:outerShdw dist="23040" dir="5400000">
                <a:srgbClr val="000000">
                  <a:alpha val="35000"/>
                </a:srgbClr>
              </a:outerShdw>
            </a:effectLst>
          </p:spPr>
          <p:style>
            <a:lnRef idx="0"/>
            <a:fillRef idx="0"/>
            <a:effectRef idx="0"/>
            <a:fontRef idx="minor"/>
          </p:style>
        </p:sp>
      </p:grpSp>
      <p:sp>
        <p:nvSpPr>
          <p:cNvPr id="1462" name="CustomShape 75"/>
          <p:cNvSpPr/>
          <p:nvPr/>
        </p:nvSpPr>
        <p:spPr>
          <a:xfrm>
            <a:off x="4288320" y="1507320"/>
            <a:ext cx="365400" cy="365400"/>
          </a:xfrm>
          <a:prstGeom prst="ellipse">
            <a:avLst/>
          </a:prstGeom>
          <a:noFill/>
          <a:ln w="25560">
            <a:solidFill>
              <a:srgbClr val="f79646"/>
            </a:solidFill>
            <a:round/>
          </a:ln>
        </p:spPr>
        <p:style>
          <a:lnRef idx="0"/>
          <a:fillRef idx="0"/>
          <a:effectRef idx="0"/>
          <a:fontRef idx="minor"/>
        </p:style>
        <p:txBody>
          <a:bodyPr wrap="none" lIns="0" rIns="0" tIns="0" bIns="0" anchor="ctr"/>
          <a:p>
            <a:pPr algn="ctr">
              <a:lnSpc>
                <a:spcPct val="100000"/>
              </a:lnSpc>
            </a:pPr>
            <a:r>
              <a:rPr b="1" lang="en-GB" sz="1800" spc="-1" strike="noStrike">
                <a:solidFill>
                  <a:srgbClr val="e46c0a"/>
                </a:solidFill>
                <a:latin typeface="Calibri Light"/>
              </a:rPr>
              <a:t>1</a:t>
            </a:r>
            <a:endParaRPr b="0" lang="en-GB" sz="1800" spc="-1" strike="noStrike">
              <a:latin typeface="Arial"/>
            </a:endParaRPr>
          </a:p>
        </p:txBody>
      </p:sp>
      <p:sp>
        <p:nvSpPr>
          <p:cNvPr id="1463" name="CustomShape 76"/>
          <p:cNvSpPr/>
          <p:nvPr/>
        </p:nvSpPr>
        <p:spPr>
          <a:xfrm>
            <a:off x="4297680" y="2700000"/>
            <a:ext cx="365400" cy="365400"/>
          </a:xfrm>
          <a:prstGeom prst="ellipse">
            <a:avLst/>
          </a:prstGeom>
          <a:noFill/>
          <a:ln w="25560">
            <a:solidFill>
              <a:srgbClr val="f79646"/>
            </a:solidFill>
            <a:round/>
          </a:ln>
        </p:spPr>
        <p:style>
          <a:lnRef idx="0"/>
          <a:fillRef idx="0"/>
          <a:effectRef idx="0"/>
          <a:fontRef idx="minor"/>
        </p:style>
        <p:txBody>
          <a:bodyPr wrap="none" lIns="0" rIns="0" tIns="0" bIns="0" anchor="ctr"/>
          <a:p>
            <a:pPr algn="ctr">
              <a:lnSpc>
                <a:spcPct val="100000"/>
              </a:lnSpc>
            </a:pPr>
            <a:r>
              <a:rPr b="1" lang="en-GB" sz="1800" spc="-1" strike="noStrike">
                <a:solidFill>
                  <a:srgbClr val="e46c0a"/>
                </a:solidFill>
                <a:latin typeface="Calibri Light"/>
              </a:rPr>
              <a:t>2</a:t>
            </a:r>
            <a:endParaRPr b="0" lang="en-GB" sz="1800" spc="-1" strike="noStrike">
              <a:latin typeface="Arial"/>
            </a:endParaRPr>
          </a:p>
        </p:txBody>
      </p:sp>
      <p:sp>
        <p:nvSpPr>
          <p:cNvPr id="1464" name="CustomShape 77"/>
          <p:cNvSpPr/>
          <p:nvPr/>
        </p:nvSpPr>
        <p:spPr>
          <a:xfrm>
            <a:off x="4288320" y="3949560"/>
            <a:ext cx="365400" cy="365400"/>
          </a:xfrm>
          <a:prstGeom prst="ellipse">
            <a:avLst/>
          </a:prstGeom>
          <a:noFill/>
          <a:ln w="25560">
            <a:solidFill>
              <a:srgbClr val="f79646"/>
            </a:solidFill>
            <a:round/>
          </a:ln>
        </p:spPr>
        <p:style>
          <a:lnRef idx="0"/>
          <a:fillRef idx="0"/>
          <a:effectRef idx="0"/>
          <a:fontRef idx="minor"/>
        </p:style>
        <p:txBody>
          <a:bodyPr wrap="none" lIns="0" rIns="0" tIns="0" bIns="0" anchor="ctr"/>
          <a:p>
            <a:pPr algn="ctr">
              <a:lnSpc>
                <a:spcPct val="100000"/>
              </a:lnSpc>
            </a:pPr>
            <a:r>
              <a:rPr b="1" lang="en-GB" sz="1800" spc="-1" strike="noStrike">
                <a:solidFill>
                  <a:srgbClr val="e46c0a"/>
                </a:solidFill>
                <a:latin typeface="Calibri Light"/>
              </a:rPr>
              <a:t>3</a:t>
            </a:r>
            <a:endParaRPr b="0" lang="en-GB" sz="1800" spc="-1" strike="noStrike">
              <a:latin typeface="Arial"/>
            </a:endParaRPr>
          </a:p>
        </p:txBody>
      </p:sp>
      <p:sp>
        <p:nvSpPr>
          <p:cNvPr id="1465" name="CustomShape 78"/>
          <p:cNvSpPr/>
          <p:nvPr/>
        </p:nvSpPr>
        <p:spPr>
          <a:xfrm>
            <a:off x="4297680" y="5167800"/>
            <a:ext cx="365400" cy="365400"/>
          </a:xfrm>
          <a:prstGeom prst="ellipse">
            <a:avLst/>
          </a:prstGeom>
          <a:noFill/>
          <a:ln w="25560">
            <a:solidFill>
              <a:srgbClr val="f79646"/>
            </a:solidFill>
            <a:round/>
          </a:ln>
        </p:spPr>
        <p:style>
          <a:lnRef idx="0"/>
          <a:fillRef idx="0"/>
          <a:effectRef idx="0"/>
          <a:fontRef idx="minor"/>
        </p:style>
        <p:txBody>
          <a:bodyPr wrap="none" lIns="0" rIns="0" tIns="0" bIns="0" anchor="ctr"/>
          <a:p>
            <a:pPr algn="ctr">
              <a:lnSpc>
                <a:spcPct val="100000"/>
              </a:lnSpc>
            </a:pPr>
            <a:r>
              <a:rPr b="1" lang="en-GB" sz="1800" spc="-1" strike="noStrike">
                <a:solidFill>
                  <a:srgbClr val="e46c0a"/>
                </a:solidFill>
                <a:latin typeface="Calibri Light"/>
              </a:rPr>
              <a:t>4</a:t>
            </a:r>
            <a:endParaRPr b="0" lang="en-GB" sz="1800" spc="-1" strike="noStrike">
              <a:latin typeface="Arial"/>
            </a:endParaRPr>
          </a:p>
        </p:txBody>
      </p:sp>
    </p:spTree>
  </p:cSld>
  <p:timing>
    <p:tnLst>
      <p:par>
        <p:cTn id="1335" dur="indefinite" restart="never" nodeType="tmRoot">
          <p:childTnLst>
            <p:seq>
              <p:cTn id="1336" dur="indefinite" nodeType="mainSeq">
                <p:childTnLst>
                  <p:par>
                    <p:cTn id="1337" fill="hold">
                      <p:stCondLst>
                        <p:cond delay="0"/>
                      </p:stCondLst>
                      <p:childTnLst>
                        <p:par>
                          <p:cTn id="1338" fill="hold">
                            <p:stCondLst>
                              <p:cond delay="0"/>
                            </p:stCondLst>
                            <p:childTnLst>
                              <p:par>
                                <p:cTn id="1339" nodeType="withEffect" fill="hold" presetClass="entr" presetID="1">
                                  <p:stCondLst>
                                    <p:cond delay="0"/>
                                  </p:stCondLst>
                                  <p:childTnLst>
                                    <p:set>
                                      <p:cBhvr>
                                        <p:cTn id="1340" dur="1" fill="hold">
                                          <p:stCondLst>
                                            <p:cond delay="0"/>
                                          </p:stCondLst>
                                        </p:cTn>
                                        <p:tgtEl>
                                          <p:spTgt spid="1391"/>
                                        </p:tgtEl>
                                        <p:attrNameLst>
                                          <p:attrName>style.visibility</p:attrName>
                                        </p:attrNameLst>
                                      </p:cBhvr>
                                      <p:to>
                                        <p:strVal val="visible"/>
                                      </p:to>
                                    </p:set>
                                  </p:childTnLst>
                                </p:cTn>
                              </p:par>
                              <p:par>
                                <p:cTn id="1341" nodeType="withEffect" fill="hold" presetClass="entr" presetID="1">
                                  <p:stCondLst>
                                    <p:cond delay="0"/>
                                  </p:stCondLst>
                                  <p:childTnLst>
                                    <p:set>
                                      <p:cBhvr>
                                        <p:cTn id="1342" dur="1" fill="hold">
                                          <p:stCondLst>
                                            <p:cond delay="0"/>
                                          </p:stCondLst>
                                        </p:cTn>
                                        <p:tgtEl>
                                          <p:spTgt spid="1390"/>
                                        </p:tgtEl>
                                        <p:attrNameLst>
                                          <p:attrName>style.visibility</p:attrName>
                                        </p:attrNameLst>
                                      </p:cBhvr>
                                      <p:to>
                                        <p:strVal val="visible"/>
                                      </p:to>
                                    </p:set>
                                  </p:childTnLst>
                                </p:cTn>
                              </p:par>
                            </p:childTnLst>
                          </p:cTn>
                        </p:par>
                      </p:childTnLst>
                    </p:cTn>
                  </p:par>
                  <p:par>
                    <p:cTn id="1343" fill="hold">
                      <p:stCondLst>
                        <p:cond delay="indefinite"/>
                      </p:stCondLst>
                      <p:childTnLst>
                        <p:par>
                          <p:cTn id="1344" fill="hold">
                            <p:stCondLst>
                              <p:cond delay="0"/>
                            </p:stCondLst>
                            <p:childTnLst>
                              <p:par>
                                <p:cTn id="1345" nodeType="clickEffect" fill="hold" presetClass="entr" presetID="1">
                                  <p:stCondLst>
                                    <p:cond delay="0"/>
                                  </p:stCondLst>
                                  <p:childTnLst>
                                    <p:set>
                                      <p:cBhvr>
                                        <p:cTn id="1346" dur="1" fill="hold">
                                          <p:stCondLst>
                                            <p:cond delay="0"/>
                                          </p:stCondLst>
                                        </p:cTn>
                                        <p:tgtEl>
                                          <p:spTgt spid="1462"/>
                                        </p:tgtEl>
                                        <p:attrNameLst>
                                          <p:attrName>style.visibility</p:attrName>
                                        </p:attrNameLst>
                                      </p:cBhvr>
                                      <p:to>
                                        <p:strVal val="visible"/>
                                      </p:to>
                                    </p:set>
                                  </p:childTnLst>
                                </p:cTn>
                              </p:par>
                              <p:par>
                                <p:cTn id="1347" nodeType="withEffect" fill="hold" presetClass="entr" presetID="1">
                                  <p:stCondLst>
                                    <p:cond delay="0"/>
                                  </p:stCondLst>
                                  <p:childTnLst>
                                    <p:set>
                                      <p:cBhvr>
                                        <p:cTn id="1348" dur="1" fill="hold">
                                          <p:stCondLst>
                                            <p:cond delay="0"/>
                                          </p:stCondLst>
                                        </p:cTn>
                                        <p:tgtEl>
                                          <p:spTgt spid="1403"/>
                                        </p:tgtEl>
                                        <p:attrNameLst>
                                          <p:attrName>style.visibility</p:attrName>
                                        </p:attrNameLst>
                                      </p:cBhvr>
                                      <p:to>
                                        <p:strVal val="visible"/>
                                      </p:to>
                                    </p:set>
                                  </p:childTnLst>
                                </p:cTn>
                              </p:par>
                            </p:childTnLst>
                          </p:cTn>
                        </p:par>
                      </p:childTnLst>
                    </p:cTn>
                  </p:par>
                  <p:par>
                    <p:cTn id="1349" fill="hold">
                      <p:stCondLst>
                        <p:cond delay="indefinite"/>
                      </p:stCondLst>
                      <p:childTnLst>
                        <p:par>
                          <p:cTn id="1350" fill="hold">
                            <p:stCondLst>
                              <p:cond delay="0"/>
                            </p:stCondLst>
                            <p:childTnLst>
                              <p:par>
                                <p:cTn id="1351" nodeType="clickEffect" fill="hold" presetClass="entr" presetID="1">
                                  <p:stCondLst>
                                    <p:cond delay="0"/>
                                  </p:stCondLst>
                                  <p:childTnLst>
                                    <p:set>
                                      <p:cBhvr>
                                        <p:cTn id="1352" dur="1" fill="hold">
                                          <p:stCondLst>
                                            <p:cond delay="0"/>
                                          </p:stCondLst>
                                        </p:cTn>
                                        <p:tgtEl>
                                          <p:spTgt spid="1417"/>
                                        </p:tgtEl>
                                        <p:attrNameLst>
                                          <p:attrName>style.visibility</p:attrName>
                                        </p:attrNameLst>
                                      </p:cBhvr>
                                      <p:to>
                                        <p:strVal val="visible"/>
                                      </p:to>
                                    </p:set>
                                  </p:childTnLst>
                                </p:cTn>
                              </p:par>
                              <p:par>
                                <p:cTn id="1353" nodeType="withEffect" fill="hold" presetClass="entr" presetID="1">
                                  <p:stCondLst>
                                    <p:cond delay="0"/>
                                  </p:stCondLst>
                                  <p:childTnLst>
                                    <p:set>
                                      <p:cBhvr>
                                        <p:cTn id="1354" dur="1" fill="hold">
                                          <p:stCondLst>
                                            <p:cond delay="0"/>
                                          </p:stCondLst>
                                        </p:cTn>
                                        <p:tgtEl>
                                          <p:spTgt spid="1463"/>
                                        </p:tgtEl>
                                        <p:attrNameLst>
                                          <p:attrName>style.visibility</p:attrName>
                                        </p:attrNameLst>
                                      </p:cBhvr>
                                      <p:to>
                                        <p:strVal val="visible"/>
                                      </p:to>
                                    </p:set>
                                  </p:childTnLst>
                                </p:cTn>
                              </p:par>
                            </p:childTnLst>
                          </p:cTn>
                        </p:par>
                      </p:childTnLst>
                    </p:cTn>
                  </p:par>
                  <p:par>
                    <p:cTn id="1355" fill="hold">
                      <p:stCondLst>
                        <p:cond delay="indefinite"/>
                      </p:stCondLst>
                      <p:childTnLst>
                        <p:par>
                          <p:cTn id="1356" fill="hold">
                            <p:stCondLst>
                              <p:cond delay="0"/>
                            </p:stCondLst>
                            <p:childTnLst>
                              <p:par>
                                <p:cTn id="1357" nodeType="clickEffect" fill="hold" presetClass="entr" presetID="1">
                                  <p:stCondLst>
                                    <p:cond delay="0"/>
                                  </p:stCondLst>
                                  <p:childTnLst>
                                    <p:set>
                                      <p:cBhvr>
                                        <p:cTn id="1358" dur="1" fill="hold">
                                          <p:stCondLst>
                                            <p:cond delay="0"/>
                                          </p:stCondLst>
                                        </p:cTn>
                                        <p:tgtEl>
                                          <p:spTgt spid="1432"/>
                                        </p:tgtEl>
                                        <p:attrNameLst>
                                          <p:attrName>style.visibility</p:attrName>
                                        </p:attrNameLst>
                                      </p:cBhvr>
                                      <p:to>
                                        <p:strVal val="visible"/>
                                      </p:to>
                                    </p:set>
                                  </p:childTnLst>
                                </p:cTn>
                              </p:par>
                              <p:par>
                                <p:cTn id="1359" nodeType="withEffect" fill="hold" presetClass="entr" presetID="1">
                                  <p:stCondLst>
                                    <p:cond delay="0"/>
                                  </p:stCondLst>
                                  <p:childTnLst>
                                    <p:set>
                                      <p:cBhvr>
                                        <p:cTn id="1360" dur="1" fill="hold">
                                          <p:stCondLst>
                                            <p:cond delay="0"/>
                                          </p:stCondLst>
                                        </p:cTn>
                                        <p:tgtEl>
                                          <p:spTgt spid="1464"/>
                                        </p:tgtEl>
                                        <p:attrNameLst>
                                          <p:attrName>style.visibility</p:attrName>
                                        </p:attrNameLst>
                                      </p:cBhvr>
                                      <p:to>
                                        <p:strVal val="visible"/>
                                      </p:to>
                                    </p:set>
                                  </p:childTnLst>
                                </p:cTn>
                              </p:par>
                            </p:childTnLst>
                          </p:cTn>
                        </p:par>
                      </p:childTnLst>
                    </p:cTn>
                  </p:par>
                  <p:par>
                    <p:cTn id="1361" fill="hold">
                      <p:stCondLst>
                        <p:cond delay="indefinite"/>
                      </p:stCondLst>
                      <p:childTnLst>
                        <p:par>
                          <p:cTn id="1362" fill="hold">
                            <p:stCondLst>
                              <p:cond delay="0"/>
                            </p:stCondLst>
                            <p:childTnLst>
                              <p:par>
                                <p:cTn id="1363" nodeType="clickEffect" fill="hold" presetClass="entr" presetID="1">
                                  <p:stCondLst>
                                    <p:cond delay="0"/>
                                  </p:stCondLst>
                                  <p:childTnLst>
                                    <p:set>
                                      <p:cBhvr>
                                        <p:cTn id="1364" dur="1" fill="hold">
                                          <p:stCondLst>
                                            <p:cond delay="0"/>
                                          </p:stCondLst>
                                        </p:cTn>
                                        <p:tgtEl>
                                          <p:spTgt spid="1447"/>
                                        </p:tgtEl>
                                        <p:attrNameLst>
                                          <p:attrName>style.visibility</p:attrName>
                                        </p:attrNameLst>
                                      </p:cBhvr>
                                      <p:to>
                                        <p:strVal val="visible"/>
                                      </p:to>
                                    </p:set>
                                  </p:childTnLst>
                                </p:cTn>
                              </p:par>
                              <p:par>
                                <p:cTn id="1365" nodeType="withEffect" fill="hold" presetClass="entr" presetID="1">
                                  <p:stCondLst>
                                    <p:cond delay="0"/>
                                  </p:stCondLst>
                                  <p:childTnLst>
                                    <p:set>
                                      <p:cBhvr>
                                        <p:cTn id="1366" dur="1" fill="hold">
                                          <p:stCondLst>
                                            <p:cond delay="0"/>
                                          </p:stCondLst>
                                        </p:cTn>
                                        <p:tgtEl>
                                          <p:spTgt spid="146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6"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Example: Tower of Hanoi</a:t>
            </a:r>
            <a:endParaRPr b="0" lang="en-US" sz="4400" spc="-1" strike="noStrike">
              <a:solidFill>
                <a:srgbClr val="000000"/>
              </a:solidFill>
              <a:latin typeface="Calibri Light"/>
            </a:endParaRPr>
          </a:p>
        </p:txBody>
      </p:sp>
      <p:sp>
        <p:nvSpPr>
          <p:cNvPr id="1467" name="TextShape 2"/>
          <p:cNvSpPr txBox="1"/>
          <p:nvPr/>
        </p:nvSpPr>
        <p:spPr>
          <a:xfrm>
            <a:off x="6553080" y="6356520"/>
            <a:ext cx="2133360" cy="364680"/>
          </a:xfrm>
          <a:prstGeom prst="rect">
            <a:avLst/>
          </a:prstGeom>
          <a:noFill/>
          <a:ln>
            <a:noFill/>
          </a:ln>
        </p:spPr>
        <p:txBody>
          <a:bodyPr anchor="ctr"/>
          <a:p>
            <a:pPr algn="r">
              <a:lnSpc>
                <a:spcPct val="100000"/>
              </a:lnSpc>
            </a:pPr>
            <a:fld id="{8F34AA16-E1EE-4110-8363-5939001A36A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pSp>
        <p:nvGrpSpPr>
          <p:cNvPr id="1468" name="Group 3"/>
          <p:cNvGrpSpPr/>
          <p:nvPr/>
        </p:nvGrpSpPr>
        <p:grpSpPr>
          <a:xfrm>
            <a:off x="3618720" y="1206720"/>
            <a:ext cx="4489920" cy="945360"/>
            <a:chOff x="3618720" y="1206720"/>
            <a:chExt cx="4489920" cy="945360"/>
          </a:xfrm>
        </p:grpSpPr>
        <p:grpSp>
          <p:nvGrpSpPr>
            <p:cNvPr id="1469" name="Group 4"/>
            <p:cNvGrpSpPr/>
            <p:nvPr/>
          </p:nvGrpSpPr>
          <p:grpSpPr>
            <a:xfrm>
              <a:off x="3618720" y="1206720"/>
              <a:ext cx="4489920" cy="945360"/>
              <a:chOff x="3618720" y="1206720"/>
              <a:chExt cx="4489920" cy="945360"/>
            </a:xfrm>
          </p:grpSpPr>
          <p:sp>
            <p:nvSpPr>
              <p:cNvPr id="1470" name="CustomShape 5"/>
              <p:cNvSpPr/>
              <p:nvPr/>
            </p:nvSpPr>
            <p:spPr>
              <a:xfrm>
                <a:off x="3981600" y="1727640"/>
                <a:ext cx="1047240" cy="132840"/>
              </a:xfrm>
              <a:prstGeom prst="rightArrow">
                <a:avLst>
                  <a:gd name="adj1" fmla="val 50000"/>
                  <a:gd name="adj2" fmla="val 50000"/>
                </a:avLst>
              </a:prstGeom>
              <a:solidFill>
                <a:srgbClr val="d99694"/>
              </a:solidFill>
              <a:ln w="25560">
                <a:solidFill>
                  <a:srgbClr val="c0504d"/>
                </a:solidFill>
                <a:round/>
              </a:ln>
            </p:spPr>
            <p:style>
              <a:lnRef idx="0"/>
              <a:fillRef idx="0"/>
              <a:effectRef idx="0"/>
              <a:fontRef idx="minor"/>
            </p:style>
          </p:sp>
          <p:grpSp>
            <p:nvGrpSpPr>
              <p:cNvPr id="1471" name="Group 6"/>
              <p:cNvGrpSpPr/>
              <p:nvPr/>
            </p:nvGrpSpPr>
            <p:grpSpPr>
              <a:xfrm>
                <a:off x="5776920" y="1206720"/>
                <a:ext cx="1921320" cy="639720"/>
                <a:chOff x="5776920" y="1206720"/>
                <a:chExt cx="1921320" cy="639720"/>
              </a:xfrm>
            </p:grpSpPr>
            <p:sp>
              <p:nvSpPr>
                <p:cNvPr id="1472" name="CustomShape 7"/>
                <p:cNvSpPr/>
                <p:nvPr/>
              </p:nvSpPr>
              <p:spPr>
                <a:xfrm rot="5400000">
                  <a:off x="5502600" y="148104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473" name="CustomShape 8"/>
                <p:cNvSpPr/>
                <p:nvPr/>
              </p:nvSpPr>
              <p:spPr>
                <a:xfrm rot="5400000">
                  <a:off x="6417720" y="148104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474" name="CustomShape 9"/>
                <p:cNvSpPr/>
                <p:nvPr/>
              </p:nvSpPr>
              <p:spPr>
                <a:xfrm rot="5400000">
                  <a:off x="7332840" y="148104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grpSp>
          <p:sp>
            <p:nvSpPr>
              <p:cNvPr id="1475" name="CustomShape 10"/>
              <p:cNvSpPr/>
              <p:nvPr/>
            </p:nvSpPr>
            <p:spPr>
              <a:xfrm>
                <a:off x="5365800" y="1769760"/>
                <a:ext cx="274284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476" name="CustomShape 11"/>
              <p:cNvSpPr/>
              <p:nvPr/>
            </p:nvSpPr>
            <p:spPr>
              <a:xfrm>
                <a:off x="5667480" y="181836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A</a:t>
                </a:r>
                <a:endParaRPr b="0" lang="en-GB" sz="1600" spc="-1" strike="noStrike">
                  <a:latin typeface="Arial"/>
                </a:endParaRPr>
              </a:p>
            </p:txBody>
          </p:sp>
          <p:sp>
            <p:nvSpPr>
              <p:cNvPr id="1477" name="CustomShape 12"/>
              <p:cNvSpPr/>
              <p:nvPr/>
            </p:nvSpPr>
            <p:spPr>
              <a:xfrm>
                <a:off x="6580080" y="181836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B</a:t>
                </a:r>
                <a:endParaRPr b="0" lang="en-GB" sz="1600" spc="-1" strike="noStrike">
                  <a:latin typeface="Arial"/>
                </a:endParaRPr>
              </a:p>
            </p:txBody>
          </p:sp>
          <p:sp>
            <p:nvSpPr>
              <p:cNvPr id="1478" name="CustomShape 13"/>
              <p:cNvSpPr/>
              <p:nvPr/>
            </p:nvSpPr>
            <p:spPr>
              <a:xfrm>
                <a:off x="7508520" y="1818360"/>
                <a:ext cx="321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C</a:t>
                </a:r>
                <a:endParaRPr b="0" lang="en-GB" sz="1600" spc="-1" strike="noStrike">
                  <a:latin typeface="Arial"/>
                </a:endParaRPr>
              </a:p>
            </p:txBody>
          </p:sp>
          <p:sp>
            <p:nvSpPr>
              <p:cNvPr id="1479" name="CustomShape 14"/>
              <p:cNvSpPr/>
              <p:nvPr/>
            </p:nvSpPr>
            <p:spPr>
              <a:xfrm>
                <a:off x="3618720" y="1452600"/>
                <a:ext cx="17233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Move from B to A</a:t>
                </a:r>
                <a:endParaRPr b="0" lang="en-GB" sz="1400" spc="-1" strike="noStrike">
                  <a:latin typeface="Arial"/>
                </a:endParaRPr>
              </a:p>
            </p:txBody>
          </p:sp>
        </p:grpSp>
        <p:sp>
          <p:nvSpPr>
            <p:cNvPr id="1480" name="CustomShape 15"/>
            <p:cNvSpPr/>
            <p:nvPr/>
          </p:nvSpPr>
          <p:spPr>
            <a:xfrm>
              <a:off x="7294320" y="1614240"/>
              <a:ext cx="731160" cy="145440"/>
            </a:xfrm>
            <a:prstGeom prst="roundRect">
              <a:avLst>
                <a:gd name="adj" fmla="val 16667"/>
              </a:avLst>
            </a:prstGeom>
            <a:gradFill rotWithShape="0">
              <a:gsLst>
                <a:gs pos="0">
                  <a:srgbClr val="3e7fcc"/>
                </a:gs>
                <a:gs pos="100000">
                  <a:srgbClr val="a4c1ff"/>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481" name="CustomShape 16"/>
            <p:cNvSpPr/>
            <p:nvPr/>
          </p:nvSpPr>
          <p:spPr>
            <a:xfrm>
              <a:off x="6472800" y="1614240"/>
              <a:ext cx="548280" cy="145440"/>
            </a:xfrm>
            <a:prstGeom prst="roundRect">
              <a:avLst>
                <a:gd name="adj" fmla="val 16667"/>
              </a:avLst>
            </a:prstGeom>
            <a:gradFill rotWithShape="0">
              <a:gsLst>
                <a:gs pos="0">
                  <a:srgbClr val="38b6d7"/>
                </a:gs>
                <a:gs pos="100000">
                  <a:srgbClr val="a6e6ff"/>
                </a:gs>
              </a:gsLst>
              <a:lin ang="16200000"/>
            </a:gradFill>
            <a:ln w="9360">
              <a:solidFill>
                <a:srgbClr val="46aac4"/>
              </a:solidFill>
              <a:round/>
            </a:ln>
            <a:effectLst>
              <a:outerShdw dist="23040" dir="5400000">
                <a:srgbClr val="000000">
                  <a:alpha val="35000"/>
                </a:srgbClr>
              </a:outerShdw>
            </a:effectLst>
          </p:spPr>
          <p:style>
            <a:lnRef idx="0"/>
            <a:fillRef idx="0"/>
            <a:effectRef idx="0"/>
            <a:fontRef idx="minor"/>
          </p:style>
        </p:sp>
        <p:sp>
          <p:nvSpPr>
            <p:cNvPr id="1482" name="CustomShape 17"/>
            <p:cNvSpPr/>
            <p:nvPr/>
          </p:nvSpPr>
          <p:spPr>
            <a:xfrm>
              <a:off x="5646960" y="1614240"/>
              <a:ext cx="365400" cy="145440"/>
            </a:xfrm>
            <a:prstGeom prst="roundRect">
              <a:avLst>
                <a:gd name="adj" fmla="val 16667"/>
              </a:avLst>
            </a:prstGeom>
            <a:gradFill rotWithShape="0">
              <a:gsLst>
                <a:gs pos="0">
                  <a:srgbClr val="9fc949"/>
                </a:gs>
                <a:gs pos="100000">
                  <a:srgbClr val="d9ffa4"/>
                </a:gs>
              </a:gsLst>
              <a:lin ang="16200000"/>
            </a:gradFill>
            <a:ln w="9360">
              <a:solidFill>
                <a:srgbClr val="98b855"/>
              </a:solidFill>
              <a:round/>
            </a:ln>
            <a:effectLst>
              <a:outerShdw dist="23040" dir="5400000">
                <a:srgbClr val="000000">
                  <a:alpha val="35000"/>
                </a:srgbClr>
              </a:outerShdw>
            </a:effectLst>
          </p:spPr>
          <p:style>
            <a:lnRef idx="0"/>
            <a:fillRef idx="0"/>
            <a:effectRef idx="0"/>
            <a:fontRef idx="minor"/>
          </p:style>
        </p:sp>
      </p:grpSp>
      <p:grpSp>
        <p:nvGrpSpPr>
          <p:cNvPr id="1483" name="Group 18"/>
          <p:cNvGrpSpPr/>
          <p:nvPr/>
        </p:nvGrpSpPr>
        <p:grpSpPr>
          <a:xfrm>
            <a:off x="920880" y="1206720"/>
            <a:ext cx="2742840" cy="945360"/>
            <a:chOff x="920880" y="1206720"/>
            <a:chExt cx="2742840" cy="945360"/>
          </a:xfrm>
        </p:grpSpPr>
        <p:grpSp>
          <p:nvGrpSpPr>
            <p:cNvPr id="1484" name="Group 19"/>
            <p:cNvGrpSpPr/>
            <p:nvPr/>
          </p:nvGrpSpPr>
          <p:grpSpPr>
            <a:xfrm>
              <a:off x="920880" y="1206720"/>
              <a:ext cx="2742840" cy="945360"/>
              <a:chOff x="920880" y="1206720"/>
              <a:chExt cx="2742840" cy="945360"/>
            </a:xfrm>
          </p:grpSpPr>
          <p:grpSp>
            <p:nvGrpSpPr>
              <p:cNvPr id="1485" name="Group 20"/>
              <p:cNvGrpSpPr/>
              <p:nvPr/>
            </p:nvGrpSpPr>
            <p:grpSpPr>
              <a:xfrm>
                <a:off x="1332000" y="1206720"/>
                <a:ext cx="1921320" cy="639720"/>
                <a:chOff x="1332000" y="1206720"/>
                <a:chExt cx="1921320" cy="639720"/>
              </a:xfrm>
            </p:grpSpPr>
            <p:sp>
              <p:nvSpPr>
                <p:cNvPr id="1486" name="CustomShape 21"/>
                <p:cNvSpPr/>
                <p:nvPr/>
              </p:nvSpPr>
              <p:spPr>
                <a:xfrm rot="5400000">
                  <a:off x="1057680" y="148104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487" name="CustomShape 22"/>
                <p:cNvSpPr/>
                <p:nvPr/>
              </p:nvSpPr>
              <p:spPr>
                <a:xfrm rot="5400000">
                  <a:off x="1972800" y="148104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488" name="CustomShape 23"/>
                <p:cNvSpPr/>
                <p:nvPr/>
              </p:nvSpPr>
              <p:spPr>
                <a:xfrm rot="5400000">
                  <a:off x="2887920" y="148104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grpSp>
          <p:sp>
            <p:nvSpPr>
              <p:cNvPr id="1489" name="CustomShape 24"/>
              <p:cNvSpPr/>
              <p:nvPr/>
            </p:nvSpPr>
            <p:spPr>
              <a:xfrm>
                <a:off x="920880" y="1769760"/>
                <a:ext cx="274284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490" name="CustomShape 25"/>
              <p:cNvSpPr/>
              <p:nvPr/>
            </p:nvSpPr>
            <p:spPr>
              <a:xfrm>
                <a:off x="1222560" y="181836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A</a:t>
                </a:r>
                <a:endParaRPr b="0" lang="en-GB" sz="1600" spc="-1" strike="noStrike">
                  <a:latin typeface="Arial"/>
                </a:endParaRPr>
              </a:p>
            </p:txBody>
          </p:sp>
          <p:sp>
            <p:nvSpPr>
              <p:cNvPr id="1491" name="CustomShape 26"/>
              <p:cNvSpPr/>
              <p:nvPr/>
            </p:nvSpPr>
            <p:spPr>
              <a:xfrm>
                <a:off x="2135160" y="181836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B</a:t>
                </a:r>
                <a:endParaRPr b="0" lang="en-GB" sz="1600" spc="-1" strike="noStrike">
                  <a:latin typeface="Arial"/>
                </a:endParaRPr>
              </a:p>
            </p:txBody>
          </p:sp>
          <p:sp>
            <p:nvSpPr>
              <p:cNvPr id="1492" name="CustomShape 27"/>
              <p:cNvSpPr/>
              <p:nvPr/>
            </p:nvSpPr>
            <p:spPr>
              <a:xfrm>
                <a:off x="3063600" y="1818360"/>
                <a:ext cx="321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C</a:t>
                </a:r>
                <a:endParaRPr b="0" lang="en-GB" sz="1600" spc="-1" strike="noStrike">
                  <a:latin typeface="Arial"/>
                </a:endParaRPr>
              </a:p>
            </p:txBody>
          </p:sp>
        </p:grpSp>
        <p:sp>
          <p:nvSpPr>
            <p:cNvPr id="1493" name="CustomShape 28"/>
            <p:cNvSpPr/>
            <p:nvPr/>
          </p:nvSpPr>
          <p:spPr>
            <a:xfrm>
              <a:off x="2849400" y="1614240"/>
              <a:ext cx="731160" cy="145440"/>
            </a:xfrm>
            <a:prstGeom prst="roundRect">
              <a:avLst>
                <a:gd name="adj" fmla="val 16667"/>
              </a:avLst>
            </a:prstGeom>
            <a:gradFill rotWithShape="0">
              <a:gsLst>
                <a:gs pos="0">
                  <a:srgbClr val="3e7fcc"/>
                </a:gs>
                <a:gs pos="100000">
                  <a:srgbClr val="a4c1ff"/>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494" name="CustomShape 29"/>
            <p:cNvSpPr/>
            <p:nvPr/>
          </p:nvSpPr>
          <p:spPr>
            <a:xfrm>
              <a:off x="2027880" y="1614240"/>
              <a:ext cx="548280" cy="145440"/>
            </a:xfrm>
            <a:prstGeom prst="roundRect">
              <a:avLst>
                <a:gd name="adj" fmla="val 16667"/>
              </a:avLst>
            </a:prstGeom>
            <a:gradFill rotWithShape="0">
              <a:gsLst>
                <a:gs pos="0">
                  <a:srgbClr val="38b6d7"/>
                </a:gs>
                <a:gs pos="100000">
                  <a:srgbClr val="a6e6ff"/>
                </a:gs>
              </a:gsLst>
              <a:lin ang="16200000"/>
            </a:gradFill>
            <a:ln w="9360">
              <a:solidFill>
                <a:srgbClr val="46aac4"/>
              </a:solidFill>
              <a:round/>
            </a:ln>
            <a:effectLst>
              <a:outerShdw dist="23040" dir="5400000">
                <a:srgbClr val="000000">
                  <a:alpha val="35000"/>
                </a:srgbClr>
              </a:outerShdw>
            </a:effectLst>
          </p:spPr>
          <p:style>
            <a:lnRef idx="0"/>
            <a:fillRef idx="0"/>
            <a:effectRef idx="0"/>
            <a:fontRef idx="minor"/>
          </p:style>
        </p:sp>
        <p:sp>
          <p:nvSpPr>
            <p:cNvPr id="1495" name="CustomShape 30"/>
            <p:cNvSpPr/>
            <p:nvPr/>
          </p:nvSpPr>
          <p:spPr>
            <a:xfrm>
              <a:off x="2118240" y="1459080"/>
              <a:ext cx="365400" cy="145440"/>
            </a:xfrm>
            <a:prstGeom prst="roundRect">
              <a:avLst>
                <a:gd name="adj" fmla="val 16667"/>
              </a:avLst>
            </a:prstGeom>
            <a:gradFill rotWithShape="0">
              <a:gsLst>
                <a:gs pos="0">
                  <a:srgbClr val="9fc949"/>
                </a:gs>
                <a:gs pos="100000">
                  <a:srgbClr val="d9ffa4"/>
                </a:gs>
              </a:gsLst>
              <a:lin ang="16200000"/>
            </a:gradFill>
            <a:ln w="9360">
              <a:solidFill>
                <a:srgbClr val="98b855"/>
              </a:solidFill>
              <a:round/>
            </a:ln>
            <a:effectLst>
              <a:outerShdw dist="23040" dir="5400000">
                <a:srgbClr val="000000">
                  <a:alpha val="35000"/>
                </a:srgbClr>
              </a:outerShdw>
            </a:effectLst>
          </p:spPr>
          <p:style>
            <a:lnRef idx="0"/>
            <a:fillRef idx="0"/>
            <a:effectRef idx="0"/>
            <a:fontRef idx="minor"/>
          </p:style>
        </p:sp>
      </p:grpSp>
      <p:grpSp>
        <p:nvGrpSpPr>
          <p:cNvPr id="1496" name="Group 31"/>
          <p:cNvGrpSpPr/>
          <p:nvPr/>
        </p:nvGrpSpPr>
        <p:grpSpPr>
          <a:xfrm>
            <a:off x="3617280" y="2440800"/>
            <a:ext cx="4491360" cy="945000"/>
            <a:chOff x="3617280" y="2440800"/>
            <a:chExt cx="4491360" cy="945000"/>
          </a:xfrm>
        </p:grpSpPr>
        <p:grpSp>
          <p:nvGrpSpPr>
            <p:cNvPr id="1497" name="Group 32"/>
            <p:cNvGrpSpPr/>
            <p:nvPr/>
          </p:nvGrpSpPr>
          <p:grpSpPr>
            <a:xfrm>
              <a:off x="3617280" y="2440800"/>
              <a:ext cx="4491360" cy="945000"/>
              <a:chOff x="3617280" y="2440800"/>
              <a:chExt cx="4491360" cy="945000"/>
            </a:xfrm>
          </p:grpSpPr>
          <p:sp>
            <p:nvSpPr>
              <p:cNvPr id="1498" name="CustomShape 33"/>
              <p:cNvSpPr/>
              <p:nvPr/>
            </p:nvSpPr>
            <p:spPr>
              <a:xfrm>
                <a:off x="3981600" y="2961720"/>
                <a:ext cx="1047240" cy="132840"/>
              </a:xfrm>
              <a:prstGeom prst="rightArrow">
                <a:avLst>
                  <a:gd name="adj1" fmla="val 50000"/>
                  <a:gd name="adj2" fmla="val 50000"/>
                </a:avLst>
              </a:prstGeom>
              <a:solidFill>
                <a:srgbClr val="d99694"/>
              </a:solidFill>
              <a:ln w="25560">
                <a:solidFill>
                  <a:srgbClr val="c0504d"/>
                </a:solidFill>
                <a:round/>
              </a:ln>
            </p:spPr>
            <p:style>
              <a:lnRef idx="0"/>
              <a:fillRef idx="0"/>
              <a:effectRef idx="0"/>
              <a:fontRef idx="minor"/>
            </p:style>
          </p:sp>
          <p:grpSp>
            <p:nvGrpSpPr>
              <p:cNvPr id="1499" name="Group 34"/>
              <p:cNvGrpSpPr/>
              <p:nvPr/>
            </p:nvGrpSpPr>
            <p:grpSpPr>
              <a:xfrm>
                <a:off x="5776920" y="2440800"/>
                <a:ext cx="1921320" cy="639720"/>
                <a:chOff x="5776920" y="2440800"/>
                <a:chExt cx="1921320" cy="639720"/>
              </a:xfrm>
            </p:grpSpPr>
            <p:sp>
              <p:nvSpPr>
                <p:cNvPr id="1500" name="CustomShape 35"/>
                <p:cNvSpPr/>
                <p:nvPr/>
              </p:nvSpPr>
              <p:spPr>
                <a:xfrm rot="5400000">
                  <a:off x="5502600" y="271512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501" name="CustomShape 36"/>
                <p:cNvSpPr/>
                <p:nvPr/>
              </p:nvSpPr>
              <p:spPr>
                <a:xfrm rot="5400000">
                  <a:off x="6417720" y="271512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502" name="CustomShape 37"/>
                <p:cNvSpPr/>
                <p:nvPr/>
              </p:nvSpPr>
              <p:spPr>
                <a:xfrm rot="5400000">
                  <a:off x="7332840" y="271512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grpSp>
          <p:sp>
            <p:nvSpPr>
              <p:cNvPr id="1503" name="CustomShape 38"/>
              <p:cNvSpPr/>
              <p:nvPr/>
            </p:nvSpPr>
            <p:spPr>
              <a:xfrm>
                <a:off x="5365800" y="3003840"/>
                <a:ext cx="274284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504" name="CustomShape 39"/>
              <p:cNvSpPr/>
              <p:nvPr/>
            </p:nvSpPr>
            <p:spPr>
              <a:xfrm>
                <a:off x="5667480" y="305208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A</a:t>
                </a:r>
                <a:endParaRPr b="0" lang="en-GB" sz="1600" spc="-1" strike="noStrike">
                  <a:latin typeface="Arial"/>
                </a:endParaRPr>
              </a:p>
            </p:txBody>
          </p:sp>
          <p:sp>
            <p:nvSpPr>
              <p:cNvPr id="1505" name="CustomShape 40"/>
              <p:cNvSpPr/>
              <p:nvPr/>
            </p:nvSpPr>
            <p:spPr>
              <a:xfrm>
                <a:off x="6580080" y="305208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B</a:t>
                </a:r>
                <a:endParaRPr b="0" lang="en-GB" sz="1600" spc="-1" strike="noStrike">
                  <a:latin typeface="Arial"/>
                </a:endParaRPr>
              </a:p>
            </p:txBody>
          </p:sp>
          <p:sp>
            <p:nvSpPr>
              <p:cNvPr id="1506" name="CustomShape 41"/>
              <p:cNvSpPr/>
              <p:nvPr/>
            </p:nvSpPr>
            <p:spPr>
              <a:xfrm>
                <a:off x="7508520" y="3052080"/>
                <a:ext cx="321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C</a:t>
                </a:r>
                <a:endParaRPr b="0" lang="en-GB" sz="1600" spc="-1" strike="noStrike">
                  <a:latin typeface="Arial"/>
                </a:endParaRPr>
              </a:p>
            </p:txBody>
          </p:sp>
          <p:sp>
            <p:nvSpPr>
              <p:cNvPr id="1507" name="CustomShape 42"/>
              <p:cNvSpPr/>
              <p:nvPr/>
            </p:nvSpPr>
            <p:spPr>
              <a:xfrm>
                <a:off x="3617280" y="2686320"/>
                <a:ext cx="1726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Move from B to C</a:t>
                </a:r>
                <a:endParaRPr b="0" lang="en-GB" sz="1400" spc="-1" strike="noStrike">
                  <a:latin typeface="Arial"/>
                </a:endParaRPr>
              </a:p>
            </p:txBody>
          </p:sp>
        </p:grpSp>
        <p:grpSp>
          <p:nvGrpSpPr>
            <p:cNvPr id="1508" name="Group 43"/>
            <p:cNvGrpSpPr/>
            <p:nvPr/>
          </p:nvGrpSpPr>
          <p:grpSpPr>
            <a:xfrm>
              <a:off x="5646960" y="2696040"/>
              <a:ext cx="2378520" cy="297720"/>
              <a:chOff x="5646960" y="2696040"/>
              <a:chExt cx="2378520" cy="297720"/>
            </a:xfrm>
          </p:grpSpPr>
          <p:sp>
            <p:nvSpPr>
              <p:cNvPr id="1509" name="CustomShape 44"/>
              <p:cNvSpPr/>
              <p:nvPr/>
            </p:nvSpPr>
            <p:spPr>
              <a:xfrm>
                <a:off x="7294320" y="2848320"/>
                <a:ext cx="731160" cy="145440"/>
              </a:xfrm>
              <a:prstGeom prst="roundRect">
                <a:avLst>
                  <a:gd name="adj" fmla="val 16667"/>
                </a:avLst>
              </a:prstGeom>
              <a:gradFill rotWithShape="0">
                <a:gsLst>
                  <a:gs pos="0">
                    <a:srgbClr val="3e7fcc"/>
                  </a:gs>
                  <a:gs pos="100000">
                    <a:srgbClr val="a4c1ff"/>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510" name="CustomShape 45"/>
              <p:cNvSpPr/>
              <p:nvPr/>
            </p:nvSpPr>
            <p:spPr>
              <a:xfrm>
                <a:off x="7385760" y="2696040"/>
                <a:ext cx="548280" cy="145440"/>
              </a:xfrm>
              <a:prstGeom prst="roundRect">
                <a:avLst>
                  <a:gd name="adj" fmla="val 16667"/>
                </a:avLst>
              </a:prstGeom>
              <a:gradFill rotWithShape="0">
                <a:gsLst>
                  <a:gs pos="0">
                    <a:srgbClr val="38b6d7"/>
                  </a:gs>
                  <a:gs pos="100000">
                    <a:srgbClr val="a6e6ff"/>
                  </a:gs>
                </a:gsLst>
                <a:lin ang="16200000"/>
              </a:gradFill>
              <a:ln w="9360">
                <a:solidFill>
                  <a:srgbClr val="46aac4"/>
                </a:solidFill>
                <a:round/>
              </a:ln>
              <a:effectLst>
                <a:outerShdw dist="23040" dir="5400000">
                  <a:srgbClr val="000000">
                    <a:alpha val="35000"/>
                  </a:srgbClr>
                </a:outerShdw>
              </a:effectLst>
            </p:spPr>
            <p:style>
              <a:lnRef idx="0"/>
              <a:fillRef idx="0"/>
              <a:effectRef idx="0"/>
              <a:fontRef idx="minor"/>
            </p:style>
          </p:sp>
          <p:sp>
            <p:nvSpPr>
              <p:cNvPr id="1511" name="CustomShape 46"/>
              <p:cNvSpPr/>
              <p:nvPr/>
            </p:nvSpPr>
            <p:spPr>
              <a:xfrm>
                <a:off x="5646960" y="2848320"/>
                <a:ext cx="365400" cy="145440"/>
              </a:xfrm>
              <a:prstGeom prst="roundRect">
                <a:avLst>
                  <a:gd name="adj" fmla="val 16667"/>
                </a:avLst>
              </a:prstGeom>
              <a:gradFill rotWithShape="0">
                <a:gsLst>
                  <a:gs pos="0">
                    <a:srgbClr val="9fc949"/>
                  </a:gs>
                  <a:gs pos="100000">
                    <a:srgbClr val="d9ffa4"/>
                  </a:gs>
                </a:gsLst>
                <a:lin ang="16200000"/>
              </a:gradFill>
              <a:ln w="9360">
                <a:solidFill>
                  <a:srgbClr val="98b855"/>
                </a:solidFill>
                <a:round/>
              </a:ln>
              <a:effectLst>
                <a:outerShdw dist="23040" dir="5400000">
                  <a:srgbClr val="000000">
                    <a:alpha val="35000"/>
                  </a:srgbClr>
                </a:outerShdw>
              </a:effectLst>
            </p:spPr>
            <p:style>
              <a:lnRef idx="0"/>
              <a:fillRef idx="0"/>
              <a:effectRef idx="0"/>
              <a:fontRef idx="minor"/>
            </p:style>
          </p:sp>
        </p:grpSp>
      </p:grpSp>
      <p:grpSp>
        <p:nvGrpSpPr>
          <p:cNvPr id="1512" name="Group 47"/>
          <p:cNvGrpSpPr/>
          <p:nvPr/>
        </p:nvGrpSpPr>
        <p:grpSpPr>
          <a:xfrm>
            <a:off x="3617280" y="3674880"/>
            <a:ext cx="4491360" cy="945000"/>
            <a:chOff x="3617280" y="3674880"/>
            <a:chExt cx="4491360" cy="945000"/>
          </a:xfrm>
        </p:grpSpPr>
        <p:grpSp>
          <p:nvGrpSpPr>
            <p:cNvPr id="1513" name="Group 48"/>
            <p:cNvGrpSpPr/>
            <p:nvPr/>
          </p:nvGrpSpPr>
          <p:grpSpPr>
            <a:xfrm>
              <a:off x="3617280" y="3674880"/>
              <a:ext cx="4491360" cy="945000"/>
              <a:chOff x="3617280" y="3674880"/>
              <a:chExt cx="4491360" cy="945000"/>
            </a:xfrm>
          </p:grpSpPr>
          <p:sp>
            <p:nvSpPr>
              <p:cNvPr id="1514" name="CustomShape 49"/>
              <p:cNvSpPr/>
              <p:nvPr/>
            </p:nvSpPr>
            <p:spPr>
              <a:xfrm>
                <a:off x="3981600" y="4195800"/>
                <a:ext cx="1047240" cy="132840"/>
              </a:xfrm>
              <a:prstGeom prst="rightArrow">
                <a:avLst>
                  <a:gd name="adj1" fmla="val 50000"/>
                  <a:gd name="adj2" fmla="val 50000"/>
                </a:avLst>
              </a:prstGeom>
              <a:solidFill>
                <a:srgbClr val="d99694"/>
              </a:solidFill>
              <a:ln w="25560">
                <a:solidFill>
                  <a:srgbClr val="c0504d"/>
                </a:solidFill>
                <a:round/>
              </a:ln>
            </p:spPr>
            <p:style>
              <a:lnRef idx="0"/>
              <a:fillRef idx="0"/>
              <a:effectRef idx="0"/>
              <a:fontRef idx="minor"/>
            </p:style>
          </p:sp>
          <p:grpSp>
            <p:nvGrpSpPr>
              <p:cNvPr id="1515" name="Group 50"/>
              <p:cNvGrpSpPr/>
              <p:nvPr/>
            </p:nvGrpSpPr>
            <p:grpSpPr>
              <a:xfrm>
                <a:off x="5776920" y="3674880"/>
                <a:ext cx="1921320" cy="639720"/>
                <a:chOff x="5776920" y="3674880"/>
                <a:chExt cx="1921320" cy="639720"/>
              </a:xfrm>
            </p:grpSpPr>
            <p:sp>
              <p:nvSpPr>
                <p:cNvPr id="1516" name="CustomShape 51"/>
                <p:cNvSpPr/>
                <p:nvPr/>
              </p:nvSpPr>
              <p:spPr>
                <a:xfrm rot="5400000">
                  <a:off x="5502600" y="394920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517" name="CustomShape 52"/>
                <p:cNvSpPr/>
                <p:nvPr/>
              </p:nvSpPr>
              <p:spPr>
                <a:xfrm rot="5400000">
                  <a:off x="6417720" y="394920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518" name="CustomShape 53"/>
                <p:cNvSpPr/>
                <p:nvPr/>
              </p:nvSpPr>
              <p:spPr>
                <a:xfrm rot="5400000">
                  <a:off x="7332840" y="3949200"/>
                  <a:ext cx="639720" cy="91080"/>
                </a:xfrm>
                <a:prstGeom prst="roundRect">
                  <a:avLst>
                    <a:gd name="adj" fmla="val 16667"/>
                  </a:avLst>
                </a:prstGeom>
                <a:solidFill>
                  <a:srgbClr val="604a7b"/>
                </a:solidFill>
                <a:ln w="12600">
                  <a:solidFill>
                    <a:srgbClr val="000000"/>
                  </a:solidFill>
                  <a:round/>
                </a:ln>
              </p:spPr>
              <p:style>
                <a:lnRef idx="0"/>
                <a:fillRef idx="0"/>
                <a:effectRef idx="0"/>
                <a:fontRef idx="minor"/>
              </p:style>
            </p:sp>
          </p:grpSp>
          <p:sp>
            <p:nvSpPr>
              <p:cNvPr id="1519" name="CustomShape 54"/>
              <p:cNvSpPr/>
              <p:nvPr/>
            </p:nvSpPr>
            <p:spPr>
              <a:xfrm>
                <a:off x="5365800" y="4237920"/>
                <a:ext cx="2742840" cy="91080"/>
              </a:xfrm>
              <a:prstGeom prst="roundRect">
                <a:avLst>
                  <a:gd name="adj" fmla="val 16667"/>
                </a:avLst>
              </a:prstGeom>
              <a:solidFill>
                <a:srgbClr val="604a7b"/>
              </a:solidFill>
              <a:ln w="12600">
                <a:solidFill>
                  <a:srgbClr val="000000"/>
                </a:solidFill>
                <a:round/>
              </a:ln>
            </p:spPr>
            <p:style>
              <a:lnRef idx="0"/>
              <a:fillRef idx="0"/>
              <a:effectRef idx="0"/>
              <a:fontRef idx="minor"/>
            </p:style>
          </p:sp>
          <p:sp>
            <p:nvSpPr>
              <p:cNvPr id="1520" name="CustomShape 55"/>
              <p:cNvSpPr/>
              <p:nvPr/>
            </p:nvSpPr>
            <p:spPr>
              <a:xfrm>
                <a:off x="5667480" y="428616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A</a:t>
                </a:r>
                <a:endParaRPr b="0" lang="en-GB" sz="1600" spc="-1" strike="noStrike">
                  <a:latin typeface="Arial"/>
                </a:endParaRPr>
              </a:p>
            </p:txBody>
          </p:sp>
          <p:sp>
            <p:nvSpPr>
              <p:cNvPr id="1521" name="CustomShape 56"/>
              <p:cNvSpPr/>
              <p:nvPr/>
            </p:nvSpPr>
            <p:spPr>
              <a:xfrm>
                <a:off x="6580080" y="4286160"/>
                <a:ext cx="31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B</a:t>
                </a:r>
                <a:endParaRPr b="0" lang="en-GB" sz="1600" spc="-1" strike="noStrike">
                  <a:latin typeface="Arial"/>
                </a:endParaRPr>
              </a:p>
            </p:txBody>
          </p:sp>
          <p:sp>
            <p:nvSpPr>
              <p:cNvPr id="1522" name="CustomShape 57"/>
              <p:cNvSpPr/>
              <p:nvPr/>
            </p:nvSpPr>
            <p:spPr>
              <a:xfrm>
                <a:off x="7508520" y="4286160"/>
                <a:ext cx="321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C</a:t>
                </a:r>
                <a:endParaRPr b="0" lang="en-GB" sz="1600" spc="-1" strike="noStrike">
                  <a:latin typeface="Arial"/>
                </a:endParaRPr>
              </a:p>
            </p:txBody>
          </p:sp>
          <p:sp>
            <p:nvSpPr>
              <p:cNvPr id="1523" name="CustomShape 58"/>
              <p:cNvSpPr/>
              <p:nvPr/>
            </p:nvSpPr>
            <p:spPr>
              <a:xfrm>
                <a:off x="3617280" y="3920400"/>
                <a:ext cx="1726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Move from A to C</a:t>
                </a:r>
                <a:endParaRPr b="0" lang="en-GB" sz="1400" spc="-1" strike="noStrike">
                  <a:latin typeface="Arial"/>
                </a:endParaRPr>
              </a:p>
            </p:txBody>
          </p:sp>
        </p:grpSp>
        <p:sp>
          <p:nvSpPr>
            <p:cNvPr id="1524" name="CustomShape 59"/>
            <p:cNvSpPr/>
            <p:nvPr/>
          </p:nvSpPr>
          <p:spPr>
            <a:xfrm>
              <a:off x="7294320" y="4082400"/>
              <a:ext cx="731160" cy="145440"/>
            </a:xfrm>
            <a:prstGeom prst="roundRect">
              <a:avLst>
                <a:gd name="adj" fmla="val 16667"/>
              </a:avLst>
            </a:prstGeom>
            <a:gradFill rotWithShape="0">
              <a:gsLst>
                <a:gs pos="0">
                  <a:srgbClr val="3e7fcc"/>
                </a:gs>
                <a:gs pos="100000">
                  <a:srgbClr val="a4c1ff"/>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1525" name="CustomShape 60"/>
            <p:cNvSpPr/>
            <p:nvPr/>
          </p:nvSpPr>
          <p:spPr>
            <a:xfrm>
              <a:off x="7385760" y="3930120"/>
              <a:ext cx="548280" cy="145440"/>
            </a:xfrm>
            <a:prstGeom prst="roundRect">
              <a:avLst>
                <a:gd name="adj" fmla="val 16667"/>
              </a:avLst>
            </a:prstGeom>
            <a:gradFill rotWithShape="0">
              <a:gsLst>
                <a:gs pos="0">
                  <a:srgbClr val="38b6d7"/>
                </a:gs>
                <a:gs pos="100000">
                  <a:srgbClr val="a6e6ff"/>
                </a:gs>
              </a:gsLst>
              <a:lin ang="16200000"/>
            </a:gradFill>
            <a:ln w="9360">
              <a:solidFill>
                <a:srgbClr val="46aac4"/>
              </a:solidFill>
              <a:round/>
            </a:ln>
            <a:effectLst>
              <a:outerShdw dist="23040" dir="5400000">
                <a:srgbClr val="000000">
                  <a:alpha val="35000"/>
                </a:srgbClr>
              </a:outerShdw>
            </a:effectLst>
          </p:spPr>
          <p:style>
            <a:lnRef idx="0"/>
            <a:fillRef idx="0"/>
            <a:effectRef idx="0"/>
            <a:fontRef idx="minor"/>
          </p:style>
        </p:sp>
        <p:sp>
          <p:nvSpPr>
            <p:cNvPr id="1526" name="CustomShape 61"/>
            <p:cNvSpPr/>
            <p:nvPr/>
          </p:nvSpPr>
          <p:spPr>
            <a:xfrm>
              <a:off x="7474680" y="3774600"/>
              <a:ext cx="365400" cy="145440"/>
            </a:xfrm>
            <a:prstGeom prst="roundRect">
              <a:avLst>
                <a:gd name="adj" fmla="val 16667"/>
              </a:avLst>
            </a:prstGeom>
            <a:gradFill rotWithShape="0">
              <a:gsLst>
                <a:gs pos="0">
                  <a:srgbClr val="9fc949"/>
                </a:gs>
                <a:gs pos="100000">
                  <a:srgbClr val="d9ffa4"/>
                </a:gs>
              </a:gsLst>
              <a:lin ang="16200000"/>
            </a:gradFill>
            <a:ln w="9360">
              <a:solidFill>
                <a:srgbClr val="98b855"/>
              </a:solidFill>
              <a:round/>
            </a:ln>
            <a:effectLst>
              <a:outerShdw dist="23040" dir="5400000">
                <a:srgbClr val="000000">
                  <a:alpha val="35000"/>
                </a:srgbClr>
              </a:outerShdw>
            </a:effectLst>
          </p:spPr>
          <p:style>
            <a:lnRef idx="0"/>
            <a:fillRef idx="0"/>
            <a:effectRef idx="0"/>
            <a:fontRef idx="minor"/>
          </p:style>
        </p:sp>
      </p:grpSp>
      <p:sp>
        <p:nvSpPr>
          <p:cNvPr id="1527" name="CustomShape 62"/>
          <p:cNvSpPr/>
          <p:nvPr/>
        </p:nvSpPr>
        <p:spPr>
          <a:xfrm>
            <a:off x="7305480" y="4695480"/>
            <a:ext cx="1530360" cy="338040"/>
          </a:xfrm>
          <a:prstGeom prst="roundRect">
            <a:avLst>
              <a:gd name="adj" fmla="val 16667"/>
            </a:avLst>
          </a:prstGeom>
          <a:gradFill rotWithShape="0">
            <a:gsLst>
              <a:gs pos="0">
                <a:srgbClr val="ff943d"/>
              </a:gs>
              <a:gs pos="100000">
                <a:srgbClr val="ffd2bc"/>
              </a:gs>
            </a:gsLst>
            <a:lin ang="16200000"/>
          </a:gradFill>
          <a:ln w="9360">
            <a:solidFill>
              <a:srgbClr val="f59240"/>
            </a:solidFill>
            <a:round/>
          </a:ln>
          <a:effectLst>
            <a:outerShdw dist="23040" dir="540000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Segoe Print"/>
              </a:rPr>
              <a:t>Done! 7 steps</a:t>
            </a:r>
            <a:endParaRPr b="0" lang="en-GB" sz="1400" spc="-1" strike="noStrike">
              <a:latin typeface="Arial"/>
            </a:endParaRPr>
          </a:p>
        </p:txBody>
      </p:sp>
      <p:sp>
        <p:nvSpPr>
          <p:cNvPr id="1528" name="CustomShape 63"/>
          <p:cNvSpPr/>
          <p:nvPr/>
        </p:nvSpPr>
        <p:spPr>
          <a:xfrm>
            <a:off x="402480" y="4955040"/>
            <a:ext cx="4670640" cy="333720"/>
          </a:xfrm>
          <a:prstGeom prst="rect">
            <a:avLst/>
          </a:prstGeom>
          <a:solidFill>
            <a:srgbClr val="ffffff"/>
          </a:solidFill>
          <a:ln w="25560">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Segoe Print"/>
              </a:rPr>
              <a:t>What if the initial stack contains 64 disks???</a:t>
            </a:r>
            <a:endParaRPr b="0" lang="en-GB" sz="1600" spc="-1" strike="noStrike">
              <a:latin typeface="Arial"/>
            </a:endParaRPr>
          </a:p>
        </p:txBody>
      </p:sp>
      <p:sp>
        <p:nvSpPr>
          <p:cNvPr id="1529" name="CustomShape 64"/>
          <p:cNvSpPr/>
          <p:nvPr/>
        </p:nvSpPr>
        <p:spPr>
          <a:xfrm>
            <a:off x="4297680" y="1150200"/>
            <a:ext cx="365400" cy="365400"/>
          </a:xfrm>
          <a:prstGeom prst="ellipse">
            <a:avLst/>
          </a:prstGeom>
          <a:noFill/>
          <a:ln w="25560">
            <a:solidFill>
              <a:srgbClr val="f79646"/>
            </a:solidFill>
            <a:round/>
          </a:ln>
        </p:spPr>
        <p:style>
          <a:lnRef idx="0"/>
          <a:fillRef idx="0"/>
          <a:effectRef idx="0"/>
          <a:fontRef idx="minor"/>
        </p:style>
        <p:txBody>
          <a:bodyPr wrap="none" lIns="0" rIns="0" tIns="0" bIns="0" anchor="ctr"/>
          <a:p>
            <a:pPr algn="ctr">
              <a:lnSpc>
                <a:spcPct val="100000"/>
              </a:lnSpc>
            </a:pPr>
            <a:r>
              <a:rPr b="1" lang="en-GB" sz="1800" spc="-1" strike="noStrike">
                <a:solidFill>
                  <a:srgbClr val="e46c0a"/>
                </a:solidFill>
                <a:latin typeface="Calibri Light"/>
              </a:rPr>
              <a:t>5</a:t>
            </a:r>
            <a:endParaRPr b="0" lang="en-GB" sz="1800" spc="-1" strike="noStrike">
              <a:latin typeface="Arial"/>
            </a:endParaRPr>
          </a:p>
        </p:txBody>
      </p:sp>
      <p:sp>
        <p:nvSpPr>
          <p:cNvPr id="1530" name="CustomShape 65"/>
          <p:cNvSpPr/>
          <p:nvPr/>
        </p:nvSpPr>
        <p:spPr>
          <a:xfrm>
            <a:off x="4297680" y="2351160"/>
            <a:ext cx="365400" cy="365400"/>
          </a:xfrm>
          <a:prstGeom prst="ellipse">
            <a:avLst/>
          </a:prstGeom>
          <a:noFill/>
          <a:ln w="25560">
            <a:solidFill>
              <a:srgbClr val="f79646"/>
            </a:solidFill>
            <a:round/>
          </a:ln>
        </p:spPr>
        <p:style>
          <a:lnRef idx="0"/>
          <a:fillRef idx="0"/>
          <a:effectRef idx="0"/>
          <a:fontRef idx="minor"/>
        </p:style>
        <p:txBody>
          <a:bodyPr wrap="none" lIns="0" rIns="0" tIns="0" bIns="0" anchor="ctr"/>
          <a:p>
            <a:pPr algn="ctr">
              <a:lnSpc>
                <a:spcPct val="100000"/>
              </a:lnSpc>
            </a:pPr>
            <a:r>
              <a:rPr b="1" lang="en-GB" sz="1800" spc="-1" strike="noStrike">
                <a:solidFill>
                  <a:srgbClr val="e46c0a"/>
                </a:solidFill>
                <a:latin typeface="Calibri Light"/>
              </a:rPr>
              <a:t>6</a:t>
            </a:r>
            <a:endParaRPr b="0" lang="en-GB" sz="1800" spc="-1" strike="noStrike">
              <a:latin typeface="Arial"/>
            </a:endParaRPr>
          </a:p>
        </p:txBody>
      </p:sp>
      <p:sp>
        <p:nvSpPr>
          <p:cNvPr id="1531" name="CustomShape 66"/>
          <p:cNvSpPr/>
          <p:nvPr/>
        </p:nvSpPr>
        <p:spPr>
          <a:xfrm>
            <a:off x="4297680" y="3609720"/>
            <a:ext cx="365400" cy="365400"/>
          </a:xfrm>
          <a:prstGeom prst="ellipse">
            <a:avLst/>
          </a:prstGeom>
          <a:noFill/>
          <a:ln w="25560">
            <a:solidFill>
              <a:srgbClr val="f79646"/>
            </a:solidFill>
            <a:round/>
          </a:ln>
        </p:spPr>
        <p:style>
          <a:lnRef idx="0"/>
          <a:fillRef idx="0"/>
          <a:effectRef idx="0"/>
          <a:fontRef idx="minor"/>
        </p:style>
        <p:txBody>
          <a:bodyPr wrap="none" lIns="0" rIns="0" tIns="0" bIns="0" anchor="ctr"/>
          <a:p>
            <a:pPr algn="ctr">
              <a:lnSpc>
                <a:spcPct val="100000"/>
              </a:lnSpc>
            </a:pPr>
            <a:r>
              <a:rPr b="1" lang="en-GB" sz="1800" spc="-1" strike="noStrike">
                <a:solidFill>
                  <a:srgbClr val="e46c0a"/>
                </a:solidFill>
                <a:latin typeface="Calibri Light"/>
              </a:rPr>
              <a:t>7</a:t>
            </a:r>
            <a:endParaRPr b="0" lang="en-GB" sz="1800" spc="-1" strike="noStrike">
              <a:latin typeface="Arial"/>
            </a:endParaRPr>
          </a:p>
        </p:txBody>
      </p:sp>
      <p:sp>
        <p:nvSpPr>
          <p:cNvPr id="1532" name="CustomShape 67"/>
          <p:cNvSpPr/>
          <p:nvPr/>
        </p:nvSpPr>
        <p:spPr>
          <a:xfrm>
            <a:off x="752400" y="5293800"/>
            <a:ext cx="5579640" cy="1062360"/>
          </a:xfrm>
          <a:prstGeom prst="roundRect">
            <a:avLst>
              <a:gd name="adj" fmla="val 16667"/>
            </a:avLst>
          </a:prstGeom>
          <a:solidFill>
            <a:srgbClr val="ffffff"/>
          </a:solidFill>
          <a:ln w="25560">
            <a:solidFill>
              <a:srgbClr val="c0504d"/>
            </a:solidFill>
            <a:round/>
          </a:ln>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alibri Light"/>
              </a:rPr>
              <a:t>Look at the example for moving 3 disks:</a:t>
            </a:r>
            <a:endParaRPr b="0" lang="en-GB" sz="1600" spc="-1" strike="noStrike">
              <a:latin typeface="Arial"/>
            </a:endParaRPr>
          </a:p>
          <a:p>
            <a:pPr>
              <a:lnSpc>
                <a:spcPct val="100000"/>
              </a:lnSpc>
            </a:pPr>
            <a:r>
              <a:rPr b="0" lang="en-GB" sz="1600" spc="-1" strike="noStrike">
                <a:solidFill>
                  <a:srgbClr val="000000"/>
                </a:solidFill>
                <a:latin typeface="Calibri Light"/>
              </a:rPr>
              <a:t>Steps 1 to 3 essentially </a:t>
            </a:r>
            <a:r>
              <a:rPr b="0" lang="en-GB" sz="1600" spc="-1" strike="noStrike">
                <a:solidFill>
                  <a:srgbClr val="e46c0a"/>
                </a:solidFill>
                <a:latin typeface="Calibri Light"/>
              </a:rPr>
              <a:t>move a stack of 2 disks </a:t>
            </a:r>
            <a:r>
              <a:rPr b="0" lang="en-GB" sz="1600" spc="-1" strike="noStrike">
                <a:solidFill>
                  <a:srgbClr val="000000"/>
                </a:solidFill>
                <a:latin typeface="Calibri Light"/>
              </a:rPr>
              <a:t>from A to B</a:t>
            </a:r>
            <a:endParaRPr b="0" lang="en-GB" sz="1600" spc="-1" strike="noStrike">
              <a:latin typeface="Arial"/>
            </a:endParaRPr>
          </a:p>
          <a:p>
            <a:pPr>
              <a:lnSpc>
                <a:spcPct val="100000"/>
              </a:lnSpc>
            </a:pPr>
            <a:r>
              <a:rPr b="0" lang="en-GB" sz="1600" spc="-1" strike="noStrike">
                <a:solidFill>
                  <a:srgbClr val="000000"/>
                </a:solidFill>
                <a:latin typeface="Calibri Light"/>
              </a:rPr>
              <a:t>Step 4 moves a disk (the lowest of the initial stack) from A to C</a:t>
            </a:r>
            <a:endParaRPr b="0" lang="en-GB" sz="1600" spc="-1" strike="noStrike">
              <a:latin typeface="Arial"/>
            </a:endParaRPr>
          </a:p>
          <a:p>
            <a:pPr>
              <a:lnSpc>
                <a:spcPct val="100000"/>
              </a:lnSpc>
            </a:pPr>
            <a:r>
              <a:rPr b="0" lang="en-GB" sz="1600" spc="-1" strike="noStrike">
                <a:solidFill>
                  <a:srgbClr val="000000"/>
                </a:solidFill>
                <a:latin typeface="Calibri Light"/>
              </a:rPr>
              <a:t>Steps 5 to 7 essentially </a:t>
            </a:r>
            <a:r>
              <a:rPr b="0" lang="en-GB" sz="1600" spc="-1" strike="noStrike">
                <a:solidFill>
                  <a:srgbClr val="e46c0a"/>
                </a:solidFill>
                <a:latin typeface="Calibri Light"/>
              </a:rPr>
              <a:t>move a stack of 2 disks</a:t>
            </a:r>
            <a:r>
              <a:rPr b="0" lang="en-GB" sz="1600" spc="-1" strike="noStrike">
                <a:solidFill>
                  <a:srgbClr val="000000"/>
                </a:solidFill>
                <a:latin typeface="Calibri Light"/>
              </a:rPr>
              <a:t> from B to C</a:t>
            </a:r>
            <a:endParaRPr b="0" lang="en-GB" sz="1600" spc="-1" strike="noStrike">
              <a:latin typeface="Arial"/>
            </a:endParaRPr>
          </a:p>
        </p:txBody>
      </p:sp>
      <p:sp>
        <p:nvSpPr>
          <p:cNvPr id="1533" name="CustomShape 68"/>
          <p:cNvSpPr/>
          <p:nvPr/>
        </p:nvSpPr>
        <p:spPr>
          <a:xfrm>
            <a:off x="6382800" y="5482800"/>
            <a:ext cx="27324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Segoe Print"/>
              </a:rPr>
              <a:t>A recursive algorithm!</a:t>
            </a:r>
            <a:endParaRPr b="0" lang="en-GB" sz="1800" spc="-1" strike="noStrike">
              <a:latin typeface="Arial"/>
            </a:endParaRPr>
          </a:p>
        </p:txBody>
      </p:sp>
      <p:sp>
        <p:nvSpPr>
          <p:cNvPr id="1534" name="CustomShape 69"/>
          <p:cNvSpPr/>
          <p:nvPr/>
        </p:nvSpPr>
        <p:spPr>
          <a:xfrm flipH="1">
            <a:off x="6354360" y="5852160"/>
            <a:ext cx="939600" cy="176760"/>
          </a:xfrm>
          <a:custGeom>
            <a:avLst/>
            <a:gdLst/>
            <a:ahLst/>
            <a:rect l="l" t="t" r="r" b="b"/>
            <a:pathLst>
              <a:path w="21600" h="21600">
                <a:moveTo>
                  <a:pt x="0" y="0"/>
                </a:moveTo>
                <a:lnTo>
                  <a:pt x="21600" y="21600"/>
                </a:lnTo>
              </a:path>
            </a:pathLst>
          </a:cu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Tree>
  </p:cSld>
  <p:timing>
    <p:tnLst>
      <p:par>
        <p:cTn id="1367" dur="indefinite" restart="never" nodeType="tmRoot">
          <p:childTnLst>
            <p:seq>
              <p:cTn id="1368" dur="indefinite" nodeType="mainSeq">
                <p:childTnLst>
                  <p:par>
                    <p:cTn id="1369" fill="hold">
                      <p:stCondLst>
                        <p:cond delay="indefinite"/>
                      </p:stCondLst>
                      <p:childTnLst>
                        <p:par>
                          <p:cTn id="1370" fill="hold">
                            <p:stCondLst>
                              <p:cond delay="0"/>
                            </p:stCondLst>
                            <p:childTnLst>
                              <p:par>
                                <p:cTn id="1371" nodeType="clickEffect" fill="hold" presetClass="entr" presetID="1">
                                  <p:stCondLst>
                                    <p:cond delay="0"/>
                                  </p:stCondLst>
                                  <p:childTnLst>
                                    <p:set>
                                      <p:cBhvr>
                                        <p:cTn id="1372" dur="1" fill="hold">
                                          <p:stCondLst>
                                            <p:cond delay="0"/>
                                          </p:stCondLst>
                                        </p:cTn>
                                        <p:tgtEl>
                                          <p:spTgt spid="1468"/>
                                        </p:tgtEl>
                                        <p:attrNameLst>
                                          <p:attrName>style.visibility</p:attrName>
                                        </p:attrNameLst>
                                      </p:cBhvr>
                                      <p:to>
                                        <p:strVal val="visible"/>
                                      </p:to>
                                    </p:set>
                                  </p:childTnLst>
                                </p:cTn>
                              </p:par>
                              <p:par>
                                <p:cTn id="1373" nodeType="withEffect" fill="hold" presetClass="entr" presetID="1">
                                  <p:stCondLst>
                                    <p:cond delay="0"/>
                                  </p:stCondLst>
                                  <p:childTnLst>
                                    <p:set>
                                      <p:cBhvr>
                                        <p:cTn id="1374" dur="1" fill="hold">
                                          <p:stCondLst>
                                            <p:cond delay="0"/>
                                          </p:stCondLst>
                                        </p:cTn>
                                        <p:tgtEl>
                                          <p:spTgt spid="1529"/>
                                        </p:tgtEl>
                                        <p:attrNameLst>
                                          <p:attrName>style.visibility</p:attrName>
                                        </p:attrNameLst>
                                      </p:cBhvr>
                                      <p:to>
                                        <p:strVal val="visible"/>
                                      </p:to>
                                    </p:set>
                                  </p:childTnLst>
                                </p:cTn>
                              </p:par>
                            </p:childTnLst>
                          </p:cTn>
                        </p:par>
                      </p:childTnLst>
                    </p:cTn>
                  </p:par>
                  <p:par>
                    <p:cTn id="1375" fill="hold">
                      <p:stCondLst>
                        <p:cond delay="indefinite"/>
                      </p:stCondLst>
                      <p:childTnLst>
                        <p:par>
                          <p:cTn id="1376" fill="hold">
                            <p:stCondLst>
                              <p:cond delay="0"/>
                            </p:stCondLst>
                            <p:childTnLst>
                              <p:par>
                                <p:cTn id="1377" nodeType="clickEffect" fill="hold" presetClass="entr" presetID="1">
                                  <p:stCondLst>
                                    <p:cond delay="0"/>
                                  </p:stCondLst>
                                  <p:childTnLst>
                                    <p:set>
                                      <p:cBhvr>
                                        <p:cTn id="1378" dur="1" fill="hold">
                                          <p:stCondLst>
                                            <p:cond delay="0"/>
                                          </p:stCondLst>
                                        </p:cTn>
                                        <p:tgtEl>
                                          <p:spTgt spid="1496"/>
                                        </p:tgtEl>
                                        <p:attrNameLst>
                                          <p:attrName>style.visibility</p:attrName>
                                        </p:attrNameLst>
                                      </p:cBhvr>
                                      <p:to>
                                        <p:strVal val="visible"/>
                                      </p:to>
                                    </p:set>
                                  </p:childTnLst>
                                </p:cTn>
                              </p:par>
                              <p:par>
                                <p:cTn id="1379" nodeType="withEffect" fill="hold" presetClass="entr" presetID="1">
                                  <p:stCondLst>
                                    <p:cond delay="0"/>
                                  </p:stCondLst>
                                  <p:childTnLst>
                                    <p:set>
                                      <p:cBhvr>
                                        <p:cTn id="1380" dur="1" fill="hold">
                                          <p:stCondLst>
                                            <p:cond delay="0"/>
                                          </p:stCondLst>
                                        </p:cTn>
                                        <p:tgtEl>
                                          <p:spTgt spid="1530"/>
                                        </p:tgtEl>
                                        <p:attrNameLst>
                                          <p:attrName>style.visibility</p:attrName>
                                        </p:attrNameLst>
                                      </p:cBhvr>
                                      <p:to>
                                        <p:strVal val="visible"/>
                                      </p:to>
                                    </p:set>
                                  </p:childTnLst>
                                </p:cTn>
                              </p:par>
                            </p:childTnLst>
                          </p:cTn>
                        </p:par>
                      </p:childTnLst>
                    </p:cTn>
                  </p:par>
                  <p:par>
                    <p:cTn id="1381" fill="hold">
                      <p:stCondLst>
                        <p:cond delay="indefinite"/>
                      </p:stCondLst>
                      <p:childTnLst>
                        <p:par>
                          <p:cTn id="1382" fill="hold">
                            <p:stCondLst>
                              <p:cond delay="0"/>
                            </p:stCondLst>
                            <p:childTnLst>
                              <p:par>
                                <p:cTn id="1383" nodeType="clickEffect" fill="hold" presetClass="entr" presetID="1">
                                  <p:stCondLst>
                                    <p:cond delay="0"/>
                                  </p:stCondLst>
                                  <p:childTnLst>
                                    <p:set>
                                      <p:cBhvr>
                                        <p:cTn id="1384" dur="1" fill="hold">
                                          <p:stCondLst>
                                            <p:cond delay="0"/>
                                          </p:stCondLst>
                                        </p:cTn>
                                        <p:tgtEl>
                                          <p:spTgt spid="1512"/>
                                        </p:tgtEl>
                                        <p:attrNameLst>
                                          <p:attrName>style.visibility</p:attrName>
                                        </p:attrNameLst>
                                      </p:cBhvr>
                                      <p:to>
                                        <p:strVal val="visible"/>
                                      </p:to>
                                    </p:set>
                                  </p:childTnLst>
                                </p:cTn>
                              </p:par>
                              <p:par>
                                <p:cTn id="1385" nodeType="withEffect" fill="hold" presetClass="entr" presetID="1">
                                  <p:stCondLst>
                                    <p:cond delay="0"/>
                                  </p:stCondLst>
                                  <p:childTnLst>
                                    <p:set>
                                      <p:cBhvr>
                                        <p:cTn id="1386" dur="1" fill="hold">
                                          <p:stCondLst>
                                            <p:cond delay="0"/>
                                          </p:stCondLst>
                                        </p:cTn>
                                        <p:tgtEl>
                                          <p:spTgt spid="1531"/>
                                        </p:tgtEl>
                                        <p:attrNameLst>
                                          <p:attrName>style.visibility</p:attrName>
                                        </p:attrNameLst>
                                      </p:cBhvr>
                                      <p:to>
                                        <p:strVal val="visible"/>
                                      </p:to>
                                    </p:set>
                                  </p:childTnLst>
                                </p:cTn>
                              </p:par>
                              <p:par>
                                <p:cTn id="1387" nodeType="withEffect" fill="hold" presetClass="entr" presetID="1">
                                  <p:stCondLst>
                                    <p:cond delay="0"/>
                                  </p:stCondLst>
                                  <p:childTnLst>
                                    <p:set>
                                      <p:cBhvr>
                                        <p:cTn id="1388" dur="1" fill="hold">
                                          <p:stCondLst>
                                            <p:cond delay="0"/>
                                          </p:stCondLst>
                                        </p:cTn>
                                        <p:tgtEl>
                                          <p:spTgt spid="1527"/>
                                        </p:tgtEl>
                                        <p:attrNameLst>
                                          <p:attrName>style.visibility</p:attrName>
                                        </p:attrNameLst>
                                      </p:cBhvr>
                                      <p:to>
                                        <p:strVal val="visible"/>
                                      </p:to>
                                    </p:set>
                                  </p:childTnLst>
                                </p:cTn>
                              </p:par>
                            </p:childTnLst>
                          </p:cTn>
                        </p:par>
                      </p:childTnLst>
                    </p:cTn>
                  </p:par>
                  <p:par>
                    <p:cTn id="1389" fill="hold">
                      <p:stCondLst>
                        <p:cond delay="indefinite"/>
                      </p:stCondLst>
                      <p:childTnLst>
                        <p:par>
                          <p:cTn id="1390" fill="hold">
                            <p:stCondLst>
                              <p:cond delay="0"/>
                            </p:stCondLst>
                            <p:childTnLst>
                              <p:par>
                                <p:cTn id="1391" nodeType="clickEffect" fill="hold" presetClass="entr" presetID="1">
                                  <p:stCondLst>
                                    <p:cond delay="0"/>
                                  </p:stCondLst>
                                  <p:childTnLst>
                                    <p:set>
                                      <p:cBhvr>
                                        <p:cTn id="1392" dur="1" fill="hold">
                                          <p:stCondLst>
                                            <p:cond delay="0"/>
                                          </p:stCondLst>
                                        </p:cTn>
                                        <p:tgtEl>
                                          <p:spTgt spid="1528"/>
                                        </p:tgtEl>
                                        <p:attrNameLst>
                                          <p:attrName>style.visibility</p:attrName>
                                        </p:attrNameLst>
                                      </p:cBhvr>
                                      <p:to>
                                        <p:strVal val="visible"/>
                                      </p:to>
                                    </p:set>
                                  </p:childTnLst>
                                </p:cTn>
                              </p:par>
                            </p:childTnLst>
                          </p:cTn>
                        </p:par>
                      </p:childTnLst>
                    </p:cTn>
                  </p:par>
                  <p:par>
                    <p:cTn id="1393" fill="hold">
                      <p:stCondLst>
                        <p:cond delay="indefinite"/>
                      </p:stCondLst>
                      <p:childTnLst>
                        <p:par>
                          <p:cTn id="1394" fill="hold">
                            <p:stCondLst>
                              <p:cond delay="0"/>
                            </p:stCondLst>
                            <p:childTnLst>
                              <p:par>
                                <p:cTn id="1395" nodeType="clickEffect" fill="hold" presetClass="entr" presetID="1">
                                  <p:stCondLst>
                                    <p:cond delay="0"/>
                                  </p:stCondLst>
                                  <p:childTnLst>
                                    <p:set>
                                      <p:cBhvr>
                                        <p:cTn id="1396" dur="1" fill="hold">
                                          <p:stCondLst>
                                            <p:cond delay="0"/>
                                          </p:stCondLst>
                                        </p:cTn>
                                        <p:tgtEl>
                                          <p:spTgt spid="1532"/>
                                        </p:tgtEl>
                                        <p:attrNameLst>
                                          <p:attrName>style.visibility</p:attrName>
                                        </p:attrNameLst>
                                      </p:cBhvr>
                                      <p:to>
                                        <p:strVal val="visible"/>
                                      </p:to>
                                    </p:set>
                                  </p:childTnLst>
                                </p:cTn>
                              </p:par>
                            </p:childTnLst>
                          </p:cTn>
                        </p:par>
                      </p:childTnLst>
                    </p:cTn>
                  </p:par>
                  <p:par>
                    <p:cTn id="1397" fill="hold">
                      <p:stCondLst>
                        <p:cond delay="indefinite"/>
                      </p:stCondLst>
                      <p:childTnLst>
                        <p:par>
                          <p:cTn id="1398" fill="hold">
                            <p:stCondLst>
                              <p:cond delay="0"/>
                            </p:stCondLst>
                            <p:childTnLst>
                              <p:par>
                                <p:cTn id="1399" nodeType="clickEffect" fill="hold" presetClass="entr" presetID="1">
                                  <p:stCondLst>
                                    <p:cond delay="0"/>
                                  </p:stCondLst>
                                  <p:childTnLst>
                                    <p:set>
                                      <p:cBhvr>
                                        <p:cTn id="1400" dur="1" fill="hold">
                                          <p:stCondLst>
                                            <p:cond delay="0"/>
                                          </p:stCondLst>
                                        </p:cTn>
                                        <p:tgtEl>
                                          <p:spTgt spid="1534"/>
                                        </p:tgtEl>
                                        <p:attrNameLst>
                                          <p:attrName>style.visibility</p:attrName>
                                        </p:attrNameLst>
                                      </p:cBhvr>
                                      <p:to>
                                        <p:strVal val="visible"/>
                                      </p:to>
                                    </p:set>
                                  </p:childTnLst>
                                </p:cTn>
                              </p:par>
                              <p:par>
                                <p:cTn id="1401" nodeType="withEffect" fill="hold" presetClass="entr" presetID="1">
                                  <p:stCondLst>
                                    <p:cond delay="0"/>
                                  </p:stCondLst>
                                  <p:childTnLst>
                                    <p:set>
                                      <p:cBhvr>
                                        <p:cTn id="1402" dur="1" fill="hold">
                                          <p:stCondLst>
                                            <p:cond delay="0"/>
                                          </p:stCondLst>
                                        </p:cTn>
                                        <p:tgtEl>
                                          <p:spTgt spid="153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Example: Tower of Hanoi</a:t>
            </a:r>
            <a:endParaRPr b="0" lang="en-US" sz="4400" spc="-1" strike="noStrike">
              <a:solidFill>
                <a:srgbClr val="000000"/>
              </a:solidFill>
              <a:latin typeface="Calibri Light"/>
            </a:endParaRPr>
          </a:p>
        </p:txBody>
      </p:sp>
      <p:sp>
        <p:nvSpPr>
          <p:cNvPr id="1536" name="TextShape 2"/>
          <p:cNvSpPr txBox="1"/>
          <p:nvPr/>
        </p:nvSpPr>
        <p:spPr>
          <a:xfrm>
            <a:off x="6553080" y="6356520"/>
            <a:ext cx="2133360" cy="364680"/>
          </a:xfrm>
          <a:prstGeom prst="rect">
            <a:avLst/>
          </a:prstGeom>
          <a:noFill/>
          <a:ln>
            <a:noFill/>
          </a:ln>
        </p:spPr>
        <p:txBody>
          <a:bodyPr anchor="ctr"/>
          <a:p>
            <a:pPr algn="r">
              <a:lnSpc>
                <a:spcPct val="100000"/>
              </a:lnSpc>
            </a:pPr>
            <a:fld id="{83C929B6-9935-4074-BBA8-C6C0845DA24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537" name="CustomShape 3"/>
          <p:cNvSpPr/>
          <p:nvPr/>
        </p:nvSpPr>
        <p:spPr>
          <a:xfrm>
            <a:off x="655560" y="1474560"/>
            <a:ext cx="7535520" cy="1249200"/>
          </a:xfrm>
          <a:prstGeom prst="rect">
            <a:avLst/>
          </a:prstGeom>
          <a:solidFill>
            <a:srgbClr val="e6e0ec"/>
          </a:solidFill>
          <a:ln w="25560">
            <a:solidFill>
              <a:srgbClr val="5e4977"/>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To move a stack of </a:t>
            </a:r>
            <a:r>
              <a:rPr b="0" lang="en-GB" sz="1800" spc="-1" strike="noStrike">
                <a:solidFill>
                  <a:srgbClr val="000000"/>
                </a:solidFill>
                <a:latin typeface="Times New Roman"/>
              </a:rPr>
              <a:t>n</a:t>
            </a:r>
            <a:r>
              <a:rPr b="0" lang="en-GB" sz="1800" spc="-1" strike="noStrike">
                <a:solidFill>
                  <a:srgbClr val="000000"/>
                </a:solidFill>
                <a:latin typeface="Calibri Light"/>
              </a:rPr>
              <a:t> disks from rod A to rod C, </a:t>
            </a:r>
            <a:r>
              <a:rPr b="0" lang="en-GB" sz="1800" spc="-1" strike="noStrike">
                <a:solidFill>
                  <a:srgbClr val="000000"/>
                </a:solidFill>
                <a:latin typeface="Times New Roman"/>
              </a:rPr>
              <a:t>n</a:t>
            </a:r>
            <a:r>
              <a:rPr b="0" lang="en-GB" sz="1800" spc="-1" strike="noStrike">
                <a:solidFill>
                  <a:srgbClr val="000000"/>
                </a:solidFill>
                <a:latin typeface="Calibri Light"/>
              </a:rPr>
              <a:t> &gt;= 1</a:t>
            </a:r>
            <a:endParaRPr b="0" lang="en-GB" sz="1800" spc="-1" strike="noStrike">
              <a:latin typeface="Arial"/>
            </a:endParaRPr>
          </a:p>
          <a:p>
            <a:pPr marL="685800" indent="-342720">
              <a:lnSpc>
                <a:spcPct val="100000"/>
              </a:lnSpc>
              <a:buClr>
                <a:srgbClr val="000000"/>
              </a:buClr>
              <a:buFont typeface="StarSymbol"/>
              <a:buAutoNum type="arabicPeriod"/>
            </a:pPr>
            <a:r>
              <a:rPr b="0" lang="en-GB" sz="1800" spc="-1" strike="noStrike">
                <a:solidFill>
                  <a:srgbClr val="000000"/>
                </a:solidFill>
                <a:latin typeface="Calibri Light"/>
              </a:rPr>
              <a:t>Move the top </a:t>
            </a:r>
            <a:r>
              <a:rPr b="0" lang="en-GB" sz="1800" spc="-1" strike="noStrike">
                <a:solidFill>
                  <a:srgbClr val="000000"/>
                </a:solidFill>
                <a:latin typeface="Times New Roman"/>
              </a:rPr>
              <a:t>n</a:t>
            </a:r>
            <a:r>
              <a:rPr b="0" lang="en-GB" sz="1800" spc="-1" strike="noStrike">
                <a:solidFill>
                  <a:srgbClr val="000000"/>
                </a:solidFill>
                <a:latin typeface="Calibri Light"/>
              </a:rPr>
              <a:t> – 1 disks from A to B, using C as an intermediate rod</a:t>
            </a:r>
            <a:endParaRPr b="0" lang="en-GB" sz="1800" spc="-1" strike="noStrike">
              <a:latin typeface="Arial"/>
            </a:endParaRPr>
          </a:p>
          <a:p>
            <a:pPr marL="685800" indent="-342720">
              <a:lnSpc>
                <a:spcPct val="100000"/>
              </a:lnSpc>
              <a:buClr>
                <a:srgbClr val="000000"/>
              </a:buClr>
              <a:buFont typeface="StarSymbol"/>
              <a:buAutoNum type="arabicPeriod"/>
            </a:pPr>
            <a:r>
              <a:rPr b="0" lang="en-GB" sz="1800" spc="-1" strike="noStrike">
                <a:solidFill>
                  <a:srgbClr val="000000"/>
                </a:solidFill>
                <a:latin typeface="Calibri Light"/>
              </a:rPr>
              <a:t>Move the remaining 1 disk from A to C</a:t>
            </a:r>
            <a:endParaRPr b="0" lang="en-GB" sz="1800" spc="-1" strike="noStrike">
              <a:latin typeface="Arial"/>
            </a:endParaRPr>
          </a:p>
          <a:p>
            <a:pPr marL="685800" indent="-342720">
              <a:lnSpc>
                <a:spcPct val="100000"/>
              </a:lnSpc>
              <a:buClr>
                <a:srgbClr val="000000"/>
              </a:buClr>
              <a:buFont typeface="StarSymbol"/>
              <a:buAutoNum type="arabicPeriod"/>
            </a:pPr>
            <a:r>
              <a:rPr b="0" lang="en-GB" sz="1800" spc="-1" strike="noStrike">
                <a:solidFill>
                  <a:srgbClr val="000000"/>
                </a:solidFill>
                <a:latin typeface="Calibri Light"/>
              </a:rPr>
              <a:t>Move the top </a:t>
            </a:r>
            <a:r>
              <a:rPr b="0" lang="en-GB" sz="1800" spc="-1" strike="noStrike">
                <a:solidFill>
                  <a:srgbClr val="000000"/>
                </a:solidFill>
                <a:latin typeface="Times New Roman"/>
              </a:rPr>
              <a:t>n</a:t>
            </a:r>
            <a:r>
              <a:rPr b="0" lang="en-GB" sz="1800" spc="-1" strike="noStrike">
                <a:solidFill>
                  <a:srgbClr val="000000"/>
                </a:solidFill>
                <a:latin typeface="Calibri Light"/>
              </a:rPr>
              <a:t> – 1 disks from B to C, using A as an intermediate rod</a:t>
            </a:r>
            <a:endParaRPr b="0" lang="en-GB" sz="1800" spc="-1" strike="noStrike">
              <a:latin typeface="Arial"/>
            </a:endParaRPr>
          </a:p>
        </p:txBody>
      </p:sp>
      <p:sp>
        <p:nvSpPr>
          <p:cNvPr id="1538" name="CustomShape 4"/>
          <p:cNvSpPr/>
          <p:nvPr/>
        </p:nvSpPr>
        <p:spPr>
          <a:xfrm>
            <a:off x="633600" y="1206720"/>
            <a:ext cx="19670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Recursive algorithm</a:t>
            </a:r>
            <a:endParaRPr b="0" lang="en-GB" sz="1400" spc="-1" strike="noStrike">
              <a:latin typeface="Arial"/>
            </a:endParaRPr>
          </a:p>
        </p:txBody>
      </p:sp>
      <p:sp>
        <p:nvSpPr>
          <p:cNvPr id="1539" name="CustomShape 5"/>
          <p:cNvSpPr/>
          <p:nvPr/>
        </p:nvSpPr>
        <p:spPr>
          <a:xfrm>
            <a:off x="628920" y="3305160"/>
            <a:ext cx="8028720" cy="3050640"/>
          </a:xfrm>
          <a:prstGeom prst="rect">
            <a:avLst/>
          </a:prstGeom>
          <a:solidFill>
            <a:srgbClr val="dce6f2"/>
          </a:solidFill>
          <a:ln w="9360">
            <a:solidFill>
              <a:srgbClr val="000000"/>
            </a:solidFill>
            <a:round/>
          </a:ln>
          <a:effectLst>
            <a:outerShdw dist="37674" dir="2700000">
              <a:srgbClr val="000000">
                <a:alpha val="40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Menlo"/>
                <a:ea typeface="Menlo"/>
              </a:rPr>
              <a:t>void move(int n, char src, char des, char tmp)</a:t>
            </a:r>
            <a:endParaRPr b="0" lang="en-GB" sz="1600" spc="-1" strike="noStrike">
              <a:latin typeface="Arial"/>
            </a:endParaRPr>
          </a:p>
          <a:p>
            <a:pPr>
              <a:lnSpc>
                <a:spcPct val="100000"/>
              </a:lnSpc>
            </a:pPr>
            <a:r>
              <a:rPr b="0" lang="en-GB" sz="1600" spc="-1" strike="noStrike">
                <a:solidFill>
                  <a:srgbClr val="000000"/>
                </a:solidFill>
                <a:latin typeface="Menlo"/>
                <a:ea typeface="Menlo"/>
              </a:rPr>
              <a:t>{</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Menlo"/>
                <a:ea typeface="Menlo"/>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Menlo"/>
                <a:ea typeface="Menlo"/>
              </a:rPr>
              <a:t>}</a:t>
            </a:r>
            <a:r>
              <a:rPr b="0" lang="en-GB" sz="1600" spc="-1" strike="noStrike">
                <a:solidFill>
                  <a:srgbClr val="000000"/>
                </a:solidFill>
                <a:latin typeface="Menlo"/>
                <a:ea typeface="Menlo"/>
              </a:rPr>
              <a:t>	</a:t>
            </a:r>
            <a:r>
              <a:rPr b="0" lang="en-GB" sz="1600" spc="-1" strike="noStrike">
                <a:solidFill>
                  <a:srgbClr val="000000"/>
                </a:solidFill>
                <a:latin typeface="Menlo"/>
                <a:ea typeface="Menlo"/>
              </a:rPr>
              <a:t>	</a:t>
            </a:r>
            <a:endParaRPr b="0" lang="en-GB" sz="1600" spc="-1" strike="noStrike">
              <a:latin typeface="Arial"/>
            </a:endParaRPr>
          </a:p>
        </p:txBody>
      </p:sp>
      <p:sp>
        <p:nvSpPr>
          <p:cNvPr id="1540" name="CustomShape 6"/>
          <p:cNvSpPr/>
          <p:nvPr/>
        </p:nvSpPr>
        <p:spPr>
          <a:xfrm>
            <a:off x="981000" y="3868920"/>
            <a:ext cx="7889760" cy="57708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Menlo"/>
                <a:ea typeface="Menlo"/>
              </a:rPr>
              <a:t>if (n == 1)</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cout &lt;&lt; "Move disk from " &lt;&lt; src &lt;&lt; " to " &lt;&lt; des &lt;&lt; endl;</a:t>
            </a:r>
            <a:endParaRPr b="0" lang="en-GB" sz="1600" spc="-1" strike="noStrike">
              <a:latin typeface="Arial"/>
            </a:endParaRPr>
          </a:p>
        </p:txBody>
      </p:sp>
      <p:sp>
        <p:nvSpPr>
          <p:cNvPr id="1541" name="CustomShape 7"/>
          <p:cNvSpPr/>
          <p:nvPr/>
        </p:nvSpPr>
        <p:spPr>
          <a:xfrm>
            <a:off x="987120" y="4505760"/>
            <a:ext cx="912600" cy="1793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Menlo"/>
                <a:ea typeface="Menlo"/>
              </a:rPr>
              <a:t>else {</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endParaRPr b="0" lang="en-GB" sz="1600" spc="-1" strike="noStrike">
              <a:latin typeface="Arial"/>
            </a:endParaRPr>
          </a:p>
        </p:txBody>
      </p:sp>
      <p:sp>
        <p:nvSpPr>
          <p:cNvPr id="1542" name="CustomShape 8"/>
          <p:cNvSpPr/>
          <p:nvPr/>
        </p:nvSpPr>
        <p:spPr>
          <a:xfrm>
            <a:off x="1431720" y="4830840"/>
            <a:ext cx="5749920" cy="317160"/>
          </a:xfrm>
          <a:prstGeom prst="rect">
            <a:avLst/>
          </a:prstGeom>
          <a:solidFill>
            <a:srgbClr val="dce6f2"/>
          </a:solidFill>
          <a:ln w="9360">
            <a:noFill/>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1" lang="en-GB" sz="1600" spc="-1" strike="noStrike">
                <a:solidFill>
                  <a:srgbClr val="e46c0a"/>
                </a:solidFill>
                <a:latin typeface="Menlo"/>
                <a:ea typeface="Menlo"/>
              </a:rPr>
              <a:t>move( n-1, src, tmp, des);</a:t>
            </a:r>
            <a:endParaRPr b="0" lang="en-GB" sz="1600" spc="-1" strike="noStrike">
              <a:latin typeface="Arial"/>
            </a:endParaRPr>
          </a:p>
        </p:txBody>
      </p:sp>
      <p:sp>
        <p:nvSpPr>
          <p:cNvPr id="1543" name="CustomShape 9"/>
          <p:cNvSpPr/>
          <p:nvPr/>
        </p:nvSpPr>
        <p:spPr>
          <a:xfrm>
            <a:off x="1431720" y="5176800"/>
            <a:ext cx="5749920" cy="317160"/>
          </a:xfrm>
          <a:prstGeom prst="rect">
            <a:avLst/>
          </a:prstGeom>
          <a:solidFill>
            <a:srgbClr val="dce6f2"/>
          </a:solidFill>
          <a:ln w="9360">
            <a:noFill/>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1" lang="en-GB" sz="1600" spc="-1" strike="noStrike">
                <a:solidFill>
                  <a:srgbClr val="e46c0a"/>
                </a:solidFill>
                <a:latin typeface="Menlo"/>
                <a:ea typeface="Menlo"/>
              </a:rPr>
              <a:t>move( 1, src, des, tmp);</a:t>
            </a:r>
            <a:endParaRPr b="0" lang="en-GB" sz="1600" spc="-1" strike="noStrike">
              <a:latin typeface="Arial"/>
            </a:endParaRPr>
          </a:p>
        </p:txBody>
      </p:sp>
      <p:sp>
        <p:nvSpPr>
          <p:cNvPr id="1544" name="CustomShape 10"/>
          <p:cNvSpPr/>
          <p:nvPr/>
        </p:nvSpPr>
        <p:spPr>
          <a:xfrm>
            <a:off x="1431720" y="5522760"/>
            <a:ext cx="5749920" cy="317160"/>
          </a:xfrm>
          <a:prstGeom prst="rect">
            <a:avLst/>
          </a:prstGeom>
          <a:solidFill>
            <a:srgbClr val="dce6f2"/>
          </a:solidFill>
          <a:ln w="9360">
            <a:noFill/>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1" lang="en-GB" sz="1600" spc="-1" strike="noStrike">
                <a:solidFill>
                  <a:srgbClr val="e46c0a"/>
                </a:solidFill>
                <a:latin typeface="Menlo"/>
                <a:ea typeface="Menlo"/>
              </a:rPr>
              <a:t>move( n-1, tmp, des, src);</a:t>
            </a:r>
            <a:endParaRPr b="0" lang="en-GB" sz="1600" spc="-1" strike="noStrike">
              <a:latin typeface="Arial"/>
            </a:endParaRPr>
          </a:p>
        </p:txBody>
      </p:sp>
      <p:sp>
        <p:nvSpPr>
          <p:cNvPr id="1545" name="CustomShape 11"/>
          <p:cNvSpPr/>
          <p:nvPr/>
        </p:nvSpPr>
        <p:spPr>
          <a:xfrm>
            <a:off x="7349760" y="6059160"/>
            <a:ext cx="117180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hanoi.cpp</a:t>
            </a:r>
            <a:endParaRPr b="0" lang="en-GB" sz="1600" spc="-1" strike="noStrike">
              <a:latin typeface="Arial"/>
            </a:endParaRPr>
          </a:p>
        </p:txBody>
      </p:sp>
      <p:sp>
        <p:nvSpPr>
          <p:cNvPr id="1546" name="CustomShape 12"/>
          <p:cNvSpPr/>
          <p:nvPr/>
        </p:nvSpPr>
        <p:spPr>
          <a:xfrm>
            <a:off x="637560" y="2882520"/>
            <a:ext cx="20070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No. of disks to move</a:t>
            </a:r>
            <a:endParaRPr b="0" lang="en-GB" sz="1400" spc="-1" strike="noStrike">
              <a:latin typeface="Arial"/>
            </a:endParaRPr>
          </a:p>
        </p:txBody>
      </p:sp>
      <p:sp>
        <p:nvSpPr>
          <p:cNvPr id="1547" name="CustomShape 13"/>
          <p:cNvSpPr/>
          <p:nvPr/>
        </p:nvSpPr>
        <p:spPr>
          <a:xfrm>
            <a:off x="2048040" y="3152160"/>
            <a:ext cx="399600" cy="238320"/>
          </a:xfrm>
          <a:custGeom>
            <a:avLst/>
            <a:gdLst/>
            <a:ahLst/>
            <a:rect l="l" t="t" r="r" b="b"/>
            <a:pathLst>
              <a:path w="21600" h="21600">
                <a:moveTo>
                  <a:pt x="0" y="0"/>
                </a:moveTo>
                <a:lnTo>
                  <a:pt x="21600" y="21600"/>
                </a:lnTo>
              </a:path>
            </a:pathLst>
          </a:cu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
        <p:nvSpPr>
          <p:cNvPr id="1548" name="CustomShape 14"/>
          <p:cNvSpPr/>
          <p:nvPr/>
        </p:nvSpPr>
        <p:spPr>
          <a:xfrm>
            <a:off x="2908800" y="2882520"/>
            <a:ext cx="11426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Source rod</a:t>
            </a:r>
            <a:endParaRPr b="0" lang="en-GB" sz="1400" spc="-1" strike="noStrike">
              <a:latin typeface="Arial"/>
            </a:endParaRPr>
          </a:p>
        </p:txBody>
      </p:sp>
      <p:sp>
        <p:nvSpPr>
          <p:cNvPr id="1549" name="CustomShape 15"/>
          <p:cNvSpPr/>
          <p:nvPr/>
        </p:nvSpPr>
        <p:spPr>
          <a:xfrm>
            <a:off x="4411800" y="2882520"/>
            <a:ext cx="1555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Destination rod</a:t>
            </a:r>
            <a:endParaRPr b="0" lang="en-GB" sz="1400" spc="-1" strike="noStrike">
              <a:latin typeface="Arial"/>
            </a:endParaRPr>
          </a:p>
        </p:txBody>
      </p:sp>
      <p:sp>
        <p:nvSpPr>
          <p:cNvPr id="1550" name="CustomShape 16"/>
          <p:cNvSpPr/>
          <p:nvPr/>
        </p:nvSpPr>
        <p:spPr>
          <a:xfrm>
            <a:off x="6413400" y="2882520"/>
            <a:ext cx="16822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Intermediate rod</a:t>
            </a:r>
            <a:endParaRPr b="0" lang="en-GB" sz="1400" spc="-1" strike="noStrike">
              <a:latin typeface="Arial"/>
            </a:endParaRPr>
          </a:p>
        </p:txBody>
      </p:sp>
      <p:sp>
        <p:nvSpPr>
          <p:cNvPr id="1551" name="CustomShape 17"/>
          <p:cNvSpPr/>
          <p:nvPr/>
        </p:nvSpPr>
        <p:spPr>
          <a:xfrm>
            <a:off x="3524400" y="3152160"/>
            <a:ext cx="360" cy="238320"/>
          </a:xfrm>
          <a:custGeom>
            <a:avLst/>
            <a:gdLst/>
            <a:ahLst/>
            <a:rect l="l" t="t" r="r" b="b"/>
            <a:pathLst>
              <a:path w="21600" h="21600">
                <a:moveTo>
                  <a:pt x="0" y="0"/>
                </a:moveTo>
                <a:lnTo>
                  <a:pt x="21600" y="21600"/>
                </a:lnTo>
              </a:path>
            </a:pathLst>
          </a:cu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
        <p:nvSpPr>
          <p:cNvPr id="1552" name="CustomShape 18"/>
          <p:cNvSpPr/>
          <p:nvPr/>
        </p:nvSpPr>
        <p:spPr>
          <a:xfrm flipH="1">
            <a:off x="4857840" y="3103560"/>
            <a:ext cx="342720" cy="286920"/>
          </a:xfrm>
          <a:custGeom>
            <a:avLst/>
            <a:gdLst/>
            <a:ahLst/>
            <a:rect l="l" t="t" r="r" b="b"/>
            <a:pathLst>
              <a:path w="21600" h="21600">
                <a:moveTo>
                  <a:pt x="0" y="0"/>
                </a:moveTo>
                <a:lnTo>
                  <a:pt x="21600" y="21600"/>
                </a:lnTo>
              </a:path>
            </a:pathLst>
          </a:cu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
        <p:nvSpPr>
          <p:cNvPr id="1553" name="CustomShape 19"/>
          <p:cNvSpPr/>
          <p:nvPr/>
        </p:nvSpPr>
        <p:spPr>
          <a:xfrm flipH="1">
            <a:off x="5988240" y="3184920"/>
            <a:ext cx="748800" cy="205560"/>
          </a:xfrm>
          <a:custGeom>
            <a:avLst/>
            <a:gdLst/>
            <a:ahLst/>
            <a:rect l="l" t="t" r="r" b="b"/>
            <a:pathLst>
              <a:path w="21600" h="21600">
                <a:moveTo>
                  <a:pt x="0" y="0"/>
                </a:moveTo>
                <a:lnTo>
                  <a:pt x="21600" y="21600"/>
                </a:lnTo>
              </a:path>
            </a:pathLst>
          </a:cu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Tree>
  </p:cSld>
  <p:timing>
    <p:tnLst>
      <p:par>
        <p:cTn id="1403" dur="indefinite" restart="never" nodeType="tmRoot">
          <p:childTnLst>
            <p:seq>
              <p:cTn id="1404" dur="indefinite" nodeType="mainSeq">
                <p:childTnLst>
                  <p:par>
                    <p:cTn id="1405" fill="hold">
                      <p:stCondLst>
                        <p:cond delay="indefinite"/>
                      </p:stCondLst>
                      <p:childTnLst>
                        <p:par>
                          <p:cTn id="1406" fill="hold">
                            <p:stCondLst>
                              <p:cond delay="0"/>
                            </p:stCondLst>
                            <p:childTnLst>
                              <p:par>
                                <p:cTn id="1407" nodeType="clickEffect" fill="hold" presetClass="entr" presetID="1">
                                  <p:stCondLst>
                                    <p:cond delay="0"/>
                                  </p:stCondLst>
                                  <p:childTnLst>
                                    <p:set>
                                      <p:cBhvr>
                                        <p:cTn id="1408" dur="1" fill="hold">
                                          <p:stCondLst>
                                            <p:cond delay="0"/>
                                          </p:stCondLst>
                                        </p:cTn>
                                        <p:tgtEl>
                                          <p:spTgt spid="1542"/>
                                        </p:tgtEl>
                                        <p:attrNameLst>
                                          <p:attrName>style.visibility</p:attrName>
                                        </p:attrNameLst>
                                      </p:cBhvr>
                                      <p:to>
                                        <p:strVal val="visible"/>
                                      </p:to>
                                    </p:set>
                                  </p:childTnLst>
                                </p:cTn>
                              </p:par>
                            </p:childTnLst>
                          </p:cTn>
                        </p:par>
                      </p:childTnLst>
                    </p:cTn>
                  </p:par>
                  <p:par>
                    <p:cTn id="1409" fill="hold">
                      <p:stCondLst>
                        <p:cond delay="indefinite"/>
                      </p:stCondLst>
                      <p:childTnLst>
                        <p:par>
                          <p:cTn id="1410" fill="hold">
                            <p:stCondLst>
                              <p:cond delay="0"/>
                            </p:stCondLst>
                            <p:childTnLst>
                              <p:par>
                                <p:cTn id="1411" nodeType="clickEffect" fill="hold" presetClass="entr" presetID="1">
                                  <p:stCondLst>
                                    <p:cond delay="0"/>
                                  </p:stCondLst>
                                  <p:childTnLst>
                                    <p:set>
                                      <p:cBhvr>
                                        <p:cTn id="1412" dur="1" fill="hold">
                                          <p:stCondLst>
                                            <p:cond delay="0"/>
                                          </p:stCondLst>
                                        </p:cTn>
                                        <p:tgtEl>
                                          <p:spTgt spid="1543"/>
                                        </p:tgtEl>
                                        <p:attrNameLst>
                                          <p:attrName>style.visibility</p:attrName>
                                        </p:attrNameLst>
                                      </p:cBhvr>
                                      <p:to>
                                        <p:strVal val="visible"/>
                                      </p:to>
                                    </p:set>
                                  </p:childTnLst>
                                </p:cTn>
                              </p:par>
                            </p:childTnLst>
                          </p:cTn>
                        </p:par>
                      </p:childTnLst>
                    </p:cTn>
                  </p:par>
                  <p:par>
                    <p:cTn id="1413" fill="hold">
                      <p:stCondLst>
                        <p:cond delay="indefinite"/>
                      </p:stCondLst>
                      <p:childTnLst>
                        <p:par>
                          <p:cTn id="1414" fill="hold">
                            <p:stCondLst>
                              <p:cond delay="0"/>
                            </p:stCondLst>
                            <p:childTnLst>
                              <p:par>
                                <p:cTn id="1415" nodeType="clickEffect" fill="hold" presetClass="entr" presetID="1">
                                  <p:stCondLst>
                                    <p:cond delay="0"/>
                                  </p:stCondLst>
                                  <p:childTnLst>
                                    <p:set>
                                      <p:cBhvr>
                                        <p:cTn id="1416" dur="1" fill="hold">
                                          <p:stCondLst>
                                            <p:cond delay="0"/>
                                          </p:stCondLst>
                                        </p:cTn>
                                        <p:tgtEl>
                                          <p:spTgt spid="154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Example: Tower of Hanoi</a:t>
            </a:r>
            <a:endParaRPr b="0" lang="en-US" sz="4400" spc="-1" strike="noStrike">
              <a:solidFill>
                <a:srgbClr val="000000"/>
              </a:solidFill>
              <a:latin typeface="Calibri Light"/>
            </a:endParaRPr>
          </a:p>
        </p:txBody>
      </p:sp>
      <p:sp>
        <p:nvSpPr>
          <p:cNvPr id="1555" name="TextShape 2"/>
          <p:cNvSpPr txBox="1"/>
          <p:nvPr/>
        </p:nvSpPr>
        <p:spPr>
          <a:xfrm>
            <a:off x="457200" y="1417680"/>
            <a:ext cx="8229240" cy="470808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Light"/>
                <a:ea typeface="Calibri Light"/>
              </a:rPr>
              <a:t>How many steps does it take to move 64 disks?</a:t>
            </a:r>
            <a:endParaRPr b="0" lang="en-US" sz="2400" spc="-1" strike="noStrike">
              <a:solidFill>
                <a:srgbClr val="000000"/>
              </a:solidFill>
              <a:latin typeface="Calibri Light"/>
            </a:endParaRPr>
          </a:p>
        </p:txBody>
      </p:sp>
      <p:sp>
        <p:nvSpPr>
          <p:cNvPr id="1556" name="TextShape 3"/>
          <p:cNvSpPr txBox="1"/>
          <p:nvPr/>
        </p:nvSpPr>
        <p:spPr>
          <a:xfrm>
            <a:off x="6553080" y="6356520"/>
            <a:ext cx="2133360" cy="364680"/>
          </a:xfrm>
          <a:prstGeom prst="rect">
            <a:avLst/>
          </a:prstGeom>
          <a:noFill/>
          <a:ln>
            <a:noFill/>
          </a:ln>
        </p:spPr>
        <p:txBody>
          <a:bodyPr anchor="ctr"/>
          <a:p>
            <a:pPr algn="r">
              <a:lnSpc>
                <a:spcPct val="100000"/>
              </a:lnSpc>
            </a:pPr>
            <a:fld id="{32F1E164-B160-40B3-8455-23AC368E331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557" name="CustomShape 4"/>
          <p:cNvSpPr/>
          <p:nvPr/>
        </p:nvSpPr>
        <p:spPr>
          <a:xfrm>
            <a:off x="838080" y="2523960"/>
            <a:ext cx="5898960" cy="3831840"/>
          </a:xfrm>
          <a:prstGeom prst="rect">
            <a:avLst/>
          </a:prstGeom>
          <a:solidFill>
            <a:srgbClr val="ebf1de"/>
          </a:solidFill>
          <a:ln w="9360">
            <a:solidFill>
              <a:srgbClr val="000000"/>
            </a:solidFill>
            <a:round/>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Calibri Light"/>
                <a:ea typeface="Menlo"/>
              </a:rPr>
              <a:t>T(n) = 2 T(n – 1) + 1</a:t>
            </a:r>
            <a:endParaRPr b="0" lang="en-GB" sz="2400" spc="-1" strike="noStrike">
              <a:latin typeface="Arial"/>
            </a:endParaRPr>
          </a:p>
          <a:p>
            <a:pPr>
              <a:lnSpc>
                <a:spcPct val="100000"/>
              </a:lnSpc>
            </a:pPr>
            <a:endParaRPr b="0" lang="en-GB" sz="2400" spc="-1" strike="noStrike">
              <a:latin typeface="Arial"/>
            </a:endParaRPr>
          </a:p>
        </p:txBody>
      </p:sp>
      <p:sp>
        <p:nvSpPr>
          <p:cNvPr id="1558" name="CustomShape 5"/>
          <p:cNvSpPr/>
          <p:nvPr/>
        </p:nvSpPr>
        <p:spPr>
          <a:xfrm>
            <a:off x="933480" y="2895480"/>
            <a:ext cx="5898960" cy="3050640"/>
          </a:xfrm>
          <a:prstGeom prst="rect">
            <a:avLst/>
          </a:prstGeom>
          <a:noFill/>
          <a:ln w="9360">
            <a:noFill/>
          </a:ln>
          <a:effectLst>
            <a:outerShdw dist="20160" dir="5400000">
              <a:srgbClr val="000000">
                <a:alpha val="38000"/>
              </a:srgbClr>
            </a:outerShdw>
          </a:effectLst>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Calibri Light"/>
                <a:ea typeface="Menlo"/>
              </a:rPr>
              <a:t>	</a:t>
            </a:r>
            <a:r>
              <a:rPr b="0" lang="en-GB" sz="2400" spc="-1" strike="noStrike">
                <a:solidFill>
                  <a:srgbClr val="000000"/>
                </a:solidFill>
                <a:latin typeface="Calibri Light"/>
                <a:ea typeface="Menlo"/>
              </a:rPr>
              <a:t>= 2 [ 2 T(n – 2) + 1 ] + 1</a:t>
            </a:r>
            <a:endParaRPr b="0" lang="en-GB" sz="2400" spc="-1" strike="noStrike">
              <a:latin typeface="Arial"/>
            </a:endParaRPr>
          </a:p>
          <a:p>
            <a:pPr>
              <a:lnSpc>
                <a:spcPct val="100000"/>
              </a:lnSpc>
            </a:pPr>
            <a:r>
              <a:rPr b="0" lang="en-GB" sz="2400" spc="-1" strike="noStrike">
                <a:solidFill>
                  <a:srgbClr val="000000"/>
                </a:solidFill>
                <a:latin typeface="Calibri Light"/>
                <a:ea typeface="Menlo"/>
              </a:rPr>
              <a:t>	</a:t>
            </a:r>
            <a:r>
              <a:rPr b="0" lang="en-GB" sz="2400" spc="-1" strike="noStrike">
                <a:solidFill>
                  <a:srgbClr val="000000"/>
                </a:solidFill>
                <a:latin typeface="Calibri Light"/>
                <a:ea typeface="Menlo"/>
              </a:rPr>
              <a:t>= 2</a:t>
            </a:r>
            <a:r>
              <a:rPr b="0" lang="en-GB" sz="2400" spc="-1" strike="noStrike" baseline="30000">
                <a:solidFill>
                  <a:srgbClr val="000000"/>
                </a:solidFill>
                <a:latin typeface="Calibri Light"/>
                <a:ea typeface="Menlo"/>
              </a:rPr>
              <a:t>2 </a:t>
            </a:r>
            <a:r>
              <a:rPr b="0" lang="en-GB" sz="2400" spc="-1" strike="noStrike">
                <a:solidFill>
                  <a:srgbClr val="000000"/>
                </a:solidFill>
                <a:latin typeface="Calibri Light"/>
                <a:ea typeface="Menlo"/>
              </a:rPr>
              <a:t>T(n – 2) + 2 + 1</a:t>
            </a:r>
            <a:endParaRPr b="0" lang="en-GB" sz="2400" spc="-1" strike="noStrike">
              <a:latin typeface="Arial"/>
            </a:endParaRPr>
          </a:p>
          <a:p>
            <a:pPr>
              <a:lnSpc>
                <a:spcPct val="100000"/>
              </a:lnSpc>
            </a:pPr>
            <a:r>
              <a:rPr b="0" lang="en-GB" sz="2400" spc="-1" strike="noStrike">
                <a:solidFill>
                  <a:srgbClr val="000000"/>
                </a:solidFill>
                <a:latin typeface="Calibri Light"/>
                <a:ea typeface="Menlo"/>
              </a:rPr>
              <a:t>	</a:t>
            </a:r>
            <a:r>
              <a:rPr b="0" lang="en-GB" sz="2400" spc="-1" strike="noStrike">
                <a:solidFill>
                  <a:srgbClr val="000000"/>
                </a:solidFill>
                <a:latin typeface="Calibri Light"/>
                <a:ea typeface="Menlo"/>
              </a:rPr>
              <a:t>= 2</a:t>
            </a:r>
            <a:r>
              <a:rPr b="0" lang="en-GB" sz="2400" spc="-1" strike="noStrike" baseline="30000">
                <a:solidFill>
                  <a:srgbClr val="000000"/>
                </a:solidFill>
                <a:latin typeface="Calibri Light"/>
                <a:ea typeface="Menlo"/>
              </a:rPr>
              <a:t>2 </a:t>
            </a:r>
            <a:r>
              <a:rPr b="0" lang="en-GB" sz="2400" spc="-1" strike="noStrike">
                <a:solidFill>
                  <a:srgbClr val="000000"/>
                </a:solidFill>
                <a:latin typeface="Calibri Light"/>
                <a:ea typeface="Menlo"/>
              </a:rPr>
              <a:t>[ 2 T(n – 3) + 1 ] + 2 + 1</a:t>
            </a:r>
            <a:endParaRPr b="0" lang="en-GB" sz="2400" spc="-1" strike="noStrike">
              <a:latin typeface="Arial"/>
            </a:endParaRPr>
          </a:p>
          <a:p>
            <a:pPr>
              <a:lnSpc>
                <a:spcPct val="100000"/>
              </a:lnSpc>
            </a:pPr>
            <a:r>
              <a:rPr b="0" lang="en-GB" sz="2400" spc="-1" strike="noStrike">
                <a:solidFill>
                  <a:srgbClr val="000000"/>
                </a:solidFill>
                <a:latin typeface="Calibri Light"/>
                <a:ea typeface="Menlo"/>
              </a:rPr>
              <a:t>	</a:t>
            </a:r>
            <a:r>
              <a:rPr b="0" lang="en-GB" sz="2400" spc="-1" strike="noStrike">
                <a:solidFill>
                  <a:srgbClr val="000000"/>
                </a:solidFill>
                <a:latin typeface="Calibri Light"/>
                <a:ea typeface="Menlo"/>
              </a:rPr>
              <a:t>= 2</a:t>
            </a:r>
            <a:r>
              <a:rPr b="0" lang="en-GB" sz="2400" spc="-1" strike="noStrike" baseline="30000">
                <a:solidFill>
                  <a:srgbClr val="000000"/>
                </a:solidFill>
                <a:latin typeface="Calibri Light"/>
                <a:ea typeface="Menlo"/>
              </a:rPr>
              <a:t>3 </a:t>
            </a:r>
            <a:r>
              <a:rPr b="0" lang="en-GB" sz="2400" spc="-1" strike="noStrike">
                <a:solidFill>
                  <a:srgbClr val="000000"/>
                </a:solidFill>
                <a:latin typeface="Calibri Light"/>
                <a:ea typeface="Menlo"/>
              </a:rPr>
              <a:t>T(n – 3) + 2</a:t>
            </a:r>
            <a:r>
              <a:rPr b="0" lang="en-GB" sz="2400" spc="-1" strike="noStrike" baseline="30000">
                <a:solidFill>
                  <a:srgbClr val="000000"/>
                </a:solidFill>
                <a:latin typeface="Calibri Light"/>
                <a:ea typeface="Menlo"/>
              </a:rPr>
              <a:t>2</a:t>
            </a:r>
            <a:r>
              <a:rPr b="0" lang="en-GB" sz="2400" spc="-1" strike="noStrike">
                <a:solidFill>
                  <a:srgbClr val="000000"/>
                </a:solidFill>
                <a:latin typeface="Calibri Light"/>
                <a:ea typeface="Menlo"/>
              </a:rPr>
              <a:t> + 2 + 1</a:t>
            </a:r>
            <a:endParaRPr b="0" lang="en-GB" sz="2400" spc="-1" strike="noStrike">
              <a:latin typeface="Arial"/>
            </a:endParaRPr>
          </a:p>
          <a:p>
            <a:pPr>
              <a:lnSpc>
                <a:spcPct val="100000"/>
              </a:lnSpc>
            </a:pPr>
            <a:r>
              <a:rPr b="0" lang="en-GB" sz="2400" spc="-1" strike="noStrike">
                <a:solidFill>
                  <a:srgbClr val="000000"/>
                </a:solidFill>
                <a:latin typeface="Calibri Light"/>
                <a:ea typeface="Menlo"/>
              </a:rPr>
              <a:t>	</a:t>
            </a:r>
            <a:r>
              <a:rPr b="0" lang="en-GB" sz="2400" spc="-1" strike="noStrike">
                <a:solidFill>
                  <a:srgbClr val="000000"/>
                </a:solidFill>
                <a:latin typeface="Calibri Light"/>
                <a:ea typeface="Menlo"/>
              </a:rPr>
              <a:t>= …</a:t>
            </a:r>
            <a:endParaRPr b="0" lang="en-GB" sz="2400" spc="-1" strike="noStrike">
              <a:latin typeface="Arial"/>
            </a:endParaRPr>
          </a:p>
          <a:p>
            <a:pPr>
              <a:lnSpc>
                <a:spcPct val="100000"/>
              </a:lnSpc>
            </a:pPr>
            <a:r>
              <a:rPr b="0" lang="en-GB" sz="2400" spc="-1" strike="noStrike">
                <a:solidFill>
                  <a:srgbClr val="000000"/>
                </a:solidFill>
                <a:latin typeface="Calibri Light"/>
                <a:ea typeface="Menlo"/>
              </a:rPr>
              <a:t>	</a:t>
            </a:r>
            <a:r>
              <a:rPr b="0" lang="en-GB" sz="2400" spc="-1" strike="noStrike">
                <a:solidFill>
                  <a:srgbClr val="000000"/>
                </a:solidFill>
                <a:latin typeface="Calibri Light"/>
                <a:ea typeface="Menlo"/>
              </a:rPr>
              <a:t>= 2</a:t>
            </a:r>
            <a:r>
              <a:rPr b="0" lang="en-GB" sz="2400" spc="-1" strike="noStrike" baseline="30000">
                <a:solidFill>
                  <a:srgbClr val="000000"/>
                </a:solidFill>
                <a:latin typeface="Calibri Light"/>
                <a:ea typeface="Menlo"/>
              </a:rPr>
              <a:t>n – 1</a:t>
            </a:r>
            <a:r>
              <a:rPr b="0" lang="en-GB" sz="2400" spc="-1" strike="noStrike">
                <a:solidFill>
                  <a:srgbClr val="000000"/>
                </a:solidFill>
                <a:latin typeface="Calibri Light"/>
                <a:ea typeface="Menlo"/>
              </a:rPr>
              <a:t> T(n – (n – 1)) + 2</a:t>
            </a:r>
            <a:r>
              <a:rPr b="0" lang="en-GB" sz="2400" spc="-1" strike="noStrike" baseline="30000">
                <a:solidFill>
                  <a:srgbClr val="000000"/>
                </a:solidFill>
                <a:latin typeface="Calibri Light"/>
                <a:ea typeface="Menlo"/>
              </a:rPr>
              <a:t>n – 2</a:t>
            </a:r>
            <a:r>
              <a:rPr b="0" lang="en-GB" sz="2400" spc="-1" strike="noStrike">
                <a:solidFill>
                  <a:srgbClr val="000000"/>
                </a:solidFill>
                <a:latin typeface="Calibri Light"/>
                <a:ea typeface="Menlo"/>
              </a:rPr>
              <a:t> + …</a:t>
            </a:r>
            <a:r>
              <a:rPr b="0" lang="en-GB" sz="2400" spc="-1" strike="noStrike" baseline="30000">
                <a:solidFill>
                  <a:srgbClr val="000000"/>
                </a:solidFill>
                <a:latin typeface="Calibri Light"/>
                <a:ea typeface="Menlo"/>
              </a:rPr>
              <a:t> </a:t>
            </a:r>
            <a:r>
              <a:rPr b="0" lang="en-GB" sz="2400" spc="-1" strike="noStrike">
                <a:solidFill>
                  <a:srgbClr val="000000"/>
                </a:solidFill>
                <a:latin typeface="Calibri Light"/>
                <a:ea typeface="Menlo"/>
              </a:rPr>
              <a:t>+ 2</a:t>
            </a:r>
            <a:r>
              <a:rPr b="0" lang="en-GB" sz="2400" spc="-1" strike="noStrike" baseline="30000">
                <a:solidFill>
                  <a:srgbClr val="000000"/>
                </a:solidFill>
                <a:latin typeface="Calibri Light"/>
                <a:ea typeface="Menlo"/>
              </a:rPr>
              <a:t>2</a:t>
            </a:r>
            <a:r>
              <a:rPr b="0" lang="en-GB" sz="2400" spc="-1" strike="noStrike">
                <a:solidFill>
                  <a:srgbClr val="000000"/>
                </a:solidFill>
                <a:latin typeface="Calibri Light"/>
                <a:ea typeface="Menlo"/>
              </a:rPr>
              <a:t> + 2 + 1</a:t>
            </a:r>
            <a:endParaRPr b="0" lang="en-GB" sz="2400" spc="-1" strike="noStrike">
              <a:latin typeface="Arial"/>
            </a:endParaRPr>
          </a:p>
          <a:p>
            <a:pPr>
              <a:lnSpc>
                <a:spcPct val="100000"/>
              </a:lnSpc>
            </a:pPr>
            <a:r>
              <a:rPr b="0" lang="en-GB" sz="2400" spc="-1" strike="noStrike">
                <a:solidFill>
                  <a:srgbClr val="000000"/>
                </a:solidFill>
                <a:latin typeface="Calibri Light"/>
                <a:ea typeface="Menlo"/>
              </a:rPr>
              <a:t>	</a:t>
            </a:r>
            <a:r>
              <a:rPr b="0" lang="en-GB" sz="2400" spc="-1" strike="noStrike">
                <a:solidFill>
                  <a:srgbClr val="000000"/>
                </a:solidFill>
                <a:latin typeface="Calibri Light"/>
                <a:ea typeface="Menlo"/>
              </a:rPr>
              <a:t>= 2</a:t>
            </a:r>
            <a:r>
              <a:rPr b="0" lang="en-GB" sz="2400" spc="-1" strike="noStrike" baseline="30000">
                <a:solidFill>
                  <a:srgbClr val="000000"/>
                </a:solidFill>
                <a:latin typeface="Calibri Light"/>
                <a:ea typeface="Menlo"/>
              </a:rPr>
              <a:t>n – 1</a:t>
            </a:r>
            <a:r>
              <a:rPr b="0" lang="en-GB" sz="2400" spc="-1" strike="noStrike">
                <a:solidFill>
                  <a:srgbClr val="000000"/>
                </a:solidFill>
                <a:latin typeface="Calibri Light"/>
                <a:ea typeface="Menlo"/>
              </a:rPr>
              <a:t> T(1) + 2</a:t>
            </a:r>
            <a:r>
              <a:rPr b="0" lang="en-GB" sz="2400" spc="-1" strike="noStrike" baseline="30000">
                <a:solidFill>
                  <a:srgbClr val="000000"/>
                </a:solidFill>
                <a:latin typeface="Calibri Light"/>
                <a:ea typeface="Menlo"/>
              </a:rPr>
              <a:t>n – 2</a:t>
            </a:r>
            <a:r>
              <a:rPr b="0" lang="en-GB" sz="2400" spc="-1" strike="noStrike">
                <a:solidFill>
                  <a:srgbClr val="000000"/>
                </a:solidFill>
                <a:latin typeface="Calibri Light"/>
                <a:ea typeface="Menlo"/>
              </a:rPr>
              <a:t> + …</a:t>
            </a:r>
            <a:r>
              <a:rPr b="0" lang="en-GB" sz="2400" spc="-1" strike="noStrike" baseline="30000">
                <a:solidFill>
                  <a:srgbClr val="000000"/>
                </a:solidFill>
                <a:latin typeface="Calibri Light"/>
                <a:ea typeface="Menlo"/>
              </a:rPr>
              <a:t> </a:t>
            </a:r>
            <a:r>
              <a:rPr b="0" lang="en-GB" sz="2400" spc="-1" strike="noStrike">
                <a:solidFill>
                  <a:srgbClr val="000000"/>
                </a:solidFill>
                <a:latin typeface="Calibri Light"/>
                <a:ea typeface="Menlo"/>
              </a:rPr>
              <a:t>+ 2</a:t>
            </a:r>
            <a:r>
              <a:rPr b="0" lang="en-GB" sz="2400" spc="-1" strike="noStrike" baseline="30000">
                <a:solidFill>
                  <a:srgbClr val="000000"/>
                </a:solidFill>
                <a:latin typeface="Calibri Light"/>
                <a:ea typeface="Menlo"/>
              </a:rPr>
              <a:t>2</a:t>
            </a:r>
            <a:r>
              <a:rPr b="0" lang="en-GB" sz="2400" spc="-1" strike="noStrike">
                <a:solidFill>
                  <a:srgbClr val="000000"/>
                </a:solidFill>
                <a:latin typeface="Calibri Light"/>
                <a:ea typeface="Menlo"/>
              </a:rPr>
              <a:t> + 2 + 1</a:t>
            </a:r>
            <a:endParaRPr b="0" lang="en-GB" sz="2400" spc="-1" strike="noStrike">
              <a:latin typeface="Arial"/>
            </a:endParaRPr>
          </a:p>
          <a:p>
            <a:pPr>
              <a:lnSpc>
                <a:spcPct val="100000"/>
              </a:lnSpc>
            </a:pPr>
            <a:r>
              <a:rPr b="0" lang="en-GB" sz="2400" spc="-1" strike="noStrike">
                <a:solidFill>
                  <a:srgbClr val="000000"/>
                </a:solidFill>
                <a:latin typeface="Calibri Light"/>
                <a:ea typeface="Menlo"/>
              </a:rPr>
              <a:t>	</a:t>
            </a:r>
            <a:r>
              <a:rPr b="0" lang="en-GB" sz="2400" spc="-1" strike="noStrike">
                <a:solidFill>
                  <a:srgbClr val="000000"/>
                </a:solidFill>
                <a:latin typeface="Calibri Light"/>
                <a:ea typeface="Menlo"/>
              </a:rPr>
              <a:t>= 2</a:t>
            </a:r>
            <a:r>
              <a:rPr b="0" lang="en-GB" sz="2400" spc="-1" strike="noStrike" baseline="30000">
                <a:solidFill>
                  <a:srgbClr val="000000"/>
                </a:solidFill>
                <a:latin typeface="Calibri Light"/>
                <a:ea typeface="Menlo"/>
              </a:rPr>
              <a:t>n – 1</a:t>
            </a:r>
            <a:r>
              <a:rPr b="0" lang="en-GB" sz="2400" spc="-1" strike="noStrike">
                <a:solidFill>
                  <a:srgbClr val="000000"/>
                </a:solidFill>
                <a:latin typeface="Calibri Light"/>
                <a:ea typeface="Menlo"/>
              </a:rPr>
              <a:t> + 2</a:t>
            </a:r>
            <a:r>
              <a:rPr b="0" lang="en-GB" sz="2400" spc="-1" strike="noStrike" baseline="30000">
                <a:solidFill>
                  <a:srgbClr val="000000"/>
                </a:solidFill>
                <a:latin typeface="Calibri Light"/>
                <a:ea typeface="Menlo"/>
              </a:rPr>
              <a:t>n – 1</a:t>
            </a:r>
            <a:r>
              <a:rPr b="0" lang="en-GB" sz="2400" spc="-1" strike="noStrike">
                <a:solidFill>
                  <a:srgbClr val="000000"/>
                </a:solidFill>
                <a:latin typeface="Calibri Light"/>
                <a:ea typeface="Menlo"/>
              </a:rPr>
              <a:t> + …</a:t>
            </a:r>
            <a:r>
              <a:rPr b="0" lang="en-GB" sz="2400" spc="-1" strike="noStrike" baseline="30000">
                <a:solidFill>
                  <a:srgbClr val="000000"/>
                </a:solidFill>
                <a:latin typeface="Calibri Light"/>
                <a:ea typeface="Menlo"/>
              </a:rPr>
              <a:t> </a:t>
            </a:r>
            <a:r>
              <a:rPr b="0" lang="en-GB" sz="2400" spc="-1" strike="noStrike">
                <a:solidFill>
                  <a:srgbClr val="000000"/>
                </a:solidFill>
                <a:latin typeface="Calibri Light"/>
                <a:ea typeface="Menlo"/>
              </a:rPr>
              <a:t>+ 2</a:t>
            </a:r>
            <a:r>
              <a:rPr b="0" lang="en-GB" sz="2400" spc="-1" strike="noStrike" baseline="30000">
                <a:solidFill>
                  <a:srgbClr val="000000"/>
                </a:solidFill>
                <a:latin typeface="Calibri Light"/>
                <a:ea typeface="Menlo"/>
              </a:rPr>
              <a:t>2</a:t>
            </a:r>
            <a:r>
              <a:rPr b="0" lang="en-GB" sz="2400" spc="-1" strike="noStrike">
                <a:solidFill>
                  <a:srgbClr val="000000"/>
                </a:solidFill>
                <a:latin typeface="Calibri Light"/>
                <a:ea typeface="Menlo"/>
              </a:rPr>
              <a:t> + 2 + 1</a:t>
            </a:r>
            <a:endParaRPr b="0" lang="en-GB" sz="2400" spc="-1" strike="noStrike">
              <a:latin typeface="Arial"/>
            </a:endParaRPr>
          </a:p>
          <a:p>
            <a:pPr>
              <a:lnSpc>
                <a:spcPct val="100000"/>
              </a:lnSpc>
            </a:pPr>
            <a:r>
              <a:rPr b="0" lang="en-GB" sz="2400" spc="-1" strike="noStrike">
                <a:solidFill>
                  <a:srgbClr val="000000"/>
                </a:solidFill>
                <a:latin typeface="Calibri Light"/>
                <a:ea typeface="Menlo"/>
              </a:rPr>
              <a:t>	</a:t>
            </a:r>
            <a:r>
              <a:rPr b="0" lang="en-GB" sz="2400" spc="-1" strike="noStrike">
                <a:solidFill>
                  <a:srgbClr val="000000"/>
                </a:solidFill>
                <a:latin typeface="Calibri Light"/>
                <a:ea typeface="Menlo"/>
              </a:rPr>
              <a:t>= 2</a:t>
            </a:r>
            <a:r>
              <a:rPr b="0" lang="en-GB" sz="2400" spc="-1" strike="noStrike" baseline="30000">
                <a:solidFill>
                  <a:srgbClr val="000000"/>
                </a:solidFill>
                <a:latin typeface="Calibri Light"/>
                <a:ea typeface="Menlo"/>
              </a:rPr>
              <a:t>n</a:t>
            </a:r>
            <a:r>
              <a:rPr b="0" lang="en-GB" sz="2400" spc="-1" strike="noStrike">
                <a:solidFill>
                  <a:srgbClr val="000000"/>
                </a:solidFill>
                <a:latin typeface="Calibri Light"/>
                <a:ea typeface="Menlo"/>
              </a:rPr>
              <a:t> – 1</a:t>
            </a: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p:txBody>
      </p:sp>
      <p:sp>
        <p:nvSpPr>
          <p:cNvPr id="1559" name="CustomShape 6"/>
          <p:cNvSpPr/>
          <p:nvPr/>
        </p:nvSpPr>
        <p:spPr>
          <a:xfrm>
            <a:off x="434880" y="2131560"/>
            <a:ext cx="27108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No. of steps to move n disks</a:t>
            </a:r>
            <a:endParaRPr b="0" lang="en-GB" sz="1400" spc="-1" strike="noStrike">
              <a:latin typeface="Arial"/>
            </a:endParaRPr>
          </a:p>
        </p:txBody>
      </p:sp>
      <p:sp>
        <p:nvSpPr>
          <p:cNvPr id="1560" name="CustomShape 7"/>
          <p:cNvSpPr/>
          <p:nvPr/>
        </p:nvSpPr>
        <p:spPr>
          <a:xfrm>
            <a:off x="1095480" y="2401200"/>
            <a:ext cx="114120" cy="238320"/>
          </a:xfrm>
          <a:custGeom>
            <a:avLst/>
            <a:gdLst/>
            <a:ahLst/>
            <a:rect l="l" t="t" r="r" b="b"/>
            <a:pathLst>
              <a:path w="21600" h="21600">
                <a:moveTo>
                  <a:pt x="0" y="0"/>
                </a:moveTo>
                <a:lnTo>
                  <a:pt x="21600" y="21600"/>
                </a:lnTo>
              </a:path>
            </a:pathLst>
          </a:cu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
        <p:nvSpPr>
          <p:cNvPr id="1561" name="CustomShape 8"/>
          <p:cNvSpPr/>
          <p:nvPr/>
        </p:nvSpPr>
        <p:spPr>
          <a:xfrm>
            <a:off x="5991120" y="1836000"/>
            <a:ext cx="2560320" cy="763920"/>
          </a:xfrm>
          <a:prstGeom prst="roundRect">
            <a:avLst>
              <a:gd name="adj" fmla="val 16667"/>
            </a:avLst>
          </a:prstGeom>
          <a:solidFill>
            <a:srgbClr val="ffffff"/>
          </a:solidFill>
          <a:ln w="25560">
            <a:solidFill>
              <a:srgbClr val="c0504d"/>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Segoe Print"/>
              </a:rPr>
              <a:t>Hence, it takes </a:t>
            </a:r>
            <a:endParaRPr b="0" lang="en-GB" sz="1400" spc="-1" strike="noStrike">
              <a:latin typeface="Arial"/>
            </a:endParaRPr>
          </a:p>
          <a:p>
            <a:pPr algn="ctr">
              <a:lnSpc>
                <a:spcPct val="100000"/>
              </a:lnSpc>
            </a:pPr>
            <a:r>
              <a:rPr b="0" lang="en-GB" sz="1400" spc="-1" strike="noStrike">
                <a:solidFill>
                  <a:srgbClr val="000000"/>
                </a:solidFill>
                <a:latin typeface="Segoe Print"/>
              </a:rPr>
              <a:t>2</a:t>
            </a:r>
            <a:r>
              <a:rPr b="0" lang="en-GB" sz="1400" spc="-1" strike="noStrike" baseline="30000">
                <a:solidFill>
                  <a:srgbClr val="000000"/>
                </a:solidFill>
                <a:latin typeface="Segoe Print"/>
              </a:rPr>
              <a:t>64</a:t>
            </a:r>
            <a:r>
              <a:rPr b="0" lang="en-GB" sz="1400" spc="-1" strike="noStrike">
                <a:solidFill>
                  <a:srgbClr val="000000"/>
                </a:solidFill>
                <a:latin typeface="Segoe Print"/>
              </a:rPr>
              <a:t>- 1 </a:t>
            </a:r>
            <a:r>
              <a:rPr b="0" lang="en-GB" sz="1400" spc="-1" strike="noStrike">
                <a:solidFill>
                  <a:srgbClr val="000000"/>
                </a:solidFill>
                <a:latin typeface="Symbol"/>
              </a:rPr>
              <a:t></a:t>
            </a:r>
            <a:r>
              <a:rPr b="0" lang="en-GB" sz="1400" spc="-1" strike="noStrike">
                <a:solidFill>
                  <a:srgbClr val="000000"/>
                </a:solidFill>
                <a:latin typeface="Segoe Print"/>
              </a:rPr>
              <a:t> 1.6 </a:t>
            </a:r>
            <a:r>
              <a:rPr b="0" lang="en-GB" sz="1400" spc="-1" strike="noStrike">
                <a:solidFill>
                  <a:srgbClr val="000000"/>
                </a:solidFill>
                <a:latin typeface="Symbol"/>
              </a:rPr>
              <a:t></a:t>
            </a:r>
            <a:r>
              <a:rPr b="0" lang="en-GB" sz="1400" spc="-1" strike="noStrike">
                <a:solidFill>
                  <a:srgbClr val="000000"/>
                </a:solidFill>
                <a:latin typeface="Segoe Print"/>
              </a:rPr>
              <a:t> 10</a:t>
            </a:r>
            <a:r>
              <a:rPr b="0" lang="en-GB" sz="1400" spc="-1" strike="noStrike" baseline="30000">
                <a:solidFill>
                  <a:srgbClr val="000000"/>
                </a:solidFill>
                <a:latin typeface="Segoe Print"/>
              </a:rPr>
              <a:t>19</a:t>
            </a:r>
            <a:r>
              <a:rPr b="0" lang="en-GB" sz="1400" spc="-1" strike="noStrike">
                <a:solidFill>
                  <a:srgbClr val="000000"/>
                </a:solidFill>
                <a:latin typeface="Segoe Print"/>
              </a:rPr>
              <a:t> steps to move 64 disks</a:t>
            </a:r>
            <a:endParaRPr b="0" lang="en-GB" sz="1400" spc="-1" strike="noStrike">
              <a:latin typeface="Arial"/>
            </a:endParaRPr>
          </a:p>
        </p:txBody>
      </p:sp>
      <p:sp>
        <p:nvSpPr>
          <p:cNvPr id="1562" name="CustomShape 9"/>
          <p:cNvSpPr/>
          <p:nvPr/>
        </p:nvSpPr>
        <p:spPr>
          <a:xfrm>
            <a:off x="5240160" y="2639880"/>
            <a:ext cx="3512880" cy="941040"/>
          </a:xfrm>
          <a:prstGeom prst="roundRect">
            <a:avLst>
              <a:gd name="adj" fmla="val 16667"/>
            </a:avLst>
          </a:prstGeom>
          <a:solidFill>
            <a:srgbClr val="ffffff"/>
          </a:solidFill>
          <a:ln w="25560">
            <a:solidFill>
              <a:srgbClr val="c0504d"/>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Segoe Print"/>
              </a:rPr>
              <a:t>If it takes 1 second to move a disk physically by hand, it would take</a:t>
            </a:r>
            <a:br/>
            <a:r>
              <a:rPr b="0" lang="en-GB" sz="1400" spc="-1" strike="noStrike">
                <a:solidFill>
                  <a:srgbClr val="000000"/>
                </a:solidFill>
                <a:latin typeface="Segoe Print"/>
              </a:rPr>
              <a:t>5 </a:t>
            </a:r>
            <a:r>
              <a:rPr b="0" lang="en-GB" sz="1400" spc="-1" strike="noStrike">
                <a:solidFill>
                  <a:srgbClr val="000000"/>
                </a:solidFill>
                <a:latin typeface="Symbol"/>
              </a:rPr>
              <a:t></a:t>
            </a:r>
            <a:r>
              <a:rPr b="0" lang="en-GB" sz="1400" spc="-1" strike="noStrike">
                <a:solidFill>
                  <a:srgbClr val="000000"/>
                </a:solidFill>
                <a:latin typeface="Segoe Print"/>
              </a:rPr>
              <a:t> 10</a:t>
            </a:r>
            <a:r>
              <a:rPr b="0" lang="en-GB" sz="1400" spc="-1" strike="noStrike" baseline="30000">
                <a:solidFill>
                  <a:srgbClr val="000000"/>
                </a:solidFill>
                <a:latin typeface="Segoe Print"/>
              </a:rPr>
              <a:t>11</a:t>
            </a:r>
            <a:r>
              <a:rPr b="0" lang="en-GB" sz="1400" spc="-1" strike="noStrike">
                <a:solidFill>
                  <a:srgbClr val="000000"/>
                </a:solidFill>
                <a:latin typeface="Segoe Print"/>
              </a:rPr>
              <a:t> years to finish.</a:t>
            </a:r>
            <a:endParaRPr b="0" lang="en-GB" sz="1400" spc="-1" strike="noStrike">
              <a:latin typeface="Arial"/>
            </a:endParaRPr>
          </a:p>
        </p:txBody>
      </p:sp>
      <p:sp>
        <p:nvSpPr>
          <p:cNvPr id="1563" name="CustomShape 10"/>
          <p:cNvSpPr/>
          <p:nvPr/>
        </p:nvSpPr>
        <p:spPr>
          <a:xfrm>
            <a:off x="5038560" y="3619440"/>
            <a:ext cx="3714480" cy="834120"/>
          </a:xfrm>
          <a:prstGeom prst="roundRect">
            <a:avLst>
              <a:gd name="adj" fmla="val 16667"/>
            </a:avLst>
          </a:prstGeom>
          <a:solidFill>
            <a:srgbClr val="ffffff"/>
          </a:solidFill>
          <a:ln w="25560">
            <a:solidFill>
              <a:srgbClr val="c0504d"/>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Segoe Print"/>
              </a:rPr>
              <a:t>If a computer can generate 10</a:t>
            </a:r>
            <a:r>
              <a:rPr b="0" lang="en-GB" sz="1400" spc="-1" strike="noStrike" baseline="30000">
                <a:solidFill>
                  <a:srgbClr val="000000"/>
                </a:solidFill>
                <a:latin typeface="Segoe Print"/>
              </a:rPr>
              <a:t>9</a:t>
            </a:r>
            <a:r>
              <a:rPr b="0" lang="en-GB" sz="1400" spc="-1" strike="noStrike">
                <a:solidFill>
                  <a:srgbClr val="000000"/>
                </a:solidFill>
                <a:latin typeface="Segoe Print"/>
              </a:rPr>
              <a:t> moves per second, it still takes 500 years to generate all the moves!</a:t>
            </a:r>
            <a:endParaRPr b="0" lang="en-GB" sz="1400" spc="-1" strike="noStrike">
              <a:latin typeface="Arial"/>
            </a:endParaRPr>
          </a:p>
        </p:txBody>
      </p:sp>
    </p:spTree>
  </p:cSld>
  <p:timing>
    <p:tnLst>
      <p:par>
        <p:cTn id="1417" dur="indefinite" restart="never" nodeType="tmRoot">
          <p:childTnLst>
            <p:seq>
              <p:cTn id="1418" dur="indefinite" nodeType="mainSeq">
                <p:childTnLst>
                  <p:par>
                    <p:cTn id="1419" fill="hold">
                      <p:stCondLst>
                        <p:cond delay="indefinite"/>
                      </p:stCondLst>
                      <p:childTnLst>
                        <p:par>
                          <p:cTn id="1420" fill="hold">
                            <p:stCondLst>
                              <p:cond delay="0"/>
                            </p:stCondLst>
                            <p:childTnLst>
                              <p:par>
                                <p:cTn id="1421" nodeType="clickEffect" fill="hold" presetClass="entr" presetID="1">
                                  <p:stCondLst>
                                    <p:cond delay="0"/>
                                  </p:stCondLst>
                                  <p:childTnLst>
                                    <p:set>
                                      <p:cBhvr>
                                        <p:cTn id="1422" dur="1" fill="hold">
                                          <p:stCondLst>
                                            <p:cond delay="0"/>
                                          </p:stCondLst>
                                        </p:cTn>
                                        <p:tgtEl>
                                          <p:spTgt spid="1558"/>
                                        </p:tgtEl>
                                        <p:attrNameLst>
                                          <p:attrName>style.visibility</p:attrName>
                                        </p:attrNameLst>
                                      </p:cBhvr>
                                      <p:to>
                                        <p:strVal val="visible"/>
                                      </p:to>
                                    </p:set>
                                  </p:childTnLst>
                                </p:cTn>
                              </p:par>
                            </p:childTnLst>
                          </p:cTn>
                        </p:par>
                      </p:childTnLst>
                    </p:cTn>
                  </p:par>
                  <p:par>
                    <p:cTn id="1423" fill="hold">
                      <p:stCondLst>
                        <p:cond delay="indefinite"/>
                      </p:stCondLst>
                      <p:childTnLst>
                        <p:par>
                          <p:cTn id="1424" fill="hold">
                            <p:stCondLst>
                              <p:cond delay="0"/>
                            </p:stCondLst>
                            <p:childTnLst>
                              <p:par>
                                <p:cTn id="1425" nodeType="clickEffect" fill="hold" presetClass="entr" presetID="1">
                                  <p:stCondLst>
                                    <p:cond delay="0"/>
                                  </p:stCondLst>
                                  <p:childTnLst>
                                    <p:set>
                                      <p:cBhvr>
                                        <p:cTn id="1426" dur="1" fill="hold">
                                          <p:stCondLst>
                                            <p:cond delay="0"/>
                                          </p:stCondLst>
                                        </p:cTn>
                                        <p:tgtEl>
                                          <p:spTgt spid="1561"/>
                                        </p:tgtEl>
                                        <p:attrNameLst>
                                          <p:attrName>style.visibility</p:attrName>
                                        </p:attrNameLst>
                                      </p:cBhvr>
                                      <p:to>
                                        <p:strVal val="visible"/>
                                      </p:to>
                                    </p:set>
                                  </p:childTnLst>
                                </p:cTn>
                              </p:par>
                            </p:childTnLst>
                          </p:cTn>
                        </p:par>
                      </p:childTnLst>
                    </p:cTn>
                  </p:par>
                  <p:par>
                    <p:cTn id="1427" fill="hold">
                      <p:stCondLst>
                        <p:cond delay="indefinite"/>
                      </p:stCondLst>
                      <p:childTnLst>
                        <p:par>
                          <p:cTn id="1428" fill="hold">
                            <p:stCondLst>
                              <p:cond delay="0"/>
                            </p:stCondLst>
                            <p:childTnLst>
                              <p:par>
                                <p:cTn id="1429" nodeType="clickEffect" fill="hold" presetClass="entr" presetID="1">
                                  <p:stCondLst>
                                    <p:cond delay="0"/>
                                  </p:stCondLst>
                                  <p:childTnLst>
                                    <p:set>
                                      <p:cBhvr>
                                        <p:cTn id="1430" dur="1" fill="hold">
                                          <p:stCondLst>
                                            <p:cond delay="0"/>
                                          </p:stCondLst>
                                        </p:cTn>
                                        <p:tgtEl>
                                          <p:spTgt spid="1562"/>
                                        </p:tgtEl>
                                        <p:attrNameLst>
                                          <p:attrName>style.visibility</p:attrName>
                                        </p:attrNameLst>
                                      </p:cBhvr>
                                      <p:to>
                                        <p:strVal val="visible"/>
                                      </p:to>
                                    </p:set>
                                  </p:childTnLst>
                                </p:cTn>
                              </p:par>
                            </p:childTnLst>
                          </p:cTn>
                        </p:par>
                      </p:childTnLst>
                    </p:cTn>
                  </p:par>
                  <p:par>
                    <p:cTn id="1431" fill="hold">
                      <p:stCondLst>
                        <p:cond delay="indefinite"/>
                      </p:stCondLst>
                      <p:childTnLst>
                        <p:par>
                          <p:cTn id="1432" fill="hold">
                            <p:stCondLst>
                              <p:cond delay="0"/>
                            </p:stCondLst>
                            <p:childTnLst>
                              <p:par>
                                <p:cTn id="1433" nodeType="clickEffect" fill="hold" presetClass="entr" presetID="1">
                                  <p:stCondLst>
                                    <p:cond delay="0"/>
                                  </p:stCondLst>
                                  <p:childTnLst>
                                    <p:set>
                                      <p:cBhvr>
                                        <p:cTn id="1434" dur="1" fill="hold">
                                          <p:stCondLst>
                                            <p:cond delay="0"/>
                                          </p:stCondLst>
                                        </p:cTn>
                                        <p:tgtEl>
                                          <p:spTgt spid="156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Stack Overflow</a:t>
            </a:r>
            <a:endParaRPr b="0" lang="en-US" sz="4400" spc="-1" strike="noStrike">
              <a:solidFill>
                <a:srgbClr val="000000"/>
              </a:solidFill>
              <a:latin typeface="Calibri Light"/>
            </a:endParaRPr>
          </a:p>
        </p:txBody>
      </p:sp>
      <p:sp>
        <p:nvSpPr>
          <p:cNvPr id="1565"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Each function call entails additional memory space (function call stack).</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There is always some limit to the memory size.</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If there is excessively long chain of recursive call, e.g., infinite recursion, </a:t>
            </a:r>
            <a:r>
              <a:rPr b="1" lang="en-US" sz="2400" spc="-1" strike="noStrike">
                <a:solidFill>
                  <a:srgbClr val="e46c0a"/>
                </a:solidFill>
                <a:latin typeface="Calibri Light"/>
                <a:ea typeface="Calibri Light"/>
              </a:rPr>
              <a:t>stack overflow error</a:t>
            </a:r>
            <a:r>
              <a:rPr b="0" lang="en-US" sz="2400" spc="-1" strike="noStrike">
                <a:solidFill>
                  <a:srgbClr val="000000"/>
                </a:solidFill>
                <a:latin typeface="Calibri Light"/>
                <a:ea typeface="Calibri Light"/>
              </a:rPr>
              <a:t> may occur</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Try the Tower of Hanoi program and see what’s the largest </a:t>
            </a:r>
            <a:r>
              <a:rPr b="0" i="1" lang="en-US" sz="2400" spc="-1" strike="noStrike">
                <a:solidFill>
                  <a:srgbClr val="000000"/>
                </a:solidFill>
                <a:latin typeface="Calibri Light"/>
                <a:ea typeface="Calibri Light"/>
              </a:rPr>
              <a:t>n </a:t>
            </a:r>
            <a:r>
              <a:rPr b="0" lang="en-US" sz="2400" spc="-1" strike="noStrike">
                <a:solidFill>
                  <a:srgbClr val="000000"/>
                </a:solidFill>
                <a:latin typeface="Calibri Light"/>
                <a:ea typeface="Calibri Light"/>
              </a:rPr>
              <a:t>that will crash your machine </a:t>
            </a:r>
            <a:r>
              <a:rPr b="0" lang="en-US" sz="2400" spc="-1" strike="noStrike">
                <a:solidFill>
                  <a:srgbClr val="000000"/>
                </a:solidFill>
                <a:latin typeface="Wingdings"/>
                <a:ea typeface="Calibri Light"/>
              </a:rPr>
              <a:t></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1566" name="TextShape 3"/>
          <p:cNvSpPr txBox="1"/>
          <p:nvPr/>
        </p:nvSpPr>
        <p:spPr>
          <a:xfrm>
            <a:off x="6553080" y="6356520"/>
            <a:ext cx="2133360" cy="364680"/>
          </a:xfrm>
          <a:prstGeom prst="rect">
            <a:avLst/>
          </a:prstGeom>
          <a:noFill/>
          <a:ln>
            <a:noFill/>
          </a:ln>
        </p:spPr>
        <p:txBody>
          <a:bodyPr anchor="ctr"/>
          <a:p>
            <a:pPr algn="r">
              <a:lnSpc>
                <a:spcPct val="100000"/>
              </a:lnSpc>
            </a:pPr>
            <a:fld id="{98440C32-0A6A-45D7-A0B9-DB14070C85C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Recursion vs Iteration</a:t>
            </a:r>
            <a:endParaRPr b="0" lang="en-US" sz="4400" spc="-1" strike="noStrike">
              <a:solidFill>
                <a:srgbClr val="000000"/>
              </a:solidFill>
              <a:latin typeface="Calibri Light"/>
            </a:endParaRPr>
          </a:p>
        </p:txBody>
      </p:sp>
      <p:sp>
        <p:nvSpPr>
          <p:cNvPr id="1568" name="TextShape 2"/>
          <p:cNvSpPr txBox="1"/>
          <p:nvPr/>
        </p:nvSpPr>
        <p:spPr>
          <a:xfrm>
            <a:off x="457200" y="1600200"/>
            <a:ext cx="8229240" cy="4876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Recursion is </a:t>
            </a:r>
            <a:r>
              <a:rPr b="1" lang="en-US" sz="2400" spc="-1" strike="noStrike">
                <a:solidFill>
                  <a:srgbClr val="e46c0a"/>
                </a:solidFill>
                <a:latin typeface="Calibri Light"/>
                <a:ea typeface="Calibri Light"/>
              </a:rPr>
              <a:t>NOT</a:t>
            </a:r>
            <a:r>
              <a:rPr b="0" lang="en-US" sz="2400" spc="-1" strike="noStrike">
                <a:solidFill>
                  <a:srgbClr val="000000"/>
                </a:solidFill>
                <a:latin typeface="Calibri Light"/>
                <a:ea typeface="Calibri Light"/>
              </a:rPr>
              <a:t> absolutely necessary.</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Any task that can be accomplished using recursion can also be done in some other way </a:t>
            </a:r>
            <a:r>
              <a:rPr b="0" lang="en-US" sz="2400" spc="-1" strike="noStrike">
                <a:solidFill>
                  <a:srgbClr val="31859c"/>
                </a:solidFill>
                <a:latin typeface="Calibri Light"/>
                <a:ea typeface="Calibri Light"/>
              </a:rPr>
              <a:t>without</a:t>
            </a:r>
            <a:r>
              <a:rPr b="0" lang="en-US" sz="2400" spc="-1" strike="noStrike">
                <a:solidFill>
                  <a:srgbClr val="000000"/>
                </a:solidFill>
                <a:latin typeface="Calibri Light"/>
                <a:ea typeface="Calibri Light"/>
              </a:rPr>
              <a:t> using recursion.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non-recursive version of a function typically uses a loop of some sort in place of recursion, hence often being referred to as </a:t>
            </a:r>
            <a:r>
              <a:rPr b="1" lang="en-US" sz="2400" spc="-1" strike="noStrike">
                <a:solidFill>
                  <a:srgbClr val="31859c"/>
                </a:solidFill>
                <a:latin typeface="Calibri Light"/>
                <a:ea typeface="Calibri Light"/>
              </a:rPr>
              <a:t>iterative version</a:t>
            </a:r>
            <a:r>
              <a:rPr b="0" lang="en-US" sz="2400" spc="-1" strike="noStrike">
                <a:solidFill>
                  <a:srgbClr val="000000"/>
                </a:solidFill>
                <a:latin typeface="Calibri Light"/>
                <a:ea typeface="Calibri Light"/>
              </a:rPr>
              <a:t>.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 recursively written function will usually </a:t>
            </a:r>
            <a:r>
              <a:rPr b="0" lang="en-US" sz="2400" spc="-1" strike="noStrike">
                <a:solidFill>
                  <a:srgbClr val="e46c0a"/>
                </a:solidFill>
                <a:latin typeface="Calibri Light"/>
                <a:ea typeface="Calibri Light"/>
              </a:rPr>
              <a:t>run slower</a:t>
            </a:r>
            <a:r>
              <a:rPr b="0" lang="en-US" sz="2400" spc="-1" strike="noStrike">
                <a:solidFill>
                  <a:srgbClr val="000000"/>
                </a:solidFill>
                <a:latin typeface="Calibri Light"/>
                <a:ea typeface="Calibri Light"/>
              </a:rPr>
              <a:t> and </a:t>
            </a:r>
            <a:r>
              <a:rPr b="0" lang="en-US" sz="2400" spc="-1" strike="noStrike">
                <a:solidFill>
                  <a:srgbClr val="e46c0a"/>
                </a:solidFill>
                <a:latin typeface="Calibri Light"/>
                <a:ea typeface="Calibri Light"/>
              </a:rPr>
              <a:t>use more storage</a:t>
            </a:r>
            <a:r>
              <a:rPr b="0" lang="en-US" sz="2400" spc="-1" strike="noStrike">
                <a:solidFill>
                  <a:srgbClr val="000000"/>
                </a:solidFill>
                <a:latin typeface="Calibri Light"/>
                <a:ea typeface="Calibri Light"/>
              </a:rPr>
              <a:t> than an equivalent iterative version (due to extra work in memory management for function calls (aka stack management).</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Nonetheless, using recursion can sometimes make the job of programming easier and produce code that is easier to understand. </a:t>
            </a:r>
            <a:endParaRPr b="0" lang="en-US" sz="2400" spc="-1" strike="noStrike">
              <a:solidFill>
                <a:srgbClr val="000000"/>
              </a:solidFill>
              <a:latin typeface="Calibri Light"/>
            </a:endParaRPr>
          </a:p>
          <a:p>
            <a:pPr marL="343080" indent="-342720">
              <a:lnSpc>
                <a:spcPct val="100000"/>
              </a:lnSpc>
              <a:spcBef>
                <a:spcPts val="479"/>
              </a:spcBef>
            </a:pPr>
            <a:endParaRPr b="0" lang="en-US" sz="2400" spc="-1" strike="noStrike">
              <a:solidFill>
                <a:srgbClr val="000000"/>
              </a:solidFill>
              <a:latin typeface="Calibri Light"/>
            </a:endParaRPr>
          </a:p>
        </p:txBody>
      </p:sp>
      <p:sp>
        <p:nvSpPr>
          <p:cNvPr id="1569" name="TextShape 3"/>
          <p:cNvSpPr txBox="1"/>
          <p:nvPr/>
        </p:nvSpPr>
        <p:spPr>
          <a:xfrm>
            <a:off x="6553080" y="6356520"/>
            <a:ext cx="2133360" cy="364680"/>
          </a:xfrm>
          <a:prstGeom prst="rect">
            <a:avLst/>
          </a:prstGeom>
          <a:noFill/>
          <a:ln>
            <a:noFill/>
          </a:ln>
        </p:spPr>
        <p:txBody>
          <a:bodyPr anchor="ctr"/>
          <a:p>
            <a:pPr algn="r">
              <a:lnSpc>
                <a:spcPct val="100000"/>
              </a:lnSpc>
            </a:pPr>
            <a:fld id="{4279E9C0-6C27-4271-A410-3BA6AFD204A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Recursion vs Iteration</a:t>
            </a:r>
            <a:endParaRPr b="0" lang="en-US" sz="4400" spc="-1" strike="noStrike">
              <a:solidFill>
                <a:srgbClr val="000000"/>
              </a:solidFill>
              <a:latin typeface="Calibri Light"/>
            </a:endParaRPr>
          </a:p>
        </p:txBody>
      </p:sp>
      <p:sp>
        <p:nvSpPr>
          <p:cNvPr id="1571" name="TextShape 2"/>
          <p:cNvSpPr txBox="1"/>
          <p:nvPr/>
        </p:nvSpPr>
        <p:spPr>
          <a:xfrm>
            <a:off x="6553080" y="6356520"/>
            <a:ext cx="2133360" cy="364680"/>
          </a:xfrm>
          <a:prstGeom prst="rect">
            <a:avLst/>
          </a:prstGeom>
          <a:noFill/>
          <a:ln>
            <a:noFill/>
          </a:ln>
        </p:spPr>
        <p:txBody>
          <a:bodyPr anchor="ctr"/>
          <a:p>
            <a:pPr algn="r">
              <a:lnSpc>
                <a:spcPct val="100000"/>
              </a:lnSpc>
            </a:pPr>
            <a:fld id="{289D30FE-3E2C-48D4-8832-541C1007080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572" name="CustomShape 3"/>
          <p:cNvSpPr/>
          <p:nvPr/>
        </p:nvSpPr>
        <p:spPr>
          <a:xfrm>
            <a:off x="339120" y="1657440"/>
            <a:ext cx="4228560" cy="4441320"/>
          </a:xfrm>
          <a:prstGeom prst="rect">
            <a:avLst/>
          </a:prstGeom>
          <a:solidFill>
            <a:srgbClr val="dce6f2"/>
          </a:solidFill>
          <a:ln w="9360">
            <a:solidFill>
              <a:srgbClr val="000000"/>
            </a:solidFill>
            <a:round/>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r>
              <a:rPr b="0" lang="en-GB" sz="1600" spc="-1" strike="noStrike">
                <a:solidFill>
                  <a:srgbClr val="000000"/>
                </a:solidFill>
                <a:latin typeface="Calibri Light"/>
                <a:ea typeface="Menlo"/>
              </a:rPr>
              <a:t>int binary_search(int A[], int lb, int ub, int value) </a:t>
            </a:r>
            <a:endParaRPr b="0" lang="en-GB" sz="1600" spc="-1" strike="noStrike">
              <a:latin typeface="Arial"/>
            </a:endParaRPr>
          </a:p>
          <a:p>
            <a:pPr>
              <a:lnSpc>
                <a:spcPct val="100000"/>
              </a:lnSpc>
            </a:pPr>
            <a:r>
              <a:rPr b="0" lang="en-GB" sz="1600" spc="-1" strike="noStrike">
                <a:solidFill>
                  <a:srgbClr val="000000"/>
                </a:solidFill>
                <a:latin typeface="Calibri Light"/>
                <a:ea typeface="Menlo"/>
              </a:rPr>
              <a:t>{ </a:t>
            </a:r>
            <a:endParaRPr b="0" lang="en-GB" sz="1600" spc="-1" strike="noStrike">
              <a:latin typeface="Arial"/>
            </a:endParaRPr>
          </a:p>
          <a:p>
            <a:pPr>
              <a:lnSpc>
                <a:spcPct val="100000"/>
              </a:lnSpc>
            </a:pP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if (lb &gt; ub) </a:t>
            </a:r>
            <a:endParaRPr b="0" lang="en-GB" sz="1600" spc="-1" strike="noStrike">
              <a:latin typeface="Arial"/>
            </a:endParaRPr>
          </a:p>
          <a:p>
            <a:pPr>
              <a:lnSpc>
                <a:spcPct val="100000"/>
              </a:lnSpc>
            </a:pP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return -1; </a:t>
            </a:r>
            <a:endParaRPr b="0" lang="en-GB" sz="1600" spc="-1" strike="noStrike">
              <a:latin typeface="Arial"/>
            </a:endParaRPr>
          </a:p>
          <a:p>
            <a:pPr>
              <a:lnSpc>
                <a:spcPct val="100000"/>
              </a:lnSpc>
            </a:pP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else </a:t>
            </a:r>
            <a:endParaRPr b="0" lang="en-GB" sz="1600" spc="-1" strike="noStrike">
              <a:latin typeface="Arial"/>
            </a:endParaRPr>
          </a:p>
          <a:p>
            <a:pPr>
              <a:lnSpc>
                <a:spcPct val="100000"/>
              </a:lnSpc>
            </a:pP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 </a:t>
            </a:r>
            <a:endParaRPr b="0" lang="en-GB" sz="1600" spc="-1" strike="noStrike">
              <a:latin typeface="Arial"/>
            </a:endParaRPr>
          </a:p>
          <a:p>
            <a:pPr>
              <a:lnSpc>
                <a:spcPct val="100000"/>
              </a:lnSpc>
            </a:pP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int i = (lb + ub) / 2; </a:t>
            </a:r>
            <a:endParaRPr b="0" lang="en-GB" sz="1600" spc="-1" strike="noStrike">
              <a:latin typeface="Arial"/>
            </a:endParaRPr>
          </a:p>
          <a:p>
            <a:pPr>
              <a:lnSpc>
                <a:spcPct val="100000"/>
              </a:lnSpc>
            </a:pP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if (A[i] == value) </a:t>
            </a:r>
            <a:endParaRPr b="0" lang="en-GB" sz="1600" spc="-1" strike="noStrike">
              <a:latin typeface="Arial"/>
            </a:endParaRPr>
          </a:p>
          <a:p>
            <a:pPr>
              <a:lnSpc>
                <a:spcPct val="100000"/>
              </a:lnSpc>
            </a:pP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return i; </a:t>
            </a:r>
            <a:endParaRPr b="0" lang="en-GB" sz="1600" spc="-1" strike="noStrike">
              <a:latin typeface="Arial"/>
            </a:endParaRPr>
          </a:p>
          <a:p>
            <a:pPr>
              <a:lnSpc>
                <a:spcPct val="100000"/>
              </a:lnSpc>
            </a:pP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else if (A[i] &gt; value) </a:t>
            </a:r>
            <a:endParaRPr b="0" lang="en-GB" sz="1600" spc="-1" strike="noStrike">
              <a:latin typeface="Arial"/>
            </a:endParaRPr>
          </a:p>
          <a:p>
            <a:pPr>
              <a:lnSpc>
                <a:spcPct val="100000"/>
              </a:lnSpc>
            </a:pP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return binary_search(A, lb, i - 1, value); </a:t>
            </a:r>
            <a:endParaRPr b="0" lang="en-GB" sz="1600" spc="-1" strike="noStrike">
              <a:latin typeface="Arial"/>
            </a:endParaRPr>
          </a:p>
          <a:p>
            <a:pPr>
              <a:lnSpc>
                <a:spcPct val="100000"/>
              </a:lnSpc>
            </a:pP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else </a:t>
            </a:r>
            <a:endParaRPr b="0" lang="en-GB" sz="1600" spc="-1" strike="noStrike">
              <a:latin typeface="Arial"/>
            </a:endParaRPr>
          </a:p>
          <a:p>
            <a:pPr>
              <a:lnSpc>
                <a:spcPct val="100000"/>
              </a:lnSpc>
            </a:pP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return binary_search(A, i + 1, ub, value); </a:t>
            </a:r>
            <a:endParaRPr b="0" lang="en-GB" sz="1600" spc="-1" strike="noStrike">
              <a:latin typeface="Arial"/>
            </a:endParaRPr>
          </a:p>
          <a:p>
            <a:pPr>
              <a:lnSpc>
                <a:spcPct val="100000"/>
              </a:lnSpc>
            </a:pPr>
            <a:r>
              <a:rPr b="0" lang="en-GB" sz="1600" spc="-1" strike="noStrike">
                <a:solidFill>
                  <a:srgbClr val="000000"/>
                </a:solidFill>
                <a:latin typeface="Calibri Light"/>
                <a:ea typeface="Menlo"/>
              </a:rPr>
              <a:t>	</a:t>
            </a:r>
            <a:r>
              <a:rPr b="0" lang="en-GB" sz="1600" spc="-1" strike="noStrike">
                <a:solidFill>
                  <a:srgbClr val="000000"/>
                </a:solidFill>
                <a:latin typeface="Calibri Light"/>
                <a:ea typeface="Menlo"/>
              </a:rPr>
              <a:t>} </a:t>
            </a:r>
            <a:endParaRPr b="0" lang="en-GB" sz="1600" spc="-1" strike="noStrike">
              <a:latin typeface="Arial"/>
            </a:endParaRPr>
          </a:p>
          <a:p>
            <a:pPr>
              <a:lnSpc>
                <a:spcPct val="100000"/>
              </a:lnSpc>
            </a:pPr>
            <a:r>
              <a:rPr b="0" lang="en-GB" sz="1600" spc="-1" strike="noStrike">
                <a:solidFill>
                  <a:srgbClr val="000000"/>
                </a:solidFill>
                <a:latin typeface="Calibri Light"/>
                <a:ea typeface="Menlo"/>
              </a:rPr>
              <a:t>}</a:t>
            </a:r>
            <a:endParaRPr b="0" lang="en-GB" sz="1600" spc="-1" strike="noStrike">
              <a:latin typeface="Arial"/>
            </a:endParaRPr>
          </a:p>
        </p:txBody>
      </p:sp>
      <p:sp>
        <p:nvSpPr>
          <p:cNvPr id="1573" name="CustomShape 4"/>
          <p:cNvSpPr/>
          <p:nvPr/>
        </p:nvSpPr>
        <p:spPr>
          <a:xfrm>
            <a:off x="4768200" y="1657440"/>
            <a:ext cx="4102560" cy="4441320"/>
          </a:xfrm>
          <a:prstGeom prst="rect">
            <a:avLst/>
          </a:prstGeom>
          <a:solidFill>
            <a:srgbClr val="dce6f2"/>
          </a:solidFill>
          <a:ln w="9360">
            <a:solidFill>
              <a:srgbClr val="000000"/>
            </a:solidFill>
            <a:round/>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r>
              <a:rPr b="0" lang="en-GB" sz="1600" spc="-1" strike="noStrike">
                <a:solidFill>
                  <a:srgbClr val="000000"/>
                </a:solidFill>
                <a:latin typeface="Calibri Light"/>
              </a:rPr>
              <a:t>int binary_search(int A[], int size, int value) </a:t>
            </a:r>
            <a:endParaRPr b="0" lang="en-GB" sz="1600" spc="-1" strike="noStrike">
              <a:latin typeface="Arial"/>
            </a:endParaRPr>
          </a:p>
          <a:p>
            <a:pPr>
              <a:lnSpc>
                <a:spcPct val="100000"/>
              </a:lnSpc>
            </a:pPr>
            <a:r>
              <a:rPr b="0" lang="en-GB" sz="1600" spc="-1" strike="noStrike">
                <a:solidFill>
                  <a:srgbClr val="000000"/>
                </a:solidFill>
                <a:latin typeface="Calibri Light"/>
              </a:rPr>
              <a:t>{</a:t>
            </a:r>
            <a:endParaRPr b="0" lang="en-GB" sz="1600" spc="-1" strike="noStrike">
              <a:latin typeface="Arial"/>
            </a:endParaRPr>
          </a:p>
          <a:p>
            <a:pPr>
              <a:lnSpc>
                <a:spcPct val="100000"/>
              </a:lnSpc>
            </a:pPr>
            <a:r>
              <a:rPr b="0" lang="en-GB" sz="1600" spc="-1" strike="noStrike">
                <a:solidFill>
                  <a:srgbClr val="000000"/>
                </a:solidFill>
                <a:latin typeface="Calibri Light"/>
              </a:rPr>
              <a:t> </a:t>
            </a:r>
            <a:r>
              <a:rPr b="0" lang="en-GB" sz="1600" spc="-1" strike="noStrike">
                <a:solidFill>
                  <a:srgbClr val="000000"/>
                </a:solidFill>
                <a:latin typeface="Calibri Light"/>
              </a:rPr>
              <a:t>	</a:t>
            </a:r>
            <a:r>
              <a:rPr b="0" lang="en-GB" sz="1600" spc="-1" strike="noStrike">
                <a:solidFill>
                  <a:srgbClr val="000000"/>
                </a:solidFill>
                <a:latin typeface="Calibri Light"/>
              </a:rPr>
              <a:t>int lb = 0, ub = size - 1;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alibri Light"/>
              </a:rPr>
              <a:t>	</a:t>
            </a:r>
            <a:r>
              <a:rPr b="0" lang="en-GB" sz="1600" spc="-1" strike="noStrike">
                <a:solidFill>
                  <a:srgbClr val="000000"/>
                </a:solidFill>
                <a:latin typeface="Calibri Light"/>
              </a:rPr>
              <a:t>while (lb &lt;= ub) </a:t>
            </a:r>
            <a:endParaRPr b="0" lang="en-GB" sz="1600" spc="-1" strike="noStrike">
              <a:latin typeface="Arial"/>
            </a:endParaRPr>
          </a:p>
          <a:p>
            <a:pPr>
              <a:lnSpc>
                <a:spcPct val="100000"/>
              </a:lnSpc>
            </a:pPr>
            <a:r>
              <a:rPr b="0" lang="en-GB" sz="1600" spc="-1" strike="noStrike">
                <a:solidFill>
                  <a:srgbClr val="000000"/>
                </a:solidFill>
                <a:latin typeface="Calibri Light"/>
              </a:rPr>
              <a:t>	</a:t>
            </a:r>
            <a:r>
              <a:rPr b="0" lang="en-GB" sz="1600" spc="-1" strike="noStrike">
                <a:solidFill>
                  <a:srgbClr val="000000"/>
                </a:solidFill>
                <a:latin typeface="Calibri Light"/>
              </a:rPr>
              <a:t>{ </a:t>
            </a:r>
            <a:endParaRPr b="0" lang="en-GB" sz="1600" spc="-1" strike="noStrike">
              <a:latin typeface="Arial"/>
            </a:endParaRPr>
          </a:p>
          <a:p>
            <a:pPr>
              <a:lnSpc>
                <a:spcPct val="100000"/>
              </a:lnSpc>
            </a:pPr>
            <a:r>
              <a:rPr b="0" lang="en-GB" sz="1600" spc="-1" strike="noStrike">
                <a:solidFill>
                  <a:srgbClr val="000000"/>
                </a:solidFill>
                <a:latin typeface="Calibri Light"/>
              </a:rPr>
              <a:t>	</a:t>
            </a:r>
            <a:r>
              <a:rPr b="0" lang="en-GB" sz="1600" spc="-1" strike="noStrike">
                <a:solidFill>
                  <a:srgbClr val="000000"/>
                </a:solidFill>
                <a:latin typeface="Calibri Light"/>
              </a:rPr>
              <a:t>	</a:t>
            </a:r>
            <a:r>
              <a:rPr b="0" lang="en-GB" sz="1600" spc="-1" strike="noStrike">
                <a:solidFill>
                  <a:srgbClr val="000000"/>
                </a:solidFill>
                <a:latin typeface="Calibri Light"/>
              </a:rPr>
              <a:t>int i = (lb + ub) / 2;</a:t>
            </a:r>
            <a:endParaRPr b="0" lang="en-GB" sz="1600" spc="-1" strike="noStrike">
              <a:latin typeface="Arial"/>
            </a:endParaRPr>
          </a:p>
          <a:p>
            <a:pPr>
              <a:lnSpc>
                <a:spcPct val="100000"/>
              </a:lnSpc>
            </a:pPr>
            <a:r>
              <a:rPr b="0" lang="en-GB" sz="1600" spc="-1" strike="noStrike">
                <a:solidFill>
                  <a:srgbClr val="000000"/>
                </a:solidFill>
                <a:latin typeface="Calibri Light"/>
              </a:rPr>
              <a:t> </a:t>
            </a:r>
            <a:r>
              <a:rPr b="0" lang="en-GB" sz="1600" spc="-1" strike="noStrike">
                <a:solidFill>
                  <a:srgbClr val="000000"/>
                </a:solidFill>
                <a:latin typeface="Calibri Light"/>
              </a:rPr>
              <a:t>	</a:t>
            </a:r>
            <a:r>
              <a:rPr b="0" lang="en-GB" sz="1600" spc="-1" strike="noStrike">
                <a:solidFill>
                  <a:srgbClr val="000000"/>
                </a:solidFill>
                <a:latin typeface="Calibri Light"/>
              </a:rPr>
              <a:t>	</a:t>
            </a:r>
            <a:r>
              <a:rPr b="0" lang="en-GB" sz="1600" spc="-1" strike="noStrike">
                <a:solidFill>
                  <a:srgbClr val="000000"/>
                </a:solidFill>
                <a:latin typeface="Calibri Light"/>
              </a:rPr>
              <a:t>if (A[i] == value)</a:t>
            </a:r>
            <a:endParaRPr b="0" lang="en-GB" sz="1600" spc="-1" strike="noStrike">
              <a:latin typeface="Arial"/>
            </a:endParaRPr>
          </a:p>
          <a:p>
            <a:pPr>
              <a:lnSpc>
                <a:spcPct val="100000"/>
              </a:lnSpc>
            </a:pPr>
            <a:r>
              <a:rPr b="0" lang="en-GB" sz="1600" spc="-1" strike="noStrike">
                <a:solidFill>
                  <a:srgbClr val="000000"/>
                </a:solidFill>
                <a:latin typeface="Calibri Light"/>
              </a:rPr>
              <a:t>	</a:t>
            </a:r>
            <a:r>
              <a:rPr b="0" lang="en-GB" sz="1600" spc="-1" strike="noStrike">
                <a:solidFill>
                  <a:srgbClr val="000000"/>
                </a:solidFill>
                <a:latin typeface="Calibri Light"/>
              </a:rPr>
              <a:t> </a:t>
            </a:r>
            <a:r>
              <a:rPr b="0" lang="en-GB" sz="1600" spc="-1" strike="noStrike">
                <a:solidFill>
                  <a:srgbClr val="000000"/>
                </a:solidFill>
                <a:latin typeface="Calibri Light"/>
              </a:rPr>
              <a:t>	</a:t>
            </a:r>
            <a:r>
              <a:rPr b="0" lang="en-GB" sz="1600" spc="-1" strike="noStrike">
                <a:solidFill>
                  <a:srgbClr val="000000"/>
                </a:solidFill>
                <a:latin typeface="Calibri Light"/>
              </a:rPr>
              <a:t>	</a:t>
            </a:r>
            <a:r>
              <a:rPr b="0" lang="en-GB" sz="1600" spc="-1" strike="noStrike">
                <a:solidFill>
                  <a:srgbClr val="000000"/>
                </a:solidFill>
                <a:latin typeface="Calibri Light"/>
              </a:rPr>
              <a:t>return i; </a:t>
            </a:r>
            <a:endParaRPr b="0" lang="en-GB" sz="1600" spc="-1" strike="noStrike">
              <a:latin typeface="Arial"/>
            </a:endParaRPr>
          </a:p>
          <a:p>
            <a:pPr>
              <a:lnSpc>
                <a:spcPct val="100000"/>
              </a:lnSpc>
            </a:pPr>
            <a:r>
              <a:rPr b="0" lang="en-GB" sz="1600" spc="-1" strike="noStrike">
                <a:solidFill>
                  <a:srgbClr val="000000"/>
                </a:solidFill>
                <a:latin typeface="Calibri Light"/>
              </a:rPr>
              <a:t>	</a:t>
            </a:r>
            <a:r>
              <a:rPr b="0" lang="en-GB" sz="1600" spc="-1" strike="noStrike">
                <a:solidFill>
                  <a:srgbClr val="000000"/>
                </a:solidFill>
                <a:latin typeface="Calibri Light"/>
              </a:rPr>
              <a:t>	</a:t>
            </a:r>
            <a:r>
              <a:rPr b="0" lang="en-GB" sz="1600" spc="-1" strike="noStrike">
                <a:solidFill>
                  <a:srgbClr val="000000"/>
                </a:solidFill>
                <a:latin typeface="Calibri Light"/>
              </a:rPr>
              <a:t>else if (A[i] &gt; value) </a:t>
            </a:r>
            <a:endParaRPr b="0" lang="en-GB" sz="1600" spc="-1" strike="noStrike">
              <a:latin typeface="Arial"/>
            </a:endParaRPr>
          </a:p>
          <a:p>
            <a:pPr>
              <a:lnSpc>
                <a:spcPct val="100000"/>
              </a:lnSpc>
            </a:pPr>
            <a:r>
              <a:rPr b="0" lang="en-GB" sz="1600" spc="-1" strike="noStrike">
                <a:solidFill>
                  <a:srgbClr val="000000"/>
                </a:solidFill>
                <a:latin typeface="Calibri Light"/>
              </a:rPr>
              <a:t>	</a:t>
            </a:r>
            <a:r>
              <a:rPr b="0" lang="en-GB" sz="1600" spc="-1" strike="noStrike">
                <a:solidFill>
                  <a:srgbClr val="000000"/>
                </a:solidFill>
                <a:latin typeface="Calibri Light"/>
              </a:rPr>
              <a:t>	</a:t>
            </a:r>
            <a:r>
              <a:rPr b="0" lang="en-GB" sz="1600" spc="-1" strike="noStrike">
                <a:solidFill>
                  <a:srgbClr val="000000"/>
                </a:solidFill>
                <a:latin typeface="Calibri Light"/>
              </a:rPr>
              <a:t>	</a:t>
            </a:r>
            <a:r>
              <a:rPr b="0" lang="en-GB" sz="1600" spc="-1" strike="noStrike">
                <a:solidFill>
                  <a:srgbClr val="000000"/>
                </a:solidFill>
                <a:latin typeface="Calibri Light"/>
              </a:rPr>
              <a:t>ub = i - 1; </a:t>
            </a:r>
            <a:endParaRPr b="0" lang="en-GB" sz="1600" spc="-1" strike="noStrike">
              <a:latin typeface="Arial"/>
            </a:endParaRPr>
          </a:p>
          <a:p>
            <a:pPr>
              <a:lnSpc>
                <a:spcPct val="100000"/>
              </a:lnSpc>
            </a:pPr>
            <a:r>
              <a:rPr b="0" lang="en-GB" sz="1600" spc="-1" strike="noStrike">
                <a:solidFill>
                  <a:srgbClr val="000000"/>
                </a:solidFill>
                <a:latin typeface="Calibri Light"/>
              </a:rPr>
              <a:t>	</a:t>
            </a:r>
            <a:r>
              <a:rPr b="0" lang="en-GB" sz="1600" spc="-1" strike="noStrike">
                <a:solidFill>
                  <a:srgbClr val="000000"/>
                </a:solidFill>
                <a:latin typeface="Calibri Light"/>
              </a:rPr>
              <a:t>	</a:t>
            </a:r>
            <a:r>
              <a:rPr b="0" lang="en-GB" sz="1600" spc="-1" strike="noStrike">
                <a:solidFill>
                  <a:srgbClr val="000000"/>
                </a:solidFill>
                <a:latin typeface="Calibri Light"/>
              </a:rPr>
              <a:t>else </a:t>
            </a:r>
            <a:endParaRPr b="0" lang="en-GB" sz="1600" spc="-1" strike="noStrike">
              <a:latin typeface="Arial"/>
            </a:endParaRPr>
          </a:p>
          <a:p>
            <a:pPr>
              <a:lnSpc>
                <a:spcPct val="100000"/>
              </a:lnSpc>
            </a:pPr>
            <a:r>
              <a:rPr b="0" lang="en-GB" sz="1600" spc="-1" strike="noStrike">
                <a:solidFill>
                  <a:srgbClr val="000000"/>
                </a:solidFill>
                <a:latin typeface="Calibri Light"/>
              </a:rPr>
              <a:t>	</a:t>
            </a:r>
            <a:r>
              <a:rPr b="0" lang="en-GB" sz="1600" spc="-1" strike="noStrike">
                <a:solidFill>
                  <a:srgbClr val="000000"/>
                </a:solidFill>
                <a:latin typeface="Calibri Light"/>
              </a:rPr>
              <a:t>	</a:t>
            </a:r>
            <a:r>
              <a:rPr b="0" lang="en-GB" sz="1600" spc="-1" strike="noStrike">
                <a:solidFill>
                  <a:srgbClr val="000000"/>
                </a:solidFill>
                <a:latin typeface="Calibri Light"/>
              </a:rPr>
              <a:t>	</a:t>
            </a:r>
            <a:r>
              <a:rPr b="0" lang="en-GB" sz="1600" spc="-1" strike="noStrike">
                <a:solidFill>
                  <a:srgbClr val="000000"/>
                </a:solidFill>
                <a:latin typeface="Calibri Light"/>
              </a:rPr>
              <a:t>lb = i + 1; </a:t>
            </a:r>
            <a:endParaRPr b="0" lang="en-GB" sz="1600" spc="-1" strike="noStrike">
              <a:latin typeface="Arial"/>
            </a:endParaRPr>
          </a:p>
          <a:p>
            <a:pPr>
              <a:lnSpc>
                <a:spcPct val="100000"/>
              </a:lnSpc>
            </a:pPr>
            <a:r>
              <a:rPr b="0" lang="en-GB" sz="1600" spc="-1" strike="noStrike">
                <a:solidFill>
                  <a:srgbClr val="000000"/>
                </a:solidFill>
                <a:latin typeface="Calibri Light"/>
              </a:rPr>
              <a:t>	</a:t>
            </a:r>
            <a:r>
              <a:rPr b="0" lang="en-GB" sz="1600" spc="-1" strike="noStrike">
                <a:solidFill>
                  <a:srgbClr val="000000"/>
                </a:solidFill>
                <a:latin typeface="Calibri Light"/>
              </a:rPr>
              <a:t>} </a:t>
            </a:r>
            <a:endParaRPr b="0" lang="en-GB" sz="1600" spc="-1" strike="noStrike">
              <a:latin typeface="Arial"/>
            </a:endParaRPr>
          </a:p>
          <a:p>
            <a:pPr>
              <a:lnSpc>
                <a:spcPct val="100000"/>
              </a:lnSpc>
            </a:pPr>
            <a:r>
              <a:rPr b="0" lang="en-GB" sz="1600" spc="-1" strike="noStrike">
                <a:solidFill>
                  <a:srgbClr val="000000"/>
                </a:solidFill>
                <a:latin typeface="Calibri Light"/>
              </a:rPr>
              <a:t>	</a:t>
            </a:r>
            <a:r>
              <a:rPr b="0" lang="en-GB" sz="1600" spc="-1" strike="noStrike">
                <a:solidFill>
                  <a:srgbClr val="000000"/>
                </a:solidFill>
                <a:latin typeface="Calibri Light"/>
              </a:rPr>
              <a:t>return -1; </a:t>
            </a:r>
            <a:endParaRPr b="0" lang="en-GB" sz="1600" spc="-1" strike="noStrike">
              <a:latin typeface="Arial"/>
            </a:endParaRPr>
          </a:p>
          <a:p>
            <a:pPr>
              <a:lnSpc>
                <a:spcPct val="100000"/>
              </a:lnSpc>
            </a:pPr>
            <a:r>
              <a:rPr b="0" lang="en-GB" sz="1600" spc="-1" strike="noStrike">
                <a:solidFill>
                  <a:srgbClr val="000000"/>
                </a:solidFill>
                <a:latin typeface="Calibri Light"/>
              </a:rPr>
              <a:t>}</a:t>
            </a:r>
            <a:endParaRPr b="0" lang="en-GB" sz="1600" spc="-1" strike="noStrike">
              <a:latin typeface="Arial"/>
            </a:endParaRPr>
          </a:p>
        </p:txBody>
      </p:sp>
      <p:sp>
        <p:nvSpPr>
          <p:cNvPr id="1574" name="CustomShape 5"/>
          <p:cNvSpPr/>
          <p:nvPr/>
        </p:nvSpPr>
        <p:spPr>
          <a:xfrm>
            <a:off x="6577560" y="6099120"/>
            <a:ext cx="2028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binary_search.cpp</a:t>
            </a:r>
            <a:endParaRPr b="0" lang="en-GB" sz="1600" spc="-1" strike="noStrike">
              <a:latin typeface="Arial"/>
            </a:endParaRPr>
          </a:p>
        </p:txBody>
      </p:sp>
      <p:sp>
        <p:nvSpPr>
          <p:cNvPr id="1575" name="CustomShape 6"/>
          <p:cNvSpPr/>
          <p:nvPr/>
        </p:nvSpPr>
        <p:spPr>
          <a:xfrm>
            <a:off x="242280" y="1364760"/>
            <a:ext cx="2426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Segoe Print"/>
              </a:rPr>
              <a:t>Recursive example:</a:t>
            </a:r>
            <a:endParaRPr b="0" lang="en-GB" sz="1800" spc="-1" strike="noStrike">
              <a:latin typeface="Arial"/>
            </a:endParaRPr>
          </a:p>
        </p:txBody>
      </p:sp>
      <p:sp>
        <p:nvSpPr>
          <p:cNvPr id="1576" name="CustomShape 7"/>
          <p:cNvSpPr/>
          <p:nvPr/>
        </p:nvSpPr>
        <p:spPr>
          <a:xfrm>
            <a:off x="4749840" y="1364760"/>
            <a:ext cx="2278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Segoe Print"/>
              </a:rPr>
              <a:t>Iterative example:</a:t>
            </a:r>
            <a:endParaRPr b="0" lang="en-GB" sz="1800" spc="-1" strike="noStrike">
              <a:latin typeface="Arial"/>
            </a:endParaRPr>
          </a:p>
        </p:txBody>
      </p:sp>
    </p:spTree>
  </p:cSld>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7"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Sum of natural numbers</a:t>
            </a:r>
            <a:endParaRPr b="0" lang="en-US" sz="4000" spc="-1" strike="noStrike">
              <a:solidFill>
                <a:srgbClr val="000000"/>
              </a:solidFill>
              <a:latin typeface="Calibri Light"/>
            </a:endParaRPr>
          </a:p>
        </p:txBody>
      </p:sp>
      <p:sp>
        <p:nvSpPr>
          <p:cNvPr id="1578" name="TextShape 2"/>
          <p:cNvSpPr txBox="1"/>
          <p:nvPr/>
        </p:nvSpPr>
        <p:spPr>
          <a:xfrm>
            <a:off x="722160" y="2906640"/>
            <a:ext cx="7772040" cy="1499760"/>
          </a:xfrm>
          <a:prstGeom prst="rect">
            <a:avLst/>
          </a:prstGeom>
          <a:noFill/>
          <a:ln>
            <a:noFill/>
          </a:ln>
        </p:spPr>
        <p:txBody>
          <a:bodyPr anchor="b"/>
          <a:p>
            <a:pPr>
              <a:lnSpc>
                <a:spcPct val="100000"/>
              </a:lnSpc>
              <a:spcBef>
                <a:spcPts val="400"/>
              </a:spcBef>
            </a:pPr>
            <a:r>
              <a:rPr b="0" lang="en-US" sz="2000" spc="-1" strike="noStrike">
                <a:solidFill>
                  <a:srgbClr val="8b8b8b"/>
                </a:solidFill>
                <a:latin typeface="Calibri Light"/>
                <a:ea typeface="Calibri Light"/>
              </a:rPr>
              <a:t>Tutorial Problems - Recursion</a:t>
            </a:r>
            <a:endParaRPr b="0" lang="en-US" sz="2000" spc="-1" strike="noStrike">
              <a:solidFill>
                <a:srgbClr val="000000"/>
              </a:solidFill>
              <a:latin typeface="Calibri Light"/>
            </a:endParaRPr>
          </a:p>
        </p:txBody>
      </p:sp>
      <p:sp>
        <p:nvSpPr>
          <p:cNvPr id="1579" name="TextShape 3"/>
          <p:cNvSpPr txBox="1"/>
          <p:nvPr/>
        </p:nvSpPr>
        <p:spPr>
          <a:xfrm>
            <a:off x="6553080" y="6356520"/>
            <a:ext cx="2133360" cy="364680"/>
          </a:xfrm>
          <a:prstGeom prst="rect">
            <a:avLst/>
          </a:prstGeom>
          <a:noFill/>
          <a:ln>
            <a:noFill/>
          </a:ln>
        </p:spPr>
        <p:txBody>
          <a:bodyPr anchor="ctr"/>
          <a:p>
            <a:pPr algn="r">
              <a:lnSpc>
                <a:spcPct val="100000"/>
              </a:lnSpc>
            </a:pPr>
            <a:fld id="{485963FD-0445-4B24-A720-C26401F3A4C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Definition</a:t>
            </a:r>
            <a:endParaRPr b="0" lang="en-US" sz="4400" spc="-1" strike="noStrike">
              <a:solidFill>
                <a:srgbClr val="000000"/>
              </a:solidFill>
              <a:latin typeface="Calibri Light"/>
            </a:endParaRPr>
          </a:p>
        </p:txBody>
      </p:sp>
      <p:sp>
        <p:nvSpPr>
          <p:cNvPr id="190" name="TextShape 2"/>
          <p:cNvSpPr txBox="1"/>
          <p:nvPr/>
        </p:nvSpPr>
        <p:spPr>
          <a:xfrm>
            <a:off x="457200" y="1417680"/>
            <a:ext cx="8229240" cy="470808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Examples</a:t>
            </a:r>
            <a:endParaRPr b="0" lang="en-US" sz="2400" spc="-1" strike="noStrike">
              <a:solidFill>
                <a:srgbClr val="000000"/>
              </a:solidFill>
              <a:latin typeface="Calibri Light"/>
            </a:endParaRPr>
          </a:p>
        </p:txBody>
      </p:sp>
      <p:sp>
        <p:nvSpPr>
          <p:cNvPr id="191" name="TextShape 3"/>
          <p:cNvSpPr txBox="1"/>
          <p:nvPr/>
        </p:nvSpPr>
        <p:spPr>
          <a:xfrm>
            <a:off x="6553080" y="6356520"/>
            <a:ext cx="2133360" cy="364680"/>
          </a:xfrm>
          <a:prstGeom prst="rect">
            <a:avLst/>
          </a:prstGeom>
          <a:noFill/>
          <a:ln>
            <a:noFill/>
          </a:ln>
        </p:spPr>
        <p:txBody>
          <a:bodyPr anchor="ctr"/>
          <a:p>
            <a:pPr algn="r">
              <a:lnSpc>
                <a:spcPct val="100000"/>
              </a:lnSpc>
            </a:pPr>
            <a:fld id="{67BA1569-9315-4B27-B8B5-BBB208B6A74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92" name="CustomShape 4"/>
          <p:cNvSpPr/>
          <p:nvPr/>
        </p:nvSpPr>
        <p:spPr>
          <a:xfrm>
            <a:off x="1146240" y="1875960"/>
            <a:ext cx="3604320" cy="43520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1" lang="en-GB" sz="1800" spc="-1" strike="noStrike">
                <a:solidFill>
                  <a:srgbClr val="e46c0a"/>
                </a:solidFill>
                <a:latin typeface="Consolas"/>
                <a:ea typeface="Consolas"/>
              </a:rPr>
              <a:t>struct </a:t>
            </a:r>
            <a:r>
              <a:rPr b="0" lang="en-GB" sz="1800" spc="-1" strike="noStrike">
                <a:solidFill>
                  <a:srgbClr val="000000"/>
                </a:solidFill>
                <a:latin typeface="Consolas"/>
                <a:ea typeface="Consolas"/>
              </a:rPr>
              <a:t>Product {</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productID;</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double price;</a:t>
            </a:r>
            <a:endParaRPr b="0" lang="en-GB" sz="1800" spc="-1" strike="noStrike">
              <a:latin typeface="Arial"/>
            </a:endParaRPr>
          </a:p>
          <a:p>
            <a:pPr>
              <a:lnSpc>
                <a:spcPct val="100000"/>
              </a:lnSpc>
            </a:pP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e46c0a"/>
                </a:solidFill>
                <a:latin typeface="Consolas"/>
                <a:ea typeface="Consolas"/>
              </a:rPr>
              <a:t>struct </a:t>
            </a:r>
            <a:r>
              <a:rPr b="0" lang="en-GB" sz="1800" spc="-1" strike="noStrike">
                <a:solidFill>
                  <a:srgbClr val="000000"/>
                </a:solidFill>
                <a:latin typeface="Consolas"/>
                <a:ea typeface="Consolas"/>
              </a:rPr>
              <a:t>Point {</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double x;</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double y;</a:t>
            </a:r>
            <a:endParaRPr b="0" lang="en-GB" sz="1800" spc="-1" strike="noStrike">
              <a:latin typeface="Arial"/>
            </a:endParaRPr>
          </a:p>
          <a:p>
            <a:pPr>
              <a:lnSpc>
                <a:spcPct val="100000"/>
              </a:lnSpc>
            </a:pP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e46c0a"/>
                </a:solidFill>
                <a:latin typeface="Consolas"/>
                <a:ea typeface="Consolas"/>
              </a:rPr>
              <a:t>struct </a:t>
            </a:r>
            <a:r>
              <a:rPr b="0" lang="en-GB" sz="1800" spc="-1" strike="noStrike">
                <a:solidFill>
                  <a:srgbClr val="000000"/>
                </a:solidFill>
                <a:latin typeface="Consolas"/>
                <a:ea typeface="Consolas"/>
              </a:rPr>
              <a:t>Circle {</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double x, y;</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double r;</a:t>
            </a:r>
            <a:endParaRPr b="0" lang="en-GB" sz="1800" spc="-1" strike="noStrike">
              <a:latin typeface="Arial"/>
            </a:endParaRPr>
          </a:p>
          <a:p>
            <a:pPr>
              <a:lnSpc>
                <a:spcPct val="100000"/>
              </a:lnSpc>
            </a:pPr>
            <a:r>
              <a:rPr b="0" lang="en-GB" sz="1800" spc="-1" strike="noStrike">
                <a:solidFill>
                  <a:srgbClr val="000000"/>
                </a:solidFill>
                <a:latin typeface="Consolas"/>
                <a:ea typeface="Consolas"/>
              </a:rPr>
              <a:t>};</a:t>
            </a:r>
            <a:endParaRPr b="0" lang="en-GB" sz="1800" spc="-1" strike="noStrike">
              <a:latin typeface="Arial"/>
            </a:endParaRPr>
          </a:p>
        </p:txBody>
      </p:sp>
      <p:sp>
        <p:nvSpPr>
          <p:cNvPr id="193" name="CustomShape 5"/>
          <p:cNvSpPr/>
          <p:nvPr/>
        </p:nvSpPr>
        <p:spPr>
          <a:xfrm>
            <a:off x="3648240" y="2414880"/>
            <a:ext cx="203400" cy="536040"/>
          </a:xfrm>
          <a:prstGeom prst="rightBrace">
            <a:avLst>
              <a:gd name="adj1" fmla="val 8333"/>
              <a:gd name="adj2" fmla="val 50000"/>
            </a:avLst>
          </a:prstGeom>
          <a:noFill/>
          <a:ln w="25560">
            <a:solidFill>
              <a:srgbClr val="c0504d"/>
            </a:solidFill>
            <a:round/>
          </a:ln>
          <a:effectLst>
            <a:outerShdw dist="20160" dir="5400000">
              <a:srgbClr val="000000">
                <a:alpha val="38000"/>
              </a:srgbClr>
            </a:outerShdw>
          </a:effectLst>
        </p:spPr>
        <p:style>
          <a:lnRef idx="0"/>
          <a:fillRef idx="0"/>
          <a:effectRef idx="0"/>
          <a:fontRef idx="minor"/>
        </p:style>
      </p:sp>
      <p:sp>
        <p:nvSpPr>
          <p:cNvPr id="194" name="CustomShape 6"/>
          <p:cNvSpPr/>
          <p:nvPr/>
        </p:nvSpPr>
        <p:spPr>
          <a:xfrm>
            <a:off x="5244840" y="2185560"/>
            <a:ext cx="2020320" cy="457920"/>
          </a:xfrm>
          <a:prstGeom prst="roundRect">
            <a:avLst>
              <a:gd name="adj" fmla="val 16667"/>
            </a:avLst>
          </a:prstGeom>
          <a:solidFill>
            <a:srgbClr val="ffffff"/>
          </a:solidFill>
          <a:ln w="25560">
            <a:solidFill>
              <a:srgbClr val="c0504d"/>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member variables</a:t>
            </a:r>
            <a:endParaRPr b="0" lang="en-GB" sz="1600" spc="-1" strike="noStrike">
              <a:latin typeface="Arial"/>
            </a:endParaRPr>
          </a:p>
        </p:txBody>
      </p:sp>
      <p:sp>
        <p:nvSpPr>
          <p:cNvPr id="195" name="CustomShape 7"/>
          <p:cNvSpPr/>
          <p:nvPr/>
        </p:nvSpPr>
        <p:spPr>
          <a:xfrm flipV="1" rot="10800000">
            <a:off x="5244840" y="2683080"/>
            <a:ext cx="1392480" cy="267840"/>
          </a:xfrm>
          <a:prstGeom prst="bentConnector5">
            <a:avLst>
              <a:gd name="adj1" fmla="val 50000"/>
              <a:gd name="adj2" fmla="val 98982"/>
              <a:gd name="adj3" fmla="val 76482"/>
            </a:avLst>
          </a:pr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
        <p:nvSpPr>
          <p:cNvPr id="196" name="CustomShape 8"/>
          <p:cNvSpPr/>
          <p:nvPr/>
        </p:nvSpPr>
        <p:spPr>
          <a:xfrm>
            <a:off x="5244840" y="3478320"/>
            <a:ext cx="2843280" cy="885600"/>
          </a:xfrm>
          <a:prstGeom prst="roundRect">
            <a:avLst>
              <a:gd name="adj" fmla="val 16667"/>
            </a:avLst>
          </a:prstGeom>
          <a:solidFill>
            <a:srgbClr val="ffffff"/>
          </a:solidFill>
          <a:ln w="25560">
            <a:solidFill>
              <a:srgbClr val="4bacc6"/>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Members of different structures can have the same name</a:t>
            </a:r>
            <a:endParaRPr b="0" lang="en-GB" sz="1600" spc="-1" strike="noStrike">
              <a:latin typeface="Arial"/>
            </a:endParaRPr>
          </a:p>
        </p:txBody>
      </p:sp>
      <p:sp>
        <p:nvSpPr>
          <p:cNvPr id="197" name="CustomShape 9"/>
          <p:cNvSpPr/>
          <p:nvPr/>
        </p:nvSpPr>
        <p:spPr>
          <a:xfrm flipH="1">
            <a:off x="3007080" y="3921480"/>
            <a:ext cx="2237040" cy="14112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st="20160" dir="5400000">
              <a:srgbClr val="000000">
                <a:alpha val="38000"/>
              </a:srgbClr>
            </a:outerShdw>
          </a:effectLst>
        </p:spPr>
        <p:style>
          <a:lnRef idx="0"/>
          <a:fillRef idx="0"/>
          <a:effectRef idx="0"/>
          <a:fontRef idx="minor"/>
        </p:style>
      </p:sp>
      <p:sp>
        <p:nvSpPr>
          <p:cNvPr id="198" name="CustomShape 10"/>
          <p:cNvSpPr/>
          <p:nvPr/>
        </p:nvSpPr>
        <p:spPr>
          <a:xfrm flipH="1">
            <a:off x="3382920" y="3921480"/>
            <a:ext cx="1860120" cy="135720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st="20160" dir="5400000">
              <a:srgbClr val="000000">
                <a:alpha val="38000"/>
              </a:srgbClr>
            </a:outerShdw>
          </a:effectLst>
        </p:spPr>
        <p:style>
          <a:lnRef idx="0"/>
          <a:fillRef idx="0"/>
          <a:effectRef idx="0"/>
          <a:fontRef idx="minor"/>
        </p:style>
      </p:sp>
      <p:sp>
        <p:nvSpPr>
          <p:cNvPr id="199" name="CustomShape 11"/>
          <p:cNvSpPr/>
          <p:nvPr/>
        </p:nvSpPr>
        <p:spPr>
          <a:xfrm rot="16200000">
            <a:off x="2696040" y="4902120"/>
            <a:ext cx="414360" cy="753840"/>
          </a:xfrm>
          <a:prstGeom prst="ellipse">
            <a:avLst/>
          </a:prstGeom>
          <a:noFill/>
          <a:ln w="19080">
            <a:solidFill>
              <a:srgbClr val="4a7ebb"/>
            </a:solidFill>
            <a:round/>
          </a:ln>
          <a:effectLst>
            <a:outerShdw dist="23040" dir="5400000">
              <a:srgbClr val="000000">
                <a:alpha val="35000"/>
              </a:srgbClr>
            </a:outerShdw>
          </a:effectLst>
        </p:spPr>
        <p:style>
          <a:lnRef idx="0"/>
          <a:fillRef idx="0"/>
          <a:effectRef idx="0"/>
          <a:fontRef idx="minor"/>
        </p:style>
      </p:sp>
      <p:sp>
        <p:nvSpPr>
          <p:cNvPr id="200" name="CustomShape 12"/>
          <p:cNvSpPr/>
          <p:nvPr/>
        </p:nvSpPr>
        <p:spPr>
          <a:xfrm rot="10800000">
            <a:off x="2931840" y="4449600"/>
            <a:ext cx="414360" cy="753840"/>
          </a:xfrm>
          <a:prstGeom prst="ellipse">
            <a:avLst/>
          </a:prstGeom>
          <a:noFill/>
          <a:ln w="19080">
            <a:solidFill>
              <a:srgbClr val="4a7ebb"/>
            </a:solidFill>
            <a:round/>
          </a:ln>
          <a:effectLst>
            <a:outerShdw dist="23040" dir="5400000">
              <a:srgbClr val="000000">
                <a:alpha val="35000"/>
              </a:srgbClr>
            </a:outerShdw>
          </a:effectLst>
        </p:spPr>
        <p:style>
          <a:lnRef idx="0"/>
          <a:fillRef idx="0"/>
          <a:effectRef idx="0"/>
          <a:fontRef idx="minor"/>
        </p:style>
      </p:sp>
    </p:spTree>
  </p:cSld>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93"/>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195"/>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19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200"/>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199"/>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197"/>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198"/>
                                        </p:tgtEl>
                                        <p:attrNameLst>
                                          <p:attrName>style.visibility</p:attrName>
                                        </p:attrNameLst>
                                      </p:cBhvr>
                                      <p:to>
                                        <p:strVal val="visible"/>
                                      </p:to>
                                    </p:set>
                                  </p:childTnLst>
                                </p:cTn>
                              </p:par>
                              <p:par>
                                <p:cTn id="39" nodeType="withEffect" fill="hold" presetClass="entr" presetID="1">
                                  <p:stCondLst>
                                    <p:cond delay="0"/>
                                  </p:stCondLst>
                                  <p:childTnLst>
                                    <p:set>
                                      <p:cBhvr>
                                        <p:cTn id="40"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0"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Sum of Natural Numbers</a:t>
            </a:r>
            <a:endParaRPr b="0" lang="en-US" sz="4400" spc="-1" strike="noStrike">
              <a:solidFill>
                <a:srgbClr val="000000"/>
              </a:solidFill>
              <a:latin typeface="Calibri Light"/>
            </a:endParaRPr>
          </a:p>
        </p:txBody>
      </p:sp>
      <p:sp>
        <p:nvSpPr>
          <p:cNvPr id="1581"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Write a program that calculates the sum of the first </a:t>
            </a:r>
            <a:r>
              <a:rPr b="1" lang="en-US" sz="2400" spc="-1" strike="noStrike">
                <a:solidFill>
                  <a:srgbClr val="000000"/>
                </a:solidFill>
                <a:latin typeface="Calibri Light"/>
                <a:ea typeface="Calibri Light"/>
              </a:rPr>
              <a:t>n</a:t>
            </a:r>
            <a:r>
              <a:rPr b="0" lang="en-US" sz="2400" spc="-1" strike="noStrike">
                <a:solidFill>
                  <a:srgbClr val="000000"/>
                </a:solidFill>
                <a:latin typeface="Calibri Light"/>
                <a:ea typeface="Calibri Light"/>
              </a:rPr>
              <a:t> natural numbers, i.e., 1 + 2 + … + n.</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e46c0a"/>
                </a:solidFill>
                <a:latin typeface="Calibri Light"/>
                <a:ea typeface="Calibri Light"/>
              </a:rPr>
              <a:t>Create a new file and save it as </a:t>
            </a:r>
            <a:r>
              <a:rPr b="1" lang="en-US" sz="2000" spc="-1" strike="noStrike">
                <a:solidFill>
                  <a:srgbClr val="e46c0a"/>
                </a:solidFill>
                <a:latin typeface="Menlo Regular"/>
                <a:ea typeface="Calibri Light"/>
              </a:rPr>
              <a:t>sum.cpp</a:t>
            </a:r>
            <a:endParaRPr b="0" lang="en-US" sz="20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e46c0a"/>
                </a:solidFill>
                <a:latin typeface="Calibri Light"/>
                <a:ea typeface="Calibri Light"/>
              </a:rPr>
              <a:t>Write a </a:t>
            </a:r>
            <a:r>
              <a:rPr b="1" lang="en-US" sz="2000" spc="-1" strike="noStrike">
                <a:solidFill>
                  <a:srgbClr val="e46c0a"/>
                </a:solidFill>
                <a:latin typeface="Menlo Regular"/>
                <a:ea typeface="Calibri Light"/>
              </a:rPr>
              <a:t>main</a:t>
            </a:r>
            <a:r>
              <a:rPr b="0" lang="en-US" sz="2400" spc="-1" strike="noStrike">
                <a:solidFill>
                  <a:srgbClr val="e46c0a"/>
                </a:solidFill>
                <a:latin typeface="Calibri Light"/>
                <a:ea typeface="Calibri Light"/>
              </a:rPr>
              <a:t> function that </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ask a user to input a positive integer </a:t>
            </a:r>
            <a:r>
              <a:rPr b="1" lang="en-US" sz="2000" spc="-1" strike="noStrike">
                <a:solidFill>
                  <a:srgbClr val="000000"/>
                </a:solidFill>
                <a:latin typeface="Calibri Light"/>
                <a:ea typeface="Calibri Light"/>
              </a:rPr>
              <a:t>n</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call a function </a:t>
            </a:r>
            <a:r>
              <a:rPr b="1" lang="en-US" sz="1800" spc="-1" strike="noStrike">
                <a:solidFill>
                  <a:srgbClr val="000000"/>
                </a:solidFill>
                <a:latin typeface="Menlo Regular"/>
                <a:ea typeface="Calibri Light"/>
              </a:rPr>
              <a:t>sum(n)</a:t>
            </a:r>
            <a:r>
              <a:rPr b="1" lang="en-US" sz="2000" spc="-1" strike="noStrike">
                <a:solidFill>
                  <a:srgbClr val="000000"/>
                </a:solidFill>
                <a:latin typeface="Calibri Light"/>
                <a:ea typeface="Calibri Light"/>
              </a:rPr>
              <a:t> </a:t>
            </a:r>
            <a:r>
              <a:rPr b="0" lang="en-US" sz="2000" spc="-1" strike="noStrike">
                <a:solidFill>
                  <a:srgbClr val="000000"/>
                </a:solidFill>
                <a:latin typeface="Calibri Light"/>
                <a:ea typeface="Calibri Light"/>
              </a:rPr>
              <a:t>to calculate the sum</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output the result</a:t>
            </a:r>
            <a:endParaRPr b="0" lang="en-US" sz="20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e46c0a"/>
                </a:solidFill>
                <a:latin typeface="Calibri Light"/>
                <a:ea typeface="Calibri Light"/>
              </a:rPr>
              <a:t>Write a </a:t>
            </a:r>
            <a:r>
              <a:rPr b="1" lang="en-US" sz="2000" spc="-1" strike="noStrike">
                <a:solidFill>
                  <a:srgbClr val="e46c0a"/>
                </a:solidFill>
                <a:latin typeface="Menlo Regular"/>
                <a:ea typeface="Calibri Light"/>
              </a:rPr>
              <a:t>sum()</a:t>
            </a:r>
            <a:r>
              <a:rPr b="0" lang="en-US" sz="2400" spc="-1" strike="noStrike">
                <a:solidFill>
                  <a:srgbClr val="e46c0a"/>
                </a:solidFill>
                <a:latin typeface="Calibri Light"/>
                <a:ea typeface="Calibri Light"/>
              </a:rPr>
              <a:t> function (see also next slide) that</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takes an integer n as input parameter</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return the result of 1 + 2 + … + n</a:t>
            </a:r>
            <a:endParaRPr b="0" lang="en-US" sz="2000" spc="-1" strike="noStrike">
              <a:solidFill>
                <a:srgbClr val="000000"/>
              </a:solidFill>
              <a:latin typeface="Calibri Light"/>
            </a:endParaRPr>
          </a:p>
          <a:p>
            <a:pPr>
              <a:lnSpc>
                <a:spcPct val="100000"/>
              </a:lnSpc>
              <a:spcBef>
                <a:spcPts val="479"/>
              </a:spcBef>
            </a:pPr>
            <a:endParaRPr b="0" lang="en-US" sz="2000" spc="-1" strike="noStrike">
              <a:solidFill>
                <a:srgbClr val="000000"/>
              </a:solidFill>
              <a:latin typeface="Calibri Light"/>
            </a:endParaRPr>
          </a:p>
          <a:p>
            <a:pPr>
              <a:lnSpc>
                <a:spcPct val="100000"/>
              </a:lnSpc>
              <a:spcBef>
                <a:spcPts val="479"/>
              </a:spcBef>
            </a:pPr>
            <a:endParaRPr b="0" lang="en-US" sz="2000" spc="-1" strike="noStrike">
              <a:solidFill>
                <a:srgbClr val="000000"/>
              </a:solidFill>
              <a:latin typeface="Calibri Light"/>
            </a:endParaRPr>
          </a:p>
        </p:txBody>
      </p:sp>
      <p:sp>
        <p:nvSpPr>
          <p:cNvPr id="1582" name="TextShape 3"/>
          <p:cNvSpPr txBox="1"/>
          <p:nvPr/>
        </p:nvSpPr>
        <p:spPr>
          <a:xfrm>
            <a:off x="6553080" y="6356520"/>
            <a:ext cx="2133360" cy="364680"/>
          </a:xfrm>
          <a:prstGeom prst="rect">
            <a:avLst/>
          </a:prstGeom>
          <a:noFill/>
          <a:ln>
            <a:noFill/>
          </a:ln>
        </p:spPr>
        <p:txBody>
          <a:bodyPr anchor="ctr"/>
          <a:p>
            <a:pPr algn="r">
              <a:lnSpc>
                <a:spcPct val="100000"/>
              </a:lnSpc>
            </a:pPr>
            <a:fld id="{8C4E264A-43FF-4314-B569-D605541ABA1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583" name="CustomShape 4"/>
          <p:cNvSpPr/>
          <p:nvPr/>
        </p:nvSpPr>
        <p:spPr>
          <a:xfrm>
            <a:off x="5400000" y="5713920"/>
            <a:ext cx="3519360" cy="595080"/>
          </a:xfrm>
          <a:prstGeom prst="rect">
            <a:avLst/>
          </a:prstGeom>
          <a:solidFill>
            <a:srgbClr val="d7e4bd"/>
          </a:solidFill>
          <a:ln w="9360">
            <a:solidFill>
              <a:srgbClr val="000000"/>
            </a:solidFill>
            <a:round/>
          </a:ln>
          <a:effectLst>
            <a:outerShdw dist="37674" dir="2700000">
              <a:srgbClr val="000000">
                <a:alpha val="40000"/>
              </a:srgbClr>
            </a:outerShdw>
          </a:effectLst>
        </p:spPr>
        <p:style>
          <a:lnRef idx="0"/>
          <a:fillRef idx="0"/>
          <a:effectRef idx="0"/>
          <a:fontRef idx="minor"/>
        </p:style>
        <p:txBody>
          <a:bodyPr lIns="90000" rIns="90000" tIns="45000" bIns="45000" anchor="ctr"/>
          <a:p>
            <a:pPr>
              <a:lnSpc>
                <a:spcPct val="100000"/>
              </a:lnSpc>
            </a:pPr>
            <a:r>
              <a:rPr b="0" lang="en-GB" sz="1200" spc="-1" strike="noStrike">
                <a:solidFill>
                  <a:srgbClr val="000000"/>
                </a:solidFill>
                <a:latin typeface="Menlo Regular"/>
              </a:rPr>
              <a:t>Enter a positive integer: </a:t>
            </a:r>
            <a:r>
              <a:rPr b="0" lang="en-GB" sz="1200" spc="-1" strike="noStrike">
                <a:solidFill>
                  <a:srgbClr val="e46c0a"/>
                </a:solidFill>
                <a:latin typeface="Menlo Regular"/>
              </a:rPr>
              <a:t>5</a:t>
            </a:r>
            <a:br/>
            <a:r>
              <a:rPr b="0" lang="en-GB" sz="1200" spc="-1" strike="noStrike">
                <a:solidFill>
                  <a:srgbClr val="000000"/>
                </a:solidFill>
                <a:latin typeface="Menlo Regular"/>
              </a:rPr>
              <a:t>Sum of first 5 natural numbers = 15</a:t>
            </a:r>
            <a:endParaRPr b="0" lang="en-GB" sz="1200" spc="-1" strike="noStrike">
              <a:latin typeface="Arial"/>
            </a:endParaRPr>
          </a:p>
        </p:txBody>
      </p:sp>
      <p:sp>
        <p:nvSpPr>
          <p:cNvPr id="1584" name="CustomShape 5"/>
          <p:cNvSpPr/>
          <p:nvPr/>
        </p:nvSpPr>
        <p:spPr>
          <a:xfrm>
            <a:off x="5366160" y="5438520"/>
            <a:ext cx="35582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Sample output (user input in </a:t>
            </a:r>
            <a:r>
              <a:rPr b="0" lang="en-GB" sz="1400" spc="-1" strike="noStrike">
                <a:solidFill>
                  <a:srgbClr val="e46c0a"/>
                </a:solidFill>
                <a:latin typeface="Segoe Print"/>
              </a:rPr>
              <a:t>orange</a:t>
            </a:r>
            <a:r>
              <a:rPr b="0" lang="en-GB" sz="1400" spc="-1" strike="noStrike">
                <a:solidFill>
                  <a:srgbClr val="000000"/>
                </a:solidFill>
                <a:latin typeface="Segoe Print"/>
              </a:rPr>
              <a:t>):</a:t>
            </a:r>
            <a:endParaRPr b="0" lang="en-GB" sz="1400" spc="-1" strike="noStrike">
              <a:latin typeface="Arial"/>
            </a:endParaRPr>
          </a:p>
        </p:txBody>
      </p:sp>
      <p:sp>
        <p:nvSpPr>
          <p:cNvPr id="1585" name="CustomShape 6"/>
          <p:cNvSpPr/>
          <p:nvPr/>
        </p:nvSpPr>
        <p:spPr>
          <a:xfrm>
            <a:off x="299160" y="5798160"/>
            <a:ext cx="4867560" cy="118692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31859c"/>
                </a:solidFill>
                <a:latin typeface="Calibri Light"/>
              </a:rPr>
              <a:t>sum_complete.cpp provides the completed version of this tutorial problem.  You may compile and run it to see the expected results first.</a:t>
            </a:r>
            <a:endParaRPr b="0" lang="en-GB" sz="1800" spc="-1" strike="noStrike">
              <a:latin typeface="Arial"/>
            </a:endParaRPr>
          </a:p>
        </p:txBody>
      </p:sp>
    </p:spTree>
  </p:cSld>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6"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Sum of Natural Numbers</a:t>
            </a:r>
            <a:endParaRPr b="0" lang="en-US" sz="4400" spc="-1" strike="noStrike">
              <a:solidFill>
                <a:srgbClr val="000000"/>
              </a:solidFill>
              <a:latin typeface="Calibri Light"/>
            </a:endParaRPr>
          </a:p>
        </p:txBody>
      </p:sp>
      <p:sp>
        <p:nvSpPr>
          <p:cNvPr id="1587" name="TextShape 2"/>
          <p:cNvSpPr txBox="1"/>
          <p:nvPr/>
        </p:nvSpPr>
        <p:spPr>
          <a:xfrm>
            <a:off x="457200" y="1446120"/>
            <a:ext cx="8229240" cy="515232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e46c0a"/>
                </a:solidFill>
                <a:latin typeface="Calibri Light"/>
                <a:ea typeface="Calibri Light"/>
              </a:rPr>
              <a:t>First version of </a:t>
            </a:r>
            <a:r>
              <a:rPr b="1" lang="en-US" sz="2000" spc="-1" strike="noStrike">
                <a:solidFill>
                  <a:srgbClr val="e46c0a"/>
                </a:solidFill>
                <a:latin typeface="Menlo Regular"/>
                <a:ea typeface="Calibri Light"/>
              </a:rPr>
              <a:t>sum()</a:t>
            </a:r>
            <a:r>
              <a:rPr b="0" lang="en-US" sz="2400" spc="-1" strike="noStrike">
                <a:solidFill>
                  <a:srgbClr val="e46c0a"/>
                </a:solidFill>
                <a:latin typeface="Calibri Light"/>
                <a:ea typeface="Calibri Light"/>
              </a:rPr>
              <a:t> – iterative version</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Write a </a:t>
            </a:r>
            <a:r>
              <a:rPr b="1" lang="en-US" sz="1800" spc="-1" strike="noStrike">
                <a:solidFill>
                  <a:srgbClr val="000000"/>
                </a:solidFill>
                <a:latin typeface="Menlo Regular"/>
                <a:ea typeface="Calibri Light"/>
              </a:rPr>
              <a:t>sum()</a:t>
            </a:r>
            <a:r>
              <a:rPr b="0" lang="en-US" sz="2000" spc="-1" strike="noStrike">
                <a:solidFill>
                  <a:srgbClr val="000000"/>
                </a:solidFill>
                <a:latin typeface="Calibri Light"/>
                <a:ea typeface="Calibri Light"/>
              </a:rPr>
              <a:t> function so that it makes use of a loop to calculate the sum</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Run and test your program</a:t>
            </a:r>
            <a:endParaRPr b="0" lang="en-US" sz="20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e46c0a"/>
                </a:solidFill>
                <a:latin typeface="Calibri Light"/>
                <a:ea typeface="Calibri Light"/>
              </a:rPr>
              <a:t>Second version of </a:t>
            </a:r>
            <a:r>
              <a:rPr b="1" lang="en-US" sz="2000" spc="-1" strike="noStrike">
                <a:solidFill>
                  <a:srgbClr val="e46c0a"/>
                </a:solidFill>
                <a:latin typeface="Menlo Regular"/>
                <a:ea typeface="Calibri Light"/>
              </a:rPr>
              <a:t>sum()</a:t>
            </a:r>
            <a:r>
              <a:rPr b="0" lang="en-US" sz="2400" spc="-1" strike="noStrike">
                <a:solidFill>
                  <a:srgbClr val="e46c0a"/>
                </a:solidFill>
                <a:latin typeface="Calibri Light"/>
                <a:ea typeface="Calibri Light"/>
              </a:rPr>
              <a:t> – recursive version</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Write a </a:t>
            </a:r>
            <a:r>
              <a:rPr b="1" lang="en-US" sz="1800" spc="-1" strike="noStrike">
                <a:solidFill>
                  <a:srgbClr val="000000"/>
                </a:solidFill>
                <a:latin typeface="Menlo Regular"/>
                <a:ea typeface="Calibri Light"/>
              </a:rPr>
              <a:t>sum()</a:t>
            </a:r>
            <a:r>
              <a:rPr b="0" lang="en-US" sz="2000" spc="-1" strike="noStrike">
                <a:solidFill>
                  <a:srgbClr val="000000"/>
                </a:solidFill>
                <a:latin typeface="Calibri Light"/>
                <a:ea typeface="Calibri Light"/>
              </a:rPr>
              <a:t> function which makes use of recursion to calculate the sum</a:t>
            </a:r>
            <a:endParaRPr b="0" lang="en-US" sz="2000" spc="-1" strike="noStrike">
              <a:solidFill>
                <a:srgbClr val="000000"/>
              </a:solidFill>
              <a:latin typeface="Calibri Light"/>
            </a:endParaRPr>
          </a:p>
          <a:p>
            <a:endParaRPr b="0" lang="en-US" sz="2000" spc="-1" strike="noStrike">
              <a:solidFill>
                <a:srgbClr val="000000"/>
              </a:solidFill>
              <a:latin typeface="Calibri Light"/>
            </a:endParaRPr>
          </a:p>
          <a:p>
            <a:endParaRPr b="0" lang="en-US" sz="2000" spc="-1" strike="noStrike">
              <a:solidFill>
                <a:srgbClr val="000000"/>
              </a:solidFill>
              <a:latin typeface="Calibri Light"/>
            </a:endParaRPr>
          </a:p>
          <a:p>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What is the base case?  What is the general case?</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Run and test your program</a:t>
            </a:r>
            <a:endParaRPr b="0" lang="en-US" sz="2000" spc="-1" strike="noStrike">
              <a:solidFill>
                <a:srgbClr val="000000"/>
              </a:solidFill>
              <a:latin typeface="Calibri Light"/>
            </a:endParaRPr>
          </a:p>
        </p:txBody>
      </p:sp>
      <p:sp>
        <p:nvSpPr>
          <p:cNvPr id="1588" name="TextShape 3"/>
          <p:cNvSpPr txBox="1"/>
          <p:nvPr/>
        </p:nvSpPr>
        <p:spPr>
          <a:xfrm>
            <a:off x="6553080" y="6356520"/>
            <a:ext cx="2133360" cy="364680"/>
          </a:xfrm>
          <a:prstGeom prst="rect">
            <a:avLst/>
          </a:prstGeom>
          <a:noFill/>
          <a:ln>
            <a:noFill/>
          </a:ln>
        </p:spPr>
        <p:txBody>
          <a:bodyPr anchor="ctr"/>
          <a:p>
            <a:pPr algn="r">
              <a:lnSpc>
                <a:spcPct val="100000"/>
              </a:lnSpc>
            </a:pPr>
            <a:fld id="{530808DE-30A3-4F70-A18B-AD009368F10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589" name="CustomShape 4"/>
          <p:cNvSpPr/>
          <p:nvPr/>
        </p:nvSpPr>
        <p:spPr>
          <a:xfrm>
            <a:off x="2060640" y="4113000"/>
            <a:ext cx="5129640" cy="522360"/>
          </a:xfrm>
          <a:prstGeom prst="roundRect">
            <a:avLst>
              <a:gd name="adj" fmla="val 16667"/>
            </a:avLst>
          </a:prstGeom>
          <a:solidFill>
            <a:srgbClr val="ccc1da"/>
          </a:solidFill>
          <a:ln w="25560">
            <a:solidFill>
              <a:srgbClr val="8064a2"/>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Segoe Print"/>
              </a:rPr>
              <a:t>Idea:  1+2+…+n = (1+2+…+n-1) + n </a:t>
            </a:r>
            <a:endParaRPr b="0" lang="en-GB" sz="1600" spc="-1" strike="noStrike">
              <a:latin typeface="Arial"/>
            </a:endParaRPr>
          </a:p>
        </p:txBody>
      </p:sp>
      <p:sp>
        <p:nvSpPr>
          <p:cNvPr id="1590" name="CustomShape 5"/>
          <p:cNvSpPr/>
          <p:nvPr/>
        </p:nvSpPr>
        <p:spPr>
          <a:xfrm>
            <a:off x="2746080" y="4903920"/>
            <a:ext cx="16012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ff0000"/>
                </a:solidFill>
                <a:latin typeface="Segoe Print"/>
              </a:rPr>
              <a:t>This is sum(n)</a:t>
            </a:r>
            <a:endParaRPr b="0" lang="en-GB" sz="1600" spc="-1" strike="noStrike">
              <a:latin typeface="Arial"/>
            </a:endParaRPr>
          </a:p>
        </p:txBody>
      </p:sp>
      <p:sp>
        <p:nvSpPr>
          <p:cNvPr id="1591" name="CustomShape 6"/>
          <p:cNvSpPr/>
          <p:nvPr/>
        </p:nvSpPr>
        <p:spPr>
          <a:xfrm>
            <a:off x="4865040" y="4903920"/>
            <a:ext cx="1761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ff0000"/>
                </a:solidFill>
                <a:latin typeface="Segoe Print"/>
              </a:rPr>
              <a:t>So what is this?</a:t>
            </a:r>
            <a:endParaRPr b="0" lang="en-GB" sz="1600" spc="-1" strike="noStrike">
              <a:latin typeface="Arial"/>
            </a:endParaRPr>
          </a:p>
        </p:txBody>
      </p:sp>
      <p:sp>
        <p:nvSpPr>
          <p:cNvPr id="1592" name="CustomShape 7"/>
          <p:cNvSpPr/>
          <p:nvPr/>
        </p:nvSpPr>
        <p:spPr>
          <a:xfrm rot="16200000">
            <a:off x="5208480" y="4134960"/>
            <a:ext cx="335520" cy="1202400"/>
          </a:xfrm>
          <a:prstGeom prst="leftBrace">
            <a:avLst>
              <a:gd name="adj1" fmla="val 8333"/>
              <a:gd name="adj2" fmla="val 50000"/>
            </a:avLst>
          </a:prstGeom>
          <a:noFill/>
          <a:ln w="25560">
            <a:solidFill>
              <a:srgbClr val="ff0000"/>
            </a:solidFill>
            <a:round/>
          </a:ln>
          <a:effectLst>
            <a:outerShdw dist="20160" dir="5400000">
              <a:srgbClr val="000000">
                <a:alpha val="38000"/>
              </a:srgbClr>
            </a:outerShdw>
          </a:effectLst>
        </p:spPr>
        <p:style>
          <a:lnRef idx="0"/>
          <a:fillRef idx="0"/>
          <a:effectRef idx="0"/>
          <a:fontRef idx="minor"/>
        </p:style>
      </p:sp>
      <p:sp>
        <p:nvSpPr>
          <p:cNvPr id="1593" name="CustomShape 8"/>
          <p:cNvSpPr/>
          <p:nvPr/>
        </p:nvSpPr>
        <p:spPr>
          <a:xfrm rot="16200000">
            <a:off x="3707640" y="4253040"/>
            <a:ext cx="335520" cy="966240"/>
          </a:xfrm>
          <a:prstGeom prst="leftBrace">
            <a:avLst>
              <a:gd name="adj1" fmla="val 8333"/>
              <a:gd name="adj2" fmla="val 50000"/>
            </a:avLst>
          </a:prstGeom>
          <a:noFill/>
          <a:ln w="25560">
            <a:solidFill>
              <a:srgbClr val="ff0000"/>
            </a:solidFill>
            <a:round/>
          </a:ln>
          <a:effectLst>
            <a:outerShdw dist="20160" dir="5400000">
              <a:srgbClr val="000000">
                <a:alpha val="38000"/>
              </a:srgbClr>
            </a:outerShdw>
          </a:effectLst>
        </p:spPr>
        <p:style>
          <a:lnRef idx="0"/>
          <a:fillRef idx="0"/>
          <a:effectRef idx="0"/>
          <a:fontRef idx="minor"/>
        </p:style>
      </p:sp>
      <p:sp>
        <p:nvSpPr>
          <p:cNvPr id="1594" name="CustomShape 9"/>
          <p:cNvSpPr/>
          <p:nvPr/>
        </p:nvSpPr>
        <p:spPr>
          <a:xfrm>
            <a:off x="4358880" y="5850720"/>
            <a:ext cx="3709080" cy="595440"/>
          </a:xfrm>
          <a:prstGeom prst="roundRect">
            <a:avLst>
              <a:gd name="adj" fmla="val 16667"/>
            </a:avLst>
          </a:prstGeom>
          <a:solidFill>
            <a:srgbClr val="f79646"/>
          </a:solidFill>
          <a:ln w="25560">
            <a:solidFill>
              <a:srgbClr val="b66e33"/>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ffffff"/>
                </a:solidFill>
                <a:latin typeface="Segoe Print"/>
              </a:rPr>
              <a:t>Go to see Hints if you want the answer to these two questions </a:t>
            </a:r>
            <a:endParaRPr b="0" lang="en-GB" sz="1400" spc="-1" strike="noStrike">
              <a:latin typeface="Arial"/>
            </a:endParaRPr>
          </a:p>
        </p:txBody>
      </p:sp>
    </p:spTree>
  </p:cSld>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5"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Largest element in an array</a:t>
            </a:r>
            <a:endParaRPr b="0" lang="en-US" sz="4000" spc="-1" strike="noStrike">
              <a:solidFill>
                <a:srgbClr val="000000"/>
              </a:solidFill>
              <a:latin typeface="Calibri Light"/>
            </a:endParaRPr>
          </a:p>
        </p:txBody>
      </p:sp>
      <p:sp>
        <p:nvSpPr>
          <p:cNvPr id="1596" name="TextShape 2"/>
          <p:cNvSpPr txBox="1"/>
          <p:nvPr/>
        </p:nvSpPr>
        <p:spPr>
          <a:xfrm>
            <a:off x="722160" y="2906640"/>
            <a:ext cx="7772040" cy="1499760"/>
          </a:xfrm>
          <a:prstGeom prst="rect">
            <a:avLst/>
          </a:prstGeom>
          <a:noFill/>
          <a:ln>
            <a:noFill/>
          </a:ln>
        </p:spPr>
        <p:txBody>
          <a:bodyPr anchor="b"/>
          <a:p>
            <a:pPr>
              <a:lnSpc>
                <a:spcPct val="100000"/>
              </a:lnSpc>
              <a:spcBef>
                <a:spcPts val="400"/>
              </a:spcBef>
            </a:pPr>
            <a:r>
              <a:rPr b="0" lang="en-US" sz="2000" spc="-1" strike="noStrike">
                <a:solidFill>
                  <a:srgbClr val="8b8b8b"/>
                </a:solidFill>
                <a:latin typeface="Calibri Light"/>
                <a:ea typeface="Calibri Light"/>
              </a:rPr>
              <a:t>Tutorial Problems - Recursion</a:t>
            </a:r>
            <a:endParaRPr b="0" lang="en-US" sz="2000" spc="-1" strike="noStrike">
              <a:solidFill>
                <a:srgbClr val="000000"/>
              </a:solidFill>
              <a:latin typeface="Calibri Light"/>
            </a:endParaRPr>
          </a:p>
        </p:txBody>
      </p:sp>
      <p:sp>
        <p:nvSpPr>
          <p:cNvPr id="1597" name="TextShape 3"/>
          <p:cNvSpPr txBox="1"/>
          <p:nvPr/>
        </p:nvSpPr>
        <p:spPr>
          <a:xfrm>
            <a:off x="6553080" y="6356520"/>
            <a:ext cx="2133360" cy="364680"/>
          </a:xfrm>
          <a:prstGeom prst="rect">
            <a:avLst/>
          </a:prstGeom>
          <a:noFill/>
          <a:ln>
            <a:noFill/>
          </a:ln>
        </p:spPr>
        <p:txBody>
          <a:bodyPr anchor="ctr"/>
          <a:p>
            <a:pPr algn="r">
              <a:lnSpc>
                <a:spcPct val="100000"/>
              </a:lnSpc>
            </a:pPr>
            <a:fld id="{810B32BA-08B5-413E-AADA-1836923CEAF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8" name="TextShape 1"/>
          <p:cNvSpPr txBox="1"/>
          <p:nvPr/>
        </p:nvSpPr>
        <p:spPr>
          <a:xfrm>
            <a:off x="457200" y="28404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Largest Element in an Array </a:t>
            </a:r>
            <a:endParaRPr b="0" lang="en-US" sz="4400" spc="-1" strike="noStrike">
              <a:solidFill>
                <a:srgbClr val="000000"/>
              </a:solidFill>
              <a:latin typeface="Calibri Light"/>
            </a:endParaRPr>
          </a:p>
        </p:txBody>
      </p:sp>
      <p:sp>
        <p:nvSpPr>
          <p:cNvPr id="1599"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Write a program to find the largest element in an array</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e46c0a"/>
                </a:solidFill>
                <a:latin typeface="Calibri Light"/>
                <a:ea typeface="Calibri Light"/>
              </a:rPr>
              <a:t>Open </a:t>
            </a:r>
            <a:r>
              <a:rPr b="1" lang="en-US" sz="2400" spc="-1" strike="noStrike">
                <a:solidFill>
                  <a:srgbClr val="e46c0a"/>
                </a:solidFill>
                <a:latin typeface="Menlo Regular"/>
                <a:ea typeface="Calibri Light"/>
              </a:rPr>
              <a:t>largest_element_incomplete.cpp</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e46c0a"/>
                </a:solidFill>
                <a:latin typeface="Calibri Light"/>
                <a:ea typeface="Calibri Light"/>
              </a:rPr>
              <a:t>Study the </a:t>
            </a:r>
            <a:r>
              <a:rPr b="1" lang="en-US" sz="2400" spc="-1" strike="noStrike">
                <a:solidFill>
                  <a:srgbClr val="e46c0a"/>
                </a:solidFill>
                <a:latin typeface="Menlo Regular"/>
                <a:ea typeface="Calibri Light"/>
              </a:rPr>
              <a:t>main</a:t>
            </a:r>
            <a:r>
              <a:rPr b="0" lang="en-US" sz="2400" spc="-1" strike="noStrike">
                <a:solidFill>
                  <a:srgbClr val="e46c0a"/>
                </a:solidFill>
                <a:latin typeface="Calibri Light"/>
                <a:ea typeface="Calibri Light"/>
              </a:rPr>
              <a:t> function</a:t>
            </a:r>
            <a:r>
              <a:rPr b="0" lang="en-US" sz="2400" spc="-1" strike="noStrike">
                <a:solidFill>
                  <a:srgbClr val="000000"/>
                </a:solidFill>
                <a:latin typeface="Calibri Light"/>
                <a:ea typeface="Calibri Light"/>
              </a:rPr>
              <a:t>.  It </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generates a set of random positive numbers in an array</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outputs the numbers to the screen</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determines the largest element in the array by calling </a:t>
            </a:r>
            <a:r>
              <a:rPr b="1" lang="en-US" sz="1800" spc="-1" strike="noStrike">
                <a:solidFill>
                  <a:srgbClr val="000000"/>
                </a:solidFill>
                <a:latin typeface="Menlo Regular"/>
                <a:ea typeface="Calibri Light"/>
              </a:rPr>
              <a:t>largest()</a:t>
            </a:r>
            <a:endParaRPr b="0" lang="en-US" sz="18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outputs the largest element</a:t>
            </a:r>
            <a:endParaRPr b="0" lang="en-US" sz="2000" spc="-1" strike="noStrike">
              <a:solidFill>
                <a:srgbClr val="000000"/>
              </a:solidFill>
              <a:latin typeface="Calibri Light"/>
            </a:endParaRPr>
          </a:p>
        </p:txBody>
      </p:sp>
      <p:sp>
        <p:nvSpPr>
          <p:cNvPr id="1600" name="TextShape 3"/>
          <p:cNvSpPr txBox="1"/>
          <p:nvPr/>
        </p:nvSpPr>
        <p:spPr>
          <a:xfrm>
            <a:off x="6553080" y="6356520"/>
            <a:ext cx="2133360" cy="364680"/>
          </a:xfrm>
          <a:prstGeom prst="rect">
            <a:avLst/>
          </a:prstGeom>
          <a:noFill/>
          <a:ln>
            <a:noFill/>
          </a:ln>
        </p:spPr>
        <p:txBody>
          <a:bodyPr anchor="ctr"/>
          <a:p>
            <a:pPr algn="r">
              <a:lnSpc>
                <a:spcPct val="100000"/>
              </a:lnSpc>
            </a:pPr>
            <a:fld id="{5AC5CB35-15F1-40E4-A6EF-7FE47EF2893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601" name="CustomShape 4"/>
          <p:cNvSpPr/>
          <p:nvPr/>
        </p:nvSpPr>
        <p:spPr>
          <a:xfrm>
            <a:off x="-942840" y="5399280"/>
            <a:ext cx="99820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rPr>
              <a:t>largest_element.cpp provides the complete version of this tutorial problem.</a:t>
            </a:r>
            <a:endParaRPr b="0" lang="en-GB" sz="1800" spc="-1" strike="noStrike">
              <a:latin typeface="Arial"/>
            </a:endParaRPr>
          </a:p>
        </p:txBody>
      </p:sp>
    </p:spTree>
  </p:cSld>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2"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Largest Element in an Array </a:t>
            </a:r>
            <a:endParaRPr b="0" lang="en-US" sz="4400" spc="-1" strike="noStrike">
              <a:solidFill>
                <a:srgbClr val="000000"/>
              </a:solidFill>
              <a:latin typeface="Calibri Light"/>
            </a:endParaRPr>
          </a:p>
        </p:txBody>
      </p:sp>
      <p:sp>
        <p:nvSpPr>
          <p:cNvPr id="1603" name="TextShape 2"/>
          <p:cNvSpPr txBox="1"/>
          <p:nvPr/>
        </p:nvSpPr>
        <p:spPr>
          <a:xfrm>
            <a:off x="457200" y="1204920"/>
            <a:ext cx="8229240" cy="51447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e46c0a"/>
                </a:solidFill>
                <a:latin typeface="Calibri Light"/>
                <a:ea typeface="Calibri Light"/>
              </a:rPr>
              <a:t>Write the </a:t>
            </a:r>
            <a:r>
              <a:rPr b="1" lang="en-US" sz="2000" spc="-1" strike="noStrike">
                <a:solidFill>
                  <a:srgbClr val="e46c0a"/>
                </a:solidFill>
                <a:latin typeface="Menlo Regular"/>
                <a:ea typeface="Calibri Light"/>
              </a:rPr>
              <a:t>largest_element()</a:t>
            </a:r>
            <a:r>
              <a:rPr b="0" lang="en-US" sz="2400" spc="-1" strike="noStrike">
                <a:solidFill>
                  <a:srgbClr val="e46c0a"/>
                </a:solidFill>
                <a:latin typeface="Calibri Light"/>
                <a:ea typeface="Calibri Light"/>
              </a:rPr>
              <a:t> function that uses a loop to determine the largest element in an array</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First determine the function prototype.   Look at how it is called in </a:t>
            </a:r>
            <a:r>
              <a:rPr b="1" lang="en-US" sz="1600" spc="-1" strike="noStrike">
                <a:solidFill>
                  <a:srgbClr val="000000"/>
                </a:solidFill>
                <a:latin typeface="Menlo Regular"/>
                <a:ea typeface="Calibri Light"/>
              </a:rPr>
              <a:t>main()</a:t>
            </a:r>
            <a:r>
              <a:rPr b="0" lang="en-US" sz="2000" spc="-1" strike="noStrike">
                <a:solidFill>
                  <a:srgbClr val="000000"/>
                </a:solidFill>
                <a:latin typeface="Calibri Light"/>
                <a:ea typeface="Calibri Light"/>
              </a:rPr>
              <a:t>.  What should be the input parameters? What should be the return value?</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Finish the function body.  Compile and run the program.</a:t>
            </a:r>
            <a:endParaRPr b="0" lang="en-US" sz="20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e46c0a"/>
                </a:solidFill>
                <a:latin typeface="Calibri Light"/>
                <a:ea typeface="Calibri Light"/>
              </a:rPr>
              <a:t>Write the </a:t>
            </a:r>
            <a:r>
              <a:rPr b="1" lang="en-US" sz="2000" spc="-1" strike="noStrike">
                <a:solidFill>
                  <a:srgbClr val="e46c0a"/>
                </a:solidFill>
                <a:latin typeface="Menlo Regular"/>
                <a:ea typeface="Calibri Light"/>
              </a:rPr>
              <a:t>largest_element()</a:t>
            </a:r>
            <a:r>
              <a:rPr b="0" lang="en-US" sz="2400" spc="-1" strike="noStrike">
                <a:solidFill>
                  <a:srgbClr val="e46c0a"/>
                </a:solidFill>
                <a:latin typeface="Calibri Light"/>
                <a:ea typeface="Calibri Light"/>
              </a:rPr>
              <a:t> function that uses recursion to determine the largest element in an array</a:t>
            </a:r>
            <a:endParaRPr b="0" lang="en-US" sz="2400" spc="-1" strike="noStrike">
              <a:solidFill>
                <a:srgbClr val="000000"/>
              </a:solidFill>
              <a:latin typeface="Calibri Light"/>
            </a:endParaRPr>
          </a:p>
          <a:p>
            <a:endParaRPr b="0" lang="en-US" sz="2400" spc="-1" strike="noStrike">
              <a:solidFill>
                <a:srgbClr val="000000"/>
              </a:solidFill>
              <a:latin typeface="Calibri Light"/>
            </a:endParaRPr>
          </a:p>
          <a:p>
            <a:endParaRPr b="0" lang="en-US" sz="2400" spc="-1" strike="noStrike">
              <a:solidFill>
                <a:srgbClr val="000000"/>
              </a:solidFill>
              <a:latin typeface="Calibri Light"/>
            </a:endParaRPr>
          </a:p>
          <a:p>
            <a:br/>
            <a:b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What is the base case?  What is the general case?</a:t>
            </a:r>
            <a:endParaRPr b="0" lang="en-US" sz="2000" spc="-1" strike="noStrike">
              <a:solidFill>
                <a:srgbClr val="000000"/>
              </a:solidFill>
              <a:latin typeface="Calibri Light"/>
            </a:endParaRPr>
          </a:p>
          <a:p>
            <a:endParaRPr b="0" lang="en-US" sz="2000" spc="-1" strike="noStrike">
              <a:solidFill>
                <a:srgbClr val="000000"/>
              </a:solidFill>
              <a:latin typeface="Calibri Light"/>
            </a:endParaRPr>
          </a:p>
        </p:txBody>
      </p:sp>
      <p:sp>
        <p:nvSpPr>
          <p:cNvPr id="1604" name="TextShape 3"/>
          <p:cNvSpPr txBox="1"/>
          <p:nvPr/>
        </p:nvSpPr>
        <p:spPr>
          <a:xfrm>
            <a:off x="6553080" y="6356520"/>
            <a:ext cx="2133360" cy="364680"/>
          </a:xfrm>
          <a:prstGeom prst="rect">
            <a:avLst/>
          </a:prstGeom>
          <a:noFill/>
          <a:ln>
            <a:noFill/>
          </a:ln>
        </p:spPr>
        <p:txBody>
          <a:bodyPr anchor="ctr"/>
          <a:p>
            <a:pPr algn="r">
              <a:lnSpc>
                <a:spcPct val="100000"/>
              </a:lnSpc>
            </a:pPr>
            <a:fld id="{C047DF64-BDFF-4250-A3B8-FCF61CD8B9E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aphicFrame>
        <p:nvGraphicFramePr>
          <p:cNvPr id="1605" name="Table 4"/>
          <p:cNvGraphicFramePr/>
          <p:nvPr/>
        </p:nvGraphicFramePr>
        <p:xfrm>
          <a:off x="738720" y="4925160"/>
          <a:ext cx="4380840" cy="370080"/>
        </p:xfrm>
        <a:graphic>
          <a:graphicData uri="http://schemas.openxmlformats.org/drawingml/2006/table">
            <a:tbl>
              <a:tblPr/>
              <a:tblGrid>
                <a:gridCol w="730080"/>
                <a:gridCol w="730080"/>
                <a:gridCol w="730080"/>
                <a:gridCol w="730080"/>
                <a:gridCol w="730080"/>
                <a:gridCol w="730800"/>
              </a:tblGrid>
              <a:tr h="370440">
                <a:tc>
                  <a:txBody>
                    <a:bodyPr/>
                    <a:p>
                      <a:pPr algn="ctr">
                        <a:lnSpc>
                          <a:spcPct val="100000"/>
                        </a:lnSpc>
                      </a:pPr>
                      <a:r>
                        <a:rPr b="0" lang="en-GB" sz="1800" spc="-1" strike="noStrike">
                          <a:solidFill>
                            <a:srgbClr val="000000"/>
                          </a:solidFill>
                          <a:latin typeface="Calibri Light"/>
                        </a:rPr>
                        <a:t>23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14</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67</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45</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82</a:t>
                      </a:r>
                      <a:endParaRPr b="0" lang="en-GB" sz="1800" spc="-1" strike="noStrike">
                        <a:latin typeface="Arial"/>
                      </a:endParaRPr>
                    </a:p>
                  </a:txBody>
                  <a:tcPr marL="91440" marR="91440">
                    <a:noFill/>
                  </a:tcPr>
                </a:tc>
              </a:tr>
            </a:tbl>
          </a:graphicData>
        </a:graphic>
      </p:graphicFrame>
      <p:sp>
        <p:nvSpPr>
          <p:cNvPr id="1606" name="CustomShape 5"/>
          <p:cNvSpPr/>
          <p:nvPr/>
        </p:nvSpPr>
        <p:spPr>
          <a:xfrm>
            <a:off x="723600" y="5486400"/>
            <a:ext cx="39589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77933c"/>
                </a:solidFill>
                <a:latin typeface="Segoe Print"/>
              </a:rPr>
              <a:t>B:  67 is the largest of the first 5 elements</a:t>
            </a:r>
            <a:endParaRPr b="0" lang="en-GB" sz="1400" spc="-1" strike="noStrike">
              <a:latin typeface="Arial"/>
            </a:endParaRPr>
          </a:p>
        </p:txBody>
      </p:sp>
      <p:sp>
        <p:nvSpPr>
          <p:cNvPr id="1607" name="CustomShape 6"/>
          <p:cNvSpPr/>
          <p:nvPr/>
        </p:nvSpPr>
        <p:spPr>
          <a:xfrm rot="16200000">
            <a:off x="2510280" y="3778560"/>
            <a:ext cx="228240" cy="3263400"/>
          </a:xfrm>
          <a:prstGeom prst="leftBrace">
            <a:avLst>
              <a:gd name="adj1" fmla="val 8333"/>
              <a:gd name="adj2" fmla="val 50000"/>
            </a:avLst>
          </a:prstGeom>
          <a:noFill/>
          <a:ln w="25560">
            <a:solidFill>
              <a:srgbClr val="9bbb59"/>
            </a:solidFill>
            <a:round/>
          </a:ln>
          <a:effectLst>
            <a:outerShdw dist="20160" dir="5400000">
              <a:srgbClr val="000000">
                <a:alpha val="38000"/>
              </a:srgbClr>
            </a:outerShdw>
          </a:effectLst>
        </p:spPr>
        <p:style>
          <a:lnRef idx="0"/>
          <a:fillRef idx="0"/>
          <a:effectRef idx="0"/>
          <a:fontRef idx="minor"/>
        </p:style>
      </p:sp>
      <p:sp>
        <p:nvSpPr>
          <p:cNvPr id="1608" name="CustomShape 7"/>
          <p:cNvSpPr/>
          <p:nvPr/>
        </p:nvSpPr>
        <p:spPr>
          <a:xfrm flipH="1" flipV="1" rot="16200000">
            <a:off x="2880360" y="2799000"/>
            <a:ext cx="213120" cy="3988080"/>
          </a:xfrm>
          <a:prstGeom prst="leftBrace">
            <a:avLst>
              <a:gd name="adj1" fmla="val 8333"/>
              <a:gd name="adj2" fmla="val 50000"/>
            </a:avLst>
          </a:prstGeom>
          <a:noFill/>
          <a:ln w="25560">
            <a:solidFill>
              <a:srgbClr val="9bbb59"/>
            </a:solidFill>
            <a:round/>
          </a:ln>
          <a:effectLst>
            <a:outerShdw dist="20160" dir="5400000">
              <a:srgbClr val="000000">
                <a:alpha val="38000"/>
              </a:srgbClr>
            </a:outerShdw>
          </a:effectLst>
        </p:spPr>
        <p:style>
          <a:lnRef idx="0"/>
          <a:fillRef idx="0"/>
          <a:effectRef idx="0"/>
          <a:fontRef idx="minor"/>
        </p:style>
      </p:sp>
      <p:sp>
        <p:nvSpPr>
          <p:cNvPr id="1609" name="CustomShape 8"/>
          <p:cNvSpPr/>
          <p:nvPr/>
        </p:nvSpPr>
        <p:spPr>
          <a:xfrm>
            <a:off x="1643400" y="4415400"/>
            <a:ext cx="39560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77933c"/>
                </a:solidFill>
                <a:latin typeface="Segoe Print"/>
              </a:rPr>
              <a:t>A:  82 is the largest of the first 6 elements</a:t>
            </a:r>
            <a:endParaRPr b="0" lang="en-GB" sz="1400" spc="-1" strike="noStrike">
              <a:latin typeface="Arial"/>
            </a:endParaRPr>
          </a:p>
        </p:txBody>
      </p:sp>
      <p:sp>
        <p:nvSpPr>
          <p:cNvPr id="1610" name="CustomShape 9"/>
          <p:cNvSpPr/>
          <p:nvPr/>
        </p:nvSpPr>
        <p:spPr>
          <a:xfrm>
            <a:off x="5584320" y="4899600"/>
            <a:ext cx="2712600" cy="57708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600" spc="-1" strike="noStrike">
                <a:solidFill>
                  <a:srgbClr val="376092"/>
                </a:solidFill>
                <a:latin typeface="Segoe Print"/>
              </a:rPr>
              <a:t>How to determine A using the results of B?</a:t>
            </a:r>
            <a:endParaRPr b="0" lang="en-GB" sz="1600" spc="-1" strike="noStrike">
              <a:latin typeface="Arial"/>
            </a:endParaRPr>
          </a:p>
        </p:txBody>
      </p:sp>
      <p:sp>
        <p:nvSpPr>
          <p:cNvPr id="1611" name="CustomShape 10"/>
          <p:cNvSpPr/>
          <p:nvPr/>
        </p:nvSpPr>
        <p:spPr>
          <a:xfrm>
            <a:off x="4358880" y="6237000"/>
            <a:ext cx="3709080" cy="595440"/>
          </a:xfrm>
          <a:prstGeom prst="roundRect">
            <a:avLst>
              <a:gd name="adj" fmla="val 16667"/>
            </a:avLst>
          </a:prstGeom>
          <a:solidFill>
            <a:srgbClr val="f79646"/>
          </a:solidFill>
          <a:ln w="25560">
            <a:solidFill>
              <a:srgbClr val="b66e33"/>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ffffff"/>
                </a:solidFill>
                <a:latin typeface="Segoe Print"/>
              </a:rPr>
              <a:t>Go to see Hints if you want the answer to these two questions </a:t>
            </a:r>
            <a:endParaRPr b="0" lang="en-GB" sz="1400" spc="-1" strike="noStrike">
              <a:latin typeface="Arial"/>
            </a:endParaRPr>
          </a:p>
        </p:txBody>
      </p:sp>
    </p:spTree>
  </p:cSld>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2"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Reversing a string</a:t>
            </a:r>
            <a:endParaRPr b="0" lang="en-US" sz="4000" spc="-1" strike="noStrike">
              <a:solidFill>
                <a:srgbClr val="000000"/>
              </a:solidFill>
              <a:latin typeface="Calibri Light"/>
            </a:endParaRPr>
          </a:p>
        </p:txBody>
      </p:sp>
      <p:sp>
        <p:nvSpPr>
          <p:cNvPr id="1613" name="TextShape 2"/>
          <p:cNvSpPr txBox="1"/>
          <p:nvPr/>
        </p:nvSpPr>
        <p:spPr>
          <a:xfrm>
            <a:off x="722160" y="2906640"/>
            <a:ext cx="7772040" cy="1499760"/>
          </a:xfrm>
          <a:prstGeom prst="rect">
            <a:avLst/>
          </a:prstGeom>
          <a:noFill/>
          <a:ln>
            <a:noFill/>
          </a:ln>
        </p:spPr>
        <p:txBody>
          <a:bodyPr anchor="b"/>
          <a:p>
            <a:pPr>
              <a:lnSpc>
                <a:spcPct val="100000"/>
              </a:lnSpc>
              <a:spcBef>
                <a:spcPts val="400"/>
              </a:spcBef>
            </a:pPr>
            <a:r>
              <a:rPr b="0" lang="en-US" sz="2000" spc="-1" strike="noStrike">
                <a:solidFill>
                  <a:srgbClr val="8b8b8b"/>
                </a:solidFill>
                <a:latin typeface="Calibri Light"/>
                <a:ea typeface="Calibri Light"/>
              </a:rPr>
              <a:t>Tutorial Problems - Recursion</a:t>
            </a:r>
            <a:endParaRPr b="0" lang="en-US" sz="2000" spc="-1" strike="noStrike">
              <a:solidFill>
                <a:srgbClr val="000000"/>
              </a:solidFill>
              <a:latin typeface="Calibri Light"/>
            </a:endParaRPr>
          </a:p>
        </p:txBody>
      </p:sp>
      <p:sp>
        <p:nvSpPr>
          <p:cNvPr id="1614" name="TextShape 3"/>
          <p:cNvSpPr txBox="1"/>
          <p:nvPr/>
        </p:nvSpPr>
        <p:spPr>
          <a:xfrm>
            <a:off x="6553080" y="6356520"/>
            <a:ext cx="2133360" cy="364680"/>
          </a:xfrm>
          <a:prstGeom prst="rect">
            <a:avLst/>
          </a:prstGeom>
          <a:noFill/>
          <a:ln>
            <a:noFill/>
          </a:ln>
        </p:spPr>
        <p:txBody>
          <a:bodyPr anchor="ctr"/>
          <a:p>
            <a:pPr algn="r">
              <a:lnSpc>
                <a:spcPct val="100000"/>
              </a:lnSpc>
            </a:pPr>
            <a:fld id="{49377352-404D-41EC-A3D6-3E360C377CA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Reversing a String</a:t>
            </a:r>
            <a:endParaRPr b="0" lang="en-US" sz="4400" spc="-1" strike="noStrike">
              <a:solidFill>
                <a:srgbClr val="000000"/>
              </a:solidFill>
              <a:latin typeface="Calibri Light"/>
            </a:endParaRPr>
          </a:p>
        </p:txBody>
      </p:sp>
      <p:sp>
        <p:nvSpPr>
          <p:cNvPr id="1616"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Write a program to reverse an input string.</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e46c0a"/>
                </a:solidFill>
                <a:latin typeface="Calibri Light"/>
                <a:ea typeface="Calibri Light"/>
              </a:rPr>
              <a:t>Open </a:t>
            </a:r>
            <a:r>
              <a:rPr b="1" lang="en-US" sz="2200" spc="-1" strike="noStrike">
                <a:solidFill>
                  <a:srgbClr val="e46c0a"/>
                </a:solidFill>
                <a:latin typeface="Menlo Regular"/>
                <a:ea typeface="Calibri Light"/>
              </a:rPr>
              <a:t>string_reverse_incomplete.cpp</a:t>
            </a:r>
            <a:endParaRPr b="0" lang="en-US" sz="22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e46c0a"/>
                </a:solidFill>
                <a:latin typeface="Calibri Light"/>
                <a:ea typeface="Calibri Light"/>
              </a:rPr>
              <a:t>Study the </a:t>
            </a:r>
            <a:r>
              <a:rPr b="1" lang="en-US" sz="2200" spc="-1" strike="noStrike">
                <a:solidFill>
                  <a:srgbClr val="e46c0a"/>
                </a:solidFill>
                <a:latin typeface="Menlo Regular"/>
                <a:ea typeface="Calibri Light"/>
              </a:rPr>
              <a:t>main</a:t>
            </a:r>
            <a:r>
              <a:rPr b="0" lang="en-US" sz="2400" spc="-1" strike="noStrike">
                <a:solidFill>
                  <a:srgbClr val="e46c0a"/>
                </a:solidFill>
                <a:latin typeface="Calibri Light"/>
                <a:ea typeface="Calibri Light"/>
              </a:rPr>
              <a:t> function</a:t>
            </a:r>
            <a:r>
              <a:rPr b="0" lang="en-US" sz="2400" spc="-1" strike="noStrike">
                <a:solidFill>
                  <a:srgbClr val="000000"/>
                </a:solidFill>
                <a:latin typeface="Calibri Light"/>
                <a:ea typeface="Calibri Light"/>
              </a:rPr>
              <a:t>.  It </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asks the user to input a string</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reverse the string by calling </a:t>
            </a:r>
            <a:r>
              <a:rPr b="1" lang="en-US" sz="1700" spc="-1" strike="noStrike">
                <a:solidFill>
                  <a:srgbClr val="000000"/>
                </a:solidFill>
                <a:latin typeface="Menlo Regular"/>
                <a:ea typeface="Calibri Light"/>
              </a:rPr>
              <a:t>reverse()</a:t>
            </a:r>
            <a:endParaRPr b="0" lang="en-US" sz="17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print out the reversed string</a:t>
            </a:r>
            <a:endParaRPr b="0" lang="en-US" sz="20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e46c0a"/>
                </a:solidFill>
                <a:latin typeface="Calibri Light"/>
                <a:ea typeface="Calibri Light"/>
              </a:rPr>
              <a:t>Write the </a:t>
            </a:r>
            <a:r>
              <a:rPr b="1" lang="en-US" sz="2200" spc="-1" strike="noStrike">
                <a:solidFill>
                  <a:srgbClr val="e46c0a"/>
                </a:solidFill>
                <a:latin typeface="Menlo Regular"/>
                <a:ea typeface="Calibri Light"/>
              </a:rPr>
              <a:t>reverse()</a:t>
            </a:r>
            <a:r>
              <a:rPr b="0" lang="en-US" sz="2400" spc="-1" strike="noStrike">
                <a:solidFill>
                  <a:srgbClr val="e46c0a"/>
                </a:solidFill>
                <a:latin typeface="Calibri Light"/>
                <a:ea typeface="Calibri Light"/>
              </a:rPr>
              <a:t> function that uses a loop to reverse an input string</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First determine the function prototype.   Look at how it is called in </a:t>
            </a:r>
            <a:r>
              <a:rPr b="1" lang="en-US" sz="1700" spc="-1" strike="noStrike">
                <a:solidFill>
                  <a:srgbClr val="000000"/>
                </a:solidFill>
                <a:latin typeface="Menlo Regular"/>
                <a:ea typeface="Calibri Light"/>
              </a:rPr>
              <a:t>main()</a:t>
            </a:r>
            <a:r>
              <a:rPr b="0" lang="en-US" sz="2000" spc="-1" strike="noStrike">
                <a:solidFill>
                  <a:srgbClr val="000000"/>
                </a:solidFill>
                <a:latin typeface="Calibri Light"/>
                <a:ea typeface="Calibri Light"/>
              </a:rPr>
              <a:t>.  What should be the input parameters? What should be the return value?</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Finish the function body.  Compile and run the program.</a:t>
            </a:r>
            <a:endParaRPr b="0" lang="en-US" sz="2000" spc="-1" strike="noStrike">
              <a:solidFill>
                <a:srgbClr val="000000"/>
              </a:solidFill>
              <a:latin typeface="Calibri Light"/>
            </a:endParaRPr>
          </a:p>
        </p:txBody>
      </p:sp>
      <p:sp>
        <p:nvSpPr>
          <p:cNvPr id="1617" name="TextShape 3"/>
          <p:cNvSpPr txBox="1"/>
          <p:nvPr/>
        </p:nvSpPr>
        <p:spPr>
          <a:xfrm>
            <a:off x="6553080" y="6356520"/>
            <a:ext cx="2133360" cy="364680"/>
          </a:xfrm>
          <a:prstGeom prst="rect">
            <a:avLst/>
          </a:prstGeom>
          <a:noFill/>
          <a:ln>
            <a:noFill/>
          </a:ln>
        </p:spPr>
        <p:txBody>
          <a:bodyPr anchor="ctr"/>
          <a:p>
            <a:pPr algn="r">
              <a:lnSpc>
                <a:spcPct val="100000"/>
              </a:lnSpc>
            </a:pPr>
            <a:fld id="{8D102585-EAA3-422D-8C87-2E9E4F49627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618" name="CustomShape 4"/>
          <p:cNvSpPr/>
          <p:nvPr/>
        </p:nvSpPr>
        <p:spPr>
          <a:xfrm>
            <a:off x="-904680" y="6169680"/>
            <a:ext cx="975816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rPr>
              <a:t>string_reverse.cpp provides the complete version of this tutorial problem.</a:t>
            </a:r>
            <a:endParaRPr b="0" lang="en-GB" sz="1800" spc="-1" strike="noStrike">
              <a:latin typeface="Arial"/>
            </a:endParaRPr>
          </a:p>
        </p:txBody>
      </p:sp>
    </p:spTree>
  </p:cSld>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Reversing a String</a:t>
            </a:r>
            <a:endParaRPr b="0" lang="en-US" sz="4400" spc="-1" strike="noStrike">
              <a:solidFill>
                <a:srgbClr val="000000"/>
              </a:solidFill>
              <a:latin typeface="Calibri Light"/>
            </a:endParaRPr>
          </a:p>
        </p:txBody>
      </p:sp>
      <p:sp>
        <p:nvSpPr>
          <p:cNvPr id="1620"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e46c0a"/>
                </a:solidFill>
                <a:latin typeface="Calibri Light"/>
                <a:ea typeface="Calibri Light"/>
              </a:rPr>
              <a:t>Write the </a:t>
            </a:r>
            <a:r>
              <a:rPr b="1" lang="en-US" sz="2000" spc="-1" strike="noStrike">
                <a:solidFill>
                  <a:srgbClr val="e46c0a"/>
                </a:solidFill>
                <a:latin typeface="Menlo Regular"/>
                <a:ea typeface="Calibri Light"/>
              </a:rPr>
              <a:t>reverse()</a:t>
            </a:r>
            <a:r>
              <a:rPr b="0" lang="en-US" sz="2400" spc="-1" strike="noStrike">
                <a:solidFill>
                  <a:srgbClr val="e46c0a"/>
                </a:solidFill>
                <a:latin typeface="Calibri Light"/>
                <a:ea typeface="Calibri Light"/>
              </a:rPr>
              <a:t> function that uses recursion to reverse an input string</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What is the base case? </a:t>
            </a:r>
            <a:br/>
            <a:r>
              <a:rPr b="0" lang="en-US" sz="2400" spc="-1" strike="noStrike">
                <a:solidFill>
                  <a:srgbClr val="000000"/>
                </a:solidFill>
                <a:latin typeface="Calibri Light"/>
                <a:ea typeface="Calibri Light"/>
              </a:rPr>
              <a:t>What is the general case?</a:t>
            </a:r>
            <a:endParaRPr b="0" lang="en-US" sz="2400" spc="-1" strike="noStrike">
              <a:solidFill>
                <a:srgbClr val="000000"/>
              </a:solidFill>
              <a:latin typeface="Calibri Light"/>
            </a:endParaRPr>
          </a:p>
          <a:p>
            <a:endParaRPr b="0" lang="en-US" sz="2400" spc="-1" strike="noStrike">
              <a:solidFill>
                <a:srgbClr val="000000"/>
              </a:solidFill>
              <a:latin typeface="Calibri Light"/>
            </a:endParaRPr>
          </a:p>
        </p:txBody>
      </p:sp>
      <p:sp>
        <p:nvSpPr>
          <p:cNvPr id="1621" name="TextShape 3"/>
          <p:cNvSpPr txBox="1"/>
          <p:nvPr/>
        </p:nvSpPr>
        <p:spPr>
          <a:xfrm>
            <a:off x="6553080" y="6356520"/>
            <a:ext cx="2133360" cy="364680"/>
          </a:xfrm>
          <a:prstGeom prst="rect">
            <a:avLst/>
          </a:prstGeom>
          <a:noFill/>
          <a:ln>
            <a:noFill/>
          </a:ln>
        </p:spPr>
        <p:txBody>
          <a:bodyPr anchor="ctr"/>
          <a:p>
            <a:pPr algn="r">
              <a:lnSpc>
                <a:spcPct val="100000"/>
              </a:lnSpc>
            </a:pPr>
            <a:fld id="{E44D00CB-66FE-4E7A-8EA5-15E9F25C6310}"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aphicFrame>
        <p:nvGraphicFramePr>
          <p:cNvPr id="1622" name="Table 4"/>
          <p:cNvGraphicFramePr/>
          <p:nvPr/>
        </p:nvGraphicFramePr>
        <p:xfrm>
          <a:off x="763920" y="2689920"/>
          <a:ext cx="5217120" cy="357480"/>
        </p:xfrm>
        <a:graphic>
          <a:graphicData uri="http://schemas.openxmlformats.org/drawingml/2006/table">
            <a:tbl>
              <a:tblPr/>
              <a:tblGrid>
                <a:gridCol w="474120"/>
                <a:gridCol w="474120"/>
                <a:gridCol w="474120"/>
                <a:gridCol w="474120"/>
                <a:gridCol w="474120"/>
                <a:gridCol w="474120"/>
                <a:gridCol w="474120"/>
                <a:gridCol w="474120"/>
                <a:gridCol w="474120"/>
                <a:gridCol w="474120"/>
                <a:gridCol w="476280"/>
              </a:tblGrid>
              <a:tr h="357840">
                <a:tc>
                  <a:txBody>
                    <a:bodyPr/>
                    <a:p>
                      <a:pPr algn="ctr">
                        <a:lnSpc>
                          <a:spcPct val="100000"/>
                        </a:lnSpc>
                      </a:pPr>
                      <a:r>
                        <a:rPr b="0" lang="en-GB" sz="1800" spc="-1" strike="noStrike">
                          <a:solidFill>
                            <a:srgbClr val="000000"/>
                          </a:solidFill>
                          <a:latin typeface="Calibri Light"/>
                        </a:rPr>
                        <a:t>p</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r</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o</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g</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r</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a</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m</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m</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i</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n</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g</a:t>
                      </a:r>
                      <a:endParaRPr b="0" lang="en-GB" sz="1800" spc="-1" strike="noStrike">
                        <a:latin typeface="Arial"/>
                      </a:endParaRPr>
                    </a:p>
                  </a:txBody>
                  <a:tcPr marL="91440" marR="91440">
                    <a:noFill/>
                  </a:tcPr>
                </a:tc>
              </a:tr>
            </a:tbl>
          </a:graphicData>
        </a:graphic>
      </p:graphicFrame>
      <p:graphicFrame>
        <p:nvGraphicFramePr>
          <p:cNvPr id="1623" name="Table 5"/>
          <p:cNvGraphicFramePr/>
          <p:nvPr/>
        </p:nvGraphicFramePr>
        <p:xfrm>
          <a:off x="2986560" y="3824280"/>
          <a:ext cx="5217120" cy="357480"/>
        </p:xfrm>
        <a:graphic>
          <a:graphicData uri="http://schemas.openxmlformats.org/drawingml/2006/table">
            <a:tbl>
              <a:tblPr/>
              <a:tblGrid>
                <a:gridCol w="474120"/>
                <a:gridCol w="474120"/>
                <a:gridCol w="474120"/>
                <a:gridCol w="474120"/>
                <a:gridCol w="474120"/>
                <a:gridCol w="474120"/>
                <a:gridCol w="474120"/>
                <a:gridCol w="474120"/>
                <a:gridCol w="474120"/>
                <a:gridCol w="474120"/>
                <a:gridCol w="476280"/>
              </a:tblGrid>
              <a:tr h="357840">
                <a:tc>
                  <a:txBody>
                    <a:bodyPr/>
                    <a:p>
                      <a:pPr algn="ctr">
                        <a:lnSpc>
                          <a:spcPct val="100000"/>
                        </a:lnSpc>
                      </a:pPr>
                      <a:r>
                        <a:rPr b="0" lang="en-GB" sz="1800" spc="-1" strike="noStrike">
                          <a:solidFill>
                            <a:srgbClr val="000000"/>
                          </a:solidFill>
                          <a:latin typeface="Calibri Light"/>
                        </a:rPr>
                        <a:t>g</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n</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i</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m</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m</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a</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r</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g</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o</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r</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p</a:t>
                      </a:r>
                      <a:endParaRPr b="0" lang="en-GB" sz="1800" spc="-1" strike="noStrike">
                        <a:latin typeface="Arial"/>
                      </a:endParaRPr>
                    </a:p>
                  </a:txBody>
                  <a:tcPr marL="91440" marR="91440">
                    <a:noFill/>
                  </a:tcPr>
                </a:tc>
              </a:tr>
            </a:tbl>
          </a:graphicData>
        </a:graphic>
      </p:graphicFrame>
      <p:sp>
        <p:nvSpPr>
          <p:cNvPr id="1624" name="CustomShape 6"/>
          <p:cNvSpPr/>
          <p:nvPr/>
        </p:nvSpPr>
        <p:spPr>
          <a:xfrm flipH="1" flipV="1" rot="16200000">
            <a:off x="3253680" y="97560"/>
            <a:ext cx="213120" cy="5014080"/>
          </a:xfrm>
          <a:prstGeom prst="leftBrace">
            <a:avLst>
              <a:gd name="adj1" fmla="val 8333"/>
              <a:gd name="adj2" fmla="val 50000"/>
            </a:avLst>
          </a:prstGeom>
          <a:noFill/>
          <a:ln w="25560">
            <a:solidFill>
              <a:srgbClr val="9bbb59"/>
            </a:solidFill>
            <a:round/>
          </a:ln>
          <a:effectLst>
            <a:outerShdw dist="20160" dir="5400000">
              <a:srgbClr val="000000">
                <a:alpha val="38000"/>
              </a:srgbClr>
            </a:outerShdw>
          </a:effectLst>
        </p:spPr>
        <p:style>
          <a:lnRef idx="0"/>
          <a:fillRef idx="0"/>
          <a:effectRef idx="0"/>
          <a:fontRef idx="minor"/>
        </p:style>
      </p:sp>
      <p:sp>
        <p:nvSpPr>
          <p:cNvPr id="1625" name="CustomShape 7"/>
          <p:cNvSpPr/>
          <p:nvPr/>
        </p:nvSpPr>
        <p:spPr>
          <a:xfrm>
            <a:off x="3202200" y="2226960"/>
            <a:ext cx="303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77933c"/>
                </a:solidFill>
                <a:latin typeface="Segoe Print"/>
              </a:rPr>
              <a:t>A</a:t>
            </a:r>
            <a:endParaRPr b="0" lang="en-GB" sz="1400" spc="-1" strike="noStrike">
              <a:latin typeface="Arial"/>
            </a:endParaRPr>
          </a:p>
        </p:txBody>
      </p:sp>
      <p:sp>
        <p:nvSpPr>
          <p:cNvPr id="1626" name="CustomShape 8"/>
          <p:cNvSpPr/>
          <p:nvPr/>
        </p:nvSpPr>
        <p:spPr>
          <a:xfrm>
            <a:off x="3045240" y="3213000"/>
            <a:ext cx="303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e46c0a"/>
                </a:solidFill>
                <a:latin typeface="Segoe Print"/>
              </a:rPr>
              <a:t>B</a:t>
            </a:r>
            <a:endParaRPr b="0" lang="en-GB" sz="1400" spc="-1" strike="noStrike">
              <a:latin typeface="Arial"/>
            </a:endParaRPr>
          </a:p>
        </p:txBody>
      </p:sp>
      <p:sp>
        <p:nvSpPr>
          <p:cNvPr id="1627" name="CustomShape 9"/>
          <p:cNvSpPr/>
          <p:nvPr/>
        </p:nvSpPr>
        <p:spPr>
          <a:xfrm flipH="1" rot="5400000">
            <a:off x="3069000" y="928800"/>
            <a:ext cx="188640" cy="4442400"/>
          </a:xfrm>
          <a:prstGeom prst="leftBrace">
            <a:avLst>
              <a:gd name="adj1" fmla="val 8333"/>
              <a:gd name="adj2" fmla="val 50000"/>
            </a:avLst>
          </a:prstGeom>
          <a:noFill/>
          <a:ln w="25560">
            <a:solidFill>
              <a:srgbClr val="f79646"/>
            </a:solidFill>
            <a:round/>
          </a:ln>
          <a:effectLst>
            <a:outerShdw dist="20160" dir="5400000">
              <a:srgbClr val="000000">
                <a:alpha val="38000"/>
              </a:srgbClr>
            </a:outerShdw>
          </a:effectLst>
        </p:spPr>
        <p:style>
          <a:lnRef idx="0"/>
          <a:fillRef idx="0"/>
          <a:effectRef idx="0"/>
          <a:fontRef idx="minor"/>
        </p:style>
      </p:sp>
      <p:sp>
        <p:nvSpPr>
          <p:cNvPr id="1628" name="CustomShape 10"/>
          <p:cNvSpPr/>
          <p:nvPr/>
        </p:nvSpPr>
        <p:spPr>
          <a:xfrm flipH="1" flipV="1" rot="16200000">
            <a:off x="5488920" y="1199520"/>
            <a:ext cx="213120" cy="5014080"/>
          </a:xfrm>
          <a:prstGeom prst="leftBrace">
            <a:avLst>
              <a:gd name="adj1" fmla="val 8333"/>
              <a:gd name="adj2" fmla="val 50000"/>
            </a:avLst>
          </a:prstGeom>
          <a:noFill/>
          <a:ln w="25560">
            <a:solidFill>
              <a:srgbClr val="9bbb59"/>
            </a:solidFill>
            <a:round/>
          </a:ln>
          <a:effectLst>
            <a:outerShdw dist="20160" dir="5400000">
              <a:srgbClr val="000000">
                <a:alpha val="38000"/>
              </a:srgbClr>
            </a:outerShdw>
          </a:effectLst>
        </p:spPr>
        <p:style>
          <a:lnRef idx="0"/>
          <a:fillRef idx="0"/>
          <a:effectRef idx="0"/>
          <a:fontRef idx="minor"/>
        </p:style>
      </p:sp>
      <p:sp>
        <p:nvSpPr>
          <p:cNvPr id="1629" name="CustomShape 11"/>
          <p:cNvSpPr/>
          <p:nvPr/>
        </p:nvSpPr>
        <p:spPr>
          <a:xfrm>
            <a:off x="5008680" y="3328920"/>
            <a:ext cx="1258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77933c"/>
                </a:solidFill>
                <a:latin typeface="Segoe Print"/>
              </a:rPr>
              <a:t>reverse of A</a:t>
            </a:r>
            <a:endParaRPr b="0" lang="en-GB" sz="1400" spc="-1" strike="noStrike">
              <a:latin typeface="Arial"/>
            </a:endParaRPr>
          </a:p>
        </p:txBody>
      </p:sp>
      <p:sp>
        <p:nvSpPr>
          <p:cNvPr id="1630" name="CustomShape 12"/>
          <p:cNvSpPr/>
          <p:nvPr/>
        </p:nvSpPr>
        <p:spPr>
          <a:xfrm>
            <a:off x="5279760" y="4314960"/>
            <a:ext cx="1258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e46c0a"/>
                </a:solidFill>
                <a:latin typeface="Segoe Print"/>
              </a:rPr>
              <a:t>reverse of B</a:t>
            </a:r>
            <a:endParaRPr b="0" lang="en-GB" sz="1400" spc="-1" strike="noStrike">
              <a:latin typeface="Arial"/>
            </a:endParaRPr>
          </a:p>
        </p:txBody>
      </p:sp>
      <p:sp>
        <p:nvSpPr>
          <p:cNvPr id="1631" name="CustomShape 13"/>
          <p:cNvSpPr/>
          <p:nvPr/>
        </p:nvSpPr>
        <p:spPr>
          <a:xfrm flipH="1" rot="5400000">
            <a:off x="5786640" y="2030760"/>
            <a:ext cx="188640" cy="4442400"/>
          </a:xfrm>
          <a:prstGeom prst="leftBrace">
            <a:avLst>
              <a:gd name="adj1" fmla="val 8333"/>
              <a:gd name="adj2" fmla="val 50000"/>
            </a:avLst>
          </a:prstGeom>
          <a:noFill/>
          <a:ln w="25560">
            <a:solidFill>
              <a:srgbClr val="f79646"/>
            </a:solidFill>
            <a:round/>
          </a:ln>
          <a:effectLst>
            <a:outerShdw dist="20160" dir="5400000">
              <a:srgbClr val="000000">
                <a:alpha val="38000"/>
              </a:srgbClr>
            </a:outerShdw>
          </a:effectLst>
        </p:spPr>
        <p:style>
          <a:lnRef idx="0"/>
          <a:fillRef idx="0"/>
          <a:effectRef idx="0"/>
          <a:fontRef idx="minor"/>
        </p:style>
      </p:sp>
      <p:sp>
        <p:nvSpPr>
          <p:cNvPr id="1632" name="CustomShape 14"/>
          <p:cNvSpPr/>
          <p:nvPr/>
        </p:nvSpPr>
        <p:spPr>
          <a:xfrm>
            <a:off x="6294960" y="4647960"/>
            <a:ext cx="2712600" cy="57708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600" spc="-1" strike="noStrike">
                <a:solidFill>
                  <a:srgbClr val="376092"/>
                </a:solidFill>
                <a:latin typeface="Segoe Print"/>
              </a:rPr>
              <a:t>How is reverse of A and reverse of B related?</a:t>
            </a:r>
            <a:endParaRPr b="0" lang="en-GB" sz="1600" spc="-1" strike="noStrike">
              <a:latin typeface="Arial"/>
            </a:endParaRPr>
          </a:p>
        </p:txBody>
      </p:sp>
      <p:sp>
        <p:nvSpPr>
          <p:cNvPr id="1633" name="CustomShape 15"/>
          <p:cNvSpPr/>
          <p:nvPr/>
        </p:nvSpPr>
        <p:spPr>
          <a:xfrm>
            <a:off x="1505160" y="5828400"/>
            <a:ext cx="3709080" cy="595440"/>
          </a:xfrm>
          <a:prstGeom prst="roundRect">
            <a:avLst>
              <a:gd name="adj" fmla="val 16667"/>
            </a:avLst>
          </a:prstGeom>
          <a:solidFill>
            <a:srgbClr val="f79646"/>
          </a:solidFill>
          <a:ln w="25560">
            <a:solidFill>
              <a:srgbClr val="b66e33"/>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ffffff"/>
                </a:solidFill>
                <a:latin typeface="Segoe Print"/>
              </a:rPr>
              <a:t>Go to see Hints if you want the answer to these two questions </a:t>
            </a:r>
            <a:endParaRPr b="0" lang="en-GB" sz="1400" spc="-1" strike="noStrike">
              <a:latin typeface="Arial"/>
            </a:endParaRPr>
          </a:p>
        </p:txBody>
      </p:sp>
    </p:spTree>
  </p:cSld>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Hints</a:t>
            </a:r>
            <a:endParaRPr b="0" lang="en-US" sz="4400" spc="-1" strike="noStrike">
              <a:solidFill>
                <a:srgbClr val="000000"/>
              </a:solidFill>
              <a:latin typeface="Calibri Light"/>
            </a:endParaRPr>
          </a:p>
        </p:txBody>
      </p:sp>
      <p:sp>
        <p:nvSpPr>
          <p:cNvPr id="1635"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Segoe Print"/>
                <a:ea typeface="Calibri Light"/>
              </a:rPr>
              <a:t>Sum of Natural Numbers</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b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Segoe Print"/>
                <a:ea typeface="Calibri Light"/>
              </a:rPr>
              <a:t>Largest Element in an Array </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Segoe Print"/>
                <a:ea typeface="Calibri Light"/>
              </a:rPr>
              <a:t>Reversing a String</a:t>
            </a:r>
            <a:endParaRPr b="0" lang="en-US" sz="2400" spc="-1" strike="noStrike">
              <a:solidFill>
                <a:srgbClr val="000000"/>
              </a:solidFill>
              <a:latin typeface="Calibri Light"/>
            </a:endParaRPr>
          </a:p>
        </p:txBody>
      </p:sp>
      <p:sp>
        <p:nvSpPr>
          <p:cNvPr id="1636" name="TextShape 3"/>
          <p:cNvSpPr txBox="1"/>
          <p:nvPr/>
        </p:nvSpPr>
        <p:spPr>
          <a:xfrm>
            <a:off x="6553080" y="6356520"/>
            <a:ext cx="2133360" cy="364680"/>
          </a:xfrm>
          <a:prstGeom prst="rect">
            <a:avLst/>
          </a:prstGeom>
          <a:noFill/>
          <a:ln>
            <a:noFill/>
          </a:ln>
        </p:spPr>
        <p:txBody>
          <a:bodyPr anchor="ctr"/>
          <a:p>
            <a:pPr algn="r">
              <a:lnSpc>
                <a:spcPct val="100000"/>
              </a:lnSpc>
            </a:pPr>
            <a:fld id="{53AC8049-52D6-4AD9-B67A-6AEB0B423AB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637" name="CustomShape 4"/>
          <p:cNvSpPr/>
          <p:nvPr/>
        </p:nvSpPr>
        <p:spPr>
          <a:xfrm>
            <a:off x="3270960" y="2156400"/>
            <a:ext cx="3656160" cy="1309320"/>
          </a:xfrm>
          <a:prstGeom prst="rect">
            <a:avLst/>
          </a:prstGeom>
          <a:solidFill>
            <a:srgbClr val="b9cde5"/>
          </a:solidFill>
          <a:ln w="25560">
            <a:solidFill>
              <a:srgbClr val="4f81bd"/>
            </a:solidFill>
            <a:round/>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2000" spc="-1" strike="noStrike">
                <a:solidFill>
                  <a:srgbClr val="000000"/>
                </a:solidFill>
                <a:latin typeface="Calibri Light"/>
              </a:rPr>
              <a:t>sum = 1,  </a:t>
            </a:r>
            <a:r>
              <a:rPr b="0" lang="en-GB" sz="2000" spc="-1" strike="noStrike">
                <a:solidFill>
                  <a:srgbClr val="000000"/>
                </a:solidFill>
                <a:latin typeface="Calibri Light"/>
              </a:rPr>
              <a:t>	</a:t>
            </a:r>
            <a:r>
              <a:rPr b="0" lang="en-GB" sz="2000" spc="-1" strike="noStrike">
                <a:solidFill>
                  <a:srgbClr val="000000"/>
                </a:solidFill>
                <a:latin typeface="Calibri Light"/>
              </a:rPr>
              <a:t>	</a:t>
            </a:r>
            <a:r>
              <a:rPr b="0" lang="en-GB" sz="2000" spc="-1" strike="noStrike">
                <a:solidFill>
                  <a:srgbClr val="000000"/>
                </a:solidFill>
                <a:latin typeface="Calibri Light"/>
              </a:rPr>
              <a:t>	</a:t>
            </a:r>
            <a:r>
              <a:rPr b="0" lang="en-GB" sz="2000" spc="-1" strike="noStrike">
                <a:solidFill>
                  <a:srgbClr val="000000"/>
                </a:solidFill>
                <a:latin typeface="Calibri Light"/>
              </a:rPr>
              <a:t>	</a:t>
            </a:r>
            <a:r>
              <a:rPr b="0" lang="en-GB" sz="2000" spc="-1" strike="noStrike">
                <a:solidFill>
                  <a:srgbClr val="000000"/>
                </a:solidFill>
                <a:latin typeface="Calibri Light"/>
              </a:rPr>
              <a:t>if n = 1</a:t>
            </a:r>
            <a:endParaRPr b="0" lang="en-GB" sz="2000" spc="-1" strike="noStrike">
              <a:latin typeface="Arial"/>
            </a:endParaRPr>
          </a:p>
          <a:p>
            <a:pPr>
              <a:lnSpc>
                <a:spcPct val="100000"/>
              </a:lnSpc>
            </a:pPr>
            <a:r>
              <a:rPr b="0" lang="en-GB" sz="2000" spc="-1" strike="noStrike">
                <a:solidFill>
                  <a:srgbClr val="000000"/>
                </a:solidFill>
                <a:latin typeface="Calibri Light"/>
              </a:rPr>
              <a:t>sum(n) = sum(n–1) + n, </a:t>
            </a:r>
            <a:r>
              <a:rPr b="0" lang="en-GB" sz="2000" spc="-1" strike="noStrike">
                <a:solidFill>
                  <a:srgbClr val="000000"/>
                </a:solidFill>
                <a:latin typeface="Calibri Light"/>
              </a:rPr>
              <a:t>	</a:t>
            </a:r>
            <a:r>
              <a:rPr b="0" lang="en-GB" sz="2000" spc="-1" strike="noStrike">
                <a:solidFill>
                  <a:srgbClr val="000000"/>
                </a:solidFill>
                <a:latin typeface="Calibri Light"/>
              </a:rPr>
              <a:t>if n &gt; 1 </a:t>
            </a:r>
            <a:endParaRPr b="0" lang="en-GB" sz="2000" spc="-1" strike="noStrike">
              <a:latin typeface="Arial"/>
            </a:endParaRPr>
          </a:p>
        </p:txBody>
      </p:sp>
      <p:sp>
        <p:nvSpPr>
          <p:cNvPr id="1638" name="CustomShape 5"/>
          <p:cNvSpPr/>
          <p:nvPr/>
        </p:nvSpPr>
        <p:spPr>
          <a:xfrm>
            <a:off x="697320" y="3854880"/>
            <a:ext cx="8150760" cy="1309320"/>
          </a:xfrm>
          <a:prstGeom prst="rect">
            <a:avLst/>
          </a:prstGeom>
          <a:solidFill>
            <a:srgbClr val="b9cde5"/>
          </a:solidFill>
          <a:ln w="25560">
            <a:solidFill>
              <a:srgbClr val="4f81bd"/>
            </a:solidFill>
            <a:round/>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2000" spc="-1" strike="noStrike">
                <a:solidFill>
                  <a:srgbClr val="000000"/>
                </a:solidFill>
                <a:latin typeface="Calibri Light"/>
              </a:rPr>
              <a:t>largest(array[0..n–1]) = –1,  </a:t>
            </a:r>
            <a:r>
              <a:rPr b="0" lang="en-GB" sz="2000" spc="-1" strike="noStrike">
                <a:solidFill>
                  <a:srgbClr val="000000"/>
                </a:solidFill>
                <a:latin typeface="Calibri Light"/>
              </a:rPr>
              <a:t>	</a:t>
            </a:r>
            <a:r>
              <a:rPr b="0" lang="en-GB" sz="2000" spc="-1" strike="noStrike">
                <a:solidFill>
                  <a:srgbClr val="000000"/>
                </a:solidFill>
                <a:latin typeface="Calibri Light"/>
              </a:rPr>
              <a:t>	</a:t>
            </a:r>
            <a:r>
              <a:rPr b="0" lang="en-GB" sz="2000" spc="-1" strike="noStrike">
                <a:solidFill>
                  <a:srgbClr val="000000"/>
                </a:solidFill>
                <a:latin typeface="Calibri Light"/>
              </a:rPr>
              <a:t>	</a:t>
            </a:r>
            <a:r>
              <a:rPr b="0" lang="en-GB" sz="2000" spc="-1" strike="noStrike">
                <a:solidFill>
                  <a:srgbClr val="000000"/>
                </a:solidFill>
                <a:latin typeface="Calibri Light"/>
              </a:rPr>
              <a:t>	</a:t>
            </a:r>
            <a:r>
              <a:rPr b="0" lang="en-GB" sz="2000" spc="-1" strike="noStrike">
                <a:solidFill>
                  <a:srgbClr val="000000"/>
                </a:solidFill>
                <a:latin typeface="Calibri Light"/>
              </a:rPr>
              <a:t>	</a:t>
            </a:r>
            <a:r>
              <a:rPr b="0" lang="en-GB" sz="2000" spc="-1" strike="noStrike">
                <a:solidFill>
                  <a:srgbClr val="000000"/>
                </a:solidFill>
                <a:latin typeface="Calibri Light"/>
              </a:rPr>
              <a:t>	</a:t>
            </a:r>
            <a:r>
              <a:rPr b="0" lang="en-GB" sz="2000" spc="-1" strike="noStrike">
                <a:solidFill>
                  <a:srgbClr val="000000"/>
                </a:solidFill>
                <a:latin typeface="Calibri Light"/>
              </a:rPr>
              <a:t>	</a:t>
            </a:r>
            <a:r>
              <a:rPr b="0" lang="en-GB" sz="2000" spc="-1" strike="noStrike">
                <a:solidFill>
                  <a:srgbClr val="000000"/>
                </a:solidFill>
                <a:latin typeface="Calibri Light"/>
              </a:rPr>
              <a:t>	</a:t>
            </a:r>
            <a:r>
              <a:rPr b="0" lang="en-GB" sz="2000" spc="-1" strike="noStrike">
                <a:solidFill>
                  <a:srgbClr val="000000"/>
                </a:solidFill>
                <a:latin typeface="Calibri Light"/>
              </a:rPr>
              <a:t>	</a:t>
            </a:r>
            <a:r>
              <a:rPr b="0" lang="en-GB" sz="2000" spc="-1" strike="noStrike">
                <a:solidFill>
                  <a:srgbClr val="000000"/>
                </a:solidFill>
                <a:latin typeface="Calibri Light"/>
              </a:rPr>
              <a:t>if n &lt; 1</a:t>
            </a:r>
            <a:endParaRPr b="0" lang="en-GB" sz="2000" spc="-1" strike="noStrike">
              <a:latin typeface="Arial"/>
            </a:endParaRPr>
          </a:p>
          <a:p>
            <a:pPr>
              <a:lnSpc>
                <a:spcPct val="100000"/>
              </a:lnSpc>
            </a:pPr>
            <a:r>
              <a:rPr b="0" lang="en-GB" sz="2000" spc="-1" strike="noStrike">
                <a:solidFill>
                  <a:srgbClr val="000000"/>
                </a:solidFill>
                <a:latin typeface="Calibri Light"/>
              </a:rPr>
              <a:t>largest(array[0..n–1]) = max(largest(array[0..n–2]), array[n–1]) , </a:t>
            </a:r>
            <a:r>
              <a:rPr b="0" lang="en-GB" sz="2000" spc="-1" strike="noStrike">
                <a:solidFill>
                  <a:srgbClr val="000000"/>
                </a:solidFill>
                <a:latin typeface="Calibri Light"/>
              </a:rPr>
              <a:t>	</a:t>
            </a:r>
            <a:r>
              <a:rPr b="0" lang="en-GB" sz="2000" spc="-1" strike="noStrike">
                <a:solidFill>
                  <a:srgbClr val="000000"/>
                </a:solidFill>
                <a:latin typeface="Calibri Light"/>
              </a:rPr>
              <a:t>otherwise </a:t>
            </a:r>
            <a:endParaRPr b="0" lang="en-GB" sz="2000" spc="-1" strike="noStrike">
              <a:latin typeface="Arial"/>
            </a:endParaRPr>
          </a:p>
        </p:txBody>
      </p:sp>
      <p:sp>
        <p:nvSpPr>
          <p:cNvPr id="1639" name="CustomShape 6"/>
          <p:cNvSpPr/>
          <p:nvPr/>
        </p:nvSpPr>
        <p:spPr>
          <a:xfrm>
            <a:off x="988920" y="5603400"/>
            <a:ext cx="7165800" cy="1309320"/>
          </a:xfrm>
          <a:prstGeom prst="rect">
            <a:avLst/>
          </a:prstGeom>
          <a:solidFill>
            <a:srgbClr val="b9cde5"/>
          </a:solidFill>
          <a:ln w="25560">
            <a:solidFill>
              <a:srgbClr val="4f81bd"/>
            </a:solidFill>
            <a:round/>
          </a:ln>
          <a:effectLst>
            <a:outerShdw dist="37674" dir="2700000">
              <a:srgbClr val="000000">
                <a:alpha val="40000"/>
              </a:srgbClr>
            </a:outerShdw>
          </a:effectLst>
        </p:spPr>
        <p:style>
          <a:lnRef idx="0"/>
          <a:fillRef idx="0"/>
          <a:effectRef idx="0"/>
          <a:fontRef idx="minor"/>
        </p:style>
        <p:txBody>
          <a:bodyPr lIns="90000" rIns="90000" tIns="45000" bIns="45000"/>
          <a:p>
            <a:pPr>
              <a:lnSpc>
                <a:spcPct val="100000"/>
              </a:lnSpc>
            </a:pPr>
            <a:r>
              <a:rPr b="0" lang="en-GB" sz="2000" spc="-1" strike="noStrike">
                <a:solidFill>
                  <a:srgbClr val="000000"/>
                </a:solidFill>
                <a:latin typeface="Calibri Light"/>
              </a:rPr>
              <a:t>reverse(s[0..n–1]) = s,  </a:t>
            </a:r>
            <a:r>
              <a:rPr b="0" lang="en-GB" sz="2000" spc="-1" strike="noStrike">
                <a:solidFill>
                  <a:srgbClr val="000000"/>
                </a:solidFill>
                <a:latin typeface="Calibri Light"/>
              </a:rPr>
              <a:t>	</a:t>
            </a:r>
            <a:r>
              <a:rPr b="0" lang="en-GB" sz="2000" spc="-1" strike="noStrike">
                <a:solidFill>
                  <a:srgbClr val="000000"/>
                </a:solidFill>
                <a:latin typeface="Calibri Light"/>
              </a:rPr>
              <a:t>	</a:t>
            </a:r>
            <a:r>
              <a:rPr b="0" lang="en-GB" sz="2000" spc="-1" strike="noStrike">
                <a:solidFill>
                  <a:srgbClr val="000000"/>
                </a:solidFill>
                <a:latin typeface="Calibri Light"/>
              </a:rPr>
              <a:t>	</a:t>
            </a:r>
            <a:r>
              <a:rPr b="0" lang="en-GB" sz="2000" spc="-1" strike="noStrike">
                <a:solidFill>
                  <a:srgbClr val="000000"/>
                </a:solidFill>
                <a:latin typeface="Calibri Light"/>
              </a:rPr>
              <a:t>	</a:t>
            </a:r>
            <a:r>
              <a:rPr b="0" lang="en-GB" sz="2000" spc="-1" strike="noStrike">
                <a:solidFill>
                  <a:srgbClr val="000000"/>
                </a:solidFill>
                <a:latin typeface="Calibri Light"/>
              </a:rPr>
              <a:t>	</a:t>
            </a:r>
            <a:r>
              <a:rPr b="0" lang="en-GB" sz="2000" spc="-1" strike="noStrike">
                <a:solidFill>
                  <a:srgbClr val="000000"/>
                </a:solidFill>
                <a:latin typeface="Calibri Light"/>
              </a:rPr>
              <a:t>	</a:t>
            </a:r>
            <a:r>
              <a:rPr b="0" lang="en-GB" sz="2000" spc="-1" strike="noStrike">
                <a:solidFill>
                  <a:srgbClr val="000000"/>
                </a:solidFill>
                <a:latin typeface="Calibri Light"/>
              </a:rPr>
              <a:t>if length of s = 0,  </a:t>
            </a:r>
            <a:endParaRPr b="0" lang="en-GB" sz="2000" spc="-1" strike="noStrike">
              <a:latin typeface="Arial"/>
            </a:endParaRPr>
          </a:p>
          <a:p>
            <a:pPr>
              <a:lnSpc>
                <a:spcPct val="100000"/>
              </a:lnSpc>
            </a:pPr>
            <a:r>
              <a:rPr b="0" lang="en-GB" sz="2000" spc="-1" strike="noStrike">
                <a:solidFill>
                  <a:srgbClr val="000000"/>
                </a:solidFill>
                <a:latin typeface="Calibri Light"/>
              </a:rPr>
              <a:t>reverse(s[0..n–1]) = s[n–1] + reverse(s[0..n–2]), </a:t>
            </a:r>
            <a:r>
              <a:rPr b="0" lang="en-GB" sz="2000" spc="-1" strike="noStrike">
                <a:solidFill>
                  <a:srgbClr val="000000"/>
                </a:solidFill>
                <a:latin typeface="Calibri Light"/>
              </a:rPr>
              <a:t>	</a:t>
            </a:r>
            <a:r>
              <a:rPr b="0" lang="en-GB" sz="2000" spc="-1" strike="noStrike">
                <a:solidFill>
                  <a:srgbClr val="000000"/>
                </a:solidFill>
                <a:latin typeface="Calibri Light"/>
              </a:rPr>
              <a:t>otherwise</a:t>
            </a:r>
            <a:endParaRPr b="0" lang="en-GB" sz="2000" spc="-1" strike="noStrike">
              <a:latin typeface="Arial"/>
            </a:endParaRPr>
          </a:p>
        </p:txBody>
      </p:sp>
      <p:sp>
        <p:nvSpPr>
          <p:cNvPr id="1640" name="CustomShape 7"/>
          <p:cNvSpPr/>
          <p:nvPr/>
        </p:nvSpPr>
        <p:spPr>
          <a:xfrm>
            <a:off x="5214600" y="274680"/>
            <a:ext cx="3709080" cy="1171080"/>
          </a:xfrm>
          <a:prstGeom prst="roundRect">
            <a:avLst>
              <a:gd name="adj" fmla="val 16667"/>
            </a:avLst>
          </a:prstGeom>
          <a:solidFill>
            <a:srgbClr val="f79646"/>
          </a:solidFill>
          <a:ln w="25560">
            <a:solidFill>
              <a:srgbClr val="b66e33"/>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ffffff"/>
                </a:solidFill>
                <a:latin typeface="Segoe Print"/>
              </a:rPr>
              <a:t>Note that these are only suggestions.</a:t>
            </a:r>
            <a:endParaRPr b="0" lang="en-GB" sz="1400" spc="-1" strike="noStrike">
              <a:latin typeface="Arial"/>
            </a:endParaRPr>
          </a:p>
          <a:p>
            <a:pPr algn="ctr">
              <a:lnSpc>
                <a:spcPct val="100000"/>
              </a:lnSpc>
            </a:pPr>
            <a:r>
              <a:rPr b="1" lang="en-GB" sz="1400" spc="-1" strike="noStrike">
                <a:solidFill>
                  <a:srgbClr val="ffffff"/>
                </a:solidFill>
                <a:latin typeface="Segoe Print"/>
              </a:rPr>
              <a:t>You may come up with other solutions that work as well! </a:t>
            </a:r>
            <a:endParaRPr b="0" lang="en-GB" sz="1400" spc="-1" strike="noStrike">
              <a:latin typeface="Arial"/>
            </a:endParaRPr>
          </a:p>
        </p:txBody>
      </p:sp>
    </p:spTree>
  </p:cSld>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1"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CHALLENGES</a:t>
            </a:r>
            <a:endParaRPr b="0" lang="en-US" sz="4000" spc="-1" strike="noStrike">
              <a:solidFill>
                <a:srgbClr val="000000"/>
              </a:solidFill>
              <a:latin typeface="Calibri Light"/>
            </a:endParaRPr>
          </a:p>
        </p:txBody>
      </p:sp>
      <p:sp>
        <p:nvSpPr>
          <p:cNvPr id="1642" name="TextShape 2"/>
          <p:cNvSpPr txBox="1"/>
          <p:nvPr/>
        </p:nvSpPr>
        <p:spPr>
          <a:xfrm>
            <a:off x="722160" y="2906640"/>
            <a:ext cx="7772040" cy="1499760"/>
          </a:xfrm>
          <a:prstGeom prst="rect">
            <a:avLst/>
          </a:prstGeom>
          <a:noFill/>
          <a:ln>
            <a:noFill/>
          </a:ln>
        </p:spPr>
        <p:txBody>
          <a:bodyPr anchor="b">
            <a:normAutofit/>
          </a:bodyPr>
          <a:p>
            <a:pPr>
              <a:lnSpc>
                <a:spcPct val="100000"/>
              </a:lnSpc>
              <a:spcBef>
                <a:spcPts val="281"/>
              </a:spcBef>
            </a:pPr>
            <a:r>
              <a:rPr b="0" lang="en-US" sz="1400" spc="-1" strike="noStrike">
                <a:solidFill>
                  <a:srgbClr val="8b8b8b"/>
                </a:solidFill>
                <a:latin typeface="Calibri Light"/>
                <a:ea typeface="Calibri Light"/>
              </a:rPr>
              <a:t>Optional.  </a:t>
            </a:r>
            <a:endParaRPr b="0" lang="en-US" sz="1400" spc="-1" strike="noStrike">
              <a:solidFill>
                <a:srgbClr val="000000"/>
              </a:solidFill>
              <a:latin typeface="Calibri Light"/>
            </a:endParaRPr>
          </a:p>
          <a:p>
            <a:pPr>
              <a:lnSpc>
                <a:spcPct val="100000"/>
              </a:lnSpc>
              <a:spcBef>
                <a:spcPts val="281"/>
              </a:spcBef>
            </a:pPr>
            <a:r>
              <a:rPr b="0" lang="en-US" sz="1400" spc="-1" strike="noStrike">
                <a:solidFill>
                  <a:srgbClr val="8b8b8b"/>
                </a:solidFill>
                <a:latin typeface="Calibri Light"/>
                <a:ea typeface="Calibri Light"/>
              </a:rPr>
              <a:t>For those who would like to challenge yourselves.</a:t>
            </a:r>
            <a:br/>
            <a:r>
              <a:rPr b="0" lang="en-US" sz="1400" spc="-1" strike="noStrike">
                <a:solidFill>
                  <a:srgbClr val="8b8b8b"/>
                </a:solidFill>
                <a:latin typeface="Calibri Light"/>
                <a:ea typeface="Calibri Light"/>
              </a:rPr>
              <a:t>Even for those of you who are beginners in C++ programming, it’s highly recommended for you to take a look at these problems and try to tackle them as well.</a:t>
            </a:r>
            <a:endParaRPr b="0" lang="en-US" sz="1400" spc="-1" strike="noStrike">
              <a:solidFill>
                <a:srgbClr val="000000"/>
              </a:solidFill>
              <a:latin typeface="Calibri Light"/>
            </a:endParaRPr>
          </a:p>
          <a:p>
            <a:pPr>
              <a:lnSpc>
                <a:spcPct val="100000"/>
              </a:lnSpc>
              <a:spcBef>
                <a:spcPts val="281"/>
              </a:spcBef>
            </a:pPr>
            <a:r>
              <a:rPr b="0" lang="en-US" sz="1400" spc="-1" strike="noStrike">
                <a:solidFill>
                  <a:srgbClr val="8b8b8b"/>
                </a:solidFill>
                <a:latin typeface="Calibri Light"/>
                <a:ea typeface="Calibri Light"/>
              </a:rPr>
              <a:t>You are welcome to discuss these problems in the Moodle forum.</a:t>
            </a:r>
            <a:endParaRPr b="0" lang="en-US" sz="1400" spc="-1" strike="noStrike">
              <a:solidFill>
                <a:srgbClr val="000000"/>
              </a:solidFill>
              <a:latin typeface="Calibri Light"/>
            </a:endParaRPr>
          </a:p>
        </p:txBody>
      </p:sp>
      <p:sp>
        <p:nvSpPr>
          <p:cNvPr id="1643" name="TextShape 3"/>
          <p:cNvSpPr txBox="1"/>
          <p:nvPr/>
        </p:nvSpPr>
        <p:spPr>
          <a:xfrm>
            <a:off x="6553080" y="6356520"/>
            <a:ext cx="2133360" cy="364680"/>
          </a:xfrm>
          <a:prstGeom prst="rect">
            <a:avLst/>
          </a:prstGeom>
          <a:noFill/>
          <a:ln>
            <a:noFill/>
          </a:ln>
        </p:spPr>
        <p:txBody>
          <a:bodyPr anchor="ctr"/>
          <a:p>
            <a:pPr algn="r">
              <a:lnSpc>
                <a:spcPct val="100000"/>
              </a:lnSpc>
            </a:pPr>
            <a:fld id="{ECD82425-FA07-4D6D-8E63-FBE02069406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Declaration</a:t>
            </a:r>
            <a:endParaRPr b="0" lang="en-US" sz="4400" spc="-1" strike="noStrike">
              <a:solidFill>
                <a:srgbClr val="000000"/>
              </a:solidFill>
              <a:latin typeface="Calibri Light"/>
            </a:endParaRPr>
          </a:p>
        </p:txBody>
      </p:sp>
      <p:sp>
        <p:nvSpPr>
          <p:cNvPr id="202"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Structure variables can be declared just as what you do for the basic data types (e.g., int, char)</a:t>
            </a:r>
            <a:endParaRPr b="0" lang="en-US" sz="2400" spc="-1" strike="noStrike">
              <a:solidFill>
                <a:srgbClr val="000000"/>
              </a:solidFill>
              <a:latin typeface="Calibri Light"/>
            </a:endParaRPr>
          </a:p>
        </p:txBody>
      </p:sp>
      <p:sp>
        <p:nvSpPr>
          <p:cNvPr id="203" name="TextShape 3"/>
          <p:cNvSpPr txBox="1"/>
          <p:nvPr/>
        </p:nvSpPr>
        <p:spPr>
          <a:xfrm>
            <a:off x="6553080" y="6356520"/>
            <a:ext cx="2133360" cy="364680"/>
          </a:xfrm>
          <a:prstGeom prst="rect">
            <a:avLst/>
          </a:prstGeom>
          <a:noFill/>
          <a:ln>
            <a:noFill/>
          </a:ln>
        </p:spPr>
        <p:txBody>
          <a:bodyPr anchor="ctr"/>
          <a:p>
            <a:pPr algn="r">
              <a:lnSpc>
                <a:spcPct val="100000"/>
              </a:lnSpc>
            </a:pPr>
            <a:fld id="{8203E597-046E-4276-BD88-965856BBC64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04" name="CustomShape 4"/>
          <p:cNvSpPr/>
          <p:nvPr/>
        </p:nvSpPr>
        <p:spPr>
          <a:xfrm>
            <a:off x="1774440" y="3710520"/>
            <a:ext cx="2304000" cy="7916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Point p1;</a:t>
            </a:r>
            <a:endParaRPr b="0" lang="en-GB" sz="1800" spc="-1" strike="noStrike">
              <a:latin typeface="Arial"/>
            </a:endParaRPr>
          </a:p>
          <a:p>
            <a:pPr>
              <a:lnSpc>
                <a:spcPct val="100000"/>
              </a:lnSpc>
            </a:pPr>
            <a:r>
              <a:rPr b="0" lang="en-GB" sz="1800" spc="-1" strike="noStrike">
                <a:solidFill>
                  <a:srgbClr val="000000"/>
                </a:solidFill>
                <a:latin typeface="Consolas"/>
                <a:ea typeface="Consolas"/>
              </a:rPr>
              <a:t>Student s1, s2;</a:t>
            </a:r>
            <a:endParaRPr b="0" lang="en-GB" sz="1800" spc="-1" strike="noStrike">
              <a:latin typeface="Arial"/>
            </a:endParaRPr>
          </a:p>
        </p:txBody>
      </p:sp>
      <p:sp>
        <p:nvSpPr>
          <p:cNvPr id="205" name="CustomShape 5"/>
          <p:cNvSpPr/>
          <p:nvPr/>
        </p:nvSpPr>
        <p:spPr>
          <a:xfrm>
            <a:off x="4299840" y="2471400"/>
            <a:ext cx="2544840" cy="3785400"/>
          </a:xfrm>
          <a:prstGeom prst="rect">
            <a:avLst/>
          </a:prstGeom>
          <a:solidFill>
            <a:srgbClr val="ffffff"/>
          </a:solidFill>
          <a:ln w="25560">
            <a:solidFill>
              <a:srgbClr val="9bbb59"/>
            </a:solidFill>
            <a:round/>
          </a:ln>
        </p:spPr>
        <p:style>
          <a:lnRef idx="0"/>
          <a:fillRef idx="0"/>
          <a:effectRef idx="0"/>
          <a:fontRef idx="minor"/>
        </p:style>
      </p:sp>
      <p:sp>
        <p:nvSpPr>
          <p:cNvPr id="206" name="CustomShape 6"/>
          <p:cNvSpPr/>
          <p:nvPr/>
        </p:nvSpPr>
        <p:spPr>
          <a:xfrm>
            <a:off x="4846680" y="2725920"/>
            <a:ext cx="1706040" cy="801000"/>
          </a:xfrm>
          <a:prstGeom prst="rect">
            <a:avLst/>
          </a:prstGeom>
          <a:solidFill>
            <a:srgbClr val="ffffff"/>
          </a:solidFill>
          <a:ln w="25560">
            <a:solidFill>
              <a:srgbClr val="4f81bd"/>
            </a:solidFill>
            <a:round/>
          </a:ln>
        </p:spPr>
        <p:style>
          <a:lnRef idx="0"/>
          <a:fillRef idx="0"/>
          <a:effectRef idx="0"/>
          <a:fontRef idx="minor"/>
        </p:style>
      </p:sp>
      <p:sp>
        <p:nvSpPr>
          <p:cNvPr id="207" name="CustomShape 7"/>
          <p:cNvSpPr/>
          <p:nvPr/>
        </p:nvSpPr>
        <p:spPr>
          <a:xfrm>
            <a:off x="4406040" y="296100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p1</a:t>
            </a:r>
            <a:endParaRPr b="0" lang="en-GB" sz="1800" spc="-1" strike="noStrike">
              <a:latin typeface="Arial"/>
            </a:endParaRPr>
          </a:p>
        </p:txBody>
      </p:sp>
      <p:sp>
        <p:nvSpPr>
          <p:cNvPr id="208" name="CustomShape 8"/>
          <p:cNvSpPr/>
          <p:nvPr/>
        </p:nvSpPr>
        <p:spPr>
          <a:xfrm>
            <a:off x="5317200" y="277668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x</a:t>
            </a:r>
            <a:endParaRPr b="0" lang="en-GB" sz="1800" spc="-1" strike="noStrike">
              <a:latin typeface="Arial"/>
            </a:endParaRPr>
          </a:p>
        </p:txBody>
      </p:sp>
      <p:sp>
        <p:nvSpPr>
          <p:cNvPr id="209" name="CustomShape 9"/>
          <p:cNvSpPr/>
          <p:nvPr/>
        </p:nvSpPr>
        <p:spPr>
          <a:xfrm>
            <a:off x="5317200" y="308592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y</a:t>
            </a:r>
            <a:endParaRPr b="0" lang="en-GB" sz="1800" spc="-1" strike="noStrike">
              <a:latin typeface="Arial"/>
            </a:endParaRPr>
          </a:p>
        </p:txBody>
      </p:sp>
      <p:sp>
        <p:nvSpPr>
          <p:cNvPr id="210" name="CustomShape 10"/>
          <p:cNvSpPr/>
          <p:nvPr/>
        </p:nvSpPr>
        <p:spPr>
          <a:xfrm>
            <a:off x="5691240" y="2795400"/>
            <a:ext cx="513720" cy="308880"/>
          </a:xfrm>
          <a:prstGeom prst="rect">
            <a:avLst/>
          </a:prstGeom>
          <a:solidFill>
            <a:srgbClr val="b9cde5"/>
          </a:solidFill>
          <a:ln w="25560">
            <a:solidFill>
              <a:srgbClr val="3a5f8b"/>
            </a:solidFill>
            <a:round/>
          </a:ln>
        </p:spPr>
        <p:style>
          <a:lnRef idx="0"/>
          <a:fillRef idx="0"/>
          <a:effectRef idx="0"/>
          <a:fontRef idx="minor"/>
        </p:style>
      </p:sp>
      <p:sp>
        <p:nvSpPr>
          <p:cNvPr id="211" name="CustomShape 11"/>
          <p:cNvSpPr/>
          <p:nvPr/>
        </p:nvSpPr>
        <p:spPr>
          <a:xfrm>
            <a:off x="5691240" y="3145680"/>
            <a:ext cx="513720" cy="308880"/>
          </a:xfrm>
          <a:prstGeom prst="rect">
            <a:avLst/>
          </a:prstGeom>
          <a:solidFill>
            <a:srgbClr val="b9cde5"/>
          </a:solidFill>
          <a:ln w="25560">
            <a:solidFill>
              <a:srgbClr val="3a5f8b"/>
            </a:solidFill>
            <a:round/>
          </a:ln>
        </p:spPr>
        <p:style>
          <a:lnRef idx="0"/>
          <a:fillRef idx="0"/>
          <a:effectRef idx="0"/>
          <a:fontRef idx="minor"/>
        </p:style>
      </p:sp>
      <p:sp>
        <p:nvSpPr>
          <p:cNvPr id="212" name="CustomShape 12"/>
          <p:cNvSpPr/>
          <p:nvPr/>
        </p:nvSpPr>
        <p:spPr>
          <a:xfrm>
            <a:off x="4846680" y="3659400"/>
            <a:ext cx="1706040" cy="1151640"/>
          </a:xfrm>
          <a:prstGeom prst="rect">
            <a:avLst/>
          </a:prstGeom>
          <a:solidFill>
            <a:srgbClr val="ffffff"/>
          </a:solidFill>
          <a:ln w="25560">
            <a:solidFill>
              <a:srgbClr val="4f81bd"/>
            </a:solidFill>
            <a:round/>
          </a:ln>
        </p:spPr>
        <p:style>
          <a:lnRef idx="0"/>
          <a:fillRef idx="0"/>
          <a:effectRef idx="0"/>
          <a:fontRef idx="minor"/>
        </p:style>
      </p:sp>
      <p:sp>
        <p:nvSpPr>
          <p:cNvPr id="213" name="CustomShape 13"/>
          <p:cNvSpPr/>
          <p:nvPr/>
        </p:nvSpPr>
        <p:spPr>
          <a:xfrm>
            <a:off x="4406040" y="406476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s1</a:t>
            </a:r>
            <a:endParaRPr b="0" lang="en-GB" sz="1800" spc="-1" strike="noStrike">
              <a:latin typeface="Arial"/>
            </a:endParaRPr>
          </a:p>
        </p:txBody>
      </p:sp>
      <p:sp>
        <p:nvSpPr>
          <p:cNvPr id="214" name="CustomShape 14"/>
          <p:cNvSpPr/>
          <p:nvPr/>
        </p:nvSpPr>
        <p:spPr>
          <a:xfrm>
            <a:off x="5198040" y="3709800"/>
            <a:ext cx="453960" cy="36468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GB" sz="1800" spc="-1" strike="noStrike">
                <a:solidFill>
                  <a:srgbClr val="000000"/>
                </a:solidFill>
                <a:latin typeface="Consolas"/>
                <a:ea typeface="Consolas"/>
              </a:rPr>
              <a:t>id</a:t>
            </a:r>
            <a:endParaRPr b="0" lang="en-GB" sz="1800" spc="-1" strike="noStrike">
              <a:latin typeface="Arial"/>
            </a:endParaRPr>
          </a:p>
        </p:txBody>
      </p:sp>
      <p:sp>
        <p:nvSpPr>
          <p:cNvPr id="215" name="CustomShape 15"/>
          <p:cNvSpPr/>
          <p:nvPr/>
        </p:nvSpPr>
        <p:spPr>
          <a:xfrm>
            <a:off x="4934160" y="4055400"/>
            <a:ext cx="728280" cy="36468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GB" sz="1800" spc="-1" strike="noStrike">
                <a:solidFill>
                  <a:srgbClr val="000000"/>
                </a:solidFill>
                <a:latin typeface="Consolas"/>
                <a:ea typeface="Consolas"/>
              </a:rPr>
              <a:t>name</a:t>
            </a:r>
            <a:endParaRPr b="0" lang="en-GB" sz="1800" spc="-1" strike="noStrike">
              <a:latin typeface="Arial"/>
            </a:endParaRPr>
          </a:p>
        </p:txBody>
      </p:sp>
      <p:sp>
        <p:nvSpPr>
          <p:cNvPr id="216" name="CustomShape 16"/>
          <p:cNvSpPr/>
          <p:nvPr/>
        </p:nvSpPr>
        <p:spPr>
          <a:xfrm>
            <a:off x="5691240" y="3728520"/>
            <a:ext cx="513720" cy="308880"/>
          </a:xfrm>
          <a:prstGeom prst="rect">
            <a:avLst/>
          </a:prstGeom>
          <a:solidFill>
            <a:srgbClr val="b9cde5"/>
          </a:solidFill>
          <a:ln w="25560">
            <a:solidFill>
              <a:srgbClr val="3a5f8b"/>
            </a:solidFill>
            <a:round/>
          </a:ln>
        </p:spPr>
        <p:style>
          <a:lnRef idx="0"/>
          <a:fillRef idx="0"/>
          <a:effectRef idx="0"/>
          <a:fontRef idx="minor"/>
        </p:style>
      </p:sp>
      <p:sp>
        <p:nvSpPr>
          <p:cNvPr id="217" name="CustomShape 17"/>
          <p:cNvSpPr/>
          <p:nvPr/>
        </p:nvSpPr>
        <p:spPr>
          <a:xfrm>
            <a:off x="5691240" y="4079160"/>
            <a:ext cx="513720" cy="308880"/>
          </a:xfrm>
          <a:prstGeom prst="rect">
            <a:avLst/>
          </a:prstGeom>
          <a:solidFill>
            <a:srgbClr val="b9cde5"/>
          </a:solidFill>
          <a:ln w="25560">
            <a:solidFill>
              <a:srgbClr val="3a5f8b"/>
            </a:solidFill>
            <a:round/>
          </a:ln>
        </p:spPr>
        <p:style>
          <a:lnRef idx="0"/>
          <a:fillRef idx="0"/>
          <a:effectRef idx="0"/>
          <a:fontRef idx="minor"/>
        </p:style>
      </p:sp>
      <p:sp>
        <p:nvSpPr>
          <p:cNvPr id="218" name="CustomShape 18"/>
          <p:cNvSpPr/>
          <p:nvPr/>
        </p:nvSpPr>
        <p:spPr>
          <a:xfrm>
            <a:off x="5066280" y="4401000"/>
            <a:ext cx="591120" cy="36468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GB" sz="1800" spc="-1" strike="noStrike">
                <a:solidFill>
                  <a:srgbClr val="000000"/>
                </a:solidFill>
                <a:latin typeface="Consolas"/>
                <a:ea typeface="Consolas"/>
              </a:rPr>
              <a:t>sex</a:t>
            </a:r>
            <a:endParaRPr b="0" lang="en-GB" sz="1800" spc="-1" strike="noStrike">
              <a:latin typeface="Arial"/>
            </a:endParaRPr>
          </a:p>
        </p:txBody>
      </p:sp>
      <p:sp>
        <p:nvSpPr>
          <p:cNvPr id="219" name="CustomShape 19"/>
          <p:cNvSpPr/>
          <p:nvPr/>
        </p:nvSpPr>
        <p:spPr>
          <a:xfrm>
            <a:off x="5691240" y="4434120"/>
            <a:ext cx="513720" cy="308880"/>
          </a:xfrm>
          <a:prstGeom prst="rect">
            <a:avLst/>
          </a:prstGeom>
          <a:solidFill>
            <a:srgbClr val="b9cde5"/>
          </a:solidFill>
          <a:ln w="25560">
            <a:solidFill>
              <a:srgbClr val="3a5f8b"/>
            </a:solidFill>
            <a:round/>
          </a:ln>
        </p:spPr>
        <p:style>
          <a:lnRef idx="0"/>
          <a:fillRef idx="0"/>
          <a:effectRef idx="0"/>
          <a:fontRef idx="minor"/>
        </p:style>
      </p:sp>
      <p:sp>
        <p:nvSpPr>
          <p:cNvPr id="220" name="CustomShape 20"/>
          <p:cNvSpPr/>
          <p:nvPr/>
        </p:nvSpPr>
        <p:spPr>
          <a:xfrm>
            <a:off x="4846680" y="4929120"/>
            <a:ext cx="1706040" cy="1151640"/>
          </a:xfrm>
          <a:prstGeom prst="rect">
            <a:avLst/>
          </a:prstGeom>
          <a:solidFill>
            <a:srgbClr val="ffffff"/>
          </a:solidFill>
          <a:ln w="25560">
            <a:solidFill>
              <a:srgbClr val="4f81bd"/>
            </a:solidFill>
            <a:round/>
          </a:ln>
        </p:spPr>
        <p:style>
          <a:lnRef idx="0"/>
          <a:fillRef idx="0"/>
          <a:effectRef idx="0"/>
          <a:fontRef idx="minor"/>
        </p:style>
      </p:sp>
      <p:sp>
        <p:nvSpPr>
          <p:cNvPr id="221" name="CustomShape 21"/>
          <p:cNvSpPr/>
          <p:nvPr/>
        </p:nvSpPr>
        <p:spPr>
          <a:xfrm>
            <a:off x="4406040" y="529236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s2</a:t>
            </a:r>
            <a:endParaRPr b="0" lang="en-GB" sz="1800" spc="-1" strike="noStrike">
              <a:latin typeface="Arial"/>
            </a:endParaRPr>
          </a:p>
        </p:txBody>
      </p:sp>
      <p:sp>
        <p:nvSpPr>
          <p:cNvPr id="222" name="CustomShape 22"/>
          <p:cNvSpPr/>
          <p:nvPr/>
        </p:nvSpPr>
        <p:spPr>
          <a:xfrm>
            <a:off x="5198040" y="4979520"/>
            <a:ext cx="453960" cy="36468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GB" sz="1800" spc="-1" strike="noStrike">
                <a:solidFill>
                  <a:srgbClr val="000000"/>
                </a:solidFill>
                <a:latin typeface="Consolas"/>
                <a:ea typeface="Consolas"/>
              </a:rPr>
              <a:t>id</a:t>
            </a:r>
            <a:endParaRPr b="0" lang="en-GB" sz="1800" spc="-1" strike="noStrike">
              <a:latin typeface="Arial"/>
            </a:endParaRPr>
          </a:p>
        </p:txBody>
      </p:sp>
      <p:sp>
        <p:nvSpPr>
          <p:cNvPr id="223" name="CustomShape 23"/>
          <p:cNvSpPr/>
          <p:nvPr/>
        </p:nvSpPr>
        <p:spPr>
          <a:xfrm>
            <a:off x="4934160" y="5325120"/>
            <a:ext cx="728280" cy="36468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GB" sz="1800" spc="-1" strike="noStrike">
                <a:solidFill>
                  <a:srgbClr val="000000"/>
                </a:solidFill>
                <a:latin typeface="Consolas"/>
                <a:ea typeface="Consolas"/>
              </a:rPr>
              <a:t>name</a:t>
            </a:r>
            <a:endParaRPr b="0" lang="en-GB" sz="1800" spc="-1" strike="noStrike">
              <a:latin typeface="Arial"/>
            </a:endParaRPr>
          </a:p>
        </p:txBody>
      </p:sp>
      <p:sp>
        <p:nvSpPr>
          <p:cNvPr id="224" name="CustomShape 24"/>
          <p:cNvSpPr/>
          <p:nvPr/>
        </p:nvSpPr>
        <p:spPr>
          <a:xfrm>
            <a:off x="5691240" y="4998600"/>
            <a:ext cx="513720" cy="308880"/>
          </a:xfrm>
          <a:prstGeom prst="rect">
            <a:avLst/>
          </a:prstGeom>
          <a:solidFill>
            <a:srgbClr val="b9cde5"/>
          </a:solidFill>
          <a:ln w="25560">
            <a:solidFill>
              <a:srgbClr val="3a5f8b"/>
            </a:solidFill>
            <a:round/>
          </a:ln>
        </p:spPr>
        <p:style>
          <a:lnRef idx="0"/>
          <a:fillRef idx="0"/>
          <a:effectRef idx="0"/>
          <a:fontRef idx="minor"/>
        </p:style>
      </p:sp>
      <p:sp>
        <p:nvSpPr>
          <p:cNvPr id="225" name="CustomShape 25"/>
          <p:cNvSpPr/>
          <p:nvPr/>
        </p:nvSpPr>
        <p:spPr>
          <a:xfrm>
            <a:off x="5691240" y="5348880"/>
            <a:ext cx="513720" cy="308880"/>
          </a:xfrm>
          <a:prstGeom prst="rect">
            <a:avLst/>
          </a:prstGeom>
          <a:solidFill>
            <a:srgbClr val="b9cde5"/>
          </a:solidFill>
          <a:ln w="25560">
            <a:solidFill>
              <a:srgbClr val="3a5f8b"/>
            </a:solidFill>
            <a:round/>
          </a:ln>
        </p:spPr>
        <p:style>
          <a:lnRef idx="0"/>
          <a:fillRef idx="0"/>
          <a:effectRef idx="0"/>
          <a:fontRef idx="minor"/>
        </p:style>
      </p:sp>
      <p:sp>
        <p:nvSpPr>
          <p:cNvPr id="226" name="CustomShape 26"/>
          <p:cNvSpPr/>
          <p:nvPr/>
        </p:nvSpPr>
        <p:spPr>
          <a:xfrm>
            <a:off x="5066280" y="5670720"/>
            <a:ext cx="591120" cy="36468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GB" sz="1800" spc="-1" strike="noStrike">
                <a:solidFill>
                  <a:srgbClr val="000000"/>
                </a:solidFill>
                <a:latin typeface="Consolas"/>
                <a:ea typeface="Consolas"/>
              </a:rPr>
              <a:t>sex</a:t>
            </a:r>
            <a:endParaRPr b="0" lang="en-GB" sz="1800" spc="-1" strike="noStrike">
              <a:latin typeface="Arial"/>
            </a:endParaRPr>
          </a:p>
        </p:txBody>
      </p:sp>
      <p:sp>
        <p:nvSpPr>
          <p:cNvPr id="227" name="CustomShape 27"/>
          <p:cNvSpPr/>
          <p:nvPr/>
        </p:nvSpPr>
        <p:spPr>
          <a:xfrm>
            <a:off x="5691240" y="5703840"/>
            <a:ext cx="513720" cy="308880"/>
          </a:xfrm>
          <a:prstGeom prst="rect">
            <a:avLst/>
          </a:prstGeom>
          <a:solidFill>
            <a:srgbClr val="b9cde5"/>
          </a:solidFill>
          <a:ln w="25560">
            <a:solidFill>
              <a:srgbClr val="3a5f8b"/>
            </a:solidFill>
            <a:round/>
          </a:ln>
        </p:spPr>
        <p:style>
          <a:lnRef idx="0"/>
          <a:fillRef idx="0"/>
          <a:effectRef idx="0"/>
          <a:fontRef idx="minor"/>
        </p:style>
      </p:sp>
      <p:sp>
        <p:nvSpPr>
          <p:cNvPr id="228" name="CustomShape 28"/>
          <p:cNvSpPr/>
          <p:nvPr/>
        </p:nvSpPr>
        <p:spPr>
          <a:xfrm>
            <a:off x="6891480" y="5949720"/>
            <a:ext cx="102996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halkduster"/>
              </a:rPr>
              <a:t>memory</a:t>
            </a:r>
            <a:endParaRPr b="0" lang="en-GB" sz="1600" spc="-1" strike="noStrike">
              <a:latin typeface="Arial"/>
            </a:endParaRPr>
          </a:p>
        </p:txBody>
      </p:sp>
      <p:sp>
        <p:nvSpPr>
          <p:cNvPr id="229" name="CustomShape 29"/>
          <p:cNvSpPr/>
          <p:nvPr/>
        </p:nvSpPr>
        <p:spPr>
          <a:xfrm>
            <a:off x="2701080" y="3801960"/>
            <a:ext cx="275400" cy="298800"/>
          </a:xfrm>
          <a:prstGeom prst="ellipse">
            <a:avLst/>
          </a:prstGeom>
          <a:noFill/>
          <a:ln w="9360">
            <a:noFill/>
          </a:ln>
          <a:effectLst>
            <a:outerShdw dist="23040" dir="5400000">
              <a:srgbClr val="000000">
                <a:alpha val="35000"/>
              </a:srgbClr>
            </a:outerShdw>
          </a:effectLst>
        </p:spPr>
        <p:style>
          <a:lnRef idx="0"/>
          <a:fillRef idx="0"/>
          <a:effectRef idx="0"/>
          <a:fontRef idx="minor"/>
        </p:style>
      </p:sp>
      <p:sp>
        <p:nvSpPr>
          <p:cNvPr id="230" name="CustomShape 30"/>
          <p:cNvSpPr/>
          <p:nvPr/>
        </p:nvSpPr>
        <p:spPr>
          <a:xfrm>
            <a:off x="2925360" y="4091760"/>
            <a:ext cx="275400" cy="298800"/>
          </a:xfrm>
          <a:prstGeom prst="ellipse">
            <a:avLst/>
          </a:prstGeom>
          <a:noFill/>
          <a:ln w="9360">
            <a:noFill/>
          </a:ln>
          <a:effectLst>
            <a:outerShdw dist="23040" dir="5400000">
              <a:srgbClr val="000000">
                <a:alpha val="35000"/>
              </a:srgbClr>
            </a:outerShdw>
          </a:effectLst>
        </p:spPr>
        <p:style>
          <a:lnRef idx="0"/>
          <a:fillRef idx="0"/>
          <a:effectRef idx="0"/>
          <a:fontRef idx="minor"/>
        </p:style>
      </p:sp>
      <p:sp>
        <p:nvSpPr>
          <p:cNvPr id="231" name="CustomShape 31"/>
          <p:cNvSpPr/>
          <p:nvPr/>
        </p:nvSpPr>
        <p:spPr>
          <a:xfrm>
            <a:off x="3512520" y="4091760"/>
            <a:ext cx="275400" cy="298800"/>
          </a:xfrm>
          <a:prstGeom prst="ellipse">
            <a:avLst/>
          </a:prstGeom>
          <a:noFill/>
          <a:ln w="9360">
            <a:noFill/>
          </a:ln>
          <a:effectLst>
            <a:outerShdw dist="23040" dir="5400000">
              <a:srgbClr val="000000">
                <a:alpha val="35000"/>
              </a:srgbClr>
            </a:outerShdw>
          </a:effectLst>
        </p:spPr>
        <p:style>
          <a:lnRef idx="0"/>
          <a:fillRef idx="0"/>
          <a:effectRef idx="0"/>
          <a:fontRef idx="minor"/>
        </p:style>
      </p:sp>
      <p:sp>
        <p:nvSpPr>
          <p:cNvPr id="232" name="CustomShape 32"/>
          <p:cNvSpPr/>
          <p:nvPr/>
        </p:nvSpPr>
        <p:spPr>
          <a:xfrm flipV="1">
            <a:off x="2492640" y="4099320"/>
            <a:ext cx="345960" cy="89748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233" name="CustomShape 33"/>
          <p:cNvSpPr/>
          <p:nvPr/>
        </p:nvSpPr>
        <p:spPr>
          <a:xfrm flipV="1">
            <a:off x="2475000" y="4389480"/>
            <a:ext cx="587880" cy="60732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234" name="CustomShape 34"/>
          <p:cNvSpPr/>
          <p:nvPr/>
        </p:nvSpPr>
        <p:spPr>
          <a:xfrm flipV="1">
            <a:off x="2492640" y="4389480"/>
            <a:ext cx="1157040" cy="60732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235" name="CustomShape 35"/>
          <p:cNvSpPr/>
          <p:nvPr/>
        </p:nvSpPr>
        <p:spPr>
          <a:xfrm>
            <a:off x="761040" y="2856600"/>
            <a:ext cx="2020320" cy="457920"/>
          </a:xfrm>
          <a:prstGeom prst="roundRect">
            <a:avLst>
              <a:gd name="adj" fmla="val 16667"/>
            </a:avLst>
          </a:prstGeom>
          <a:solidFill>
            <a:srgbClr val="ffffff"/>
          </a:solidFill>
          <a:ln w="25560">
            <a:solidFill>
              <a:srgbClr val="c0504d"/>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struct data type</a:t>
            </a:r>
            <a:endParaRPr b="0" lang="en-GB" sz="1600" spc="-1" strike="noStrike">
              <a:latin typeface="Arial"/>
            </a:endParaRPr>
          </a:p>
        </p:txBody>
      </p:sp>
      <p:sp>
        <p:nvSpPr>
          <p:cNvPr id="236" name="CustomShape 36"/>
          <p:cNvSpPr/>
          <p:nvPr/>
        </p:nvSpPr>
        <p:spPr>
          <a:xfrm>
            <a:off x="1192320" y="4998600"/>
            <a:ext cx="2020320" cy="457920"/>
          </a:xfrm>
          <a:prstGeom prst="roundRect">
            <a:avLst>
              <a:gd name="adj" fmla="val 16667"/>
            </a:avLst>
          </a:prstGeom>
          <a:solidFill>
            <a:srgbClr val="ffffff"/>
          </a:solidFill>
          <a:ln w="25560">
            <a:solidFill>
              <a:srgbClr val="4f81bd"/>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variable names</a:t>
            </a:r>
            <a:endParaRPr b="0" lang="en-GB" sz="1600" spc="-1" strike="noStrike">
              <a:latin typeface="Arial"/>
            </a:endParaRPr>
          </a:p>
        </p:txBody>
      </p:sp>
      <p:sp>
        <p:nvSpPr>
          <p:cNvPr id="237" name="CustomShape 37"/>
          <p:cNvSpPr/>
          <p:nvPr/>
        </p:nvSpPr>
        <p:spPr>
          <a:xfrm>
            <a:off x="1819080" y="3801960"/>
            <a:ext cx="275400" cy="298800"/>
          </a:xfrm>
          <a:prstGeom prst="ellipse">
            <a:avLst/>
          </a:prstGeom>
          <a:noFill/>
          <a:ln w="9360">
            <a:noFill/>
          </a:ln>
          <a:effectLst>
            <a:outerShdw dist="23040" dir="5400000">
              <a:srgbClr val="000000">
                <a:alpha val="35000"/>
              </a:srgbClr>
            </a:outerShdw>
          </a:effectLst>
        </p:spPr>
        <p:style>
          <a:lnRef idx="0"/>
          <a:fillRef idx="0"/>
          <a:effectRef idx="0"/>
          <a:fontRef idx="minor"/>
        </p:style>
      </p:sp>
      <p:sp>
        <p:nvSpPr>
          <p:cNvPr id="238" name="CustomShape 38"/>
          <p:cNvSpPr/>
          <p:nvPr/>
        </p:nvSpPr>
        <p:spPr>
          <a:xfrm flipH="1">
            <a:off x="1773000" y="4101840"/>
            <a:ext cx="320040" cy="298800"/>
          </a:xfrm>
          <a:prstGeom prst="ellipse">
            <a:avLst/>
          </a:prstGeom>
          <a:noFill/>
          <a:ln w="9360">
            <a:noFill/>
          </a:ln>
          <a:effectLst>
            <a:outerShdw dist="23040" dir="5400000">
              <a:srgbClr val="000000">
                <a:alpha val="35000"/>
              </a:srgbClr>
            </a:outerShdw>
          </a:effectLst>
        </p:spPr>
        <p:style>
          <a:lnRef idx="0"/>
          <a:fillRef idx="0"/>
          <a:effectRef idx="0"/>
          <a:fontRef idx="minor"/>
        </p:style>
      </p:sp>
      <p:sp>
        <p:nvSpPr>
          <p:cNvPr id="239" name="CustomShape 39"/>
          <p:cNvSpPr/>
          <p:nvPr/>
        </p:nvSpPr>
        <p:spPr>
          <a:xfrm>
            <a:off x="1192320" y="3330360"/>
            <a:ext cx="764280" cy="470880"/>
          </a:xfrm>
          <a:custGeom>
            <a:avLst/>
            <a:gdLst/>
            <a:ahLst/>
            <a:rect l="l" t="t" r="r" b="b"/>
            <a:pathLst>
              <a:path w="21600" h="21600">
                <a:moveTo>
                  <a:pt x="0" y="0"/>
                </a:moveTo>
                <a:lnTo>
                  <a:pt x="21600" y="21600"/>
                </a:lnTo>
              </a:path>
            </a:pathLst>
          </a:cu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
        <p:nvSpPr>
          <p:cNvPr id="240" name="CustomShape 40"/>
          <p:cNvSpPr/>
          <p:nvPr/>
        </p:nvSpPr>
        <p:spPr>
          <a:xfrm>
            <a:off x="1192320" y="3314880"/>
            <a:ext cx="628560" cy="830160"/>
          </a:xfrm>
          <a:custGeom>
            <a:avLst/>
            <a:gdLst/>
            <a:ahLst/>
            <a:rect l="l" t="t" r="r" b="b"/>
            <a:pathLst>
              <a:path w="21600" h="21600">
                <a:moveTo>
                  <a:pt x="0" y="0"/>
                </a:moveTo>
                <a:lnTo>
                  <a:pt x="21600" y="21600"/>
                </a:lnTo>
              </a:path>
            </a:pathLst>
          </a:cu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Tree>
  </p:cSld>
  <p:timing>
    <p:tnLst>
      <p:par>
        <p:cTn id="41" dur="indefinite" restart="never" nodeType="tmRoot">
          <p:childTnLst>
            <p:seq>
              <p:cTn id="42" dur="indefinite" nodeType="mainSeq">
                <p:childTnLst>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235"/>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239"/>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2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nodeType="withEffect" fill="hold" presetClass="entr" presetID="1">
                                  <p:stCondLst>
                                    <p:cond delay="0"/>
                                  </p:stCondLst>
                                  <p:childTnLst>
                                    <p:set>
                                      <p:cBhvr>
                                        <p:cTn id="58" dur="1" fill="hold">
                                          <p:stCondLst>
                                            <p:cond delay="0"/>
                                          </p:stCondLst>
                                        </p:cTn>
                                        <p:tgtEl>
                                          <p:spTgt spid="234"/>
                                        </p:tgtEl>
                                        <p:attrNameLst>
                                          <p:attrName>style.visibility</p:attrName>
                                        </p:attrNameLst>
                                      </p:cBhvr>
                                      <p:to>
                                        <p:strVal val="visible"/>
                                      </p:to>
                                    </p:set>
                                  </p:childTnLst>
                                </p:cTn>
                              </p:par>
                              <p:par>
                                <p:cTn id="59" nodeType="withEffect" fill="hold" presetClass="entr" presetID="1">
                                  <p:stCondLst>
                                    <p:cond delay="0"/>
                                  </p:stCondLst>
                                  <p:childTnLst>
                                    <p:set>
                                      <p:cBhvr>
                                        <p:cTn id="60"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4"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Challenge 1</a:t>
            </a:r>
            <a:endParaRPr b="0" lang="en-US" sz="4400" spc="-1" strike="noStrike">
              <a:solidFill>
                <a:srgbClr val="000000"/>
              </a:solidFill>
              <a:latin typeface="Calibri Light"/>
            </a:endParaRPr>
          </a:p>
        </p:txBody>
      </p:sp>
      <p:sp>
        <p:nvSpPr>
          <p:cNvPr id="1645" name="TextShape 2"/>
          <p:cNvSpPr txBox="1"/>
          <p:nvPr/>
        </p:nvSpPr>
        <p:spPr>
          <a:xfrm>
            <a:off x="457200" y="1600200"/>
            <a:ext cx="8229240" cy="4525560"/>
          </a:xfrm>
          <a:prstGeom prst="rect">
            <a:avLst/>
          </a:prstGeom>
          <a:noFill/>
          <a:ln>
            <a:noFill/>
          </a:ln>
        </p:spPr>
        <p:txBody>
          <a:bodyPr>
            <a:normAutofit/>
          </a:bodyPr>
          <a:p>
            <a:pPr>
              <a:lnSpc>
                <a:spcPct val="100000"/>
              </a:lnSpc>
              <a:spcBef>
                <a:spcPts val="400"/>
              </a:spcBef>
            </a:pPr>
            <a:r>
              <a:rPr b="0" lang="en-US" sz="2000" spc="-1" strike="noStrike">
                <a:solidFill>
                  <a:srgbClr val="000000"/>
                </a:solidFill>
                <a:latin typeface="Calibri Light"/>
                <a:ea typeface="Calibri Light"/>
              </a:rPr>
              <a:t>Write a little library system for storing and searching books with using a text file. The data should include name, author, call number and subject. No restriction on output format.</a:t>
            </a:r>
            <a:endParaRPr b="0" lang="en-US" sz="2000" spc="-1" strike="noStrike">
              <a:solidFill>
                <a:srgbClr val="000000"/>
              </a:solidFill>
              <a:latin typeface="Calibri Light"/>
            </a:endParaRPr>
          </a:p>
          <a:p>
            <a:pPr>
              <a:lnSpc>
                <a:spcPct val="100000"/>
              </a:lnSpc>
              <a:spcBef>
                <a:spcPts val="400"/>
              </a:spcBef>
            </a:pPr>
            <a:r>
              <a:rPr b="0" lang="en-US" sz="2000" spc="-1" strike="noStrike">
                <a:solidFill>
                  <a:srgbClr val="000000"/>
                </a:solidFill>
                <a:latin typeface="Calibri Light"/>
                <a:ea typeface="Calibri Light"/>
              </a:rPr>
              <a:t> </a:t>
            </a:r>
            <a:endParaRPr b="0" lang="en-US" sz="2000" spc="-1" strike="noStrike">
              <a:solidFill>
                <a:srgbClr val="000000"/>
              </a:solidFill>
              <a:latin typeface="Calibri Light"/>
            </a:endParaRPr>
          </a:p>
          <a:p>
            <a:pPr>
              <a:lnSpc>
                <a:spcPct val="100000"/>
              </a:lnSpc>
              <a:spcBef>
                <a:spcPts val="400"/>
              </a:spcBef>
            </a:pPr>
            <a:r>
              <a:rPr b="0" lang="en-US" sz="2000" spc="-1" strike="noStrike">
                <a:solidFill>
                  <a:srgbClr val="000000"/>
                </a:solidFill>
                <a:latin typeface="Calibri Light"/>
                <a:ea typeface="Calibri Light"/>
              </a:rPr>
              <a:t>You may start with the following struct definition, function prototypes and main function design:</a:t>
            </a:r>
            <a:endParaRPr b="0" lang="en-US" sz="2000" spc="-1" strike="noStrike">
              <a:solidFill>
                <a:srgbClr val="000000"/>
              </a:solidFill>
              <a:latin typeface="Calibri Light"/>
            </a:endParaRPr>
          </a:p>
          <a:p>
            <a:pPr>
              <a:lnSpc>
                <a:spcPct val="100000"/>
              </a:lnSpc>
              <a:spcBef>
                <a:spcPts val="479"/>
              </a:spcBef>
            </a:pPr>
            <a:endParaRPr b="0" lang="en-US" sz="2000" spc="-1" strike="noStrike">
              <a:solidFill>
                <a:srgbClr val="000000"/>
              </a:solidFill>
              <a:latin typeface="Calibri Light"/>
            </a:endParaRPr>
          </a:p>
        </p:txBody>
      </p:sp>
      <p:sp>
        <p:nvSpPr>
          <p:cNvPr id="1646" name="TextShape 3"/>
          <p:cNvSpPr txBox="1"/>
          <p:nvPr/>
        </p:nvSpPr>
        <p:spPr>
          <a:xfrm>
            <a:off x="6553080" y="6356520"/>
            <a:ext cx="2133360" cy="364680"/>
          </a:xfrm>
          <a:prstGeom prst="rect">
            <a:avLst/>
          </a:prstGeom>
          <a:noFill/>
          <a:ln>
            <a:noFill/>
          </a:ln>
        </p:spPr>
        <p:txBody>
          <a:bodyPr anchor="ctr"/>
          <a:p>
            <a:pPr algn="r">
              <a:lnSpc>
                <a:spcPct val="100000"/>
              </a:lnSpc>
            </a:pPr>
            <a:fld id="{CAC5F250-E398-4741-BC43-EBC975E0957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7"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Challenge 1</a:t>
            </a:r>
            <a:endParaRPr b="0" lang="en-US" sz="4400" spc="-1" strike="noStrike">
              <a:solidFill>
                <a:srgbClr val="000000"/>
              </a:solidFill>
              <a:latin typeface="Calibri Light"/>
            </a:endParaRPr>
          </a:p>
        </p:txBody>
      </p:sp>
      <p:sp>
        <p:nvSpPr>
          <p:cNvPr id="1648" name="TextShape 2"/>
          <p:cNvSpPr txBox="1"/>
          <p:nvPr/>
        </p:nvSpPr>
        <p:spPr>
          <a:xfrm>
            <a:off x="6553080" y="6356520"/>
            <a:ext cx="2133360" cy="364680"/>
          </a:xfrm>
          <a:prstGeom prst="rect">
            <a:avLst/>
          </a:prstGeom>
          <a:noFill/>
          <a:ln>
            <a:noFill/>
          </a:ln>
        </p:spPr>
        <p:txBody>
          <a:bodyPr anchor="ctr"/>
          <a:p>
            <a:pPr algn="r">
              <a:lnSpc>
                <a:spcPct val="100000"/>
              </a:lnSpc>
            </a:pPr>
            <a:fld id="{7BB39C0D-2055-4A3A-B388-AA4EDD42FEA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pic>
        <p:nvPicPr>
          <p:cNvPr id="1649" name="Picture 6" descr=""/>
          <p:cNvPicPr/>
          <p:nvPr/>
        </p:nvPicPr>
        <p:blipFill>
          <a:blip r:embed="rId1"/>
          <a:stretch/>
        </p:blipFill>
        <p:spPr>
          <a:xfrm>
            <a:off x="1830240" y="1308240"/>
            <a:ext cx="5336280" cy="5047920"/>
          </a:xfrm>
          <a:prstGeom prst="rect">
            <a:avLst/>
          </a:prstGeom>
          <a:ln>
            <a:noFill/>
          </a:ln>
        </p:spPr>
      </p:pic>
    </p:spTree>
  </p:cSld>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0"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Challenge 2   </a:t>
            </a:r>
            <a:endParaRPr b="0" lang="en-US" sz="4400" spc="-1" strike="noStrike">
              <a:solidFill>
                <a:srgbClr val="000000"/>
              </a:solidFill>
              <a:latin typeface="Calibri Light"/>
            </a:endParaRPr>
          </a:p>
        </p:txBody>
      </p:sp>
      <p:sp>
        <p:nvSpPr>
          <p:cNvPr id="1651" name="TextShape 2"/>
          <p:cNvSpPr txBox="1"/>
          <p:nvPr/>
        </p:nvSpPr>
        <p:spPr>
          <a:xfrm>
            <a:off x="457200" y="1600200"/>
            <a:ext cx="8229240" cy="503136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Light"/>
                <a:ea typeface="Calibri Light"/>
              </a:rPr>
              <a:t>This question is on file I/O and string manipulation.</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Write a program to read a file and report the number of occurrences of each word in the file. Your program will not distinguish between upper- and lower-case words. E.g., “hello”, “Hello”, “HELLO” are the same. The words must be output in lowercase and sorted in ascending order of their frequencies. Words with same frequency are ordered lexicographically. </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Example:</a:t>
            </a:r>
            <a:endParaRPr b="0" lang="en-US" sz="24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Contents of input file: </a:t>
            </a:r>
            <a:br/>
            <a:r>
              <a:rPr b="0" lang="en-US" sz="2200" spc="-1" strike="noStrike">
                <a:solidFill>
                  <a:srgbClr val="000000"/>
                </a:solidFill>
                <a:latin typeface="Menlo"/>
                <a:ea typeface="Menlo"/>
              </a:rPr>
              <a:t>Hello, where are you going to? </a:t>
            </a:r>
            <a:br/>
            <a:r>
              <a:rPr b="0" lang="en-US" sz="2200" spc="-1" strike="noStrike">
                <a:solidFill>
                  <a:srgbClr val="000000"/>
                </a:solidFill>
                <a:latin typeface="Menlo"/>
                <a:ea typeface="Menlo"/>
              </a:rPr>
              <a:t>Are you going to school to … say hello? </a:t>
            </a:r>
            <a:endParaRPr b="0" lang="en-US" sz="2200" spc="-1" strike="noStrike">
              <a:solidFill>
                <a:srgbClr val="000000"/>
              </a:solidFill>
              <a:latin typeface="Calibri Light"/>
            </a:endParaRPr>
          </a:p>
          <a:p>
            <a:pPr>
              <a:lnSpc>
                <a:spcPct val="100000"/>
              </a:lnSpc>
              <a:spcBef>
                <a:spcPts val="479"/>
              </a:spcBef>
            </a:pPr>
            <a:endParaRPr b="0" lang="en-US" sz="22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Your program output: </a:t>
            </a:r>
            <a:br/>
            <a:r>
              <a:rPr b="0" lang="en-US" sz="2200" spc="-1" strike="noStrike">
                <a:solidFill>
                  <a:srgbClr val="000000"/>
                </a:solidFill>
                <a:latin typeface="Menlo"/>
                <a:ea typeface="Menlo"/>
              </a:rPr>
              <a:t>say 1 </a:t>
            </a:r>
            <a:br/>
            <a:r>
              <a:rPr b="0" lang="en-US" sz="2200" spc="-1" strike="noStrike">
                <a:solidFill>
                  <a:srgbClr val="000000"/>
                </a:solidFill>
                <a:latin typeface="Menlo"/>
                <a:ea typeface="Menlo"/>
              </a:rPr>
              <a:t>school 1 </a:t>
            </a:r>
            <a:br/>
            <a:r>
              <a:rPr b="0" lang="en-US" sz="2200" spc="-1" strike="noStrike">
                <a:solidFill>
                  <a:srgbClr val="000000"/>
                </a:solidFill>
                <a:latin typeface="Menlo"/>
                <a:ea typeface="Menlo"/>
              </a:rPr>
              <a:t>where 1 </a:t>
            </a:r>
            <a:br/>
            <a:r>
              <a:rPr b="0" lang="en-US" sz="2200" spc="-1" strike="noStrike">
                <a:solidFill>
                  <a:srgbClr val="000000"/>
                </a:solidFill>
                <a:latin typeface="Menlo"/>
                <a:ea typeface="Menlo"/>
              </a:rPr>
              <a:t>are 2 </a:t>
            </a:r>
            <a:br/>
            <a:r>
              <a:rPr b="0" lang="en-US" sz="2200" spc="-1" strike="noStrike">
                <a:solidFill>
                  <a:srgbClr val="000000"/>
                </a:solidFill>
                <a:latin typeface="Menlo"/>
                <a:ea typeface="Menlo"/>
              </a:rPr>
              <a:t>going 2 </a:t>
            </a:r>
            <a:br/>
            <a:r>
              <a:rPr b="0" lang="en-US" sz="2200" spc="-1" strike="noStrike">
                <a:solidFill>
                  <a:srgbClr val="000000"/>
                </a:solidFill>
                <a:latin typeface="Menlo"/>
                <a:ea typeface="Menlo"/>
              </a:rPr>
              <a:t>hello 2 </a:t>
            </a:r>
            <a:br/>
            <a:r>
              <a:rPr b="0" lang="en-US" sz="2200" spc="-1" strike="noStrike">
                <a:solidFill>
                  <a:srgbClr val="000000"/>
                </a:solidFill>
                <a:latin typeface="Menlo"/>
                <a:ea typeface="Menlo"/>
              </a:rPr>
              <a:t>you 2 </a:t>
            </a:r>
            <a:br/>
            <a:r>
              <a:rPr b="0" lang="en-US" sz="2200" spc="-1" strike="noStrike">
                <a:solidFill>
                  <a:srgbClr val="000000"/>
                </a:solidFill>
                <a:latin typeface="Menlo"/>
                <a:ea typeface="Menlo"/>
              </a:rPr>
              <a:t>to 3</a:t>
            </a:r>
            <a:endParaRPr b="0" lang="en-US" sz="2200" spc="-1" strike="noStrike">
              <a:solidFill>
                <a:srgbClr val="000000"/>
              </a:solidFill>
              <a:latin typeface="Calibri Light"/>
            </a:endParaRPr>
          </a:p>
          <a:p>
            <a:pPr>
              <a:lnSpc>
                <a:spcPct val="100000"/>
              </a:lnSpc>
              <a:spcBef>
                <a:spcPts val="439"/>
              </a:spcBef>
            </a:pPr>
            <a:endParaRPr b="0" lang="en-US" sz="22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Hint: By including &lt;cctype&gt; you can use the function ispunct() to test whether a character is a punctuation or not.</a:t>
            </a:r>
            <a:endParaRPr b="0" lang="en-US" sz="2400" spc="-1" strike="noStrike">
              <a:solidFill>
                <a:srgbClr val="000000"/>
              </a:solidFill>
              <a:latin typeface="Calibri Light"/>
            </a:endParaRPr>
          </a:p>
        </p:txBody>
      </p:sp>
      <p:sp>
        <p:nvSpPr>
          <p:cNvPr id="1652" name="TextShape 3"/>
          <p:cNvSpPr txBox="1"/>
          <p:nvPr/>
        </p:nvSpPr>
        <p:spPr>
          <a:xfrm>
            <a:off x="6553080" y="6356520"/>
            <a:ext cx="2133360" cy="364680"/>
          </a:xfrm>
          <a:prstGeom prst="rect">
            <a:avLst/>
          </a:prstGeom>
          <a:noFill/>
          <a:ln>
            <a:noFill/>
          </a:ln>
        </p:spPr>
        <p:txBody>
          <a:bodyPr anchor="ctr"/>
          <a:p>
            <a:pPr algn="r">
              <a:lnSpc>
                <a:spcPct val="100000"/>
              </a:lnSpc>
            </a:pPr>
            <a:fld id="{B5433CBA-FBA5-475D-85BE-094A024413A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Initialization</a:t>
            </a:r>
            <a:endParaRPr b="0" lang="en-US" sz="4400" spc="-1" strike="noStrike">
              <a:solidFill>
                <a:srgbClr val="000000"/>
              </a:solidFill>
              <a:latin typeface="Calibri Light"/>
            </a:endParaRPr>
          </a:p>
        </p:txBody>
      </p:sp>
      <p:sp>
        <p:nvSpPr>
          <p:cNvPr id="242" name="TextShape 2"/>
          <p:cNvSpPr txBox="1"/>
          <p:nvPr/>
        </p:nvSpPr>
        <p:spPr>
          <a:xfrm>
            <a:off x="457200" y="1417680"/>
            <a:ext cx="8229240" cy="47664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 structure variable can be initialized in its declaration:</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243" name="TextShape 3"/>
          <p:cNvSpPr txBox="1"/>
          <p:nvPr/>
        </p:nvSpPr>
        <p:spPr>
          <a:xfrm>
            <a:off x="6553080" y="6356520"/>
            <a:ext cx="2133360" cy="364680"/>
          </a:xfrm>
          <a:prstGeom prst="rect">
            <a:avLst/>
          </a:prstGeom>
          <a:noFill/>
          <a:ln>
            <a:noFill/>
          </a:ln>
        </p:spPr>
        <p:txBody>
          <a:bodyPr anchor="ctr"/>
          <a:p>
            <a:pPr algn="r">
              <a:lnSpc>
                <a:spcPct val="100000"/>
              </a:lnSpc>
            </a:pPr>
            <a:fld id="{F6058FAF-CA11-4724-9603-115BB7B9108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44" name="CustomShape 4"/>
          <p:cNvSpPr/>
          <p:nvPr/>
        </p:nvSpPr>
        <p:spPr>
          <a:xfrm>
            <a:off x="1155960" y="1882440"/>
            <a:ext cx="6140880" cy="11739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Point p1 = { 1.0, 2.0 };</a:t>
            </a:r>
            <a:endParaRPr b="0" lang="en-GB" sz="1800" spc="-1" strike="noStrike">
              <a:latin typeface="Arial"/>
            </a:endParaRPr>
          </a:p>
          <a:p>
            <a:pPr>
              <a:lnSpc>
                <a:spcPct val="100000"/>
              </a:lnSpc>
            </a:pPr>
            <a:r>
              <a:rPr b="0" lang="en-GB" sz="1800" spc="-1" strike="noStrike">
                <a:solidFill>
                  <a:srgbClr val="000000"/>
                </a:solidFill>
                <a:latin typeface="Consolas"/>
                <a:ea typeface="Consolas"/>
              </a:rPr>
              <a:t>Student s1 = { 301323549, "Amy Siu", 'F' };</a:t>
            </a:r>
            <a:endParaRPr b="0" lang="en-GB" sz="1800" spc="-1" strike="noStrike">
              <a:latin typeface="Arial"/>
            </a:endParaRPr>
          </a:p>
          <a:p>
            <a:pPr>
              <a:lnSpc>
                <a:spcPct val="100000"/>
              </a:lnSpc>
            </a:pPr>
            <a:r>
              <a:rPr b="0" lang="en-GB" sz="1800" spc="-1" strike="noStrike">
                <a:solidFill>
                  <a:srgbClr val="000000"/>
                </a:solidFill>
                <a:latin typeface="Consolas"/>
                <a:ea typeface="Consolas"/>
              </a:rPr>
              <a:t>Student s2 = s1;</a:t>
            </a:r>
            <a:endParaRPr b="0" lang="en-GB" sz="1800" spc="-1" strike="noStrike">
              <a:latin typeface="Arial"/>
            </a:endParaRPr>
          </a:p>
        </p:txBody>
      </p:sp>
      <p:sp>
        <p:nvSpPr>
          <p:cNvPr id="245" name="CustomShape 5"/>
          <p:cNvSpPr/>
          <p:nvPr/>
        </p:nvSpPr>
        <p:spPr>
          <a:xfrm rot="5400000">
            <a:off x="4691520" y="1542600"/>
            <a:ext cx="358200" cy="2447640"/>
          </a:xfrm>
          <a:prstGeom prst="rightBrace">
            <a:avLst>
              <a:gd name="adj1" fmla="val 8333"/>
              <a:gd name="adj2" fmla="val 48901"/>
            </a:avLst>
          </a:prstGeom>
          <a:noFill/>
          <a:ln w="25560">
            <a:solidFill>
              <a:srgbClr val="4bacc6"/>
            </a:solidFill>
            <a:round/>
          </a:ln>
          <a:effectLst>
            <a:outerShdw dist="20160" dir="5400000">
              <a:srgbClr val="000000">
                <a:alpha val="38000"/>
              </a:srgbClr>
            </a:outerShdw>
          </a:effectLst>
        </p:spPr>
        <p:style>
          <a:lnRef idx="0"/>
          <a:fillRef idx="0"/>
          <a:effectRef idx="0"/>
          <a:fontRef idx="minor"/>
        </p:style>
      </p:sp>
      <p:sp>
        <p:nvSpPr>
          <p:cNvPr id="246" name="CustomShape 6"/>
          <p:cNvSpPr/>
          <p:nvPr/>
        </p:nvSpPr>
        <p:spPr>
          <a:xfrm>
            <a:off x="4937760" y="3227400"/>
            <a:ext cx="3220920" cy="885600"/>
          </a:xfrm>
          <a:prstGeom prst="roundRect">
            <a:avLst>
              <a:gd name="adj" fmla="val 16667"/>
            </a:avLst>
          </a:prstGeom>
          <a:solidFill>
            <a:srgbClr val="ffffff"/>
          </a:solidFill>
          <a:ln w="25560">
            <a:solidFill>
              <a:srgbClr val="4bacc6"/>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Order of the members must be the same as that specified in the definition</a:t>
            </a:r>
            <a:endParaRPr b="0" lang="en-GB" sz="1600" spc="-1" strike="noStrike">
              <a:latin typeface="Arial"/>
            </a:endParaRPr>
          </a:p>
        </p:txBody>
      </p:sp>
      <p:sp>
        <p:nvSpPr>
          <p:cNvPr id="247" name="CustomShape 7"/>
          <p:cNvSpPr/>
          <p:nvPr/>
        </p:nvSpPr>
        <p:spPr>
          <a:xfrm flipH="1" flipV="1">
            <a:off x="4896000" y="2946240"/>
            <a:ext cx="1650600" cy="28080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st="20160" dir="5400000">
              <a:srgbClr val="000000">
                <a:alpha val="38000"/>
              </a:srgbClr>
            </a:outerShdw>
          </a:effectLst>
        </p:spPr>
        <p:style>
          <a:lnRef idx="0"/>
          <a:fillRef idx="0"/>
          <a:effectRef idx="0"/>
          <a:fontRef idx="minor"/>
        </p:style>
      </p:sp>
      <p:sp>
        <p:nvSpPr>
          <p:cNvPr id="248" name="CustomShape 8"/>
          <p:cNvSpPr/>
          <p:nvPr/>
        </p:nvSpPr>
        <p:spPr>
          <a:xfrm>
            <a:off x="1362600" y="3218400"/>
            <a:ext cx="3183120" cy="885600"/>
          </a:xfrm>
          <a:prstGeom prst="roundRect">
            <a:avLst>
              <a:gd name="adj" fmla="val 16667"/>
            </a:avLst>
          </a:prstGeom>
          <a:solidFill>
            <a:srgbClr val="ffffff"/>
          </a:solidFill>
          <a:ln w="25560">
            <a:solidFill>
              <a:srgbClr val="8064a2"/>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Can be initialized with another variable of the same structure data type</a:t>
            </a:r>
            <a:endParaRPr b="0" lang="en-GB" sz="1600" spc="-1" strike="noStrike">
              <a:latin typeface="Arial"/>
            </a:endParaRPr>
          </a:p>
        </p:txBody>
      </p:sp>
      <p:sp>
        <p:nvSpPr>
          <p:cNvPr id="249" name="CustomShape 9"/>
          <p:cNvSpPr/>
          <p:nvPr/>
        </p:nvSpPr>
        <p:spPr>
          <a:xfrm flipV="1">
            <a:off x="2954160" y="2840400"/>
            <a:ext cx="117720" cy="376200"/>
          </a:xfrm>
          <a:custGeom>
            <a:avLst/>
            <a:gdLst/>
            <a:ahLst/>
            <a:rect l="l" t="t" r="r" b="b"/>
            <a:pathLst>
              <a:path w="21600" h="21600">
                <a:moveTo>
                  <a:pt x="0" y="0"/>
                </a:moveTo>
                <a:lnTo>
                  <a:pt x="21600" y="21600"/>
                </a:lnTo>
              </a:path>
            </a:pathLst>
          </a:custGeom>
          <a:noFill/>
          <a:ln w="25560">
            <a:solidFill>
              <a:srgbClr val="8064a2"/>
            </a:solidFill>
            <a:round/>
            <a:tailEnd len="med" type="triangle" w="med"/>
          </a:ln>
          <a:effectLst>
            <a:outerShdw dist="20160" dir="5400000">
              <a:srgbClr val="000000">
                <a:alpha val="38000"/>
              </a:srgbClr>
            </a:outerShdw>
          </a:effectLst>
        </p:spPr>
        <p:style>
          <a:lnRef idx="0"/>
          <a:fillRef idx="0"/>
          <a:effectRef idx="0"/>
          <a:fontRef idx="minor"/>
        </p:style>
      </p:sp>
      <p:sp>
        <p:nvSpPr>
          <p:cNvPr id="250" name="CustomShape 10"/>
          <p:cNvSpPr/>
          <p:nvPr/>
        </p:nvSpPr>
        <p:spPr>
          <a:xfrm>
            <a:off x="3003120" y="2604240"/>
            <a:ext cx="394200" cy="237240"/>
          </a:xfrm>
          <a:prstGeom prst="ellipse">
            <a:avLst/>
          </a:prstGeom>
          <a:noFill/>
          <a:ln w="9360">
            <a:noFill/>
          </a:ln>
          <a:effectLst>
            <a:outerShdw dist="23040" dir="5400000">
              <a:srgbClr val="000000">
                <a:alpha val="35000"/>
              </a:srgbClr>
            </a:outerShdw>
          </a:effectLst>
        </p:spPr>
        <p:style>
          <a:lnRef idx="0"/>
          <a:fillRef idx="0"/>
          <a:effectRef idx="0"/>
          <a:fontRef idx="minor"/>
        </p:style>
      </p:sp>
      <p:sp>
        <p:nvSpPr>
          <p:cNvPr id="251" name="CustomShape 11"/>
          <p:cNvSpPr/>
          <p:nvPr/>
        </p:nvSpPr>
        <p:spPr>
          <a:xfrm>
            <a:off x="322920" y="4665960"/>
            <a:ext cx="4222800" cy="6181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Point p2 = { 1.0, 2.0, 3.0 };</a:t>
            </a:r>
            <a:endParaRPr b="0" lang="en-GB" sz="1800" spc="-1" strike="noStrike">
              <a:latin typeface="Arial"/>
            </a:endParaRPr>
          </a:p>
        </p:txBody>
      </p:sp>
      <p:sp>
        <p:nvSpPr>
          <p:cNvPr id="252" name="CustomShape 12"/>
          <p:cNvSpPr/>
          <p:nvPr/>
        </p:nvSpPr>
        <p:spPr>
          <a:xfrm>
            <a:off x="5124600" y="4665960"/>
            <a:ext cx="3034080" cy="6181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Point p3 = { 1.0 };</a:t>
            </a:r>
            <a:endParaRPr b="0" lang="en-GB" sz="1800" spc="-1" strike="noStrike">
              <a:latin typeface="Arial"/>
            </a:endParaRPr>
          </a:p>
        </p:txBody>
      </p:sp>
      <p:sp>
        <p:nvSpPr>
          <p:cNvPr id="253" name="CustomShape 13"/>
          <p:cNvSpPr/>
          <p:nvPr/>
        </p:nvSpPr>
        <p:spPr>
          <a:xfrm>
            <a:off x="3937680" y="4813920"/>
            <a:ext cx="59256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5400" spc="-1" strike="noStrike">
                <a:solidFill>
                  <a:srgbClr val="ff0000"/>
                </a:solidFill>
                <a:latin typeface="Wingdings"/>
              </a:rPr>
              <a:t></a:t>
            </a:r>
            <a:endParaRPr b="0" lang="en-GB" sz="5400" spc="-1" strike="noStrike">
              <a:latin typeface="Arial"/>
            </a:endParaRPr>
          </a:p>
        </p:txBody>
      </p:sp>
      <p:sp>
        <p:nvSpPr>
          <p:cNvPr id="254" name="CustomShape 14"/>
          <p:cNvSpPr/>
          <p:nvPr/>
        </p:nvSpPr>
        <p:spPr>
          <a:xfrm>
            <a:off x="3138120" y="4742280"/>
            <a:ext cx="586800" cy="470160"/>
          </a:xfrm>
          <a:prstGeom prst="ellipse">
            <a:avLst/>
          </a:prstGeom>
          <a:noFill/>
          <a:ln w="9360">
            <a:solidFill>
              <a:srgbClr val="ff0000"/>
            </a:solidFill>
            <a:round/>
          </a:ln>
          <a:effectLst>
            <a:outerShdw dist="23040" dir="5400000">
              <a:srgbClr val="000000">
                <a:alpha val="35000"/>
              </a:srgbClr>
            </a:outerShdw>
          </a:effectLst>
        </p:spPr>
        <p:style>
          <a:lnRef idx="0"/>
          <a:fillRef idx="0"/>
          <a:effectRef idx="0"/>
          <a:fontRef idx="minor"/>
        </p:style>
      </p:sp>
      <p:sp>
        <p:nvSpPr>
          <p:cNvPr id="255" name="CustomShape 15"/>
          <p:cNvSpPr/>
          <p:nvPr/>
        </p:nvSpPr>
        <p:spPr>
          <a:xfrm>
            <a:off x="694800" y="5470200"/>
            <a:ext cx="3850920" cy="88560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A compilation error will be generated, since there are more values than the number of members</a:t>
            </a:r>
            <a:endParaRPr b="0" lang="en-GB" sz="1600" spc="-1" strike="noStrike">
              <a:latin typeface="Arial"/>
            </a:endParaRPr>
          </a:p>
        </p:txBody>
      </p:sp>
      <p:sp>
        <p:nvSpPr>
          <p:cNvPr id="256" name="CustomShape 16"/>
          <p:cNvSpPr/>
          <p:nvPr/>
        </p:nvSpPr>
        <p:spPr>
          <a:xfrm>
            <a:off x="4811760" y="5470200"/>
            <a:ext cx="4059000" cy="88560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There are fewer values than the number of members, remaining variables are set to zero of their data type.  </a:t>
            </a:r>
            <a:endParaRPr b="0" lang="en-GB" sz="1600" spc="-1" strike="noStrike">
              <a:latin typeface="Arial"/>
            </a:endParaRPr>
          </a:p>
          <a:p>
            <a:pPr algn="ctr">
              <a:lnSpc>
                <a:spcPct val="100000"/>
              </a:lnSpc>
            </a:pPr>
            <a:r>
              <a:rPr b="0" lang="en-GB" sz="1200" spc="-1" strike="noStrike">
                <a:solidFill>
                  <a:srgbClr val="000000"/>
                </a:solidFill>
                <a:latin typeface="Segoe Print"/>
                <a:ea typeface="Avenir Next Condensed"/>
              </a:rPr>
              <a:t>(</a:t>
            </a:r>
            <a:r>
              <a:rPr b="0" lang="en-GB" sz="1200" spc="-1" strike="noStrike">
                <a:solidFill>
                  <a:srgbClr val="000000"/>
                </a:solidFill>
                <a:latin typeface="Menlo"/>
                <a:ea typeface="Menlo"/>
              </a:rPr>
              <a:t>x = 1.0, y = 0.0</a:t>
            </a:r>
            <a:r>
              <a:rPr b="0" lang="en-GB" sz="1200" spc="-1" strike="noStrike">
                <a:solidFill>
                  <a:srgbClr val="000000"/>
                </a:solidFill>
                <a:latin typeface="Segoe Print"/>
                <a:ea typeface="Menlo"/>
              </a:rPr>
              <a:t> )</a:t>
            </a:r>
            <a:endParaRPr b="0" lang="en-GB" sz="1200" spc="-1" strike="noStrike">
              <a:latin typeface="Arial"/>
            </a:endParaRPr>
          </a:p>
        </p:txBody>
      </p:sp>
      <p:sp>
        <p:nvSpPr>
          <p:cNvPr id="257" name="CustomShape 17"/>
          <p:cNvSpPr/>
          <p:nvPr/>
        </p:nvSpPr>
        <p:spPr>
          <a:xfrm flipV="1">
            <a:off x="2994840" y="5211720"/>
            <a:ext cx="436680" cy="27468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st="20160" dir="5400000">
              <a:srgbClr val="000000">
                <a:alpha val="38000"/>
              </a:srgbClr>
            </a:outerShdw>
          </a:effectLst>
        </p:spPr>
        <p:style>
          <a:lnRef idx="0"/>
          <a:fillRef idx="0"/>
          <a:effectRef idx="0"/>
          <a:fontRef idx="minor"/>
        </p:style>
      </p:sp>
      <p:sp>
        <p:nvSpPr>
          <p:cNvPr id="258" name="CustomShape 18"/>
          <p:cNvSpPr/>
          <p:nvPr/>
        </p:nvSpPr>
        <p:spPr>
          <a:xfrm flipV="1">
            <a:off x="6841440" y="5065200"/>
            <a:ext cx="455400" cy="40464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Tree>
  </p:cSld>
  <p:timing>
    <p:tnLst>
      <p:par>
        <p:cTn id="61" dur="indefinite" restart="never" nodeType="tmRoot">
          <p:childTnLst>
            <p:seq>
              <p:cTn id="62" dur="indefinite" nodeType="mainSeq">
                <p:childTnLst>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245"/>
                                        </p:tgtEl>
                                        <p:attrNameLst>
                                          <p:attrName>style.visibility</p:attrName>
                                        </p:attrNameLst>
                                      </p:cBhvr>
                                      <p:to>
                                        <p:strVal val="visible"/>
                                      </p:to>
                                    </p:set>
                                  </p:childTnLst>
                                </p:cTn>
                              </p:par>
                              <p:par>
                                <p:cTn id="67" nodeType="withEffect" fill="hold" presetClass="entr" presetID="1">
                                  <p:stCondLst>
                                    <p:cond delay="0"/>
                                  </p:stCondLst>
                                  <p:childTnLst>
                                    <p:set>
                                      <p:cBhvr>
                                        <p:cTn id="68" dur="1" fill="hold">
                                          <p:stCondLst>
                                            <p:cond delay="0"/>
                                          </p:stCondLst>
                                        </p:cTn>
                                        <p:tgtEl>
                                          <p:spTgt spid="246"/>
                                        </p:tgtEl>
                                        <p:attrNameLst>
                                          <p:attrName>style.visibility</p:attrName>
                                        </p:attrNameLst>
                                      </p:cBhvr>
                                      <p:to>
                                        <p:strVal val="visible"/>
                                      </p:to>
                                    </p:set>
                                  </p:childTnLst>
                                </p:cTn>
                              </p:par>
                              <p:par>
                                <p:cTn id="69" nodeType="withEffect" fill="hold" presetClass="entr" presetID="1">
                                  <p:stCondLst>
                                    <p:cond delay="0"/>
                                  </p:stCondLst>
                                  <p:childTnLst>
                                    <p:set>
                                      <p:cBhvr>
                                        <p:cTn id="70" dur="1" fill="hold">
                                          <p:stCondLst>
                                            <p:cond delay="0"/>
                                          </p:stCondLst>
                                        </p:cTn>
                                        <p:tgtEl>
                                          <p:spTgt spid="24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248"/>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249"/>
                                        </p:tgtEl>
                                        <p:attrNameLst>
                                          <p:attrName>style.visibility</p:attrName>
                                        </p:attrNameLst>
                                      </p:cBhvr>
                                      <p:to>
                                        <p:strVal val="visible"/>
                                      </p:to>
                                    </p:set>
                                  </p:childTnLst>
                                </p:cTn>
                              </p:par>
                              <p:par>
                                <p:cTn id="77" nodeType="withEffect" fill="hold" presetClass="entr" presetID="1">
                                  <p:stCondLst>
                                    <p:cond delay="0"/>
                                  </p:stCondLst>
                                  <p:endCondLst>
                                    <p:cond delay="17000"/>
                                  </p:endCondLst>
                                  <p:childTnLst>
                                    <p:set>
                                      <p:cBhvr>
                                        <p:cTn id="78" dur="1" fill="hold">
                                          <p:stCondLst>
                                            <p:cond delay="0"/>
                                          </p:stCondLst>
                                        </p:cTn>
                                        <p:tgtEl>
                                          <p:spTgt spid="25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25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253"/>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254"/>
                                        </p:tgtEl>
                                        <p:attrNameLst>
                                          <p:attrName>style.visibility</p:attrName>
                                        </p:attrNameLst>
                                      </p:cBhvr>
                                      <p:to>
                                        <p:strVal val="visible"/>
                                      </p:to>
                                    </p:set>
                                  </p:childTnLst>
                                </p:cTn>
                              </p:par>
                              <p:par>
                                <p:cTn id="89" nodeType="withEffect" fill="hold" presetClass="entr" presetID="1">
                                  <p:stCondLst>
                                    <p:cond delay="0"/>
                                  </p:stCondLst>
                                  <p:childTnLst>
                                    <p:set>
                                      <p:cBhvr>
                                        <p:cTn id="90" dur="1" fill="hold">
                                          <p:stCondLst>
                                            <p:cond delay="0"/>
                                          </p:stCondLst>
                                        </p:cTn>
                                        <p:tgtEl>
                                          <p:spTgt spid="255"/>
                                        </p:tgtEl>
                                        <p:attrNameLst>
                                          <p:attrName>style.visibility</p:attrName>
                                        </p:attrNameLst>
                                      </p:cBhvr>
                                      <p:to>
                                        <p:strVal val="visible"/>
                                      </p:to>
                                    </p:set>
                                  </p:childTnLst>
                                </p:cTn>
                              </p:par>
                              <p:par>
                                <p:cTn id="91" nodeType="withEffect" fill="hold" presetClass="entr" presetID="1">
                                  <p:stCondLst>
                                    <p:cond delay="0"/>
                                  </p:stCondLst>
                                  <p:childTnLst>
                                    <p:set>
                                      <p:cBhvr>
                                        <p:cTn id="92" dur="1" fill="hold">
                                          <p:stCondLst>
                                            <p:cond delay="0"/>
                                          </p:stCondLst>
                                        </p:cTn>
                                        <p:tgtEl>
                                          <p:spTgt spid="25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25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256"/>
                                        </p:tgtEl>
                                        <p:attrNameLst>
                                          <p:attrName>style.visibility</p:attrName>
                                        </p:attrNameLst>
                                      </p:cBhvr>
                                      <p:to>
                                        <p:strVal val="visible"/>
                                      </p:to>
                                    </p:set>
                                  </p:childTnLst>
                                </p:cTn>
                              </p:par>
                              <p:par>
                                <p:cTn id="101" nodeType="withEffect" fill="hold" presetClass="entr" presetID="1">
                                  <p:stCondLst>
                                    <p:cond delay="0"/>
                                  </p:stCondLst>
                                  <p:childTnLst>
                                    <p:set>
                                      <p:cBhvr>
                                        <p:cTn id="102"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Member Variables</a:t>
            </a:r>
            <a:endParaRPr b="0" lang="en-US" sz="4400" spc="-1" strike="noStrike">
              <a:solidFill>
                <a:srgbClr val="000000"/>
              </a:solidFill>
              <a:latin typeface="Calibri Light"/>
            </a:endParaRPr>
          </a:p>
        </p:txBody>
      </p:sp>
      <p:sp>
        <p:nvSpPr>
          <p:cNvPr id="260" name="TextShape 2"/>
          <p:cNvSpPr txBox="1"/>
          <p:nvPr/>
        </p:nvSpPr>
        <p:spPr>
          <a:xfrm>
            <a:off x="457200" y="1371600"/>
            <a:ext cx="8229240" cy="160884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 member variable can be used just as other variables of the basic data types</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may use the </a:t>
            </a:r>
            <a:r>
              <a:rPr b="1" lang="en-US" sz="2400" spc="-1" strike="noStrike">
                <a:solidFill>
                  <a:srgbClr val="e46c0a"/>
                </a:solidFill>
                <a:latin typeface="Calibri Light"/>
                <a:ea typeface="Calibri Light"/>
              </a:rPr>
              <a:t>dot operator .</a:t>
            </a:r>
            <a:r>
              <a:rPr b="0" lang="en-US" sz="2400" spc="-1" strike="noStrike">
                <a:solidFill>
                  <a:srgbClr val="000000"/>
                </a:solidFill>
                <a:latin typeface="Calibri Light"/>
                <a:ea typeface="Calibri Light"/>
              </a:rPr>
              <a:t> to access the member variables of a structure</a:t>
            </a:r>
            <a:endParaRPr b="0" lang="en-US" sz="2400" spc="-1" strike="noStrike">
              <a:solidFill>
                <a:srgbClr val="000000"/>
              </a:solidFill>
              <a:latin typeface="Calibri Light"/>
            </a:endParaRPr>
          </a:p>
        </p:txBody>
      </p:sp>
      <p:sp>
        <p:nvSpPr>
          <p:cNvPr id="261" name="TextShape 3"/>
          <p:cNvSpPr txBox="1"/>
          <p:nvPr/>
        </p:nvSpPr>
        <p:spPr>
          <a:xfrm>
            <a:off x="6553080" y="6356520"/>
            <a:ext cx="2133360" cy="364680"/>
          </a:xfrm>
          <a:prstGeom prst="rect">
            <a:avLst/>
          </a:prstGeom>
          <a:noFill/>
          <a:ln>
            <a:noFill/>
          </a:ln>
        </p:spPr>
        <p:txBody>
          <a:bodyPr anchor="ctr"/>
          <a:p>
            <a:pPr algn="r">
              <a:lnSpc>
                <a:spcPct val="100000"/>
              </a:lnSpc>
            </a:pPr>
            <a:fld id="{12A44D22-579C-47BF-A827-8C8701A7381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62" name="CustomShape 4"/>
          <p:cNvSpPr/>
          <p:nvPr/>
        </p:nvSpPr>
        <p:spPr>
          <a:xfrm>
            <a:off x="922680" y="2980800"/>
            <a:ext cx="6140880" cy="18644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Point pt1 = { 1.0, 2.0 };</a:t>
            </a:r>
            <a:endParaRPr b="0" lang="en-GB" sz="1600" spc="-1" strike="noStrike">
              <a:latin typeface="Arial"/>
            </a:endParaRPr>
          </a:p>
          <a:p>
            <a:pPr>
              <a:lnSpc>
                <a:spcPct val="100000"/>
              </a:lnSpc>
            </a:pPr>
            <a:r>
              <a:rPr b="0" lang="en-GB" sz="1600" spc="-1" strike="noStrike">
                <a:solidFill>
                  <a:srgbClr val="000000"/>
                </a:solidFill>
                <a:latin typeface="Consolas"/>
                <a:ea typeface="Consolas"/>
              </a:rPr>
              <a:t>Point pt2 = pt1;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pt1.x *= 2.0;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pt1.x = pt1.x * 2.0 </a:t>
            </a:r>
            <a:endParaRPr b="0" lang="en-GB" sz="1600" spc="-1" strike="noStrike">
              <a:latin typeface="Arial"/>
            </a:endParaRPr>
          </a:p>
          <a:p>
            <a:pPr>
              <a:lnSpc>
                <a:spcPct val="100000"/>
              </a:lnSpc>
            </a:pPr>
            <a:r>
              <a:rPr b="0" lang="en-GB" sz="1600" spc="-1" strike="noStrike">
                <a:solidFill>
                  <a:srgbClr val="000000"/>
                </a:solidFill>
                <a:latin typeface="Consolas"/>
                <a:ea typeface="Consolas"/>
              </a:rPr>
              <a:t>pt1.y /= 2.0;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pt1.y = pt1.y / 2.0 </a:t>
            </a:r>
            <a:endParaRPr b="0" lang="en-GB" sz="1600" spc="-1" strike="noStrike">
              <a:latin typeface="Arial"/>
            </a:endParaRPr>
          </a:p>
          <a:p>
            <a:pPr>
              <a:lnSpc>
                <a:spcPct val="100000"/>
              </a:lnSpc>
            </a:pPr>
            <a:r>
              <a:rPr b="0" lang="en-GB" sz="1600" spc="-1" strike="noStrike">
                <a:solidFill>
                  <a:srgbClr val="000000"/>
                </a:solidFill>
                <a:latin typeface="Consolas"/>
                <a:ea typeface="Consolas"/>
              </a:rPr>
              <a:t>pt2.x++;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pt2.x = pt2.x + 1 </a:t>
            </a:r>
            <a:endParaRPr b="0" lang="en-GB" sz="1600" spc="-1" strike="noStrike">
              <a:latin typeface="Arial"/>
            </a:endParaRPr>
          </a:p>
          <a:p>
            <a:pPr>
              <a:lnSpc>
                <a:spcPct val="100000"/>
              </a:lnSpc>
            </a:pPr>
            <a:r>
              <a:rPr b="0" lang="en-GB" sz="1600" spc="-1" strike="noStrike">
                <a:solidFill>
                  <a:srgbClr val="000000"/>
                </a:solidFill>
                <a:latin typeface="Consolas"/>
                <a:ea typeface="Consolas"/>
              </a:rPr>
              <a:t>pt2.y--;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pt2.y = pt2.y – 1</a:t>
            </a:r>
            <a:endParaRPr b="0" lang="en-GB" sz="1600" spc="-1" strike="noStrike">
              <a:latin typeface="Arial"/>
            </a:endParaRPr>
          </a:p>
        </p:txBody>
      </p:sp>
      <p:sp>
        <p:nvSpPr>
          <p:cNvPr id="263" name="CustomShape 5"/>
          <p:cNvSpPr/>
          <p:nvPr/>
        </p:nvSpPr>
        <p:spPr>
          <a:xfrm>
            <a:off x="5279760" y="2694960"/>
            <a:ext cx="2656800" cy="57132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What are the values of all the member variables?</a:t>
            </a:r>
            <a:endParaRPr b="0" lang="en-GB" sz="1600" spc="-1" strike="noStrike">
              <a:latin typeface="Arial"/>
            </a:endParaRPr>
          </a:p>
        </p:txBody>
      </p:sp>
      <p:sp>
        <p:nvSpPr>
          <p:cNvPr id="264" name="CustomShape 6"/>
          <p:cNvSpPr/>
          <p:nvPr/>
        </p:nvSpPr>
        <p:spPr>
          <a:xfrm>
            <a:off x="6567120" y="3699000"/>
            <a:ext cx="1649160" cy="1396080"/>
          </a:xfrm>
          <a:prstGeom prst="rect">
            <a:avLst/>
          </a:prstGeom>
          <a:solidFill>
            <a:srgbClr val="ffffff"/>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Consolas"/>
                <a:ea typeface="Consolas"/>
              </a:rPr>
              <a:t>pt1.x = 2.0</a:t>
            </a:r>
            <a:endParaRPr b="0" lang="en-GB" sz="1600" spc="-1" strike="noStrike">
              <a:latin typeface="Arial"/>
            </a:endParaRPr>
          </a:p>
          <a:p>
            <a:pPr algn="ctr">
              <a:lnSpc>
                <a:spcPct val="100000"/>
              </a:lnSpc>
            </a:pPr>
            <a:r>
              <a:rPr b="0" lang="en-GB" sz="1600" spc="-1" strike="noStrike">
                <a:solidFill>
                  <a:srgbClr val="000000"/>
                </a:solidFill>
                <a:latin typeface="Consolas"/>
                <a:ea typeface="Consolas"/>
              </a:rPr>
              <a:t>pt1.y = 1.0</a:t>
            </a:r>
            <a:endParaRPr b="0" lang="en-GB" sz="1600" spc="-1" strike="noStrike">
              <a:latin typeface="Arial"/>
            </a:endParaRPr>
          </a:p>
          <a:p>
            <a:pPr algn="ctr">
              <a:lnSpc>
                <a:spcPct val="100000"/>
              </a:lnSpc>
            </a:pPr>
            <a:endParaRPr b="0" lang="en-GB" sz="1600" spc="-1" strike="noStrike">
              <a:latin typeface="Arial"/>
            </a:endParaRPr>
          </a:p>
          <a:p>
            <a:pPr algn="ctr">
              <a:lnSpc>
                <a:spcPct val="100000"/>
              </a:lnSpc>
            </a:pPr>
            <a:r>
              <a:rPr b="0" lang="en-GB" sz="1600" spc="-1" strike="noStrike">
                <a:solidFill>
                  <a:srgbClr val="000000"/>
                </a:solidFill>
                <a:latin typeface="Consolas"/>
                <a:ea typeface="Consolas"/>
              </a:rPr>
              <a:t>pt2.x = 2.0</a:t>
            </a:r>
            <a:endParaRPr b="0" lang="en-GB" sz="1600" spc="-1" strike="noStrike">
              <a:latin typeface="Arial"/>
            </a:endParaRPr>
          </a:p>
          <a:p>
            <a:pPr algn="ctr">
              <a:lnSpc>
                <a:spcPct val="100000"/>
              </a:lnSpc>
            </a:pPr>
            <a:r>
              <a:rPr b="0" lang="en-GB" sz="1600" spc="-1" strike="noStrike">
                <a:solidFill>
                  <a:srgbClr val="000000"/>
                </a:solidFill>
                <a:latin typeface="Consolas"/>
                <a:ea typeface="Consolas"/>
              </a:rPr>
              <a:t>pt2.y = 1.0</a:t>
            </a:r>
            <a:endParaRPr b="0" lang="en-GB" sz="1600" spc="-1" strike="noStrike">
              <a:latin typeface="Arial"/>
            </a:endParaRPr>
          </a:p>
        </p:txBody>
      </p:sp>
      <p:sp>
        <p:nvSpPr>
          <p:cNvPr id="265" name="CustomShape 7"/>
          <p:cNvSpPr/>
          <p:nvPr/>
        </p:nvSpPr>
        <p:spPr>
          <a:xfrm>
            <a:off x="7474320" y="3431160"/>
            <a:ext cx="75420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halkduster"/>
              </a:rPr>
              <a:t>result</a:t>
            </a:r>
            <a:endParaRPr b="0" lang="en-GB" sz="1600" spc="-1" strike="noStrike">
              <a:latin typeface="Arial"/>
            </a:endParaRPr>
          </a:p>
        </p:txBody>
      </p:sp>
      <p:sp>
        <p:nvSpPr>
          <p:cNvPr id="266" name="CustomShape 8"/>
          <p:cNvSpPr/>
          <p:nvPr/>
        </p:nvSpPr>
        <p:spPr>
          <a:xfrm>
            <a:off x="922680" y="5347440"/>
            <a:ext cx="6140880" cy="6519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Student s1 = { 301323549, "Amy Siu", 'F' };</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int l = s1.name.length();</a:t>
            </a:r>
            <a:endParaRPr b="0" lang="en-GB" sz="1600" spc="-1" strike="noStrike">
              <a:latin typeface="Arial"/>
            </a:endParaRPr>
          </a:p>
        </p:txBody>
      </p:sp>
      <p:sp>
        <p:nvSpPr>
          <p:cNvPr id="267" name="CustomShape 9"/>
          <p:cNvSpPr/>
          <p:nvPr/>
        </p:nvSpPr>
        <p:spPr>
          <a:xfrm>
            <a:off x="6863040" y="5726880"/>
            <a:ext cx="1649160" cy="491760"/>
          </a:xfrm>
          <a:prstGeom prst="rect">
            <a:avLst/>
          </a:prstGeom>
          <a:solidFill>
            <a:srgbClr val="ffffff"/>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0" lang="en-GB" sz="1800" spc="-1" strike="noStrike">
                <a:solidFill>
                  <a:srgbClr val="000000"/>
                </a:solidFill>
                <a:latin typeface="Consolas"/>
                <a:ea typeface="Consolas"/>
              </a:rPr>
              <a:t>l = 7</a:t>
            </a:r>
            <a:endParaRPr b="0" lang="en-GB" sz="1800" spc="-1" strike="noStrike">
              <a:latin typeface="Arial"/>
            </a:endParaRPr>
          </a:p>
        </p:txBody>
      </p:sp>
      <p:sp>
        <p:nvSpPr>
          <p:cNvPr id="268" name="CustomShape 10"/>
          <p:cNvSpPr/>
          <p:nvPr/>
        </p:nvSpPr>
        <p:spPr>
          <a:xfrm>
            <a:off x="6522120" y="5248800"/>
            <a:ext cx="2348280" cy="40608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What is the value of </a:t>
            </a:r>
            <a:r>
              <a:rPr b="0" lang="en-GB" sz="1600" spc="-1" strike="noStrike">
                <a:solidFill>
                  <a:srgbClr val="000000"/>
                </a:solidFill>
                <a:latin typeface="Consolas"/>
                <a:ea typeface="Consolas"/>
              </a:rPr>
              <a:t>l</a:t>
            </a:r>
            <a:r>
              <a:rPr b="0" lang="en-GB" sz="1600" spc="-1" strike="noStrike">
                <a:solidFill>
                  <a:srgbClr val="000000"/>
                </a:solidFill>
                <a:latin typeface="Avenir Next Condensed"/>
                <a:ea typeface="Avenir Next Condensed"/>
              </a:rPr>
              <a:t>?</a:t>
            </a:r>
            <a:endParaRPr b="0" lang="en-GB" sz="1600" spc="-1" strike="noStrike">
              <a:latin typeface="Arial"/>
            </a:endParaRPr>
          </a:p>
        </p:txBody>
      </p:sp>
      <p:sp>
        <p:nvSpPr>
          <p:cNvPr id="269" name="CustomShape 11"/>
          <p:cNvSpPr/>
          <p:nvPr/>
        </p:nvSpPr>
        <p:spPr>
          <a:xfrm>
            <a:off x="1799640" y="5647680"/>
            <a:ext cx="888120" cy="344160"/>
          </a:xfrm>
          <a:prstGeom prst="ellipse">
            <a:avLst/>
          </a:prstGeom>
          <a:noFill/>
          <a:ln w="19080">
            <a:solidFill>
              <a:srgbClr val="31859c"/>
            </a:solidFill>
            <a:round/>
          </a:ln>
          <a:effectLst>
            <a:outerShdw dist="23040" dir="5400000">
              <a:srgbClr val="000000">
                <a:alpha val="35000"/>
              </a:srgbClr>
            </a:outerShdw>
          </a:effectLst>
        </p:spPr>
        <p:style>
          <a:lnRef idx="0"/>
          <a:fillRef idx="0"/>
          <a:effectRef idx="0"/>
          <a:fontRef idx="minor"/>
        </p:style>
      </p:sp>
      <p:sp>
        <p:nvSpPr>
          <p:cNvPr id="270" name="CustomShape 12"/>
          <p:cNvSpPr/>
          <p:nvPr/>
        </p:nvSpPr>
        <p:spPr>
          <a:xfrm>
            <a:off x="649080" y="6189120"/>
            <a:ext cx="1842480" cy="285480"/>
          </a:xfrm>
          <a:prstGeom prst="roundRect">
            <a:avLst>
              <a:gd name="adj" fmla="val 16667"/>
            </a:avLst>
          </a:prstGeom>
          <a:solidFill>
            <a:srgbClr val="ffffff"/>
          </a:solidFill>
          <a:ln w="25560">
            <a:solidFill>
              <a:srgbClr val="4bacc6"/>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a string variable</a:t>
            </a:r>
            <a:endParaRPr b="0" lang="en-GB" sz="1600" spc="-1" strike="noStrike">
              <a:latin typeface="Arial"/>
            </a:endParaRPr>
          </a:p>
        </p:txBody>
      </p:sp>
      <p:sp>
        <p:nvSpPr>
          <p:cNvPr id="271" name="CustomShape 13"/>
          <p:cNvSpPr/>
          <p:nvPr/>
        </p:nvSpPr>
        <p:spPr>
          <a:xfrm flipV="1">
            <a:off x="1570680" y="5992200"/>
            <a:ext cx="672840" cy="1965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st="20160" dir="5400000">
              <a:srgbClr val="000000">
                <a:alpha val="38000"/>
              </a:srgbClr>
            </a:outerShdw>
          </a:effectLst>
        </p:spPr>
        <p:style>
          <a:lnRef idx="0"/>
          <a:fillRef idx="0"/>
          <a:effectRef idx="0"/>
          <a:fontRef idx="minor"/>
        </p:style>
      </p:sp>
      <p:sp>
        <p:nvSpPr>
          <p:cNvPr id="272" name="CustomShape 14"/>
          <p:cNvSpPr/>
          <p:nvPr/>
        </p:nvSpPr>
        <p:spPr>
          <a:xfrm>
            <a:off x="1335600" y="4500720"/>
            <a:ext cx="99360" cy="344160"/>
          </a:xfrm>
          <a:prstGeom prst="ellipse">
            <a:avLst/>
          </a:prstGeom>
          <a:noFill/>
          <a:ln w="19080">
            <a:solidFill>
              <a:srgbClr val="c0504d"/>
            </a:solidFill>
            <a:round/>
          </a:ln>
          <a:effectLst>
            <a:outerShdw dist="23040" dir="5400000">
              <a:srgbClr val="000000">
                <a:alpha val="35000"/>
              </a:srgbClr>
            </a:outerShdw>
          </a:effectLst>
        </p:spPr>
        <p:style>
          <a:lnRef idx="0"/>
          <a:fillRef idx="0"/>
          <a:effectRef idx="0"/>
          <a:fontRef idx="minor"/>
        </p:style>
      </p:sp>
      <p:sp>
        <p:nvSpPr>
          <p:cNvPr id="273" name="CustomShape 15"/>
          <p:cNvSpPr/>
          <p:nvPr/>
        </p:nvSpPr>
        <p:spPr>
          <a:xfrm>
            <a:off x="649080" y="4970520"/>
            <a:ext cx="1842480" cy="285480"/>
          </a:xfrm>
          <a:prstGeom prst="roundRect">
            <a:avLst>
              <a:gd name="adj" fmla="val 16667"/>
            </a:avLst>
          </a:prstGeom>
          <a:solidFill>
            <a:srgbClr val="ffffff"/>
          </a:solidFill>
          <a:ln w="25560">
            <a:solidFill>
              <a:srgbClr val="c0504d"/>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the dot operator</a:t>
            </a:r>
            <a:endParaRPr b="0" lang="en-GB" sz="1600" spc="-1" strike="noStrike">
              <a:latin typeface="Arial"/>
            </a:endParaRPr>
          </a:p>
        </p:txBody>
      </p:sp>
      <p:sp>
        <p:nvSpPr>
          <p:cNvPr id="274" name="CustomShape 16"/>
          <p:cNvSpPr/>
          <p:nvPr/>
        </p:nvSpPr>
        <p:spPr>
          <a:xfrm flipH="1" flipV="1">
            <a:off x="1419480" y="4794840"/>
            <a:ext cx="149400" cy="174960"/>
          </a:xfrm>
          <a:custGeom>
            <a:avLst/>
            <a:gdLst/>
            <a:ahLst/>
            <a:rect l="l" t="t" r="r" b="b"/>
            <a:pathLst>
              <a:path w="21600" h="21600">
                <a:moveTo>
                  <a:pt x="0" y="0"/>
                </a:moveTo>
                <a:lnTo>
                  <a:pt x="21600" y="21600"/>
                </a:lnTo>
              </a:path>
            </a:pathLst>
          </a:cu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Tree>
  </p:cSld>
  <p:timing>
    <p:tnLst>
      <p:par>
        <p:cTn id="103" dur="indefinite" restart="never" nodeType="tmRoot">
          <p:childTnLst>
            <p:seq>
              <p:cTn id="104" dur="indefinite" nodeType="mainSeq">
                <p:childTnLst>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272"/>
                                        </p:tgtEl>
                                        <p:attrNameLst>
                                          <p:attrName>style.visibility</p:attrName>
                                        </p:attrNameLst>
                                      </p:cBhvr>
                                      <p:to>
                                        <p:strVal val="visible"/>
                                      </p:to>
                                    </p:set>
                                  </p:childTnLst>
                                </p:cTn>
                              </p:par>
                              <p:par>
                                <p:cTn id="109" nodeType="withEffect" fill="hold" presetClass="entr" presetID="1">
                                  <p:stCondLst>
                                    <p:cond delay="0"/>
                                  </p:stCondLst>
                                  <p:childTnLst>
                                    <p:set>
                                      <p:cBhvr>
                                        <p:cTn id="110" dur="1" fill="hold">
                                          <p:stCondLst>
                                            <p:cond delay="0"/>
                                          </p:stCondLst>
                                        </p:cTn>
                                        <p:tgtEl>
                                          <p:spTgt spid="274"/>
                                        </p:tgtEl>
                                        <p:attrNameLst>
                                          <p:attrName>style.visibility</p:attrName>
                                        </p:attrNameLst>
                                      </p:cBhvr>
                                      <p:to>
                                        <p:strVal val="visible"/>
                                      </p:to>
                                    </p:set>
                                  </p:childTnLst>
                                </p:cTn>
                              </p:par>
                              <p:par>
                                <p:cTn id="111" nodeType="withEffect" fill="hold" presetClass="entr" presetID="1">
                                  <p:stCondLst>
                                    <p:cond delay="0"/>
                                  </p:stCondLst>
                                  <p:childTnLst>
                                    <p:set>
                                      <p:cBhvr>
                                        <p:cTn id="112" dur="1" fill="hold">
                                          <p:stCondLst>
                                            <p:cond delay="0"/>
                                          </p:stCondLst>
                                        </p:cTn>
                                        <p:tgtEl>
                                          <p:spTgt spid="27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26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265"/>
                                        </p:tgtEl>
                                        <p:attrNameLst>
                                          <p:attrName>style.visibility</p:attrName>
                                        </p:attrNameLst>
                                      </p:cBhvr>
                                      <p:to>
                                        <p:strVal val="visible"/>
                                      </p:to>
                                    </p:set>
                                  </p:childTnLst>
                                </p:cTn>
                              </p:par>
                              <p:par>
                                <p:cTn id="121" nodeType="withEffect" fill="hold" presetClass="entr" presetID="1">
                                  <p:stCondLst>
                                    <p:cond delay="0"/>
                                  </p:stCondLst>
                                  <p:childTnLst>
                                    <p:set>
                                      <p:cBhvr>
                                        <p:cTn id="122" dur="1" fill="hold">
                                          <p:stCondLst>
                                            <p:cond delay="0"/>
                                          </p:stCondLst>
                                        </p:cTn>
                                        <p:tgtEl>
                                          <p:spTgt spid="265"/>
                                        </p:tgtEl>
                                        <p:attrNameLst>
                                          <p:attrName>style.visibility</p:attrName>
                                        </p:attrNameLst>
                                      </p:cBhvr>
                                      <p:to>
                                        <p:strVal val="visible"/>
                                      </p:to>
                                    </p:set>
                                  </p:childTnLst>
                                </p:cTn>
                              </p:par>
                              <p:par>
                                <p:cTn id="123" nodeType="withEffect" fill="hold" presetClass="entr" presetID="1">
                                  <p:stCondLst>
                                    <p:cond delay="0"/>
                                  </p:stCondLst>
                                  <p:childTnLst>
                                    <p:set>
                                      <p:cBhvr>
                                        <p:cTn id="124" dur="1" fill="hold">
                                          <p:stCondLst>
                                            <p:cond delay="0"/>
                                          </p:stCondLst>
                                        </p:cTn>
                                        <p:tgtEl>
                                          <p:spTgt spid="26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266"/>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269"/>
                                        </p:tgtEl>
                                        <p:attrNameLst>
                                          <p:attrName>style.visibility</p:attrName>
                                        </p:attrNameLst>
                                      </p:cBhvr>
                                      <p:to>
                                        <p:strVal val="visible"/>
                                      </p:to>
                                    </p:set>
                                  </p:childTnLst>
                                </p:cTn>
                              </p:par>
                              <p:par>
                                <p:cTn id="133" nodeType="withEffect" fill="hold" presetClass="entr" presetID="1">
                                  <p:stCondLst>
                                    <p:cond delay="0"/>
                                  </p:stCondLst>
                                  <p:childTnLst>
                                    <p:set>
                                      <p:cBhvr>
                                        <p:cTn id="134" dur="1" fill="hold">
                                          <p:stCondLst>
                                            <p:cond delay="0"/>
                                          </p:stCondLst>
                                        </p:cTn>
                                        <p:tgtEl>
                                          <p:spTgt spid="271"/>
                                        </p:tgtEl>
                                        <p:attrNameLst>
                                          <p:attrName>style.visibility</p:attrName>
                                        </p:attrNameLst>
                                      </p:cBhvr>
                                      <p:to>
                                        <p:strVal val="visible"/>
                                      </p:to>
                                    </p:set>
                                  </p:childTnLst>
                                </p:cTn>
                              </p:par>
                              <p:par>
                                <p:cTn id="135" nodeType="withEffect" fill="hold" presetClass="entr" presetID="1">
                                  <p:stCondLst>
                                    <p:cond delay="0"/>
                                  </p:stCondLst>
                                  <p:childTnLst>
                                    <p:set>
                                      <p:cBhvr>
                                        <p:cTn id="136" dur="1" fill="hold">
                                          <p:stCondLst>
                                            <p:cond delay="0"/>
                                          </p:stCondLst>
                                        </p:cTn>
                                        <p:tgtEl>
                                          <p:spTgt spid="27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268"/>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Member Variables</a:t>
            </a:r>
            <a:endParaRPr b="0" lang="en-US" sz="4400" spc="-1" strike="noStrike">
              <a:solidFill>
                <a:srgbClr val="000000"/>
              </a:solidFill>
              <a:latin typeface="Calibri Light"/>
            </a:endParaRPr>
          </a:p>
        </p:txBody>
      </p:sp>
      <p:sp>
        <p:nvSpPr>
          <p:cNvPr id="276"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Example</a:t>
            </a:r>
            <a:endParaRPr b="0" lang="en-US" sz="2400" spc="-1" strike="noStrike">
              <a:solidFill>
                <a:srgbClr val="000000"/>
              </a:solidFill>
              <a:latin typeface="Calibri Light"/>
            </a:endParaRPr>
          </a:p>
        </p:txBody>
      </p:sp>
      <p:sp>
        <p:nvSpPr>
          <p:cNvPr id="277" name="TextShape 3"/>
          <p:cNvSpPr txBox="1"/>
          <p:nvPr/>
        </p:nvSpPr>
        <p:spPr>
          <a:xfrm>
            <a:off x="6553080" y="6356520"/>
            <a:ext cx="2133360" cy="364680"/>
          </a:xfrm>
          <a:prstGeom prst="rect">
            <a:avLst/>
          </a:prstGeom>
          <a:noFill/>
          <a:ln>
            <a:noFill/>
          </a:ln>
        </p:spPr>
        <p:txBody>
          <a:bodyPr anchor="ctr"/>
          <a:p>
            <a:pPr algn="r">
              <a:lnSpc>
                <a:spcPct val="100000"/>
              </a:lnSpc>
            </a:pPr>
            <a:fld id="{390DA736-8248-42E7-A3FA-813CB81C035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78" name="CustomShape 4"/>
          <p:cNvSpPr/>
          <p:nvPr/>
        </p:nvSpPr>
        <p:spPr>
          <a:xfrm>
            <a:off x="1146240" y="2214360"/>
            <a:ext cx="2878560" cy="27853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struct Student {</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id;</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string name;</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char sex;</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double GPA;</a:t>
            </a:r>
            <a:endParaRPr b="0" lang="en-GB" sz="1800" spc="-1" strike="noStrike">
              <a:latin typeface="Arial"/>
            </a:endParaRPr>
          </a:p>
          <a:p>
            <a:pPr>
              <a:lnSpc>
                <a:spcPct val="100000"/>
              </a:lnSpc>
            </a:pP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Student s1; </a:t>
            </a:r>
            <a:endParaRPr b="0" lang="en-GB" sz="1800" spc="-1" strike="noStrike">
              <a:latin typeface="Arial"/>
            </a:endParaRPr>
          </a:p>
        </p:txBody>
      </p:sp>
      <p:sp>
        <p:nvSpPr>
          <p:cNvPr id="279" name="CustomShape 5"/>
          <p:cNvSpPr/>
          <p:nvPr/>
        </p:nvSpPr>
        <p:spPr>
          <a:xfrm>
            <a:off x="4294080" y="1488240"/>
            <a:ext cx="3854520" cy="4637520"/>
          </a:xfrm>
          <a:prstGeom prst="roundRect">
            <a:avLst>
              <a:gd name="adj" fmla="val 6638"/>
            </a:avLst>
          </a:prstGeom>
          <a:solidFill>
            <a:srgbClr val="ffffff"/>
          </a:solidFill>
          <a:ln w="25560">
            <a:solidFill>
              <a:srgbClr val="9bbb59"/>
            </a:solidFill>
            <a:round/>
          </a:ln>
        </p:spPr>
        <p:style>
          <a:lnRef idx="0"/>
          <a:fillRef idx="0"/>
          <a:effectRef idx="0"/>
          <a:fontRef idx="minor"/>
        </p:style>
        <p:txBody>
          <a:bodyPr lIns="90000" rIns="90000" tIns="45000" bIns="45000" anchor="ctr"/>
          <a:p>
            <a:pPr>
              <a:lnSpc>
                <a:spcPct val="100000"/>
              </a:lnSpc>
            </a:pPr>
            <a:r>
              <a:rPr b="0" lang="en-GB" sz="2000" spc="-1" strike="noStrike">
                <a:solidFill>
                  <a:srgbClr val="000000"/>
                </a:solidFill>
                <a:latin typeface="Avenir Next Condensed"/>
                <a:ea typeface="Avenir Next Condensed"/>
              </a:rPr>
              <a:t>What is the data type of each of the following?</a:t>
            </a:r>
            <a:endParaRPr b="0" lang="en-GB" sz="2000" spc="-1" strike="noStrike">
              <a:latin typeface="Arial"/>
            </a:endParaRPr>
          </a:p>
          <a:p>
            <a:pPr marL="341280" indent="-340920">
              <a:lnSpc>
                <a:spcPct val="100000"/>
              </a:lnSpc>
              <a:spcBef>
                <a:spcPts val="1800"/>
              </a:spcBef>
              <a:buClr>
                <a:srgbClr val="000000"/>
              </a:buClr>
              <a:buFont typeface="Arial"/>
              <a:buChar char="•"/>
            </a:pPr>
            <a:r>
              <a:rPr b="0" lang="en-GB" sz="1800" spc="-1" strike="noStrike">
                <a:solidFill>
                  <a:srgbClr val="000000"/>
                </a:solidFill>
                <a:latin typeface="Consolas"/>
                <a:ea typeface="Consolas"/>
              </a:rPr>
              <a:t>s1.id</a:t>
            </a:r>
            <a:endParaRPr b="0" lang="en-GB" sz="1800" spc="-1" strike="noStrike">
              <a:latin typeface="Arial"/>
            </a:endParaRPr>
          </a:p>
          <a:p>
            <a:pPr marL="341280" indent="-340920">
              <a:lnSpc>
                <a:spcPct val="100000"/>
              </a:lnSpc>
              <a:spcBef>
                <a:spcPts val="1800"/>
              </a:spcBef>
              <a:buClr>
                <a:srgbClr val="000000"/>
              </a:buClr>
              <a:buFont typeface="Arial"/>
              <a:buChar char="•"/>
            </a:pPr>
            <a:r>
              <a:rPr b="0" lang="en-GB" sz="1800" spc="-1" strike="noStrike">
                <a:solidFill>
                  <a:srgbClr val="000000"/>
                </a:solidFill>
                <a:latin typeface="Consolas"/>
                <a:ea typeface="Consolas"/>
              </a:rPr>
              <a:t>s1.sex</a:t>
            </a:r>
            <a:endParaRPr b="0" lang="en-GB" sz="1800" spc="-1" strike="noStrike">
              <a:latin typeface="Arial"/>
            </a:endParaRPr>
          </a:p>
          <a:p>
            <a:pPr marL="341280" indent="-340920">
              <a:lnSpc>
                <a:spcPct val="100000"/>
              </a:lnSpc>
              <a:spcBef>
                <a:spcPts val="1800"/>
              </a:spcBef>
              <a:buClr>
                <a:srgbClr val="000000"/>
              </a:buClr>
              <a:buFont typeface="Arial"/>
              <a:buChar char="•"/>
            </a:pPr>
            <a:r>
              <a:rPr b="0" lang="en-GB" sz="1800" spc="-1" strike="noStrike">
                <a:solidFill>
                  <a:srgbClr val="000000"/>
                </a:solidFill>
                <a:latin typeface="Consolas"/>
                <a:ea typeface="Consolas"/>
              </a:rPr>
              <a:t>s1.name</a:t>
            </a:r>
            <a:endParaRPr b="0" lang="en-GB" sz="1800" spc="-1" strike="noStrike">
              <a:latin typeface="Arial"/>
            </a:endParaRPr>
          </a:p>
          <a:p>
            <a:pPr marL="341280" indent="-340920">
              <a:lnSpc>
                <a:spcPct val="100000"/>
              </a:lnSpc>
              <a:spcBef>
                <a:spcPts val="1800"/>
              </a:spcBef>
              <a:buClr>
                <a:srgbClr val="000000"/>
              </a:buClr>
              <a:buFont typeface="Arial"/>
              <a:buChar char="•"/>
            </a:pPr>
            <a:r>
              <a:rPr b="0" lang="en-GB" sz="1800" spc="-1" strike="noStrike">
                <a:solidFill>
                  <a:srgbClr val="000000"/>
                </a:solidFill>
                <a:latin typeface="Consolas"/>
                <a:ea typeface="Consolas"/>
              </a:rPr>
              <a:t>s1</a:t>
            </a:r>
            <a:endParaRPr b="0" lang="en-GB" sz="1800" spc="-1" strike="noStrike">
              <a:latin typeface="Arial"/>
            </a:endParaRPr>
          </a:p>
          <a:p>
            <a:pPr marL="341280" indent="-340920">
              <a:lnSpc>
                <a:spcPct val="100000"/>
              </a:lnSpc>
              <a:spcBef>
                <a:spcPts val="1800"/>
              </a:spcBef>
              <a:buClr>
                <a:srgbClr val="000000"/>
              </a:buClr>
              <a:buFont typeface="Arial"/>
              <a:buChar char="•"/>
            </a:pPr>
            <a:r>
              <a:rPr b="0" lang="en-GB" sz="1800" spc="-1" strike="noStrike">
                <a:solidFill>
                  <a:srgbClr val="000000"/>
                </a:solidFill>
                <a:latin typeface="Consolas"/>
                <a:ea typeface="Consolas"/>
              </a:rPr>
              <a:t>Student.GPA</a:t>
            </a:r>
            <a:endParaRPr b="0" lang="en-GB" sz="1800" spc="-1" strike="noStrike">
              <a:latin typeface="Arial"/>
            </a:endParaRPr>
          </a:p>
          <a:p>
            <a:pPr marL="341280" indent="-340920">
              <a:lnSpc>
                <a:spcPct val="100000"/>
              </a:lnSpc>
              <a:spcBef>
                <a:spcPts val="1800"/>
              </a:spcBef>
              <a:buClr>
                <a:srgbClr val="000000"/>
              </a:buClr>
              <a:buFont typeface="Arial"/>
              <a:buChar char="•"/>
            </a:pPr>
            <a:r>
              <a:rPr b="0" lang="en-GB" sz="1800" spc="-1" strike="noStrike">
                <a:solidFill>
                  <a:srgbClr val="000000"/>
                </a:solidFill>
                <a:latin typeface="Consolas"/>
                <a:ea typeface="Consolas"/>
              </a:rPr>
              <a:t>s1.GPA</a:t>
            </a:r>
            <a:endParaRPr b="0" lang="en-GB" sz="1800" spc="-1" strike="noStrike">
              <a:latin typeface="Arial"/>
            </a:endParaRPr>
          </a:p>
          <a:p>
            <a:pPr marL="341280" indent="-340920">
              <a:lnSpc>
                <a:spcPct val="100000"/>
              </a:lnSpc>
              <a:spcBef>
                <a:spcPts val="1800"/>
              </a:spcBef>
              <a:buClr>
                <a:srgbClr val="000000"/>
              </a:buClr>
              <a:buFont typeface="Arial"/>
              <a:buChar char="•"/>
            </a:pPr>
            <a:r>
              <a:rPr b="0" lang="en-GB" sz="1800" spc="-1" strike="noStrike">
                <a:solidFill>
                  <a:srgbClr val="000000"/>
                </a:solidFill>
                <a:latin typeface="Consolas"/>
                <a:ea typeface="Consolas"/>
              </a:rPr>
              <a:t>s2.GPA</a:t>
            </a:r>
            <a:endParaRPr b="0" lang="en-GB" sz="1800" spc="-1" strike="noStrike">
              <a:latin typeface="Arial"/>
            </a:endParaRPr>
          </a:p>
        </p:txBody>
      </p:sp>
      <p:sp>
        <p:nvSpPr>
          <p:cNvPr id="280" name="CustomShape 6"/>
          <p:cNvSpPr/>
          <p:nvPr/>
        </p:nvSpPr>
        <p:spPr>
          <a:xfrm>
            <a:off x="6019920" y="2536920"/>
            <a:ext cx="882720" cy="267480"/>
          </a:xfrm>
          <a:prstGeom prst="rect">
            <a:avLst/>
          </a:prstGeom>
          <a:solidFill>
            <a:srgbClr val="e6e0ec"/>
          </a:solidFill>
          <a:ln w="9360">
            <a:solidFill>
              <a:srgbClr val="7d5fa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Consolas"/>
                <a:ea typeface="Consolas"/>
              </a:rPr>
              <a:t>int</a:t>
            </a:r>
            <a:endParaRPr b="0" lang="en-GB" sz="1400" spc="-1" strike="noStrike">
              <a:latin typeface="Arial"/>
            </a:endParaRPr>
          </a:p>
        </p:txBody>
      </p:sp>
      <p:sp>
        <p:nvSpPr>
          <p:cNvPr id="281" name="CustomShape 7"/>
          <p:cNvSpPr/>
          <p:nvPr/>
        </p:nvSpPr>
        <p:spPr>
          <a:xfrm>
            <a:off x="6019920" y="3065040"/>
            <a:ext cx="882720" cy="267480"/>
          </a:xfrm>
          <a:prstGeom prst="rect">
            <a:avLst/>
          </a:prstGeom>
          <a:solidFill>
            <a:srgbClr val="dbeef4"/>
          </a:solidFill>
          <a:ln w="9360">
            <a:solidFill>
              <a:srgbClr val="46aac4"/>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Consolas"/>
                <a:ea typeface="Consolas"/>
              </a:rPr>
              <a:t>char</a:t>
            </a:r>
            <a:endParaRPr b="0" lang="en-GB" sz="1400" spc="-1" strike="noStrike">
              <a:latin typeface="Arial"/>
            </a:endParaRPr>
          </a:p>
        </p:txBody>
      </p:sp>
      <p:sp>
        <p:nvSpPr>
          <p:cNvPr id="282" name="CustomShape 8"/>
          <p:cNvSpPr/>
          <p:nvPr/>
        </p:nvSpPr>
        <p:spPr>
          <a:xfrm>
            <a:off x="6019920" y="3565800"/>
            <a:ext cx="882720" cy="267480"/>
          </a:xfrm>
          <a:prstGeom prst="rect">
            <a:avLst/>
          </a:prstGeom>
          <a:solidFill>
            <a:srgbClr val="e6e0ec"/>
          </a:solidFill>
          <a:ln w="9360">
            <a:solidFill>
              <a:srgbClr val="7d5fa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Consolas"/>
                <a:ea typeface="Consolas"/>
              </a:rPr>
              <a:t>string</a:t>
            </a:r>
            <a:endParaRPr b="0" lang="en-GB" sz="1400" spc="-1" strike="noStrike">
              <a:latin typeface="Arial"/>
            </a:endParaRPr>
          </a:p>
        </p:txBody>
      </p:sp>
      <p:sp>
        <p:nvSpPr>
          <p:cNvPr id="283" name="CustomShape 9"/>
          <p:cNvSpPr/>
          <p:nvPr/>
        </p:nvSpPr>
        <p:spPr>
          <a:xfrm>
            <a:off x="6362640" y="4503240"/>
            <a:ext cx="2514240" cy="491760"/>
          </a:xfrm>
          <a:prstGeom prst="rect">
            <a:avLst/>
          </a:prstGeom>
          <a:solidFill>
            <a:srgbClr val="e6e0ec"/>
          </a:solidFill>
          <a:ln w="9360">
            <a:solidFill>
              <a:srgbClr val="8064a2"/>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invalid. </a:t>
            </a:r>
            <a:r>
              <a:rPr b="0" lang="en-GB" sz="1400" spc="-1" strike="noStrike">
                <a:solidFill>
                  <a:srgbClr val="000000"/>
                </a:solidFill>
                <a:latin typeface="Menlo"/>
                <a:ea typeface="Menlo"/>
              </a:rPr>
              <a:t>Student</a:t>
            </a:r>
            <a:r>
              <a:rPr b="0" lang="en-GB" sz="1400" spc="-1" strike="noStrike">
                <a:solidFill>
                  <a:srgbClr val="000000"/>
                </a:solidFill>
                <a:latin typeface="Segoe Print"/>
                <a:ea typeface="Menlo"/>
              </a:rPr>
              <a:t> </a:t>
            </a:r>
            <a:r>
              <a:rPr b="0" lang="en-GB" sz="1600" spc="-1" strike="noStrike">
                <a:solidFill>
                  <a:srgbClr val="000000"/>
                </a:solidFill>
                <a:latin typeface="Avenir Next Condensed"/>
                <a:ea typeface="Avenir Next Condensed"/>
              </a:rPr>
              <a:t>is a data type, not a variable </a:t>
            </a:r>
            <a:endParaRPr b="0" lang="en-GB" sz="1600" spc="-1" strike="noStrike">
              <a:latin typeface="Arial"/>
            </a:endParaRPr>
          </a:p>
        </p:txBody>
      </p:sp>
      <p:sp>
        <p:nvSpPr>
          <p:cNvPr id="284" name="CustomShape 10"/>
          <p:cNvSpPr/>
          <p:nvPr/>
        </p:nvSpPr>
        <p:spPr>
          <a:xfrm>
            <a:off x="6019920" y="5458320"/>
            <a:ext cx="2612880" cy="491760"/>
          </a:xfrm>
          <a:prstGeom prst="rect">
            <a:avLst/>
          </a:prstGeom>
          <a:solidFill>
            <a:srgbClr val="e6e0ec"/>
          </a:solidFill>
          <a:ln w="9360">
            <a:solidFill>
              <a:srgbClr val="7d5fa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invalid.</a:t>
            </a:r>
            <a:r>
              <a:rPr b="0" lang="en-GB" sz="1400" spc="-1" strike="noStrike">
                <a:solidFill>
                  <a:srgbClr val="000000"/>
                </a:solidFill>
                <a:latin typeface="Segoe Print"/>
                <a:ea typeface="Menlo"/>
              </a:rPr>
              <a:t> </a:t>
            </a:r>
            <a:r>
              <a:rPr b="0" lang="en-GB" sz="1400" spc="-1" strike="noStrike">
                <a:solidFill>
                  <a:srgbClr val="000000"/>
                </a:solidFill>
                <a:latin typeface="Menlo"/>
                <a:ea typeface="Menlo"/>
              </a:rPr>
              <a:t>s2</a:t>
            </a:r>
            <a:r>
              <a:rPr b="0" lang="en-GB" sz="1400" spc="-1" strike="noStrike">
                <a:solidFill>
                  <a:srgbClr val="000000"/>
                </a:solidFill>
                <a:latin typeface="Segoe Print"/>
                <a:ea typeface="Menlo"/>
              </a:rPr>
              <a:t> </a:t>
            </a:r>
            <a:r>
              <a:rPr b="0" lang="en-GB" sz="1600" spc="-1" strike="noStrike">
                <a:solidFill>
                  <a:srgbClr val="000000"/>
                </a:solidFill>
                <a:latin typeface="Avenir Next Condensed"/>
                <a:ea typeface="Avenir Next Condensed"/>
              </a:rPr>
              <a:t>is undeclared.</a:t>
            </a:r>
            <a:endParaRPr b="0" lang="en-GB" sz="1600" spc="-1" strike="noStrike">
              <a:latin typeface="Arial"/>
            </a:endParaRPr>
          </a:p>
        </p:txBody>
      </p:sp>
      <p:sp>
        <p:nvSpPr>
          <p:cNvPr id="285" name="CustomShape 11"/>
          <p:cNvSpPr/>
          <p:nvPr/>
        </p:nvSpPr>
        <p:spPr>
          <a:xfrm>
            <a:off x="6019920" y="4088160"/>
            <a:ext cx="1124640" cy="267480"/>
          </a:xfrm>
          <a:prstGeom prst="rect">
            <a:avLst/>
          </a:prstGeom>
          <a:solidFill>
            <a:srgbClr val="dbeef4"/>
          </a:solidFill>
          <a:ln w="9360">
            <a:solidFill>
              <a:srgbClr val="46aac4"/>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Consolas"/>
                <a:ea typeface="Consolas"/>
              </a:rPr>
              <a:t>Student</a:t>
            </a:r>
            <a:endParaRPr b="0" lang="en-GB" sz="1400" spc="-1" strike="noStrike">
              <a:latin typeface="Arial"/>
            </a:endParaRPr>
          </a:p>
        </p:txBody>
      </p:sp>
      <p:sp>
        <p:nvSpPr>
          <p:cNvPr id="286" name="CustomShape 12"/>
          <p:cNvSpPr/>
          <p:nvPr/>
        </p:nvSpPr>
        <p:spPr>
          <a:xfrm>
            <a:off x="6019920" y="5099400"/>
            <a:ext cx="1124640" cy="267480"/>
          </a:xfrm>
          <a:prstGeom prst="rect">
            <a:avLst/>
          </a:prstGeom>
          <a:solidFill>
            <a:srgbClr val="dbeef4"/>
          </a:solidFill>
          <a:ln w="9360">
            <a:solidFill>
              <a:srgbClr val="46aac4"/>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Consolas"/>
                <a:ea typeface="Consolas"/>
              </a:rPr>
              <a:t>double</a:t>
            </a:r>
            <a:endParaRPr b="0" lang="en-GB" sz="1400" spc="-1" strike="noStrike">
              <a:latin typeface="Arial"/>
            </a:endParaRPr>
          </a:p>
        </p:txBody>
      </p:sp>
    </p:spTree>
  </p:cSld>
  <p:timing>
    <p:tnLst>
      <p:par>
        <p:cTn id="145" dur="indefinite" restart="never" nodeType="tmRoot">
          <p:childTnLst>
            <p:seq>
              <p:cTn id="146" dur="indefinite" nodeType="mainSeq">
                <p:childTnLst>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28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281"/>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282"/>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28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283"/>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286"/>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Operators</a:t>
            </a:r>
            <a:endParaRPr b="0" lang="en-US" sz="4400" spc="-1" strike="noStrike">
              <a:solidFill>
                <a:srgbClr val="000000"/>
              </a:solidFill>
              <a:latin typeface="Calibri Light"/>
            </a:endParaRPr>
          </a:p>
        </p:txBody>
      </p:sp>
      <p:sp>
        <p:nvSpPr>
          <p:cNvPr id="288"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Structure variables do not work with arithmetic (</a:t>
            </a:r>
            <a:r>
              <a:rPr b="0" lang="en-US" sz="2400" spc="-1" strike="noStrike">
                <a:solidFill>
                  <a:srgbClr val="000000"/>
                </a:solidFill>
                <a:latin typeface="Menlo"/>
                <a:ea typeface="Menlo"/>
              </a:rPr>
              <a:t>+</a:t>
            </a:r>
            <a:r>
              <a:rPr b="0" lang="en-US" sz="2400" spc="-1" strike="noStrike">
                <a:solidFill>
                  <a:srgbClr val="000000"/>
                </a:solidFill>
                <a:latin typeface="Calibri Light"/>
                <a:ea typeface="Calibri Light"/>
              </a:rPr>
              <a:t>/</a:t>
            </a:r>
            <a:r>
              <a:rPr b="0" lang="en-US" sz="2400" spc="-1" strike="noStrike">
                <a:solidFill>
                  <a:srgbClr val="000000"/>
                </a:solidFill>
                <a:latin typeface="Menlo"/>
                <a:ea typeface="Menlo"/>
              </a:rPr>
              <a:t>-</a:t>
            </a:r>
            <a:r>
              <a:rPr b="0" lang="en-US" sz="2400" spc="-1" strike="noStrike">
                <a:solidFill>
                  <a:srgbClr val="000000"/>
                </a:solidFill>
                <a:latin typeface="Calibri Light"/>
                <a:ea typeface="Calibri Light"/>
              </a:rPr>
              <a:t>), relational (</a:t>
            </a:r>
            <a:r>
              <a:rPr b="0" lang="en-US" sz="2400" spc="-1" strike="noStrike">
                <a:solidFill>
                  <a:srgbClr val="000000"/>
                </a:solidFill>
                <a:latin typeface="Menlo"/>
                <a:ea typeface="Menlo"/>
              </a:rPr>
              <a:t>&gt;</a:t>
            </a:r>
            <a:r>
              <a:rPr b="0" lang="en-US" sz="2400" spc="-1" strike="noStrike">
                <a:solidFill>
                  <a:srgbClr val="000000"/>
                </a:solidFill>
                <a:latin typeface="Calibri Light"/>
                <a:ea typeface="Calibri Light"/>
              </a:rPr>
              <a:t>/</a:t>
            </a:r>
            <a:r>
              <a:rPr b="0" lang="en-US" sz="2400" spc="-1" strike="noStrike">
                <a:solidFill>
                  <a:srgbClr val="000000"/>
                </a:solidFill>
                <a:latin typeface="Menlo"/>
                <a:ea typeface="Menlo"/>
              </a:rPr>
              <a:t>&lt;</a:t>
            </a:r>
            <a:r>
              <a:rPr b="0" lang="en-US" sz="2400" spc="-1" strike="noStrike">
                <a:solidFill>
                  <a:srgbClr val="000000"/>
                </a:solidFill>
                <a:latin typeface="Calibri Light"/>
                <a:ea typeface="Calibri Light"/>
              </a:rPr>
              <a:t>), equality (</a:t>
            </a:r>
            <a:r>
              <a:rPr b="0" lang="en-US" sz="2400" spc="-1" strike="noStrike">
                <a:solidFill>
                  <a:srgbClr val="000000"/>
                </a:solidFill>
                <a:latin typeface="Menlo"/>
                <a:ea typeface="Menlo"/>
              </a:rPr>
              <a:t>==</a:t>
            </a:r>
            <a:r>
              <a:rPr b="0" lang="en-US" sz="2400" spc="-1" strike="noStrike">
                <a:solidFill>
                  <a:srgbClr val="000000"/>
                </a:solidFill>
                <a:latin typeface="Calibri Light"/>
                <a:ea typeface="Calibri Light"/>
              </a:rPr>
              <a:t>) and logical operators (</a:t>
            </a:r>
            <a:r>
              <a:rPr b="0" lang="en-US" sz="2400" spc="-1" strike="noStrike">
                <a:solidFill>
                  <a:srgbClr val="000000"/>
                </a:solidFill>
                <a:latin typeface="Menlo"/>
                <a:ea typeface="Menlo"/>
              </a:rPr>
              <a:t>&amp;&amp;</a:t>
            </a:r>
            <a:r>
              <a:rPr b="0" lang="en-US" sz="2400" spc="-1" strike="noStrike">
                <a:solidFill>
                  <a:srgbClr val="000000"/>
                </a:solidFill>
                <a:latin typeface="Calibri Light"/>
                <a:ea typeface="Calibri Light"/>
              </a:rPr>
              <a:t>/</a:t>
            </a:r>
            <a:r>
              <a:rPr b="0" lang="en-US" sz="2400" spc="-1" strike="noStrike">
                <a:solidFill>
                  <a:srgbClr val="000000"/>
                </a:solidFill>
                <a:latin typeface="Menlo"/>
                <a:ea typeface="Menlo"/>
              </a:rPr>
              <a:t>||</a:t>
            </a:r>
            <a:r>
              <a:rPr b="0" lang="en-US" sz="2400" spc="-1" strike="noStrike">
                <a:solidFill>
                  <a:srgbClr val="000000"/>
                </a:solidFill>
                <a:latin typeface="Calibri Light"/>
                <a:ea typeface="Calibri Light"/>
              </a:rPr>
              <a:t>) by default</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because struct is user-defined</a:t>
            </a:r>
            <a:endParaRPr b="0" lang="en-US" sz="20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All expressions below are therefore invalid</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289" name="TextShape 3"/>
          <p:cNvSpPr txBox="1"/>
          <p:nvPr/>
        </p:nvSpPr>
        <p:spPr>
          <a:xfrm>
            <a:off x="6553080" y="6356520"/>
            <a:ext cx="2133360" cy="364680"/>
          </a:xfrm>
          <a:prstGeom prst="rect">
            <a:avLst/>
          </a:prstGeom>
          <a:noFill/>
          <a:ln>
            <a:noFill/>
          </a:ln>
        </p:spPr>
        <p:txBody>
          <a:bodyPr anchor="ctr"/>
          <a:p>
            <a:pPr algn="r">
              <a:lnSpc>
                <a:spcPct val="100000"/>
              </a:lnSpc>
            </a:pPr>
            <a:fld id="{A50AE815-990A-4F35-B65D-C60D6F4CFCE3}"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90" name="CustomShape 4"/>
          <p:cNvSpPr/>
          <p:nvPr/>
        </p:nvSpPr>
        <p:spPr>
          <a:xfrm>
            <a:off x="989280" y="3849480"/>
            <a:ext cx="6814080" cy="22258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ea typeface="Consolas"/>
              </a:rPr>
              <a:t>Point pt1 = {1.0, 2.0}, pt2 = {3.0, 5.0};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Point pt3 = pt1 </a:t>
            </a:r>
            <a:r>
              <a:rPr b="1" lang="en-GB" sz="1800" spc="-1" strike="noStrike">
                <a:solidFill>
                  <a:srgbClr val="e46c0a"/>
                </a:solidFill>
                <a:latin typeface="Consolas"/>
                <a:ea typeface="Consolas"/>
              </a:rPr>
              <a:t>+</a:t>
            </a:r>
            <a:r>
              <a:rPr b="0" lang="en-GB" sz="1800" spc="-1" strike="noStrike">
                <a:solidFill>
                  <a:srgbClr val="000000"/>
                </a:solidFill>
                <a:latin typeface="Consolas"/>
                <a:ea typeface="Consolas"/>
              </a:rPr>
              <a:t> pt2; </a:t>
            </a:r>
            <a:endParaRPr b="0" lang="en-GB" sz="1800" spc="-1" strike="noStrike">
              <a:latin typeface="Arial"/>
            </a:endParaRPr>
          </a:p>
          <a:p>
            <a:pPr>
              <a:lnSpc>
                <a:spcPct val="100000"/>
              </a:lnSpc>
            </a:pPr>
            <a:r>
              <a:rPr b="0" lang="en-GB" sz="1800" spc="-1" strike="noStrike">
                <a:solidFill>
                  <a:srgbClr val="000000"/>
                </a:solidFill>
                <a:latin typeface="Consolas"/>
                <a:ea typeface="Consolas"/>
              </a:rPr>
              <a:t>bool b = pt1 </a:t>
            </a:r>
            <a:r>
              <a:rPr b="1" lang="en-GB" sz="1800" spc="-1" strike="noStrike">
                <a:solidFill>
                  <a:srgbClr val="e46c0a"/>
                </a:solidFill>
                <a:latin typeface="Consolas"/>
                <a:ea typeface="Consolas"/>
              </a:rPr>
              <a:t>&gt;</a:t>
            </a:r>
            <a:r>
              <a:rPr b="0" lang="en-GB" sz="1800" spc="-1" strike="noStrike">
                <a:solidFill>
                  <a:srgbClr val="000000"/>
                </a:solidFill>
                <a:latin typeface="Consolas"/>
                <a:ea typeface="Consolas"/>
              </a:rPr>
              <a:t> pt2; </a:t>
            </a:r>
            <a:endParaRPr b="0" lang="en-GB" sz="1800" spc="-1" strike="noStrike">
              <a:latin typeface="Arial"/>
            </a:endParaRPr>
          </a:p>
          <a:p>
            <a:pPr>
              <a:lnSpc>
                <a:spcPct val="100000"/>
              </a:lnSpc>
            </a:pPr>
            <a:r>
              <a:rPr b="0" lang="en-GB" sz="1800" spc="-1" strike="noStrike">
                <a:solidFill>
                  <a:srgbClr val="000000"/>
                </a:solidFill>
                <a:latin typeface="Consolas"/>
                <a:ea typeface="Consolas"/>
              </a:rPr>
              <a:t>bool c = pt1 </a:t>
            </a:r>
            <a:r>
              <a:rPr b="1" lang="en-GB" sz="1800" spc="-1" strike="noStrike">
                <a:solidFill>
                  <a:srgbClr val="e46c0a"/>
                </a:solidFill>
                <a:latin typeface="Consolas"/>
                <a:ea typeface="Consolas"/>
              </a:rPr>
              <a:t>==</a:t>
            </a:r>
            <a:r>
              <a:rPr b="0" lang="en-GB" sz="1800" spc="-1" strike="noStrike">
                <a:solidFill>
                  <a:srgbClr val="000000"/>
                </a:solidFill>
                <a:latin typeface="Consolas"/>
                <a:ea typeface="Consolas"/>
              </a:rPr>
              <a:t> pt2; </a:t>
            </a:r>
            <a:endParaRPr b="0" lang="en-GB" sz="1800" spc="-1" strike="noStrike">
              <a:latin typeface="Arial"/>
            </a:endParaRPr>
          </a:p>
          <a:p>
            <a:pPr>
              <a:lnSpc>
                <a:spcPct val="100000"/>
              </a:lnSpc>
            </a:pPr>
            <a:r>
              <a:rPr b="0" lang="en-GB" sz="1800" spc="-1" strike="noStrike">
                <a:solidFill>
                  <a:srgbClr val="000000"/>
                </a:solidFill>
                <a:latin typeface="Consolas"/>
                <a:ea typeface="Consolas"/>
              </a:rPr>
              <a:t>bool d = pt1 </a:t>
            </a:r>
            <a:r>
              <a:rPr b="1" lang="en-GB" sz="1800" spc="-1" strike="noStrike">
                <a:solidFill>
                  <a:srgbClr val="e46c0a"/>
                </a:solidFill>
                <a:latin typeface="Consolas"/>
                <a:ea typeface="Consolas"/>
              </a:rPr>
              <a:t>&amp;&amp;</a:t>
            </a:r>
            <a:r>
              <a:rPr b="0" lang="en-GB" sz="1800" spc="-1" strike="noStrike">
                <a:solidFill>
                  <a:srgbClr val="000000"/>
                </a:solidFill>
                <a:latin typeface="Consolas"/>
                <a:ea typeface="Consolas"/>
              </a:rPr>
              <a:t> pt2; </a:t>
            </a:r>
            <a:endParaRPr b="0" lang="en-GB" sz="1800" spc="-1" strike="noStrike">
              <a:latin typeface="Arial"/>
            </a:endParaRPr>
          </a:p>
        </p:txBody>
      </p:sp>
      <p:sp>
        <p:nvSpPr>
          <p:cNvPr id="291" name="CustomShape 5"/>
          <p:cNvSpPr/>
          <p:nvPr/>
        </p:nvSpPr>
        <p:spPr>
          <a:xfrm>
            <a:off x="3784320" y="4482360"/>
            <a:ext cx="851760" cy="1431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8800" spc="-1" strike="noStrike">
                <a:solidFill>
                  <a:srgbClr val="ff0000"/>
                </a:solidFill>
                <a:latin typeface="Wingdings"/>
              </a:rPr>
              <a:t></a:t>
            </a:r>
            <a:endParaRPr b="0" lang="en-GB" sz="8800" spc="-1" strike="noStrike">
              <a:latin typeface="Arial"/>
            </a:endParaRPr>
          </a:p>
        </p:txBody>
      </p:sp>
      <p:sp>
        <p:nvSpPr>
          <p:cNvPr id="292" name="CustomShape 6"/>
          <p:cNvSpPr/>
          <p:nvPr/>
        </p:nvSpPr>
        <p:spPr>
          <a:xfrm>
            <a:off x="5620320" y="5042880"/>
            <a:ext cx="2843280" cy="885600"/>
          </a:xfrm>
          <a:prstGeom prst="roundRect">
            <a:avLst>
              <a:gd name="adj" fmla="val 16667"/>
            </a:avLst>
          </a:prstGeom>
          <a:solidFill>
            <a:srgbClr val="ffffff"/>
          </a:solidFill>
          <a:ln w="25560">
            <a:solidFill>
              <a:srgbClr val="4bacc6"/>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The only operator that we may use is the assignment (</a:t>
            </a:r>
            <a:r>
              <a:rPr b="0" lang="en-GB" sz="1400" spc="-1" strike="noStrike">
                <a:solidFill>
                  <a:srgbClr val="000000"/>
                </a:solidFill>
                <a:latin typeface="Menlo"/>
                <a:ea typeface="Menlo"/>
              </a:rPr>
              <a:t>=</a:t>
            </a:r>
            <a:r>
              <a:rPr b="0" lang="en-GB" sz="1600" spc="-1" strike="noStrike">
                <a:solidFill>
                  <a:srgbClr val="000000"/>
                </a:solidFill>
                <a:latin typeface="Avenir Next Condensed"/>
                <a:ea typeface="Avenir Next Condensed"/>
              </a:rPr>
              <a:t>)</a:t>
            </a:r>
            <a:r>
              <a:rPr b="0" lang="en-GB" sz="1400" spc="-1" strike="noStrike">
                <a:solidFill>
                  <a:srgbClr val="000000"/>
                </a:solidFill>
                <a:latin typeface="Segoe Print"/>
                <a:ea typeface="Avenir Next Condensed"/>
              </a:rPr>
              <a:t> </a:t>
            </a:r>
            <a:r>
              <a:rPr b="0" lang="en-GB" sz="1600" spc="-1" strike="noStrike">
                <a:solidFill>
                  <a:srgbClr val="000000"/>
                </a:solidFill>
                <a:latin typeface="Avenir Next Condensed"/>
                <a:ea typeface="Avenir Next Condensed"/>
              </a:rPr>
              <a:t>operator</a:t>
            </a:r>
            <a:endParaRPr b="0" lang="en-GB" sz="1600" spc="-1" strike="noStrike">
              <a:latin typeface="Arial"/>
            </a:endParaRPr>
          </a:p>
        </p:txBody>
      </p:sp>
    </p:spTree>
  </p:cSld>
  <p:timing>
    <p:tnLst>
      <p:par>
        <p:cTn id="175" dur="indefinite" restart="never" nodeType="tmRoot">
          <p:childTnLst>
            <p:seq>
              <p:cTn id="176" dur="indefinite" nodeType="mainSeq">
                <p:childTnLst>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288">
                                            <p:txEl>
                                              <p:pRg st="2" end="2"/>
                                            </p:txEl>
                                          </p:spTgt>
                                        </p:tgtEl>
                                        <p:attrNameLst>
                                          <p:attrName>style.visibility</p:attrName>
                                        </p:attrNameLst>
                                      </p:cBhvr>
                                      <p:to>
                                        <p:strVal val="visible"/>
                                      </p:to>
                                    </p:set>
                                  </p:childTnLst>
                                </p:cTn>
                              </p:par>
                              <p:par>
                                <p:cTn id="181" nodeType="withEffect" fill="hold" presetClass="entr" presetID="1">
                                  <p:stCondLst>
                                    <p:cond delay="0"/>
                                  </p:stCondLst>
                                  <p:childTnLst>
                                    <p:set>
                                      <p:cBhvr>
                                        <p:cTn id="182" dur="1" fill="hold">
                                          <p:stCondLst>
                                            <p:cond delay="0"/>
                                          </p:stCondLst>
                                        </p:cTn>
                                        <p:tgtEl>
                                          <p:spTgt spid="290"/>
                                        </p:tgtEl>
                                        <p:attrNameLst>
                                          <p:attrName>style.visibility</p:attrName>
                                        </p:attrNameLst>
                                      </p:cBhvr>
                                      <p:to>
                                        <p:strVal val="visible"/>
                                      </p:to>
                                    </p:set>
                                  </p:childTnLst>
                                </p:cTn>
                              </p:par>
                              <p:par>
                                <p:cTn id="183" nodeType="withEffect" fill="hold" presetClass="entr" presetID="1">
                                  <p:stCondLst>
                                    <p:cond delay="0"/>
                                  </p:stCondLst>
                                  <p:childTnLst>
                                    <p:set>
                                      <p:cBhvr>
                                        <p:cTn id="184" dur="1" fill="hold">
                                          <p:stCondLst>
                                            <p:cond delay="0"/>
                                          </p:stCondLst>
                                        </p:cTn>
                                        <p:tgtEl>
                                          <p:spTgt spid="291"/>
                                        </p:tgtEl>
                                        <p:attrNameLst>
                                          <p:attrName>style.visibility</p:attrName>
                                        </p:attrNameLst>
                                      </p:cBhvr>
                                      <p:to>
                                        <p:strVal val="visible"/>
                                      </p:to>
                                    </p:set>
                                  </p:childTnLst>
                                </p:cTn>
                              </p:par>
                              <p:par>
                                <p:cTn id="185" nodeType="withEffect" fill="hold" presetClass="entr" presetID="1">
                                  <p:stCondLst>
                                    <p:cond delay="0"/>
                                  </p:stCondLst>
                                  <p:childTnLst>
                                    <p:set>
                                      <p:cBhvr>
                                        <p:cTn id="186"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Assignment</a:t>
            </a:r>
            <a:endParaRPr b="0" lang="en-US" sz="4400" spc="-1" strike="noStrike">
              <a:solidFill>
                <a:srgbClr val="000000"/>
              </a:solidFill>
              <a:latin typeface="Calibri Light"/>
            </a:endParaRPr>
          </a:p>
        </p:txBody>
      </p:sp>
      <p:sp>
        <p:nvSpPr>
          <p:cNvPr id="294"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assignment operator = can be used for copying a struct to another</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Example:</a:t>
            </a:r>
            <a:endParaRPr b="0" lang="en-US" sz="2400" spc="-1" strike="noStrike">
              <a:solidFill>
                <a:srgbClr val="000000"/>
              </a:solidFill>
              <a:latin typeface="Calibri Light"/>
            </a:endParaRPr>
          </a:p>
        </p:txBody>
      </p:sp>
      <p:sp>
        <p:nvSpPr>
          <p:cNvPr id="295" name="TextShape 3"/>
          <p:cNvSpPr txBox="1"/>
          <p:nvPr/>
        </p:nvSpPr>
        <p:spPr>
          <a:xfrm>
            <a:off x="6553080" y="6356520"/>
            <a:ext cx="2133360" cy="364680"/>
          </a:xfrm>
          <a:prstGeom prst="rect">
            <a:avLst/>
          </a:prstGeom>
          <a:noFill/>
          <a:ln>
            <a:noFill/>
          </a:ln>
        </p:spPr>
        <p:txBody>
          <a:bodyPr anchor="ctr"/>
          <a:p>
            <a:pPr algn="r">
              <a:lnSpc>
                <a:spcPct val="100000"/>
              </a:lnSpc>
            </a:pPr>
            <a:fld id="{14A2EB7C-3006-421C-8DAB-83CA6B31F65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96" name="CustomShape 4"/>
          <p:cNvSpPr/>
          <p:nvPr/>
        </p:nvSpPr>
        <p:spPr>
          <a:xfrm>
            <a:off x="2113200" y="3052440"/>
            <a:ext cx="3667320" cy="3852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Point p1 = {1.0, 2.0}, p2;</a:t>
            </a:r>
            <a:endParaRPr b="0" lang="en-GB" sz="1600" spc="-1" strike="noStrike">
              <a:latin typeface="Arial"/>
            </a:endParaRPr>
          </a:p>
        </p:txBody>
      </p:sp>
      <p:sp>
        <p:nvSpPr>
          <p:cNvPr id="297" name="CustomShape 5"/>
          <p:cNvSpPr/>
          <p:nvPr/>
        </p:nvSpPr>
        <p:spPr>
          <a:xfrm>
            <a:off x="5188680" y="3563640"/>
            <a:ext cx="1991160" cy="715680"/>
          </a:xfrm>
          <a:prstGeom prst="rect">
            <a:avLst/>
          </a:prstGeom>
          <a:solidFill>
            <a:srgbClr val="b7dee8"/>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p2.x = p1.x;</a:t>
            </a:r>
            <a:endParaRPr b="0" lang="en-GB" sz="1600" spc="-1" strike="noStrike">
              <a:latin typeface="Arial"/>
            </a:endParaRPr>
          </a:p>
          <a:p>
            <a:pPr>
              <a:lnSpc>
                <a:spcPct val="100000"/>
              </a:lnSpc>
            </a:pPr>
            <a:r>
              <a:rPr b="0" lang="en-GB" sz="1600" spc="-1" strike="noStrike">
                <a:solidFill>
                  <a:srgbClr val="000000"/>
                </a:solidFill>
                <a:latin typeface="Consolas"/>
                <a:ea typeface="Consolas"/>
              </a:rPr>
              <a:t>p2.y = p2.y;</a:t>
            </a:r>
            <a:endParaRPr b="0" lang="en-GB" sz="1600" spc="-1" strike="noStrike">
              <a:latin typeface="Arial"/>
            </a:endParaRPr>
          </a:p>
        </p:txBody>
      </p:sp>
      <p:sp>
        <p:nvSpPr>
          <p:cNvPr id="298" name="CustomShape 6"/>
          <p:cNvSpPr/>
          <p:nvPr/>
        </p:nvSpPr>
        <p:spPr>
          <a:xfrm>
            <a:off x="2113200" y="3563640"/>
            <a:ext cx="1399320" cy="445680"/>
          </a:xfrm>
          <a:prstGeom prst="rect">
            <a:avLst/>
          </a:prstGeom>
          <a:solidFill>
            <a:srgbClr val="b7dee8"/>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p2 = p1;</a:t>
            </a:r>
            <a:endParaRPr b="0" lang="en-GB" sz="1600" spc="-1" strike="noStrike">
              <a:latin typeface="Arial"/>
            </a:endParaRPr>
          </a:p>
        </p:txBody>
      </p:sp>
      <p:sp>
        <p:nvSpPr>
          <p:cNvPr id="299" name="CustomShape 7"/>
          <p:cNvSpPr/>
          <p:nvPr/>
        </p:nvSpPr>
        <p:spPr>
          <a:xfrm>
            <a:off x="3335760" y="3595680"/>
            <a:ext cx="1743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Avenir Next Condensed"/>
                <a:ea typeface="Avenir Next Condensed"/>
              </a:rPr>
              <a:t>is equivalent to</a:t>
            </a:r>
            <a:endParaRPr b="0" lang="en-GB" sz="1600" spc="-1" strike="noStrike">
              <a:latin typeface="Arial"/>
            </a:endParaRPr>
          </a:p>
        </p:txBody>
      </p:sp>
      <p:sp>
        <p:nvSpPr>
          <p:cNvPr id="300" name="CustomShape 8"/>
          <p:cNvSpPr/>
          <p:nvPr/>
        </p:nvSpPr>
        <p:spPr>
          <a:xfrm>
            <a:off x="1005480" y="4794120"/>
            <a:ext cx="4685040" cy="13089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Point p1 = {1.0, 2.0}, p2;</a:t>
            </a:r>
            <a:endParaRPr b="0" lang="en-GB" sz="1600" spc="-1" strike="noStrike">
              <a:latin typeface="Arial"/>
            </a:endParaRPr>
          </a:p>
          <a:p>
            <a:pPr>
              <a:lnSpc>
                <a:spcPct val="100000"/>
              </a:lnSpc>
            </a:pPr>
            <a:r>
              <a:rPr b="0" lang="en-GB" sz="1600" spc="-1" strike="noStrike">
                <a:solidFill>
                  <a:srgbClr val="000000"/>
                </a:solidFill>
                <a:latin typeface="Consolas"/>
                <a:ea typeface="Consolas"/>
              </a:rPr>
              <a:t>p2.x = p1.y;</a:t>
            </a:r>
            <a:endParaRPr b="0" lang="en-GB" sz="1600" spc="-1" strike="noStrike">
              <a:latin typeface="Arial"/>
            </a:endParaRPr>
          </a:p>
          <a:p>
            <a:pPr>
              <a:lnSpc>
                <a:spcPct val="100000"/>
              </a:lnSpc>
            </a:pPr>
            <a:r>
              <a:rPr b="0" lang="en-GB" sz="1600" spc="-1" strike="noStrike">
                <a:solidFill>
                  <a:srgbClr val="000000"/>
                </a:solidFill>
                <a:latin typeface="Consolas"/>
                <a:ea typeface="Consolas"/>
              </a:rPr>
              <a:t>p2.y = p1.x;</a:t>
            </a:r>
            <a:endParaRPr b="0" lang="en-GB" sz="1600" spc="-1" strike="noStrike">
              <a:latin typeface="Arial"/>
            </a:endParaRPr>
          </a:p>
          <a:p>
            <a:pPr>
              <a:lnSpc>
                <a:spcPct val="100000"/>
              </a:lnSpc>
            </a:pPr>
            <a:r>
              <a:rPr b="0" lang="en-GB" sz="1600" spc="-1" strike="noStrike">
                <a:solidFill>
                  <a:srgbClr val="000000"/>
                </a:solidFill>
                <a:latin typeface="Consolas"/>
                <a:ea typeface="Consolas"/>
              </a:rPr>
              <a:t>p1 = p2;</a:t>
            </a:r>
            <a:endParaRPr b="0" lang="en-GB" sz="1600" spc="-1" strike="noStrike">
              <a:latin typeface="Arial"/>
            </a:endParaRPr>
          </a:p>
          <a:p>
            <a:pPr>
              <a:lnSpc>
                <a:spcPct val="100000"/>
              </a:lnSpc>
            </a:pPr>
            <a:r>
              <a:rPr b="0" lang="en-GB" sz="1600" spc="-1" strike="noStrike">
                <a:solidFill>
                  <a:srgbClr val="000000"/>
                </a:solidFill>
                <a:latin typeface="Consolas"/>
                <a:ea typeface="Consolas"/>
              </a:rPr>
              <a:t>cout &lt;&lt; p1.x &lt;&lt; ' ' &lt;&lt; p1.y &lt;&lt; endl;</a:t>
            </a:r>
            <a:endParaRPr b="0" lang="en-GB" sz="1600" spc="-1" strike="noStrike">
              <a:latin typeface="Arial"/>
            </a:endParaRPr>
          </a:p>
        </p:txBody>
      </p:sp>
      <p:sp>
        <p:nvSpPr>
          <p:cNvPr id="301" name="CustomShape 9"/>
          <p:cNvSpPr/>
          <p:nvPr/>
        </p:nvSpPr>
        <p:spPr>
          <a:xfrm>
            <a:off x="6833880" y="4794120"/>
            <a:ext cx="160740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halkduster"/>
              </a:rPr>
              <a:t>Screen output</a:t>
            </a:r>
            <a:endParaRPr b="0" lang="en-GB" sz="1600" spc="-1" strike="noStrike">
              <a:latin typeface="Arial"/>
            </a:endParaRPr>
          </a:p>
        </p:txBody>
      </p:sp>
      <p:sp>
        <p:nvSpPr>
          <p:cNvPr id="302" name="CustomShape 10"/>
          <p:cNvSpPr/>
          <p:nvPr/>
        </p:nvSpPr>
        <p:spPr>
          <a:xfrm>
            <a:off x="6275880" y="5132520"/>
            <a:ext cx="2245320" cy="97020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2 1</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p:txBody>
      </p:sp>
    </p:spTree>
  </p:cSld>
  <p:timing>
    <p:tnLst>
      <p:par>
        <p:cTn id="187" dur="indefinite" restart="never" nodeType="tmRoot">
          <p:childTnLst>
            <p:seq>
              <p:cTn id="188" dur="indefinite" nodeType="mainSeq">
                <p:childTnLst>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299"/>
                                        </p:tgtEl>
                                        <p:attrNameLst>
                                          <p:attrName>style.visibility</p:attrName>
                                        </p:attrNameLst>
                                      </p:cBhvr>
                                      <p:to>
                                        <p:strVal val="visible"/>
                                      </p:to>
                                    </p:set>
                                  </p:childTnLst>
                                </p:cTn>
                              </p:par>
                              <p:par>
                                <p:cTn id="193" nodeType="withEffect" fill="hold" presetClass="entr" presetID="1">
                                  <p:stCondLst>
                                    <p:cond delay="0"/>
                                  </p:stCondLst>
                                  <p:childTnLst>
                                    <p:set>
                                      <p:cBhvr>
                                        <p:cTn id="194" dur="1" fill="hold">
                                          <p:stCondLst>
                                            <p:cond delay="0"/>
                                          </p:stCondLst>
                                        </p:cTn>
                                        <p:tgtEl>
                                          <p:spTgt spid="297"/>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1">
                                  <p:stCondLst>
                                    <p:cond delay="0"/>
                                  </p:stCondLst>
                                  <p:childTnLst>
                                    <p:set>
                                      <p:cBhvr>
                                        <p:cTn id="198" dur="1" fill="hold">
                                          <p:stCondLst>
                                            <p:cond delay="0"/>
                                          </p:stCondLst>
                                        </p:cTn>
                                        <p:tgtEl>
                                          <p:spTgt spid="300"/>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301"/>
                                        </p:tgtEl>
                                        <p:attrNameLst>
                                          <p:attrName>style.visibility</p:attrName>
                                        </p:attrNameLst>
                                      </p:cBhvr>
                                      <p:to>
                                        <p:strVal val="visible"/>
                                      </p:to>
                                    </p:set>
                                  </p:childTnLst>
                                </p:cTn>
                              </p:par>
                              <p:par>
                                <p:cTn id="203" nodeType="withEffect" fill="hold" presetClass="entr" presetID="1">
                                  <p:stCondLst>
                                    <p:cond delay="0"/>
                                  </p:stCondLst>
                                  <p:childTnLst>
                                    <p:set>
                                      <p:cBhvr>
                                        <p:cTn id="204"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Nested Structures</a:t>
            </a:r>
            <a:endParaRPr b="0" lang="en-US" sz="4400" spc="-1" strike="noStrike">
              <a:solidFill>
                <a:srgbClr val="000000"/>
              </a:solidFill>
              <a:latin typeface="Calibri Light"/>
            </a:endParaRPr>
          </a:p>
        </p:txBody>
      </p:sp>
      <p:sp>
        <p:nvSpPr>
          <p:cNvPr id="304" name="TextShape 2"/>
          <p:cNvSpPr txBox="1"/>
          <p:nvPr/>
        </p:nvSpPr>
        <p:spPr>
          <a:xfrm>
            <a:off x="457200" y="1600200"/>
            <a:ext cx="8229240" cy="125064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Structures can be nested, which means that a structure can be a member of another structure</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Examples:</a:t>
            </a:r>
            <a:endParaRPr b="0" lang="en-US" sz="2400" spc="-1" strike="noStrike">
              <a:solidFill>
                <a:srgbClr val="000000"/>
              </a:solidFill>
              <a:latin typeface="Calibri Light"/>
            </a:endParaRPr>
          </a:p>
        </p:txBody>
      </p:sp>
      <p:sp>
        <p:nvSpPr>
          <p:cNvPr id="305" name="TextShape 3"/>
          <p:cNvSpPr txBox="1"/>
          <p:nvPr/>
        </p:nvSpPr>
        <p:spPr>
          <a:xfrm>
            <a:off x="6553080" y="6356520"/>
            <a:ext cx="2133360" cy="364680"/>
          </a:xfrm>
          <a:prstGeom prst="rect">
            <a:avLst/>
          </a:prstGeom>
          <a:noFill/>
          <a:ln>
            <a:noFill/>
          </a:ln>
        </p:spPr>
        <p:txBody>
          <a:bodyPr anchor="ctr"/>
          <a:p>
            <a:pPr algn="r">
              <a:lnSpc>
                <a:spcPct val="100000"/>
              </a:lnSpc>
            </a:pPr>
            <a:fld id="{BCF6F5D6-B428-4372-93B5-C72F98ECF73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06" name="CustomShape 4"/>
          <p:cNvSpPr/>
          <p:nvPr/>
        </p:nvSpPr>
        <p:spPr>
          <a:xfrm>
            <a:off x="761400" y="2851200"/>
            <a:ext cx="5976000" cy="31010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struct Triangle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Point p1, p2, p3;</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Triangle tr1 = {{1.0, 2.0}, {3.0, 4.0}, {5.0, 6.0}};</a:t>
            </a:r>
            <a:endParaRPr b="0" lang="en-GB" sz="1400" spc="-1" strike="noStrike">
              <a:latin typeface="Arial"/>
            </a:endParaRPr>
          </a:p>
          <a:p>
            <a:pPr>
              <a:lnSpc>
                <a:spcPct val="100000"/>
              </a:lnSpc>
            </a:pPr>
            <a:r>
              <a:rPr b="0" lang="en-GB" sz="1400" spc="-1" strike="noStrike">
                <a:solidFill>
                  <a:srgbClr val="000000"/>
                </a:solidFill>
                <a:latin typeface="Consolas"/>
                <a:ea typeface="Consolas"/>
              </a:rPr>
              <a:t>Triangle tr2 = {1.0, 2.0, 3.0, 4.0, 5.0, 6.0};</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tr2.p1.x += tr1.p2.x;</a:t>
            </a:r>
            <a:endParaRPr b="0" lang="en-GB" sz="1400" spc="-1" strike="noStrike">
              <a:latin typeface="Arial"/>
            </a:endParaRPr>
          </a:p>
          <a:p>
            <a:pPr>
              <a:lnSpc>
                <a:spcPct val="100000"/>
              </a:lnSpc>
            </a:pPr>
            <a:r>
              <a:rPr b="0" lang="en-GB" sz="1400" spc="-1" strike="noStrike">
                <a:solidFill>
                  <a:srgbClr val="000000"/>
                </a:solidFill>
                <a:latin typeface="Consolas"/>
                <a:ea typeface="Consolas"/>
              </a:rPr>
              <a:t>tr2.p1.y += tr1.p2.y;</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tr2.p2 = tr1.p3;</a:t>
            </a:r>
            <a:endParaRPr b="0" lang="en-GB" sz="1400" spc="-1" strike="noStrike">
              <a:latin typeface="Arial"/>
            </a:endParaRPr>
          </a:p>
        </p:txBody>
      </p:sp>
      <p:sp>
        <p:nvSpPr>
          <p:cNvPr id="307" name="CustomShape 5"/>
          <p:cNvSpPr/>
          <p:nvPr/>
        </p:nvSpPr>
        <p:spPr>
          <a:xfrm>
            <a:off x="7042320" y="2401560"/>
            <a:ext cx="1828440" cy="3146400"/>
          </a:xfrm>
          <a:prstGeom prst="rect">
            <a:avLst/>
          </a:prstGeom>
          <a:solidFill>
            <a:srgbClr val="e6e0ec"/>
          </a:solidFill>
          <a:ln w="9360">
            <a:solidFill>
              <a:srgbClr val="7d5fa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tr1.p1.x </a:t>
            </a:r>
            <a:r>
              <a:rPr b="0" lang="en-GB" sz="1600" spc="-1" strike="noStrike">
                <a:solidFill>
                  <a:srgbClr val="000000"/>
                </a:solidFill>
                <a:latin typeface="Consolas"/>
                <a:ea typeface="Consolas"/>
              </a:rPr>
              <a:t>= 1.0</a:t>
            </a:r>
            <a:endParaRPr b="0" lang="en-GB" sz="1600" spc="-1" strike="noStrike">
              <a:latin typeface="Arial"/>
            </a:endParaRPr>
          </a:p>
          <a:p>
            <a:pPr>
              <a:lnSpc>
                <a:spcPct val="100000"/>
              </a:lnSpc>
            </a:pPr>
            <a:r>
              <a:rPr b="0" lang="en-GB" sz="1400" spc="-1" strike="noStrike">
                <a:solidFill>
                  <a:srgbClr val="000000"/>
                </a:solidFill>
                <a:latin typeface="Consolas"/>
                <a:ea typeface="Consolas"/>
              </a:rPr>
              <a:t>tr1.p1.y </a:t>
            </a:r>
            <a:r>
              <a:rPr b="0" lang="en-GB" sz="1600" spc="-1" strike="noStrike">
                <a:solidFill>
                  <a:srgbClr val="000000"/>
                </a:solidFill>
                <a:latin typeface="Consolas"/>
                <a:ea typeface="Consolas"/>
              </a:rPr>
              <a:t>= 2.0</a:t>
            </a:r>
            <a:endParaRPr b="0" lang="en-GB" sz="1600" spc="-1" strike="noStrike">
              <a:latin typeface="Arial"/>
            </a:endParaRPr>
          </a:p>
          <a:p>
            <a:pPr>
              <a:lnSpc>
                <a:spcPct val="100000"/>
              </a:lnSpc>
            </a:pPr>
            <a:r>
              <a:rPr b="0" lang="en-GB" sz="1400" spc="-1" strike="noStrike">
                <a:solidFill>
                  <a:srgbClr val="000000"/>
                </a:solidFill>
                <a:latin typeface="Consolas"/>
                <a:ea typeface="Consolas"/>
              </a:rPr>
              <a:t>tr1.p2.x </a:t>
            </a:r>
            <a:r>
              <a:rPr b="0" lang="en-GB" sz="1600" spc="-1" strike="noStrike">
                <a:solidFill>
                  <a:srgbClr val="000000"/>
                </a:solidFill>
                <a:latin typeface="Consolas"/>
                <a:ea typeface="Consolas"/>
              </a:rPr>
              <a:t>= 3.0</a:t>
            </a:r>
            <a:endParaRPr b="0" lang="en-GB" sz="1600" spc="-1" strike="noStrike">
              <a:latin typeface="Arial"/>
            </a:endParaRPr>
          </a:p>
          <a:p>
            <a:pPr>
              <a:lnSpc>
                <a:spcPct val="100000"/>
              </a:lnSpc>
            </a:pPr>
            <a:r>
              <a:rPr b="0" lang="en-GB" sz="1400" spc="-1" strike="noStrike">
                <a:solidFill>
                  <a:srgbClr val="000000"/>
                </a:solidFill>
                <a:latin typeface="Consolas"/>
                <a:ea typeface="Consolas"/>
              </a:rPr>
              <a:t>tr1.p2.y </a:t>
            </a:r>
            <a:r>
              <a:rPr b="0" lang="en-GB" sz="1600" spc="-1" strike="noStrike">
                <a:solidFill>
                  <a:srgbClr val="000000"/>
                </a:solidFill>
                <a:latin typeface="Consolas"/>
                <a:ea typeface="Consolas"/>
              </a:rPr>
              <a:t>= 4.0</a:t>
            </a:r>
            <a:endParaRPr b="0" lang="en-GB" sz="1600" spc="-1" strike="noStrike">
              <a:latin typeface="Arial"/>
            </a:endParaRPr>
          </a:p>
          <a:p>
            <a:pPr>
              <a:lnSpc>
                <a:spcPct val="100000"/>
              </a:lnSpc>
            </a:pPr>
            <a:r>
              <a:rPr b="0" lang="en-GB" sz="1400" spc="-1" strike="noStrike">
                <a:solidFill>
                  <a:srgbClr val="000000"/>
                </a:solidFill>
                <a:latin typeface="Consolas"/>
                <a:ea typeface="Consolas"/>
              </a:rPr>
              <a:t>tr1.p3.x </a:t>
            </a:r>
            <a:r>
              <a:rPr b="0" lang="en-GB" sz="1600" spc="-1" strike="noStrike">
                <a:solidFill>
                  <a:srgbClr val="000000"/>
                </a:solidFill>
                <a:latin typeface="Consolas"/>
                <a:ea typeface="Consolas"/>
              </a:rPr>
              <a:t>= 5.0</a:t>
            </a:r>
            <a:endParaRPr b="0" lang="en-GB" sz="1600" spc="-1" strike="noStrike">
              <a:latin typeface="Arial"/>
            </a:endParaRPr>
          </a:p>
          <a:p>
            <a:pPr>
              <a:lnSpc>
                <a:spcPct val="100000"/>
              </a:lnSpc>
            </a:pPr>
            <a:r>
              <a:rPr b="0" lang="en-GB" sz="1400" spc="-1" strike="noStrike">
                <a:solidFill>
                  <a:srgbClr val="000000"/>
                </a:solidFill>
                <a:latin typeface="Consolas"/>
                <a:ea typeface="Consolas"/>
              </a:rPr>
              <a:t>tr1.p3.y </a:t>
            </a:r>
            <a:r>
              <a:rPr b="0" lang="en-GB" sz="1600" spc="-1" strike="noStrike">
                <a:solidFill>
                  <a:srgbClr val="000000"/>
                </a:solidFill>
                <a:latin typeface="Consolas"/>
                <a:ea typeface="Consolas"/>
              </a:rPr>
              <a:t>= 6.0</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400" spc="-1" strike="noStrike">
                <a:solidFill>
                  <a:srgbClr val="000000"/>
                </a:solidFill>
                <a:latin typeface="Consolas"/>
                <a:ea typeface="Consolas"/>
              </a:rPr>
              <a:t>tr2.p1.x </a:t>
            </a:r>
            <a:r>
              <a:rPr b="0" lang="en-GB" sz="1600" spc="-1" strike="noStrike">
                <a:solidFill>
                  <a:srgbClr val="000000"/>
                </a:solidFill>
                <a:latin typeface="Consolas"/>
                <a:ea typeface="Consolas"/>
              </a:rPr>
              <a:t>= 1.0</a:t>
            </a:r>
            <a:endParaRPr b="0" lang="en-GB" sz="1600" spc="-1" strike="noStrike">
              <a:latin typeface="Arial"/>
            </a:endParaRPr>
          </a:p>
          <a:p>
            <a:pPr>
              <a:lnSpc>
                <a:spcPct val="100000"/>
              </a:lnSpc>
            </a:pPr>
            <a:r>
              <a:rPr b="0" lang="en-GB" sz="1400" spc="-1" strike="noStrike">
                <a:solidFill>
                  <a:srgbClr val="000000"/>
                </a:solidFill>
                <a:latin typeface="Consolas"/>
                <a:ea typeface="Consolas"/>
              </a:rPr>
              <a:t>tr2.p1.y </a:t>
            </a:r>
            <a:r>
              <a:rPr b="0" lang="en-GB" sz="1600" spc="-1" strike="noStrike">
                <a:solidFill>
                  <a:srgbClr val="000000"/>
                </a:solidFill>
                <a:latin typeface="Consolas"/>
                <a:ea typeface="Consolas"/>
              </a:rPr>
              <a:t>= 2.0</a:t>
            </a:r>
            <a:endParaRPr b="0" lang="en-GB" sz="1600" spc="-1" strike="noStrike">
              <a:latin typeface="Arial"/>
            </a:endParaRPr>
          </a:p>
          <a:p>
            <a:pPr>
              <a:lnSpc>
                <a:spcPct val="100000"/>
              </a:lnSpc>
            </a:pPr>
            <a:r>
              <a:rPr b="0" lang="en-GB" sz="1400" spc="-1" strike="noStrike">
                <a:solidFill>
                  <a:srgbClr val="000000"/>
                </a:solidFill>
                <a:latin typeface="Consolas"/>
                <a:ea typeface="Consolas"/>
              </a:rPr>
              <a:t>tr2.p2.x </a:t>
            </a:r>
            <a:r>
              <a:rPr b="0" lang="en-GB" sz="1600" spc="-1" strike="noStrike">
                <a:solidFill>
                  <a:srgbClr val="000000"/>
                </a:solidFill>
                <a:latin typeface="Consolas"/>
                <a:ea typeface="Consolas"/>
              </a:rPr>
              <a:t>= 3.0</a:t>
            </a:r>
            <a:endParaRPr b="0" lang="en-GB" sz="1600" spc="-1" strike="noStrike">
              <a:latin typeface="Arial"/>
            </a:endParaRPr>
          </a:p>
          <a:p>
            <a:pPr>
              <a:lnSpc>
                <a:spcPct val="100000"/>
              </a:lnSpc>
            </a:pPr>
            <a:r>
              <a:rPr b="0" lang="en-GB" sz="1400" spc="-1" strike="noStrike">
                <a:solidFill>
                  <a:srgbClr val="000000"/>
                </a:solidFill>
                <a:latin typeface="Consolas"/>
                <a:ea typeface="Consolas"/>
              </a:rPr>
              <a:t>tr2.p2.y </a:t>
            </a:r>
            <a:r>
              <a:rPr b="0" lang="en-GB" sz="1600" spc="-1" strike="noStrike">
                <a:solidFill>
                  <a:srgbClr val="000000"/>
                </a:solidFill>
                <a:latin typeface="Consolas"/>
                <a:ea typeface="Consolas"/>
              </a:rPr>
              <a:t>= 4.0</a:t>
            </a:r>
            <a:endParaRPr b="0" lang="en-GB" sz="1600" spc="-1" strike="noStrike">
              <a:latin typeface="Arial"/>
            </a:endParaRPr>
          </a:p>
          <a:p>
            <a:pPr>
              <a:lnSpc>
                <a:spcPct val="100000"/>
              </a:lnSpc>
            </a:pPr>
            <a:r>
              <a:rPr b="0" lang="en-GB" sz="1400" spc="-1" strike="noStrike">
                <a:solidFill>
                  <a:srgbClr val="000000"/>
                </a:solidFill>
                <a:latin typeface="Consolas"/>
                <a:ea typeface="Consolas"/>
              </a:rPr>
              <a:t>tr2.p3.x </a:t>
            </a:r>
            <a:r>
              <a:rPr b="0" lang="en-GB" sz="1600" spc="-1" strike="noStrike">
                <a:solidFill>
                  <a:srgbClr val="000000"/>
                </a:solidFill>
                <a:latin typeface="Consolas"/>
                <a:ea typeface="Consolas"/>
              </a:rPr>
              <a:t>= 5.0</a:t>
            </a:r>
            <a:endParaRPr b="0" lang="en-GB" sz="1600" spc="-1" strike="noStrike">
              <a:latin typeface="Arial"/>
            </a:endParaRPr>
          </a:p>
          <a:p>
            <a:pPr>
              <a:lnSpc>
                <a:spcPct val="100000"/>
              </a:lnSpc>
            </a:pPr>
            <a:r>
              <a:rPr b="0" lang="en-GB" sz="1400" spc="-1" strike="noStrike">
                <a:solidFill>
                  <a:srgbClr val="000000"/>
                </a:solidFill>
                <a:latin typeface="Consolas"/>
                <a:ea typeface="Consolas"/>
              </a:rPr>
              <a:t>tr2.p3.y </a:t>
            </a:r>
            <a:r>
              <a:rPr b="0" lang="en-GB" sz="1600" spc="-1" strike="noStrike">
                <a:solidFill>
                  <a:srgbClr val="000000"/>
                </a:solidFill>
                <a:latin typeface="Consolas"/>
                <a:ea typeface="Consolas"/>
              </a:rPr>
              <a:t>= 6.0</a:t>
            </a:r>
            <a:endParaRPr b="0" lang="en-GB" sz="1600" spc="-1" strike="noStrike">
              <a:latin typeface="Arial"/>
            </a:endParaRPr>
          </a:p>
        </p:txBody>
      </p:sp>
      <p:sp>
        <p:nvSpPr>
          <p:cNvPr id="308" name="CustomShape 6"/>
          <p:cNvSpPr/>
          <p:nvPr/>
        </p:nvSpPr>
        <p:spPr>
          <a:xfrm flipH="1">
            <a:off x="6435360" y="4061160"/>
            <a:ext cx="178920" cy="465840"/>
          </a:xfrm>
          <a:prstGeom prst="leftBrace">
            <a:avLst>
              <a:gd name="adj1" fmla="val 8333"/>
              <a:gd name="adj2" fmla="val 50000"/>
            </a:avLst>
          </a:prstGeom>
          <a:noFill/>
          <a:ln w="25560">
            <a:solidFill>
              <a:srgbClr val="8064a2"/>
            </a:solidFill>
            <a:round/>
          </a:ln>
          <a:effectLst>
            <a:outerShdw dist="20160" dir="5400000">
              <a:srgbClr val="000000">
                <a:alpha val="38000"/>
              </a:srgbClr>
            </a:outerShdw>
          </a:effectLst>
        </p:spPr>
        <p:style>
          <a:lnRef idx="0"/>
          <a:fillRef idx="0"/>
          <a:effectRef idx="0"/>
          <a:fontRef idx="minor"/>
        </p:style>
      </p:sp>
      <p:sp>
        <p:nvSpPr>
          <p:cNvPr id="309" name="CustomShape 7"/>
          <p:cNvSpPr/>
          <p:nvPr/>
        </p:nvSpPr>
        <p:spPr>
          <a:xfrm flipH="1">
            <a:off x="6614640" y="3974760"/>
            <a:ext cx="425880" cy="318960"/>
          </a:xfrm>
          <a:custGeom>
            <a:avLst/>
            <a:gdLst/>
            <a:ahLst/>
            <a:rect l="l" t="t" r="r" b="b"/>
            <a:pathLst>
              <a:path w="21600" h="21600">
                <a:moveTo>
                  <a:pt x="0" y="0"/>
                </a:moveTo>
                <a:lnTo>
                  <a:pt x="21600" y="21600"/>
                </a:lnTo>
              </a:path>
            </a:pathLst>
          </a:custGeom>
          <a:noFill/>
          <a:ln w="25560">
            <a:solidFill>
              <a:srgbClr val="8064a2"/>
            </a:solidFill>
            <a:round/>
            <a:tailEnd len="med" type="triangle" w="med"/>
          </a:ln>
          <a:effectLst>
            <a:outerShdw dist="20160" dir="5400000">
              <a:srgbClr val="000000">
                <a:alpha val="38000"/>
              </a:srgbClr>
            </a:outerShdw>
          </a:effectLst>
        </p:spPr>
        <p:style>
          <a:lnRef idx="0"/>
          <a:fillRef idx="0"/>
          <a:effectRef idx="0"/>
          <a:fontRef idx="minor"/>
        </p:style>
      </p:sp>
      <p:sp>
        <p:nvSpPr>
          <p:cNvPr id="310" name="CustomShape 8"/>
          <p:cNvSpPr/>
          <p:nvPr/>
        </p:nvSpPr>
        <p:spPr>
          <a:xfrm>
            <a:off x="4608000" y="4704480"/>
            <a:ext cx="1828440" cy="548640"/>
          </a:xfrm>
          <a:prstGeom prst="rect">
            <a:avLst/>
          </a:prstGeom>
          <a:solidFill>
            <a:srgbClr val="f2dcdb"/>
          </a:solidFill>
          <a:ln w="9360">
            <a:solidFill>
              <a:srgbClr val="953735"/>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tr2.p1.x </a:t>
            </a:r>
            <a:r>
              <a:rPr b="0" lang="en-GB" sz="1600" spc="-1" strike="noStrike">
                <a:solidFill>
                  <a:srgbClr val="000000"/>
                </a:solidFill>
                <a:latin typeface="Consolas"/>
                <a:ea typeface="Consolas"/>
              </a:rPr>
              <a:t>= 4.0</a:t>
            </a:r>
            <a:endParaRPr b="0" lang="en-GB" sz="1600" spc="-1" strike="noStrike">
              <a:latin typeface="Arial"/>
            </a:endParaRPr>
          </a:p>
          <a:p>
            <a:pPr>
              <a:lnSpc>
                <a:spcPct val="100000"/>
              </a:lnSpc>
            </a:pPr>
            <a:r>
              <a:rPr b="0" lang="en-GB" sz="1400" spc="-1" strike="noStrike">
                <a:solidFill>
                  <a:srgbClr val="000000"/>
                </a:solidFill>
                <a:latin typeface="Consolas"/>
                <a:ea typeface="Consolas"/>
              </a:rPr>
              <a:t>tr2.p1.y </a:t>
            </a:r>
            <a:r>
              <a:rPr b="0" lang="en-GB" sz="1600" spc="-1" strike="noStrike">
                <a:solidFill>
                  <a:srgbClr val="000000"/>
                </a:solidFill>
                <a:latin typeface="Consolas"/>
                <a:ea typeface="Consolas"/>
              </a:rPr>
              <a:t>= 6.0</a:t>
            </a:r>
            <a:endParaRPr b="0" lang="en-GB" sz="1600" spc="-1" strike="noStrike">
              <a:latin typeface="Arial"/>
            </a:endParaRPr>
          </a:p>
        </p:txBody>
      </p:sp>
      <p:sp>
        <p:nvSpPr>
          <p:cNvPr id="311" name="CustomShape 9"/>
          <p:cNvSpPr/>
          <p:nvPr/>
        </p:nvSpPr>
        <p:spPr>
          <a:xfrm flipH="1">
            <a:off x="3122640" y="4704480"/>
            <a:ext cx="178920" cy="465840"/>
          </a:xfrm>
          <a:prstGeom prst="leftBrace">
            <a:avLst>
              <a:gd name="adj1" fmla="val 8333"/>
              <a:gd name="adj2" fmla="val 50000"/>
            </a:avLst>
          </a:prstGeom>
          <a:noFill/>
          <a:ln w="25560">
            <a:solidFill>
              <a:srgbClr val="c0504d"/>
            </a:solidFill>
            <a:round/>
          </a:ln>
          <a:effectLst>
            <a:outerShdw dist="20160" dir="5400000">
              <a:srgbClr val="000000">
                <a:alpha val="38000"/>
              </a:srgbClr>
            </a:outerShdw>
          </a:effectLst>
        </p:spPr>
        <p:style>
          <a:lnRef idx="0"/>
          <a:fillRef idx="0"/>
          <a:effectRef idx="0"/>
          <a:fontRef idx="minor"/>
        </p:style>
      </p:sp>
      <p:sp>
        <p:nvSpPr>
          <p:cNvPr id="312" name="CustomShape 10"/>
          <p:cNvSpPr/>
          <p:nvPr/>
        </p:nvSpPr>
        <p:spPr>
          <a:xfrm flipH="1" flipV="1">
            <a:off x="3303360" y="4937400"/>
            <a:ext cx="1303920" cy="41040"/>
          </a:xfrm>
          <a:custGeom>
            <a:avLst/>
            <a:gdLst/>
            <a:ahLst/>
            <a:rect l="l" t="t" r="r" b="b"/>
            <a:pathLst>
              <a:path w="21600" h="21600">
                <a:moveTo>
                  <a:pt x="0" y="0"/>
                </a:moveTo>
                <a:lnTo>
                  <a:pt x="21600" y="21600"/>
                </a:lnTo>
              </a:path>
            </a:pathLst>
          </a:cu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
        <p:nvSpPr>
          <p:cNvPr id="313" name="CustomShape 11"/>
          <p:cNvSpPr/>
          <p:nvPr/>
        </p:nvSpPr>
        <p:spPr>
          <a:xfrm>
            <a:off x="3693600" y="5586480"/>
            <a:ext cx="1828440" cy="548640"/>
          </a:xfrm>
          <a:prstGeom prst="rect">
            <a:avLst/>
          </a:prstGeom>
          <a:solidFill>
            <a:srgbClr val="f2dcdb"/>
          </a:solidFill>
          <a:ln w="9360">
            <a:solidFill>
              <a:srgbClr val="953735"/>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tr2.p2.x </a:t>
            </a:r>
            <a:r>
              <a:rPr b="0" lang="en-GB" sz="1600" spc="-1" strike="noStrike">
                <a:solidFill>
                  <a:srgbClr val="000000"/>
                </a:solidFill>
                <a:latin typeface="Consolas"/>
                <a:ea typeface="Consolas"/>
              </a:rPr>
              <a:t>= 5.0</a:t>
            </a:r>
            <a:endParaRPr b="0" lang="en-GB" sz="1600" spc="-1" strike="noStrike">
              <a:latin typeface="Arial"/>
            </a:endParaRPr>
          </a:p>
          <a:p>
            <a:pPr>
              <a:lnSpc>
                <a:spcPct val="100000"/>
              </a:lnSpc>
            </a:pPr>
            <a:r>
              <a:rPr b="0" lang="en-GB" sz="1400" spc="-1" strike="noStrike">
                <a:solidFill>
                  <a:srgbClr val="000000"/>
                </a:solidFill>
                <a:latin typeface="Consolas"/>
                <a:ea typeface="Consolas"/>
              </a:rPr>
              <a:t>tr2.p2.y </a:t>
            </a:r>
            <a:r>
              <a:rPr b="0" lang="en-GB" sz="1600" spc="-1" strike="noStrike">
                <a:solidFill>
                  <a:srgbClr val="000000"/>
                </a:solidFill>
                <a:latin typeface="Consolas"/>
                <a:ea typeface="Consolas"/>
              </a:rPr>
              <a:t>= 6.0</a:t>
            </a:r>
            <a:endParaRPr b="0" lang="en-GB" sz="1600" spc="-1" strike="noStrike">
              <a:latin typeface="Arial"/>
            </a:endParaRPr>
          </a:p>
        </p:txBody>
      </p:sp>
      <p:sp>
        <p:nvSpPr>
          <p:cNvPr id="314" name="CustomShape 12"/>
          <p:cNvSpPr/>
          <p:nvPr/>
        </p:nvSpPr>
        <p:spPr>
          <a:xfrm flipH="1" flipV="1">
            <a:off x="2580480" y="5585040"/>
            <a:ext cx="1111320" cy="273960"/>
          </a:xfrm>
          <a:custGeom>
            <a:avLst/>
            <a:gdLst/>
            <a:ahLst/>
            <a:rect l="l" t="t" r="r" b="b"/>
            <a:pathLst>
              <a:path w="21600" h="21600">
                <a:moveTo>
                  <a:pt x="0" y="0"/>
                </a:moveTo>
                <a:lnTo>
                  <a:pt x="21600" y="21600"/>
                </a:lnTo>
              </a:path>
            </a:pathLst>
          </a:cu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Tree>
  </p:cSld>
  <p:timing>
    <p:tnLst>
      <p:par>
        <p:cTn id="205" dur="indefinite" restart="never" nodeType="tmRoot">
          <p:childTnLst>
            <p:seq>
              <p:cTn id="206" dur="indefinite" nodeType="mainSeq">
                <p:childTnLst>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306">
                                            <p:txEl>
                                              <p:pRg st="4" end="4"/>
                                            </p:txEl>
                                          </p:spTgt>
                                        </p:tgtEl>
                                        <p:attrNameLst>
                                          <p:attrName>style.visibility</p:attrName>
                                        </p:attrNameLst>
                                      </p:cBhvr>
                                      <p:to>
                                        <p:strVal val="visible"/>
                                      </p:to>
                                    </p:set>
                                  </p:childTnLst>
                                </p:cTn>
                              </p:par>
                              <p:par>
                                <p:cTn id="211" nodeType="withEffect" fill="hold" presetClass="entr" presetID="1">
                                  <p:stCondLst>
                                    <p:cond delay="0"/>
                                  </p:stCondLst>
                                  <p:childTnLst>
                                    <p:set>
                                      <p:cBhvr>
                                        <p:cTn id="212" dur="1" fill="hold">
                                          <p:stCondLst>
                                            <p:cond delay="0"/>
                                          </p:stCondLst>
                                        </p:cTn>
                                        <p:tgtEl>
                                          <p:spTgt spid="306">
                                            <p:txEl>
                                              <p:pRg st="5" end="5"/>
                                            </p:txEl>
                                          </p:spTgt>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nodeType="clickEffect" fill="hold" presetClass="entr" presetID="1">
                                  <p:stCondLst>
                                    <p:cond delay="0"/>
                                  </p:stCondLst>
                                  <p:childTnLst>
                                    <p:set>
                                      <p:cBhvr>
                                        <p:cTn id="216" dur="1" fill="hold">
                                          <p:stCondLst>
                                            <p:cond delay="0"/>
                                          </p:stCondLst>
                                        </p:cTn>
                                        <p:tgtEl>
                                          <p:spTgt spid="308"/>
                                        </p:tgtEl>
                                        <p:attrNameLst>
                                          <p:attrName>style.visibility</p:attrName>
                                        </p:attrNameLst>
                                      </p:cBhvr>
                                      <p:to>
                                        <p:strVal val="visible"/>
                                      </p:to>
                                    </p:set>
                                  </p:childTnLst>
                                </p:cTn>
                              </p:par>
                              <p:par>
                                <p:cTn id="217" nodeType="withEffect" fill="hold" presetClass="entr" presetID="1">
                                  <p:stCondLst>
                                    <p:cond delay="0"/>
                                  </p:stCondLst>
                                  <p:childTnLst>
                                    <p:set>
                                      <p:cBhvr>
                                        <p:cTn id="218" dur="1" fill="hold">
                                          <p:stCondLst>
                                            <p:cond delay="0"/>
                                          </p:stCondLst>
                                        </p:cTn>
                                        <p:tgtEl>
                                          <p:spTgt spid="309"/>
                                        </p:tgtEl>
                                        <p:attrNameLst>
                                          <p:attrName>style.visibility</p:attrName>
                                        </p:attrNameLst>
                                      </p:cBhvr>
                                      <p:to>
                                        <p:strVal val="visible"/>
                                      </p:to>
                                    </p:set>
                                  </p:childTnLst>
                                </p:cTn>
                              </p:par>
                              <p:par>
                                <p:cTn id="219" nodeType="withEffect" fill="hold" presetClass="entr" presetID="1">
                                  <p:stCondLst>
                                    <p:cond delay="0"/>
                                  </p:stCondLst>
                                  <p:childTnLst>
                                    <p:set>
                                      <p:cBhvr>
                                        <p:cTn id="220" dur="1" fill="hold">
                                          <p:stCondLst>
                                            <p:cond delay="0"/>
                                          </p:stCondLst>
                                        </p:cTn>
                                        <p:tgtEl>
                                          <p:spTgt spid="307"/>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306">
                                            <p:txEl>
                                              <p:pRg st="7" end="7"/>
                                            </p:txEl>
                                          </p:spTgt>
                                        </p:tgtEl>
                                        <p:attrNameLst>
                                          <p:attrName>style.visibility</p:attrName>
                                        </p:attrNameLst>
                                      </p:cBhvr>
                                      <p:to>
                                        <p:strVal val="visible"/>
                                      </p:to>
                                    </p:set>
                                  </p:childTnLst>
                                </p:cTn>
                              </p:par>
                              <p:par>
                                <p:cTn id="225" nodeType="withEffect" fill="hold" presetClass="entr" presetID="1">
                                  <p:stCondLst>
                                    <p:cond delay="0"/>
                                  </p:stCondLst>
                                  <p:childTnLst>
                                    <p:set>
                                      <p:cBhvr>
                                        <p:cTn id="226" dur="1" fill="hold">
                                          <p:stCondLst>
                                            <p:cond delay="0"/>
                                          </p:stCondLst>
                                        </p:cTn>
                                        <p:tgtEl>
                                          <p:spTgt spid="306">
                                            <p:txEl>
                                              <p:pRg st="8" end="8"/>
                                            </p:txEl>
                                          </p:spTgt>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311"/>
                                        </p:tgtEl>
                                        <p:attrNameLst>
                                          <p:attrName>style.visibility</p:attrName>
                                        </p:attrNameLst>
                                      </p:cBhvr>
                                      <p:to>
                                        <p:strVal val="visible"/>
                                      </p:to>
                                    </p:set>
                                  </p:childTnLst>
                                </p:cTn>
                              </p:par>
                              <p:par>
                                <p:cTn id="231" nodeType="withEffect" fill="hold" presetClass="entr" presetID="1">
                                  <p:stCondLst>
                                    <p:cond delay="0"/>
                                  </p:stCondLst>
                                  <p:childTnLst>
                                    <p:set>
                                      <p:cBhvr>
                                        <p:cTn id="232" dur="1" fill="hold">
                                          <p:stCondLst>
                                            <p:cond delay="0"/>
                                          </p:stCondLst>
                                        </p:cTn>
                                        <p:tgtEl>
                                          <p:spTgt spid="312"/>
                                        </p:tgtEl>
                                        <p:attrNameLst>
                                          <p:attrName>style.visibility</p:attrName>
                                        </p:attrNameLst>
                                      </p:cBhvr>
                                      <p:to>
                                        <p:strVal val="visible"/>
                                      </p:to>
                                    </p:set>
                                  </p:childTnLst>
                                </p:cTn>
                              </p:par>
                              <p:par>
                                <p:cTn id="233" nodeType="withEffect" fill="hold" presetClass="entr" presetID="1">
                                  <p:stCondLst>
                                    <p:cond delay="0"/>
                                  </p:stCondLst>
                                  <p:childTnLst>
                                    <p:set>
                                      <p:cBhvr>
                                        <p:cTn id="234" dur="1" fill="hold">
                                          <p:stCondLst>
                                            <p:cond delay="0"/>
                                          </p:stCondLst>
                                        </p:cTn>
                                        <p:tgtEl>
                                          <p:spTgt spid="310"/>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nodeType="clickEffect" fill="hold" presetClass="entr" presetID="1">
                                  <p:stCondLst>
                                    <p:cond delay="0"/>
                                  </p:stCondLst>
                                  <p:childTnLst>
                                    <p:set>
                                      <p:cBhvr>
                                        <p:cTn id="238" dur="1" fill="hold">
                                          <p:stCondLst>
                                            <p:cond delay="0"/>
                                          </p:stCondLst>
                                        </p:cTn>
                                        <p:tgtEl>
                                          <p:spTgt spid="306">
                                            <p:txEl>
                                              <p:pRg st="10" end="10"/>
                                            </p:txEl>
                                          </p:spTgt>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nodeType="clickEffect" fill="hold" presetClass="entr" presetID="1">
                                  <p:stCondLst>
                                    <p:cond delay="0"/>
                                  </p:stCondLst>
                                  <p:childTnLst>
                                    <p:set>
                                      <p:cBhvr>
                                        <p:cTn id="242" dur="1" fill="hold">
                                          <p:stCondLst>
                                            <p:cond delay="0"/>
                                          </p:stCondLst>
                                        </p:cTn>
                                        <p:tgtEl>
                                          <p:spTgt spid="314"/>
                                        </p:tgtEl>
                                        <p:attrNameLst>
                                          <p:attrName>style.visibility</p:attrName>
                                        </p:attrNameLst>
                                      </p:cBhvr>
                                      <p:to>
                                        <p:strVal val="visible"/>
                                      </p:to>
                                    </p:set>
                                  </p:childTnLst>
                                </p:cTn>
                              </p:par>
                              <p:par>
                                <p:cTn id="243" nodeType="withEffect" fill="hold" presetClass="entr" presetID="1">
                                  <p:stCondLst>
                                    <p:cond delay="0"/>
                                  </p:stCondLst>
                                  <p:childTnLst>
                                    <p:set>
                                      <p:cBhvr>
                                        <p:cTn id="244" dur="1" fill="hold">
                                          <p:stCondLst>
                                            <p:cond delay="0"/>
                                          </p:stCondLst>
                                        </p:cTn>
                                        <p:tgtEl>
                                          <p:spTgt spid="31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Size of Structure</a:t>
            </a:r>
            <a:endParaRPr b="0" lang="en-US" sz="4400" spc="-1" strike="noStrike">
              <a:solidFill>
                <a:srgbClr val="000000"/>
              </a:solidFill>
              <a:latin typeface="Calibri Light"/>
            </a:endParaRPr>
          </a:p>
        </p:txBody>
      </p:sp>
      <p:sp>
        <p:nvSpPr>
          <p:cNvPr id="316" name="TextShape 2"/>
          <p:cNvSpPr txBox="1"/>
          <p:nvPr/>
        </p:nvSpPr>
        <p:spPr>
          <a:xfrm>
            <a:off x="457200" y="1600200"/>
            <a:ext cx="593208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memory size needed for a structure may not necessarily be the total memory sizes of its variables, and the memory size may differ depending on the order of the variables too!</a:t>
            </a:r>
            <a:endParaRPr b="0" lang="en-US" sz="2400" spc="-1" strike="noStrike">
              <a:solidFill>
                <a:srgbClr val="000000"/>
              </a:solidFill>
              <a:latin typeface="Calibri Light"/>
            </a:endParaRPr>
          </a:p>
        </p:txBody>
      </p:sp>
      <p:sp>
        <p:nvSpPr>
          <p:cNvPr id="317" name="TextShape 3"/>
          <p:cNvSpPr txBox="1"/>
          <p:nvPr/>
        </p:nvSpPr>
        <p:spPr>
          <a:xfrm>
            <a:off x="6553080" y="6356520"/>
            <a:ext cx="2133360" cy="364680"/>
          </a:xfrm>
          <a:prstGeom prst="rect">
            <a:avLst/>
          </a:prstGeom>
          <a:noFill/>
          <a:ln>
            <a:noFill/>
          </a:ln>
        </p:spPr>
        <p:txBody>
          <a:bodyPr anchor="ctr"/>
          <a:p>
            <a:pPr algn="r">
              <a:lnSpc>
                <a:spcPct val="100000"/>
              </a:lnSpc>
            </a:pPr>
            <a:fld id="{E05A1A4B-DE46-4854-9E3A-892959C3792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18" name="CustomShape 4"/>
          <p:cNvSpPr/>
          <p:nvPr/>
        </p:nvSpPr>
        <p:spPr>
          <a:xfrm>
            <a:off x="217440" y="3812760"/>
            <a:ext cx="2746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Try out struct_size.cpp</a:t>
            </a:r>
            <a:endParaRPr b="0" lang="en-GB" sz="1800" spc="-1" strike="noStrike">
              <a:latin typeface="Arial"/>
            </a:endParaRPr>
          </a:p>
        </p:txBody>
      </p:sp>
      <p:sp>
        <p:nvSpPr>
          <p:cNvPr id="319" name="CustomShape 5"/>
          <p:cNvSpPr/>
          <p:nvPr/>
        </p:nvSpPr>
        <p:spPr>
          <a:xfrm>
            <a:off x="6389640" y="92160"/>
            <a:ext cx="2648880" cy="463320"/>
          </a:xfrm>
          <a:prstGeom prst="roundRect">
            <a:avLst>
              <a:gd name="adj" fmla="val 16667"/>
            </a:avLst>
          </a:prstGeom>
          <a:solidFill>
            <a:srgbClr val="4bacc6"/>
          </a:solidFill>
          <a:ln w="38160">
            <a:solidFill>
              <a:srgbClr val="ffffff"/>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Avenir Next Condensed"/>
                <a:ea typeface="Avenir Next Condensed"/>
              </a:rPr>
              <a:t>Reference Only</a:t>
            </a:r>
            <a:endParaRPr b="0" lang="en-GB" sz="1600" spc="-1" strike="noStrike">
              <a:latin typeface="Arial"/>
            </a:endParaRPr>
          </a:p>
        </p:txBody>
      </p:sp>
      <p:sp>
        <p:nvSpPr>
          <p:cNvPr id="320" name="CustomShape 6"/>
          <p:cNvSpPr/>
          <p:nvPr/>
        </p:nvSpPr>
        <p:spPr>
          <a:xfrm>
            <a:off x="6553080" y="738360"/>
            <a:ext cx="2131200" cy="34434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struct structA</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char   c;</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d;</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s;</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struct structB</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d;</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s;</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char   c;</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321" name="CustomShape 7"/>
          <p:cNvSpPr/>
          <p:nvPr/>
        </p:nvSpPr>
        <p:spPr>
          <a:xfrm>
            <a:off x="457200" y="4284000"/>
            <a:ext cx="8229240" cy="21765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"sizeof(structA) = " &lt;&lt;  sizeof(struct structA)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"sizeof(structB) = " &lt;&lt;  sizeof(struct structB)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322" name="CustomShape 8"/>
          <p:cNvSpPr/>
          <p:nvPr/>
        </p:nvSpPr>
        <p:spPr>
          <a:xfrm>
            <a:off x="3287160" y="5983200"/>
            <a:ext cx="4904280" cy="650520"/>
          </a:xfrm>
          <a:prstGeom prst="rect">
            <a:avLst/>
          </a:prstGeom>
          <a:solidFill>
            <a:srgbClr val="ffffff"/>
          </a:solidFill>
          <a:ln w="25560">
            <a:solidFill>
              <a:srgbClr val="8064a2"/>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Calibri Light"/>
                <a:ea typeface="Avenir Next Condensed"/>
              </a:rPr>
              <a:t>Given that the sizes of char, int, double are 1, 4, 8 bytes, respectively, what are the sizes of structA and structB?</a:t>
            </a:r>
            <a:endParaRPr b="0" lang="en-GB" sz="16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Before We Start</a:t>
            </a:r>
            <a:endParaRPr b="0" lang="en-US" sz="4400" spc="-1" strike="noStrike">
              <a:solidFill>
                <a:srgbClr val="000000"/>
              </a:solidFill>
              <a:latin typeface="Calibri Light"/>
            </a:endParaRPr>
          </a:p>
        </p:txBody>
      </p:sp>
      <p:sp>
        <p:nvSpPr>
          <p:cNvPr id="133" name="TextShape 2"/>
          <p:cNvSpPr txBox="1"/>
          <p:nvPr/>
        </p:nvSpPr>
        <p:spPr>
          <a:xfrm>
            <a:off x="457200" y="1600200"/>
            <a:ext cx="8449200" cy="498276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Light"/>
                <a:ea typeface="Calibri Light"/>
              </a:rPr>
              <a:t>There are altogether 3 parts:</a:t>
            </a:r>
            <a:endParaRPr b="0" lang="en-US" sz="2400" spc="-1" strike="noStrike">
              <a:solidFill>
                <a:srgbClr val="000000"/>
              </a:solidFill>
              <a:latin typeface="Calibri Light"/>
            </a:endParaRPr>
          </a:p>
          <a:p>
            <a:pPr marL="514440" indent="-514080">
              <a:lnSpc>
                <a:spcPct val="100000"/>
              </a:lnSpc>
              <a:spcBef>
                <a:spcPts val="479"/>
              </a:spcBef>
              <a:buClr>
                <a:srgbClr val="000000"/>
              </a:buClr>
              <a:buFont typeface="StarSymbol"/>
              <a:buAutoNum type="romanUcPeriod"/>
            </a:pPr>
            <a:r>
              <a:rPr b="1" lang="en-US" sz="2400" spc="-1" strike="noStrike">
                <a:solidFill>
                  <a:srgbClr val="e46c0a"/>
                </a:solidFill>
                <a:latin typeface="Calibri Light"/>
                <a:ea typeface="Calibri Light"/>
              </a:rPr>
              <a:t>Structs</a:t>
            </a:r>
            <a:r>
              <a:rPr b="0" lang="en-US" sz="2400" spc="-1" strike="noStrike">
                <a:solidFill>
                  <a:srgbClr val="000000"/>
                </a:solidFill>
                <a:latin typeface="Calibri Light"/>
                <a:ea typeface="Calibri Light"/>
              </a:rPr>
              <a:t> – We’ve learned about the basic C/C++ built-in data types.  With structs, you can define your own compound data type to facilitate data handling.  We will also briefly touch upon  C++ class which can be considered as an encapsulation of some data together with the operations allowed on the data.</a:t>
            </a:r>
            <a:endParaRPr b="0" lang="en-US" sz="2400" spc="-1" strike="noStrike">
              <a:solidFill>
                <a:srgbClr val="000000"/>
              </a:solidFill>
              <a:latin typeface="Calibri Light"/>
            </a:endParaRPr>
          </a:p>
          <a:p>
            <a:pPr marL="514440" indent="-514080">
              <a:lnSpc>
                <a:spcPct val="100000"/>
              </a:lnSpc>
              <a:spcBef>
                <a:spcPts val="479"/>
              </a:spcBef>
              <a:buClr>
                <a:srgbClr val="000000"/>
              </a:buClr>
              <a:buFont typeface="StarSymbol"/>
              <a:buAutoNum type="romanUcPeriod"/>
            </a:pPr>
            <a:r>
              <a:rPr b="1" lang="en-US" sz="2400" spc="-1" strike="noStrike">
                <a:solidFill>
                  <a:srgbClr val="e46c0a"/>
                </a:solidFill>
                <a:latin typeface="Calibri Light"/>
                <a:ea typeface="Calibri Light"/>
              </a:rPr>
              <a:t>File I/O</a:t>
            </a:r>
            <a:r>
              <a:rPr b="0" lang="en-US" sz="2400" spc="-1" strike="noStrike">
                <a:solidFill>
                  <a:srgbClr val="000000"/>
                </a:solidFill>
                <a:latin typeface="Calibri Light"/>
                <a:ea typeface="Calibri Light"/>
              </a:rPr>
              <a:t> – This is for reading and writing of data to a file external to your program which can be stored permanently on a hard drive.  You will also learn about string stream as well as some I/O formatting here. </a:t>
            </a:r>
            <a:endParaRPr b="0" lang="en-US" sz="2400" spc="-1" strike="noStrike">
              <a:solidFill>
                <a:srgbClr val="000000"/>
              </a:solidFill>
              <a:latin typeface="Calibri Light"/>
            </a:endParaRPr>
          </a:p>
          <a:p>
            <a:pPr marL="514440" indent="-514080">
              <a:lnSpc>
                <a:spcPct val="100000"/>
              </a:lnSpc>
              <a:spcBef>
                <a:spcPts val="479"/>
              </a:spcBef>
              <a:buClr>
                <a:srgbClr val="000000"/>
              </a:buClr>
              <a:buFont typeface="StarSymbol"/>
              <a:buAutoNum type="romanUcPeriod"/>
            </a:pPr>
            <a:r>
              <a:rPr b="1" lang="en-US" sz="2400" spc="-1" strike="noStrike">
                <a:solidFill>
                  <a:srgbClr val="e46c0a"/>
                </a:solidFill>
                <a:latin typeface="Calibri Light"/>
                <a:ea typeface="Calibri Light"/>
              </a:rPr>
              <a:t>Recursion </a:t>
            </a:r>
            <a:r>
              <a:rPr b="0" lang="en-US" sz="2400" spc="-1" strike="noStrike">
                <a:solidFill>
                  <a:srgbClr val="000000"/>
                </a:solidFill>
                <a:latin typeface="Calibri Light"/>
                <a:ea typeface="Calibri Light"/>
              </a:rPr>
              <a:t>– Recursion is a very powerful method for solving a problem.  If your solution to a problem can be defined in a smaller version (i.e., one that accepts a smaller input) of itself, then likely you can write a recursive function for it.  A recursion function is usually simple and can thus enhance readability, but sometimes you will need to take note of its runtime complexity.</a:t>
            </a:r>
            <a:endParaRPr b="0" lang="en-US" sz="2400" spc="-1" strike="noStrike">
              <a:solidFill>
                <a:srgbClr val="000000"/>
              </a:solidFill>
              <a:latin typeface="Calibri Light"/>
            </a:endParaRPr>
          </a:p>
        </p:txBody>
      </p:sp>
      <p:sp>
        <p:nvSpPr>
          <p:cNvPr id="134" name="TextShape 3"/>
          <p:cNvSpPr txBox="1"/>
          <p:nvPr/>
        </p:nvSpPr>
        <p:spPr>
          <a:xfrm>
            <a:off x="6553080" y="6356520"/>
            <a:ext cx="2133360" cy="364680"/>
          </a:xfrm>
          <a:prstGeom prst="rect">
            <a:avLst/>
          </a:prstGeom>
          <a:noFill/>
          <a:ln>
            <a:noFill/>
          </a:ln>
        </p:spPr>
        <p:txBody>
          <a:bodyPr anchor="ctr"/>
          <a:p>
            <a:pPr algn="r">
              <a:lnSpc>
                <a:spcPct val="100000"/>
              </a:lnSpc>
            </a:pPr>
            <a:fld id="{91B6529E-6AF7-450D-80F6-FF48719BDCB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Size of Structure</a:t>
            </a:r>
            <a:endParaRPr b="0" lang="en-US" sz="4400" spc="-1" strike="noStrike">
              <a:solidFill>
                <a:srgbClr val="000000"/>
              </a:solidFill>
              <a:latin typeface="Calibri Light"/>
            </a:endParaRPr>
          </a:p>
        </p:txBody>
      </p:sp>
      <p:sp>
        <p:nvSpPr>
          <p:cNvPr id="324" name="TextShape 2"/>
          <p:cNvSpPr txBox="1"/>
          <p:nvPr/>
        </p:nvSpPr>
        <p:spPr>
          <a:xfrm>
            <a:off x="6553080" y="6356520"/>
            <a:ext cx="2133360" cy="364680"/>
          </a:xfrm>
          <a:prstGeom prst="rect">
            <a:avLst/>
          </a:prstGeom>
          <a:noFill/>
          <a:ln>
            <a:noFill/>
          </a:ln>
        </p:spPr>
        <p:txBody>
          <a:bodyPr anchor="ctr"/>
          <a:p>
            <a:pPr algn="r">
              <a:lnSpc>
                <a:spcPct val="100000"/>
              </a:lnSpc>
            </a:pPr>
            <a:fld id="{EAF2F0B5-6385-43CD-A257-5C072AD2814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25" name="CustomShape 3"/>
          <p:cNvSpPr/>
          <p:nvPr/>
        </p:nvSpPr>
        <p:spPr>
          <a:xfrm>
            <a:off x="6675840" y="871920"/>
            <a:ext cx="1888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struct_size.cpp</a:t>
            </a:r>
            <a:endParaRPr b="0" lang="en-GB" sz="1800" spc="-1" strike="noStrike">
              <a:latin typeface="Arial"/>
            </a:endParaRPr>
          </a:p>
        </p:txBody>
      </p:sp>
      <p:sp>
        <p:nvSpPr>
          <p:cNvPr id="326" name="CustomShape 4"/>
          <p:cNvSpPr/>
          <p:nvPr/>
        </p:nvSpPr>
        <p:spPr>
          <a:xfrm>
            <a:off x="6389640" y="92160"/>
            <a:ext cx="2648880" cy="463320"/>
          </a:xfrm>
          <a:prstGeom prst="roundRect">
            <a:avLst>
              <a:gd name="adj" fmla="val 16667"/>
            </a:avLst>
          </a:prstGeom>
          <a:solidFill>
            <a:srgbClr val="4bacc6"/>
          </a:solidFill>
          <a:ln w="38160">
            <a:solidFill>
              <a:srgbClr val="ffffff"/>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Avenir Next Condensed"/>
                <a:ea typeface="Avenir Next Condensed"/>
              </a:rPr>
              <a:t>Reference Only</a:t>
            </a:r>
            <a:endParaRPr b="0" lang="en-GB" sz="1600" spc="-1" strike="noStrike">
              <a:latin typeface="Arial"/>
            </a:endParaRPr>
          </a:p>
        </p:txBody>
      </p:sp>
      <p:sp>
        <p:nvSpPr>
          <p:cNvPr id="327" name="CustomShape 5"/>
          <p:cNvSpPr/>
          <p:nvPr/>
        </p:nvSpPr>
        <p:spPr>
          <a:xfrm>
            <a:off x="457200" y="1279080"/>
            <a:ext cx="8229240" cy="18702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"sizeof(structA) = " &lt;&lt;  sizeof(struct structA)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"sizeof(structB) = " &lt;&lt;  sizeof(struct structB)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328" name="CustomShape 6"/>
          <p:cNvSpPr/>
          <p:nvPr/>
        </p:nvSpPr>
        <p:spPr>
          <a:xfrm>
            <a:off x="6834600" y="2738520"/>
            <a:ext cx="2131200" cy="34434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struct structA</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char   c;</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d;</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s;</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struct structB</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d;</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s;</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char   c;</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329" name="CustomShape 7"/>
          <p:cNvSpPr/>
          <p:nvPr/>
        </p:nvSpPr>
        <p:spPr>
          <a:xfrm>
            <a:off x="398520" y="3187440"/>
            <a:ext cx="5932080" cy="3560760"/>
          </a:xfrm>
          <a:prstGeom prst="rect">
            <a:avLst/>
          </a:prstGeom>
          <a:noFill/>
          <a:ln>
            <a:noFill/>
          </a:ln>
        </p:spPr>
        <p:style>
          <a:lnRef idx="0"/>
          <a:fillRef idx="0"/>
          <a:effectRef idx="0"/>
          <a:fontRef idx="minor"/>
        </p:style>
        <p:txBody>
          <a:bodyPr>
            <a:normAutofit/>
          </a:bodyPr>
          <a:p>
            <a:pPr marL="343080" indent="-3427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You will find that structA takes up 24 bytes while structB takes up 16 bytes only.  </a:t>
            </a:r>
            <a:endParaRPr b="0" lang="en-GB" sz="2400" spc="-1" strike="noStrike">
              <a:latin typeface="Arial"/>
            </a:endParaRPr>
          </a:p>
          <a:p>
            <a:pPr marL="343080" indent="-3427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difference is due to how data is aligned and padded in the memory.</a:t>
            </a:r>
            <a:endParaRPr b="0" lang="en-GB" sz="2400" spc="-1" strike="noStrike">
              <a:latin typeface="Arial"/>
            </a:endParaRPr>
          </a:p>
          <a:p>
            <a:pPr marL="343080" indent="-3427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In a 32-bit machine, data is stored with a 4-byte alignment and the different ordering will result in different padding. For more discussions, see: </a:t>
            </a:r>
            <a:r>
              <a:rPr b="0" lang="en-GB" sz="1700" spc="-1" strike="noStrike" u="sng">
                <a:solidFill>
                  <a:srgbClr val="0000ff"/>
                </a:solidFill>
                <a:uFillTx/>
                <a:latin typeface="Calibri Light"/>
                <a:ea typeface="Calibri Light"/>
                <a:hlinkClick r:id="rId1"/>
              </a:rPr>
              <a:t>https://www.geeksforgeeks.org/data-structure-alignment/</a:t>
            </a:r>
            <a:endParaRPr b="0" lang="en-GB" sz="1700" spc="-1" strike="noStrike">
              <a:latin typeface="Arial"/>
            </a:endParaRPr>
          </a:p>
          <a:p>
            <a:pPr marL="343080" indent="-3427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You will learn more about this in the Computer Organization course. </a:t>
            </a:r>
            <a:endParaRPr b="0" lang="en-GB" sz="2400" spc="-1" strike="noStrike">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Arrays of Structures</a:t>
            </a:r>
            <a:endParaRPr b="0" lang="en-US" sz="4400" spc="-1" strike="noStrike">
              <a:solidFill>
                <a:srgbClr val="000000"/>
              </a:solidFill>
              <a:latin typeface="Calibri Light"/>
            </a:endParaRPr>
          </a:p>
        </p:txBody>
      </p:sp>
      <p:sp>
        <p:nvSpPr>
          <p:cNvPr id="331"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Consider storing student records, we may use </a:t>
            </a:r>
            <a:r>
              <a:rPr b="0" lang="en-US" sz="2400" spc="-1" strike="noStrike">
                <a:solidFill>
                  <a:srgbClr val="31859c"/>
                </a:solidFill>
                <a:latin typeface="Calibri Light"/>
                <a:ea typeface="Calibri Light"/>
              </a:rPr>
              <a:t>parallel arrays </a:t>
            </a:r>
            <a:r>
              <a:rPr b="0" lang="en-US" sz="2400" spc="-1" strike="noStrike">
                <a:solidFill>
                  <a:srgbClr val="000000"/>
                </a:solidFill>
                <a:latin typeface="Calibri Light"/>
                <a:ea typeface="Calibri Light"/>
              </a:rPr>
              <a:t>to store students' info and their marks :</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This is more often done using an array of </a:t>
            </a:r>
            <a:r>
              <a:rPr b="0" lang="en-US" sz="2000" spc="-1" strike="noStrike">
                <a:solidFill>
                  <a:srgbClr val="000000"/>
                </a:solidFill>
                <a:latin typeface="Consolas"/>
                <a:ea typeface="Consolas"/>
              </a:rPr>
              <a:t>struct</a:t>
            </a:r>
            <a:r>
              <a:rPr b="0" lang="en-US" sz="2400" spc="-1" strike="noStrike">
                <a:solidFill>
                  <a:srgbClr val="000000"/>
                </a:solidFill>
                <a:latin typeface="Calibri Light"/>
                <a:ea typeface="Calibri Light"/>
              </a:rPr>
              <a:t>, so that each element is a structure containing all the info for a student.</a:t>
            </a:r>
            <a:endParaRPr b="0" lang="en-US" sz="2400" spc="-1" strike="noStrike">
              <a:solidFill>
                <a:srgbClr val="000000"/>
              </a:solidFill>
              <a:latin typeface="Calibri Light"/>
            </a:endParaRPr>
          </a:p>
        </p:txBody>
      </p:sp>
      <p:sp>
        <p:nvSpPr>
          <p:cNvPr id="332" name="TextShape 3"/>
          <p:cNvSpPr txBox="1"/>
          <p:nvPr/>
        </p:nvSpPr>
        <p:spPr>
          <a:xfrm>
            <a:off x="6553080" y="6356520"/>
            <a:ext cx="2133360" cy="364680"/>
          </a:xfrm>
          <a:prstGeom prst="rect">
            <a:avLst/>
          </a:prstGeom>
          <a:noFill/>
          <a:ln>
            <a:noFill/>
          </a:ln>
        </p:spPr>
        <p:txBody>
          <a:bodyPr anchor="ctr"/>
          <a:p>
            <a:pPr algn="r">
              <a:lnSpc>
                <a:spcPct val="100000"/>
              </a:lnSpc>
            </a:pPr>
            <a:fld id="{ACD4D612-FBC2-482B-BC54-4B40E6C8154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33" name="CustomShape 4"/>
          <p:cNvSpPr/>
          <p:nvPr/>
        </p:nvSpPr>
        <p:spPr>
          <a:xfrm>
            <a:off x="1764720" y="2632320"/>
            <a:ext cx="2806920" cy="19717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const int MAX = 200;</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string name[MAX];</a:t>
            </a:r>
            <a:endParaRPr b="0" lang="en-GB" sz="1400" spc="-1" strike="noStrike">
              <a:latin typeface="Arial"/>
            </a:endParaRPr>
          </a:p>
          <a:p>
            <a:pPr>
              <a:lnSpc>
                <a:spcPct val="100000"/>
              </a:lnSpc>
            </a:pPr>
            <a:r>
              <a:rPr b="0" lang="en-GB" sz="1400" spc="-1" strike="noStrike">
                <a:solidFill>
                  <a:srgbClr val="000000"/>
                </a:solidFill>
                <a:latin typeface="Consolas"/>
                <a:ea typeface="Consolas"/>
              </a:rPr>
              <a:t>int subclass[MAX] = {0};</a:t>
            </a:r>
            <a:endParaRPr b="0" lang="en-GB" sz="1400" spc="-1" strike="noStrike">
              <a:latin typeface="Arial"/>
            </a:endParaRPr>
          </a:p>
          <a:p>
            <a:pPr>
              <a:lnSpc>
                <a:spcPct val="100000"/>
              </a:lnSpc>
            </a:pPr>
            <a:r>
              <a:rPr b="0" lang="en-GB" sz="1400" spc="-1" strike="noStrike">
                <a:solidFill>
                  <a:srgbClr val="000000"/>
                </a:solidFill>
                <a:latin typeface="Consolas"/>
                <a:ea typeface="Consolas"/>
              </a:rPr>
              <a:t>int year[MAX] = {0};</a:t>
            </a:r>
            <a:endParaRPr b="0" lang="en-GB" sz="1400" spc="-1" strike="noStrike">
              <a:latin typeface="Arial"/>
            </a:endParaRPr>
          </a:p>
          <a:p>
            <a:pPr>
              <a:lnSpc>
                <a:spcPct val="100000"/>
              </a:lnSpc>
            </a:pPr>
            <a:r>
              <a:rPr b="0" lang="en-GB" sz="1400" spc="-1" strike="noStrike">
                <a:solidFill>
                  <a:srgbClr val="000000"/>
                </a:solidFill>
                <a:latin typeface="Consolas"/>
                <a:ea typeface="Consolas"/>
              </a:rPr>
              <a:t>int month[MAX] = {0};</a:t>
            </a:r>
            <a:endParaRPr b="0" lang="en-GB" sz="1400" spc="-1" strike="noStrike">
              <a:latin typeface="Arial"/>
            </a:endParaRPr>
          </a:p>
          <a:p>
            <a:pPr>
              <a:lnSpc>
                <a:spcPct val="100000"/>
              </a:lnSpc>
            </a:pPr>
            <a:r>
              <a:rPr b="0" lang="en-GB" sz="1400" spc="-1" strike="noStrike">
                <a:solidFill>
                  <a:srgbClr val="000000"/>
                </a:solidFill>
                <a:latin typeface="Consolas"/>
                <a:ea typeface="Consolas"/>
              </a:rPr>
              <a:t>int day[MAX] = {0};</a:t>
            </a:r>
            <a:endParaRPr b="0" lang="en-GB" sz="1400" spc="-1" strike="noStrike">
              <a:latin typeface="Arial"/>
            </a:endParaRPr>
          </a:p>
          <a:p>
            <a:pPr>
              <a:lnSpc>
                <a:spcPct val="100000"/>
              </a:lnSpc>
            </a:pPr>
            <a:r>
              <a:rPr b="0" lang="en-GB" sz="1400" spc="-1" strike="noStrike">
                <a:solidFill>
                  <a:srgbClr val="000000"/>
                </a:solidFill>
                <a:latin typeface="Consolas"/>
                <a:ea typeface="Consolas"/>
              </a:rPr>
              <a:t>double mark[MAX] = {0};</a:t>
            </a:r>
            <a:endParaRPr b="0" lang="en-GB" sz="1400" spc="-1" strike="noStrike">
              <a:latin typeface="Arial"/>
            </a:endParaRPr>
          </a:p>
        </p:txBody>
      </p:sp>
      <p:sp>
        <p:nvSpPr>
          <p:cNvPr id="334" name="CustomShape 5"/>
          <p:cNvSpPr/>
          <p:nvPr/>
        </p:nvSpPr>
        <p:spPr>
          <a:xfrm>
            <a:off x="4697640" y="2913480"/>
            <a:ext cx="4173120" cy="1199520"/>
          </a:xfrm>
          <a:prstGeom prst="roundRect">
            <a:avLst>
              <a:gd name="adj" fmla="val 16667"/>
            </a:avLst>
          </a:prstGeom>
          <a:solidFill>
            <a:srgbClr val="ffffff"/>
          </a:solidFill>
          <a:ln w="25560">
            <a:solidFill>
              <a:srgbClr val="c0504d"/>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Elements of the same index store the info for a particular student </a:t>
            </a:r>
            <a:br/>
            <a:r>
              <a:rPr b="0" lang="en-GB" sz="1600" spc="-1" strike="noStrike">
                <a:solidFill>
                  <a:srgbClr val="000000"/>
                </a:solidFill>
                <a:latin typeface="Avenir Next Condensed"/>
                <a:ea typeface="Avenir Next Condensed"/>
              </a:rPr>
              <a:t>(e.g., </a:t>
            </a:r>
            <a:r>
              <a:rPr b="0" lang="en-GB" sz="1400" spc="-1" strike="noStrike">
                <a:solidFill>
                  <a:srgbClr val="000000"/>
                </a:solidFill>
                <a:latin typeface="Consolas"/>
                <a:ea typeface="Consolas"/>
              </a:rPr>
              <a:t>name[7]</a:t>
            </a:r>
            <a:r>
              <a:rPr b="0" lang="en-GB" sz="1600" spc="-1" strike="noStrike">
                <a:solidFill>
                  <a:srgbClr val="000000"/>
                </a:solidFill>
                <a:latin typeface="Avenir Next Condensed"/>
                <a:ea typeface="Avenir Next Condensed"/>
              </a:rPr>
              <a:t>, </a:t>
            </a:r>
            <a:r>
              <a:rPr b="0" lang="en-GB" sz="1400" spc="-1" strike="noStrike">
                <a:solidFill>
                  <a:srgbClr val="000000"/>
                </a:solidFill>
                <a:latin typeface="Consolas"/>
                <a:ea typeface="Consolas"/>
              </a:rPr>
              <a:t>subclass[7]</a:t>
            </a:r>
            <a:r>
              <a:rPr b="0" lang="en-GB" sz="1600" spc="-1" strike="noStrike">
                <a:solidFill>
                  <a:srgbClr val="000000"/>
                </a:solidFill>
                <a:latin typeface="Avenir Next Condensed"/>
                <a:ea typeface="Avenir Next Condensed"/>
              </a:rPr>
              <a:t>, </a:t>
            </a:r>
            <a:r>
              <a:rPr b="0" lang="en-GB" sz="1400" spc="-1" strike="noStrike">
                <a:solidFill>
                  <a:srgbClr val="000000"/>
                </a:solidFill>
                <a:latin typeface="Consolas"/>
                <a:ea typeface="Consolas"/>
              </a:rPr>
              <a:t>year[7</a:t>
            </a:r>
            <a:r>
              <a:rPr b="0" lang="en-GB" sz="1600" spc="-1" strike="noStrike">
                <a:solidFill>
                  <a:srgbClr val="000000"/>
                </a:solidFill>
                <a:latin typeface="Consolas"/>
                <a:ea typeface="Consolas"/>
              </a:rPr>
              <a:t>]</a:t>
            </a:r>
            <a:r>
              <a:rPr b="0" lang="en-GB" sz="1600" spc="-1" strike="noStrike">
                <a:solidFill>
                  <a:srgbClr val="000000"/>
                </a:solidFill>
                <a:latin typeface="Avenir Next Condensed"/>
                <a:ea typeface="Avenir Next Condensed"/>
              </a:rPr>
              <a:t>, …)</a:t>
            </a:r>
            <a:endParaRPr b="0" lang="en-GB" sz="1600" spc="-1" strike="noStrike">
              <a:latin typeface="Arial"/>
            </a:endParaRPr>
          </a:p>
        </p:txBody>
      </p:sp>
    </p:spTree>
  </p:cSld>
  <p:timing>
    <p:tnLst>
      <p:par>
        <p:cTn id="245" dur="indefinite" restart="never" nodeType="tmRoot">
          <p:childTnLst>
            <p:seq>
              <p:cTn id="246" dur="indefinite" nodeType="mainSeq">
                <p:childTnLst>
                  <p:par>
                    <p:cTn id="247" fill="hold">
                      <p:stCondLst>
                        <p:cond delay="indefinite"/>
                      </p:stCondLst>
                      <p:childTnLst>
                        <p:par>
                          <p:cTn id="248" fill="hold">
                            <p:stCondLst>
                              <p:cond delay="0"/>
                            </p:stCondLst>
                            <p:childTnLst>
                              <p:par>
                                <p:cTn id="249" nodeType="clickEffect" fill="hold" presetClass="entr" presetID="1">
                                  <p:stCondLst>
                                    <p:cond delay="0"/>
                                  </p:stCondLst>
                                  <p:childTnLst>
                                    <p:set>
                                      <p:cBhvr>
                                        <p:cTn id="250" dur="1" fill="hold">
                                          <p:stCondLst>
                                            <p:cond delay="0"/>
                                          </p:stCondLst>
                                        </p:cTn>
                                        <p:tgtEl>
                                          <p:spTgt spid="331">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4195440" y="3854880"/>
            <a:ext cx="1151640" cy="1891080"/>
          </a:xfrm>
          <a:prstGeom prst="rect">
            <a:avLst/>
          </a:prstGeom>
          <a:solidFill>
            <a:srgbClr val="dbeef4"/>
          </a:soli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336" name="CustomShape 2"/>
          <p:cNvSpPr/>
          <p:nvPr/>
        </p:nvSpPr>
        <p:spPr>
          <a:xfrm>
            <a:off x="5347440" y="3854880"/>
            <a:ext cx="1151640" cy="1891080"/>
          </a:xfrm>
          <a:prstGeom prst="rect">
            <a:avLst/>
          </a:prstGeom>
          <a:solidFill>
            <a:srgbClr val="dbeef4"/>
          </a:soli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337" name="CustomShape 3"/>
          <p:cNvSpPr/>
          <p:nvPr/>
        </p:nvSpPr>
        <p:spPr>
          <a:xfrm>
            <a:off x="6499440" y="3854880"/>
            <a:ext cx="1151640" cy="1891080"/>
          </a:xfrm>
          <a:prstGeom prst="rect">
            <a:avLst/>
          </a:prstGeom>
          <a:solidFill>
            <a:srgbClr val="dbeef4"/>
          </a:soli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338" name="CustomShape 4"/>
          <p:cNvSpPr/>
          <p:nvPr/>
        </p:nvSpPr>
        <p:spPr>
          <a:xfrm>
            <a:off x="7651440" y="3854880"/>
            <a:ext cx="1151640" cy="1891080"/>
          </a:xfrm>
          <a:prstGeom prst="rect">
            <a:avLst/>
          </a:prstGeom>
          <a:solidFill>
            <a:srgbClr val="dbeef4"/>
          </a:soli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339" name="CustomShape 5"/>
          <p:cNvSpPr/>
          <p:nvPr/>
        </p:nvSpPr>
        <p:spPr>
          <a:xfrm>
            <a:off x="3043440" y="3854880"/>
            <a:ext cx="1151640" cy="1891080"/>
          </a:xfrm>
          <a:prstGeom prst="rect">
            <a:avLst/>
          </a:prstGeom>
          <a:solidFill>
            <a:srgbClr val="dbeef4"/>
          </a:soli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340" name="TextShape 6"/>
          <p:cNvSpPr txBox="1"/>
          <p:nvPr/>
        </p:nvSpPr>
        <p:spPr>
          <a:xfrm>
            <a:off x="6553080" y="6356520"/>
            <a:ext cx="2133360" cy="364680"/>
          </a:xfrm>
          <a:prstGeom prst="rect">
            <a:avLst/>
          </a:prstGeom>
          <a:noFill/>
          <a:ln>
            <a:noFill/>
          </a:ln>
        </p:spPr>
        <p:txBody>
          <a:bodyPr anchor="ctr"/>
          <a:p>
            <a:pPr algn="r">
              <a:lnSpc>
                <a:spcPct val="100000"/>
              </a:lnSpc>
            </a:pPr>
            <a:fld id="{8F396447-B913-49D5-B74A-A9414EFE5DF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aphicFrame>
        <p:nvGraphicFramePr>
          <p:cNvPr id="341" name="Table 7"/>
          <p:cNvGraphicFramePr/>
          <p:nvPr/>
        </p:nvGraphicFramePr>
        <p:xfrm>
          <a:off x="3908520" y="241920"/>
          <a:ext cx="4840200" cy="270000"/>
        </p:xfrm>
        <a:graphic>
          <a:graphicData uri="http://schemas.openxmlformats.org/drawingml/2006/table">
            <a:tbl>
              <a:tblPr/>
              <a:tblGrid>
                <a:gridCol w="968040"/>
                <a:gridCol w="968040"/>
                <a:gridCol w="968040"/>
                <a:gridCol w="968040"/>
                <a:gridCol w="968400"/>
              </a:tblGrid>
              <a:tr h="270360">
                <a:tc>
                  <a:txBody>
                    <a:bodyPr anchor="ctr"/>
                    <a:p>
                      <a:pPr algn="ctr">
                        <a:lnSpc>
                          <a:spcPct val="100000"/>
                        </a:lnSpc>
                      </a:pPr>
                      <a:r>
                        <a:rPr b="0" lang="en-GB" sz="1200" spc="-1" strike="noStrike">
                          <a:solidFill>
                            <a:srgbClr val="000000"/>
                          </a:solidFill>
                          <a:latin typeface="Consolas"/>
                          <a:ea typeface="Consolas"/>
                        </a:rPr>
                        <a:t>"John"</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nchor="ctr"/>
                    <a:p>
                      <a:pPr algn="ctr">
                        <a:lnSpc>
                          <a:spcPct val="100000"/>
                        </a:lnSpc>
                      </a:pPr>
                      <a:r>
                        <a:rPr b="0" lang="en-GB" sz="1200" spc="-1" strike="noStrike">
                          <a:solidFill>
                            <a:srgbClr val="000000"/>
                          </a:solidFill>
                          <a:latin typeface="Consolas"/>
                          <a:ea typeface="Consolas"/>
                        </a:rPr>
                        <a:t>"Mary"</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nchor="ctr"/>
                    <a:p>
                      <a:pPr algn="ctr">
                        <a:lnSpc>
                          <a:spcPct val="100000"/>
                        </a:lnSpc>
                      </a:pPr>
                      <a:r>
                        <a:rPr b="0" lang="en-GB" sz="1200" spc="-1" strike="noStrike">
                          <a:solidFill>
                            <a:srgbClr val="000000"/>
                          </a:solidFill>
                          <a:latin typeface="Consolas"/>
                          <a:ea typeface="Consolas"/>
                        </a:rPr>
                        <a:t>"Smith"</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nchor="ctr"/>
                    <a:p>
                      <a:pPr algn="ctr">
                        <a:lnSpc>
                          <a:spcPct val="100000"/>
                        </a:lnSpc>
                      </a:pPr>
                      <a:r>
                        <a:rPr b="0" lang="en-GB" sz="1200" spc="-1" strike="noStrike">
                          <a:solidFill>
                            <a:srgbClr val="000000"/>
                          </a:solidFill>
                          <a:latin typeface="Consolas"/>
                          <a:ea typeface="Consolas"/>
                        </a:rPr>
                        <a:t>"Jordan"</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nchor="ctr"/>
                    <a:p>
                      <a:pPr algn="ctr">
                        <a:lnSpc>
                          <a:spcPct val="100000"/>
                        </a:lnSpc>
                      </a:pPr>
                      <a:r>
                        <a:rPr b="0" lang="en-GB" sz="1200" spc="-1" strike="noStrike">
                          <a:solidFill>
                            <a:srgbClr val="000000"/>
                          </a:solidFill>
                          <a:latin typeface="Consolas"/>
                          <a:ea typeface="Consolas"/>
                        </a:rPr>
                        <a:t>"Bruce"</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bl>
          </a:graphicData>
        </a:graphic>
      </p:graphicFrame>
      <p:graphicFrame>
        <p:nvGraphicFramePr>
          <p:cNvPr id="342" name="Table 8"/>
          <p:cNvGraphicFramePr/>
          <p:nvPr/>
        </p:nvGraphicFramePr>
        <p:xfrm>
          <a:off x="3908520" y="730440"/>
          <a:ext cx="4840200" cy="270000"/>
        </p:xfrm>
        <a:graphic>
          <a:graphicData uri="http://schemas.openxmlformats.org/drawingml/2006/table">
            <a:tbl>
              <a:tblPr/>
              <a:tblGrid>
                <a:gridCol w="968040"/>
                <a:gridCol w="968040"/>
                <a:gridCol w="968040"/>
                <a:gridCol w="968040"/>
                <a:gridCol w="968400"/>
              </a:tblGrid>
              <a:tr h="270360">
                <a:tc>
                  <a:txBody>
                    <a:bodyPr/>
                    <a:p>
                      <a:pPr algn="ctr">
                        <a:lnSpc>
                          <a:spcPct val="100000"/>
                        </a:lnSpc>
                      </a:pPr>
                      <a:r>
                        <a:rPr b="0" lang="en-GB" sz="1200" spc="-1" strike="noStrike">
                          <a:solidFill>
                            <a:srgbClr val="000000"/>
                          </a:solidFill>
                          <a:latin typeface="Consolas"/>
                          <a:ea typeface="Consolas"/>
                        </a:rPr>
                        <a:t>0</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p>
                      <a:pPr algn="ctr">
                        <a:lnSpc>
                          <a:spcPct val="100000"/>
                        </a:lnSpc>
                      </a:pPr>
                      <a:r>
                        <a:rPr b="0" lang="en-GB" sz="1200" spc="-1" strike="noStrike">
                          <a:solidFill>
                            <a:srgbClr val="000000"/>
                          </a:solidFill>
                          <a:latin typeface="Consolas"/>
                          <a:ea typeface="Consolas"/>
                        </a:rPr>
                        <a:t>1</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p>
                      <a:pPr algn="ctr">
                        <a:lnSpc>
                          <a:spcPct val="100000"/>
                        </a:lnSpc>
                      </a:pPr>
                      <a:r>
                        <a:rPr b="0" lang="en-GB" sz="1200" spc="-1" strike="noStrike">
                          <a:solidFill>
                            <a:srgbClr val="000000"/>
                          </a:solidFill>
                          <a:latin typeface="Consolas"/>
                          <a:ea typeface="Consolas"/>
                        </a:rPr>
                        <a:t>1</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p>
                      <a:pPr algn="ctr">
                        <a:lnSpc>
                          <a:spcPct val="100000"/>
                        </a:lnSpc>
                      </a:pPr>
                      <a:r>
                        <a:rPr b="0" lang="en-GB" sz="1200" spc="-1" strike="noStrike">
                          <a:solidFill>
                            <a:srgbClr val="000000"/>
                          </a:solidFill>
                          <a:latin typeface="Consolas"/>
                          <a:ea typeface="Consolas"/>
                        </a:rPr>
                        <a:t>2</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p>
                      <a:pPr algn="ctr">
                        <a:lnSpc>
                          <a:spcPct val="100000"/>
                        </a:lnSpc>
                      </a:pPr>
                      <a:r>
                        <a:rPr b="0" lang="en-GB" sz="1200" spc="-1" strike="noStrike">
                          <a:solidFill>
                            <a:srgbClr val="000000"/>
                          </a:solidFill>
                          <a:latin typeface="Consolas"/>
                          <a:ea typeface="Consolas"/>
                        </a:rPr>
                        <a:t>0</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bl>
          </a:graphicData>
        </a:graphic>
      </p:graphicFrame>
      <p:graphicFrame>
        <p:nvGraphicFramePr>
          <p:cNvPr id="343" name="Table 9"/>
          <p:cNvGraphicFramePr/>
          <p:nvPr/>
        </p:nvGraphicFramePr>
        <p:xfrm>
          <a:off x="3908520" y="1218960"/>
          <a:ext cx="4840200" cy="270000"/>
        </p:xfrm>
        <a:graphic>
          <a:graphicData uri="http://schemas.openxmlformats.org/drawingml/2006/table">
            <a:tbl>
              <a:tblPr/>
              <a:tblGrid>
                <a:gridCol w="968040"/>
                <a:gridCol w="968040"/>
                <a:gridCol w="968040"/>
                <a:gridCol w="968040"/>
                <a:gridCol w="968400"/>
              </a:tblGrid>
              <a:tr h="270360">
                <a:tc>
                  <a:txBody>
                    <a:bodyPr anchor="ctr"/>
                    <a:p>
                      <a:pPr algn="ctr">
                        <a:lnSpc>
                          <a:spcPct val="100000"/>
                        </a:lnSpc>
                      </a:pPr>
                      <a:r>
                        <a:rPr b="0" lang="en-GB" sz="1200" spc="-1" strike="noStrike">
                          <a:solidFill>
                            <a:srgbClr val="000000"/>
                          </a:solidFill>
                          <a:latin typeface="Consolas"/>
                          <a:ea typeface="Consolas"/>
                        </a:rPr>
                        <a:t>2014</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nchor="ctr"/>
                    <a:p>
                      <a:pPr algn="ctr">
                        <a:lnSpc>
                          <a:spcPct val="100000"/>
                        </a:lnSpc>
                      </a:pPr>
                      <a:r>
                        <a:rPr b="0" lang="en-GB" sz="1200" spc="-1" strike="noStrike">
                          <a:solidFill>
                            <a:srgbClr val="000000"/>
                          </a:solidFill>
                          <a:latin typeface="Consolas"/>
                          <a:ea typeface="Consolas"/>
                        </a:rPr>
                        <a:t>2014</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nchor="ctr"/>
                    <a:p>
                      <a:pPr algn="ctr">
                        <a:lnSpc>
                          <a:spcPct val="100000"/>
                        </a:lnSpc>
                      </a:pPr>
                      <a:r>
                        <a:rPr b="0" lang="en-GB" sz="1200" spc="-1" strike="noStrike">
                          <a:solidFill>
                            <a:srgbClr val="000000"/>
                          </a:solidFill>
                          <a:latin typeface="Consolas"/>
                          <a:ea typeface="Consolas"/>
                        </a:rPr>
                        <a:t>2014</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nchor="ctr"/>
                    <a:p>
                      <a:pPr algn="ctr">
                        <a:lnSpc>
                          <a:spcPct val="100000"/>
                        </a:lnSpc>
                      </a:pPr>
                      <a:r>
                        <a:rPr b="0" lang="en-GB" sz="1200" spc="-1" strike="noStrike">
                          <a:solidFill>
                            <a:srgbClr val="000000"/>
                          </a:solidFill>
                          <a:latin typeface="Consolas"/>
                          <a:ea typeface="Consolas"/>
                        </a:rPr>
                        <a:t>2014</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nchor="ctr"/>
                    <a:p>
                      <a:pPr algn="ctr">
                        <a:lnSpc>
                          <a:spcPct val="100000"/>
                        </a:lnSpc>
                      </a:pPr>
                      <a:r>
                        <a:rPr b="0" lang="en-GB" sz="1200" spc="-1" strike="noStrike">
                          <a:solidFill>
                            <a:srgbClr val="000000"/>
                          </a:solidFill>
                          <a:latin typeface="Consolas"/>
                          <a:ea typeface="Consolas"/>
                        </a:rPr>
                        <a:t>2014</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bl>
          </a:graphicData>
        </a:graphic>
      </p:graphicFrame>
      <p:graphicFrame>
        <p:nvGraphicFramePr>
          <p:cNvPr id="344" name="Table 10"/>
          <p:cNvGraphicFramePr/>
          <p:nvPr/>
        </p:nvGraphicFramePr>
        <p:xfrm>
          <a:off x="3908520" y="1707120"/>
          <a:ext cx="4840200" cy="270000"/>
        </p:xfrm>
        <a:graphic>
          <a:graphicData uri="http://schemas.openxmlformats.org/drawingml/2006/table">
            <a:tbl>
              <a:tblPr/>
              <a:tblGrid>
                <a:gridCol w="968040"/>
                <a:gridCol w="968040"/>
                <a:gridCol w="968040"/>
                <a:gridCol w="968040"/>
                <a:gridCol w="968400"/>
              </a:tblGrid>
              <a:tr h="270360">
                <a:tc>
                  <a:txBody>
                    <a:bodyPr anchor="ctr"/>
                    <a:p>
                      <a:pPr algn="ctr">
                        <a:lnSpc>
                          <a:spcPct val="100000"/>
                        </a:lnSpc>
                      </a:pPr>
                      <a:r>
                        <a:rPr b="0" lang="en-GB" sz="1200" spc="-1" strike="noStrike">
                          <a:solidFill>
                            <a:srgbClr val="000000"/>
                          </a:solidFill>
                          <a:latin typeface="Consolas"/>
                          <a:ea typeface="Consolas"/>
                        </a:rPr>
                        <a:t>10</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nchor="ctr"/>
                    <a:p>
                      <a:pPr algn="ctr">
                        <a:lnSpc>
                          <a:spcPct val="100000"/>
                        </a:lnSpc>
                      </a:pPr>
                      <a:r>
                        <a:rPr b="0" lang="en-GB" sz="1200" spc="-1" strike="noStrike">
                          <a:solidFill>
                            <a:srgbClr val="000000"/>
                          </a:solidFill>
                          <a:latin typeface="Consolas"/>
                          <a:ea typeface="Consolas"/>
                        </a:rPr>
                        <a:t>10</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nchor="ctr"/>
                    <a:p>
                      <a:pPr algn="ctr">
                        <a:lnSpc>
                          <a:spcPct val="100000"/>
                        </a:lnSpc>
                      </a:pPr>
                      <a:r>
                        <a:rPr b="0" lang="en-GB" sz="1200" spc="-1" strike="noStrike">
                          <a:solidFill>
                            <a:srgbClr val="000000"/>
                          </a:solidFill>
                          <a:latin typeface="Consolas"/>
                          <a:ea typeface="Consolas"/>
                        </a:rPr>
                        <a:t>10</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nchor="ctr"/>
                    <a:p>
                      <a:pPr algn="ctr">
                        <a:lnSpc>
                          <a:spcPct val="100000"/>
                        </a:lnSpc>
                      </a:pPr>
                      <a:r>
                        <a:rPr b="0" lang="en-GB" sz="1200" spc="-1" strike="noStrike">
                          <a:solidFill>
                            <a:srgbClr val="000000"/>
                          </a:solidFill>
                          <a:latin typeface="Consolas"/>
                          <a:ea typeface="Consolas"/>
                        </a:rPr>
                        <a:t>10</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nchor="ctr"/>
                    <a:p>
                      <a:pPr algn="ctr">
                        <a:lnSpc>
                          <a:spcPct val="100000"/>
                        </a:lnSpc>
                      </a:pPr>
                      <a:r>
                        <a:rPr b="0" lang="en-GB" sz="1200" spc="-1" strike="noStrike">
                          <a:solidFill>
                            <a:srgbClr val="000000"/>
                          </a:solidFill>
                          <a:latin typeface="Consolas"/>
                          <a:ea typeface="Consolas"/>
                        </a:rPr>
                        <a:t>11</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bl>
          </a:graphicData>
        </a:graphic>
      </p:graphicFrame>
      <p:graphicFrame>
        <p:nvGraphicFramePr>
          <p:cNvPr id="345" name="Table 11"/>
          <p:cNvGraphicFramePr/>
          <p:nvPr/>
        </p:nvGraphicFramePr>
        <p:xfrm>
          <a:off x="3908520" y="2195640"/>
          <a:ext cx="4840200" cy="270000"/>
        </p:xfrm>
        <a:graphic>
          <a:graphicData uri="http://schemas.openxmlformats.org/drawingml/2006/table">
            <a:tbl>
              <a:tblPr/>
              <a:tblGrid>
                <a:gridCol w="968040"/>
                <a:gridCol w="968040"/>
                <a:gridCol w="968040"/>
                <a:gridCol w="968040"/>
                <a:gridCol w="968400"/>
              </a:tblGrid>
              <a:tr h="270360">
                <a:tc>
                  <a:txBody>
                    <a:bodyPr anchor="ctr"/>
                    <a:p>
                      <a:pPr algn="ctr">
                        <a:lnSpc>
                          <a:spcPct val="100000"/>
                        </a:lnSpc>
                      </a:pPr>
                      <a:r>
                        <a:rPr b="0" lang="en-GB" sz="1200" spc="-1" strike="noStrike">
                          <a:solidFill>
                            <a:srgbClr val="000000"/>
                          </a:solidFill>
                          <a:latin typeface="Consolas"/>
                          <a:ea typeface="Consolas"/>
                        </a:rPr>
                        <a:t>28</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nchor="ctr"/>
                    <a:p>
                      <a:pPr algn="ctr">
                        <a:lnSpc>
                          <a:spcPct val="100000"/>
                        </a:lnSpc>
                      </a:pPr>
                      <a:r>
                        <a:rPr b="0" lang="en-GB" sz="1200" spc="-1" strike="noStrike">
                          <a:solidFill>
                            <a:srgbClr val="000000"/>
                          </a:solidFill>
                          <a:latin typeface="Consolas"/>
                          <a:ea typeface="Consolas"/>
                        </a:rPr>
                        <a:t>22</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nchor="ctr"/>
                    <a:p>
                      <a:pPr algn="ctr">
                        <a:lnSpc>
                          <a:spcPct val="100000"/>
                        </a:lnSpc>
                      </a:pPr>
                      <a:r>
                        <a:rPr b="0" lang="en-GB" sz="1200" spc="-1" strike="noStrike">
                          <a:solidFill>
                            <a:srgbClr val="000000"/>
                          </a:solidFill>
                          <a:latin typeface="Consolas"/>
                          <a:ea typeface="Consolas"/>
                        </a:rPr>
                        <a:t>29</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nchor="ctr"/>
                    <a:p>
                      <a:pPr algn="ctr">
                        <a:lnSpc>
                          <a:spcPct val="100000"/>
                        </a:lnSpc>
                      </a:pPr>
                      <a:r>
                        <a:rPr b="0" lang="en-GB" sz="1200" spc="-1" strike="noStrike">
                          <a:solidFill>
                            <a:srgbClr val="000000"/>
                          </a:solidFill>
                          <a:latin typeface="Consolas"/>
                          <a:ea typeface="Consolas"/>
                        </a:rPr>
                        <a:t>12</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nchor="ctr"/>
                    <a:p>
                      <a:pPr algn="ctr">
                        <a:lnSpc>
                          <a:spcPct val="100000"/>
                        </a:lnSpc>
                      </a:pPr>
                      <a:r>
                        <a:rPr b="0" lang="en-GB" sz="1200" spc="-1" strike="noStrike">
                          <a:solidFill>
                            <a:srgbClr val="000000"/>
                          </a:solidFill>
                          <a:latin typeface="Consolas"/>
                          <a:ea typeface="Consolas"/>
                        </a:rPr>
                        <a:t>1</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bl>
          </a:graphicData>
        </a:graphic>
      </p:graphicFrame>
      <p:graphicFrame>
        <p:nvGraphicFramePr>
          <p:cNvPr id="346" name="Table 12"/>
          <p:cNvGraphicFramePr/>
          <p:nvPr/>
        </p:nvGraphicFramePr>
        <p:xfrm>
          <a:off x="3908520" y="2683800"/>
          <a:ext cx="4840200" cy="270000"/>
        </p:xfrm>
        <a:graphic>
          <a:graphicData uri="http://schemas.openxmlformats.org/drawingml/2006/table">
            <a:tbl>
              <a:tblPr/>
              <a:tblGrid>
                <a:gridCol w="968040"/>
                <a:gridCol w="968040"/>
                <a:gridCol w="968040"/>
                <a:gridCol w="968040"/>
                <a:gridCol w="968400"/>
              </a:tblGrid>
              <a:tr h="270360">
                <a:tc>
                  <a:txBody>
                    <a:bodyPr anchor="ctr"/>
                    <a:p>
                      <a:pPr algn="ctr">
                        <a:lnSpc>
                          <a:spcPct val="100000"/>
                        </a:lnSpc>
                      </a:pPr>
                      <a:r>
                        <a:rPr b="0" lang="en-GB" sz="1200" spc="-1" strike="noStrike">
                          <a:solidFill>
                            <a:srgbClr val="000000"/>
                          </a:solidFill>
                          <a:latin typeface="Consolas"/>
                          <a:ea typeface="Consolas"/>
                        </a:rPr>
                        <a:t>80.5</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nchor="ctr"/>
                    <a:p>
                      <a:pPr algn="ctr">
                        <a:lnSpc>
                          <a:spcPct val="100000"/>
                        </a:lnSpc>
                      </a:pPr>
                      <a:r>
                        <a:rPr b="0" lang="en-GB" sz="1200" spc="-1" strike="noStrike">
                          <a:solidFill>
                            <a:srgbClr val="000000"/>
                          </a:solidFill>
                          <a:latin typeface="Consolas"/>
                          <a:ea typeface="Consolas"/>
                        </a:rPr>
                        <a:t>66.5</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nchor="ctr"/>
                    <a:p>
                      <a:pPr algn="ctr">
                        <a:lnSpc>
                          <a:spcPct val="100000"/>
                        </a:lnSpc>
                      </a:pPr>
                      <a:r>
                        <a:rPr b="0" lang="en-GB" sz="1200" spc="-1" strike="noStrike">
                          <a:solidFill>
                            <a:srgbClr val="000000"/>
                          </a:solidFill>
                          <a:latin typeface="Consolas"/>
                          <a:ea typeface="Consolas"/>
                        </a:rPr>
                        <a:t>99</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nchor="ctr"/>
                    <a:p>
                      <a:pPr algn="ctr">
                        <a:lnSpc>
                          <a:spcPct val="100000"/>
                        </a:lnSpc>
                      </a:pPr>
                      <a:r>
                        <a:rPr b="0" lang="en-GB" sz="1200" spc="-1" strike="noStrike">
                          <a:solidFill>
                            <a:srgbClr val="000000"/>
                          </a:solidFill>
                          <a:latin typeface="Consolas"/>
                          <a:ea typeface="Consolas"/>
                        </a:rPr>
                        <a:t>86.5</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c>
                  <a:txBody>
                    <a:bodyPr anchor="ctr"/>
                    <a:p>
                      <a:pPr algn="ctr">
                        <a:lnSpc>
                          <a:spcPct val="100000"/>
                        </a:lnSpc>
                      </a:pPr>
                      <a:r>
                        <a:rPr b="0" lang="en-GB" sz="1200" spc="-1" strike="noStrike">
                          <a:solidFill>
                            <a:srgbClr val="000000"/>
                          </a:solidFill>
                          <a:latin typeface="Consolas"/>
                          <a:ea typeface="Consolas"/>
                        </a:rPr>
                        <a:t>70.5</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bl>
          </a:graphicData>
        </a:graphic>
      </p:graphicFrame>
      <p:sp>
        <p:nvSpPr>
          <p:cNvPr id="347" name="CustomShape 13"/>
          <p:cNvSpPr/>
          <p:nvPr/>
        </p:nvSpPr>
        <p:spPr>
          <a:xfrm>
            <a:off x="3170880" y="228240"/>
            <a:ext cx="606240" cy="303480"/>
          </a:xfrm>
          <a:prstGeom prst="rect">
            <a:avLst/>
          </a:prstGeom>
          <a:noFill/>
          <a:ln>
            <a:noFill/>
          </a:ln>
        </p:spPr>
        <p:style>
          <a:lnRef idx="0"/>
          <a:fillRef idx="0"/>
          <a:effectRef idx="0"/>
          <a:fontRef idx="minor"/>
        </p:style>
        <p:txBody>
          <a:bodyPr wrap="none" lIns="90000" rIns="90000" tIns="45000" bIns="45000"/>
          <a:p>
            <a:pPr algn="r">
              <a:lnSpc>
                <a:spcPct val="100000"/>
              </a:lnSpc>
            </a:pPr>
            <a:r>
              <a:rPr b="1" lang="en-GB" sz="1400" spc="-1" strike="noStrike">
                <a:solidFill>
                  <a:srgbClr val="000000"/>
                </a:solidFill>
                <a:latin typeface="Consolas"/>
                <a:ea typeface="Consolas"/>
              </a:rPr>
              <a:t>name</a:t>
            </a:r>
            <a:endParaRPr b="0" lang="en-GB" sz="1400" spc="-1" strike="noStrike">
              <a:latin typeface="Arial"/>
            </a:endParaRPr>
          </a:p>
        </p:txBody>
      </p:sp>
      <p:sp>
        <p:nvSpPr>
          <p:cNvPr id="348" name="CustomShape 14"/>
          <p:cNvSpPr/>
          <p:nvPr/>
        </p:nvSpPr>
        <p:spPr>
          <a:xfrm>
            <a:off x="2758680" y="730440"/>
            <a:ext cx="1033200" cy="303480"/>
          </a:xfrm>
          <a:prstGeom prst="rect">
            <a:avLst/>
          </a:prstGeom>
          <a:noFill/>
          <a:ln>
            <a:noFill/>
          </a:ln>
        </p:spPr>
        <p:style>
          <a:lnRef idx="0"/>
          <a:fillRef idx="0"/>
          <a:effectRef idx="0"/>
          <a:fontRef idx="minor"/>
        </p:style>
        <p:txBody>
          <a:bodyPr wrap="none" lIns="90000" rIns="90000" tIns="45000" bIns="45000"/>
          <a:p>
            <a:pPr algn="r">
              <a:lnSpc>
                <a:spcPct val="100000"/>
              </a:lnSpc>
            </a:pPr>
            <a:r>
              <a:rPr b="1" lang="en-GB" sz="1400" spc="-1" strike="noStrike">
                <a:solidFill>
                  <a:srgbClr val="000000"/>
                </a:solidFill>
                <a:latin typeface="Consolas"/>
                <a:ea typeface="Consolas"/>
              </a:rPr>
              <a:t>subclass</a:t>
            </a:r>
            <a:endParaRPr b="0" lang="en-GB" sz="1400" spc="-1" strike="noStrike">
              <a:latin typeface="Arial"/>
            </a:endParaRPr>
          </a:p>
        </p:txBody>
      </p:sp>
      <p:sp>
        <p:nvSpPr>
          <p:cNvPr id="349" name="CustomShape 15"/>
          <p:cNvSpPr/>
          <p:nvPr/>
        </p:nvSpPr>
        <p:spPr>
          <a:xfrm>
            <a:off x="3170880" y="1218960"/>
            <a:ext cx="606240" cy="303480"/>
          </a:xfrm>
          <a:prstGeom prst="rect">
            <a:avLst/>
          </a:prstGeom>
          <a:noFill/>
          <a:ln>
            <a:noFill/>
          </a:ln>
        </p:spPr>
        <p:style>
          <a:lnRef idx="0"/>
          <a:fillRef idx="0"/>
          <a:effectRef idx="0"/>
          <a:fontRef idx="minor"/>
        </p:style>
        <p:txBody>
          <a:bodyPr wrap="none" lIns="90000" rIns="90000" tIns="45000" bIns="45000"/>
          <a:p>
            <a:pPr algn="r">
              <a:lnSpc>
                <a:spcPct val="100000"/>
              </a:lnSpc>
            </a:pPr>
            <a:r>
              <a:rPr b="1" lang="en-GB" sz="1400" spc="-1" strike="noStrike">
                <a:solidFill>
                  <a:srgbClr val="000000"/>
                </a:solidFill>
                <a:latin typeface="Consolas"/>
                <a:ea typeface="Consolas"/>
              </a:rPr>
              <a:t>year</a:t>
            </a:r>
            <a:endParaRPr b="0" lang="en-GB" sz="1400" spc="-1" strike="noStrike">
              <a:latin typeface="Arial"/>
            </a:endParaRPr>
          </a:p>
        </p:txBody>
      </p:sp>
      <p:sp>
        <p:nvSpPr>
          <p:cNvPr id="350" name="CustomShape 16"/>
          <p:cNvSpPr/>
          <p:nvPr/>
        </p:nvSpPr>
        <p:spPr>
          <a:xfrm>
            <a:off x="3067560" y="1704240"/>
            <a:ext cx="713160" cy="303480"/>
          </a:xfrm>
          <a:prstGeom prst="rect">
            <a:avLst/>
          </a:prstGeom>
          <a:noFill/>
          <a:ln>
            <a:noFill/>
          </a:ln>
        </p:spPr>
        <p:style>
          <a:lnRef idx="0"/>
          <a:fillRef idx="0"/>
          <a:effectRef idx="0"/>
          <a:fontRef idx="minor"/>
        </p:style>
        <p:txBody>
          <a:bodyPr wrap="none" lIns="90000" rIns="90000" tIns="45000" bIns="45000"/>
          <a:p>
            <a:pPr algn="r">
              <a:lnSpc>
                <a:spcPct val="100000"/>
              </a:lnSpc>
            </a:pPr>
            <a:r>
              <a:rPr b="1" lang="en-GB" sz="1400" spc="-1" strike="noStrike">
                <a:solidFill>
                  <a:srgbClr val="000000"/>
                </a:solidFill>
                <a:latin typeface="Consolas"/>
                <a:ea typeface="Consolas"/>
              </a:rPr>
              <a:t>month</a:t>
            </a:r>
            <a:endParaRPr b="0" lang="en-GB" sz="1400" spc="-1" strike="noStrike">
              <a:latin typeface="Arial"/>
            </a:endParaRPr>
          </a:p>
        </p:txBody>
      </p:sp>
      <p:sp>
        <p:nvSpPr>
          <p:cNvPr id="351" name="CustomShape 17"/>
          <p:cNvSpPr/>
          <p:nvPr/>
        </p:nvSpPr>
        <p:spPr>
          <a:xfrm>
            <a:off x="3273840" y="2192400"/>
            <a:ext cx="499680" cy="303480"/>
          </a:xfrm>
          <a:prstGeom prst="rect">
            <a:avLst/>
          </a:prstGeom>
          <a:noFill/>
          <a:ln>
            <a:noFill/>
          </a:ln>
        </p:spPr>
        <p:style>
          <a:lnRef idx="0"/>
          <a:fillRef idx="0"/>
          <a:effectRef idx="0"/>
          <a:fontRef idx="minor"/>
        </p:style>
        <p:txBody>
          <a:bodyPr wrap="none" lIns="90000" rIns="90000" tIns="45000" bIns="45000"/>
          <a:p>
            <a:pPr algn="r">
              <a:lnSpc>
                <a:spcPct val="100000"/>
              </a:lnSpc>
            </a:pPr>
            <a:r>
              <a:rPr b="1" lang="en-GB" sz="1400" spc="-1" strike="noStrike">
                <a:solidFill>
                  <a:srgbClr val="000000"/>
                </a:solidFill>
                <a:latin typeface="Consolas"/>
                <a:ea typeface="Consolas"/>
              </a:rPr>
              <a:t>day</a:t>
            </a:r>
            <a:endParaRPr b="0" lang="en-GB" sz="1400" spc="-1" strike="noStrike">
              <a:latin typeface="Arial"/>
            </a:endParaRPr>
          </a:p>
        </p:txBody>
      </p:sp>
      <p:sp>
        <p:nvSpPr>
          <p:cNvPr id="352" name="CustomShape 18"/>
          <p:cNvSpPr/>
          <p:nvPr/>
        </p:nvSpPr>
        <p:spPr>
          <a:xfrm>
            <a:off x="3170880" y="2683800"/>
            <a:ext cx="606240" cy="303480"/>
          </a:xfrm>
          <a:prstGeom prst="rect">
            <a:avLst/>
          </a:prstGeom>
          <a:noFill/>
          <a:ln>
            <a:noFill/>
          </a:ln>
        </p:spPr>
        <p:style>
          <a:lnRef idx="0"/>
          <a:fillRef idx="0"/>
          <a:effectRef idx="0"/>
          <a:fontRef idx="minor"/>
        </p:style>
        <p:txBody>
          <a:bodyPr wrap="none" lIns="90000" rIns="90000" tIns="45000" bIns="45000"/>
          <a:p>
            <a:pPr algn="r">
              <a:lnSpc>
                <a:spcPct val="100000"/>
              </a:lnSpc>
            </a:pPr>
            <a:r>
              <a:rPr b="1" lang="en-GB" sz="1400" spc="-1" strike="noStrike">
                <a:solidFill>
                  <a:srgbClr val="000000"/>
                </a:solidFill>
                <a:latin typeface="Consolas"/>
                <a:ea typeface="Consolas"/>
              </a:rPr>
              <a:t>mark</a:t>
            </a:r>
            <a:endParaRPr b="0" lang="en-GB" sz="1400" spc="-1" strike="noStrike">
              <a:latin typeface="Arial"/>
            </a:endParaRPr>
          </a:p>
        </p:txBody>
      </p:sp>
      <p:sp>
        <p:nvSpPr>
          <p:cNvPr id="353" name="CustomShape 19"/>
          <p:cNvSpPr/>
          <p:nvPr/>
        </p:nvSpPr>
        <p:spPr>
          <a:xfrm>
            <a:off x="1210320" y="3060720"/>
            <a:ext cx="74674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Avenir Next Condensed"/>
                <a:ea typeface="Avenir Next Condensed"/>
              </a:rPr>
              <a:t>A record is referred to by </a:t>
            </a:r>
            <a:r>
              <a:rPr b="0" lang="en-GB" sz="1200" spc="-1" strike="noStrike">
                <a:solidFill>
                  <a:srgbClr val="000000"/>
                </a:solidFill>
                <a:latin typeface="Consolas"/>
                <a:ea typeface="Consolas"/>
              </a:rPr>
              <a:t>name[i]</a:t>
            </a:r>
            <a:r>
              <a:rPr b="0" lang="en-GB" sz="1200" spc="-1" strike="noStrike">
                <a:solidFill>
                  <a:srgbClr val="000000"/>
                </a:solidFill>
                <a:latin typeface="Segoe Print"/>
                <a:ea typeface="Consolas"/>
              </a:rPr>
              <a:t>, </a:t>
            </a:r>
            <a:r>
              <a:rPr b="0" lang="en-GB" sz="1200" spc="-1" strike="noStrike">
                <a:solidFill>
                  <a:srgbClr val="000000"/>
                </a:solidFill>
                <a:latin typeface="Consolas"/>
                <a:ea typeface="Consolas"/>
              </a:rPr>
              <a:t>subclass[i]</a:t>
            </a:r>
            <a:r>
              <a:rPr b="0" lang="en-GB" sz="1200" spc="-1" strike="noStrike">
                <a:solidFill>
                  <a:srgbClr val="000000"/>
                </a:solidFill>
                <a:latin typeface="Segoe Print"/>
                <a:ea typeface="Consolas"/>
              </a:rPr>
              <a:t>, </a:t>
            </a:r>
            <a:r>
              <a:rPr b="0" lang="en-GB" sz="1200" spc="-1" strike="noStrike">
                <a:solidFill>
                  <a:srgbClr val="000000"/>
                </a:solidFill>
                <a:latin typeface="Consolas"/>
                <a:ea typeface="Consolas"/>
              </a:rPr>
              <a:t>year[i]</a:t>
            </a:r>
            <a:r>
              <a:rPr b="0" lang="en-GB" sz="1200" spc="-1" strike="noStrike">
                <a:solidFill>
                  <a:srgbClr val="000000"/>
                </a:solidFill>
                <a:latin typeface="Segoe Print"/>
                <a:ea typeface="Consolas"/>
              </a:rPr>
              <a:t>, </a:t>
            </a:r>
            <a:r>
              <a:rPr b="0" lang="en-GB" sz="1200" spc="-1" strike="noStrike">
                <a:solidFill>
                  <a:srgbClr val="000000"/>
                </a:solidFill>
                <a:latin typeface="Consolas"/>
                <a:ea typeface="Consolas"/>
              </a:rPr>
              <a:t>month[i]</a:t>
            </a:r>
            <a:r>
              <a:rPr b="0" lang="en-GB" sz="1200" spc="-1" strike="noStrike">
                <a:solidFill>
                  <a:srgbClr val="000000"/>
                </a:solidFill>
                <a:latin typeface="Segoe Print"/>
                <a:ea typeface="Consolas"/>
              </a:rPr>
              <a:t>, </a:t>
            </a:r>
            <a:r>
              <a:rPr b="0" lang="en-GB" sz="1200" spc="-1" strike="noStrike">
                <a:solidFill>
                  <a:srgbClr val="000000"/>
                </a:solidFill>
                <a:latin typeface="Consolas"/>
                <a:ea typeface="Consolas"/>
              </a:rPr>
              <a:t>day[i]</a:t>
            </a:r>
            <a:r>
              <a:rPr b="0" lang="en-GB" sz="1200" spc="-1" strike="noStrike">
                <a:solidFill>
                  <a:srgbClr val="000000"/>
                </a:solidFill>
                <a:latin typeface="Segoe Print"/>
                <a:ea typeface="Consolas"/>
              </a:rPr>
              <a:t>, </a:t>
            </a:r>
            <a:r>
              <a:rPr b="0" lang="en-GB" sz="1200" spc="-1" strike="noStrike">
                <a:solidFill>
                  <a:srgbClr val="000000"/>
                </a:solidFill>
                <a:latin typeface="Consolas"/>
                <a:ea typeface="Consolas"/>
              </a:rPr>
              <a:t>mark[i]</a:t>
            </a:r>
            <a:endParaRPr b="0" lang="en-GB" sz="1200" spc="-1" strike="noStrike">
              <a:latin typeface="Arial"/>
            </a:endParaRPr>
          </a:p>
        </p:txBody>
      </p:sp>
      <p:sp>
        <p:nvSpPr>
          <p:cNvPr id="354" name="Line 20"/>
          <p:cNvSpPr/>
          <p:nvPr/>
        </p:nvSpPr>
        <p:spPr>
          <a:xfrm>
            <a:off x="205920" y="3460320"/>
            <a:ext cx="8772480" cy="360"/>
          </a:xfrm>
          <a:prstGeom prst="line">
            <a:avLst/>
          </a:prstGeom>
          <a:ln w="25560">
            <a:solidFill>
              <a:srgbClr val="4f81bd"/>
            </a:solidFill>
            <a:round/>
          </a:ln>
        </p:spPr>
        <p:style>
          <a:lnRef idx="0"/>
          <a:fillRef idx="0"/>
          <a:effectRef idx="0"/>
          <a:fontRef idx="minor"/>
        </p:style>
      </p:sp>
      <p:graphicFrame>
        <p:nvGraphicFramePr>
          <p:cNvPr id="355" name="Table 21"/>
          <p:cNvGraphicFramePr/>
          <p:nvPr/>
        </p:nvGraphicFramePr>
        <p:xfrm>
          <a:off x="3159360" y="3977640"/>
          <a:ext cx="919800" cy="1645560"/>
        </p:xfrm>
        <a:graphic>
          <a:graphicData uri="http://schemas.openxmlformats.org/drawingml/2006/table">
            <a:tbl>
              <a:tblPr/>
              <a:tblGrid>
                <a:gridCol w="920160"/>
              </a:tblGrid>
              <a:tr h="274320">
                <a:tc>
                  <a:txBody>
                    <a:bodyPr anchor="ctr"/>
                    <a:p>
                      <a:pPr algn="ctr">
                        <a:lnSpc>
                          <a:spcPct val="100000"/>
                        </a:lnSpc>
                      </a:pPr>
                      <a:r>
                        <a:rPr b="0" lang="en-GB" sz="1200" spc="-1" strike="noStrike">
                          <a:solidFill>
                            <a:srgbClr val="000000"/>
                          </a:solidFill>
                          <a:latin typeface="Consolas"/>
                          <a:ea typeface="Consolas"/>
                        </a:rPr>
                        <a:t>"John"</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0</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2014</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10</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28</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80.5</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bl>
          </a:graphicData>
        </a:graphic>
      </p:graphicFrame>
      <p:sp>
        <p:nvSpPr>
          <p:cNvPr id="356" name="CustomShape 22"/>
          <p:cNvSpPr/>
          <p:nvPr/>
        </p:nvSpPr>
        <p:spPr>
          <a:xfrm>
            <a:off x="553320" y="4266720"/>
            <a:ext cx="2167560" cy="20534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100" spc="-1" strike="noStrike">
                <a:solidFill>
                  <a:srgbClr val="000000"/>
                </a:solidFill>
                <a:latin typeface="Consolas"/>
                <a:ea typeface="Consolas"/>
              </a:rPr>
              <a:t>struct Student_rec {</a:t>
            </a:r>
            <a:endParaRPr b="0" lang="en-GB" sz="1100" spc="-1" strike="noStrike">
              <a:latin typeface="Arial"/>
            </a:endParaRPr>
          </a:p>
          <a:p>
            <a:pPr>
              <a:lnSpc>
                <a:spcPct val="100000"/>
              </a:lnSpc>
            </a:pPr>
            <a:r>
              <a:rPr b="0" lang="en-GB" sz="1100" spc="-1" strike="noStrike">
                <a:solidFill>
                  <a:srgbClr val="000000"/>
                </a:solidFill>
                <a:latin typeface="Consolas"/>
                <a:ea typeface="Consolas"/>
              </a:rPr>
              <a:t>	</a:t>
            </a:r>
            <a:r>
              <a:rPr b="0" lang="en-GB" sz="1100" spc="-1" strike="noStrike">
                <a:solidFill>
                  <a:srgbClr val="000000"/>
                </a:solidFill>
                <a:latin typeface="Consolas"/>
                <a:ea typeface="Consolas"/>
              </a:rPr>
              <a:t>string name;</a:t>
            </a:r>
            <a:endParaRPr b="0" lang="en-GB" sz="1100" spc="-1" strike="noStrike">
              <a:latin typeface="Arial"/>
            </a:endParaRPr>
          </a:p>
          <a:p>
            <a:pPr>
              <a:lnSpc>
                <a:spcPct val="100000"/>
              </a:lnSpc>
            </a:pPr>
            <a:r>
              <a:rPr b="0" lang="en-GB" sz="1100" spc="-1" strike="noStrike">
                <a:solidFill>
                  <a:srgbClr val="000000"/>
                </a:solidFill>
                <a:latin typeface="Consolas"/>
                <a:ea typeface="Consolas"/>
              </a:rPr>
              <a:t>	</a:t>
            </a:r>
            <a:r>
              <a:rPr b="0" lang="en-GB" sz="1100" spc="-1" strike="noStrike">
                <a:solidFill>
                  <a:srgbClr val="000000"/>
                </a:solidFill>
                <a:latin typeface="Consolas"/>
                <a:ea typeface="Consolas"/>
              </a:rPr>
              <a:t>int subclass;</a:t>
            </a:r>
            <a:endParaRPr b="0" lang="en-GB" sz="1100" spc="-1" strike="noStrike">
              <a:latin typeface="Arial"/>
            </a:endParaRPr>
          </a:p>
          <a:p>
            <a:pPr>
              <a:lnSpc>
                <a:spcPct val="100000"/>
              </a:lnSpc>
            </a:pPr>
            <a:r>
              <a:rPr b="0" lang="en-GB" sz="1100" spc="-1" strike="noStrike">
                <a:solidFill>
                  <a:srgbClr val="000000"/>
                </a:solidFill>
                <a:latin typeface="Consolas"/>
                <a:ea typeface="Consolas"/>
              </a:rPr>
              <a:t>	</a:t>
            </a:r>
            <a:r>
              <a:rPr b="0" lang="en-GB" sz="1100" spc="-1" strike="noStrike">
                <a:solidFill>
                  <a:srgbClr val="000000"/>
                </a:solidFill>
                <a:latin typeface="Consolas"/>
                <a:ea typeface="Consolas"/>
              </a:rPr>
              <a:t>int year;</a:t>
            </a:r>
            <a:endParaRPr b="0" lang="en-GB" sz="1100" spc="-1" strike="noStrike">
              <a:latin typeface="Arial"/>
            </a:endParaRPr>
          </a:p>
          <a:p>
            <a:pPr>
              <a:lnSpc>
                <a:spcPct val="100000"/>
              </a:lnSpc>
            </a:pPr>
            <a:r>
              <a:rPr b="0" lang="en-GB" sz="1100" spc="-1" strike="noStrike">
                <a:solidFill>
                  <a:srgbClr val="000000"/>
                </a:solidFill>
                <a:latin typeface="Consolas"/>
                <a:ea typeface="Consolas"/>
              </a:rPr>
              <a:t>	</a:t>
            </a:r>
            <a:r>
              <a:rPr b="0" lang="en-GB" sz="1100" spc="-1" strike="noStrike">
                <a:solidFill>
                  <a:srgbClr val="000000"/>
                </a:solidFill>
                <a:latin typeface="Consolas"/>
                <a:ea typeface="Consolas"/>
              </a:rPr>
              <a:t>int month;</a:t>
            </a:r>
            <a:endParaRPr b="0" lang="en-GB" sz="1100" spc="-1" strike="noStrike">
              <a:latin typeface="Arial"/>
            </a:endParaRPr>
          </a:p>
          <a:p>
            <a:pPr>
              <a:lnSpc>
                <a:spcPct val="100000"/>
              </a:lnSpc>
            </a:pPr>
            <a:r>
              <a:rPr b="0" lang="en-GB" sz="1100" spc="-1" strike="noStrike">
                <a:solidFill>
                  <a:srgbClr val="000000"/>
                </a:solidFill>
                <a:latin typeface="Consolas"/>
                <a:ea typeface="Consolas"/>
              </a:rPr>
              <a:t>	</a:t>
            </a:r>
            <a:r>
              <a:rPr b="0" lang="en-GB" sz="1100" spc="-1" strike="noStrike">
                <a:solidFill>
                  <a:srgbClr val="000000"/>
                </a:solidFill>
                <a:latin typeface="Consolas"/>
                <a:ea typeface="Consolas"/>
              </a:rPr>
              <a:t>int day;</a:t>
            </a:r>
            <a:endParaRPr b="0" lang="en-GB" sz="1100" spc="-1" strike="noStrike">
              <a:latin typeface="Arial"/>
            </a:endParaRPr>
          </a:p>
          <a:p>
            <a:pPr>
              <a:lnSpc>
                <a:spcPct val="100000"/>
              </a:lnSpc>
            </a:pPr>
            <a:r>
              <a:rPr b="0" lang="en-GB" sz="1100" spc="-1" strike="noStrike">
                <a:solidFill>
                  <a:srgbClr val="000000"/>
                </a:solidFill>
                <a:latin typeface="Consolas"/>
                <a:ea typeface="Consolas"/>
              </a:rPr>
              <a:t>	</a:t>
            </a:r>
            <a:r>
              <a:rPr b="0" lang="en-GB" sz="1100" spc="-1" strike="noStrike">
                <a:solidFill>
                  <a:srgbClr val="000000"/>
                </a:solidFill>
                <a:latin typeface="Consolas"/>
                <a:ea typeface="Consolas"/>
              </a:rPr>
              <a:t>double mark;</a:t>
            </a:r>
            <a:endParaRPr b="0" lang="en-GB" sz="1100" spc="-1" strike="noStrike">
              <a:latin typeface="Arial"/>
            </a:endParaRPr>
          </a:p>
          <a:p>
            <a:pPr>
              <a:lnSpc>
                <a:spcPct val="100000"/>
              </a:lnSpc>
            </a:pPr>
            <a:r>
              <a:rPr b="0" lang="en-GB" sz="1100" spc="-1" strike="noStrike">
                <a:solidFill>
                  <a:srgbClr val="000000"/>
                </a:solidFill>
                <a:latin typeface="Consolas"/>
                <a:ea typeface="Consolas"/>
              </a:rPr>
              <a:t>};</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Consolas"/>
                <a:ea typeface="Consolas"/>
              </a:rPr>
              <a:t>Student_rec student[5]; </a:t>
            </a:r>
            <a:endParaRPr b="0" lang="en-GB" sz="1100" spc="-1" strike="noStrike">
              <a:latin typeface="Arial"/>
            </a:endParaRPr>
          </a:p>
        </p:txBody>
      </p:sp>
      <p:sp>
        <p:nvSpPr>
          <p:cNvPr id="357" name="CustomShape 23"/>
          <p:cNvSpPr/>
          <p:nvPr/>
        </p:nvSpPr>
        <p:spPr>
          <a:xfrm>
            <a:off x="326520" y="3603960"/>
            <a:ext cx="2295720" cy="792720"/>
          </a:xfrm>
          <a:prstGeom prst="roundRect">
            <a:avLst>
              <a:gd name="adj" fmla="val 16667"/>
            </a:avLst>
          </a:prstGeom>
          <a:solidFill>
            <a:srgbClr val="ffffff"/>
          </a:solidFill>
          <a:ln w="25560">
            <a:solidFill>
              <a:srgbClr val="8064a2"/>
            </a:solidFill>
            <a:round/>
          </a:ln>
        </p:spPr>
        <p:style>
          <a:lnRef idx="0"/>
          <a:fillRef idx="0"/>
          <a:effectRef idx="0"/>
          <a:fontRef idx="minor"/>
        </p:style>
        <p:txBody>
          <a:bodyPr lIns="90000" rIns="90000" tIns="45000" bIns="45000" anchor="ctr"/>
          <a:p>
            <a:pPr algn="ctr">
              <a:lnSpc>
                <a:spcPct val="100000"/>
              </a:lnSpc>
            </a:pPr>
            <a:r>
              <a:rPr b="0" lang="en-GB" sz="2000" spc="-1" strike="noStrike">
                <a:solidFill>
                  <a:srgbClr val="000000"/>
                </a:solidFill>
                <a:latin typeface="Segoe Print"/>
              </a:rPr>
              <a:t>Array of Structures</a:t>
            </a:r>
            <a:endParaRPr b="0" lang="en-GB" sz="2000" spc="-1" strike="noStrike">
              <a:latin typeface="Arial"/>
            </a:endParaRPr>
          </a:p>
        </p:txBody>
      </p:sp>
      <p:graphicFrame>
        <p:nvGraphicFramePr>
          <p:cNvPr id="358" name="Table 24"/>
          <p:cNvGraphicFramePr/>
          <p:nvPr/>
        </p:nvGraphicFramePr>
        <p:xfrm>
          <a:off x="4311360" y="3977640"/>
          <a:ext cx="919800" cy="1645560"/>
        </p:xfrm>
        <a:graphic>
          <a:graphicData uri="http://schemas.openxmlformats.org/drawingml/2006/table">
            <a:tbl>
              <a:tblPr/>
              <a:tblGrid>
                <a:gridCol w="920160"/>
              </a:tblGrid>
              <a:tr h="274320">
                <a:tc>
                  <a:txBody>
                    <a:bodyPr anchor="ctr"/>
                    <a:p>
                      <a:pPr algn="ctr">
                        <a:lnSpc>
                          <a:spcPct val="100000"/>
                        </a:lnSpc>
                      </a:pPr>
                      <a:r>
                        <a:rPr b="0" lang="en-GB" sz="1200" spc="-1" strike="noStrike">
                          <a:solidFill>
                            <a:srgbClr val="000000"/>
                          </a:solidFill>
                          <a:latin typeface="Consolas"/>
                          <a:ea typeface="Consolas"/>
                        </a:rPr>
                        <a:t>"Mary"</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1</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2014</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10</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22</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66.5</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bl>
          </a:graphicData>
        </a:graphic>
      </p:graphicFrame>
      <p:graphicFrame>
        <p:nvGraphicFramePr>
          <p:cNvPr id="359" name="Table 25"/>
          <p:cNvGraphicFramePr/>
          <p:nvPr/>
        </p:nvGraphicFramePr>
        <p:xfrm>
          <a:off x="5463360" y="3977640"/>
          <a:ext cx="919800" cy="1645560"/>
        </p:xfrm>
        <a:graphic>
          <a:graphicData uri="http://schemas.openxmlformats.org/drawingml/2006/table">
            <a:tbl>
              <a:tblPr/>
              <a:tblGrid>
                <a:gridCol w="920160"/>
              </a:tblGrid>
              <a:tr h="274320">
                <a:tc>
                  <a:txBody>
                    <a:bodyPr anchor="ctr"/>
                    <a:p>
                      <a:pPr algn="ctr">
                        <a:lnSpc>
                          <a:spcPct val="100000"/>
                        </a:lnSpc>
                      </a:pPr>
                      <a:r>
                        <a:rPr b="0" lang="en-GB" sz="1200" spc="-1" strike="noStrike">
                          <a:solidFill>
                            <a:srgbClr val="000000"/>
                          </a:solidFill>
                          <a:latin typeface="Consolas"/>
                          <a:ea typeface="Consolas"/>
                        </a:rPr>
                        <a:t>"Smith"</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1</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2014</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10</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29</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99</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bl>
          </a:graphicData>
        </a:graphic>
      </p:graphicFrame>
      <p:graphicFrame>
        <p:nvGraphicFramePr>
          <p:cNvPr id="360" name="Table 26"/>
          <p:cNvGraphicFramePr/>
          <p:nvPr/>
        </p:nvGraphicFramePr>
        <p:xfrm>
          <a:off x="6615360" y="3977640"/>
          <a:ext cx="919800" cy="1645560"/>
        </p:xfrm>
        <a:graphic>
          <a:graphicData uri="http://schemas.openxmlformats.org/drawingml/2006/table">
            <a:tbl>
              <a:tblPr/>
              <a:tblGrid>
                <a:gridCol w="920160"/>
              </a:tblGrid>
              <a:tr h="274320">
                <a:tc>
                  <a:txBody>
                    <a:bodyPr anchor="ctr"/>
                    <a:p>
                      <a:pPr algn="ctr">
                        <a:lnSpc>
                          <a:spcPct val="100000"/>
                        </a:lnSpc>
                      </a:pPr>
                      <a:r>
                        <a:rPr b="0" lang="en-GB" sz="1200" spc="-1" strike="noStrike">
                          <a:solidFill>
                            <a:srgbClr val="000000"/>
                          </a:solidFill>
                          <a:latin typeface="Consolas"/>
                          <a:ea typeface="Consolas"/>
                        </a:rPr>
                        <a:t>"Jordan"</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2</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2014</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10</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12</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86.5</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bl>
          </a:graphicData>
        </a:graphic>
      </p:graphicFrame>
      <p:graphicFrame>
        <p:nvGraphicFramePr>
          <p:cNvPr id="361" name="Table 27"/>
          <p:cNvGraphicFramePr/>
          <p:nvPr/>
        </p:nvGraphicFramePr>
        <p:xfrm>
          <a:off x="7767360" y="3977640"/>
          <a:ext cx="919800" cy="1645560"/>
        </p:xfrm>
        <a:graphic>
          <a:graphicData uri="http://schemas.openxmlformats.org/drawingml/2006/table">
            <a:tbl>
              <a:tblPr/>
              <a:tblGrid>
                <a:gridCol w="920160"/>
              </a:tblGrid>
              <a:tr h="274320">
                <a:tc>
                  <a:txBody>
                    <a:bodyPr anchor="ctr"/>
                    <a:p>
                      <a:pPr algn="ctr">
                        <a:lnSpc>
                          <a:spcPct val="100000"/>
                        </a:lnSpc>
                      </a:pPr>
                      <a:r>
                        <a:rPr b="0" lang="en-GB" sz="1200" spc="-1" strike="noStrike">
                          <a:solidFill>
                            <a:srgbClr val="000000"/>
                          </a:solidFill>
                          <a:latin typeface="Consolas"/>
                          <a:ea typeface="Consolas"/>
                        </a:rPr>
                        <a:t>"Bruce"</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0</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2014</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11</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1</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r h="274320">
                <a:tc>
                  <a:txBody>
                    <a:bodyPr anchor="ctr"/>
                    <a:p>
                      <a:pPr algn="ctr">
                        <a:lnSpc>
                          <a:spcPct val="100000"/>
                        </a:lnSpc>
                      </a:pPr>
                      <a:r>
                        <a:rPr b="0" lang="en-GB" sz="1200" spc="-1" strike="noStrike">
                          <a:solidFill>
                            <a:srgbClr val="000000"/>
                          </a:solidFill>
                          <a:latin typeface="Consolas"/>
                          <a:ea typeface="Consolas"/>
                        </a:rPr>
                        <a:t>70.5</a:t>
                      </a:r>
                      <a:endParaRPr b="0" lang="en-GB" sz="1200" spc="-1" strike="noStrike">
                        <a:latin typeface="Arial"/>
                      </a:endParaRPr>
                    </a:p>
                  </a:txBody>
                  <a:tcPr marL="91440" marR="91440">
                    <a:lnL w="28080">
                      <a:solidFill>
                        <a:srgbClr val="c3d69b"/>
                      </a:solidFill>
                    </a:lnL>
                    <a:lnR w="28080">
                      <a:solidFill>
                        <a:srgbClr val="c3d69b"/>
                      </a:solidFill>
                    </a:lnR>
                    <a:lnT w="28080">
                      <a:solidFill>
                        <a:srgbClr val="c3d69b"/>
                      </a:solidFill>
                    </a:lnT>
                    <a:lnB w="28080">
                      <a:solidFill>
                        <a:srgbClr val="c3d69b"/>
                      </a:solidFill>
                    </a:lnB>
                    <a:noFill/>
                  </a:tcPr>
                </a:tc>
              </a:tr>
            </a:tbl>
          </a:graphicData>
        </a:graphic>
      </p:graphicFrame>
      <p:sp>
        <p:nvSpPr>
          <p:cNvPr id="362" name="CustomShape 28"/>
          <p:cNvSpPr/>
          <p:nvPr/>
        </p:nvSpPr>
        <p:spPr>
          <a:xfrm>
            <a:off x="2861640" y="3583080"/>
            <a:ext cx="926280" cy="303480"/>
          </a:xfrm>
          <a:prstGeom prst="rect">
            <a:avLst/>
          </a:prstGeom>
          <a:noFill/>
          <a:ln>
            <a:noFill/>
          </a:ln>
        </p:spPr>
        <p:style>
          <a:lnRef idx="0"/>
          <a:fillRef idx="0"/>
          <a:effectRef idx="0"/>
          <a:fontRef idx="minor"/>
        </p:style>
        <p:txBody>
          <a:bodyPr wrap="none" lIns="90000" rIns="90000" tIns="45000" bIns="45000"/>
          <a:p>
            <a:pPr algn="r">
              <a:lnSpc>
                <a:spcPct val="100000"/>
              </a:lnSpc>
            </a:pPr>
            <a:r>
              <a:rPr b="1" lang="en-GB" sz="1400" spc="-1" strike="noStrike">
                <a:solidFill>
                  <a:srgbClr val="000000"/>
                </a:solidFill>
                <a:latin typeface="Consolas"/>
                <a:ea typeface="Consolas"/>
              </a:rPr>
              <a:t>student</a:t>
            </a:r>
            <a:endParaRPr b="0" lang="en-GB" sz="1400" spc="-1" strike="noStrike">
              <a:latin typeface="Arial"/>
            </a:endParaRPr>
          </a:p>
        </p:txBody>
      </p:sp>
      <p:sp>
        <p:nvSpPr>
          <p:cNvPr id="363" name="CustomShape 29"/>
          <p:cNvSpPr/>
          <p:nvPr/>
        </p:nvSpPr>
        <p:spPr>
          <a:xfrm>
            <a:off x="2621880" y="5871960"/>
            <a:ext cx="6077520" cy="51624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Avenir Next Condensed"/>
                <a:ea typeface="Avenir Next Condensed"/>
              </a:rPr>
              <a:t>A record is referred to by </a:t>
            </a:r>
            <a:r>
              <a:rPr b="0" lang="en-GB" sz="1200" spc="-1" strike="noStrike">
                <a:solidFill>
                  <a:srgbClr val="000000"/>
                </a:solidFill>
                <a:latin typeface="Consolas"/>
                <a:ea typeface="Consolas"/>
              </a:rPr>
              <a:t>student[i].name</a:t>
            </a:r>
            <a:r>
              <a:rPr b="0" lang="en-GB" sz="1200" spc="-1" strike="noStrike">
                <a:solidFill>
                  <a:srgbClr val="000000"/>
                </a:solidFill>
                <a:latin typeface="Segoe Print"/>
                <a:ea typeface="Consolas"/>
              </a:rPr>
              <a:t>, </a:t>
            </a:r>
            <a:r>
              <a:rPr b="0" lang="en-GB" sz="1200" spc="-1" strike="noStrike">
                <a:solidFill>
                  <a:srgbClr val="000000"/>
                </a:solidFill>
                <a:latin typeface="Consolas"/>
                <a:ea typeface="Consolas"/>
              </a:rPr>
              <a:t>student[i].subclass</a:t>
            </a:r>
            <a:r>
              <a:rPr b="0" lang="en-GB" sz="1200" spc="-1" strike="noStrike">
                <a:solidFill>
                  <a:srgbClr val="000000"/>
                </a:solidFill>
                <a:latin typeface="Segoe Print"/>
                <a:ea typeface="Consolas"/>
              </a:rPr>
              <a:t>, </a:t>
            </a:r>
            <a:br/>
            <a:r>
              <a:rPr b="0" lang="en-GB" sz="1200" spc="-1" strike="noStrike">
                <a:solidFill>
                  <a:srgbClr val="000000"/>
                </a:solidFill>
                <a:latin typeface="Consolas"/>
                <a:ea typeface="Consolas"/>
              </a:rPr>
              <a:t>student[i].year</a:t>
            </a:r>
            <a:r>
              <a:rPr b="0" lang="en-GB" sz="1200" spc="-1" strike="noStrike">
                <a:solidFill>
                  <a:srgbClr val="000000"/>
                </a:solidFill>
                <a:latin typeface="Segoe Print"/>
                <a:ea typeface="Consolas"/>
              </a:rPr>
              <a:t>, </a:t>
            </a:r>
            <a:r>
              <a:rPr b="0" lang="en-GB" sz="1200" spc="-1" strike="noStrike">
                <a:solidFill>
                  <a:srgbClr val="000000"/>
                </a:solidFill>
                <a:latin typeface="Consolas"/>
                <a:ea typeface="Consolas"/>
              </a:rPr>
              <a:t>student[i].month</a:t>
            </a:r>
            <a:r>
              <a:rPr b="0" lang="en-GB" sz="1200" spc="-1" strike="noStrike">
                <a:solidFill>
                  <a:srgbClr val="000000"/>
                </a:solidFill>
                <a:latin typeface="Segoe Print"/>
                <a:ea typeface="Consolas"/>
              </a:rPr>
              <a:t>, </a:t>
            </a:r>
            <a:r>
              <a:rPr b="0" lang="en-GB" sz="1200" spc="-1" strike="noStrike">
                <a:solidFill>
                  <a:srgbClr val="000000"/>
                </a:solidFill>
                <a:latin typeface="Consolas"/>
                <a:ea typeface="Consolas"/>
              </a:rPr>
              <a:t>student[i].day</a:t>
            </a:r>
            <a:r>
              <a:rPr b="0" lang="en-GB" sz="1200" spc="-1" strike="noStrike">
                <a:solidFill>
                  <a:srgbClr val="000000"/>
                </a:solidFill>
                <a:latin typeface="Segoe Print"/>
                <a:ea typeface="Consolas"/>
              </a:rPr>
              <a:t>, </a:t>
            </a:r>
            <a:r>
              <a:rPr b="0" lang="en-GB" sz="1200" spc="-1" strike="noStrike">
                <a:solidFill>
                  <a:srgbClr val="000000"/>
                </a:solidFill>
                <a:latin typeface="Consolas"/>
                <a:ea typeface="Consolas"/>
              </a:rPr>
              <a:t>student[i].mark</a:t>
            </a:r>
            <a:endParaRPr b="0" lang="en-GB" sz="1200" spc="-1" strike="noStrike">
              <a:latin typeface="Arial"/>
            </a:endParaRPr>
          </a:p>
        </p:txBody>
      </p:sp>
      <p:sp>
        <p:nvSpPr>
          <p:cNvPr id="364" name="CustomShape 30"/>
          <p:cNvSpPr/>
          <p:nvPr/>
        </p:nvSpPr>
        <p:spPr>
          <a:xfrm>
            <a:off x="553320" y="904680"/>
            <a:ext cx="1794960" cy="20534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100" spc="-1" strike="noStrike">
                <a:solidFill>
                  <a:srgbClr val="000000"/>
                </a:solidFill>
                <a:latin typeface="Consolas"/>
                <a:ea typeface="Consolas"/>
              </a:rPr>
              <a:t>string name[5];</a:t>
            </a:r>
            <a:endParaRPr b="0" lang="en-GB" sz="1100" spc="-1" strike="noStrike">
              <a:latin typeface="Arial"/>
            </a:endParaRPr>
          </a:p>
          <a:p>
            <a:pPr>
              <a:lnSpc>
                <a:spcPct val="100000"/>
              </a:lnSpc>
            </a:pPr>
            <a:r>
              <a:rPr b="0" lang="en-GB" sz="1100" spc="-1" strike="noStrike">
                <a:solidFill>
                  <a:srgbClr val="000000"/>
                </a:solidFill>
                <a:latin typeface="Consolas"/>
                <a:ea typeface="Consolas"/>
              </a:rPr>
              <a:t>int subclass[5];</a:t>
            </a:r>
            <a:endParaRPr b="0" lang="en-GB" sz="1100" spc="-1" strike="noStrike">
              <a:latin typeface="Arial"/>
            </a:endParaRPr>
          </a:p>
          <a:p>
            <a:pPr>
              <a:lnSpc>
                <a:spcPct val="100000"/>
              </a:lnSpc>
            </a:pPr>
            <a:r>
              <a:rPr b="0" lang="en-GB" sz="1100" spc="-1" strike="noStrike">
                <a:solidFill>
                  <a:srgbClr val="000000"/>
                </a:solidFill>
                <a:latin typeface="Consolas"/>
                <a:ea typeface="Consolas"/>
              </a:rPr>
              <a:t>int year[5];</a:t>
            </a:r>
            <a:endParaRPr b="0" lang="en-GB" sz="1100" spc="-1" strike="noStrike">
              <a:latin typeface="Arial"/>
            </a:endParaRPr>
          </a:p>
          <a:p>
            <a:pPr>
              <a:lnSpc>
                <a:spcPct val="100000"/>
              </a:lnSpc>
            </a:pPr>
            <a:r>
              <a:rPr b="0" lang="en-GB" sz="1100" spc="-1" strike="noStrike">
                <a:solidFill>
                  <a:srgbClr val="000000"/>
                </a:solidFill>
                <a:latin typeface="Consolas"/>
                <a:ea typeface="Consolas"/>
              </a:rPr>
              <a:t>int month[5];</a:t>
            </a:r>
            <a:endParaRPr b="0" lang="en-GB" sz="1100" spc="-1" strike="noStrike">
              <a:latin typeface="Arial"/>
            </a:endParaRPr>
          </a:p>
          <a:p>
            <a:pPr>
              <a:lnSpc>
                <a:spcPct val="100000"/>
              </a:lnSpc>
            </a:pPr>
            <a:r>
              <a:rPr b="0" lang="en-GB" sz="1100" spc="-1" strike="noStrike">
                <a:solidFill>
                  <a:srgbClr val="000000"/>
                </a:solidFill>
                <a:latin typeface="Consolas"/>
                <a:ea typeface="Consolas"/>
              </a:rPr>
              <a:t>int day[5];</a:t>
            </a:r>
            <a:endParaRPr b="0" lang="en-GB" sz="1100" spc="-1" strike="noStrike">
              <a:latin typeface="Arial"/>
            </a:endParaRPr>
          </a:p>
          <a:p>
            <a:pPr>
              <a:lnSpc>
                <a:spcPct val="100000"/>
              </a:lnSpc>
            </a:pPr>
            <a:r>
              <a:rPr b="0" lang="en-GB" sz="1100" spc="-1" strike="noStrike">
                <a:solidFill>
                  <a:srgbClr val="000000"/>
                </a:solidFill>
                <a:latin typeface="Consolas"/>
                <a:ea typeface="Consolas"/>
              </a:rPr>
              <a:t>double mark[5];</a:t>
            </a:r>
            <a:endParaRPr b="0" lang="en-GB" sz="1100" spc="-1" strike="noStrike">
              <a:latin typeface="Arial"/>
            </a:endParaRPr>
          </a:p>
        </p:txBody>
      </p:sp>
      <p:sp>
        <p:nvSpPr>
          <p:cNvPr id="365" name="CustomShape 31"/>
          <p:cNvSpPr/>
          <p:nvPr/>
        </p:nvSpPr>
        <p:spPr>
          <a:xfrm>
            <a:off x="326520" y="245160"/>
            <a:ext cx="2295720" cy="792720"/>
          </a:xfrm>
          <a:prstGeom prst="roundRect">
            <a:avLst>
              <a:gd name="adj" fmla="val 16667"/>
            </a:avLst>
          </a:prstGeom>
          <a:solidFill>
            <a:srgbClr val="ffffff"/>
          </a:solidFill>
          <a:ln w="25560">
            <a:solidFill>
              <a:srgbClr val="c0504d"/>
            </a:solidFill>
            <a:round/>
          </a:ln>
        </p:spPr>
        <p:style>
          <a:lnRef idx="0"/>
          <a:fillRef idx="0"/>
          <a:effectRef idx="0"/>
          <a:fontRef idx="minor"/>
        </p:style>
        <p:txBody>
          <a:bodyPr lIns="90000" rIns="90000" tIns="45000" bIns="45000" anchor="ctr"/>
          <a:p>
            <a:pPr algn="ctr">
              <a:lnSpc>
                <a:spcPct val="100000"/>
              </a:lnSpc>
            </a:pPr>
            <a:r>
              <a:rPr b="0" lang="en-GB" sz="2000" spc="-1" strike="noStrike">
                <a:solidFill>
                  <a:srgbClr val="000000"/>
                </a:solidFill>
                <a:latin typeface="Segoe Print"/>
              </a:rPr>
              <a:t>Parallel Arrays</a:t>
            </a:r>
            <a:endParaRPr b="0" lang="en-GB" sz="2000" spc="-1" strike="noStrike">
              <a:latin typeface="Arial"/>
            </a:endParaRPr>
          </a:p>
        </p:txBody>
      </p:sp>
    </p:spTree>
  </p:cSld>
  <p:timing>
    <p:tnLst>
      <p:par>
        <p:cTn id="251" dur="indefinite" restart="never" nodeType="tmRoot">
          <p:childTnLst>
            <p:seq>
              <p:cTn id="252" dur="indefinite" nodeType="mainSeq">
                <p:childTnLst>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357"/>
                                        </p:tgtEl>
                                        <p:attrNameLst>
                                          <p:attrName>style.visibility</p:attrName>
                                        </p:attrNameLst>
                                      </p:cBhvr>
                                      <p:to>
                                        <p:strVal val="visible"/>
                                      </p:to>
                                    </p:set>
                                  </p:childTnLst>
                                </p:cTn>
                              </p:par>
                              <p:par>
                                <p:cTn id="257" nodeType="withEffect" fill="hold" presetClass="entr" presetID="1">
                                  <p:stCondLst>
                                    <p:cond delay="0"/>
                                  </p:stCondLst>
                                  <p:childTnLst>
                                    <p:set>
                                      <p:cBhvr>
                                        <p:cTn id="258" dur="1" fill="hold">
                                          <p:stCondLst>
                                            <p:cond delay="0"/>
                                          </p:stCondLst>
                                        </p:cTn>
                                        <p:tgtEl>
                                          <p:spTgt spid="356"/>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nodeType="clickEffect" fill="hold" presetClass="entr" presetID="1">
                                  <p:stCondLst>
                                    <p:cond delay="0"/>
                                  </p:stCondLst>
                                  <p:childTnLst>
                                    <p:set>
                                      <p:cBhvr>
                                        <p:cTn id="262" dur="1" fill="hold">
                                          <p:stCondLst>
                                            <p:cond delay="0"/>
                                          </p:stCondLst>
                                        </p:cTn>
                                        <p:tgtEl>
                                          <p:spTgt spid="335"/>
                                        </p:tgtEl>
                                        <p:attrNameLst>
                                          <p:attrName>style.visibility</p:attrName>
                                        </p:attrNameLst>
                                      </p:cBhvr>
                                      <p:to>
                                        <p:strVal val="visible"/>
                                      </p:to>
                                    </p:set>
                                  </p:childTnLst>
                                </p:cTn>
                              </p:par>
                              <p:par>
                                <p:cTn id="263" nodeType="withEffect" fill="hold" presetClass="entr" presetID="1">
                                  <p:stCondLst>
                                    <p:cond delay="0"/>
                                  </p:stCondLst>
                                  <p:childTnLst>
                                    <p:set>
                                      <p:cBhvr>
                                        <p:cTn id="264" dur="1" fill="hold">
                                          <p:stCondLst>
                                            <p:cond delay="0"/>
                                          </p:stCondLst>
                                        </p:cTn>
                                        <p:tgtEl>
                                          <p:spTgt spid="336"/>
                                        </p:tgtEl>
                                        <p:attrNameLst>
                                          <p:attrName>style.visibility</p:attrName>
                                        </p:attrNameLst>
                                      </p:cBhvr>
                                      <p:to>
                                        <p:strVal val="visible"/>
                                      </p:to>
                                    </p:set>
                                  </p:childTnLst>
                                </p:cTn>
                              </p:par>
                              <p:par>
                                <p:cTn id="265" nodeType="withEffect" fill="hold" presetClass="entr" presetID="1">
                                  <p:stCondLst>
                                    <p:cond delay="0"/>
                                  </p:stCondLst>
                                  <p:childTnLst>
                                    <p:set>
                                      <p:cBhvr>
                                        <p:cTn id="266" dur="1" fill="hold">
                                          <p:stCondLst>
                                            <p:cond delay="0"/>
                                          </p:stCondLst>
                                        </p:cTn>
                                        <p:tgtEl>
                                          <p:spTgt spid="337"/>
                                        </p:tgtEl>
                                        <p:attrNameLst>
                                          <p:attrName>style.visibility</p:attrName>
                                        </p:attrNameLst>
                                      </p:cBhvr>
                                      <p:to>
                                        <p:strVal val="visible"/>
                                      </p:to>
                                    </p:set>
                                  </p:childTnLst>
                                </p:cTn>
                              </p:par>
                              <p:par>
                                <p:cTn id="267" nodeType="withEffect" fill="hold" presetClass="entr" presetID="1">
                                  <p:stCondLst>
                                    <p:cond delay="0"/>
                                  </p:stCondLst>
                                  <p:childTnLst>
                                    <p:set>
                                      <p:cBhvr>
                                        <p:cTn id="268" dur="1" fill="hold">
                                          <p:stCondLst>
                                            <p:cond delay="0"/>
                                          </p:stCondLst>
                                        </p:cTn>
                                        <p:tgtEl>
                                          <p:spTgt spid="338"/>
                                        </p:tgtEl>
                                        <p:attrNameLst>
                                          <p:attrName>style.visibility</p:attrName>
                                        </p:attrNameLst>
                                      </p:cBhvr>
                                      <p:to>
                                        <p:strVal val="visible"/>
                                      </p:to>
                                    </p:set>
                                  </p:childTnLst>
                                </p:cTn>
                              </p:par>
                              <p:par>
                                <p:cTn id="269" nodeType="withEffect" fill="hold" presetClass="entr" presetID="1">
                                  <p:stCondLst>
                                    <p:cond delay="0"/>
                                  </p:stCondLst>
                                  <p:childTnLst>
                                    <p:set>
                                      <p:cBhvr>
                                        <p:cTn id="270" dur="1" fill="hold">
                                          <p:stCondLst>
                                            <p:cond delay="0"/>
                                          </p:stCondLst>
                                        </p:cTn>
                                        <p:tgtEl>
                                          <p:spTgt spid="339"/>
                                        </p:tgtEl>
                                        <p:attrNameLst>
                                          <p:attrName>style.visibility</p:attrName>
                                        </p:attrNameLst>
                                      </p:cBhvr>
                                      <p:to>
                                        <p:strVal val="visible"/>
                                      </p:to>
                                    </p:set>
                                  </p:childTnLst>
                                </p:cTn>
                              </p:par>
                              <p:par>
                                <p:cTn id="271" nodeType="withEffect" fill="hold" presetClass="entr" presetID="1">
                                  <p:stCondLst>
                                    <p:cond delay="0"/>
                                  </p:stCondLst>
                                  <p:childTnLst>
                                    <p:set>
                                      <p:cBhvr>
                                        <p:cTn id="272" dur="1" fill="hold">
                                          <p:stCondLst>
                                            <p:cond delay="0"/>
                                          </p:stCondLst>
                                        </p:cTn>
                                        <p:tgtEl>
                                          <p:spTgt spid="355"/>
                                        </p:tgtEl>
                                        <p:attrNameLst>
                                          <p:attrName>style.visibility</p:attrName>
                                        </p:attrNameLst>
                                      </p:cBhvr>
                                      <p:to>
                                        <p:strVal val="visible"/>
                                      </p:to>
                                    </p:set>
                                  </p:childTnLst>
                                </p:cTn>
                              </p:par>
                              <p:par>
                                <p:cTn id="273" nodeType="withEffect" fill="hold" presetClass="entr" presetID="1">
                                  <p:stCondLst>
                                    <p:cond delay="0"/>
                                  </p:stCondLst>
                                  <p:childTnLst>
                                    <p:set>
                                      <p:cBhvr>
                                        <p:cTn id="274" dur="1" fill="hold">
                                          <p:stCondLst>
                                            <p:cond delay="0"/>
                                          </p:stCondLst>
                                        </p:cTn>
                                        <p:tgtEl>
                                          <p:spTgt spid="358"/>
                                        </p:tgtEl>
                                        <p:attrNameLst>
                                          <p:attrName>style.visibility</p:attrName>
                                        </p:attrNameLst>
                                      </p:cBhvr>
                                      <p:to>
                                        <p:strVal val="visible"/>
                                      </p:to>
                                    </p:set>
                                  </p:childTnLst>
                                </p:cTn>
                              </p:par>
                              <p:par>
                                <p:cTn id="275" nodeType="withEffect" fill="hold" presetClass="entr" presetID="1">
                                  <p:stCondLst>
                                    <p:cond delay="0"/>
                                  </p:stCondLst>
                                  <p:childTnLst>
                                    <p:set>
                                      <p:cBhvr>
                                        <p:cTn id="276" dur="1" fill="hold">
                                          <p:stCondLst>
                                            <p:cond delay="0"/>
                                          </p:stCondLst>
                                        </p:cTn>
                                        <p:tgtEl>
                                          <p:spTgt spid="359"/>
                                        </p:tgtEl>
                                        <p:attrNameLst>
                                          <p:attrName>style.visibility</p:attrName>
                                        </p:attrNameLst>
                                      </p:cBhvr>
                                      <p:to>
                                        <p:strVal val="visible"/>
                                      </p:to>
                                    </p:set>
                                  </p:childTnLst>
                                </p:cTn>
                              </p:par>
                              <p:par>
                                <p:cTn id="277" nodeType="withEffect" fill="hold" presetClass="entr" presetID="1">
                                  <p:stCondLst>
                                    <p:cond delay="0"/>
                                  </p:stCondLst>
                                  <p:childTnLst>
                                    <p:set>
                                      <p:cBhvr>
                                        <p:cTn id="278" dur="1" fill="hold">
                                          <p:stCondLst>
                                            <p:cond delay="0"/>
                                          </p:stCondLst>
                                        </p:cTn>
                                        <p:tgtEl>
                                          <p:spTgt spid="360"/>
                                        </p:tgtEl>
                                        <p:attrNameLst>
                                          <p:attrName>style.visibility</p:attrName>
                                        </p:attrNameLst>
                                      </p:cBhvr>
                                      <p:to>
                                        <p:strVal val="visible"/>
                                      </p:to>
                                    </p:set>
                                  </p:childTnLst>
                                </p:cTn>
                              </p:par>
                              <p:par>
                                <p:cTn id="279" nodeType="withEffect" fill="hold" presetClass="entr" presetID="1">
                                  <p:stCondLst>
                                    <p:cond delay="0"/>
                                  </p:stCondLst>
                                  <p:childTnLst>
                                    <p:set>
                                      <p:cBhvr>
                                        <p:cTn id="280" dur="1" fill="hold">
                                          <p:stCondLst>
                                            <p:cond delay="0"/>
                                          </p:stCondLst>
                                        </p:cTn>
                                        <p:tgtEl>
                                          <p:spTgt spid="361"/>
                                        </p:tgtEl>
                                        <p:attrNameLst>
                                          <p:attrName>style.visibility</p:attrName>
                                        </p:attrNameLst>
                                      </p:cBhvr>
                                      <p:to>
                                        <p:strVal val="visible"/>
                                      </p:to>
                                    </p:set>
                                  </p:childTnLst>
                                </p:cTn>
                              </p:par>
                              <p:par>
                                <p:cTn id="281" nodeType="withEffect" fill="hold" presetClass="entr" presetID="1">
                                  <p:stCondLst>
                                    <p:cond delay="0"/>
                                  </p:stCondLst>
                                  <p:childTnLst>
                                    <p:set>
                                      <p:cBhvr>
                                        <p:cTn id="282" dur="1" fill="hold">
                                          <p:stCondLst>
                                            <p:cond delay="0"/>
                                          </p:stCondLst>
                                        </p:cTn>
                                        <p:tgtEl>
                                          <p:spTgt spid="362"/>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nodeType="clickEffect" fill="hold" presetClass="entr" presetID="1">
                                  <p:stCondLst>
                                    <p:cond delay="0"/>
                                  </p:stCondLst>
                                  <p:childTnLst>
                                    <p:set>
                                      <p:cBhvr>
                                        <p:cTn id="286" dur="1" fill="hold">
                                          <p:stCondLst>
                                            <p:cond delay="0"/>
                                          </p:stCondLst>
                                        </p:cTn>
                                        <p:tgtEl>
                                          <p:spTgt spid="36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Arrays of Structures</a:t>
            </a:r>
            <a:endParaRPr b="0" lang="en-US" sz="4400" spc="-1" strike="noStrike">
              <a:solidFill>
                <a:srgbClr val="000000"/>
              </a:solidFill>
              <a:latin typeface="Calibri Light"/>
            </a:endParaRPr>
          </a:p>
        </p:txBody>
      </p:sp>
      <p:sp>
        <p:nvSpPr>
          <p:cNvPr id="367" name="TextShape 2"/>
          <p:cNvSpPr txBox="1"/>
          <p:nvPr/>
        </p:nvSpPr>
        <p:spPr>
          <a:xfrm>
            <a:off x="457200" y="1503360"/>
            <a:ext cx="8229240" cy="462240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Student records stored in an array of struct:</a:t>
            </a:r>
            <a:endParaRPr b="0" lang="en-US" sz="2400" spc="-1" strike="noStrike">
              <a:solidFill>
                <a:srgbClr val="000000"/>
              </a:solidFill>
              <a:latin typeface="Calibri Light"/>
            </a:endParaRPr>
          </a:p>
        </p:txBody>
      </p:sp>
      <p:sp>
        <p:nvSpPr>
          <p:cNvPr id="368" name="TextShape 3"/>
          <p:cNvSpPr txBox="1"/>
          <p:nvPr/>
        </p:nvSpPr>
        <p:spPr>
          <a:xfrm>
            <a:off x="6553080" y="6356520"/>
            <a:ext cx="2133360" cy="364680"/>
          </a:xfrm>
          <a:prstGeom prst="rect">
            <a:avLst/>
          </a:prstGeom>
          <a:noFill/>
          <a:ln>
            <a:noFill/>
          </a:ln>
        </p:spPr>
        <p:txBody>
          <a:bodyPr anchor="ctr"/>
          <a:p>
            <a:pPr algn="r">
              <a:lnSpc>
                <a:spcPct val="100000"/>
              </a:lnSpc>
            </a:pPr>
            <a:fld id="{B6F1B89A-A2A9-4646-8485-A92F8A680A6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69" name="CustomShape 4"/>
          <p:cNvSpPr/>
          <p:nvPr/>
        </p:nvSpPr>
        <p:spPr>
          <a:xfrm>
            <a:off x="889560" y="1932840"/>
            <a:ext cx="2967480" cy="28400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const int MAX = 200;</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struct Student_rec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string name;</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subclass;</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year;</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month;</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day;</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mark;</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Student_rec student[MAX]; </a:t>
            </a:r>
            <a:endParaRPr b="0" lang="en-GB" sz="1400" spc="-1" strike="noStrike">
              <a:latin typeface="Arial"/>
            </a:endParaRPr>
          </a:p>
        </p:txBody>
      </p:sp>
      <p:sp>
        <p:nvSpPr>
          <p:cNvPr id="370" name="CustomShape 5"/>
          <p:cNvSpPr/>
          <p:nvPr/>
        </p:nvSpPr>
        <p:spPr>
          <a:xfrm>
            <a:off x="286560" y="5082840"/>
            <a:ext cx="3899520" cy="84240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This declares an array of size MAX, each element being a </a:t>
            </a:r>
            <a:r>
              <a:rPr b="0" lang="en-GB" sz="1400" spc="-1" strike="noStrike">
                <a:solidFill>
                  <a:srgbClr val="000000"/>
                </a:solidFill>
                <a:latin typeface="Consolas"/>
                <a:ea typeface="Consolas"/>
              </a:rPr>
              <a:t>Student_rec</a:t>
            </a:r>
            <a:r>
              <a:rPr b="0" lang="en-GB" sz="1400" spc="-1" strike="noStrike">
                <a:solidFill>
                  <a:srgbClr val="000000"/>
                </a:solidFill>
                <a:latin typeface="Segoe Print"/>
                <a:ea typeface="Consolas"/>
              </a:rPr>
              <a:t>.</a:t>
            </a:r>
            <a:endParaRPr b="0" lang="en-GB" sz="1400" spc="-1" strike="noStrike">
              <a:latin typeface="Arial"/>
            </a:endParaRPr>
          </a:p>
        </p:txBody>
      </p:sp>
      <p:sp>
        <p:nvSpPr>
          <p:cNvPr id="371" name="CustomShape 6"/>
          <p:cNvSpPr/>
          <p:nvPr/>
        </p:nvSpPr>
        <p:spPr>
          <a:xfrm flipV="1">
            <a:off x="2236680" y="4642200"/>
            <a:ext cx="136440" cy="43884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st="20160" dir="5400000">
              <a:srgbClr val="000000">
                <a:alpha val="38000"/>
              </a:srgbClr>
            </a:outerShdw>
          </a:effectLst>
        </p:spPr>
        <p:style>
          <a:lnRef idx="0"/>
          <a:fillRef idx="0"/>
          <a:effectRef idx="0"/>
          <a:fontRef idx="minor"/>
        </p:style>
      </p:sp>
      <p:sp>
        <p:nvSpPr>
          <p:cNvPr id="372" name="CustomShape 7"/>
          <p:cNvSpPr/>
          <p:nvPr/>
        </p:nvSpPr>
        <p:spPr>
          <a:xfrm>
            <a:off x="4312080" y="1945440"/>
            <a:ext cx="3854520" cy="3979800"/>
          </a:xfrm>
          <a:prstGeom prst="roundRect">
            <a:avLst>
              <a:gd name="adj" fmla="val 6638"/>
            </a:avLst>
          </a:prstGeom>
          <a:solidFill>
            <a:srgbClr val="ffffff"/>
          </a:solidFill>
          <a:ln w="25560">
            <a:solidFill>
              <a:srgbClr val="c0504d"/>
            </a:solidFill>
            <a:round/>
          </a:ln>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Avenir Next Condensed"/>
                <a:ea typeface="Avenir Next Condensed"/>
              </a:rPr>
              <a:t>What is the data type of each of the following?</a:t>
            </a:r>
            <a:endParaRPr b="0" lang="en-GB" sz="1800" spc="-1" strike="noStrike">
              <a:latin typeface="Arial"/>
            </a:endParaRPr>
          </a:p>
          <a:p>
            <a:pPr marL="341280" indent="-340920">
              <a:lnSpc>
                <a:spcPct val="100000"/>
              </a:lnSpc>
              <a:spcBef>
                <a:spcPts val="2999"/>
              </a:spcBef>
              <a:buClr>
                <a:srgbClr val="000000"/>
              </a:buClr>
              <a:buFont typeface="Arial"/>
              <a:buChar char="•"/>
            </a:pPr>
            <a:r>
              <a:rPr b="0" lang="en-GB" sz="1600" spc="-1" strike="noStrike">
                <a:solidFill>
                  <a:srgbClr val="000000"/>
                </a:solidFill>
                <a:latin typeface="Consolas"/>
                <a:ea typeface="Consolas"/>
              </a:rPr>
              <a:t>student</a:t>
            </a:r>
            <a:endParaRPr b="0" lang="en-GB" sz="1600" spc="-1" strike="noStrike">
              <a:latin typeface="Arial"/>
            </a:endParaRPr>
          </a:p>
          <a:p>
            <a:pPr marL="341280" indent="-340920">
              <a:lnSpc>
                <a:spcPct val="100000"/>
              </a:lnSpc>
              <a:spcBef>
                <a:spcPts val="2999"/>
              </a:spcBef>
              <a:buClr>
                <a:srgbClr val="000000"/>
              </a:buClr>
              <a:buFont typeface="Arial"/>
              <a:buChar char="•"/>
            </a:pPr>
            <a:r>
              <a:rPr b="0" lang="en-GB" sz="1600" spc="-1" strike="noStrike">
                <a:solidFill>
                  <a:srgbClr val="000000"/>
                </a:solidFill>
                <a:latin typeface="Consolas"/>
                <a:ea typeface="Consolas"/>
              </a:rPr>
              <a:t>student[2]</a:t>
            </a:r>
            <a:endParaRPr b="0" lang="en-GB" sz="1600" spc="-1" strike="noStrike">
              <a:latin typeface="Arial"/>
            </a:endParaRPr>
          </a:p>
          <a:p>
            <a:pPr marL="341280" indent="-340920">
              <a:lnSpc>
                <a:spcPct val="100000"/>
              </a:lnSpc>
              <a:spcBef>
                <a:spcPts val="2999"/>
              </a:spcBef>
              <a:buClr>
                <a:srgbClr val="000000"/>
              </a:buClr>
              <a:buFont typeface="Arial"/>
              <a:buChar char="•"/>
            </a:pPr>
            <a:r>
              <a:rPr b="0" lang="en-GB" sz="1600" spc="-1" strike="noStrike">
                <a:solidFill>
                  <a:srgbClr val="000000"/>
                </a:solidFill>
                <a:latin typeface="Consolas"/>
                <a:ea typeface="Consolas"/>
              </a:rPr>
              <a:t>student[4].year</a:t>
            </a:r>
            <a:endParaRPr b="0" lang="en-GB" sz="1600" spc="-1" strike="noStrike">
              <a:latin typeface="Arial"/>
            </a:endParaRPr>
          </a:p>
          <a:p>
            <a:pPr marL="341280" indent="-340920">
              <a:lnSpc>
                <a:spcPct val="100000"/>
              </a:lnSpc>
              <a:spcBef>
                <a:spcPts val="2999"/>
              </a:spcBef>
              <a:buClr>
                <a:srgbClr val="000000"/>
              </a:buClr>
              <a:buFont typeface="Arial"/>
              <a:buChar char="•"/>
            </a:pPr>
            <a:r>
              <a:rPr b="0" lang="en-GB" sz="1600" spc="-1" strike="noStrike">
                <a:solidFill>
                  <a:srgbClr val="000000"/>
                </a:solidFill>
                <a:latin typeface="Consolas"/>
                <a:ea typeface="Consolas"/>
              </a:rPr>
              <a:t>Student_rec.day</a:t>
            </a:r>
            <a:endParaRPr b="0" lang="en-GB" sz="1600" spc="-1" strike="noStrike">
              <a:latin typeface="Arial"/>
            </a:endParaRPr>
          </a:p>
          <a:p>
            <a:pPr marL="341280" indent="-340920">
              <a:lnSpc>
                <a:spcPct val="100000"/>
              </a:lnSpc>
              <a:spcBef>
                <a:spcPts val="2999"/>
              </a:spcBef>
              <a:buClr>
                <a:srgbClr val="000000"/>
              </a:buClr>
              <a:buFont typeface="Arial"/>
              <a:buChar char="•"/>
            </a:pPr>
            <a:r>
              <a:rPr b="0" lang="en-GB" sz="1600" spc="-1" strike="noStrike">
                <a:solidFill>
                  <a:srgbClr val="000000"/>
                </a:solidFill>
                <a:latin typeface="Consolas"/>
                <a:ea typeface="Consolas"/>
              </a:rPr>
              <a:t>student.mark</a:t>
            </a:r>
            <a:endParaRPr b="0" lang="en-GB" sz="1600" spc="-1" strike="noStrike">
              <a:latin typeface="Arial"/>
            </a:endParaRPr>
          </a:p>
        </p:txBody>
      </p:sp>
      <p:sp>
        <p:nvSpPr>
          <p:cNvPr id="373" name="CustomShape 8"/>
          <p:cNvSpPr/>
          <p:nvPr/>
        </p:nvSpPr>
        <p:spPr>
          <a:xfrm>
            <a:off x="5889960" y="2904480"/>
            <a:ext cx="2133360" cy="438840"/>
          </a:xfrm>
          <a:prstGeom prst="rect">
            <a:avLst/>
          </a:prstGeom>
          <a:solidFill>
            <a:srgbClr val="dbeef4"/>
          </a:solidFill>
          <a:ln w="9360">
            <a:solidFill>
              <a:srgbClr val="46aac4"/>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Array of</a:t>
            </a:r>
            <a:r>
              <a:rPr b="0" lang="en-GB" sz="1400" spc="-1" strike="noStrike">
                <a:solidFill>
                  <a:srgbClr val="000000"/>
                </a:solidFill>
                <a:latin typeface="Segoe Print"/>
                <a:ea typeface="Menlo"/>
              </a:rPr>
              <a:t> </a:t>
            </a:r>
            <a:r>
              <a:rPr b="0" lang="en-GB" sz="1400" spc="-1" strike="noStrike">
                <a:solidFill>
                  <a:srgbClr val="000000"/>
                </a:solidFill>
                <a:latin typeface="Consolas"/>
                <a:ea typeface="Consolas"/>
              </a:rPr>
              <a:t>Student_rec</a:t>
            </a:r>
            <a:endParaRPr b="0" lang="en-GB" sz="1400" spc="-1" strike="noStrike">
              <a:latin typeface="Arial"/>
            </a:endParaRPr>
          </a:p>
        </p:txBody>
      </p:sp>
      <p:sp>
        <p:nvSpPr>
          <p:cNvPr id="374" name="CustomShape 9"/>
          <p:cNvSpPr/>
          <p:nvPr/>
        </p:nvSpPr>
        <p:spPr>
          <a:xfrm>
            <a:off x="6629400" y="5399280"/>
            <a:ext cx="2397600" cy="1052640"/>
          </a:xfrm>
          <a:prstGeom prst="rect">
            <a:avLst/>
          </a:prstGeom>
          <a:solidFill>
            <a:srgbClr val="dbeef4"/>
          </a:solidFill>
          <a:ln w="9360">
            <a:solidFill>
              <a:srgbClr val="46aac4"/>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invalid.</a:t>
            </a:r>
            <a:r>
              <a:rPr b="0" lang="en-GB" sz="1400" spc="-1" strike="noStrike">
                <a:solidFill>
                  <a:srgbClr val="000000"/>
                </a:solidFill>
                <a:latin typeface="Segoe Print"/>
                <a:ea typeface="Menlo"/>
              </a:rPr>
              <a:t> </a:t>
            </a:r>
            <a:r>
              <a:rPr b="0" lang="en-GB" sz="1400" spc="-1" strike="noStrike">
                <a:solidFill>
                  <a:srgbClr val="000000"/>
                </a:solidFill>
                <a:latin typeface="Consolas"/>
                <a:ea typeface="Consolas"/>
              </a:rPr>
              <a:t>student</a:t>
            </a:r>
            <a:r>
              <a:rPr b="0" lang="en-GB" sz="1400" spc="-1" strike="noStrike">
                <a:solidFill>
                  <a:srgbClr val="000000"/>
                </a:solidFill>
                <a:latin typeface="Segoe Print"/>
                <a:ea typeface="Menlo"/>
              </a:rPr>
              <a:t> </a:t>
            </a:r>
            <a:r>
              <a:rPr b="0" lang="en-GB" sz="1600" spc="-1" strike="noStrike">
                <a:solidFill>
                  <a:srgbClr val="000000"/>
                </a:solidFill>
                <a:latin typeface="Avenir Next Condensed"/>
                <a:ea typeface="Avenir Next Condensed"/>
              </a:rPr>
              <a:t>is an array, not a struct and hence no member to access</a:t>
            </a:r>
            <a:endParaRPr b="0" lang="en-GB" sz="1600" spc="-1" strike="noStrike">
              <a:latin typeface="Arial"/>
            </a:endParaRPr>
          </a:p>
        </p:txBody>
      </p:sp>
      <p:sp>
        <p:nvSpPr>
          <p:cNvPr id="375" name="CustomShape 10"/>
          <p:cNvSpPr/>
          <p:nvPr/>
        </p:nvSpPr>
        <p:spPr>
          <a:xfrm>
            <a:off x="6351120" y="3603960"/>
            <a:ext cx="1971720" cy="322200"/>
          </a:xfrm>
          <a:prstGeom prst="rect">
            <a:avLst/>
          </a:prstGeom>
          <a:solidFill>
            <a:srgbClr val="e6e0ec"/>
          </a:solidFill>
          <a:ln w="9360">
            <a:solidFill>
              <a:srgbClr val="7d5fa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Consolas"/>
                <a:ea typeface="Consolas"/>
              </a:rPr>
              <a:t>Student_rec</a:t>
            </a:r>
            <a:endParaRPr b="0" lang="en-GB" sz="1400" spc="-1" strike="noStrike">
              <a:latin typeface="Arial"/>
            </a:endParaRPr>
          </a:p>
        </p:txBody>
      </p:sp>
      <p:sp>
        <p:nvSpPr>
          <p:cNvPr id="376" name="CustomShape 11"/>
          <p:cNvSpPr/>
          <p:nvPr/>
        </p:nvSpPr>
        <p:spPr>
          <a:xfrm>
            <a:off x="6872040" y="4240440"/>
            <a:ext cx="1151280" cy="322200"/>
          </a:xfrm>
          <a:prstGeom prst="rect">
            <a:avLst/>
          </a:prstGeom>
          <a:solidFill>
            <a:srgbClr val="dbeef4"/>
          </a:solidFill>
          <a:ln w="9360">
            <a:solidFill>
              <a:srgbClr val="46aac4"/>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Consolas"/>
                <a:ea typeface="Consolas"/>
              </a:rPr>
              <a:t>int</a:t>
            </a:r>
            <a:endParaRPr b="0" lang="en-GB" sz="1400" spc="-1" strike="noStrike">
              <a:latin typeface="Arial"/>
            </a:endParaRPr>
          </a:p>
        </p:txBody>
      </p:sp>
      <p:sp>
        <p:nvSpPr>
          <p:cNvPr id="377" name="CustomShape 12"/>
          <p:cNvSpPr/>
          <p:nvPr/>
        </p:nvSpPr>
        <p:spPr>
          <a:xfrm>
            <a:off x="6737400" y="4661640"/>
            <a:ext cx="2289600" cy="651600"/>
          </a:xfrm>
          <a:prstGeom prst="rect">
            <a:avLst/>
          </a:prstGeom>
          <a:solidFill>
            <a:srgbClr val="e6e0ec"/>
          </a:solidFill>
          <a:ln w="9360">
            <a:solidFill>
              <a:srgbClr val="7d5fa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invalid.</a:t>
            </a:r>
            <a:r>
              <a:rPr b="0" lang="en-GB" sz="1400" spc="-1" strike="noStrike">
                <a:solidFill>
                  <a:srgbClr val="000000"/>
                </a:solidFill>
                <a:latin typeface="Menlo"/>
                <a:ea typeface="Menlo"/>
              </a:rPr>
              <a:t> </a:t>
            </a:r>
            <a:r>
              <a:rPr b="0" lang="en-GB" sz="1400" spc="-1" strike="noStrike">
                <a:solidFill>
                  <a:srgbClr val="000000"/>
                </a:solidFill>
                <a:latin typeface="Consolas"/>
                <a:ea typeface="Consolas"/>
              </a:rPr>
              <a:t>Student_rec</a:t>
            </a:r>
            <a:r>
              <a:rPr b="0" lang="en-GB" sz="1400" spc="-1" strike="noStrike">
                <a:solidFill>
                  <a:srgbClr val="000000"/>
                </a:solidFill>
                <a:latin typeface="Menlo"/>
                <a:ea typeface="Menlo"/>
              </a:rPr>
              <a:t> </a:t>
            </a:r>
            <a:r>
              <a:rPr b="0" lang="en-GB" sz="1600" spc="-1" strike="noStrike">
                <a:solidFill>
                  <a:srgbClr val="000000"/>
                </a:solidFill>
                <a:latin typeface="Avenir Next Condensed"/>
                <a:ea typeface="Avenir Next Condensed"/>
              </a:rPr>
              <a:t>is a data type, not a variable </a:t>
            </a:r>
            <a:endParaRPr b="0" lang="en-GB" sz="1600" spc="-1" strike="noStrike">
              <a:latin typeface="Arial"/>
            </a:endParaRPr>
          </a:p>
        </p:txBody>
      </p:sp>
      <p:sp>
        <p:nvSpPr>
          <p:cNvPr id="378" name="CustomShape 13"/>
          <p:cNvSpPr/>
          <p:nvPr/>
        </p:nvSpPr>
        <p:spPr>
          <a:xfrm>
            <a:off x="158760" y="6043680"/>
            <a:ext cx="216540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Avenir Next Condensed"/>
                <a:ea typeface="Avenir Next Condensed"/>
              </a:rPr>
              <a:t>array_structure.cpp</a:t>
            </a:r>
            <a:endParaRPr b="0" lang="en-GB" sz="1600" spc="-1" strike="noStrike">
              <a:latin typeface="Arial"/>
            </a:endParaRPr>
          </a:p>
        </p:txBody>
      </p:sp>
    </p:spTree>
  </p:cSld>
  <p:timing>
    <p:tnLst>
      <p:par>
        <p:cTn id="287" dur="indefinite" restart="never" nodeType="tmRoot">
          <p:childTnLst>
            <p:seq>
              <p:cTn id="288" dur="indefinite" nodeType="mainSeq">
                <p:childTnLst>
                  <p:par>
                    <p:cTn id="289" fill="hold">
                      <p:stCondLst>
                        <p:cond delay="indefinite"/>
                      </p:stCondLst>
                      <p:childTnLst>
                        <p:par>
                          <p:cTn id="290" fill="hold">
                            <p:stCondLst>
                              <p:cond delay="0"/>
                            </p:stCondLst>
                            <p:childTnLst>
                              <p:par>
                                <p:cTn id="291" nodeType="clickEffect" fill="hold" presetClass="entr" presetID="1">
                                  <p:stCondLst>
                                    <p:cond delay="0"/>
                                  </p:stCondLst>
                                  <p:childTnLst>
                                    <p:set>
                                      <p:cBhvr>
                                        <p:cTn id="292" dur="1" fill="hold">
                                          <p:stCondLst>
                                            <p:cond delay="0"/>
                                          </p:stCondLst>
                                        </p:cTn>
                                        <p:tgtEl>
                                          <p:spTgt spid="371"/>
                                        </p:tgtEl>
                                        <p:attrNameLst>
                                          <p:attrName>style.visibility</p:attrName>
                                        </p:attrNameLst>
                                      </p:cBhvr>
                                      <p:to>
                                        <p:strVal val="visible"/>
                                      </p:to>
                                    </p:set>
                                  </p:childTnLst>
                                </p:cTn>
                              </p:par>
                              <p:par>
                                <p:cTn id="293" nodeType="withEffect" fill="hold" presetClass="entr" presetID="1">
                                  <p:stCondLst>
                                    <p:cond delay="0"/>
                                  </p:stCondLst>
                                  <p:childTnLst>
                                    <p:set>
                                      <p:cBhvr>
                                        <p:cTn id="294" dur="1" fill="hold">
                                          <p:stCondLst>
                                            <p:cond delay="0"/>
                                          </p:stCondLst>
                                        </p:cTn>
                                        <p:tgtEl>
                                          <p:spTgt spid="370"/>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nodeType="clickEffect" fill="hold" presetClass="entr" presetID="1">
                                  <p:stCondLst>
                                    <p:cond delay="0"/>
                                  </p:stCondLst>
                                  <p:childTnLst>
                                    <p:set>
                                      <p:cBhvr>
                                        <p:cTn id="298" dur="1" fill="hold">
                                          <p:stCondLst>
                                            <p:cond delay="0"/>
                                          </p:stCondLst>
                                        </p:cTn>
                                        <p:tgtEl>
                                          <p:spTgt spid="373"/>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nodeType="clickEffect" fill="hold" presetClass="entr" presetID="1">
                                  <p:stCondLst>
                                    <p:cond delay="0"/>
                                  </p:stCondLst>
                                  <p:childTnLst>
                                    <p:set>
                                      <p:cBhvr>
                                        <p:cTn id="302" dur="1" fill="hold">
                                          <p:stCondLst>
                                            <p:cond delay="0"/>
                                          </p:stCondLst>
                                        </p:cTn>
                                        <p:tgtEl>
                                          <p:spTgt spid="375"/>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nodeType="clickEffect" fill="hold" presetClass="entr" presetID="1">
                                  <p:stCondLst>
                                    <p:cond delay="0"/>
                                  </p:stCondLst>
                                  <p:childTnLst>
                                    <p:set>
                                      <p:cBhvr>
                                        <p:cTn id="306" dur="1" fill="hold">
                                          <p:stCondLst>
                                            <p:cond delay="0"/>
                                          </p:stCondLst>
                                        </p:cTn>
                                        <p:tgtEl>
                                          <p:spTgt spid="376"/>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
                                  <p:stCondLst>
                                    <p:cond delay="0"/>
                                  </p:stCondLst>
                                  <p:childTnLst>
                                    <p:set>
                                      <p:cBhvr>
                                        <p:cTn id="310" dur="1" fill="hold">
                                          <p:stCondLst>
                                            <p:cond delay="0"/>
                                          </p:stCondLst>
                                        </p:cTn>
                                        <p:tgtEl>
                                          <p:spTgt spid="377"/>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nodeType="clickEffect" fill="hold" presetClass="entr" presetID="1">
                                  <p:stCondLst>
                                    <p:cond delay="0"/>
                                  </p:stCondLst>
                                  <p:childTnLst>
                                    <p:set>
                                      <p:cBhvr>
                                        <p:cTn id="314" dur="1" fill="hold">
                                          <p:stCondLst>
                                            <p:cond delay="0"/>
                                          </p:stCondLst>
                                        </p:cTn>
                                        <p:tgtEl>
                                          <p:spTgt spid="37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Arrays of Structures</a:t>
            </a:r>
            <a:endParaRPr b="0" lang="en-US" sz="4400" spc="-1" strike="noStrike">
              <a:solidFill>
                <a:srgbClr val="000000"/>
              </a:solidFill>
              <a:latin typeface="Calibri Light"/>
            </a:endParaRPr>
          </a:p>
        </p:txBody>
      </p:sp>
      <p:sp>
        <p:nvSpPr>
          <p:cNvPr id="380"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Examples:</a:t>
            </a:r>
            <a:endParaRPr b="0" lang="en-US" sz="2400" spc="-1" strike="noStrike">
              <a:solidFill>
                <a:srgbClr val="000000"/>
              </a:solidFill>
              <a:latin typeface="Calibri Light"/>
            </a:endParaRPr>
          </a:p>
        </p:txBody>
      </p:sp>
      <p:sp>
        <p:nvSpPr>
          <p:cNvPr id="381" name="TextShape 3"/>
          <p:cNvSpPr txBox="1"/>
          <p:nvPr/>
        </p:nvSpPr>
        <p:spPr>
          <a:xfrm>
            <a:off x="6553080" y="6356520"/>
            <a:ext cx="2133360" cy="364680"/>
          </a:xfrm>
          <a:prstGeom prst="rect">
            <a:avLst/>
          </a:prstGeom>
          <a:noFill/>
          <a:ln>
            <a:noFill/>
          </a:ln>
        </p:spPr>
        <p:txBody>
          <a:bodyPr anchor="ctr"/>
          <a:p>
            <a:pPr algn="r">
              <a:lnSpc>
                <a:spcPct val="100000"/>
              </a:lnSpc>
            </a:pPr>
            <a:fld id="{42EB6EDC-FC22-4C97-9CD2-4F1535488AF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82" name="CustomShape 4"/>
          <p:cNvSpPr/>
          <p:nvPr/>
        </p:nvSpPr>
        <p:spPr>
          <a:xfrm>
            <a:off x="1499400" y="2057400"/>
            <a:ext cx="6147360" cy="17694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808080"/>
                </a:solidFill>
                <a:latin typeface="Consolas"/>
                <a:ea typeface="Consolas"/>
              </a:rPr>
              <a:t>// to print out the student records</a:t>
            </a:r>
            <a:endParaRPr b="0" lang="en-GB" sz="1600" spc="-1" strike="noStrike">
              <a:latin typeface="Arial"/>
            </a:endParaRPr>
          </a:p>
          <a:p>
            <a:pPr>
              <a:lnSpc>
                <a:spcPct val="100000"/>
              </a:lnSpc>
            </a:pPr>
            <a:r>
              <a:rPr b="0" lang="en-GB" sz="1600" spc="-1" strike="noStrike">
                <a:solidFill>
                  <a:srgbClr val="000000"/>
                </a:solidFill>
                <a:latin typeface="Consolas"/>
                <a:ea typeface="Consolas"/>
              </a:rPr>
              <a:t>for (int i = 0; i &lt; 10; ++i)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student[i].name &lt;&lt; ' '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&lt;&lt; student[i].subclass &lt;&lt; ' '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&lt;&lt; student[i].mark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383" name="CustomShape 5"/>
          <p:cNvSpPr/>
          <p:nvPr/>
        </p:nvSpPr>
        <p:spPr>
          <a:xfrm>
            <a:off x="1499400" y="3928680"/>
            <a:ext cx="6147360" cy="9522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808080"/>
                </a:solidFill>
                <a:latin typeface="Consolas"/>
                <a:ea typeface="Consolas"/>
              </a:rPr>
              <a:t>// to copy student records</a:t>
            </a:r>
            <a:endParaRPr b="0" lang="en-GB" sz="1600" spc="-1" strike="noStrike">
              <a:latin typeface="Arial"/>
            </a:endParaRPr>
          </a:p>
          <a:p>
            <a:pPr>
              <a:lnSpc>
                <a:spcPct val="100000"/>
              </a:lnSpc>
            </a:pPr>
            <a:r>
              <a:rPr b="0" lang="en-GB" sz="1600" spc="-1" strike="noStrike">
                <a:solidFill>
                  <a:srgbClr val="000000"/>
                </a:solidFill>
                <a:latin typeface="Consolas"/>
                <a:ea typeface="Consolas"/>
              </a:rPr>
              <a:t>student[10] = student[5];</a:t>
            </a:r>
            <a:endParaRPr b="0" lang="en-GB" sz="1600" spc="-1" strike="noStrike">
              <a:latin typeface="Arial"/>
            </a:endParaRPr>
          </a:p>
          <a:p>
            <a:pPr>
              <a:lnSpc>
                <a:spcPct val="100000"/>
              </a:lnSpc>
            </a:pPr>
            <a:endParaRPr b="0" lang="en-GB" sz="1600" spc="-1" strike="noStrike">
              <a:latin typeface="Arial"/>
            </a:endParaRPr>
          </a:p>
        </p:txBody>
      </p:sp>
      <p:sp>
        <p:nvSpPr>
          <p:cNvPr id="384" name="CustomShape 6"/>
          <p:cNvSpPr/>
          <p:nvPr/>
        </p:nvSpPr>
        <p:spPr>
          <a:xfrm>
            <a:off x="4948560" y="4223880"/>
            <a:ext cx="4098960" cy="1064520"/>
          </a:xfrm>
          <a:prstGeom prst="roundRect">
            <a:avLst>
              <a:gd name="adj" fmla="val 16667"/>
            </a:avLst>
          </a:prstGeom>
          <a:solidFill>
            <a:srgbClr val="ffffff"/>
          </a:solidFill>
          <a:ln w="25560">
            <a:solidFill>
              <a:srgbClr val="c0504d"/>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Think about this: How would you copy student records if they are stored using parallel arrays?</a:t>
            </a:r>
            <a:endParaRPr b="0" lang="en-GB" sz="1600" spc="-1" strike="noStrike">
              <a:latin typeface="Arial"/>
            </a:endParaRPr>
          </a:p>
        </p:txBody>
      </p:sp>
      <p:sp>
        <p:nvSpPr>
          <p:cNvPr id="385" name="CustomShape 7"/>
          <p:cNvSpPr/>
          <p:nvPr/>
        </p:nvSpPr>
        <p:spPr>
          <a:xfrm>
            <a:off x="286560" y="5063760"/>
            <a:ext cx="4115880" cy="107208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Take a look at</a:t>
            </a:r>
            <a:r>
              <a:rPr b="0" lang="en-GB" sz="1400" spc="-1" strike="noStrike">
                <a:solidFill>
                  <a:srgbClr val="000000"/>
                </a:solidFill>
                <a:latin typeface="Segoe Print"/>
                <a:ea typeface="Avenir Next Condensed"/>
              </a:rPr>
              <a:t> </a:t>
            </a:r>
            <a:r>
              <a:rPr b="1" lang="en-GB" sz="1400" spc="-1" strike="noStrike">
                <a:solidFill>
                  <a:srgbClr val="000000"/>
                </a:solidFill>
                <a:latin typeface="Calibri Light"/>
                <a:ea typeface="Avenir Next Condensed"/>
              </a:rPr>
              <a:t>array_structure.cpp</a:t>
            </a:r>
            <a:endParaRPr b="0" lang="en-GB" sz="1400" spc="-1" strike="noStrike">
              <a:latin typeface="Arial"/>
            </a:endParaRPr>
          </a:p>
          <a:p>
            <a:pPr algn="ctr">
              <a:lnSpc>
                <a:spcPct val="100000"/>
              </a:lnSpc>
            </a:pPr>
            <a:r>
              <a:rPr b="0" lang="en-GB" sz="1600" spc="-1" strike="noStrike">
                <a:solidFill>
                  <a:srgbClr val="000000"/>
                </a:solidFill>
                <a:latin typeface="Avenir Next Condensed"/>
                <a:ea typeface="Avenir Next Condensed"/>
              </a:rPr>
              <a:t>which serves the same purpose as </a:t>
            </a:r>
            <a:r>
              <a:rPr b="1" lang="en-GB" sz="1400" spc="-1" strike="noStrike">
                <a:solidFill>
                  <a:srgbClr val="000000"/>
                </a:solidFill>
                <a:latin typeface="Calibri Light"/>
                <a:ea typeface="Avenir Next Condensed"/>
              </a:rPr>
              <a:t>processmarks.cpp</a:t>
            </a:r>
            <a:r>
              <a:rPr b="1" lang="en-GB" sz="1400" spc="-1" strike="noStrike">
                <a:solidFill>
                  <a:srgbClr val="000000"/>
                </a:solidFill>
                <a:latin typeface="Segoe Print"/>
                <a:ea typeface="Avenir Next Condensed"/>
              </a:rPr>
              <a:t> </a:t>
            </a:r>
            <a:r>
              <a:rPr b="0" lang="en-GB" sz="1600" spc="-1" strike="noStrike">
                <a:solidFill>
                  <a:srgbClr val="000000"/>
                </a:solidFill>
                <a:latin typeface="Avenir Next Condensed"/>
                <a:ea typeface="Avenir Next Condensed"/>
              </a:rPr>
              <a:t>but using arrays of structures instead.</a:t>
            </a:r>
            <a:endParaRPr b="0" lang="en-GB" sz="1600" spc="-1" strike="noStrike">
              <a:latin typeface="Arial"/>
            </a:endParaRPr>
          </a:p>
        </p:txBody>
      </p:sp>
    </p:spTree>
  </p:cSld>
  <p:timing>
    <p:tnLst>
      <p:par>
        <p:cTn id="315" dur="indefinite" restart="never" nodeType="tmRoot">
          <p:childTnLst>
            <p:seq>
              <p:cTn id="316" dur="indefinite" nodeType="mainSeq">
                <p:childTnLst>
                  <p:par>
                    <p:cTn id="317" fill="hold">
                      <p:stCondLst>
                        <p:cond delay="indefinite"/>
                      </p:stCondLst>
                      <p:childTnLst>
                        <p:par>
                          <p:cTn id="318" fill="hold">
                            <p:stCondLst>
                              <p:cond delay="0"/>
                            </p:stCondLst>
                            <p:childTnLst>
                              <p:par>
                                <p:cTn id="319" nodeType="clickEffect" fill="hold" presetClass="entr" presetID="1">
                                  <p:stCondLst>
                                    <p:cond delay="0"/>
                                  </p:stCondLst>
                                  <p:childTnLst>
                                    <p:set>
                                      <p:cBhvr>
                                        <p:cTn id="320" dur="1" fill="hold">
                                          <p:stCondLst>
                                            <p:cond delay="0"/>
                                          </p:stCondLst>
                                        </p:cTn>
                                        <p:tgtEl>
                                          <p:spTgt spid="383"/>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nodeType="clickEffect" fill="hold" presetClass="entr" presetID="1">
                                  <p:stCondLst>
                                    <p:cond delay="0"/>
                                  </p:stCondLst>
                                  <p:childTnLst>
                                    <p:set>
                                      <p:cBhvr>
                                        <p:cTn id="324" dur="1" fill="hold">
                                          <p:stCondLst>
                                            <p:cond delay="0"/>
                                          </p:stCondLst>
                                        </p:cTn>
                                        <p:tgtEl>
                                          <p:spTgt spid="38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Structures and Functions</a:t>
            </a:r>
            <a:endParaRPr b="0" lang="en-US" sz="4400" spc="-1" strike="noStrike">
              <a:solidFill>
                <a:srgbClr val="000000"/>
              </a:solidFill>
              <a:latin typeface="Calibri Light"/>
            </a:endParaRPr>
          </a:p>
        </p:txBody>
      </p:sp>
      <p:sp>
        <p:nvSpPr>
          <p:cNvPr id="387" name="TextShape 2"/>
          <p:cNvSpPr txBox="1"/>
          <p:nvPr/>
        </p:nvSpPr>
        <p:spPr>
          <a:xfrm>
            <a:off x="457200" y="1600200"/>
            <a:ext cx="8229240" cy="114264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Structure variables can be </a:t>
            </a:r>
            <a:r>
              <a:rPr b="0" lang="en-US" sz="2400" spc="-1" strike="noStrike">
                <a:solidFill>
                  <a:srgbClr val="e46c0a"/>
                </a:solidFill>
                <a:latin typeface="Calibri Light"/>
                <a:ea typeface="Calibri Light"/>
              </a:rPr>
              <a:t>passed to a function</a:t>
            </a:r>
            <a:r>
              <a:rPr b="0" lang="en-US" sz="2400" spc="-1" strike="noStrike">
                <a:solidFill>
                  <a:srgbClr val="000000"/>
                </a:solidFill>
                <a:latin typeface="Calibri Light"/>
                <a:ea typeface="Calibri Light"/>
              </a:rPr>
              <a:t> either </a:t>
            </a:r>
            <a:r>
              <a:rPr b="0" lang="en-US" sz="2400" spc="-1" strike="noStrike">
                <a:solidFill>
                  <a:srgbClr val="31859c"/>
                </a:solidFill>
                <a:latin typeface="Calibri Light"/>
                <a:ea typeface="Calibri Light"/>
              </a:rPr>
              <a:t>by value</a:t>
            </a:r>
            <a:r>
              <a:rPr b="0" lang="en-US" sz="2400" spc="-1" strike="noStrike">
                <a:solidFill>
                  <a:srgbClr val="000000"/>
                </a:solidFill>
                <a:latin typeface="Calibri Light"/>
                <a:ea typeface="Calibri Light"/>
              </a:rPr>
              <a:t> or </a:t>
            </a:r>
            <a:r>
              <a:rPr b="0" lang="en-US" sz="2400" spc="-1" strike="noStrike">
                <a:solidFill>
                  <a:srgbClr val="31859c"/>
                </a:solidFill>
                <a:latin typeface="Calibri Light"/>
                <a:ea typeface="Calibri Light"/>
              </a:rPr>
              <a:t>by reference</a:t>
            </a:r>
            <a:r>
              <a:rPr b="0" lang="en-US" sz="2400" spc="-1" strike="noStrike">
                <a:solidFill>
                  <a:srgbClr val="000000"/>
                </a:solidFill>
                <a:latin typeface="Calibri Light"/>
                <a:ea typeface="Calibri Light"/>
              </a:rPr>
              <a:t>, and can be </a:t>
            </a:r>
            <a:r>
              <a:rPr b="0" lang="en-US" sz="2400" spc="-1" strike="noStrike">
                <a:solidFill>
                  <a:srgbClr val="e46c0a"/>
                </a:solidFill>
                <a:latin typeface="Calibri Light"/>
                <a:ea typeface="Calibri Light"/>
              </a:rPr>
              <a:t>returned by a function</a:t>
            </a:r>
            <a:r>
              <a:rPr b="0" lang="en-US" sz="2400" spc="-1" strike="noStrike">
                <a:solidFill>
                  <a:srgbClr val="000000"/>
                </a:solidFill>
                <a:latin typeface="Calibri Light"/>
                <a:ea typeface="Calibri Light"/>
              </a:rPr>
              <a:t> like regular variables</a:t>
            </a:r>
            <a:endParaRPr b="0" lang="en-US" sz="2400" spc="-1" strike="noStrike">
              <a:solidFill>
                <a:srgbClr val="000000"/>
              </a:solidFill>
              <a:latin typeface="Calibri Light"/>
            </a:endParaRPr>
          </a:p>
        </p:txBody>
      </p:sp>
      <p:sp>
        <p:nvSpPr>
          <p:cNvPr id="388" name="TextShape 3"/>
          <p:cNvSpPr txBox="1"/>
          <p:nvPr/>
        </p:nvSpPr>
        <p:spPr>
          <a:xfrm>
            <a:off x="6553080" y="6356520"/>
            <a:ext cx="2133360" cy="364680"/>
          </a:xfrm>
          <a:prstGeom prst="rect">
            <a:avLst/>
          </a:prstGeom>
          <a:noFill/>
          <a:ln>
            <a:noFill/>
          </a:ln>
        </p:spPr>
        <p:txBody>
          <a:bodyPr anchor="ctr"/>
          <a:p>
            <a:pPr algn="r">
              <a:lnSpc>
                <a:spcPct val="100000"/>
              </a:lnSpc>
            </a:pPr>
            <a:fld id="{C96F8766-6A20-4C11-BDAA-96892872046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89" name="CustomShape 4"/>
          <p:cNvSpPr/>
          <p:nvPr/>
        </p:nvSpPr>
        <p:spPr>
          <a:xfrm>
            <a:off x="1615680" y="2743200"/>
            <a:ext cx="6344640" cy="17694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808080"/>
                </a:solidFill>
                <a:latin typeface="Consolas"/>
                <a:ea typeface="Consolas"/>
              </a:rPr>
              <a:t>// distance between two points p and q</a:t>
            </a:r>
            <a:endParaRPr b="0" lang="en-GB" sz="1600" spc="-1" strike="noStrike">
              <a:latin typeface="Arial"/>
            </a:endParaRPr>
          </a:p>
          <a:p>
            <a:pPr>
              <a:lnSpc>
                <a:spcPct val="100000"/>
              </a:lnSpc>
            </a:pPr>
            <a:r>
              <a:rPr b="0" lang="en-GB" sz="1600" spc="-1" strike="noStrike">
                <a:solidFill>
                  <a:srgbClr val="000000"/>
                </a:solidFill>
                <a:latin typeface="Consolas"/>
                <a:ea typeface="Consolas"/>
              </a:rPr>
              <a:t>double point_distance( Point p, Point q )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dx = p.x – q.x;</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dy = p.y – q.y;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sqrt( dx * dx + dy * dy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390" name="CustomShape 5"/>
          <p:cNvSpPr/>
          <p:nvPr/>
        </p:nvSpPr>
        <p:spPr>
          <a:xfrm>
            <a:off x="1757160" y="4892040"/>
            <a:ext cx="6344640" cy="1398240"/>
          </a:xfrm>
          <a:prstGeom prst="rect">
            <a:avLst/>
          </a:prstGeom>
          <a:solidFill>
            <a:srgbClr val="dbeef4"/>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808080"/>
                </a:solidFill>
                <a:latin typeface="Consolas"/>
                <a:ea typeface="Consolas"/>
              </a:rPr>
              <a:t>// distance between two points (x1, y1), (x2, y2)</a:t>
            </a:r>
            <a:endParaRPr b="0" lang="en-GB" sz="1600" spc="-1" strike="noStrike">
              <a:latin typeface="Arial"/>
            </a:endParaRPr>
          </a:p>
          <a:p>
            <a:pPr>
              <a:lnSpc>
                <a:spcPct val="100000"/>
              </a:lnSpc>
            </a:pPr>
            <a:r>
              <a:rPr b="0" lang="en-GB" sz="1600" spc="-1" strike="noStrike">
                <a:solidFill>
                  <a:srgbClr val="000000"/>
                </a:solidFill>
                <a:latin typeface="Consolas"/>
                <a:ea typeface="Consolas"/>
              </a:rPr>
              <a:t>double distance( double x1, double y1, </a:t>
            </a:r>
            <a:b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x2, double y2)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391" name="CustomShape 6"/>
          <p:cNvSpPr/>
          <p:nvPr/>
        </p:nvSpPr>
        <p:spPr>
          <a:xfrm>
            <a:off x="340560" y="4820400"/>
            <a:ext cx="1470240" cy="656640"/>
          </a:xfrm>
          <a:prstGeom prst="roundRect">
            <a:avLst>
              <a:gd name="adj" fmla="val 16667"/>
            </a:avLst>
          </a:prstGeom>
          <a:solidFill>
            <a:srgbClr val="ffffff"/>
          </a:solidFill>
          <a:ln w="25560">
            <a:solidFill>
              <a:srgbClr val="c0504d"/>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Compare </a:t>
            </a:r>
            <a:br/>
            <a:r>
              <a:rPr b="0" lang="en-GB" sz="1600" spc="-1" strike="noStrike">
                <a:solidFill>
                  <a:srgbClr val="000000"/>
                </a:solidFill>
                <a:latin typeface="Avenir Next Condensed"/>
                <a:ea typeface="Avenir Next Condensed"/>
              </a:rPr>
              <a:t>with this:</a:t>
            </a:r>
            <a:endParaRPr b="0" lang="en-GB" sz="1600" spc="-1" strike="noStrike">
              <a:latin typeface="Arial"/>
            </a:endParaRPr>
          </a:p>
        </p:txBody>
      </p:sp>
      <p:sp>
        <p:nvSpPr>
          <p:cNvPr id="392" name="CustomShape 7"/>
          <p:cNvSpPr/>
          <p:nvPr/>
        </p:nvSpPr>
        <p:spPr>
          <a:xfrm>
            <a:off x="3018600" y="5943600"/>
            <a:ext cx="6001920" cy="412560"/>
          </a:xfrm>
          <a:prstGeom prst="roundRect">
            <a:avLst>
              <a:gd name="adj" fmla="val 16667"/>
            </a:avLst>
          </a:prstGeom>
          <a:solidFill>
            <a:srgbClr val="ffffff"/>
          </a:solidFill>
          <a:ln w="25560">
            <a:solidFill>
              <a:srgbClr val="8064a2"/>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Using structure as parameters is clearer and more structural</a:t>
            </a:r>
            <a:endParaRPr b="0" lang="en-GB" sz="1600" spc="-1" strike="noStrike">
              <a:latin typeface="Arial"/>
            </a:endParaRPr>
          </a:p>
        </p:txBody>
      </p:sp>
      <p:grpSp>
        <p:nvGrpSpPr>
          <p:cNvPr id="393" name="Group 8"/>
          <p:cNvGrpSpPr/>
          <p:nvPr/>
        </p:nvGrpSpPr>
        <p:grpSpPr>
          <a:xfrm>
            <a:off x="4092480" y="2498400"/>
            <a:ext cx="4717440" cy="963360"/>
            <a:chOff x="4092480" y="2498400"/>
            <a:chExt cx="4717440" cy="963360"/>
          </a:xfrm>
        </p:grpSpPr>
        <p:sp>
          <p:nvSpPr>
            <p:cNvPr id="394" name="CustomShape 9"/>
            <p:cNvSpPr/>
            <p:nvPr/>
          </p:nvSpPr>
          <p:spPr>
            <a:xfrm>
              <a:off x="7110720" y="2498400"/>
              <a:ext cx="1699200" cy="489600"/>
            </a:xfrm>
            <a:prstGeom prst="roundRect">
              <a:avLst>
                <a:gd name="adj" fmla="val 16667"/>
              </a:avLst>
            </a:prstGeom>
            <a:solidFill>
              <a:srgbClr val="ffffff"/>
            </a:solidFill>
            <a:ln w="25560">
              <a:solidFill>
                <a:srgbClr val="0070c0"/>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Pass-by-value</a:t>
              </a:r>
              <a:endParaRPr b="0" lang="en-GB" sz="1600" spc="-1" strike="noStrike">
                <a:latin typeface="Arial"/>
              </a:endParaRPr>
            </a:p>
          </p:txBody>
        </p:sp>
        <p:sp>
          <p:nvSpPr>
            <p:cNvPr id="395" name="CustomShape 10"/>
            <p:cNvSpPr/>
            <p:nvPr/>
          </p:nvSpPr>
          <p:spPr>
            <a:xfrm>
              <a:off x="4092480" y="3076560"/>
              <a:ext cx="959040" cy="385200"/>
            </a:xfrm>
            <a:prstGeom prst="ellipse">
              <a:avLst/>
            </a:prstGeom>
            <a:noFill/>
            <a:ln w="28440">
              <a:solidFill>
                <a:srgbClr val="0070c0"/>
              </a:solidFill>
              <a:round/>
            </a:ln>
            <a:effectLst>
              <a:outerShdw dist="23040" dir="5400000">
                <a:srgbClr val="000000">
                  <a:alpha val="35000"/>
                </a:srgbClr>
              </a:outerShdw>
            </a:effectLst>
          </p:spPr>
          <p:style>
            <a:lnRef idx="0"/>
            <a:fillRef idx="0"/>
            <a:effectRef idx="0"/>
            <a:fontRef idx="minor"/>
          </p:style>
        </p:sp>
        <p:sp>
          <p:nvSpPr>
            <p:cNvPr id="396" name="CustomShape 11"/>
            <p:cNvSpPr/>
            <p:nvPr/>
          </p:nvSpPr>
          <p:spPr>
            <a:xfrm>
              <a:off x="5247000" y="3076560"/>
              <a:ext cx="959040" cy="385200"/>
            </a:xfrm>
            <a:prstGeom prst="ellipse">
              <a:avLst/>
            </a:prstGeom>
            <a:noFill/>
            <a:ln w="28440">
              <a:solidFill>
                <a:srgbClr val="0070c0"/>
              </a:solidFill>
              <a:round/>
            </a:ln>
            <a:effectLst>
              <a:outerShdw dist="23040" dir="5400000">
                <a:srgbClr val="000000">
                  <a:alpha val="35000"/>
                </a:srgbClr>
              </a:outerShdw>
            </a:effectLst>
          </p:spPr>
          <p:style>
            <a:lnRef idx="0"/>
            <a:fillRef idx="0"/>
            <a:effectRef idx="0"/>
            <a:fontRef idx="minor"/>
          </p:style>
        </p:sp>
        <p:sp>
          <p:nvSpPr>
            <p:cNvPr id="397" name="CustomShape 12"/>
            <p:cNvSpPr/>
            <p:nvPr/>
          </p:nvSpPr>
          <p:spPr>
            <a:xfrm flipH="1">
              <a:off x="4909680" y="2743200"/>
              <a:ext cx="2199240" cy="389520"/>
            </a:xfrm>
            <a:custGeom>
              <a:avLst/>
              <a:gdLst/>
              <a:ahLst/>
              <a:rect l="l" t="t" r="r" b="b"/>
              <a:pathLst>
                <a:path w="21600" h="21600">
                  <a:moveTo>
                    <a:pt x="0" y="0"/>
                  </a:moveTo>
                  <a:lnTo>
                    <a:pt x="21600" y="21600"/>
                  </a:lnTo>
                </a:path>
              </a:pathLst>
            </a:custGeom>
            <a:noFill/>
            <a:ln w="25560">
              <a:solidFill>
                <a:srgbClr val="0070c0"/>
              </a:solidFill>
              <a:round/>
              <a:tailEnd len="med" type="triangle" w="med"/>
            </a:ln>
            <a:effectLst>
              <a:outerShdw dist="20160" dir="5400000">
                <a:srgbClr val="000000">
                  <a:alpha val="38000"/>
                </a:srgbClr>
              </a:outerShdw>
            </a:effectLst>
          </p:spPr>
          <p:style>
            <a:lnRef idx="0"/>
            <a:fillRef idx="0"/>
            <a:effectRef idx="0"/>
            <a:fontRef idx="minor"/>
          </p:style>
        </p:sp>
        <p:sp>
          <p:nvSpPr>
            <p:cNvPr id="398" name="CustomShape 13"/>
            <p:cNvSpPr/>
            <p:nvPr/>
          </p:nvSpPr>
          <p:spPr>
            <a:xfrm flipH="1">
              <a:off x="6065640" y="2743200"/>
              <a:ext cx="1044720" cy="389520"/>
            </a:xfrm>
            <a:custGeom>
              <a:avLst/>
              <a:gdLst/>
              <a:ahLst/>
              <a:rect l="l" t="t" r="r" b="b"/>
              <a:pathLst>
                <a:path w="21600" h="21600">
                  <a:moveTo>
                    <a:pt x="0" y="0"/>
                  </a:moveTo>
                  <a:lnTo>
                    <a:pt x="21600" y="21600"/>
                  </a:lnTo>
                </a:path>
              </a:pathLst>
            </a:custGeom>
            <a:noFill/>
            <a:ln w="25560">
              <a:solidFill>
                <a:srgbClr val="0070c0"/>
              </a:solidFill>
              <a:round/>
              <a:tailEnd len="med" type="triangle" w="med"/>
            </a:ln>
            <a:effectLst>
              <a:outerShdw dist="20160" dir="5400000">
                <a:srgbClr val="000000">
                  <a:alpha val="38000"/>
                </a:srgbClr>
              </a:outerShdw>
            </a:effectLst>
          </p:spPr>
          <p:style>
            <a:lnRef idx="0"/>
            <a:fillRef idx="0"/>
            <a:effectRef idx="0"/>
            <a:fontRef idx="minor"/>
          </p:style>
        </p:sp>
      </p:grpSp>
      <p:sp>
        <p:nvSpPr>
          <p:cNvPr id="399" name="CustomShape 14"/>
          <p:cNvSpPr/>
          <p:nvPr/>
        </p:nvSpPr>
        <p:spPr>
          <a:xfrm>
            <a:off x="6765840" y="4451040"/>
            <a:ext cx="1369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spoint.cpp</a:t>
            </a:r>
            <a:endParaRPr b="0" lang="en-GB" sz="1800" spc="-1" strike="noStrike">
              <a:latin typeface="Arial"/>
            </a:endParaRPr>
          </a:p>
        </p:txBody>
      </p:sp>
    </p:spTree>
  </p:cSld>
  <p:timing>
    <p:tnLst>
      <p:par>
        <p:cTn id="325" dur="indefinite" restart="never" nodeType="tmRoot">
          <p:childTnLst>
            <p:seq>
              <p:cTn id="326" dur="indefinite" nodeType="mainSeq">
                <p:childTnLst>
                  <p:par>
                    <p:cTn id="327" fill="hold">
                      <p:stCondLst>
                        <p:cond delay="indefinite"/>
                      </p:stCondLst>
                      <p:childTnLst>
                        <p:par>
                          <p:cTn id="328" fill="hold">
                            <p:stCondLst>
                              <p:cond delay="0"/>
                            </p:stCondLst>
                            <p:childTnLst>
                              <p:par>
                                <p:cTn id="329" nodeType="clickEffect" fill="hold" presetClass="entr" presetID="1">
                                  <p:stCondLst>
                                    <p:cond delay="0"/>
                                  </p:stCondLst>
                                  <p:childTnLst>
                                    <p:set>
                                      <p:cBhvr>
                                        <p:cTn id="330" dur="1" fill="hold">
                                          <p:stCondLst>
                                            <p:cond delay="0"/>
                                          </p:stCondLst>
                                        </p:cTn>
                                        <p:tgtEl>
                                          <p:spTgt spid="393"/>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nodeType="clickEffect" fill="hold" presetClass="entr" presetID="1">
                                  <p:stCondLst>
                                    <p:cond delay="0"/>
                                  </p:stCondLst>
                                  <p:childTnLst>
                                    <p:set>
                                      <p:cBhvr>
                                        <p:cTn id="334" dur="1" fill="hold">
                                          <p:stCondLst>
                                            <p:cond delay="0"/>
                                          </p:stCondLst>
                                        </p:cTn>
                                        <p:tgtEl>
                                          <p:spTgt spid="390"/>
                                        </p:tgtEl>
                                        <p:attrNameLst>
                                          <p:attrName>style.visibility</p:attrName>
                                        </p:attrNameLst>
                                      </p:cBhvr>
                                      <p:to>
                                        <p:strVal val="visible"/>
                                      </p:to>
                                    </p:set>
                                  </p:childTnLst>
                                </p:cTn>
                              </p:par>
                              <p:par>
                                <p:cTn id="335" nodeType="withEffect" fill="hold" presetClass="entr" presetID="1">
                                  <p:stCondLst>
                                    <p:cond delay="0"/>
                                  </p:stCondLst>
                                  <p:childTnLst>
                                    <p:set>
                                      <p:cBhvr>
                                        <p:cTn id="336" dur="1" fill="hold">
                                          <p:stCondLst>
                                            <p:cond delay="0"/>
                                          </p:stCondLst>
                                        </p:cTn>
                                        <p:tgtEl>
                                          <p:spTgt spid="391"/>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39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Structures and Functions</a:t>
            </a:r>
            <a:endParaRPr b="0" lang="en-US" sz="4400" spc="-1" strike="noStrike">
              <a:solidFill>
                <a:srgbClr val="000000"/>
              </a:solidFill>
              <a:latin typeface="Calibri Light"/>
            </a:endParaRPr>
          </a:p>
        </p:txBody>
      </p:sp>
      <p:sp>
        <p:nvSpPr>
          <p:cNvPr id="401" name="TextShape 2"/>
          <p:cNvSpPr txBox="1"/>
          <p:nvPr/>
        </p:nvSpPr>
        <p:spPr>
          <a:xfrm>
            <a:off x="6553080" y="6356520"/>
            <a:ext cx="2133360" cy="364680"/>
          </a:xfrm>
          <a:prstGeom prst="rect">
            <a:avLst/>
          </a:prstGeom>
          <a:noFill/>
          <a:ln>
            <a:noFill/>
          </a:ln>
        </p:spPr>
        <p:txBody>
          <a:bodyPr anchor="ctr"/>
          <a:p>
            <a:pPr algn="r">
              <a:lnSpc>
                <a:spcPct val="100000"/>
              </a:lnSpc>
            </a:pPr>
            <a:fld id="{D1CEDD5A-4731-472F-A648-AE7EC2E81C1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02" name="CustomShape 3"/>
          <p:cNvSpPr/>
          <p:nvPr/>
        </p:nvSpPr>
        <p:spPr>
          <a:xfrm>
            <a:off x="804600" y="1613520"/>
            <a:ext cx="6344640" cy="17694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808080"/>
                </a:solidFill>
                <a:latin typeface="Consolas"/>
                <a:ea typeface="Consolas"/>
              </a:rPr>
              <a:t>// swap two points p and q</a:t>
            </a:r>
            <a:endParaRPr b="0" lang="en-GB" sz="1600" spc="-1" strike="noStrike">
              <a:latin typeface="Arial"/>
            </a:endParaRPr>
          </a:p>
          <a:p>
            <a:pPr>
              <a:lnSpc>
                <a:spcPct val="100000"/>
              </a:lnSpc>
            </a:pPr>
            <a:r>
              <a:rPr b="0" lang="en-GB" sz="1600" spc="-1" strike="noStrike">
                <a:solidFill>
                  <a:srgbClr val="000000"/>
                </a:solidFill>
                <a:latin typeface="Consolas"/>
                <a:ea typeface="Consolas"/>
              </a:rPr>
              <a:t>void swap( Point &amp;p, Point &amp;q )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Point temp = p;</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p = q;</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q = temp;</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403" name="CustomShape 4"/>
          <p:cNvSpPr/>
          <p:nvPr/>
        </p:nvSpPr>
        <p:spPr>
          <a:xfrm>
            <a:off x="1319400" y="3899520"/>
            <a:ext cx="5162040" cy="1810440"/>
          </a:xfrm>
          <a:prstGeom prst="rect">
            <a:avLst/>
          </a:prstGeom>
          <a:solidFill>
            <a:srgbClr val="dbeef4"/>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808080"/>
                </a:solidFill>
                <a:latin typeface="Consolas"/>
                <a:ea typeface="Consolas"/>
              </a:rPr>
              <a:t>// get a point from user input</a:t>
            </a:r>
            <a:endParaRPr b="0" lang="en-GB" sz="1600" spc="-1" strike="noStrike">
              <a:latin typeface="Arial"/>
            </a:endParaRPr>
          </a:p>
          <a:p>
            <a:pPr>
              <a:lnSpc>
                <a:spcPct val="100000"/>
              </a:lnSpc>
            </a:pPr>
            <a:r>
              <a:rPr b="0" lang="en-GB" sz="1600" spc="-1" strike="noStrike">
                <a:solidFill>
                  <a:srgbClr val="000000"/>
                </a:solidFill>
                <a:latin typeface="Consolas"/>
                <a:ea typeface="Consolas"/>
              </a:rPr>
              <a:t>Point input_point()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x, 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cin &gt;&gt; x &gt;&gt; 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Point p = { x, y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p;</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grpSp>
        <p:nvGrpSpPr>
          <p:cNvPr id="404" name="Group 5"/>
          <p:cNvGrpSpPr/>
          <p:nvPr/>
        </p:nvGrpSpPr>
        <p:grpSpPr>
          <a:xfrm>
            <a:off x="1965240" y="1377720"/>
            <a:ext cx="5536440" cy="952920"/>
            <a:chOff x="1965240" y="1377720"/>
            <a:chExt cx="5536440" cy="952920"/>
          </a:xfrm>
        </p:grpSpPr>
        <p:sp>
          <p:nvSpPr>
            <p:cNvPr id="405" name="CustomShape 6"/>
            <p:cNvSpPr/>
            <p:nvPr/>
          </p:nvSpPr>
          <p:spPr>
            <a:xfrm>
              <a:off x="5362200" y="1377720"/>
              <a:ext cx="2139480" cy="489600"/>
            </a:xfrm>
            <a:prstGeom prst="roundRect">
              <a:avLst>
                <a:gd name="adj" fmla="val 16667"/>
              </a:avLst>
            </a:prstGeom>
            <a:solidFill>
              <a:srgbClr val="ffffff"/>
            </a:solidFill>
            <a:ln w="25560">
              <a:solidFill>
                <a:srgbClr val="0070c0"/>
              </a:solidFill>
              <a:round/>
            </a:ln>
          </p:spPr>
          <p:style>
            <a:lnRef idx="0"/>
            <a:fillRef idx="0"/>
            <a:effectRef idx="0"/>
            <a:fontRef idx="minor"/>
          </p:style>
          <p:txBody>
            <a:bodyPr lIns="90000" rIns="90000" tIns="45000" bIns="45000" anchor="ctr"/>
            <a:p>
              <a:pPr algn="ctr">
                <a:lnSpc>
                  <a:spcPct val="100000"/>
                </a:lnSpc>
              </a:pPr>
              <a:r>
                <a:rPr b="0" lang="en-GB" sz="1800" spc="-1" strike="noStrike">
                  <a:solidFill>
                    <a:srgbClr val="000000"/>
                  </a:solidFill>
                  <a:latin typeface="Avenir Next Condensed"/>
                  <a:ea typeface="Avenir Next Condensed"/>
                </a:rPr>
                <a:t>Pass-by-reference</a:t>
              </a:r>
              <a:endParaRPr b="0" lang="en-GB" sz="1800" spc="-1" strike="noStrike">
                <a:latin typeface="Arial"/>
              </a:endParaRPr>
            </a:p>
          </p:txBody>
        </p:sp>
        <p:sp>
          <p:nvSpPr>
            <p:cNvPr id="406" name="CustomShape 7"/>
            <p:cNvSpPr/>
            <p:nvPr/>
          </p:nvSpPr>
          <p:spPr>
            <a:xfrm>
              <a:off x="1965240" y="1945440"/>
              <a:ext cx="1110240" cy="385200"/>
            </a:xfrm>
            <a:prstGeom prst="ellipse">
              <a:avLst/>
            </a:prstGeom>
            <a:noFill/>
            <a:ln w="28440">
              <a:solidFill>
                <a:srgbClr val="0070c0"/>
              </a:solidFill>
              <a:round/>
            </a:ln>
            <a:effectLst>
              <a:outerShdw dist="23040" dir="5400000">
                <a:srgbClr val="000000">
                  <a:alpha val="35000"/>
                </a:srgbClr>
              </a:outerShdw>
            </a:effectLst>
          </p:spPr>
          <p:style>
            <a:lnRef idx="0"/>
            <a:fillRef idx="0"/>
            <a:effectRef idx="0"/>
            <a:fontRef idx="minor"/>
          </p:style>
        </p:sp>
        <p:sp>
          <p:nvSpPr>
            <p:cNvPr id="407" name="CustomShape 8"/>
            <p:cNvSpPr/>
            <p:nvPr/>
          </p:nvSpPr>
          <p:spPr>
            <a:xfrm>
              <a:off x="3155400" y="1934280"/>
              <a:ext cx="1110240" cy="385200"/>
            </a:xfrm>
            <a:prstGeom prst="ellipse">
              <a:avLst/>
            </a:prstGeom>
            <a:noFill/>
            <a:ln w="28440">
              <a:solidFill>
                <a:srgbClr val="0070c0"/>
              </a:solidFill>
              <a:round/>
            </a:ln>
            <a:effectLst>
              <a:outerShdw dist="23040" dir="5400000">
                <a:srgbClr val="000000">
                  <a:alpha val="35000"/>
                </a:srgbClr>
              </a:outerShdw>
            </a:effectLst>
          </p:spPr>
          <p:style>
            <a:lnRef idx="0"/>
            <a:fillRef idx="0"/>
            <a:effectRef idx="0"/>
            <a:fontRef idx="minor"/>
          </p:style>
        </p:sp>
        <p:sp>
          <p:nvSpPr>
            <p:cNvPr id="408" name="CustomShape 9"/>
            <p:cNvSpPr/>
            <p:nvPr/>
          </p:nvSpPr>
          <p:spPr>
            <a:xfrm flipH="1">
              <a:off x="2913120" y="1622520"/>
              <a:ext cx="2448720" cy="378720"/>
            </a:xfrm>
            <a:custGeom>
              <a:avLst/>
              <a:gdLst/>
              <a:ahLst/>
              <a:rect l="l" t="t" r="r" b="b"/>
              <a:pathLst>
                <a:path w="21600" h="21600">
                  <a:moveTo>
                    <a:pt x="0" y="0"/>
                  </a:moveTo>
                  <a:lnTo>
                    <a:pt x="21600" y="21600"/>
                  </a:lnTo>
                </a:path>
              </a:pathLst>
            </a:custGeom>
            <a:noFill/>
            <a:ln w="25560">
              <a:solidFill>
                <a:srgbClr val="0070c0"/>
              </a:solidFill>
              <a:round/>
              <a:tailEnd len="med" type="triangle" w="med"/>
            </a:ln>
            <a:effectLst>
              <a:outerShdw dist="20160" dir="5400000">
                <a:srgbClr val="000000">
                  <a:alpha val="38000"/>
                </a:srgbClr>
              </a:outerShdw>
            </a:effectLst>
          </p:spPr>
          <p:style>
            <a:lnRef idx="0"/>
            <a:fillRef idx="0"/>
            <a:effectRef idx="0"/>
            <a:fontRef idx="minor"/>
          </p:style>
        </p:sp>
        <p:sp>
          <p:nvSpPr>
            <p:cNvPr id="409" name="CustomShape 10"/>
            <p:cNvSpPr/>
            <p:nvPr/>
          </p:nvSpPr>
          <p:spPr>
            <a:xfrm flipH="1">
              <a:off x="4103280" y="1622520"/>
              <a:ext cx="1258560" cy="367560"/>
            </a:xfrm>
            <a:custGeom>
              <a:avLst/>
              <a:gdLst/>
              <a:ahLst/>
              <a:rect l="l" t="t" r="r" b="b"/>
              <a:pathLst>
                <a:path w="21600" h="21600">
                  <a:moveTo>
                    <a:pt x="0" y="0"/>
                  </a:moveTo>
                  <a:lnTo>
                    <a:pt x="21600" y="21600"/>
                  </a:lnTo>
                </a:path>
              </a:pathLst>
            </a:custGeom>
            <a:noFill/>
            <a:ln w="25560">
              <a:solidFill>
                <a:srgbClr val="0070c0"/>
              </a:solidFill>
              <a:round/>
              <a:tailEnd len="med" type="triangle" w="med"/>
            </a:ln>
            <a:effectLst>
              <a:outerShdw dist="20160" dir="5400000">
                <a:srgbClr val="000000">
                  <a:alpha val="38000"/>
                </a:srgbClr>
              </a:outerShdw>
            </a:effectLst>
          </p:spPr>
          <p:style>
            <a:lnRef idx="0"/>
            <a:fillRef idx="0"/>
            <a:effectRef idx="0"/>
            <a:fontRef idx="minor"/>
          </p:style>
        </p:sp>
      </p:grpSp>
      <p:sp>
        <p:nvSpPr>
          <p:cNvPr id="410" name="CustomShape 11"/>
          <p:cNvSpPr/>
          <p:nvPr/>
        </p:nvSpPr>
        <p:spPr>
          <a:xfrm>
            <a:off x="5414400" y="5382000"/>
            <a:ext cx="2133360" cy="656640"/>
          </a:xfrm>
          <a:prstGeom prst="roundRect">
            <a:avLst>
              <a:gd name="adj" fmla="val 16667"/>
            </a:avLst>
          </a:prstGeom>
          <a:solidFill>
            <a:srgbClr val="ffffff"/>
          </a:solidFill>
          <a:ln w="25560">
            <a:solidFill>
              <a:srgbClr val="c0504d"/>
            </a:solidFill>
            <a:round/>
          </a:ln>
        </p:spPr>
        <p:style>
          <a:lnRef idx="0"/>
          <a:fillRef idx="0"/>
          <a:effectRef idx="0"/>
          <a:fontRef idx="minor"/>
        </p:style>
        <p:txBody>
          <a:bodyPr lIns="90000" rIns="90000" tIns="45000" bIns="45000" anchor="ctr"/>
          <a:p>
            <a:pPr algn="ctr">
              <a:lnSpc>
                <a:spcPct val="100000"/>
              </a:lnSpc>
            </a:pPr>
            <a:r>
              <a:rPr b="0" lang="en-GB" sz="1800" spc="-1" strike="noStrike">
                <a:solidFill>
                  <a:srgbClr val="000000"/>
                </a:solidFill>
                <a:latin typeface="Avenir Next Condensed"/>
                <a:ea typeface="Avenir Next Condensed"/>
              </a:rPr>
              <a:t>Return a structure</a:t>
            </a:r>
            <a:endParaRPr b="0" lang="en-GB" sz="1800" spc="-1" strike="noStrike">
              <a:latin typeface="Arial"/>
            </a:endParaRPr>
          </a:p>
        </p:txBody>
      </p:sp>
      <p:sp>
        <p:nvSpPr>
          <p:cNvPr id="411" name="CustomShape 12"/>
          <p:cNvSpPr/>
          <p:nvPr/>
        </p:nvSpPr>
        <p:spPr>
          <a:xfrm flipH="1" flipV="1">
            <a:off x="3117600" y="5269680"/>
            <a:ext cx="2296800" cy="438840"/>
          </a:xfrm>
          <a:custGeom>
            <a:avLst/>
            <a:gdLst/>
            <a:ahLst/>
            <a:rect l="l" t="t" r="r" b="b"/>
            <a:pathLst>
              <a:path w="21600" h="21600">
                <a:moveTo>
                  <a:pt x="0" y="0"/>
                </a:moveTo>
                <a:lnTo>
                  <a:pt x="21600" y="21600"/>
                </a:lnTo>
              </a:path>
            </a:pathLst>
          </a:cu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
        <p:nvSpPr>
          <p:cNvPr id="412" name="CustomShape 13"/>
          <p:cNvSpPr/>
          <p:nvPr/>
        </p:nvSpPr>
        <p:spPr>
          <a:xfrm>
            <a:off x="611280" y="5826960"/>
            <a:ext cx="1369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spoint.cpp</a:t>
            </a:r>
            <a:endParaRPr b="0" lang="en-GB" sz="1800" spc="-1" strike="noStrike">
              <a:latin typeface="Arial"/>
            </a:endParaRPr>
          </a:p>
        </p:txBody>
      </p:sp>
    </p:spTree>
  </p:cSld>
  <p:timing>
    <p:tnLst>
      <p:par>
        <p:cTn id="341" dur="indefinite" restart="never" nodeType="tmRoot">
          <p:childTnLst>
            <p:seq>
              <p:cTn id="342" dur="indefinite" nodeType="mainSeq">
                <p:childTnLst>
                  <p:par>
                    <p:cTn id="343" fill="hold">
                      <p:stCondLst>
                        <p:cond delay="indefinite"/>
                      </p:stCondLst>
                      <p:childTnLst>
                        <p:par>
                          <p:cTn id="344" fill="hold">
                            <p:stCondLst>
                              <p:cond delay="0"/>
                            </p:stCondLst>
                            <p:childTnLst>
                              <p:par>
                                <p:cTn id="345" nodeType="clickEffect" fill="hold" presetClass="entr" presetID="1">
                                  <p:stCondLst>
                                    <p:cond delay="0"/>
                                  </p:stCondLst>
                                  <p:childTnLst>
                                    <p:set>
                                      <p:cBhvr>
                                        <p:cTn id="346" dur="1" fill="hold">
                                          <p:stCondLst>
                                            <p:cond delay="0"/>
                                          </p:stCondLst>
                                        </p:cTn>
                                        <p:tgtEl>
                                          <p:spTgt spid="404"/>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nodeType="clickEffect" fill="hold" presetClass="entr" presetID="1">
                                  <p:stCondLst>
                                    <p:cond delay="0"/>
                                  </p:stCondLst>
                                  <p:childTnLst>
                                    <p:set>
                                      <p:cBhvr>
                                        <p:cTn id="350" dur="1" fill="hold">
                                          <p:stCondLst>
                                            <p:cond delay="0"/>
                                          </p:stCondLst>
                                        </p:cTn>
                                        <p:tgtEl>
                                          <p:spTgt spid="403"/>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nodeType="clickEffect" fill="hold" presetClass="entr" presetID="1">
                                  <p:stCondLst>
                                    <p:cond delay="0"/>
                                  </p:stCondLst>
                                  <p:childTnLst>
                                    <p:set>
                                      <p:cBhvr>
                                        <p:cTn id="354" dur="1" fill="hold">
                                          <p:stCondLst>
                                            <p:cond delay="0"/>
                                          </p:stCondLst>
                                        </p:cTn>
                                        <p:tgtEl>
                                          <p:spTgt spid="411"/>
                                        </p:tgtEl>
                                        <p:attrNameLst>
                                          <p:attrName>style.visibility</p:attrName>
                                        </p:attrNameLst>
                                      </p:cBhvr>
                                      <p:to>
                                        <p:strVal val="visible"/>
                                      </p:to>
                                    </p:set>
                                  </p:childTnLst>
                                </p:cTn>
                              </p:par>
                              <p:par>
                                <p:cTn id="355" nodeType="withEffect" fill="hold" presetClass="entr" presetID="1">
                                  <p:stCondLst>
                                    <p:cond delay="0"/>
                                  </p:stCondLst>
                                  <p:childTnLst>
                                    <p:set>
                                      <p:cBhvr>
                                        <p:cTn id="356" dur="1" fill="hold">
                                          <p:stCondLst>
                                            <p:cond delay="0"/>
                                          </p:stCondLst>
                                        </p:cTn>
                                        <p:tgtEl>
                                          <p:spTgt spid="41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
          <p:cNvSpPr/>
          <p:nvPr/>
        </p:nvSpPr>
        <p:spPr>
          <a:xfrm>
            <a:off x="2865240" y="2643480"/>
            <a:ext cx="3801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Segoe Print"/>
              </a:rPr>
              <a:t>What is the function prototype?</a:t>
            </a:r>
            <a:endParaRPr b="0" lang="en-GB" sz="1800" spc="-1" strike="noStrike">
              <a:latin typeface="Arial"/>
            </a:endParaRPr>
          </a:p>
        </p:txBody>
      </p:sp>
      <p:sp>
        <p:nvSpPr>
          <p:cNvPr id="414" name="CustomShape 2"/>
          <p:cNvSpPr/>
          <p:nvPr/>
        </p:nvSpPr>
        <p:spPr>
          <a:xfrm>
            <a:off x="4255920" y="4987080"/>
            <a:ext cx="3801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Segoe Print"/>
              </a:rPr>
              <a:t>What is the function prototype?</a:t>
            </a:r>
            <a:endParaRPr b="0" lang="en-GB" sz="1800" spc="-1" strike="noStrike">
              <a:latin typeface="Arial"/>
            </a:endParaRPr>
          </a:p>
        </p:txBody>
      </p:sp>
      <p:sp>
        <p:nvSpPr>
          <p:cNvPr id="415" name="TextShape 3"/>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1</a:t>
            </a:r>
            <a:endParaRPr b="0" lang="en-US" sz="4400" spc="-1" strike="noStrike">
              <a:solidFill>
                <a:srgbClr val="000000"/>
              </a:solidFill>
              <a:latin typeface="Calibri Light"/>
            </a:endParaRPr>
          </a:p>
        </p:txBody>
      </p:sp>
      <p:sp>
        <p:nvSpPr>
          <p:cNvPr id="416" name="TextShape 4"/>
          <p:cNvSpPr txBox="1"/>
          <p:nvPr/>
        </p:nvSpPr>
        <p:spPr>
          <a:xfrm>
            <a:off x="457200" y="1455840"/>
            <a:ext cx="8229240" cy="317160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Add a function named </a:t>
            </a:r>
            <a:r>
              <a:rPr b="1" lang="en-US" sz="2000" spc="-1" strike="noStrike">
                <a:solidFill>
                  <a:srgbClr val="000000"/>
                </a:solidFill>
                <a:latin typeface="Consolas"/>
                <a:ea typeface="Consolas"/>
              </a:rPr>
              <a:t>midpoint() </a:t>
            </a:r>
            <a:r>
              <a:rPr b="0" lang="en-US" sz="2400" spc="-1" strike="noStrike">
                <a:solidFill>
                  <a:srgbClr val="000000"/>
                </a:solidFill>
                <a:latin typeface="Calibri Light"/>
                <a:ea typeface="Calibri Light"/>
              </a:rPr>
              <a:t>in </a:t>
            </a:r>
            <a:r>
              <a:rPr b="0" lang="en-US" sz="2000" spc="-1" strike="noStrike">
                <a:solidFill>
                  <a:srgbClr val="000000"/>
                </a:solidFill>
                <a:latin typeface="Consolas"/>
                <a:ea typeface="Consolas"/>
              </a:rPr>
              <a:t>spoint.cpp</a:t>
            </a:r>
            <a:r>
              <a:rPr b="0" lang="en-US" sz="2400" spc="-1" strike="noStrike">
                <a:solidFill>
                  <a:srgbClr val="000000"/>
                </a:solidFill>
                <a:latin typeface="Calibri Light"/>
                <a:ea typeface="Calibri Light"/>
              </a:rPr>
              <a:t>, which returns the mid-point of two 2D points.</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Add a function named </a:t>
            </a:r>
            <a:r>
              <a:rPr b="1" lang="en-US" sz="2000" spc="-1" strike="noStrike">
                <a:solidFill>
                  <a:srgbClr val="000000"/>
                </a:solidFill>
                <a:latin typeface="Consolas"/>
                <a:ea typeface="Consolas"/>
              </a:rPr>
              <a:t>shrink_line()</a:t>
            </a:r>
            <a:r>
              <a:rPr b="0" lang="en-US" sz="2400" spc="-1" strike="noStrike">
                <a:solidFill>
                  <a:srgbClr val="000000"/>
                </a:solidFill>
                <a:latin typeface="Calibri Light"/>
                <a:ea typeface="Calibri Light"/>
              </a:rPr>
              <a:t> in </a:t>
            </a:r>
            <a:r>
              <a:rPr b="0" lang="en-US" sz="2000" spc="-1" strike="noStrike">
                <a:solidFill>
                  <a:srgbClr val="000000"/>
                </a:solidFill>
                <a:latin typeface="Consolas"/>
                <a:ea typeface="Consolas"/>
              </a:rPr>
              <a:t>spoint.cpp</a:t>
            </a:r>
            <a:r>
              <a:rPr b="0" lang="en-US" sz="2400" spc="-1" strike="noStrike">
                <a:solidFill>
                  <a:srgbClr val="000000"/>
                </a:solidFill>
                <a:latin typeface="Calibri Light"/>
                <a:ea typeface="Calibri Light"/>
              </a:rPr>
              <a:t>, which shrink a line defined by two endpoints as follows: </a:t>
            </a:r>
            <a:endParaRPr b="0" lang="en-US" sz="2400" spc="-1" strike="noStrike">
              <a:solidFill>
                <a:srgbClr val="000000"/>
              </a:solidFill>
              <a:latin typeface="Calibri Light"/>
            </a:endParaRPr>
          </a:p>
        </p:txBody>
      </p:sp>
      <p:sp>
        <p:nvSpPr>
          <p:cNvPr id="417" name="TextShape 5"/>
          <p:cNvSpPr txBox="1"/>
          <p:nvPr/>
        </p:nvSpPr>
        <p:spPr>
          <a:xfrm>
            <a:off x="6553080" y="6356520"/>
            <a:ext cx="2133360" cy="364680"/>
          </a:xfrm>
          <a:prstGeom prst="rect">
            <a:avLst/>
          </a:prstGeom>
          <a:noFill/>
          <a:ln>
            <a:noFill/>
          </a:ln>
        </p:spPr>
        <p:txBody>
          <a:bodyPr anchor="ctr"/>
          <a:p>
            <a:pPr algn="r">
              <a:lnSpc>
                <a:spcPct val="100000"/>
              </a:lnSpc>
            </a:pPr>
            <a:fld id="{D3BE6E4F-304C-406C-9B31-EA5D3AEEFE3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18" name="CustomShape 6"/>
          <p:cNvSpPr/>
          <p:nvPr/>
        </p:nvSpPr>
        <p:spPr>
          <a:xfrm>
            <a:off x="2274840" y="2286000"/>
            <a:ext cx="4851720" cy="11023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808080"/>
                </a:solidFill>
                <a:latin typeface="Consolas"/>
                <a:ea typeface="Consolas"/>
              </a:rPr>
              <a:t>// mid-point of two points p and q</a:t>
            </a:r>
            <a:endParaRPr b="0" lang="en-GB" sz="1600" spc="-1" strike="noStrike">
              <a:latin typeface="Arial"/>
            </a:endParaRPr>
          </a:p>
          <a:p>
            <a:pPr>
              <a:lnSpc>
                <a:spcPct val="100000"/>
              </a:lnSpc>
            </a:pPr>
            <a:r>
              <a:rPr b="0" lang="en-GB" sz="1600" spc="-1" strike="noStrike">
                <a:solidFill>
                  <a:srgbClr val="000000"/>
                </a:solidFill>
                <a:latin typeface="Consolas"/>
                <a:ea typeface="Consolas"/>
              </a:rPr>
              <a:t>Point midpoint( Point p, Point q )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grpSp>
        <p:nvGrpSpPr>
          <p:cNvPr id="419" name="Group 7"/>
          <p:cNvGrpSpPr/>
          <p:nvPr/>
        </p:nvGrpSpPr>
        <p:grpSpPr>
          <a:xfrm>
            <a:off x="623520" y="4423680"/>
            <a:ext cx="2617200" cy="2130480"/>
            <a:chOff x="623520" y="4423680"/>
            <a:chExt cx="2617200" cy="2130480"/>
          </a:xfrm>
        </p:grpSpPr>
        <p:sp>
          <p:nvSpPr>
            <p:cNvPr id="420" name="CustomShape 8"/>
            <p:cNvSpPr/>
            <p:nvPr/>
          </p:nvSpPr>
          <p:spPr>
            <a:xfrm>
              <a:off x="623520" y="4423680"/>
              <a:ext cx="3243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p</a:t>
              </a:r>
              <a:endParaRPr b="0" lang="en-GB" sz="1800" spc="-1" strike="noStrike">
                <a:latin typeface="Arial"/>
              </a:endParaRPr>
            </a:p>
          </p:txBody>
        </p:sp>
        <p:grpSp>
          <p:nvGrpSpPr>
            <p:cNvPr id="421" name="Group 9"/>
            <p:cNvGrpSpPr/>
            <p:nvPr/>
          </p:nvGrpSpPr>
          <p:grpSpPr>
            <a:xfrm>
              <a:off x="817200" y="4605120"/>
              <a:ext cx="2423520" cy="1949040"/>
              <a:chOff x="817200" y="4605120"/>
              <a:chExt cx="2423520" cy="1949040"/>
            </a:xfrm>
          </p:grpSpPr>
          <p:sp>
            <p:nvSpPr>
              <p:cNvPr id="422" name="CustomShape 10"/>
              <p:cNvSpPr/>
              <p:nvPr/>
            </p:nvSpPr>
            <p:spPr>
              <a:xfrm>
                <a:off x="2916360" y="6109560"/>
                <a:ext cx="3243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q</a:t>
                </a:r>
                <a:endParaRPr b="0" lang="en-GB" sz="1800" spc="-1" strike="noStrike">
                  <a:latin typeface="Arial"/>
                </a:endParaRPr>
              </a:p>
            </p:txBody>
          </p:sp>
          <p:sp>
            <p:nvSpPr>
              <p:cNvPr id="423" name="Line 11"/>
              <p:cNvSpPr/>
              <p:nvPr/>
            </p:nvSpPr>
            <p:spPr>
              <a:xfrm>
                <a:off x="879480" y="4748040"/>
                <a:ext cx="2001600" cy="1502640"/>
              </a:xfrm>
              <a:prstGeom prst="line">
                <a:avLst/>
              </a:prstGeom>
              <a:ln w="9360">
                <a:solidFill>
                  <a:srgbClr val="f59240"/>
                </a:solidFill>
                <a:round/>
                <a:tailEnd len="med" type="triangle" w="med"/>
              </a:ln>
            </p:spPr>
            <p:style>
              <a:lnRef idx="0"/>
              <a:fillRef idx="0"/>
              <a:effectRef idx="0"/>
              <a:fontRef idx="minor"/>
            </p:style>
          </p:sp>
          <p:sp>
            <p:nvSpPr>
              <p:cNvPr id="424" name="Line 12"/>
              <p:cNvSpPr/>
              <p:nvPr/>
            </p:nvSpPr>
            <p:spPr>
              <a:xfrm>
                <a:off x="817200" y="4827600"/>
                <a:ext cx="500400" cy="375480"/>
              </a:xfrm>
              <a:prstGeom prst="line">
                <a:avLst/>
              </a:prstGeom>
              <a:ln w="9360">
                <a:solidFill>
                  <a:srgbClr val="f59240"/>
                </a:solidFill>
                <a:round/>
                <a:tailEnd len="med" type="triangle" w="med"/>
              </a:ln>
            </p:spPr>
            <p:style>
              <a:lnRef idx="0"/>
              <a:fillRef idx="0"/>
              <a:effectRef idx="0"/>
              <a:fontRef idx="minor"/>
            </p:style>
          </p:sp>
          <p:sp>
            <p:nvSpPr>
              <p:cNvPr id="425" name="Line 13"/>
              <p:cNvSpPr/>
              <p:nvPr/>
            </p:nvSpPr>
            <p:spPr>
              <a:xfrm>
                <a:off x="850320" y="4785120"/>
                <a:ext cx="1501200" cy="1126800"/>
              </a:xfrm>
              <a:prstGeom prst="line">
                <a:avLst/>
              </a:prstGeom>
              <a:ln w="9360">
                <a:solidFill>
                  <a:srgbClr val="f59240"/>
                </a:solidFill>
                <a:round/>
                <a:tailEnd len="med" type="triangle" w="med"/>
              </a:ln>
            </p:spPr>
            <p:style>
              <a:lnRef idx="0"/>
              <a:fillRef idx="0"/>
              <a:effectRef idx="0"/>
              <a:fontRef idx="minor"/>
            </p:style>
          </p:sp>
          <p:sp>
            <p:nvSpPr>
              <p:cNvPr id="426" name="CustomShape 14"/>
              <p:cNvSpPr/>
              <p:nvPr/>
            </p:nvSpPr>
            <p:spPr>
              <a:xfrm>
                <a:off x="896400" y="4643640"/>
                <a:ext cx="80280" cy="80280"/>
              </a:xfrm>
              <a:prstGeom prst="ellipse">
                <a:avLst/>
              </a:prstGeom>
              <a:gradFill rotWithShape="0">
                <a:gsLst>
                  <a:gs pos="0">
                    <a:srgbClr val="3e7fcc"/>
                  </a:gs>
                  <a:gs pos="100000">
                    <a:srgbClr val="a4c1ff"/>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427" name="CustomShape 15"/>
              <p:cNvSpPr/>
              <p:nvPr/>
            </p:nvSpPr>
            <p:spPr>
              <a:xfrm>
                <a:off x="2895480" y="6147720"/>
                <a:ext cx="80280" cy="80280"/>
              </a:xfrm>
              <a:prstGeom prst="ellipse">
                <a:avLst/>
              </a:prstGeom>
              <a:gradFill rotWithShape="0">
                <a:gsLst>
                  <a:gs pos="0">
                    <a:srgbClr val="3e7fcc"/>
                  </a:gs>
                  <a:gs pos="100000">
                    <a:srgbClr val="a4c1ff"/>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sp>
            <p:nvSpPr>
              <p:cNvPr id="428" name="Line 16"/>
              <p:cNvSpPr/>
              <p:nvPr/>
            </p:nvSpPr>
            <p:spPr>
              <a:xfrm>
                <a:off x="965160" y="4712400"/>
                <a:ext cx="1945440" cy="1460160"/>
              </a:xfrm>
              <a:prstGeom prst="line">
                <a:avLst/>
              </a:prstGeom>
              <a:ln w="38160">
                <a:solidFill>
                  <a:srgbClr val="4f81bd"/>
                </a:solidFill>
                <a:round/>
              </a:ln>
            </p:spPr>
            <p:style>
              <a:lnRef idx="0"/>
              <a:fillRef idx="0"/>
              <a:effectRef idx="0"/>
              <a:fontRef idx="minor"/>
            </p:style>
          </p:sp>
          <p:sp>
            <p:nvSpPr>
              <p:cNvPr id="429" name="CustomShape 17"/>
              <p:cNvSpPr/>
              <p:nvPr/>
            </p:nvSpPr>
            <p:spPr>
              <a:xfrm>
                <a:off x="1378800" y="5013720"/>
                <a:ext cx="80280" cy="80280"/>
              </a:xfrm>
              <a:prstGeom prst="ellipse">
                <a:avLst/>
              </a:prstGeom>
              <a:gradFill rotWithShape="0">
                <a:gsLst>
                  <a:gs pos="0">
                    <a:srgbClr val="d03f3b"/>
                  </a:gs>
                  <a:gs pos="100000">
                    <a:srgbClr val="ffa7a4"/>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430" name="CustomShape 18"/>
              <p:cNvSpPr/>
              <p:nvPr/>
            </p:nvSpPr>
            <p:spPr>
              <a:xfrm>
                <a:off x="2392200" y="5770080"/>
                <a:ext cx="80280" cy="80280"/>
              </a:xfrm>
              <a:prstGeom prst="ellipse">
                <a:avLst/>
              </a:prstGeom>
              <a:gradFill rotWithShape="0">
                <a:gsLst>
                  <a:gs pos="0">
                    <a:srgbClr val="d03f3b"/>
                  </a:gs>
                  <a:gs pos="100000">
                    <a:srgbClr val="ffa7a4"/>
                  </a:gs>
                </a:gsLst>
                <a:lin ang="16200000"/>
              </a:gradFill>
              <a:ln w="9360">
                <a:solidFill>
                  <a:srgbClr val="be4b48"/>
                </a:solidFill>
                <a:round/>
              </a:ln>
              <a:effectLst>
                <a:outerShdw dist="23040" dir="5400000">
                  <a:srgbClr val="000000">
                    <a:alpha val="35000"/>
                  </a:srgbClr>
                </a:outerShdw>
              </a:effectLst>
            </p:spPr>
            <p:style>
              <a:lnRef idx="0"/>
              <a:fillRef idx="0"/>
              <a:effectRef idx="0"/>
              <a:fontRef idx="minor"/>
            </p:style>
          </p:sp>
          <p:sp>
            <p:nvSpPr>
              <p:cNvPr id="431" name="Line 19"/>
              <p:cNvSpPr/>
              <p:nvPr/>
            </p:nvSpPr>
            <p:spPr>
              <a:xfrm flipV="1">
                <a:off x="817200" y="4729320"/>
                <a:ext cx="78120" cy="104040"/>
              </a:xfrm>
              <a:prstGeom prst="line">
                <a:avLst/>
              </a:prstGeom>
              <a:ln w="9360">
                <a:solidFill>
                  <a:srgbClr val="f59240"/>
                </a:solidFill>
                <a:round/>
              </a:ln>
            </p:spPr>
            <p:style>
              <a:lnRef idx="0"/>
              <a:fillRef idx="0"/>
              <a:effectRef idx="0"/>
              <a:fontRef idx="minor"/>
            </p:style>
          </p:sp>
          <p:sp>
            <p:nvSpPr>
              <p:cNvPr id="432" name="Line 20"/>
              <p:cNvSpPr/>
              <p:nvPr/>
            </p:nvSpPr>
            <p:spPr>
              <a:xfrm flipV="1">
                <a:off x="1311840" y="5107680"/>
                <a:ext cx="78120" cy="104040"/>
              </a:xfrm>
              <a:prstGeom prst="line">
                <a:avLst/>
              </a:prstGeom>
              <a:ln w="9360">
                <a:solidFill>
                  <a:srgbClr val="f59240"/>
                </a:solidFill>
                <a:round/>
              </a:ln>
            </p:spPr>
            <p:style>
              <a:lnRef idx="0"/>
              <a:fillRef idx="0"/>
              <a:effectRef idx="0"/>
              <a:fontRef idx="minor"/>
            </p:style>
          </p:sp>
          <p:sp>
            <p:nvSpPr>
              <p:cNvPr id="433" name="Line 21"/>
              <p:cNvSpPr/>
              <p:nvPr/>
            </p:nvSpPr>
            <p:spPr>
              <a:xfrm flipV="1">
                <a:off x="2322360" y="5857200"/>
                <a:ext cx="78120" cy="104040"/>
              </a:xfrm>
              <a:prstGeom prst="line">
                <a:avLst/>
              </a:prstGeom>
              <a:ln w="9360">
                <a:solidFill>
                  <a:srgbClr val="f59240"/>
                </a:solidFill>
                <a:round/>
              </a:ln>
            </p:spPr>
            <p:style>
              <a:lnRef idx="0"/>
              <a:fillRef idx="0"/>
              <a:effectRef idx="0"/>
              <a:fontRef idx="minor"/>
            </p:style>
          </p:sp>
          <p:sp>
            <p:nvSpPr>
              <p:cNvPr id="434" name="Line 22"/>
              <p:cNvSpPr/>
              <p:nvPr/>
            </p:nvSpPr>
            <p:spPr>
              <a:xfrm flipV="1">
                <a:off x="2817360" y="6235560"/>
                <a:ext cx="78120" cy="104040"/>
              </a:xfrm>
              <a:prstGeom prst="line">
                <a:avLst/>
              </a:prstGeom>
              <a:ln w="9360">
                <a:solidFill>
                  <a:srgbClr val="f59240"/>
                </a:solidFill>
                <a:round/>
              </a:ln>
            </p:spPr>
            <p:style>
              <a:lnRef idx="0"/>
              <a:fillRef idx="0"/>
              <a:effectRef idx="0"/>
              <a:fontRef idx="minor"/>
            </p:style>
          </p:sp>
          <p:sp>
            <p:nvSpPr>
              <p:cNvPr id="435" name="CustomShape 23"/>
              <p:cNvSpPr/>
              <p:nvPr/>
            </p:nvSpPr>
            <p:spPr>
              <a:xfrm>
                <a:off x="2610000" y="6250680"/>
                <a:ext cx="292320" cy="30348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400" spc="-1" strike="noStrike">
                    <a:solidFill>
                      <a:srgbClr val="000000"/>
                    </a:solidFill>
                    <a:latin typeface="Calibri Light"/>
                  </a:rPr>
                  <a:t>d</a:t>
                </a:r>
                <a:endParaRPr b="0" lang="en-GB" sz="1400" spc="-1" strike="noStrike">
                  <a:latin typeface="Arial"/>
                </a:endParaRPr>
              </a:p>
            </p:txBody>
          </p:sp>
          <p:sp>
            <p:nvSpPr>
              <p:cNvPr id="436" name="CustomShape 24"/>
              <p:cNvSpPr/>
              <p:nvPr/>
            </p:nvSpPr>
            <p:spPr>
              <a:xfrm>
                <a:off x="1986120" y="5912280"/>
                <a:ext cx="577440" cy="30348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400" spc="-1" strike="noStrike">
                    <a:solidFill>
                      <a:srgbClr val="000000"/>
                    </a:solidFill>
                    <a:latin typeface="Calibri Light"/>
                  </a:rPr>
                  <a:t>3d/4</a:t>
                </a:r>
                <a:endParaRPr b="0" lang="en-GB" sz="1400" spc="-1" strike="noStrike">
                  <a:latin typeface="Arial"/>
                </a:endParaRPr>
              </a:p>
            </p:txBody>
          </p:sp>
          <p:sp>
            <p:nvSpPr>
              <p:cNvPr id="437" name="CustomShape 25"/>
              <p:cNvSpPr/>
              <p:nvPr/>
            </p:nvSpPr>
            <p:spPr>
              <a:xfrm>
                <a:off x="1008000" y="5161680"/>
                <a:ext cx="464760" cy="30348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400" spc="-1" strike="noStrike">
                    <a:solidFill>
                      <a:srgbClr val="000000"/>
                    </a:solidFill>
                    <a:latin typeface="Calibri Light"/>
                  </a:rPr>
                  <a:t>d/4</a:t>
                </a:r>
                <a:endParaRPr b="0" lang="en-GB" sz="1400" spc="-1" strike="noStrike">
                  <a:latin typeface="Arial"/>
                </a:endParaRPr>
              </a:p>
            </p:txBody>
          </p:sp>
          <p:sp>
            <p:nvSpPr>
              <p:cNvPr id="438" name="CustomShape 26"/>
              <p:cNvSpPr/>
              <p:nvPr/>
            </p:nvSpPr>
            <p:spPr>
              <a:xfrm>
                <a:off x="1008000" y="4605120"/>
                <a:ext cx="470160" cy="381600"/>
              </a:xfrm>
              <a:prstGeom prst="curvedConnector2">
                <a:avLst/>
              </a:prstGeom>
              <a:noFill/>
              <a:ln w="1260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
            <p:nvSpPr>
              <p:cNvPr id="439" name="CustomShape 27"/>
              <p:cNvSpPr/>
              <p:nvPr/>
            </p:nvSpPr>
            <p:spPr>
              <a:xfrm flipV="1" rot="16200000">
                <a:off x="2559600" y="5716800"/>
                <a:ext cx="336960" cy="462960"/>
              </a:xfrm>
              <a:prstGeom prst="curvedConnector2">
                <a:avLst/>
              </a:prstGeom>
              <a:noFill/>
              <a:ln w="1260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grpSp>
      </p:grpSp>
      <p:sp>
        <p:nvSpPr>
          <p:cNvPr id="440" name="CustomShape 28"/>
          <p:cNvSpPr/>
          <p:nvPr/>
        </p:nvSpPr>
        <p:spPr>
          <a:xfrm>
            <a:off x="3449160" y="4651920"/>
            <a:ext cx="5148720" cy="11023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808080"/>
                </a:solidFill>
                <a:latin typeface="Consolas"/>
                <a:ea typeface="Consolas"/>
              </a:rPr>
              <a:t>// shrink a line with endpoints p and q</a:t>
            </a:r>
            <a:endParaRPr b="0" lang="en-GB" sz="1600" spc="-1" strike="noStrike">
              <a:latin typeface="Arial"/>
            </a:endParaRPr>
          </a:p>
          <a:p>
            <a:pPr>
              <a:lnSpc>
                <a:spcPct val="100000"/>
              </a:lnSpc>
            </a:pPr>
            <a:r>
              <a:rPr b="0" lang="en-GB" sz="1600" spc="-1" strike="noStrike">
                <a:solidFill>
                  <a:srgbClr val="000000"/>
                </a:solidFill>
                <a:latin typeface="Consolas"/>
                <a:ea typeface="Consolas"/>
              </a:rPr>
              <a:t>void shrink_line( Point &amp;p, Point &amp;q )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Tree>
  </p:cSld>
  <p:timing>
    <p:tnLst>
      <p:par>
        <p:cTn id="357" dur="indefinite" restart="never" nodeType="tmRoot">
          <p:childTnLst>
            <p:seq>
              <p:cTn id="358" dur="indefinite" nodeType="mainSeq">
                <p:childTnLst>
                  <p:par>
                    <p:cTn id="359" fill="hold">
                      <p:stCondLst>
                        <p:cond delay="indefinite"/>
                      </p:stCondLst>
                      <p:childTnLst>
                        <p:par>
                          <p:cTn id="360" fill="hold">
                            <p:stCondLst>
                              <p:cond delay="0"/>
                            </p:stCondLst>
                            <p:childTnLst>
                              <p:par>
                                <p:cTn id="361" nodeType="clickEffect" fill="hold" presetClass="entr" presetID="1">
                                  <p:stCondLst>
                                    <p:cond delay="0"/>
                                  </p:stCondLst>
                                  <p:childTnLst>
                                    <p:set>
                                      <p:cBhvr>
                                        <p:cTn id="362" dur="1" fill="hold">
                                          <p:stCondLst>
                                            <p:cond delay="0"/>
                                          </p:stCondLst>
                                        </p:cTn>
                                        <p:tgtEl>
                                          <p:spTgt spid="413"/>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nodeType="clickEffect" fill="hold" presetClass="entr" presetID="1">
                                  <p:stCondLst>
                                    <p:cond delay="0"/>
                                  </p:stCondLst>
                                  <p:childTnLst>
                                    <p:set>
                                      <p:cBhvr>
                                        <p:cTn id="366" dur="1" fill="hold">
                                          <p:stCondLst>
                                            <p:cond delay="0"/>
                                          </p:stCondLst>
                                        </p:cTn>
                                        <p:tgtEl>
                                          <p:spTgt spid="418"/>
                                        </p:tgtEl>
                                        <p:attrNameLst>
                                          <p:attrName>style.visibility</p:attrName>
                                        </p:attrNameLst>
                                      </p:cBhvr>
                                      <p:to>
                                        <p:strVal val="visible"/>
                                      </p:to>
                                    </p:set>
                                  </p:childTnLst>
                                </p:cTn>
                              </p:par>
                            </p:childTnLst>
                          </p:cTn>
                        </p:par>
                      </p:childTnLst>
                    </p:cTn>
                  </p:par>
                  <p:par>
                    <p:cTn id="367" fill="hold">
                      <p:stCondLst>
                        <p:cond delay="indefinite"/>
                      </p:stCondLst>
                      <p:childTnLst>
                        <p:par>
                          <p:cTn id="368" fill="hold">
                            <p:stCondLst>
                              <p:cond delay="0"/>
                            </p:stCondLst>
                            <p:childTnLst>
                              <p:par>
                                <p:cTn id="369" nodeType="clickEffect" fill="hold" presetClass="entr" presetID="1">
                                  <p:stCondLst>
                                    <p:cond delay="0"/>
                                  </p:stCondLst>
                                  <p:childTnLst>
                                    <p:set>
                                      <p:cBhvr>
                                        <p:cTn id="370" dur="1" fill="hold">
                                          <p:stCondLst>
                                            <p:cond delay="0"/>
                                          </p:stCondLst>
                                        </p:cTn>
                                        <p:tgtEl>
                                          <p:spTgt spid="416">
                                            <p:txEl>
                                              <p:pRg st="4" end="4"/>
                                            </p:txEl>
                                          </p:spTgt>
                                        </p:tgtEl>
                                        <p:attrNameLst>
                                          <p:attrName>style.visibility</p:attrName>
                                        </p:attrNameLst>
                                      </p:cBhvr>
                                      <p:to>
                                        <p:strVal val="visible"/>
                                      </p:to>
                                    </p:set>
                                  </p:childTnLst>
                                </p:cTn>
                              </p:par>
                              <p:par>
                                <p:cTn id="371" nodeType="withEffect" fill="hold" presetClass="entr" presetID="1">
                                  <p:stCondLst>
                                    <p:cond delay="0"/>
                                  </p:stCondLst>
                                  <p:childTnLst>
                                    <p:set>
                                      <p:cBhvr>
                                        <p:cTn id="372" dur="1" fill="hold">
                                          <p:stCondLst>
                                            <p:cond delay="0"/>
                                          </p:stCondLst>
                                        </p:cTn>
                                        <p:tgtEl>
                                          <p:spTgt spid="419"/>
                                        </p:tgtEl>
                                        <p:attrNameLst>
                                          <p:attrName>style.visibility</p:attrName>
                                        </p:attrNameLst>
                                      </p:cBhvr>
                                      <p:to>
                                        <p:strVal val="visible"/>
                                      </p:to>
                                    </p:set>
                                  </p:childTnLst>
                                </p:cTn>
                              </p:par>
                            </p:childTnLst>
                          </p:cTn>
                        </p:par>
                      </p:childTnLst>
                    </p:cTn>
                  </p:par>
                  <p:par>
                    <p:cTn id="373" fill="hold">
                      <p:stCondLst>
                        <p:cond delay="indefinite"/>
                      </p:stCondLst>
                      <p:childTnLst>
                        <p:par>
                          <p:cTn id="374" fill="hold">
                            <p:stCondLst>
                              <p:cond delay="0"/>
                            </p:stCondLst>
                            <p:childTnLst>
                              <p:par>
                                <p:cTn id="375" nodeType="clickEffect" fill="hold" presetClass="entr" presetID="1">
                                  <p:stCondLst>
                                    <p:cond delay="0"/>
                                  </p:stCondLst>
                                  <p:childTnLst>
                                    <p:set>
                                      <p:cBhvr>
                                        <p:cTn id="376" dur="1" fill="hold">
                                          <p:stCondLst>
                                            <p:cond delay="0"/>
                                          </p:stCondLst>
                                        </p:cTn>
                                        <p:tgtEl>
                                          <p:spTgt spid="414"/>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nodeType="clickEffect" fill="hold" presetClass="entr" presetID="1">
                                  <p:stCondLst>
                                    <p:cond delay="0"/>
                                  </p:stCondLst>
                                  <p:childTnLst>
                                    <p:set>
                                      <p:cBhvr>
                                        <p:cTn id="380" dur="1" fill="hold">
                                          <p:stCondLst>
                                            <p:cond delay="0"/>
                                          </p:stCondLst>
                                        </p:cTn>
                                        <p:tgtEl>
                                          <p:spTgt spid="44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2</a:t>
            </a:r>
            <a:endParaRPr b="0" lang="en-US" sz="4400" spc="-1" strike="noStrike">
              <a:solidFill>
                <a:srgbClr val="000000"/>
              </a:solidFill>
              <a:latin typeface="Calibri Light"/>
            </a:endParaRPr>
          </a:p>
        </p:txBody>
      </p:sp>
      <p:sp>
        <p:nvSpPr>
          <p:cNvPr id="442" name="TextShape 2"/>
          <p:cNvSpPr txBox="1"/>
          <p:nvPr/>
        </p:nvSpPr>
        <p:spPr>
          <a:xfrm>
            <a:off x="457200" y="1600200"/>
            <a:ext cx="4299480" cy="4525560"/>
          </a:xfrm>
          <a:prstGeom prst="rect">
            <a:avLst/>
          </a:prstGeom>
          <a:noFill/>
          <a:ln>
            <a:noFill/>
          </a:ln>
        </p:spPr>
        <p:txBody>
          <a:bodyPr>
            <a:normAutofit/>
          </a:bodyPr>
          <a:p>
            <a:pPr>
              <a:lnSpc>
                <a:spcPct val="100000"/>
              </a:lnSpc>
            </a:pPr>
            <a:r>
              <a:rPr b="0" lang="en-US" sz="2400" spc="-1" strike="noStrike">
                <a:solidFill>
                  <a:srgbClr val="000000"/>
                </a:solidFill>
                <a:latin typeface="Calibri Light"/>
                <a:ea typeface="DengXian"/>
              </a:rPr>
              <a:t>Fill in the body of the </a:t>
            </a:r>
            <a:r>
              <a:rPr b="0" lang="en-US" sz="2400" spc="-1" strike="noStrike">
                <a:solidFill>
                  <a:srgbClr val="000000"/>
                </a:solidFill>
                <a:latin typeface="Consolas"/>
                <a:ea typeface="DengXian"/>
              </a:rPr>
              <a:t>equal</a:t>
            </a:r>
            <a:r>
              <a:rPr b="0" lang="en-US" sz="2400" spc="-1" strike="noStrike">
                <a:solidFill>
                  <a:srgbClr val="000000"/>
                </a:solidFill>
                <a:latin typeface="Calibri Light"/>
                <a:ea typeface="DengXian"/>
              </a:rPr>
              <a:t> function below. The function will return true if the member variables of the structure contain the same data and false otherwise. </a:t>
            </a:r>
            <a:endParaRPr b="0" lang="en-US" sz="2400" spc="-1" strike="noStrike">
              <a:solidFill>
                <a:srgbClr val="000000"/>
              </a:solidFill>
              <a:latin typeface="Calibri Light"/>
            </a:endParaRPr>
          </a:p>
        </p:txBody>
      </p:sp>
      <p:sp>
        <p:nvSpPr>
          <p:cNvPr id="443" name="TextShape 3"/>
          <p:cNvSpPr txBox="1"/>
          <p:nvPr/>
        </p:nvSpPr>
        <p:spPr>
          <a:xfrm>
            <a:off x="6553080" y="6356520"/>
            <a:ext cx="2133360" cy="364680"/>
          </a:xfrm>
          <a:prstGeom prst="rect">
            <a:avLst/>
          </a:prstGeom>
          <a:noFill/>
          <a:ln>
            <a:noFill/>
          </a:ln>
        </p:spPr>
        <p:txBody>
          <a:bodyPr anchor="ctr"/>
          <a:p>
            <a:pPr algn="r">
              <a:lnSpc>
                <a:spcPct val="100000"/>
              </a:lnSpc>
            </a:pPr>
            <a:fld id="{BB55FD6C-A2CF-4128-B358-28AC1C7C63E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44" name="CustomShape 4"/>
          <p:cNvSpPr/>
          <p:nvPr/>
        </p:nvSpPr>
        <p:spPr>
          <a:xfrm>
            <a:off x="0" y="2384280"/>
            <a:ext cx="9143640" cy="360"/>
          </a:xfrm>
          <a:prstGeom prst="rect">
            <a:avLst/>
          </a:prstGeom>
          <a:noFill/>
          <a:ln>
            <a:noFill/>
          </a:ln>
        </p:spPr>
        <p:style>
          <a:lnRef idx="0"/>
          <a:fillRef idx="0"/>
          <a:effectRef idx="0"/>
          <a:fontRef idx="minor"/>
        </p:style>
      </p:sp>
      <p:pic>
        <p:nvPicPr>
          <p:cNvPr id="445" name="Picture 6" descr=""/>
          <p:cNvPicPr/>
          <p:nvPr/>
        </p:nvPicPr>
        <p:blipFill>
          <a:blip r:embed="rId1"/>
          <a:stretch/>
        </p:blipFill>
        <p:spPr>
          <a:xfrm>
            <a:off x="4757040" y="1625400"/>
            <a:ext cx="3974760" cy="376380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TextShape 1"/>
          <p:cNvSpPr txBox="1"/>
          <p:nvPr/>
        </p:nvSpPr>
        <p:spPr>
          <a:xfrm>
            <a:off x="457200" y="274680"/>
            <a:ext cx="8229240" cy="1142640"/>
          </a:xfrm>
          <a:prstGeom prst="rect">
            <a:avLst/>
          </a:prstGeom>
          <a:noFill/>
          <a:ln>
            <a:noFill/>
          </a:ln>
        </p:spPr>
        <p:txBody>
          <a:bodyPr anchor="ctr"/>
          <a:p>
            <a:pPr>
              <a:lnSpc>
                <a:spcPct val="100000"/>
              </a:lnSpc>
            </a:pPr>
            <a:r>
              <a:rPr b="0" lang="en-US" sz="3600" spc="-1" strike="noStrike">
                <a:solidFill>
                  <a:srgbClr val="000000"/>
                </a:solidFill>
                <a:latin typeface="Avenir Next"/>
                <a:ea typeface="Avenir Next"/>
              </a:rPr>
              <a:t>More examples on struct and function</a:t>
            </a:r>
            <a:endParaRPr b="0" lang="en-US" sz="3600" spc="-1" strike="noStrike">
              <a:solidFill>
                <a:srgbClr val="000000"/>
              </a:solidFill>
              <a:latin typeface="Calibri Light"/>
            </a:endParaRPr>
          </a:p>
        </p:txBody>
      </p:sp>
      <p:sp>
        <p:nvSpPr>
          <p:cNvPr id="447"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Consider </a:t>
            </a:r>
            <a:r>
              <a:rPr b="0" lang="en-US" sz="2000" spc="-1" strike="noStrike">
                <a:solidFill>
                  <a:srgbClr val="000000"/>
                </a:solidFill>
                <a:latin typeface="Consolas"/>
                <a:ea typeface="Consolas"/>
              </a:rPr>
              <a:t>struct</a:t>
            </a:r>
            <a:r>
              <a:rPr b="1" lang="en-US" sz="2000" spc="-1" strike="noStrike">
                <a:solidFill>
                  <a:srgbClr val="e46c0a"/>
                </a:solidFill>
                <a:latin typeface="Consolas"/>
                <a:ea typeface="Consolas"/>
              </a:rPr>
              <a:t> </a:t>
            </a:r>
            <a:r>
              <a:rPr b="0" lang="en-US" sz="2000" spc="-1" strike="noStrike">
                <a:solidFill>
                  <a:srgbClr val="000000"/>
                </a:solidFill>
                <a:latin typeface="Consolas"/>
                <a:ea typeface="Consolas"/>
              </a:rPr>
              <a:t>Circle</a:t>
            </a:r>
            <a:r>
              <a:rPr b="0" lang="en-US" sz="2400" spc="-1" strike="noStrike">
                <a:solidFill>
                  <a:srgbClr val="000000"/>
                </a:solidFill>
                <a:latin typeface="Calibri Light"/>
                <a:ea typeface="Calibri Light"/>
              </a:rPr>
              <a:t>, and we are to </a:t>
            </a:r>
            <a:br/>
            <a:r>
              <a:rPr b="0" lang="en-US" sz="2400" spc="-1" strike="noStrike">
                <a:solidFill>
                  <a:srgbClr val="000000"/>
                </a:solidFill>
                <a:latin typeface="Calibri Light"/>
                <a:ea typeface="Calibri Light"/>
              </a:rPr>
              <a:t>implement the following three functions:</a:t>
            </a:r>
            <a:endParaRPr b="0" lang="en-US" sz="2400" spc="-1" strike="noStrike">
              <a:solidFill>
                <a:srgbClr val="000000"/>
              </a:solidFill>
              <a:latin typeface="Calibri Light"/>
            </a:endParaRPr>
          </a:p>
          <a:p>
            <a:pPr>
              <a:lnSpc>
                <a:spcPct val="100000"/>
              </a:lnSpc>
              <a:spcBef>
                <a:spcPts val="479"/>
              </a:spcBef>
            </a:pPr>
            <a:br/>
            <a:r>
              <a:rPr b="0" lang="en-US" sz="2400" spc="-1" strike="noStrike">
                <a:solidFill>
                  <a:srgbClr val="000000"/>
                </a:solidFill>
                <a:latin typeface="Calibri Light"/>
                <a:ea typeface="Calibri Light"/>
              </a:rPr>
              <a:t>Function 1: To compute the area of a circle</a:t>
            </a:r>
            <a:endParaRPr b="0" lang="en-US" sz="24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Function 2: To enlarge a circle (i.e., increase its radius)</a:t>
            </a:r>
            <a:endParaRPr b="0" lang="en-US" sz="24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Function 3: To check whether a circle overlaps with another circle</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What would possibly be the function prototypes for the above functions?</a:t>
            </a:r>
            <a:endParaRPr b="0" lang="en-US" sz="24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Think about the input and output of these functions.</a:t>
            </a:r>
            <a:endParaRPr b="0" lang="en-US" sz="2400" spc="-1" strike="noStrike">
              <a:solidFill>
                <a:srgbClr val="000000"/>
              </a:solidFill>
              <a:latin typeface="Calibri Light"/>
            </a:endParaRPr>
          </a:p>
        </p:txBody>
      </p:sp>
      <p:sp>
        <p:nvSpPr>
          <p:cNvPr id="448" name="TextShape 3"/>
          <p:cNvSpPr txBox="1"/>
          <p:nvPr/>
        </p:nvSpPr>
        <p:spPr>
          <a:xfrm>
            <a:off x="6553080" y="6356520"/>
            <a:ext cx="2133360" cy="364680"/>
          </a:xfrm>
          <a:prstGeom prst="rect">
            <a:avLst/>
          </a:prstGeom>
          <a:noFill/>
          <a:ln>
            <a:noFill/>
          </a:ln>
        </p:spPr>
        <p:txBody>
          <a:bodyPr anchor="ctr"/>
          <a:p>
            <a:pPr algn="r">
              <a:lnSpc>
                <a:spcPct val="100000"/>
              </a:lnSpc>
            </a:pPr>
            <a:fld id="{137B71D0-6D90-47E8-BF45-AA37F448357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49" name="CustomShape 4"/>
          <p:cNvSpPr/>
          <p:nvPr/>
        </p:nvSpPr>
        <p:spPr>
          <a:xfrm>
            <a:off x="6687000" y="1417680"/>
            <a:ext cx="2258280" cy="13086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struct</a:t>
            </a:r>
            <a:r>
              <a:rPr b="1" lang="en-GB" sz="1400" spc="-1" strike="noStrike">
                <a:solidFill>
                  <a:srgbClr val="e46c0a"/>
                </a:solidFill>
                <a:latin typeface="Consolas"/>
                <a:ea typeface="Consolas"/>
              </a:rPr>
              <a:t> </a:t>
            </a:r>
            <a:r>
              <a:rPr b="0" lang="en-GB" sz="1400" spc="-1" strike="noStrike">
                <a:solidFill>
                  <a:srgbClr val="000000"/>
                </a:solidFill>
                <a:latin typeface="Consolas"/>
                <a:ea typeface="Consolas"/>
              </a:rPr>
              <a:t>Circle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x, y;</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r;</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Before We Start</a:t>
            </a:r>
            <a:endParaRPr b="0" lang="en-US" sz="4400" spc="-1" strike="noStrike">
              <a:solidFill>
                <a:srgbClr val="000000"/>
              </a:solidFill>
              <a:latin typeface="Calibri Light"/>
            </a:endParaRPr>
          </a:p>
        </p:txBody>
      </p:sp>
      <p:sp>
        <p:nvSpPr>
          <p:cNvPr id="136" name="TextShape 2"/>
          <p:cNvSpPr txBox="1"/>
          <p:nvPr/>
        </p:nvSpPr>
        <p:spPr>
          <a:xfrm>
            <a:off x="457200" y="1600200"/>
            <a:ext cx="853020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will deal with C++ only in this module.</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1" lang="en-US" sz="2400" spc="-1" strike="noStrike">
                <a:solidFill>
                  <a:srgbClr val="e46c0a"/>
                </a:solidFill>
                <a:latin typeface="Calibri Light"/>
                <a:ea typeface="Calibri Light"/>
              </a:rPr>
              <a:t>Important</a:t>
            </a:r>
            <a:r>
              <a:rPr b="0" lang="en-US" sz="2400" spc="-1" strike="noStrike">
                <a:solidFill>
                  <a:srgbClr val="e46c0a"/>
                </a:solidFill>
                <a:latin typeface="Calibri Light"/>
                <a:ea typeface="Calibri Light"/>
              </a:rPr>
              <a:t>: </a:t>
            </a:r>
            <a:r>
              <a:rPr b="0" lang="en-US" sz="2400" spc="-1" strike="noStrike">
                <a:solidFill>
                  <a:srgbClr val="000000"/>
                </a:solidFill>
                <a:latin typeface="Calibri Light"/>
                <a:ea typeface="Calibri Light"/>
              </a:rPr>
              <a:t>We will be using the C++ 11 standard, so make sure that your compiler option is set appropriately.  We suggest to use the following command to compile your C++ program:</a:t>
            </a:r>
            <a:endParaRPr b="0" lang="en-US" sz="2400" spc="-1" strike="noStrike">
              <a:solidFill>
                <a:srgbClr val="000000"/>
              </a:solidFill>
              <a:latin typeface="Calibri Light"/>
            </a:endParaRPr>
          </a:p>
          <a:p>
            <a:pPr marL="539640">
              <a:lnSpc>
                <a:spcPct val="100000"/>
              </a:lnSpc>
              <a:spcBef>
                <a:spcPts val="400"/>
              </a:spcBef>
            </a:pPr>
            <a:r>
              <a:rPr b="0" lang="en-US" sz="2000" spc="-1" strike="noStrike">
                <a:solidFill>
                  <a:srgbClr val="000000"/>
                </a:solidFill>
                <a:latin typeface="Menlo"/>
                <a:ea typeface="Menlo"/>
              </a:rPr>
              <a:t>g++ </a:t>
            </a:r>
            <a:r>
              <a:rPr b="0" lang="en-US" sz="2000" spc="-1" strike="noStrike">
                <a:solidFill>
                  <a:srgbClr val="e46c0a"/>
                </a:solidFill>
                <a:latin typeface="Menlo"/>
                <a:ea typeface="Menlo"/>
              </a:rPr>
              <a:t>-pedantic-errors -std=c++11</a:t>
            </a:r>
            <a:r>
              <a:rPr b="0" lang="en-US" sz="2000" spc="-1" strike="noStrike">
                <a:solidFill>
                  <a:srgbClr val="000000"/>
                </a:solidFill>
                <a:latin typeface="Menlo"/>
                <a:ea typeface="Menlo"/>
              </a:rPr>
              <a:t> your_program.cpp</a:t>
            </a:r>
            <a:endParaRPr b="0" lang="en-US" sz="2000" spc="-1" strike="noStrike">
              <a:solidFill>
                <a:srgbClr val="000000"/>
              </a:solidFill>
              <a:latin typeface="Calibri Light"/>
            </a:endParaRPr>
          </a:p>
          <a:p>
            <a:pPr>
              <a:lnSpc>
                <a:spcPct val="100000"/>
              </a:lnSpc>
              <a:spcBef>
                <a:spcPts val="479"/>
              </a:spcBef>
            </a:pPr>
            <a:endParaRPr b="0" lang="en-US" sz="2000" spc="-1" strike="noStrike">
              <a:solidFill>
                <a:srgbClr val="000000"/>
              </a:solidFill>
              <a:latin typeface="Calibri Light"/>
            </a:endParaRPr>
          </a:p>
        </p:txBody>
      </p:sp>
      <p:sp>
        <p:nvSpPr>
          <p:cNvPr id="137" name="TextShape 3"/>
          <p:cNvSpPr txBox="1"/>
          <p:nvPr/>
        </p:nvSpPr>
        <p:spPr>
          <a:xfrm>
            <a:off x="6553080" y="6356520"/>
            <a:ext cx="2133360" cy="364680"/>
          </a:xfrm>
          <a:prstGeom prst="rect">
            <a:avLst/>
          </a:prstGeom>
          <a:noFill/>
          <a:ln>
            <a:noFill/>
          </a:ln>
        </p:spPr>
        <p:txBody>
          <a:bodyPr anchor="ctr"/>
          <a:p>
            <a:pPr algn="r">
              <a:lnSpc>
                <a:spcPct val="100000"/>
              </a:lnSpc>
            </a:pPr>
            <a:fld id="{F1663DE7-5662-46FD-B941-16C015BA93E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38" name="CustomShape 4"/>
          <p:cNvSpPr/>
          <p:nvPr/>
        </p:nvSpPr>
        <p:spPr>
          <a:xfrm>
            <a:off x="1045440" y="4029840"/>
            <a:ext cx="7526880" cy="1735560"/>
          </a:xfrm>
          <a:prstGeom prst="rect">
            <a:avLst/>
          </a:prstGeom>
          <a:noFill/>
          <a:ln>
            <a:solidFill>
              <a:srgbClr val="bfbfbf"/>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The -pedantic-errors flag is to make sure that your code conforms to the ISO C/C++ standard.  </a:t>
            </a:r>
            <a:r>
              <a:rPr b="0" lang="en-GB" sz="1800" spc="-1" strike="noStrike">
                <a:solidFill>
                  <a:srgbClr val="e46c0a"/>
                </a:solidFill>
                <a:latin typeface="Calibri Light"/>
              </a:rPr>
              <a:t>We will enforce this in your assignment submission too</a:t>
            </a:r>
            <a:r>
              <a:rPr b="0" lang="en-GB" sz="1800" spc="-1" strike="noStrike">
                <a:solidFill>
                  <a:srgbClr val="000000"/>
                </a:solidFill>
                <a:latin typeface="Calibri Light"/>
              </a:rPr>
              <a:t>.</a:t>
            </a:r>
            <a:br/>
            <a:r>
              <a:rPr b="0" lang="en-GB" sz="1800" spc="-1" strike="noStrike">
                <a:solidFill>
                  <a:srgbClr val="000000"/>
                </a:solidFill>
                <a:latin typeface="Calibri Light"/>
              </a:rPr>
              <a:t>For more information about C/C++ standards, you may read </a:t>
            </a:r>
            <a:r>
              <a:rPr b="0" lang="en-GB" sz="1800" spc="-1" strike="noStrike" u="sng">
                <a:solidFill>
                  <a:srgbClr val="0000ff"/>
                </a:solidFill>
                <a:uFillTx/>
                <a:latin typeface="Calibri Light"/>
                <a:hlinkClick r:id="rId1"/>
              </a:rPr>
              <a:t>https://en.wikipedia.org/wiki/ANSI_C</a:t>
            </a:r>
            <a:r>
              <a:rPr b="0" lang="en-GB" sz="1800" spc="-1" strike="noStrike">
                <a:solidFill>
                  <a:srgbClr val="000000"/>
                </a:solidFill>
                <a:latin typeface="Calibri Light"/>
              </a:rPr>
              <a:t> and </a:t>
            </a:r>
            <a:r>
              <a:rPr b="0" lang="en-GB" sz="1800" spc="-1" strike="noStrike" u="sng">
                <a:solidFill>
                  <a:srgbClr val="0000ff"/>
                </a:solidFill>
                <a:uFillTx/>
                <a:latin typeface="Calibri Light"/>
                <a:hlinkClick r:id="rId2"/>
              </a:rPr>
              <a:t>https://isocpp.org/std/the-standard</a:t>
            </a:r>
            <a:r>
              <a:rPr b="0" lang="en-GB" sz="1800" spc="-1" strike="noStrike">
                <a:solidFill>
                  <a:srgbClr val="000000"/>
                </a:solidFill>
                <a:latin typeface="Calibri Light"/>
              </a:rPr>
              <a:t> </a:t>
            </a:r>
            <a:endParaRPr b="0" lang="en-GB" sz="1800" spc="-1" strike="noStrike">
              <a:latin typeface="Arial"/>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TextShape 1"/>
          <p:cNvSpPr txBox="1"/>
          <p:nvPr/>
        </p:nvSpPr>
        <p:spPr>
          <a:xfrm>
            <a:off x="457200" y="274680"/>
            <a:ext cx="8229240" cy="1142640"/>
          </a:xfrm>
          <a:prstGeom prst="rect">
            <a:avLst/>
          </a:prstGeom>
          <a:noFill/>
          <a:ln>
            <a:noFill/>
          </a:ln>
        </p:spPr>
        <p:txBody>
          <a:bodyPr anchor="ctr"/>
          <a:p>
            <a:pPr>
              <a:lnSpc>
                <a:spcPct val="100000"/>
              </a:lnSpc>
            </a:pPr>
            <a:r>
              <a:rPr b="0" lang="en-US" sz="3600" spc="-1" strike="noStrike">
                <a:solidFill>
                  <a:srgbClr val="000000"/>
                </a:solidFill>
                <a:latin typeface="Avenir Next"/>
                <a:ea typeface="Avenir Next"/>
              </a:rPr>
              <a:t>More examples on struct and function</a:t>
            </a:r>
            <a:endParaRPr b="0" lang="en-US" sz="3600" spc="-1" strike="noStrike">
              <a:solidFill>
                <a:srgbClr val="000000"/>
              </a:solidFill>
              <a:latin typeface="Calibri Light"/>
            </a:endParaRPr>
          </a:p>
        </p:txBody>
      </p:sp>
      <p:sp>
        <p:nvSpPr>
          <p:cNvPr id="451" name="TextShape 2"/>
          <p:cNvSpPr txBox="1"/>
          <p:nvPr/>
        </p:nvSpPr>
        <p:spPr>
          <a:xfrm>
            <a:off x="457200" y="1375200"/>
            <a:ext cx="8555760" cy="452556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Light"/>
                <a:ea typeface="Calibri Light"/>
              </a:rPr>
              <a:t>Function prototypes</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Function 1: To compute the area of a circle</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Input: a circle, output: the area</a:t>
            </a:r>
            <a:endParaRPr b="0" lang="en-US" sz="2000" spc="-1" strike="noStrike">
              <a:solidFill>
                <a:srgbClr val="000000"/>
              </a:solidFill>
              <a:latin typeface="Calibri Light"/>
            </a:endParaRPr>
          </a:p>
          <a:p>
            <a:endParaRPr b="0" lang="en-US" sz="2000" spc="-1" strike="noStrike">
              <a:solidFill>
                <a:srgbClr val="000000"/>
              </a:solidFill>
              <a:latin typeface="Calibri Light"/>
            </a:endParaRPr>
          </a:p>
          <a:p>
            <a:endParaRPr b="0" lang="en-US" sz="20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Function 2: To enlarge a circle (i.e., increase its radius)</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Input: a circle, the increment in radius;  the circle radius needs to be modified</a:t>
            </a:r>
            <a:endParaRPr b="0" lang="en-US" sz="2000" spc="-1" strike="noStrike">
              <a:solidFill>
                <a:srgbClr val="000000"/>
              </a:solidFill>
              <a:latin typeface="Calibri Light"/>
            </a:endParaRPr>
          </a:p>
          <a:p>
            <a:endParaRPr b="0" lang="en-US" sz="2000" spc="-1" strike="noStrike">
              <a:solidFill>
                <a:srgbClr val="000000"/>
              </a:solidFill>
              <a:latin typeface="Calibri Light"/>
            </a:endParaRPr>
          </a:p>
          <a:p>
            <a:endParaRPr b="0" lang="en-US" sz="20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Function 3: To check whether a circle overlaps with another circle</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Input: two circles, output: whether they overlaps</a:t>
            </a:r>
            <a:endParaRPr b="0" lang="en-US" sz="2000" spc="-1" strike="noStrike">
              <a:solidFill>
                <a:srgbClr val="000000"/>
              </a:solidFill>
              <a:latin typeface="Calibri Light"/>
            </a:endParaRPr>
          </a:p>
          <a:p>
            <a:pPr>
              <a:lnSpc>
                <a:spcPct val="100000"/>
              </a:lnSpc>
              <a:spcBef>
                <a:spcPts val="479"/>
              </a:spcBef>
            </a:pPr>
            <a:endParaRPr b="0" lang="en-US" sz="2000" spc="-1" strike="noStrike">
              <a:solidFill>
                <a:srgbClr val="000000"/>
              </a:solidFill>
              <a:latin typeface="Calibri Light"/>
            </a:endParaRPr>
          </a:p>
        </p:txBody>
      </p:sp>
      <p:sp>
        <p:nvSpPr>
          <p:cNvPr id="452" name="TextShape 3"/>
          <p:cNvSpPr txBox="1"/>
          <p:nvPr/>
        </p:nvSpPr>
        <p:spPr>
          <a:xfrm>
            <a:off x="6553080" y="6356520"/>
            <a:ext cx="2133360" cy="364680"/>
          </a:xfrm>
          <a:prstGeom prst="rect">
            <a:avLst/>
          </a:prstGeom>
          <a:noFill/>
          <a:ln>
            <a:noFill/>
          </a:ln>
        </p:spPr>
        <p:txBody>
          <a:bodyPr anchor="ctr"/>
          <a:p>
            <a:pPr algn="r">
              <a:lnSpc>
                <a:spcPct val="100000"/>
              </a:lnSpc>
            </a:pPr>
            <a:fld id="{0870FCE5-9EFF-463E-ADC7-CDA7494E9F6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53" name="CustomShape 4"/>
          <p:cNvSpPr/>
          <p:nvPr/>
        </p:nvSpPr>
        <p:spPr>
          <a:xfrm>
            <a:off x="2281320" y="2676600"/>
            <a:ext cx="3483360" cy="303480"/>
          </a:xfrm>
          <a:prstGeom prst="rect">
            <a:avLst/>
          </a:prstGeom>
          <a:solidFill>
            <a:srgbClr val="dce6f2"/>
          </a:solidFill>
          <a:ln>
            <a:solidFill>
              <a:srgbClr val="4f81bd"/>
            </a:solidFill>
          </a:ln>
        </p:spPr>
        <p:style>
          <a:lnRef idx="0"/>
          <a:fillRef idx="0"/>
          <a:effectRef idx="0"/>
          <a:fontRef idx="minor"/>
        </p:style>
        <p:txBody>
          <a:bodyPr lIns="90000" rIns="90000" tIns="45000" bIns="45000"/>
          <a:p>
            <a:pPr algn="ctr">
              <a:lnSpc>
                <a:spcPct val="100000"/>
              </a:lnSpc>
            </a:pPr>
            <a:r>
              <a:rPr b="0" lang="en-GB" sz="1400" spc="-1" strike="noStrike">
                <a:solidFill>
                  <a:srgbClr val="000000"/>
                </a:solidFill>
                <a:latin typeface="Consolas"/>
              </a:rPr>
              <a:t>double CircleArea(Circle c);</a:t>
            </a:r>
            <a:endParaRPr b="0" lang="en-GB" sz="1400" spc="-1" strike="noStrike">
              <a:latin typeface="Arial"/>
            </a:endParaRPr>
          </a:p>
        </p:txBody>
      </p:sp>
      <p:sp>
        <p:nvSpPr>
          <p:cNvPr id="454" name="CustomShape 5"/>
          <p:cNvSpPr/>
          <p:nvPr/>
        </p:nvSpPr>
        <p:spPr>
          <a:xfrm>
            <a:off x="1768680" y="4242960"/>
            <a:ext cx="5606280" cy="515880"/>
          </a:xfrm>
          <a:prstGeom prst="rect">
            <a:avLst/>
          </a:prstGeom>
          <a:solidFill>
            <a:srgbClr val="dce6f2"/>
          </a:solidFill>
          <a:ln>
            <a:solidFill>
              <a:srgbClr val="4f81bd"/>
            </a:solidFill>
          </a:ln>
        </p:spPr>
        <p:style>
          <a:lnRef idx="0"/>
          <a:fillRef idx="0"/>
          <a:effectRef idx="0"/>
          <a:fontRef idx="minor"/>
        </p:style>
        <p:txBody>
          <a:bodyPr lIns="90000" rIns="90000" tIns="45000" bIns="45000"/>
          <a:p>
            <a:pPr algn="ctr">
              <a:lnSpc>
                <a:spcPct val="100000"/>
              </a:lnSpc>
            </a:pPr>
            <a:r>
              <a:rPr b="0" lang="en-GB" sz="1400" spc="-1" strike="noStrike">
                <a:solidFill>
                  <a:srgbClr val="000000"/>
                </a:solidFill>
                <a:latin typeface="Consolas"/>
              </a:rPr>
              <a:t>void EnlargeCircle(Circle &amp;c, double radius_to_add);</a:t>
            </a:r>
            <a:endParaRPr b="0" lang="en-GB" sz="1400" spc="-1" strike="noStrike">
              <a:latin typeface="Arial"/>
            </a:endParaRPr>
          </a:p>
        </p:txBody>
      </p:sp>
      <p:sp>
        <p:nvSpPr>
          <p:cNvPr id="455" name="CustomShape 6"/>
          <p:cNvSpPr/>
          <p:nvPr/>
        </p:nvSpPr>
        <p:spPr>
          <a:xfrm>
            <a:off x="1933200" y="5778000"/>
            <a:ext cx="4902840" cy="303480"/>
          </a:xfrm>
          <a:prstGeom prst="rect">
            <a:avLst/>
          </a:prstGeom>
          <a:solidFill>
            <a:srgbClr val="dce6f2"/>
          </a:solidFill>
          <a:ln>
            <a:solidFill>
              <a:srgbClr val="4f81bd"/>
            </a:solidFill>
          </a:ln>
        </p:spPr>
        <p:style>
          <a:lnRef idx="0"/>
          <a:fillRef idx="0"/>
          <a:effectRef idx="0"/>
          <a:fontRef idx="minor"/>
        </p:style>
        <p:txBody>
          <a:bodyPr lIns="90000" rIns="90000" tIns="45000" bIns="45000"/>
          <a:p>
            <a:pPr algn="ctr">
              <a:lnSpc>
                <a:spcPct val="100000"/>
              </a:lnSpc>
            </a:pPr>
            <a:r>
              <a:rPr b="0" lang="en-GB" sz="1400" spc="-1" strike="noStrike">
                <a:solidFill>
                  <a:srgbClr val="000000"/>
                </a:solidFill>
                <a:latin typeface="Consolas"/>
              </a:rPr>
              <a:t>bool IsCircleOverlap(Circle c1, Circle c2);</a:t>
            </a:r>
            <a:endParaRPr b="0" lang="en-GB" sz="1400" spc="-1" strike="noStrike">
              <a:latin typeface="Arial"/>
            </a:endParaRPr>
          </a:p>
        </p:txBody>
      </p:sp>
    </p:spTree>
  </p:cSld>
  <p:timing>
    <p:tnLst>
      <p:par>
        <p:cTn id="381" dur="indefinite" restart="never" nodeType="tmRoot">
          <p:childTnLst>
            <p:seq>
              <p:cTn id="382" dur="indefinite" nodeType="mainSeq">
                <p:childTnLst>
                  <p:par>
                    <p:cTn id="383" fill="hold">
                      <p:stCondLst>
                        <p:cond delay="indefinite"/>
                      </p:stCondLst>
                      <p:childTnLst>
                        <p:par>
                          <p:cTn id="384" fill="hold">
                            <p:stCondLst>
                              <p:cond delay="0"/>
                            </p:stCondLst>
                            <p:childTnLst>
                              <p:par>
                                <p:cTn id="385" nodeType="clickEffect" fill="hold" presetClass="entr" presetID="1">
                                  <p:stCondLst>
                                    <p:cond delay="0"/>
                                  </p:stCondLst>
                                  <p:childTnLst>
                                    <p:set>
                                      <p:cBhvr>
                                        <p:cTn id="386" dur="1" fill="hold">
                                          <p:stCondLst>
                                            <p:cond delay="0"/>
                                          </p:stCondLst>
                                        </p:cTn>
                                        <p:tgtEl>
                                          <p:spTgt spid="453"/>
                                        </p:tgtEl>
                                        <p:attrNameLst>
                                          <p:attrName>style.visibility</p:attrName>
                                        </p:attrNameLst>
                                      </p:cBhvr>
                                      <p:to>
                                        <p:strVal val="visible"/>
                                      </p:to>
                                    </p:set>
                                  </p:childTnLst>
                                </p:cTn>
                              </p:par>
                            </p:childTnLst>
                          </p:cTn>
                        </p:par>
                      </p:childTnLst>
                    </p:cTn>
                  </p:par>
                  <p:par>
                    <p:cTn id="387" fill="hold">
                      <p:stCondLst>
                        <p:cond delay="indefinite"/>
                      </p:stCondLst>
                      <p:childTnLst>
                        <p:par>
                          <p:cTn id="388" fill="hold">
                            <p:stCondLst>
                              <p:cond delay="0"/>
                            </p:stCondLst>
                            <p:childTnLst>
                              <p:par>
                                <p:cTn id="389" nodeType="clickEffect" fill="hold" presetClass="entr" presetID="1">
                                  <p:stCondLst>
                                    <p:cond delay="0"/>
                                  </p:stCondLst>
                                  <p:childTnLst>
                                    <p:set>
                                      <p:cBhvr>
                                        <p:cTn id="390" dur="1" fill="hold">
                                          <p:stCondLst>
                                            <p:cond delay="0"/>
                                          </p:stCondLst>
                                        </p:cTn>
                                        <p:tgtEl>
                                          <p:spTgt spid="451">
                                            <p:txEl>
                                              <p:pRg st="5" end="5"/>
                                            </p:txEl>
                                          </p:spTgt>
                                        </p:tgtEl>
                                        <p:attrNameLst>
                                          <p:attrName>style.visibility</p:attrName>
                                        </p:attrNameLst>
                                      </p:cBhvr>
                                      <p:to>
                                        <p:strVal val="visible"/>
                                      </p:to>
                                    </p:set>
                                  </p:childTnLst>
                                </p:cTn>
                              </p:par>
                              <p:par>
                                <p:cTn id="391" nodeType="withEffect" fill="hold" presetClass="entr" presetID="1">
                                  <p:stCondLst>
                                    <p:cond delay="0"/>
                                  </p:stCondLst>
                                  <p:childTnLst>
                                    <p:set>
                                      <p:cBhvr>
                                        <p:cTn id="392" dur="1" fill="hold">
                                          <p:stCondLst>
                                            <p:cond delay="0"/>
                                          </p:stCondLst>
                                        </p:cTn>
                                        <p:tgtEl>
                                          <p:spTgt spid="451">
                                            <p:txEl>
                                              <p:pRg st="6" end="6"/>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nodeType="clickEffect" fill="hold" presetClass="entr" presetID="1">
                                  <p:stCondLst>
                                    <p:cond delay="0"/>
                                  </p:stCondLst>
                                  <p:childTnLst>
                                    <p:set>
                                      <p:cBhvr>
                                        <p:cTn id="396" dur="1" fill="hold">
                                          <p:stCondLst>
                                            <p:cond delay="0"/>
                                          </p:stCondLst>
                                        </p:cTn>
                                        <p:tgtEl>
                                          <p:spTgt spid="454"/>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nodeType="clickEffect" fill="hold" presetClass="entr" presetID="1">
                                  <p:stCondLst>
                                    <p:cond delay="0"/>
                                  </p:stCondLst>
                                  <p:childTnLst>
                                    <p:set>
                                      <p:cBhvr>
                                        <p:cTn id="400" dur="1" fill="hold">
                                          <p:stCondLst>
                                            <p:cond delay="0"/>
                                          </p:stCondLst>
                                        </p:cTn>
                                        <p:tgtEl>
                                          <p:spTgt spid="451">
                                            <p:txEl>
                                              <p:pRg st="9" end="9"/>
                                            </p:txEl>
                                          </p:spTgt>
                                        </p:tgtEl>
                                        <p:attrNameLst>
                                          <p:attrName>style.visibility</p:attrName>
                                        </p:attrNameLst>
                                      </p:cBhvr>
                                      <p:to>
                                        <p:strVal val="visible"/>
                                      </p:to>
                                    </p:set>
                                  </p:childTnLst>
                                </p:cTn>
                              </p:par>
                              <p:par>
                                <p:cTn id="401" nodeType="withEffect" fill="hold" presetClass="entr" presetID="1">
                                  <p:stCondLst>
                                    <p:cond delay="0"/>
                                  </p:stCondLst>
                                  <p:childTnLst>
                                    <p:set>
                                      <p:cBhvr>
                                        <p:cTn id="402" dur="1" fill="hold">
                                          <p:stCondLst>
                                            <p:cond delay="0"/>
                                          </p:stCondLst>
                                        </p:cTn>
                                        <p:tgtEl>
                                          <p:spTgt spid="451">
                                            <p:txEl>
                                              <p:pRg st="10" end="10"/>
                                            </p:txEl>
                                          </p:spTgt>
                                        </p:tgtEl>
                                        <p:attrNameLst>
                                          <p:attrName>style.visibility</p:attrName>
                                        </p:attrNameLst>
                                      </p:cBhvr>
                                      <p:to>
                                        <p:strVal val="visible"/>
                                      </p:to>
                                    </p:set>
                                  </p:childTnLst>
                                </p:cTn>
                              </p:par>
                            </p:childTnLst>
                          </p:cTn>
                        </p:par>
                      </p:childTnLst>
                    </p:cTn>
                  </p:par>
                  <p:par>
                    <p:cTn id="403" fill="hold">
                      <p:stCondLst>
                        <p:cond delay="indefinite"/>
                      </p:stCondLst>
                      <p:childTnLst>
                        <p:par>
                          <p:cTn id="404" fill="hold">
                            <p:stCondLst>
                              <p:cond delay="0"/>
                            </p:stCondLst>
                            <p:childTnLst>
                              <p:par>
                                <p:cTn id="405" nodeType="clickEffect" fill="hold" presetClass="entr" presetID="1">
                                  <p:stCondLst>
                                    <p:cond delay="0"/>
                                  </p:stCondLst>
                                  <p:childTnLst>
                                    <p:set>
                                      <p:cBhvr>
                                        <p:cTn id="406" dur="1" fill="hold">
                                          <p:stCondLst>
                                            <p:cond delay="0"/>
                                          </p:stCondLst>
                                        </p:cTn>
                                        <p:tgtEl>
                                          <p:spTgt spid="45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TextShape 1"/>
          <p:cNvSpPr txBox="1"/>
          <p:nvPr/>
        </p:nvSpPr>
        <p:spPr>
          <a:xfrm>
            <a:off x="457200" y="274680"/>
            <a:ext cx="8229240" cy="1142640"/>
          </a:xfrm>
          <a:prstGeom prst="rect">
            <a:avLst/>
          </a:prstGeom>
          <a:noFill/>
          <a:ln>
            <a:noFill/>
          </a:ln>
        </p:spPr>
        <p:txBody>
          <a:bodyPr anchor="ctr"/>
          <a:p>
            <a:pPr>
              <a:lnSpc>
                <a:spcPct val="100000"/>
              </a:lnSpc>
            </a:pPr>
            <a:r>
              <a:rPr b="0" lang="en-US" sz="3600" spc="-1" strike="noStrike">
                <a:solidFill>
                  <a:srgbClr val="000000"/>
                </a:solidFill>
                <a:latin typeface="Avenir Next"/>
                <a:ea typeface="Avenir Next"/>
              </a:rPr>
              <a:t>More examples on struct and function</a:t>
            </a:r>
            <a:endParaRPr b="0" lang="en-US" sz="3600" spc="-1" strike="noStrike">
              <a:solidFill>
                <a:srgbClr val="000000"/>
              </a:solidFill>
              <a:latin typeface="Calibri Light"/>
            </a:endParaRPr>
          </a:p>
        </p:txBody>
      </p:sp>
      <p:sp>
        <p:nvSpPr>
          <p:cNvPr id="457" name="TextShape 2"/>
          <p:cNvSpPr txBox="1"/>
          <p:nvPr/>
        </p:nvSpPr>
        <p:spPr>
          <a:xfrm>
            <a:off x="457200" y="1600200"/>
            <a:ext cx="8229240" cy="4525560"/>
          </a:xfrm>
          <a:prstGeom prst="rect">
            <a:avLst/>
          </a:prstGeom>
          <a:noFill/>
          <a:ln>
            <a:noFill/>
          </a:ln>
        </p:spPr>
        <p:txBody>
          <a:bodyPr/>
          <a:p>
            <a:pPr>
              <a:lnSpc>
                <a:spcPct val="100000"/>
              </a:lnSpc>
              <a:spcBef>
                <a:spcPts val="479"/>
              </a:spcBef>
            </a:pPr>
            <a:r>
              <a:rPr b="0" lang="en-US" sz="2400" spc="-1" strike="noStrike">
                <a:solidFill>
                  <a:srgbClr val="000000"/>
                </a:solidFill>
                <a:latin typeface="Calibri Light"/>
                <a:ea typeface="Calibri Light"/>
              </a:rPr>
              <a:t>Implementation of the three functions</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Function 1: To compute the area of a circle</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458" name="TextShape 3"/>
          <p:cNvSpPr txBox="1"/>
          <p:nvPr/>
        </p:nvSpPr>
        <p:spPr>
          <a:xfrm>
            <a:off x="6553080" y="6356520"/>
            <a:ext cx="2133360" cy="364680"/>
          </a:xfrm>
          <a:prstGeom prst="rect">
            <a:avLst/>
          </a:prstGeom>
          <a:noFill/>
          <a:ln>
            <a:noFill/>
          </a:ln>
        </p:spPr>
        <p:txBody>
          <a:bodyPr anchor="ctr"/>
          <a:p>
            <a:pPr algn="r">
              <a:lnSpc>
                <a:spcPct val="100000"/>
              </a:lnSpc>
            </a:pPr>
            <a:fld id="{C3EA4C04-1F9B-4EC1-900B-DFD745981D53}"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59" name="CustomShape 4"/>
          <p:cNvSpPr/>
          <p:nvPr/>
        </p:nvSpPr>
        <p:spPr>
          <a:xfrm>
            <a:off x="1631520" y="3241080"/>
            <a:ext cx="5738400" cy="22266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rPr>
              <a:t>double CircleArea(Circle c) {</a:t>
            </a:r>
            <a:endParaRPr b="0" lang="en-GB" sz="1600" spc="-1" strike="noStrike">
              <a:latin typeface="Arial"/>
            </a:endParaRPr>
          </a:p>
          <a:p>
            <a:pPr>
              <a:lnSpc>
                <a:spcPct val="100000"/>
              </a:lnSpc>
            </a:pPr>
            <a:r>
              <a:rPr b="0" lang="en-GB" sz="1600" spc="-1" strike="noStrike">
                <a:solidFill>
                  <a:srgbClr val="000000"/>
                </a:solidFill>
                <a:latin typeface="Consolas"/>
              </a:rPr>
              <a:t>    </a:t>
            </a:r>
            <a:r>
              <a:rPr b="0" lang="en-GB" sz="1600" spc="-1" strike="noStrike">
                <a:solidFill>
                  <a:srgbClr val="000000"/>
                </a:solidFill>
                <a:latin typeface="Consolas"/>
              </a:rPr>
              <a:t>const double PI = 3.14159265358979323846;</a:t>
            </a:r>
            <a:endParaRPr b="0" lang="en-GB" sz="1600" spc="-1" strike="noStrike">
              <a:latin typeface="Arial"/>
            </a:endParaRPr>
          </a:p>
          <a:p>
            <a:pPr>
              <a:lnSpc>
                <a:spcPct val="100000"/>
              </a:lnSpc>
            </a:pPr>
            <a:r>
              <a:rPr b="0" lang="en-GB" sz="1600" spc="-1" strike="noStrike">
                <a:solidFill>
                  <a:srgbClr val="000000"/>
                </a:solidFill>
                <a:latin typeface="Consolas"/>
              </a:rPr>
              <a:t>    </a:t>
            </a:r>
            <a:r>
              <a:rPr b="0" lang="en-GB" sz="1600" spc="-1" strike="noStrike">
                <a:solidFill>
                  <a:srgbClr val="000000"/>
                </a:solidFill>
                <a:latin typeface="Consolas"/>
              </a:rPr>
              <a:t>return PI * c.r * c.r;</a:t>
            </a:r>
            <a:endParaRPr b="0" lang="en-GB" sz="1600" spc="-1" strike="noStrike">
              <a:latin typeface="Arial"/>
            </a:endParaRPr>
          </a:p>
          <a:p>
            <a:pPr>
              <a:lnSpc>
                <a:spcPct val="100000"/>
              </a:lnSpc>
            </a:pPr>
            <a:r>
              <a:rPr b="0" lang="en-GB" sz="1600" spc="-1" strike="noStrike">
                <a:solidFill>
                  <a:srgbClr val="000000"/>
                </a:solidFill>
                <a:latin typeface="Consolas"/>
              </a:rPr>
              <a:t>}</a:t>
            </a:r>
            <a:endParaRPr b="0" lang="en-GB" sz="1600" spc="-1" strike="noStrike">
              <a:latin typeface="Arial"/>
            </a:endParaRPr>
          </a:p>
        </p:txBody>
      </p:sp>
      <p:sp>
        <p:nvSpPr>
          <p:cNvPr id="460" name="CustomShape 5"/>
          <p:cNvSpPr/>
          <p:nvPr/>
        </p:nvSpPr>
        <p:spPr>
          <a:xfrm>
            <a:off x="6687000" y="1417680"/>
            <a:ext cx="2258280" cy="13086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struct</a:t>
            </a:r>
            <a:r>
              <a:rPr b="1" lang="en-GB" sz="1400" spc="-1" strike="noStrike">
                <a:solidFill>
                  <a:srgbClr val="e46c0a"/>
                </a:solidFill>
                <a:latin typeface="Consolas"/>
                <a:ea typeface="Consolas"/>
              </a:rPr>
              <a:t> </a:t>
            </a:r>
            <a:r>
              <a:rPr b="0" lang="en-GB" sz="1400" spc="-1" strike="noStrike">
                <a:solidFill>
                  <a:srgbClr val="000000"/>
                </a:solidFill>
                <a:latin typeface="Consolas"/>
                <a:ea typeface="Consolas"/>
              </a:rPr>
              <a:t>Circle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x, y;</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r;</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
        <p:nvSpPr>
          <p:cNvPr id="461" name="CustomShape 6"/>
          <p:cNvSpPr/>
          <p:nvPr/>
        </p:nvSpPr>
        <p:spPr>
          <a:xfrm>
            <a:off x="615240" y="5826960"/>
            <a:ext cx="1274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circle.cpp</a:t>
            </a:r>
            <a:endParaRPr b="0" lang="en-GB" sz="1800" spc="-1" strike="noStrike">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TextShape 1"/>
          <p:cNvSpPr txBox="1"/>
          <p:nvPr/>
        </p:nvSpPr>
        <p:spPr>
          <a:xfrm>
            <a:off x="457200" y="274680"/>
            <a:ext cx="8229240" cy="1142640"/>
          </a:xfrm>
          <a:prstGeom prst="rect">
            <a:avLst/>
          </a:prstGeom>
          <a:noFill/>
          <a:ln>
            <a:noFill/>
          </a:ln>
        </p:spPr>
        <p:txBody>
          <a:bodyPr anchor="ctr"/>
          <a:p>
            <a:pPr>
              <a:lnSpc>
                <a:spcPct val="100000"/>
              </a:lnSpc>
            </a:pPr>
            <a:r>
              <a:rPr b="0" lang="en-US" sz="3600" spc="-1" strike="noStrike">
                <a:solidFill>
                  <a:srgbClr val="000000"/>
                </a:solidFill>
                <a:latin typeface="Avenir Next"/>
                <a:ea typeface="Avenir Next"/>
              </a:rPr>
              <a:t>More examples on struct and function</a:t>
            </a:r>
            <a:endParaRPr b="0" lang="en-US" sz="3600" spc="-1" strike="noStrike">
              <a:solidFill>
                <a:srgbClr val="000000"/>
              </a:solidFill>
              <a:latin typeface="Calibri Light"/>
            </a:endParaRPr>
          </a:p>
        </p:txBody>
      </p:sp>
      <p:sp>
        <p:nvSpPr>
          <p:cNvPr id="463" name="TextShape 2"/>
          <p:cNvSpPr txBox="1"/>
          <p:nvPr/>
        </p:nvSpPr>
        <p:spPr>
          <a:xfrm>
            <a:off x="457200" y="1600200"/>
            <a:ext cx="8229240" cy="4525560"/>
          </a:xfrm>
          <a:prstGeom prst="rect">
            <a:avLst/>
          </a:prstGeom>
          <a:noFill/>
          <a:ln>
            <a:noFill/>
          </a:ln>
        </p:spPr>
        <p:txBody>
          <a:bodyPr/>
          <a:p>
            <a:pPr>
              <a:lnSpc>
                <a:spcPct val="100000"/>
              </a:lnSpc>
              <a:spcBef>
                <a:spcPts val="479"/>
              </a:spcBef>
            </a:pPr>
            <a:r>
              <a:rPr b="0" lang="en-US" sz="2400" spc="-1" strike="noStrike">
                <a:solidFill>
                  <a:srgbClr val="000000"/>
                </a:solidFill>
                <a:latin typeface="Calibri Light"/>
                <a:ea typeface="Calibri Light"/>
              </a:rPr>
              <a:t>Implementation of the three functions</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Function 2: To enlarge a circle (i.e., increase its radius)</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464" name="TextShape 3"/>
          <p:cNvSpPr txBox="1"/>
          <p:nvPr/>
        </p:nvSpPr>
        <p:spPr>
          <a:xfrm>
            <a:off x="6553080" y="6356520"/>
            <a:ext cx="2133360" cy="364680"/>
          </a:xfrm>
          <a:prstGeom prst="rect">
            <a:avLst/>
          </a:prstGeom>
          <a:noFill/>
          <a:ln>
            <a:noFill/>
          </a:ln>
        </p:spPr>
        <p:txBody>
          <a:bodyPr anchor="ctr"/>
          <a:p>
            <a:pPr algn="r">
              <a:lnSpc>
                <a:spcPct val="100000"/>
              </a:lnSpc>
            </a:pPr>
            <a:fld id="{183E96CF-E229-436D-9983-DCC256D5656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65" name="CustomShape 4"/>
          <p:cNvSpPr/>
          <p:nvPr/>
        </p:nvSpPr>
        <p:spPr>
          <a:xfrm>
            <a:off x="1631520" y="3241080"/>
            <a:ext cx="6476760" cy="15951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rPr>
              <a:t>void EnlargeCircle(Circle &amp;c, double radius_to_add) {</a:t>
            </a:r>
            <a:endParaRPr b="0" lang="en-GB" sz="1600" spc="-1" strike="noStrike">
              <a:latin typeface="Arial"/>
            </a:endParaRPr>
          </a:p>
          <a:p>
            <a:pPr>
              <a:lnSpc>
                <a:spcPct val="100000"/>
              </a:lnSpc>
            </a:pPr>
            <a:r>
              <a:rPr b="0" lang="en-GB" sz="1600" spc="-1" strike="noStrike">
                <a:solidFill>
                  <a:srgbClr val="000000"/>
                </a:solidFill>
                <a:latin typeface="Consolas"/>
              </a:rPr>
              <a:t>	</a:t>
            </a:r>
            <a:r>
              <a:rPr b="0" lang="en-GB" sz="1600" spc="-1" strike="noStrike">
                <a:solidFill>
                  <a:srgbClr val="000000"/>
                </a:solidFill>
                <a:latin typeface="Consolas"/>
              </a:rPr>
              <a:t>c.r += radius_to_add;</a:t>
            </a:r>
            <a:endParaRPr b="0" lang="en-GB" sz="1600" spc="-1" strike="noStrike">
              <a:latin typeface="Arial"/>
            </a:endParaRPr>
          </a:p>
          <a:p>
            <a:pPr>
              <a:lnSpc>
                <a:spcPct val="100000"/>
              </a:lnSpc>
            </a:pPr>
            <a:r>
              <a:rPr b="0" lang="en-GB" sz="1600" spc="-1" strike="noStrike">
                <a:solidFill>
                  <a:srgbClr val="000000"/>
                </a:solidFill>
                <a:latin typeface="Consolas"/>
              </a:rPr>
              <a:t>}</a:t>
            </a:r>
            <a:endParaRPr b="0" lang="en-GB" sz="1600" spc="-1" strike="noStrike">
              <a:latin typeface="Arial"/>
            </a:endParaRPr>
          </a:p>
        </p:txBody>
      </p:sp>
      <p:sp>
        <p:nvSpPr>
          <p:cNvPr id="466" name="CustomShape 5"/>
          <p:cNvSpPr/>
          <p:nvPr/>
        </p:nvSpPr>
        <p:spPr>
          <a:xfrm>
            <a:off x="6709320" y="1174680"/>
            <a:ext cx="2258280" cy="13086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struct</a:t>
            </a:r>
            <a:r>
              <a:rPr b="1" lang="en-GB" sz="1400" spc="-1" strike="noStrike">
                <a:solidFill>
                  <a:srgbClr val="e46c0a"/>
                </a:solidFill>
                <a:latin typeface="Consolas"/>
                <a:ea typeface="Consolas"/>
              </a:rPr>
              <a:t> </a:t>
            </a:r>
            <a:r>
              <a:rPr b="0" lang="en-GB" sz="1400" spc="-1" strike="noStrike">
                <a:solidFill>
                  <a:srgbClr val="000000"/>
                </a:solidFill>
                <a:latin typeface="Consolas"/>
                <a:ea typeface="Consolas"/>
              </a:rPr>
              <a:t>Circle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x, y;</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r;</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
        <p:nvSpPr>
          <p:cNvPr id="467" name="CustomShape 6"/>
          <p:cNvSpPr/>
          <p:nvPr/>
        </p:nvSpPr>
        <p:spPr>
          <a:xfrm>
            <a:off x="615240" y="5826960"/>
            <a:ext cx="1274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circle.cpp</a:t>
            </a:r>
            <a:endParaRPr b="0" lang="en-GB" sz="1800" spc="-1" strike="noStrike">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TextShape 1"/>
          <p:cNvSpPr txBox="1"/>
          <p:nvPr/>
        </p:nvSpPr>
        <p:spPr>
          <a:xfrm>
            <a:off x="457200" y="274680"/>
            <a:ext cx="8229240" cy="1142640"/>
          </a:xfrm>
          <a:prstGeom prst="rect">
            <a:avLst/>
          </a:prstGeom>
          <a:noFill/>
          <a:ln>
            <a:noFill/>
          </a:ln>
        </p:spPr>
        <p:txBody>
          <a:bodyPr anchor="ctr"/>
          <a:p>
            <a:pPr>
              <a:lnSpc>
                <a:spcPct val="100000"/>
              </a:lnSpc>
            </a:pPr>
            <a:r>
              <a:rPr b="0" lang="en-US" sz="3600" spc="-1" strike="noStrike">
                <a:solidFill>
                  <a:srgbClr val="000000"/>
                </a:solidFill>
                <a:latin typeface="Avenir Next"/>
                <a:ea typeface="Avenir Next"/>
              </a:rPr>
              <a:t>More examples on struct and function</a:t>
            </a:r>
            <a:endParaRPr b="0" lang="en-US" sz="3600" spc="-1" strike="noStrike">
              <a:solidFill>
                <a:srgbClr val="000000"/>
              </a:solidFill>
              <a:latin typeface="Calibri Light"/>
            </a:endParaRPr>
          </a:p>
        </p:txBody>
      </p:sp>
      <p:sp>
        <p:nvSpPr>
          <p:cNvPr id="469" name="TextShape 2"/>
          <p:cNvSpPr txBox="1"/>
          <p:nvPr/>
        </p:nvSpPr>
        <p:spPr>
          <a:xfrm>
            <a:off x="457200" y="1600200"/>
            <a:ext cx="8229240" cy="4525560"/>
          </a:xfrm>
          <a:prstGeom prst="rect">
            <a:avLst/>
          </a:prstGeom>
          <a:noFill/>
          <a:ln>
            <a:noFill/>
          </a:ln>
        </p:spPr>
        <p:txBody>
          <a:bodyPr/>
          <a:p>
            <a:pPr>
              <a:lnSpc>
                <a:spcPct val="100000"/>
              </a:lnSpc>
              <a:spcBef>
                <a:spcPts val="479"/>
              </a:spcBef>
            </a:pPr>
            <a:r>
              <a:rPr b="0" lang="en-US" sz="2400" spc="-1" strike="noStrike">
                <a:solidFill>
                  <a:srgbClr val="000000"/>
                </a:solidFill>
                <a:latin typeface="Calibri Light"/>
                <a:ea typeface="Calibri Light"/>
              </a:rPr>
              <a:t>Implementation of the three functions</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Function 3: To check whether a circle overlaps with another circle</a:t>
            </a:r>
            <a:endParaRPr b="0" lang="en-US" sz="2400" spc="-1" strike="noStrike">
              <a:solidFill>
                <a:srgbClr val="000000"/>
              </a:solidFill>
              <a:latin typeface="Calibri Light"/>
            </a:endParaRPr>
          </a:p>
        </p:txBody>
      </p:sp>
      <p:sp>
        <p:nvSpPr>
          <p:cNvPr id="470" name="TextShape 3"/>
          <p:cNvSpPr txBox="1"/>
          <p:nvPr/>
        </p:nvSpPr>
        <p:spPr>
          <a:xfrm>
            <a:off x="6553080" y="6356520"/>
            <a:ext cx="2133360" cy="364680"/>
          </a:xfrm>
          <a:prstGeom prst="rect">
            <a:avLst/>
          </a:prstGeom>
          <a:noFill/>
          <a:ln>
            <a:noFill/>
          </a:ln>
        </p:spPr>
        <p:txBody>
          <a:bodyPr anchor="ctr"/>
          <a:p>
            <a:pPr algn="r">
              <a:lnSpc>
                <a:spcPct val="100000"/>
              </a:lnSpc>
            </a:pPr>
            <a:fld id="{FA8C20AB-750E-45B9-BFFF-08875BB82D0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71" name="CustomShape 4"/>
          <p:cNvSpPr/>
          <p:nvPr/>
        </p:nvSpPr>
        <p:spPr>
          <a:xfrm>
            <a:off x="1631520" y="3241080"/>
            <a:ext cx="5738400" cy="21571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rPr>
              <a:t>bool IsCircleOverlap(Circle c1, Circle c2) {</a:t>
            </a:r>
            <a:endParaRPr b="0" lang="en-GB" sz="1600" spc="-1" strike="noStrike">
              <a:latin typeface="Arial"/>
            </a:endParaRPr>
          </a:p>
          <a:p>
            <a:pPr>
              <a:lnSpc>
                <a:spcPct val="100000"/>
              </a:lnSpc>
            </a:pPr>
            <a:r>
              <a:rPr b="0" lang="en-GB" sz="1600" spc="-1" strike="noStrike">
                <a:solidFill>
                  <a:srgbClr val="000000"/>
                </a:solidFill>
                <a:latin typeface="Consolas"/>
              </a:rPr>
              <a:t>    </a:t>
            </a:r>
            <a:r>
              <a:rPr b="0" lang="en-GB" sz="1600" spc="-1" strike="noStrike">
                <a:solidFill>
                  <a:srgbClr val="000000"/>
                </a:solidFill>
                <a:latin typeface="Consolas"/>
              </a:rPr>
              <a:t>double dx = c1.x - c2.x;</a:t>
            </a:r>
            <a:endParaRPr b="0" lang="en-GB" sz="1600" spc="-1" strike="noStrike">
              <a:latin typeface="Arial"/>
            </a:endParaRPr>
          </a:p>
          <a:p>
            <a:pPr>
              <a:lnSpc>
                <a:spcPct val="100000"/>
              </a:lnSpc>
            </a:pPr>
            <a:r>
              <a:rPr b="0" lang="en-GB" sz="1600" spc="-1" strike="noStrike">
                <a:solidFill>
                  <a:srgbClr val="000000"/>
                </a:solidFill>
                <a:latin typeface="Consolas"/>
              </a:rPr>
              <a:t>    </a:t>
            </a:r>
            <a:r>
              <a:rPr b="0" lang="en-GB" sz="1600" spc="-1" strike="noStrike">
                <a:solidFill>
                  <a:srgbClr val="000000"/>
                </a:solidFill>
                <a:latin typeface="Consolas"/>
              </a:rPr>
              <a:t>double dy = c1.y - c2.y;</a:t>
            </a:r>
            <a:endParaRPr b="0" lang="en-GB" sz="1600" spc="-1" strike="noStrike">
              <a:latin typeface="Arial"/>
            </a:endParaRPr>
          </a:p>
          <a:p>
            <a:pPr>
              <a:lnSpc>
                <a:spcPct val="100000"/>
              </a:lnSpc>
            </a:pPr>
            <a:r>
              <a:rPr b="0" lang="en-GB" sz="1600" spc="-1" strike="noStrike">
                <a:solidFill>
                  <a:srgbClr val="000000"/>
                </a:solidFill>
                <a:latin typeface="Consolas"/>
              </a:rPr>
              <a:t>	</a:t>
            </a:r>
            <a:r>
              <a:rPr b="0" lang="en-GB" sz="1600" spc="-1" strike="noStrike">
                <a:solidFill>
                  <a:srgbClr val="000000"/>
                </a:solidFill>
                <a:latin typeface="Consolas"/>
              </a:rPr>
              <a:t>double centre_dist = sqrt(dx*dx + dy*dy);</a:t>
            </a:r>
            <a:endParaRPr b="0" lang="en-GB" sz="1600" spc="-1" strike="noStrike">
              <a:latin typeface="Arial"/>
            </a:endParaRPr>
          </a:p>
          <a:p>
            <a:pPr>
              <a:lnSpc>
                <a:spcPct val="100000"/>
              </a:lnSpc>
            </a:pPr>
            <a:r>
              <a:rPr b="0" lang="en-GB" sz="1600" spc="-1" strike="noStrike">
                <a:solidFill>
                  <a:srgbClr val="000000"/>
                </a:solidFill>
                <a:latin typeface="Consolas"/>
              </a:rPr>
              <a:t>    </a:t>
            </a:r>
            <a:r>
              <a:rPr b="0" lang="en-GB" sz="1600" spc="-1" strike="noStrike">
                <a:solidFill>
                  <a:srgbClr val="000000"/>
                </a:solidFill>
                <a:latin typeface="Consolas"/>
              </a:rPr>
              <a:t>return (centre_dist &lt;= (c1.r + c2.r));</a:t>
            </a:r>
            <a:endParaRPr b="0" lang="en-GB" sz="1600" spc="-1" strike="noStrike">
              <a:latin typeface="Arial"/>
            </a:endParaRPr>
          </a:p>
          <a:p>
            <a:pPr>
              <a:lnSpc>
                <a:spcPct val="100000"/>
              </a:lnSpc>
            </a:pPr>
            <a:r>
              <a:rPr b="0" lang="en-GB" sz="1600" spc="-1" strike="noStrike">
                <a:solidFill>
                  <a:srgbClr val="000000"/>
                </a:solidFill>
                <a:latin typeface="Consolas"/>
              </a:rPr>
              <a:t>}</a:t>
            </a:r>
            <a:endParaRPr b="0" lang="en-GB" sz="1600" spc="-1" strike="noStrike">
              <a:latin typeface="Arial"/>
            </a:endParaRPr>
          </a:p>
        </p:txBody>
      </p:sp>
      <p:sp>
        <p:nvSpPr>
          <p:cNvPr id="472" name="CustomShape 5"/>
          <p:cNvSpPr/>
          <p:nvPr/>
        </p:nvSpPr>
        <p:spPr>
          <a:xfrm>
            <a:off x="6742080" y="1186200"/>
            <a:ext cx="2258280" cy="13086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struct</a:t>
            </a:r>
            <a:r>
              <a:rPr b="1" lang="en-GB" sz="1400" spc="-1" strike="noStrike">
                <a:solidFill>
                  <a:srgbClr val="e46c0a"/>
                </a:solidFill>
                <a:latin typeface="Consolas"/>
                <a:ea typeface="Consolas"/>
              </a:rPr>
              <a:t> </a:t>
            </a:r>
            <a:r>
              <a:rPr b="0" lang="en-GB" sz="1400" spc="-1" strike="noStrike">
                <a:solidFill>
                  <a:srgbClr val="000000"/>
                </a:solidFill>
                <a:latin typeface="Consolas"/>
                <a:ea typeface="Consolas"/>
              </a:rPr>
              <a:t>Circle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x, y;</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r;</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
        <p:nvSpPr>
          <p:cNvPr id="473" name="CustomShape 6"/>
          <p:cNvSpPr/>
          <p:nvPr/>
        </p:nvSpPr>
        <p:spPr>
          <a:xfrm>
            <a:off x="666720" y="5497920"/>
            <a:ext cx="7381080" cy="11869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Now, we have implemented a structure Circle and also three functions that operates on the structure.  As mentioned, the structure with member variables only and all three functions are valid in both C and C++.</a:t>
            </a:r>
            <a:endParaRPr b="0" lang="en-GB" sz="1800" spc="-1" strike="noStrike">
              <a:latin typeface="Arial"/>
            </a:endParaRPr>
          </a:p>
        </p:txBody>
      </p:sp>
      <p:sp>
        <p:nvSpPr>
          <p:cNvPr id="474" name="CustomShape 7"/>
          <p:cNvSpPr/>
          <p:nvPr/>
        </p:nvSpPr>
        <p:spPr>
          <a:xfrm>
            <a:off x="561600" y="4991760"/>
            <a:ext cx="1274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circle.cpp</a:t>
            </a:r>
            <a:endParaRPr b="0" lang="en-GB" sz="1800" spc="-1" strike="noStrike">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TextShape 1"/>
          <p:cNvSpPr txBox="1"/>
          <p:nvPr/>
        </p:nvSpPr>
        <p:spPr>
          <a:xfrm>
            <a:off x="457200" y="274680"/>
            <a:ext cx="8229240" cy="1142640"/>
          </a:xfrm>
          <a:prstGeom prst="rect">
            <a:avLst/>
          </a:prstGeom>
          <a:noFill/>
          <a:ln>
            <a:noFill/>
          </a:ln>
        </p:spPr>
        <p:txBody>
          <a:bodyPr anchor="ctr"/>
          <a:p>
            <a:pPr>
              <a:lnSpc>
                <a:spcPct val="100000"/>
              </a:lnSpc>
            </a:pPr>
            <a:r>
              <a:rPr b="0" lang="en-US" sz="3600" spc="-1" strike="noStrike">
                <a:solidFill>
                  <a:srgbClr val="000000"/>
                </a:solidFill>
                <a:latin typeface="Avenir Next"/>
                <a:ea typeface="Avenir Next"/>
              </a:rPr>
              <a:t>More examples on struct and function</a:t>
            </a:r>
            <a:endParaRPr b="0" lang="en-US" sz="3600" spc="-1" strike="noStrike">
              <a:solidFill>
                <a:srgbClr val="000000"/>
              </a:solidFill>
              <a:latin typeface="Calibri Light"/>
            </a:endParaRPr>
          </a:p>
        </p:txBody>
      </p:sp>
      <p:sp>
        <p:nvSpPr>
          <p:cNvPr id="476"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Example use of the three functions</a:t>
            </a:r>
            <a:endParaRPr b="0" lang="en-US" sz="2400" spc="-1" strike="noStrike">
              <a:solidFill>
                <a:srgbClr val="000000"/>
              </a:solidFill>
              <a:latin typeface="Calibri Light"/>
            </a:endParaRPr>
          </a:p>
        </p:txBody>
      </p:sp>
      <p:sp>
        <p:nvSpPr>
          <p:cNvPr id="477" name="TextShape 3"/>
          <p:cNvSpPr txBox="1"/>
          <p:nvPr/>
        </p:nvSpPr>
        <p:spPr>
          <a:xfrm>
            <a:off x="6553080" y="6356520"/>
            <a:ext cx="2133360" cy="364680"/>
          </a:xfrm>
          <a:prstGeom prst="rect">
            <a:avLst/>
          </a:prstGeom>
          <a:noFill/>
          <a:ln>
            <a:noFill/>
          </a:ln>
        </p:spPr>
        <p:txBody>
          <a:bodyPr anchor="ctr"/>
          <a:p>
            <a:pPr algn="r">
              <a:lnSpc>
                <a:spcPct val="100000"/>
              </a:lnSpc>
            </a:pPr>
            <a:fld id="{63D65492-3DD2-45CD-9067-4AD9E99B11B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78" name="CustomShape 4"/>
          <p:cNvSpPr/>
          <p:nvPr/>
        </p:nvSpPr>
        <p:spPr>
          <a:xfrm>
            <a:off x="802080" y="2217960"/>
            <a:ext cx="7669800" cy="41378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rPr>
              <a:t>int main() {</a:t>
            </a:r>
            <a:endParaRPr b="0" lang="en-GB" sz="1600" spc="-1" strike="noStrike">
              <a:latin typeface="Arial"/>
            </a:endParaRPr>
          </a:p>
          <a:p>
            <a:pPr>
              <a:lnSpc>
                <a:spcPct val="100000"/>
              </a:lnSpc>
            </a:pPr>
            <a:r>
              <a:rPr b="0" lang="en-GB" sz="1600" spc="-1" strike="noStrike">
                <a:solidFill>
                  <a:srgbClr val="000000"/>
                </a:solidFill>
                <a:latin typeface="Consolas"/>
              </a:rPr>
              <a:t>    </a:t>
            </a:r>
            <a:r>
              <a:rPr b="0" lang="en-GB" sz="1600" spc="-1" strike="noStrike">
                <a:solidFill>
                  <a:srgbClr val="000000"/>
                </a:solidFill>
                <a:latin typeface="Consolas"/>
              </a:rPr>
              <a:t>Circle p = {1,1,2}, q = {2,2,1};</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rPr>
              <a:t>    </a:t>
            </a:r>
            <a:r>
              <a:rPr b="0" lang="en-GB" sz="1600" spc="-1" strike="noStrike">
                <a:solidFill>
                  <a:srgbClr val="e46c0a"/>
                </a:solidFill>
                <a:latin typeface="Consolas"/>
              </a:rPr>
              <a:t>EnlargeCircle(p, 5);</a:t>
            </a:r>
            <a:endParaRPr b="0" lang="en-GB" sz="1600" spc="-1" strike="noStrike">
              <a:latin typeface="Arial"/>
            </a:endParaRPr>
          </a:p>
          <a:p>
            <a:pPr>
              <a:lnSpc>
                <a:spcPct val="100000"/>
              </a:lnSpc>
            </a:pPr>
            <a:r>
              <a:rPr b="0" lang="en-GB" sz="1600" spc="-1" strike="noStrike">
                <a:solidFill>
                  <a:srgbClr val="000000"/>
                </a:solidFill>
                <a:latin typeface="Consolas"/>
              </a:rPr>
              <a:t>    </a:t>
            </a:r>
            <a:r>
              <a:rPr b="0" lang="en-GB" sz="1600" spc="-1" strike="noStrike">
                <a:solidFill>
                  <a:srgbClr val="000000"/>
                </a:solidFill>
                <a:latin typeface="Consolas"/>
              </a:rPr>
              <a:t>cout &lt;&lt; "new radius of p: " &lt;&lt; p.r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rPr>
              <a:t>    </a:t>
            </a:r>
            <a:r>
              <a:rPr b="0" lang="en-GB" sz="1600" spc="-1" strike="noStrike">
                <a:solidFill>
                  <a:srgbClr val="000000"/>
                </a:solidFill>
                <a:latin typeface="Consolas"/>
              </a:rPr>
              <a:t>cout &lt;&lt; "area of q: " &lt;&lt; </a:t>
            </a:r>
            <a:r>
              <a:rPr b="0" lang="en-GB" sz="1600" spc="-1" strike="noStrike">
                <a:solidFill>
                  <a:srgbClr val="e46c0a"/>
                </a:solidFill>
                <a:latin typeface="Consolas"/>
              </a:rPr>
              <a:t>CircleArea(q)</a:t>
            </a:r>
            <a:r>
              <a:rPr b="0" lang="en-GB" sz="1600" spc="-1" strike="noStrike">
                <a:solidFill>
                  <a:srgbClr val="000000"/>
                </a:solidFill>
                <a:latin typeface="Consolas"/>
              </a:rPr>
              <a:t>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rPr>
              <a:t>    </a:t>
            </a:r>
            <a:r>
              <a:rPr b="0" lang="en-GB" sz="1600" spc="-1" strike="noStrike">
                <a:solidFill>
                  <a:srgbClr val="000000"/>
                </a:solidFill>
                <a:latin typeface="Consolas"/>
              </a:rPr>
              <a:t>cout &lt;&lt; "p and q overlap? " &lt;&lt; </a:t>
            </a:r>
            <a:br/>
            <a:r>
              <a:rPr b="0" lang="en-GB" sz="1600" spc="-1" strike="noStrike">
                <a:solidFill>
                  <a:srgbClr val="000000"/>
                </a:solidFill>
                <a:latin typeface="Consolas"/>
              </a:rPr>
              <a:t>            (</a:t>
            </a:r>
            <a:r>
              <a:rPr b="0" lang="en-GB" sz="1600" spc="-1" strike="noStrike">
                <a:solidFill>
                  <a:srgbClr val="e46c0a"/>
                </a:solidFill>
                <a:latin typeface="Consolas"/>
              </a:rPr>
              <a:t>IsCircleOverlap(p, q)</a:t>
            </a:r>
            <a:r>
              <a:rPr b="0" lang="en-GB" sz="1600" spc="-1" strike="noStrike">
                <a:solidFill>
                  <a:srgbClr val="000000"/>
                </a:solidFill>
                <a:latin typeface="Consolas"/>
              </a:rPr>
              <a:t> ? "Yes" : "No")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rPr>
              <a:t>    </a:t>
            </a:r>
            <a:r>
              <a:rPr b="0" lang="en-GB" sz="1600" spc="-1" strike="noStrike">
                <a:solidFill>
                  <a:srgbClr val="000000"/>
                </a:solidFill>
                <a:latin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rPr>
              <a:t>}</a:t>
            </a:r>
            <a:endParaRPr b="0" lang="en-GB" sz="1600" spc="-1" strike="noStrike">
              <a:latin typeface="Arial"/>
            </a:endParaRPr>
          </a:p>
        </p:txBody>
      </p:sp>
      <p:sp>
        <p:nvSpPr>
          <p:cNvPr id="479" name="CustomShape 5"/>
          <p:cNvSpPr/>
          <p:nvPr/>
        </p:nvSpPr>
        <p:spPr>
          <a:xfrm>
            <a:off x="636480" y="6352200"/>
            <a:ext cx="1274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circle.cpp</a:t>
            </a:r>
            <a:endParaRPr b="0" lang="en-GB" sz="1800" spc="-1" strike="noStrike">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TextShape 1"/>
          <p:cNvSpPr txBox="1"/>
          <p:nvPr/>
        </p:nvSpPr>
        <p:spPr>
          <a:xfrm>
            <a:off x="457200" y="274680"/>
            <a:ext cx="8229240" cy="1142640"/>
          </a:xfrm>
          <a:prstGeom prst="rect">
            <a:avLst/>
          </a:prstGeom>
          <a:noFill/>
          <a:ln>
            <a:noFill/>
          </a:ln>
        </p:spPr>
        <p:txBody>
          <a:bodyPr anchor="ctr"/>
          <a:p>
            <a:pPr>
              <a:lnSpc>
                <a:spcPct val="100000"/>
              </a:lnSpc>
            </a:pPr>
            <a:r>
              <a:rPr b="0" lang="en-US" sz="3600" spc="-1" strike="noStrike">
                <a:solidFill>
                  <a:srgbClr val="000000"/>
                </a:solidFill>
                <a:latin typeface="Avenir Next"/>
                <a:ea typeface="Avenir Next"/>
              </a:rPr>
              <a:t>Structs with member variables only</a:t>
            </a:r>
            <a:endParaRPr b="0" lang="en-US" sz="3600" spc="-1" strike="noStrike">
              <a:solidFill>
                <a:srgbClr val="000000"/>
              </a:solidFill>
              <a:latin typeface="Calibri Light"/>
            </a:endParaRPr>
          </a:p>
        </p:txBody>
      </p:sp>
      <p:sp>
        <p:nvSpPr>
          <p:cNvPr id="481" name="TextShape 2"/>
          <p:cNvSpPr txBox="1"/>
          <p:nvPr/>
        </p:nvSpPr>
        <p:spPr>
          <a:xfrm>
            <a:off x="457200" y="1600200"/>
            <a:ext cx="8229240" cy="49827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example structs which we can come across so far contain member variables only:</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In C, a struct can only contain member variable.</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In C++, you may also define </a:t>
            </a:r>
            <a:r>
              <a:rPr b="1" lang="en-US" sz="2400" spc="-1" strike="noStrike">
                <a:solidFill>
                  <a:srgbClr val="e46c0a"/>
                </a:solidFill>
                <a:latin typeface="Calibri Light"/>
                <a:ea typeface="Calibri Light"/>
              </a:rPr>
              <a:t>member functions </a:t>
            </a:r>
            <a:r>
              <a:rPr b="0" lang="en-US" sz="2400" spc="-1" strike="noStrike">
                <a:solidFill>
                  <a:srgbClr val="000000"/>
                </a:solidFill>
                <a:latin typeface="Calibri Light"/>
                <a:ea typeface="Calibri Light"/>
              </a:rPr>
              <a:t>for struct. </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482" name="TextShape 3"/>
          <p:cNvSpPr txBox="1"/>
          <p:nvPr/>
        </p:nvSpPr>
        <p:spPr>
          <a:xfrm>
            <a:off x="6553080" y="6356520"/>
            <a:ext cx="2133360" cy="364680"/>
          </a:xfrm>
          <a:prstGeom prst="rect">
            <a:avLst/>
          </a:prstGeom>
          <a:noFill/>
          <a:ln>
            <a:noFill/>
          </a:ln>
        </p:spPr>
        <p:txBody>
          <a:bodyPr anchor="ctr"/>
          <a:p>
            <a:pPr algn="r">
              <a:lnSpc>
                <a:spcPct val="100000"/>
              </a:lnSpc>
            </a:pPr>
            <a:fld id="{C18125D8-E6E9-4C6D-81AA-38D59BD50CB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83" name="CustomShape 4"/>
          <p:cNvSpPr/>
          <p:nvPr/>
        </p:nvSpPr>
        <p:spPr>
          <a:xfrm>
            <a:off x="745560" y="2532960"/>
            <a:ext cx="2258280" cy="16693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struct Student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id;</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string name;</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char sex;</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GPA;</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
        <p:nvSpPr>
          <p:cNvPr id="484" name="CustomShape 5"/>
          <p:cNvSpPr/>
          <p:nvPr/>
        </p:nvSpPr>
        <p:spPr>
          <a:xfrm>
            <a:off x="3190680" y="2532960"/>
            <a:ext cx="2582640" cy="22266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struct</a:t>
            </a:r>
            <a:r>
              <a:rPr b="1" lang="en-GB" sz="1400" spc="-1" strike="noStrike">
                <a:solidFill>
                  <a:srgbClr val="e46c0a"/>
                </a:solidFill>
                <a:latin typeface="Consolas"/>
                <a:ea typeface="Consolas"/>
              </a:rPr>
              <a:t> </a:t>
            </a:r>
            <a:r>
              <a:rPr b="0" lang="en-GB" sz="1400" spc="-1" strike="noStrike">
                <a:solidFill>
                  <a:srgbClr val="000000"/>
                </a:solidFill>
                <a:latin typeface="Consolas"/>
                <a:ea typeface="Consolas"/>
              </a:rPr>
              <a:t>Product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productID;</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price;</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struct</a:t>
            </a:r>
            <a:r>
              <a:rPr b="1" lang="en-GB" sz="1400" spc="-1" strike="noStrike">
                <a:solidFill>
                  <a:srgbClr val="e46c0a"/>
                </a:solidFill>
                <a:latin typeface="Consolas"/>
                <a:ea typeface="Consolas"/>
              </a:rPr>
              <a:t> </a:t>
            </a:r>
            <a:r>
              <a:rPr b="0" lang="en-GB" sz="1400" spc="-1" strike="noStrike">
                <a:solidFill>
                  <a:srgbClr val="000000"/>
                </a:solidFill>
                <a:latin typeface="Consolas"/>
                <a:ea typeface="Consolas"/>
              </a:rPr>
              <a:t>Point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x;</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y;</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
        <p:nvSpPr>
          <p:cNvPr id="485" name="CustomShape 6"/>
          <p:cNvSpPr/>
          <p:nvPr/>
        </p:nvSpPr>
        <p:spPr>
          <a:xfrm>
            <a:off x="5878440" y="3931920"/>
            <a:ext cx="3093120" cy="9126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So these structure definitions are valid in both C and C++.</a:t>
            </a:r>
            <a:endParaRPr b="0" lang="en-GB" sz="1800" spc="-1" strike="noStrike">
              <a:latin typeface="Arial"/>
            </a:endParaRPr>
          </a:p>
        </p:txBody>
      </p:sp>
      <p:sp>
        <p:nvSpPr>
          <p:cNvPr id="486" name="CustomShape 7"/>
          <p:cNvSpPr/>
          <p:nvPr/>
        </p:nvSpPr>
        <p:spPr>
          <a:xfrm>
            <a:off x="5960160" y="2532960"/>
            <a:ext cx="2258280" cy="13086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struct</a:t>
            </a:r>
            <a:r>
              <a:rPr b="1" lang="en-GB" sz="1400" spc="-1" strike="noStrike">
                <a:solidFill>
                  <a:srgbClr val="e46c0a"/>
                </a:solidFill>
                <a:latin typeface="Consolas"/>
                <a:ea typeface="Consolas"/>
              </a:rPr>
              <a:t> </a:t>
            </a:r>
            <a:r>
              <a:rPr b="0" lang="en-GB" sz="1400" spc="-1" strike="noStrike">
                <a:solidFill>
                  <a:srgbClr val="000000"/>
                </a:solidFill>
                <a:latin typeface="Consolas"/>
                <a:ea typeface="Consolas"/>
              </a:rPr>
              <a:t>Circle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x, y;</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r;</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Structs with Member Functions</a:t>
            </a:r>
            <a:endParaRPr b="0" lang="en-US" sz="4400" spc="-1" strike="noStrike">
              <a:solidFill>
                <a:srgbClr val="000000"/>
              </a:solidFill>
              <a:latin typeface="Calibri Light"/>
            </a:endParaRPr>
          </a:p>
        </p:txBody>
      </p:sp>
      <p:sp>
        <p:nvSpPr>
          <p:cNvPr id="488"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Let’s take a look at how we can implement member functions for structure in C++.</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Again consider the structure Circle:</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can implement a </a:t>
            </a:r>
            <a:r>
              <a:rPr b="1" lang="en-US" sz="2400" spc="-1" strike="noStrike">
                <a:solidFill>
                  <a:srgbClr val="e46c0a"/>
                </a:solidFill>
                <a:latin typeface="Calibri Light"/>
                <a:ea typeface="Calibri Light"/>
              </a:rPr>
              <a:t>member function </a:t>
            </a:r>
            <a:r>
              <a:rPr b="0" lang="en-US" sz="2400" spc="-1" strike="noStrike">
                <a:solidFill>
                  <a:srgbClr val="000000"/>
                </a:solidFill>
                <a:latin typeface="Calibri Light"/>
                <a:ea typeface="Calibri Light"/>
              </a:rPr>
              <a:t>for the structure to compute the area of the circle.</a:t>
            </a:r>
            <a:endParaRPr b="0" lang="en-US" sz="2400" spc="-1" strike="noStrike">
              <a:solidFill>
                <a:srgbClr val="000000"/>
              </a:solidFill>
              <a:latin typeface="Calibri Light"/>
            </a:endParaRPr>
          </a:p>
        </p:txBody>
      </p:sp>
      <p:sp>
        <p:nvSpPr>
          <p:cNvPr id="489" name="TextShape 3"/>
          <p:cNvSpPr txBox="1"/>
          <p:nvPr/>
        </p:nvSpPr>
        <p:spPr>
          <a:xfrm>
            <a:off x="6553080" y="6356520"/>
            <a:ext cx="2133360" cy="364680"/>
          </a:xfrm>
          <a:prstGeom prst="rect">
            <a:avLst/>
          </a:prstGeom>
          <a:noFill/>
          <a:ln>
            <a:noFill/>
          </a:ln>
        </p:spPr>
        <p:txBody>
          <a:bodyPr anchor="ctr"/>
          <a:p>
            <a:pPr algn="r">
              <a:lnSpc>
                <a:spcPct val="100000"/>
              </a:lnSpc>
            </a:pPr>
            <a:fld id="{FCCE0F42-C224-4ACD-8819-75F0B9CC864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90" name="CustomShape 4"/>
          <p:cNvSpPr/>
          <p:nvPr/>
        </p:nvSpPr>
        <p:spPr>
          <a:xfrm>
            <a:off x="1971720" y="2907720"/>
            <a:ext cx="2258280" cy="13086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Consolas"/>
                <a:ea typeface="Consolas"/>
              </a:rPr>
              <a:t>struct</a:t>
            </a:r>
            <a:r>
              <a:rPr b="1" lang="en-GB" sz="1400" spc="-1" strike="noStrike">
                <a:solidFill>
                  <a:srgbClr val="e46c0a"/>
                </a:solidFill>
                <a:latin typeface="Consolas"/>
                <a:ea typeface="Consolas"/>
              </a:rPr>
              <a:t> </a:t>
            </a:r>
            <a:r>
              <a:rPr b="0" lang="en-GB" sz="1400" spc="-1" strike="noStrike">
                <a:solidFill>
                  <a:srgbClr val="000000"/>
                </a:solidFill>
                <a:latin typeface="Consolas"/>
                <a:ea typeface="Consolas"/>
              </a:rPr>
              <a:t>Circle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x, y;</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r;</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Structs with Member Functions</a:t>
            </a:r>
            <a:endParaRPr b="0" lang="en-US" sz="4400" spc="-1" strike="noStrike">
              <a:solidFill>
                <a:srgbClr val="000000"/>
              </a:solidFill>
              <a:latin typeface="Calibri Light"/>
            </a:endParaRPr>
          </a:p>
        </p:txBody>
      </p:sp>
      <p:sp>
        <p:nvSpPr>
          <p:cNvPr id="492" name="TextShape 2"/>
          <p:cNvSpPr txBox="1"/>
          <p:nvPr/>
        </p:nvSpPr>
        <p:spPr>
          <a:xfrm>
            <a:off x="457200" y="4318560"/>
            <a:ext cx="8229240" cy="215892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Note how we may define a function within a struct body.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member function can access the member variable of the structure.</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Therefore, the function Area() does not need to take any input, and it can use the member variable r directly to compute the area.</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Compare this to the implementation of Function 1. </a:t>
            </a:r>
            <a:endParaRPr b="0" lang="en-US" sz="2400" spc="-1" strike="noStrike">
              <a:solidFill>
                <a:srgbClr val="000000"/>
              </a:solidFill>
              <a:latin typeface="Calibri Light"/>
            </a:endParaRPr>
          </a:p>
        </p:txBody>
      </p:sp>
      <p:sp>
        <p:nvSpPr>
          <p:cNvPr id="493" name="TextShape 3"/>
          <p:cNvSpPr txBox="1"/>
          <p:nvPr/>
        </p:nvSpPr>
        <p:spPr>
          <a:xfrm>
            <a:off x="6553080" y="6356520"/>
            <a:ext cx="2133360" cy="364680"/>
          </a:xfrm>
          <a:prstGeom prst="rect">
            <a:avLst/>
          </a:prstGeom>
          <a:noFill/>
          <a:ln>
            <a:noFill/>
          </a:ln>
        </p:spPr>
        <p:txBody>
          <a:bodyPr anchor="ctr"/>
          <a:p>
            <a:pPr algn="r">
              <a:lnSpc>
                <a:spcPct val="100000"/>
              </a:lnSpc>
            </a:pPr>
            <a:fld id="{9D9D3DD3-21AA-443A-89F1-48BD3304781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94" name="CustomShape 4"/>
          <p:cNvSpPr/>
          <p:nvPr/>
        </p:nvSpPr>
        <p:spPr>
          <a:xfrm>
            <a:off x="649800" y="1417680"/>
            <a:ext cx="5992920" cy="27986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struct</a:t>
            </a:r>
            <a:r>
              <a:rPr b="1" lang="en-GB" sz="1600" spc="-1" strike="noStrike">
                <a:solidFill>
                  <a:srgbClr val="e46c0a"/>
                </a:solidFill>
                <a:latin typeface="Consolas"/>
                <a:ea typeface="Consolas"/>
              </a:rPr>
              <a:t> </a:t>
            </a:r>
            <a:r>
              <a:rPr b="0" lang="en-GB" sz="1600" spc="-1" strike="noStrike">
                <a:solidFill>
                  <a:srgbClr val="000000"/>
                </a:solidFill>
                <a:latin typeface="Consolas"/>
                <a:ea typeface="Consolas"/>
              </a:rPr>
              <a:t>Circle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x, 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r;</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e46c0a"/>
                </a:solidFill>
                <a:latin typeface="Consolas"/>
                <a:ea typeface="Consolas"/>
              </a:rPr>
              <a:t>    </a:t>
            </a:r>
            <a:r>
              <a:rPr b="0" lang="en-GB" sz="1600" spc="-1" strike="noStrike">
                <a:solidFill>
                  <a:srgbClr val="e46c0a"/>
                </a:solidFill>
                <a:latin typeface="Consolas"/>
                <a:ea typeface="Consolas"/>
              </a:rPr>
              <a:t>double Area() {</a:t>
            </a:r>
            <a:endParaRPr b="0" lang="en-GB" sz="1600" spc="-1" strike="noStrike">
              <a:latin typeface="Arial"/>
            </a:endParaRPr>
          </a:p>
          <a:p>
            <a:pPr>
              <a:lnSpc>
                <a:spcPct val="100000"/>
              </a:lnSpc>
            </a:pPr>
            <a:r>
              <a:rPr b="0" lang="en-GB" sz="1600" spc="-1" strike="noStrike">
                <a:solidFill>
                  <a:srgbClr val="e46c0a"/>
                </a:solidFill>
                <a:latin typeface="Consolas"/>
                <a:ea typeface="Consolas"/>
              </a:rPr>
              <a:t>        </a:t>
            </a:r>
            <a:r>
              <a:rPr b="0" lang="en-GB" sz="1600" spc="-1" strike="noStrike">
                <a:solidFill>
                  <a:srgbClr val="e46c0a"/>
                </a:solidFill>
                <a:latin typeface="Consolas"/>
                <a:ea typeface="Consolas"/>
              </a:rPr>
              <a:t>const double PI = 3.14159265358979323846;</a:t>
            </a:r>
            <a:endParaRPr b="0" lang="en-GB" sz="1600" spc="-1" strike="noStrike">
              <a:latin typeface="Arial"/>
            </a:endParaRPr>
          </a:p>
          <a:p>
            <a:pPr>
              <a:lnSpc>
                <a:spcPct val="100000"/>
              </a:lnSpc>
            </a:pPr>
            <a:r>
              <a:rPr b="0" lang="en-GB" sz="1600" spc="-1" strike="noStrike">
                <a:solidFill>
                  <a:srgbClr val="e46c0a"/>
                </a:solidFill>
                <a:latin typeface="Consolas"/>
                <a:ea typeface="Consolas"/>
              </a:rPr>
              <a:t>        </a:t>
            </a:r>
            <a:r>
              <a:rPr b="0" lang="en-GB" sz="1600" spc="-1" strike="noStrike">
                <a:solidFill>
                  <a:srgbClr val="e46c0a"/>
                </a:solidFill>
                <a:latin typeface="Consolas"/>
                <a:ea typeface="Consolas"/>
              </a:rPr>
              <a:t>return PI * r * r;</a:t>
            </a:r>
            <a:endParaRPr b="0" lang="en-GB" sz="1600" spc="-1" strike="noStrike">
              <a:latin typeface="Arial"/>
            </a:endParaRPr>
          </a:p>
          <a:p>
            <a:pPr>
              <a:lnSpc>
                <a:spcPct val="100000"/>
              </a:lnSpc>
            </a:pPr>
            <a:r>
              <a:rPr b="0" lang="en-GB" sz="1600" spc="-1" strike="noStrike">
                <a:solidFill>
                  <a:srgbClr val="e46c0a"/>
                </a:solidFill>
                <a:latin typeface="Consolas"/>
                <a:ea typeface="Consolas"/>
              </a:rPr>
              <a:t>    </a:t>
            </a:r>
            <a:r>
              <a:rPr b="0" lang="en-GB" sz="1600" spc="-1" strike="noStrike">
                <a:solidFill>
                  <a:srgbClr val="e46c0a"/>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495" name="CustomShape 5"/>
          <p:cNvSpPr/>
          <p:nvPr/>
        </p:nvSpPr>
        <p:spPr>
          <a:xfrm>
            <a:off x="6295680" y="3784320"/>
            <a:ext cx="2546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rPr>
              <a:t>circle_structfunc.cpp</a:t>
            </a:r>
            <a:endParaRPr b="0" lang="en-GB" sz="1800" spc="-1" strike="noStrike">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Structs with Member Functions</a:t>
            </a:r>
            <a:endParaRPr b="0" lang="en-US" sz="4400" spc="-1" strike="noStrike">
              <a:solidFill>
                <a:srgbClr val="000000"/>
              </a:solidFill>
              <a:latin typeface="Calibri Light"/>
            </a:endParaRPr>
          </a:p>
        </p:txBody>
      </p:sp>
      <p:sp>
        <p:nvSpPr>
          <p:cNvPr id="497"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may also write only the function prototype inside the struct and move the function definition move outside of the struct:</a:t>
            </a:r>
            <a:endParaRPr b="0" lang="en-US" sz="2400" spc="-1" strike="noStrike">
              <a:solidFill>
                <a:srgbClr val="000000"/>
              </a:solidFill>
              <a:latin typeface="Calibri Light"/>
            </a:endParaRPr>
          </a:p>
        </p:txBody>
      </p:sp>
      <p:sp>
        <p:nvSpPr>
          <p:cNvPr id="498" name="TextShape 3"/>
          <p:cNvSpPr txBox="1"/>
          <p:nvPr/>
        </p:nvSpPr>
        <p:spPr>
          <a:xfrm>
            <a:off x="6553080" y="6356520"/>
            <a:ext cx="2133360" cy="364680"/>
          </a:xfrm>
          <a:prstGeom prst="rect">
            <a:avLst/>
          </a:prstGeom>
          <a:noFill/>
          <a:ln>
            <a:noFill/>
          </a:ln>
        </p:spPr>
        <p:txBody>
          <a:bodyPr anchor="ctr"/>
          <a:p>
            <a:pPr algn="r">
              <a:lnSpc>
                <a:spcPct val="100000"/>
              </a:lnSpc>
            </a:pPr>
            <a:fld id="{499E52C7-6B3A-475E-84AF-8E15E4AFA06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99" name="CustomShape 4"/>
          <p:cNvSpPr/>
          <p:nvPr/>
        </p:nvSpPr>
        <p:spPr>
          <a:xfrm>
            <a:off x="921600" y="3003840"/>
            <a:ext cx="5992920" cy="35348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struct</a:t>
            </a:r>
            <a:r>
              <a:rPr b="1" lang="en-GB" sz="1600" spc="-1" strike="noStrike">
                <a:solidFill>
                  <a:srgbClr val="e46c0a"/>
                </a:solidFill>
                <a:latin typeface="Consolas"/>
                <a:ea typeface="Consolas"/>
              </a:rPr>
              <a:t> </a:t>
            </a:r>
            <a:r>
              <a:rPr b="0" lang="en-GB" sz="1600" spc="-1" strike="noStrike">
                <a:solidFill>
                  <a:srgbClr val="000000"/>
                </a:solidFill>
                <a:latin typeface="Consolas"/>
                <a:ea typeface="Consolas"/>
              </a:rPr>
              <a:t>Circle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x, 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r;</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e46c0a"/>
                </a:solidFill>
                <a:latin typeface="Consolas"/>
                <a:ea typeface="Consolas"/>
              </a:rPr>
              <a:t>    </a:t>
            </a:r>
            <a:r>
              <a:rPr b="0" lang="en-GB" sz="1600" spc="-1" strike="noStrike">
                <a:solidFill>
                  <a:srgbClr val="e46c0a"/>
                </a:solidFill>
                <a:latin typeface="Consolas"/>
                <a:ea typeface="Consolas"/>
              </a:rPr>
              <a:t>double Area();</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e46c0a"/>
                </a:solidFill>
                <a:latin typeface="Consolas"/>
                <a:ea typeface="Consolas"/>
              </a:rPr>
              <a:t>double Circle::Area()</a:t>
            </a:r>
            <a:endParaRPr b="0" lang="en-GB" sz="1600" spc="-1" strike="noStrike">
              <a:latin typeface="Arial"/>
            </a:endParaRPr>
          </a:p>
          <a:p>
            <a:pPr>
              <a:lnSpc>
                <a:spcPct val="100000"/>
              </a:lnSpc>
            </a:pPr>
            <a:r>
              <a:rPr b="0" lang="en-GB" sz="1600" spc="-1" strike="noStrike">
                <a:solidFill>
                  <a:srgbClr val="e46c0a"/>
                </a:solidFill>
                <a:latin typeface="Consolas"/>
                <a:ea typeface="Consolas"/>
              </a:rPr>
              <a:t>{</a:t>
            </a:r>
            <a:endParaRPr b="0" lang="en-GB" sz="1600" spc="-1" strike="noStrike">
              <a:latin typeface="Arial"/>
            </a:endParaRPr>
          </a:p>
          <a:p>
            <a:pPr>
              <a:lnSpc>
                <a:spcPct val="100000"/>
              </a:lnSpc>
            </a:pPr>
            <a:r>
              <a:rPr b="0" lang="en-GB" sz="1600" spc="-1" strike="noStrike">
                <a:solidFill>
                  <a:srgbClr val="e46c0a"/>
                </a:solidFill>
                <a:latin typeface="Consolas"/>
                <a:ea typeface="Consolas"/>
              </a:rPr>
              <a:t>    </a:t>
            </a:r>
            <a:r>
              <a:rPr b="0" lang="en-GB" sz="1600" spc="-1" strike="noStrike">
                <a:solidFill>
                  <a:srgbClr val="e46c0a"/>
                </a:solidFill>
                <a:latin typeface="Consolas"/>
                <a:ea typeface="Consolas"/>
              </a:rPr>
              <a:t>const double PI = 3.14159265358979323846;</a:t>
            </a:r>
            <a:endParaRPr b="0" lang="en-GB" sz="1600" spc="-1" strike="noStrike">
              <a:latin typeface="Arial"/>
            </a:endParaRPr>
          </a:p>
          <a:p>
            <a:pPr>
              <a:lnSpc>
                <a:spcPct val="100000"/>
              </a:lnSpc>
            </a:pPr>
            <a:r>
              <a:rPr b="0" lang="en-GB" sz="1600" spc="-1" strike="noStrike">
                <a:solidFill>
                  <a:srgbClr val="e46c0a"/>
                </a:solidFill>
                <a:latin typeface="Consolas"/>
                <a:ea typeface="Consolas"/>
              </a:rPr>
              <a:t>    </a:t>
            </a:r>
            <a:r>
              <a:rPr b="0" lang="en-GB" sz="1600" spc="-1" strike="noStrike">
                <a:solidFill>
                  <a:srgbClr val="e46c0a"/>
                </a:solidFill>
                <a:latin typeface="Consolas"/>
                <a:ea typeface="Consolas"/>
              </a:rPr>
              <a:t>return PI * r * r;</a:t>
            </a:r>
            <a:endParaRPr b="0" lang="en-GB" sz="1600" spc="-1" strike="noStrike">
              <a:latin typeface="Arial"/>
            </a:endParaRPr>
          </a:p>
          <a:p>
            <a:pPr>
              <a:lnSpc>
                <a:spcPct val="100000"/>
              </a:lnSpc>
            </a:pPr>
            <a:r>
              <a:rPr b="0" lang="en-GB" sz="1600" spc="-1" strike="noStrike">
                <a:solidFill>
                  <a:srgbClr val="e46c0a"/>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p:txBody>
      </p:sp>
      <p:sp>
        <p:nvSpPr>
          <p:cNvPr id="500" name="CustomShape 5"/>
          <p:cNvSpPr/>
          <p:nvPr/>
        </p:nvSpPr>
        <p:spPr>
          <a:xfrm>
            <a:off x="3918240" y="3748680"/>
            <a:ext cx="3341160" cy="102204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Avenir Next Condensed"/>
                <a:ea typeface="Avenir Next Condensed"/>
              </a:rPr>
              <a:t>The scope resolution operator "::" indicates that this function Area() belongs to the structure Circle</a:t>
            </a:r>
            <a:endParaRPr b="0" lang="en-GB" sz="1600" spc="-1" strike="noStrike">
              <a:latin typeface="Arial"/>
            </a:endParaRPr>
          </a:p>
        </p:txBody>
      </p:sp>
      <p:sp>
        <p:nvSpPr>
          <p:cNvPr id="501" name="CustomShape 6"/>
          <p:cNvSpPr/>
          <p:nvPr/>
        </p:nvSpPr>
        <p:spPr>
          <a:xfrm flipH="1">
            <a:off x="2611080" y="4259880"/>
            <a:ext cx="1306800" cy="61992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st="20160" dir="5400000">
              <a:srgbClr val="000000">
                <a:alpha val="38000"/>
              </a:srgbClr>
            </a:outerShdw>
          </a:effectLst>
        </p:spPr>
        <p:style>
          <a:lnRef idx="0"/>
          <a:fillRef idx="0"/>
          <a:effectRef idx="0"/>
          <a:fontRef idx="minor"/>
        </p:style>
      </p:sp>
      <p:sp>
        <p:nvSpPr>
          <p:cNvPr id="502" name="CustomShape 7"/>
          <p:cNvSpPr/>
          <p:nvPr/>
        </p:nvSpPr>
        <p:spPr>
          <a:xfrm>
            <a:off x="6566760" y="6090120"/>
            <a:ext cx="2546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rPr>
              <a:t>circle_structfunc.cpp</a:t>
            </a:r>
            <a:endParaRPr b="0" lang="en-GB" sz="1800" spc="-1" strike="noStrike">
              <a:latin typeface="Arial"/>
            </a:endParaRPr>
          </a:p>
        </p:txBody>
      </p:sp>
    </p:spTree>
  </p:cSld>
  <p:timing>
    <p:tnLst>
      <p:par>
        <p:cTn id="407" dur="indefinite" restart="never" nodeType="tmRoot">
          <p:childTnLst>
            <p:seq>
              <p:cTn id="408" dur="indefinite" nodeType="mainSeq">
                <p:childTnLst>
                  <p:par>
                    <p:cTn id="409" fill="hold">
                      <p:stCondLst>
                        <p:cond delay="indefinite"/>
                      </p:stCondLst>
                      <p:childTnLst>
                        <p:par>
                          <p:cTn id="410" fill="hold">
                            <p:stCondLst>
                              <p:cond delay="0"/>
                            </p:stCondLst>
                            <p:childTnLst>
                              <p:par>
                                <p:cTn id="411" nodeType="clickEffect" fill="hold" presetClass="entr" presetID="1">
                                  <p:stCondLst>
                                    <p:cond delay="0"/>
                                  </p:stCondLst>
                                  <p:childTnLst>
                                    <p:set>
                                      <p:cBhvr>
                                        <p:cTn id="412" dur="1" fill="hold">
                                          <p:stCondLst>
                                            <p:cond delay="0"/>
                                          </p:stCondLst>
                                        </p:cTn>
                                        <p:tgtEl>
                                          <p:spTgt spid="50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Structs with Member Functions</a:t>
            </a:r>
            <a:endParaRPr b="0" lang="en-US" sz="4400" spc="-1" strike="noStrike">
              <a:solidFill>
                <a:srgbClr val="000000"/>
              </a:solidFill>
              <a:latin typeface="Calibri Light"/>
            </a:endParaRPr>
          </a:p>
        </p:txBody>
      </p:sp>
      <p:sp>
        <p:nvSpPr>
          <p:cNvPr id="504"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To implement Function 2 as a member function of Circle:</a:t>
            </a:r>
            <a:endParaRPr b="0" lang="en-US" sz="2400" spc="-1" strike="noStrike">
              <a:solidFill>
                <a:srgbClr val="000000"/>
              </a:solidFill>
              <a:latin typeface="Calibri Light"/>
            </a:endParaRPr>
          </a:p>
        </p:txBody>
      </p:sp>
      <p:sp>
        <p:nvSpPr>
          <p:cNvPr id="505" name="TextShape 3"/>
          <p:cNvSpPr txBox="1"/>
          <p:nvPr/>
        </p:nvSpPr>
        <p:spPr>
          <a:xfrm>
            <a:off x="6553080" y="6356520"/>
            <a:ext cx="2133360" cy="364680"/>
          </a:xfrm>
          <a:prstGeom prst="rect">
            <a:avLst/>
          </a:prstGeom>
          <a:noFill/>
          <a:ln>
            <a:noFill/>
          </a:ln>
        </p:spPr>
        <p:txBody>
          <a:bodyPr anchor="ctr"/>
          <a:p>
            <a:pPr algn="r">
              <a:lnSpc>
                <a:spcPct val="100000"/>
              </a:lnSpc>
            </a:pPr>
            <a:fld id="{7E5AA27B-DEA7-45E1-A58A-1AE649C3256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506" name="CustomShape 4"/>
          <p:cNvSpPr/>
          <p:nvPr/>
        </p:nvSpPr>
        <p:spPr>
          <a:xfrm>
            <a:off x="822600" y="2177280"/>
            <a:ext cx="5992920" cy="44056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struct</a:t>
            </a:r>
            <a:r>
              <a:rPr b="1" lang="en-GB" sz="1600" spc="-1" strike="noStrike">
                <a:solidFill>
                  <a:srgbClr val="e46c0a"/>
                </a:solidFill>
                <a:latin typeface="Consolas"/>
                <a:ea typeface="Consolas"/>
              </a:rPr>
              <a:t> </a:t>
            </a:r>
            <a:r>
              <a:rPr b="0" lang="en-GB" sz="1600" spc="-1" strike="noStrike">
                <a:solidFill>
                  <a:srgbClr val="000000"/>
                </a:solidFill>
                <a:latin typeface="Consolas"/>
                <a:ea typeface="Consolas"/>
              </a:rPr>
              <a:t>Circle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x, 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r;</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double Area();</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e46c0a"/>
                </a:solidFill>
                <a:latin typeface="Consolas"/>
                <a:ea typeface="Consolas"/>
              </a:rPr>
              <a:t>void EnlargeCircle(double radius_to_add) {</a:t>
            </a:r>
            <a:endParaRPr b="0" lang="en-GB" sz="1600" spc="-1" strike="noStrike">
              <a:latin typeface="Arial"/>
            </a:endParaRPr>
          </a:p>
          <a:p>
            <a:pPr>
              <a:lnSpc>
                <a:spcPct val="100000"/>
              </a:lnSpc>
            </a:pPr>
            <a:r>
              <a:rPr b="0" lang="en-GB" sz="1600" spc="-1" strike="noStrike">
                <a:solidFill>
                  <a:srgbClr val="e46c0a"/>
                </a:solidFill>
                <a:latin typeface="Consolas"/>
                <a:ea typeface="Consolas"/>
              </a:rPr>
              <a:t>        </a:t>
            </a:r>
            <a:r>
              <a:rPr b="0" lang="en-GB" sz="1600" spc="-1" strike="noStrike">
                <a:solidFill>
                  <a:srgbClr val="e46c0a"/>
                </a:solidFill>
                <a:latin typeface="Consolas"/>
                <a:ea typeface="Consolas"/>
              </a:rPr>
              <a:t>r += radius_to_add;</a:t>
            </a:r>
            <a:endParaRPr b="0" lang="en-GB" sz="1600" spc="-1" strike="noStrike">
              <a:latin typeface="Arial"/>
            </a:endParaRPr>
          </a:p>
          <a:p>
            <a:pPr>
              <a:lnSpc>
                <a:spcPct val="100000"/>
              </a:lnSpc>
            </a:pPr>
            <a:r>
              <a:rPr b="0" lang="en-GB" sz="1600" spc="-1" strike="noStrike">
                <a:solidFill>
                  <a:srgbClr val="e46c0a"/>
                </a:solidFill>
                <a:latin typeface="Consolas"/>
                <a:ea typeface="Consolas"/>
              </a:rPr>
              <a:t>    </a:t>
            </a:r>
            <a:r>
              <a:rPr b="0" lang="en-GB" sz="1600" spc="-1" strike="noStrike">
                <a:solidFill>
                  <a:srgbClr val="e46c0a"/>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double Circle::Area()</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const double PI = 3.14159265358979323846;</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PI * r * r;</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p:txBody>
      </p:sp>
      <p:sp>
        <p:nvSpPr>
          <p:cNvPr id="507" name="CustomShape 5"/>
          <p:cNvSpPr/>
          <p:nvPr/>
        </p:nvSpPr>
        <p:spPr>
          <a:xfrm>
            <a:off x="5143320" y="4263480"/>
            <a:ext cx="1409400" cy="54216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Avenir Next Condensed"/>
                <a:ea typeface="Avenir Next Condensed"/>
              </a:rPr>
              <a:t>Update r directly</a:t>
            </a:r>
            <a:endParaRPr b="0" lang="en-GB" sz="1600" spc="-1" strike="noStrike">
              <a:latin typeface="Arial"/>
            </a:endParaRPr>
          </a:p>
        </p:txBody>
      </p:sp>
      <p:sp>
        <p:nvSpPr>
          <p:cNvPr id="508" name="CustomShape 6"/>
          <p:cNvSpPr/>
          <p:nvPr/>
        </p:nvSpPr>
        <p:spPr>
          <a:xfrm flipH="1" flipV="1">
            <a:off x="1926360" y="4262040"/>
            <a:ext cx="3215160" cy="27108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st="20160" dir="5400000">
              <a:srgbClr val="000000">
                <a:alpha val="38000"/>
              </a:srgbClr>
            </a:outerShdw>
          </a:effectLst>
        </p:spPr>
        <p:style>
          <a:lnRef idx="0"/>
          <a:fillRef idx="0"/>
          <a:effectRef idx="0"/>
          <a:fontRef idx="minor"/>
        </p:style>
      </p:sp>
      <p:sp>
        <p:nvSpPr>
          <p:cNvPr id="509" name="CustomShape 7"/>
          <p:cNvSpPr/>
          <p:nvPr/>
        </p:nvSpPr>
        <p:spPr>
          <a:xfrm>
            <a:off x="6679800" y="2961000"/>
            <a:ext cx="2133360" cy="130212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Avenir Next Condensed"/>
                <a:ea typeface="Avenir Next Condensed"/>
              </a:rPr>
              <a:t>We’ll just leave this member function here inside the struct body, without moving it out</a:t>
            </a:r>
            <a:endParaRPr b="0" lang="en-GB" sz="1600" spc="-1" strike="noStrike">
              <a:latin typeface="Arial"/>
            </a:endParaRPr>
          </a:p>
        </p:txBody>
      </p:sp>
      <p:sp>
        <p:nvSpPr>
          <p:cNvPr id="510" name="CustomShape 8"/>
          <p:cNvSpPr/>
          <p:nvPr/>
        </p:nvSpPr>
        <p:spPr>
          <a:xfrm flipH="1">
            <a:off x="6093720" y="3612240"/>
            <a:ext cx="584280" cy="19368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st="20160" dir="5400000">
              <a:srgbClr val="000000">
                <a:alpha val="38000"/>
              </a:srgbClr>
            </a:outerShdw>
          </a:effectLst>
        </p:spPr>
        <p:style>
          <a:lnRef idx="0"/>
          <a:fillRef idx="0"/>
          <a:effectRef idx="0"/>
          <a:fontRef idx="minor"/>
        </p:style>
      </p:sp>
      <p:sp>
        <p:nvSpPr>
          <p:cNvPr id="511" name="CustomShape 9"/>
          <p:cNvSpPr/>
          <p:nvPr/>
        </p:nvSpPr>
        <p:spPr>
          <a:xfrm>
            <a:off x="6473520" y="5871960"/>
            <a:ext cx="2546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rPr>
              <a:t>circle_structfunc.cpp</a:t>
            </a:r>
            <a:endParaRPr b="0" lang="en-GB" sz="1800" spc="-1" strike="noStrike">
              <a:latin typeface="Arial"/>
            </a:endParaRPr>
          </a:p>
        </p:txBody>
      </p:sp>
    </p:spTree>
  </p:cSld>
  <p:timing>
    <p:tnLst>
      <p:par>
        <p:cTn id="413" dur="indefinite" restart="never" nodeType="tmRoot">
          <p:childTnLst>
            <p:seq>
              <p:cTn id="414" dur="indefinite" nodeType="mainSeq">
                <p:childTnLst>
                  <p:par>
                    <p:cTn id="415" fill="hold">
                      <p:stCondLst>
                        <p:cond delay="indefinite"/>
                      </p:stCondLst>
                      <p:childTnLst>
                        <p:par>
                          <p:cTn id="416" fill="hold">
                            <p:stCondLst>
                              <p:cond delay="0"/>
                            </p:stCondLst>
                            <p:childTnLst>
                              <p:par>
                                <p:cTn id="417" nodeType="clickEffect" fill="hold" presetClass="entr" presetID="1">
                                  <p:stCondLst>
                                    <p:cond delay="0"/>
                                  </p:stCondLst>
                                  <p:childTnLst>
                                    <p:set>
                                      <p:cBhvr>
                                        <p:cTn id="418" dur="1" fill="hold">
                                          <p:stCondLst>
                                            <p:cond delay="0"/>
                                          </p:stCondLst>
                                        </p:cTn>
                                        <p:tgtEl>
                                          <p:spTgt spid="507"/>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nodeType="clickEffect" fill="hold" presetClass="entr" presetID="1">
                                  <p:stCondLst>
                                    <p:cond delay="0"/>
                                  </p:stCondLst>
                                  <p:childTnLst>
                                    <p:set>
                                      <p:cBhvr>
                                        <p:cTn id="422" dur="1" fill="hold">
                                          <p:stCondLst>
                                            <p:cond delay="0"/>
                                          </p:stCondLst>
                                        </p:cTn>
                                        <p:tgtEl>
                                          <p:spTgt spid="50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a:noFill/>
          </a:ln>
        </p:spPr>
        <p:txBody>
          <a:bodyPr anchor="ctr"/>
          <a:p>
            <a:pPr>
              <a:lnSpc>
                <a:spcPct val="100000"/>
              </a:lnSpc>
            </a:pPr>
            <a:r>
              <a:rPr b="0" lang="en-US" sz="4000" spc="-1" strike="noStrike">
                <a:solidFill>
                  <a:srgbClr val="000000"/>
                </a:solidFill>
                <a:latin typeface="Avenir Next"/>
                <a:ea typeface="Avenir Next"/>
              </a:rPr>
              <a:t>How to Use this Guidance Notes</a:t>
            </a:r>
            <a:endParaRPr b="0" lang="en-US" sz="4000" spc="-1" strike="noStrike">
              <a:solidFill>
                <a:srgbClr val="000000"/>
              </a:solidFill>
              <a:latin typeface="Calibri Light"/>
            </a:endParaRPr>
          </a:p>
        </p:txBody>
      </p:sp>
      <p:sp>
        <p:nvSpPr>
          <p:cNvPr id="140" name="TextShape 2"/>
          <p:cNvSpPr txBox="1"/>
          <p:nvPr/>
        </p:nvSpPr>
        <p:spPr>
          <a:xfrm>
            <a:off x="457200" y="1600200"/>
            <a:ext cx="8229240" cy="4525560"/>
          </a:xfrm>
          <a:prstGeom prst="rect">
            <a:avLst/>
          </a:prstGeom>
          <a:noFill/>
          <a:ln>
            <a:noFill/>
          </a:ln>
        </p:spPr>
        <p:txBody>
          <a:bodyPr>
            <a:normAutofit/>
          </a:bodyPr>
          <a:p>
            <a:pPr marL="343080" indent="-342720">
              <a:lnSpc>
                <a:spcPct val="110000"/>
              </a:lnSpc>
              <a:spcBef>
                <a:spcPts val="901"/>
              </a:spcBef>
              <a:buClr>
                <a:srgbClr val="000000"/>
              </a:buClr>
              <a:buFont typeface="Arial"/>
              <a:buChar char="•"/>
            </a:pPr>
            <a:r>
              <a:rPr b="0" lang="en-US" sz="2400" spc="-1" strike="noStrike">
                <a:solidFill>
                  <a:srgbClr val="000000"/>
                </a:solidFill>
                <a:latin typeface="Calibri Light"/>
                <a:ea typeface="Calibri Light"/>
              </a:rPr>
              <a:t>This guidance notes aim to lead you through the learning of the C/C++ materials.  It also defines the scope of this course, i.e., what we expect you should know for the purpose of this course.  (and which should not limit what you should know about C/C++ programming.)</a:t>
            </a:r>
            <a:endParaRPr b="0" lang="en-US" sz="2400" spc="-1" strike="noStrike">
              <a:solidFill>
                <a:srgbClr val="000000"/>
              </a:solidFill>
              <a:latin typeface="Calibri Light"/>
            </a:endParaRPr>
          </a:p>
          <a:p>
            <a:pPr marL="343080" indent="-342720">
              <a:lnSpc>
                <a:spcPct val="110000"/>
              </a:lnSpc>
              <a:spcBef>
                <a:spcPts val="901"/>
              </a:spcBef>
              <a:buClr>
                <a:srgbClr val="000000"/>
              </a:buClr>
              <a:buFont typeface="Arial"/>
              <a:buChar char="•"/>
            </a:pPr>
            <a:r>
              <a:rPr b="0" lang="en-US" sz="2400" spc="-1" strike="noStrike">
                <a:solidFill>
                  <a:srgbClr val="000000"/>
                </a:solidFill>
                <a:latin typeface="Calibri Light"/>
                <a:ea typeface="Calibri Light"/>
              </a:rPr>
              <a:t>Pages marked with “Reference Only” means that they are not in the scope of assessment for this course.</a:t>
            </a:r>
            <a:endParaRPr b="0" lang="en-US" sz="2400" spc="-1" strike="noStrike">
              <a:solidFill>
                <a:srgbClr val="000000"/>
              </a:solidFill>
              <a:latin typeface="Calibri Light"/>
            </a:endParaRPr>
          </a:p>
          <a:p>
            <a:pPr marL="343080" indent="-342720">
              <a:lnSpc>
                <a:spcPct val="110000"/>
              </a:lnSpc>
              <a:spcBef>
                <a:spcPts val="901"/>
              </a:spcBef>
              <a:buClr>
                <a:srgbClr val="000000"/>
              </a:buClr>
              <a:buFont typeface="Arial"/>
              <a:buChar char="•"/>
            </a:pPr>
            <a:r>
              <a:rPr b="0" lang="en-US" sz="2400" spc="-1" strike="noStrike">
                <a:solidFill>
                  <a:srgbClr val="000000"/>
                </a:solidFill>
                <a:latin typeface="Calibri Light"/>
                <a:ea typeface="Calibri Light"/>
              </a:rPr>
              <a:t>The corresponding textbook chapters that we expect you to read will also be given.  The textbook may contain more details and information than we have here in this notes, and these extra textbook materials are considered references only.</a:t>
            </a:r>
            <a:endParaRPr b="0" lang="en-US" sz="2400" spc="-1" strike="noStrike">
              <a:solidFill>
                <a:srgbClr val="000000"/>
              </a:solidFill>
              <a:latin typeface="Calibri Light"/>
            </a:endParaRPr>
          </a:p>
          <a:p>
            <a:pPr>
              <a:lnSpc>
                <a:spcPct val="110000"/>
              </a:lnSpc>
              <a:spcBef>
                <a:spcPts val="901"/>
              </a:spcBef>
            </a:pPr>
            <a:endParaRPr b="0" lang="en-US" sz="2400" spc="-1" strike="noStrike">
              <a:solidFill>
                <a:srgbClr val="000000"/>
              </a:solidFill>
              <a:latin typeface="Calibri Light"/>
            </a:endParaRPr>
          </a:p>
        </p:txBody>
      </p:sp>
      <p:sp>
        <p:nvSpPr>
          <p:cNvPr id="141" name="TextShape 3"/>
          <p:cNvSpPr txBox="1"/>
          <p:nvPr/>
        </p:nvSpPr>
        <p:spPr>
          <a:xfrm>
            <a:off x="6553080" y="6356520"/>
            <a:ext cx="2133360" cy="364680"/>
          </a:xfrm>
          <a:prstGeom prst="rect">
            <a:avLst/>
          </a:prstGeom>
          <a:noFill/>
          <a:ln>
            <a:noFill/>
          </a:ln>
        </p:spPr>
        <p:txBody>
          <a:bodyPr anchor="ctr"/>
          <a:p>
            <a:pPr algn="r">
              <a:lnSpc>
                <a:spcPct val="100000"/>
              </a:lnSpc>
            </a:pPr>
            <a:fld id="{76121D38-DCE1-49D5-BB5F-84931FFE7BF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Structs with Member Functions</a:t>
            </a:r>
            <a:endParaRPr b="0" lang="en-US" sz="4400" spc="-1" strike="noStrike">
              <a:solidFill>
                <a:srgbClr val="000000"/>
              </a:solidFill>
              <a:latin typeface="Calibri Light"/>
            </a:endParaRPr>
          </a:p>
        </p:txBody>
      </p:sp>
      <p:sp>
        <p:nvSpPr>
          <p:cNvPr id="513" name="TextShape 2"/>
          <p:cNvSpPr txBox="1"/>
          <p:nvPr/>
        </p:nvSpPr>
        <p:spPr>
          <a:xfrm>
            <a:off x="457200" y="131148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To implement Function 3 as a member function of Circle:</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514" name="TextShape 3"/>
          <p:cNvSpPr txBox="1"/>
          <p:nvPr/>
        </p:nvSpPr>
        <p:spPr>
          <a:xfrm>
            <a:off x="6553080" y="6356520"/>
            <a:ext cx="2133360" cy="364680"/>
          </a:xfrm>
          <a:prstGeom prst="rect">
            <a:avLst/>
          </a:prstGeom>
          <a:noFill/>
          <a:ln>
            <a:noFill/>
          </a:ln>
        </p:spPr>
        <p:txBody>
          <a:bodyPr anchor="ctr"/>
          <a:p>
            <a:pPr algn="r">
              <a:lnSpc>
                <a:spcPct val="100000"/>
              </a:lnSpc>
            </a:pPr>
            <a:fld id="{5171530C-015E-4658-B792-C515133758C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515" name="CustomShape 4"/>
          <p:cNvSpPr/>
          <p:nvPr/>
        </p:nvSpPr>
        <p:spPr>
          <a:xfrm>
            <a:off x="626040" y="1893960"/>
            <a:ext cx="5992920" cy="47581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struct</a:t>
            </a:r>
            <a:r>
              <a:rPr b="1" lang="en-GB" sz="1600" spc="-1" strike="noStrike">
                <a:solidFill>
                  <a:srgbClr val="e46c0a"/>
                </a:solidFill>
                <a:latin typeface="Consolas"/>
                <a:ea typeface="Consolas"/>
              </a:rPr>
              <a:t> </a:t>
            </a:r>
            <a:r>
              <a:rPr b="0" lang="en-GB" sz="1600" spc="-1" strike="noStrike">
                <a:solidFill>
                  <a:srgbClr val="000000"/>
                </a:solidFill>
                <a:latin typeface="Consolas"/>
                <a:ea typeface="Consolas"/>
              </a:rPr>
              <a:t>Circle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x, 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r;</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double Area();</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void EnlargeCircle(double radius_to_add)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 += radius_to_add;</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e46c0a"/>
                </a:solidFill>
                <a:latin typeface="Consolas"/>
                <a:ea typeface="Consolas"/>
              </a:rPr>
              <a:t>    </a:t>
            </a:r>
            <a:r>
              <a:rPr b="0" lang="en-GB" sz="1600" spc="-1" strike="noStrike">
                <a:solidFill>
                  <a:srgbClr val="e46c0a"/>
                </a:solidFill>
                <a:latin typeface="Consolas"/>
                <a:ea typeface="Consolas"/>
              </a:rPr>
              <a:t>bool IsOverlap(Circle c);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e46c0a"/>
                </a:solidFill>
                <a:latin typeface="Consolas"/>
                <a:ea typeface="Consolas"/>
              </a:rPr>
              <a:t>bool Circle::IsOverlap(Circle c) {</a:t>
            </a:r>
            <a:endParaRPr b="0" lang="en-GB" sz="1600" spc="-1" strike="noStrike">
              <a:latin typeface="Arial"/>
            </a:endParaRPr>
          </a:p>
          <a:p>
            <a:pPr>
              <a:lnSpc>
                <a:spcPct val="100000"/>
              </a:lnSpc>
            </a:pPr>
            <a:r>
              <a:rPr b="0" lang="en-GB" sz="1600" spc="-1" strike="noStrike">
                <a:solidFill>
                  <a:srgbClr val="e46c0a"/>
                </a:solidFill>
                <a:latin typeface="Consolas"/>
                <a:ea typeface="Consolas"/>
              </a:rPr>
              <a:t>    </a:t>
            </a:r>
            <a:r>
              <a:rPr b="0" lang="en-GB" sz="1600" spc="-1" strike="noStrike">
                <a:solidFill>
                  <a:srgbClr val="e46c0a"/>
                </a:solidFill>
                <a:latin typeface="Consolas"/>
                <a:ea typeface="Consolas"/>
              </a:rPr>
              <a:t>double dx = x - c.x;</a:t>
            </a:r>
            <a:endParaRPr b="0" lang="en-GB" sz="1600" spc="-1" strike="noStrike">
              <a:latin typeface="Arial"/>
            </a:endParaRPr>
          </a:p>
          <a:p>
            <a:pPr>
              <a:lnSpc>
                <a:spcPct val="100000"/>
              </a:lnSpc>
            </a:pPr>
            <a:r>
              <a:rPr b="0" lang="en-GB" sz="1600" spc="-1" strike="noStrike">
                <a:solidFill>
                  <a:srgbClr val="e46c0a"/>
                </a:solidFill>
                <a:latin typeface="Consolas"/>
                <a:ea typeface="Consolas"/>
              </a:rPr>
              <a:t>    </a:t>
            </a:r>
            <a:r>
              <a:rPr b="0" lang="en-GB" sz="1600" spc="-1" strike="noStrike">
                <a:solidFill>
                  <a:srgbClr val="e46c0a"/>
                </a:solidFill>
                <a:latin typeface="Consolas"/>
                <a:ea typeface="Consolas"/>
              </a:rPr>
              <a:t>double dy = y - c.y;</a:t>
            </a:r>
            <a:endParaRPr b="0" lang="en-GB" sz="1600" spc="-1" strike="noStrike">
              <a:latin typeface="Arial"/>
            </a:endParaRPr>
          </a:p>
          <a:p>
            <a:pPr>
              <a:lnSpc>
                <a:spcPct val="100000"/>
              </a:lnSpc>
            </a:pPr>
            <a:r>
              <a:rPr b="0" lang="en-GB" sz="1600" spc="-1" strike="noStrike">
                <a:solidFill>
                  <a:srgbClr val="e46c0a"/>
                </a:solidFill>
                <a:latin typeface="Consolas"/>
                <a:ea typeface="Consolas"/>
              </a:rPr>
              <a:t>	</a:t>
            </a:r>
            <a:r>
              <a:rPr b="0" lang="en-GB" sz="1600" spc="-1" strike="noStrike">
                <a:solidFill>
                  <a:srgbClr val="e46c0a"/>
                </a:solidFill>
                <a:latin typeface="Consolas"/>
                <a:ea typeface="Consolas"/>
              </a:rPr>
              <a:t>double centre_dist = sqrt(dx*dx + dy*dy);</a:t>
            </a:r>
            <a:endParaRPr b="0" lang="en-GB" sz="1600" spc="-1" strike="noStrike">
              <a:latin typeface="Arial"/>
            </a:endParaRPr>
          </a:p>
          <a:p>
            <a:pPr>
              <a:lnSpc>
                <a:spcPct val="100000"/>
              </a:lnSpc>
            </a:pPr>
            <a:r>
              <a:rPr b="0" lang="en-GB" sz="1600" spc="-1" strike="noStrike">
                <a:solidFill>
                  <a:srgbClr val="e46c0a"/>
                </a:solidFill>
                <a:latin typeface="Consolas"/>
                <a:ea typeface="Consolas"/>
              </a:rPr>
              <a:t>    </a:t>
            </a:r>
            <a:r>
              <a:rPr b="0" lang="en-GB" sz="1600" spc="-1" strike="noStrike">
                <a:solidFill>
                  <a:srgbClr val="e46c0a"/>
                </a:solidFill>
                <a:latin typeface="Consolas"/>
                <a:ea typeface="Consolas"/>
              </a:rPr>
              <a:t>return (centre_dist &lt;= (r + c.r));</a:t>
            </a:r>
            <a:endParaRPr b="0" lang="en-GB" sz="1600" spc="-1" strike="noStrike">
              <a:latin typeface="Arial"/>
            </a:endParaRPr>
          </a:p>
          <a:p>
            <a:pPr>
              <a:lnSpc>
                <a:spcPct val="100000"/>
              </a:lnSpc>
            </a:pPr>
            <a:r>
              <a:rPr b="0" lang="en-GB" sz="1600" spc="-1" strike="noStrike">
                <a:solidFill>
                  <a:srgbClr val="e46c0a"/>
                </a:solidFill>
                <a:latin typeface="Consolas"/>
                <a:ea typeface="Consolas"/>
              </a:rPr>
              <a:t>}</a:t>
            </a:r>
            <a:endParaRPr b="0" lang="en-GB" sz="1600" spc="-1" strike="noStrike">
              <a:latin typeface="Arial"/>
            </a:endParaRPr>
          </a:p>
        </p:txBody>
      </p:sp>
      <p:sp>
        <p:nvSpPr>
          <p:cNvPr id="516" name="CustomShape 5"/>
          <p:cNvSpPr/>
          <p:nvPr/>
        </p:nvSpPr>
        <p:spPr>
          <a:xfrm>
            <a:off x="5786640" y="4120200"/>
            <a:ext cx="2899800" cy="92520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Avenir Next Condensed"/>
                <a:ea typeface="Avenir Next Condensed"/>
              </a:rPr>
              <a:t>Check if this circle (i.e., the circle whose member function is called) overlaps with the input circle c</a:t>
            </a:r>
            <a:endParaRPr b="0" lang="en-GB" sz="1600" spc="-1" strike="noStrike">
              <a:latin typeface="Arial"/>
            </a:endParaRPr>
          </a:p>
        </p:txBody>
      </p:sp>
      <p:sp>
        <p:nvSpPr>
          <p:cNvPr id="517" name="CustomShape 6"/>
          <p:cNvSpPr/>
          <p:nvPr/>
        </p:nvSpPr>
        <p:spPr>
          <a:xfrm flipH="1" flipV="1">
            <a:off x="3999240" y="4394160"/>
            <a:ext cx="1787040" cy="18684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st="20160" dir="5400000">
              <a:srgbClr val="000000">
                <a:alpha val="38000"/>
              </a:srgbClr>
            </a:outerShdw>
          </a:effectLst>
        </p:spPr>
        <p:style>
          <a:lnRef idx="0"/>
          <a:fillRef idx="0"/>
          <a:effectRef idx="0"/>
          <a:fontRef idx="minor"/>
        </p:style>
      </p:sp>
      <p:sp>
        <p:nvSpPr>
          <p:cNvPr id="518" name="CustomShape 7"/>
          <p:cNvSpPr/>
          <p:nvPr/>
        </p:nvSpPr>
        <p:spPr>
          <a:xfrm>
            <a:off x="6271200" y="6171840"/>
            <a:ext cx="2546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rPr>
              <a:t>circle_structfunc.cpp</a:t>
            </a:r>
            <a:endParaRPr b="0" lang="en-GB" sz="1800" spc="-1" strike="noStrike">
              <a:latin typeface="Arial"/>
            </a:endParaRPr>
          </a:p>
        </p:txBody>
      </p:sp>
    </p:spTree>
  </p:cSld>
  <p:timing>
    <p:tnLst>
      <p:par>
        <p:cTn id="423" dur="indefinite" restart="never" nodeType="tmRoot">
          <p:childTnLst>
            <p:seq>
              <p:cTn id="424" dur="indefinite" nodeType="mainSeq">
                <p:childTnLst>
                  <p:par>
                    <p:cTn id="425" fill="hold">
                      <p:stCondLst>
                        <p:cond delay="indefinite"/>
                      </p:stCondLst>
                      <p:childTnLst>
                        <p:par>
                          <p:cTn id="426" fill="hold">
                            <p:stCondLst>
                              <p:cond delay="0"/>
                            </p:stCondLst>
                            <p:childTnLst>
                              <p:par>
                                <p:cTn id="427" nodeType="clickEffect" fill="hold" presetClass="entr" presetID="1">
                                  <p:stCondLst>
                                    <p:cond delay="0"/>
                                  </p:stCondLst>
                                  <p:childTnLst>
                                    <p:set>
                                      <p:cBhvr>
                                        <p:cTn id="428" dur="1" fill="hold">
                                          <p:stCondLst>
                                            <p:cond delay="0"/>
                                          </p:stCondLst>
                                        </p:cTn>
                                        <p:tgtEl>
                                          <p:spTgt spid="51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Structs with Member Functions</a:t>
            </a:r>
            <a:endParaRPr b="0" lang="en-US" sz="4400" spc="-1" strike="noStrike">
              <a:solidFill>
                <a:srgbClr val="000000"/>
              </a:solidFill>
              <a:latin typeface="Calibri Light"/>
            </a:endParaRPr>
          </a:p>
        </p:txBody>
      </p:sp>
      <p:sp>
        <p:nvSpPr>
          <p:cNvPr id="520"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Example use of the three member functions</a:t>
            </a:r>
            <a:endParaRPr b="0" lang="en-US" sz="2400" spc="-1" strike="noStrike">
              <a:solidFill>
                <a:srgbClr val="000000"/>
              </a:solidFill>
              <a:latin typeface="Calibri Light"/>
            </a:endParaRPr>
          </a:p>
        </p:txBody>
      </p:sp>
      <p:sp>
        <p:nvSpPr>
          <p:cNvPr id="521" name="TextShape 3"/>
          <p:cNvSpPr txBox="1"/>
          <p:nvPr/>
        </p:nvSpPr>
        <p:spPr>
          <a:xfrm>
            <a:off x="6553080" y="6356520"/>
            <a:ext cx="2133360" cy="364680"/>
          </a:xfrm>
          <a:prstGeom prst="rect">
            <a:avLst/>
          </a:prstGeom>
          <a:noFill/>
          <a:ln>
            <a:noFill/>
          </a:ln>
        </p:spPr>
        <p:txBody>
          <a:bodyPr anchor="ctr"/>
          <a:p>
            <a:pPr algn="r">
              <a:lnSpc>
                <a:spcPct val="100000"/>
              </a:lnSpc>
            </a:pPr>
            <a:fld id="{5FB3F10A-86B9-4D2E-BB6A-E5E66F1542D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522" name="CustomShape 4"/>
          <p:cNvSpPr/>
          <p:nvPr/>
        </p:nvSpPr>
        <p:spPr>
          <a:xfrm>
            <a:off x="802080" y="2217960"/>
            <a:ext cx="7669800" cy="39078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rPr>
              <a:t>int main()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rPr>
              <a:t>    </a:t>
            </a:r>
            <a:r>
              <a:rPr b="0" lang="en-GB" sz="1600" spc="-1" strike="noStrike">
                <a:solidFill>
                  <a:srgbClr val="000000"/>
                </a:solidFill>
                <a:latin typeface="Consolas"/>
              </a:rPr>
              <a:t>Circle p = {1,1,2}, q = {2,2,1};</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rPr>
              <a:t>    </a:t>
            </a:r>
            <a:r>
              <a:rPr b="0" lang="en-GB" sz="1600" spc="-1" strike="noStrike">
                <a:solidFill>
                  <a:srgbClr val="e46c0a"/>
                </a:solidFill>
                <a:latin typeface="Consolas"/>
              </a:rPr>
              <a:t>p.EnlargeCircle(5)</a:t>
            </a:r>
            <a:r>
              <a:rPr b="0" lang="en-GB" sz="1600" spc="-1" strike="noStrike">
                <a:solidFill>
                  <a:srgbClr val="000000"/>
                </a:solidFill>
                <a:latin typeface="Consolas"/>
              </a:rPr>
              <a:t>;</a:t>
            </a:r>
            <a:endParaRPr b="0" lang="en-GB" sz="1600" spc="-1" strike="noStrike">
              <a:latin typeface="Arial"/>
            </a:endParaRPr>
          </a:p>
          <a:p>
            <a:pPr>
              <a:lnSpc>
                <a:spcPct val="100000"/>
              </a:lnSpc>
            </a:pPr>
            <a:r>
              <a:rPr b="0" lang="en-GB" sz="1600" spc="-1" strike="noStrike">
                <a:solidFill>
                  <a:srgbClr val="000000"/>
                </a:solidFill>
                <a:latin typeface="Consolas"/>
              </a:rPr>
              <a:t>    </a:t>
            </a:r>
            <a:r>
              <a:rPr b="0" lang="en-GB" sz="1600" spc="-1" strike="noStrike">
                <a:solidFill>
                  <a:srgbClr val="000000"/>
                </a:solidFill>
                <a:latin typeface="Consolas"/>
              </a:rPr>
              <a:t>cout &lt;&lt; "new radius of p: " &lt;&lt; p.r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rPr>
              <a:t>    </a:t>
            </a:r>
            <a:r>
              <a:rPr b="0" lang="en-GB" sz="1600" spc="-1" strike="noStrike">
                <a:solidFill>
                  <a:srgbClr val="000000"/>
                </a:solidFill>
                <a:latin typeface="Consolas"/>
              </a:rPr>
              <a:t>cout &lt;&lt; "area of q: " &lt;&lt; </a:t>
            </a:r>
            <a:r>
              <a:rPr b="0" lang="en-GB" sz="1600" spc="-1" strike="noStrike">
                <a:solidFill>
                  <a:srgbClr val="e46c0a"/>
                </a:solidFill>
                <a:latin typeface="Consolas"/>
              </a:rPr>
              <a:t>q.Area()</a:t>
            </a:r>
            <a:r>
              <a:rPr b="0" lang="en-GB" sz="1600" spc="-1" strike="noStrike">
                <a:solidFill>
                  <a:srgbClr val="000000"/>
                </a:solidFill>
                <a:latin typeface="Consolas"/>
              </a:rPr>
              <a:t>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rPr>
              <a:t>    </a:t>
            </a:r>
            <a:r>
              <a:rPr b="0" lang="en-GB" sz="1600" spc="-1" strike="noStrike">
                <a:solidFill>
                  <a:srgbClr val="000000"/>
                </a:solidFill>
                <a:latin typeface="Consolas"/>
              </a:rPr>
              <a:t>cout &lt;&lt; "p and q overlap? " &lt;&lt; </a:t>
            </a:r>
            <a:br/>
            <a:r>
              <a:rPr b="0" lang="en-GB" sz="1600" spc="-1" strike="noStrike">
                <a:solidFill>
                  <a:srgbClr val="000000"/>
                </a:solidFill>
                <a:latin typeface="Consolas"/>
              </a:rPr>
              <a:t>            (</a:t>
            </a:r>
            <a:r>
              <a:rPr b="0" lang="en-GB" sz="1600" spc="-1" strike="noStrike">
                <a:solidFill>
                  <a:srgbClr val="e46c0a"/>
                </a:solidFill>
                <a:latin typeface="Consolas"/>
              </a:rPr>
              <a:t>p.IsOverlap(q)</a:t>
            </a:r>
            <a:r>
              <a:rPr b="0" lang="en-GB" sz="1600" spc="-1" strike="noStrike">
                <a:solidFill>
                  <a:srgbClr val="000000"/>
                </a:solidFill>
                <a:latin typeface="Consolas"/>
              </a:rPr>
              <a:t> ? "Yes" : "No")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rPr>
              <a:t>    </a:t>
            </a:r>
            <a:r>
              <a:rPr b="0" lang="en-GB" sz="1600" spc="-1" strike="noStrike">
                <a:solidFill>
                  <a:srgbClr val="000000"/>
                </a:solidFill>
                <a:latin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rPr>
              <a:t>}</a:t>
            </a:r>
            <a:endParaRPr b="0" lang="en-GB" sz="1600" spc="-1" strike="noStrike">
              <a:latin typeface="Arial"/>
            </a:endParaRPr>
          </a:p>
        </p:txBody>
      </p:sp>
      <p:sp>
        <p:nvSpPr>
          <p:cNvPr id="523" name="CustomShape 5"/>
          <p:cNvSpPr/>
          <p:nvPr/>
        </p:nvSpPr>
        <p:spPr>
          <a:xfrm>
            <a:off x="5684760" y="2503440"/>
            <a:ext cx="2786760" cy="92520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Avenir Next Condensed"/>
                <a:ea typeface="Avenir Next Condensed"/>
              </a:rPr>
              <a:t>Again we use the dot operator . to access the member functions of a structure</a:t>
            </a:r>
            <a:endParaRPr b="0" lang="en-GB" sz="1600" spc="-1" strike="noStrike">
              <a:latin typeface="Arial"/>
            </a:endParaRPr>
          </a:p>
        </p:txBody>
      </p:sp>
      <p:sp>
        <p:nvSpPr>
          <p:cNvPr id="524" name="CustomShape 6"/>
          <p:cNvSpPr/>
          <p:nvPr/>
        </p:nvSpPr>
        <p:spPr>
          <a:xfrm flipH="1">
            <a:off x="4307760" y="2966400"/>
            <a:ext cx="1376640" cy="119772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st="20160" dir="5400000">
              <a:srgbClr val="000000">
                <a:alpha val="38000"/>
              </a:srgbClr>
            </a:outerShdw>
          </a:effectLst>
        </p:spPr>
        <p:style>
          <a:lnRef idx="0"/>
          <a:fillRef idx="0"/>
          <a:effectRef idx="0"/>
          <a:fontRef idx="minor"/>
        </p:style>
      </p:sp>
      <p:sp>
        <p:nvSpPr>
          <p:cNvPr id="525" name="CustomShape 7"/>
          <p:cNvSpPr/>
          <p:nvPr/>
        </p:nvSpPr>
        <p:spPr>
          <a:xfrm>
            <a:off x="392400" y="6169680"/>
            <a:ext cx="2546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rPr>
              <a:t>circle_structfunc.cpp</a:t>
            </a:r>
            <a:endParaRPr b="0" lang="en-GB" sz="1800" spc="-1" strike="noStrike">
              <a:latin typeface="Arial"/>
            </a:endParaRPr>
          </a:p>
        </p:txBody>
      </p:sp>
    </p:spTree>
  </p:cSld>
  <p:timing>
    <p:tnLst>
      <p:par>
        <p:cTn id="429" dur="indefinite" restart="never" nodeType="tmRoot">
          <p:childTnLst>
            <p:seq>
              <p:cTn id="430" dur="indefinite" nodeType="mainSeq">
                <p:childTnLst>
                  <p:par>
                    <p:cTn id="431" fill="hold">
                      <p:stCondLst>
                        <p:cond delay="indefinite"/>
                      </p:stCondLst>
                      <p:childTnLst>
                        <p:par>
                          <p:cTn id="432" fill="hold">
                            <p:stCondLst>
                              <p:cond delay="0"/>
                            </p:stCondLst>
                            <p:childTnLst>
                              <p:par>
                                <p:cTn id="433" nodeType="clickEffect" fill="hold" presetClass="entr" presetID="1">
                                  <p:stCondLst>
                                    <p:cond delay="0"/>
                                  </p:stCondLst>
                                  <p:childTnLst>
                                    <p:set>
                                      <p:cBhvr>
                                        <p:cTn id="434" dur="1" fill="hold">
                                          <p:stCondLst>
                                            <p:cond delay="0"/>
                                          </p:stCondLst>
                                        </p:cTn>
                                        <p:tgtEl>
                                          <p:spTgt spid="52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Classes</a:t>
            </a:r>
            <a:endParaRPr b="0" lang="en-US" sz="4000" spc="-1" strike="noStrike">
              <a:solidFill>
                <a:srgbClr val="000000"/>
              </a:solidFill>
              <a:latin typeface="Calibri Light"/>
            </a:endParaRPr>
          </a:p>
        </p:txBody>
      </p:sp>
      <p:sp>
        <p:nvSpPr>
          <p:cNvPr id="527" name="TextShape 2"/>
          <p:cNvSpPr txBox="1"/>
          <p:nvPr/>
        </p:nvSpPr>
        <p:spPr>
          <a:xfrm>
            <a:off x="722160" y="2906640"/>
            <a:ext cx="7772040" cy="1499760"/>
          </a:xfrm>
          <a:prstGeom prst="rect">
            <a:avLst/>
          </a:prstGeom>
          <a:noFill/>
          <a:ln>
            <a:noFill/>
          </a:ln>
        </p:spPr>
        <p:txBody>
          <a:bodyPr anchor="b"/>
          <a:p>
            <a:pPr>
              <a:lnSpc>
                <a:spcPct val="100000"/>
              </a:lnSpc>
              <a:spcBef>
                <a:spcPts val="400"/>
              </a:spcBef>
            </a:pPr>
            <a:r>
              <a:rPr b="1" lang="en-US" sz="2000" spc="-1" strike="noStrike">
                <a:solidFill>
                  <a:srgbClr val="31859c"/>
                </a:solidFill>
                <a:latin typeface="Calibri Light"/>
                <a:ea typeface="Calibri Light"/>
              </a:rPr>
              <a:t>Important</a:t>
            </a:r>
            <a:r>
              <a:rPr b="0" lang="en-US" sz="2000" spc="-1" strike="noStrike">
                <a:solidFill>
                  <a:srgbClr val="31859c"/>
                </a:solidFill>
                <a:latin typeface="Calibri Light"/>
                <a:ea typeface="Calibri Light"/>
              </a:rPr>
              <a:t>: This topic on “Classes” are optional but highly recommended. Students are not required to write code to implement a class at this stage, but it would be helpful if you can understand codes for class implementation.  </a:t>
            </a:r>
            <a:endParaRPr b="0" lang="en-US" sz="2000" spc="-1" strike="noStrike">
              <a:solidFill>
                <a:srgbClr val="000000"/>
              </a:solidFill>
              <a:latin typeface="Calibri Light"/>
            </a:endParaRPr>
          </a:p>
        </p:txBody>
      </p:sp>
      <p:sp>
        <p:nvSpPr>
          <p:cNvPr id="528" name="TextShape 3"/>
          <p:cNvSpPr txBox="1"/>
          <p:nvPr/>
        </p:nvSpPr>
        <p:spPr>
          <a:xfrm>
            <a:off x="6553080" y="6356520"/>
            <a:ext cx="2133360" cy="364680"/>
          </a:xfrm>
          <a:prstGeom prst="rect">
            <a:avLst/>
          </a:prstGeom>
          <a:noFill/>
          <a:ln>
            <a:noFill/>
          </a:ln>
        </p:spPr>
        <p:txBody>
          <a:bodyPr anchor="ctr"/>
          <a:p>
            <a:pPr algn="r">
              <a:lnSpc>
                <a:spcPct val="100000"/>
              </a:lnSpc>
            </a:pPr>
            <a:fld id="{9973633B-51BA-4DB1-A562-B13117B1DD88}"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Abstract Data Types</a:t>
            </a:r>
            <a:endParaRPr b="0" lang="en-US" sz="4400" spc="-1" strike="noStrike">
              <a:solidFill>
                <a:srgbClr val="000000"/>
              </a:solidFill>
              <a:latin typeface="Calibri Light"/>
            </a:endParaRPr>
          </a:p>
        </p:txBody>
      </p:sp>
      <p:sp>
        <p:nvSpPr>
          <p:cNvPr id="530"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Sometimes we would like a certain data type to be associated with specific operations.</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Integers:  +, </a:t>
            </a:r>
            <a:r>
              <a:rPr b="0" lang="en-US" sz="2000" spc="-1" strike="noStrike">
                <a:solidFill>
                  <a:srgbClr val="000000"/>
                </a:solidFill>
                <a:latin typeface="Symbol"/>
                <a:ea typeface="Calibri Light"/>
              </a:rPr>
              <a:t></a:t>
            </a:r>
            <a:r>
              <a:rPr b="0" lang="en-US" sz="2000" spc="-1" strike="noStrike">
                <a:solidFill>
                  <a:srgbClr val="000000"/>
                </a:solidFill>
                <a:latin typeface="Calibri Light"/>
                <a:ea typeface="Calibri Light"/>
              </a:rPr>
              <a:t>, *, /</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Points: translate, distance</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Strings: length, substring, replace</a:t>
            </a:r>
            <a:endParaRPr b="0" lang="en-US" sz="20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An </a:t>
            </a:r>
            <a:r>
              <a:rPr b="1" lang="en-US" sz="2400" spc="-1" strike="noStrike">
                <a:solidFill>
                  <a:srgbClr val="e46c0a"/>
                </a:solidFill>
                <a:latin typeface="Calibri Light"/>
                <a:ea typeface="Calibri Light"/>
              </a:rPr>
              <a:t>abstract data type </a:t>
            </a:r>
            <a:r>
              <a:rPr b="0" lang="en-US" sz="2400" spc="-1" strike="noStrike">
                <a:solidFill>
                  <a:srgbClr val="000000"/>
                </a:solidFill>
                <a:latin typeface="Calibri Light"/>
                <a:ea typeface="Calibri Light"/>
              </a:rPr>
              <a:t>(ADT) encapsulates both the </a:t>
            </a:r>
            <a:r>
              <a:rPr b="0" lang="en-US" sz="2400" spc="-1" strike="noStrike">
                <a:solidFill>
                  <a:srgbClr val="31859c"/>
                </a:solidFill>
                <a:latin typeface="Calibri Light"/>
                <a:ea typeface="Calibri Light"/>
              </a:rPr>
              <a:t>data</a:t>
            </a:r>
            <a:r>
              <a:rPr b="0" lang="en-US" sz="2400" spc="-1" strike="noStrike">
                <a:solidFill>
                  <a:srgbClr val="000000"/>
                </a:solidFill>
                <a:latin typeface="Calibri Light"/>
                <a:ea typeface="Calibri Light"/>
              </a:rPr>
              <a:t> and the </a:t>
            </a:r>
            <a:r>
              <a:rPr b="0" lang="en-US" sz="2400" spc="-1" strike="noStrike">
                <a:solidFill>
                  <a:srgbClr val="31859c"/>
                </a:solidFill>
                <a:latin typeface="Calibri Light"/>
                <a:ea typeface="Calibri Light"/>
              </a:rPr>
              <a:t>methods</a:t>
            </a:r>
            <a:r>
              <a:rPr b="0" lang="en-US" sz="2400" spc="-1" strike="noStrike">
                <a:solidFill>
                  <a:srgbClr val="000000"/>
                </a:solidFill>
                <a:latin typeface="Calibri Light"/>
                <a:ea typeface="Calibri Light"/>
              </a:rPr>
              <a:t> (i.e., operations) of into a package, so that users are restricted to perform only certain operations against the data inside.  Also, the implementation details (how the data is stored, how the operations are carried out) of an ADT is hidden from the user (aka </a:t>
            </a:r>
            <a:r>
              <a:rPr b="0" lang="en-US" sz="2400" spc="-1" strike="noStrike">
                <a:solidFill>
                  <a:srgbClr val="e46c0a"/>
                </a:solidFill>
                <a:latin typeface="Calibri Light"/>
                <a:ea typeface="Calibri Light"/>
              </a:rPr>
              <a:t>encapsulation</a:t>
            </a:r>
            <a:r>
              <a:rPr b="0" lang="en-US" sz="2400" spc="-1" strike="noStrike">
                <a:solidFill>
                  <a:srgbClr val="000000"/>
                </a:solidFill>
                <a:latin typeface="Calibri Light"/>
                <a:ea typeface="Calibri Light"/>
              </a:rPr>
              <a:t> or </a:t>
            </a:r>
            <a:r>
              <a:rPr b="0" lang="en-US" sz="2400" spc="-1" strike="noStrike">
                <a:solidFill>
                  <a:srgbClr val="e46c0a"/>
                </a:solidFill>
                <a:latin typeface="Calibri Light"/>
                <a:ea typeface="Calibri Light"/>
              </a:rPr>
              <a:t>information hiding</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531" name="TextShape 3"/>
          <p:cNvSpPr txBox="1"/>
          <p:nvPr/>
        </p:nvSpPr>
        <p:spPr>
          <a:xfrm>
            <a:off x="6553080" y="6356520"/>
            <a:ext cx="2133360" cy="364680"/>
          </a:xfrm>
          <a:prstGeom prst="rect">
            <a:avLst/>
          </a:prstGeom>
          <a:noFill/>
          <a:ln>
            <a:noFill/>
          </a:ln>
        </p:spPr>
        <p:txBody>
          <a:bodyPr anchor="ctr"/>
          <a:p>
            <a:pPr algn="r">
              <a:lnSpc>
                <a:spcPct val="100000"/>
              </a:lnSpc>
            </a:pPr>
            <a:fld id="{9D5D721D-7B8A-4898-AC9D-BEF292258D5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532" name="CustomShape 4"/>
          <p:cNvSpPr/>
          <p:nvPr/>
        </p:nvSpPr>
        <p:spPr>
          <a:xfrm>
            <a:off x="6389640" y="92160"/>
            <a:ext cx="2648880" cy="463320"/>
          </a:xfrm>
          <a:prstGeom prst="roundRect">
            <a:avLst>
              <a:gd name="adj" fmla="val 16667"/>
            </a:avLst>
          </a:prstGeom>
          <a:solidFill>
            <a:srgbClr val="4bacc6"/>
          </a:solidFill>
          <a:ln w="38160">
            <a:solidFill>
              <a:srgbClr val="ffffff"/>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Avenir Next Condensed"/>
                <a:ea typeface="Avenir Next Condensed"/>
              </a:rPr>
              <a:t>Optional but Recommended</a:t>
            </a:r>
            <a:endParaRPr b="0" lang="en-GB" sz="1600" spc="-1" strike="noStrike">
              <a:latin typeface="Arial"/>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TextShape 1"/>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1" lang="en-US" sz="2400" spc="-1" strike="noStrike">
                <a:solidFill>
                  <a:srgbClr val="000000"/>
                </a:solidFill>
                <a:latin typeface="Calibri Light"/>
                <a:ea typeface="Calibri Light"/>
              </a:rPr>
              <a:t>When you want to use an ADT to solve a problem</a:t>
            </a:r>
            <a:r>
              <a:rPr b="0" lang="en-US" sz="2400" spc="-1" strike="noStrike">
                <a:solidFill>
                  <a:srgbClr val="000000"/>
                </a:solidFill>
                <a:latin typeface="Calibri Light"/>
                <a:ea typeface="Calibri Light"/>
              </a:rPr>
              <a:t>, we only care about </a:t>
            </a:r>
            <a:r>
              <a:rPr b="1" lang="en-US" sz="2400" spc="-1" strike="noStrike">
                <a:solidFill>
                  <a:srgbClr val="e46c0a"/>
                </a:solidFill>
                <a:latin typeface="Calibri Light"/>
                <a:ea typeface="Calibri Light"/>
              </a:rPr>
              <a:t>what</a:t>
            </a:r>
            <a:r>
              <a:rPr b="0" lang="en-US" sz="2400" spc="-1" strike="noStrike">
                <a:solidFill>
                  <a:srgbClr val="000000"/>
                </a:solidFill>
                <a:latin typeface="Calibri Light"/>
                <a:ea typeface="Calibri Light"/>
              </a:rPr>
              <a:t> can be done with them (i.e., the operations /</a:t>
            </a:r>
            <a:r>
              <a:rPr b="0" lang="en-US" sz="2400" spc="-1" strike="noStrike">
                <a:solidFill>
                  <a:srgbClr val="31859c"/>
                </a:solidFill>
                <a:latin typeface="Calibri Light"/>
                <a:ea typeface="Calibri Light"/>
              </a:rPr>
              <a:t> interface </a:t>
            </a:r>
            <a:r>
              <a:rPr b="0" lang="en-US" sz="2400" spc="-1" strike="noStrike">
                <a:solidFill>
                  <a:srgbClr val="000000"/>
                </a:solidFill>
                <a:latin typeface="Calibri Light"/>
                <a:ea typeface="Calibri Light"/>
              </a:rPr>
              <a:t>), but </a:t>
            </a:r>
            <a:r>
              <a:rPr b="0" lang="en-US" sz="2400" spc="-1" strike="noStrike">
                <a:solidFill>
                  <a:srgbClr val="ff0000"/>
                </a:solidFill>
                <a:latin typeface="Calibri Light"/>
                <a:ea typeface="Calibri Light"/>
              </a:rPr>
              <a:t>not</a:t>
            </a:r>
            <a:r>
              <a:rPr b="0" lang="en-US" sz="2400" spc="-1" strike="noStrike">
                <a:solidFill>
                  <a:srgbClr val="000000"/>
                </a:solidFill>
                <a:latin typeface="Calibri Light"/>
                <a:ea typeface="Calibri Light"/>
              </a:rPr>
              <a:t> </a:t>
            </a:r>
            <a:r>
              <a:rPr b="1" lang="en-US" sz="2400" spc="-1" strike="noStrike">
                <a:solidFill>
                  <a:srgbClr val="e46c0a"/>
                </a:solidFill>
                <a:latin typeface="Calibri Light"/>
                <a:ea typeface="Calibri Light"/>
              </a:rPr>
              <a:t>how</a:t>
            </a:r>
            <a:r>
              <a:rPr b="0" lang="en-US" sz="2400" spc="-1" strike="noStrike">
                <a:solidFill>
                  <a:srgbClr val="000000"/>
                </a:solidFill>
                <a:latin typeface="Calibri Light"/>
                <a:ea typeface="Calibri Light"/>
              </a:rPr>
              <a:t> they are done (i.e., the </a:t>
            </a:r>
            <a:r>
              <a:rPr b="0" lang="en-US" sz="2400" spc="-1" strike="noStrike">
                <a:solidFill>
                  <a:srgbClr val="31859c"/>
                </a:solidFill>
                <a:latin typeface="Calibri Light"/>
                <a:ea typeface="Calibri Light"/>
              </a:rPr>
              <a:t>implementation</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p:txBody>
      </p:sp>
      <p:sp>
        <p:nvSpPr>
          <p:cNvPr id="534" name="CustomShape 2"/>
          <p:cNvSpPr/>
          <p:nvPr/>
        </p:nvSpPr>
        <p:spPr>
          <a:xfrm>
            <a:off x="6015240" y="4620960"/>
            <a:ext cx="3023280" cy="142488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nSpc>
                <a:spcPct val="100000"/>
              </a:lnSpc>
            </a:pPr>
            <a:r>
              <a:rPr b="1" lang="en-GB" sz="1600" spc="-1" strike="noStrike">
                <a:solidFill>
                  <a:srgbClr val="000000"/>
                </a:solidFill>
                <a:latin typeface="Avenir Next Condensed"/>
                <a:ea typeface="Avenir Next Condensed"/>
              </a:rPr>
              <a:t>As a user for the string class, we only care about what operations are available.</a:t>
            </a:r>
            <a:endParaRPr b="0" lang="en-GB" sz="1600" spc="-1" strike="noStrike">
              <a:latin typeface="Arial"/>
            </a:endParaRPr>
          </a:p>
        </p:txBody>
      </p:sp>
      <p:sp>
        <p:nvSpPr>
          <p:cNvPr id="535" name="TextShape 3"/>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Abstract Data Types</a:t>
            </a:r>
            <a:endParaRPr b="0" lang="en-US" sz="4400" spc="-1" strike="noStrike">
              <a:solidFill>
                <a:srgbClr val="000000"/>
              </a:solidFill>
              <a:latin typeface="Calibri Light"/>
            </a:endParaRPr>
          </a:p>
        </p:txBody>
      </p:sp>
      <p:sp>
        <p:nvSpPr>
          <p:cNvPr id="536" name="TextShape 4"/>
          <p:cNvSpPr txBox="1"/>
          <p:nvPr/>
        </p:nvSpPr>
        <p:spPr>
          <a:xfrm>
            <a:off x="6553080" y="6356520"/>
            <a:ext cx="2133360" cy="364680"/>
          </a:xfrm>
          <a:prstGeom prst="rect">
            <a:avLst/>
          </a:prstGeom>
          <a:noFill/>
          <a:ln>
            <a:noFill/>
          </a:ln>
        </p:spPr>
        <p:txBody>
          <a:bodyPr anchor="ctr"/>
          <a:p>
            <a:pPr algn="r">
              <a:lnSpc>
                <a:spcPct val="100000"/>
              </a:lnSpc>
            </a:pPr>
            <a:fld id="{5E48FB74-BD97-4DEC-9A9D-20B94B31B49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537" name="CustomShape 5"/>
          <p:cNvSpPr/>
          <p:nvPr/>
        </p:nvSpPr>
        <p:spPr>
          <a:xfrm>
            <a:off x="1200600" y="5257800"/>
            <a:ext cx="4122000" cy="1441080"/>
          </a:xfrm>
          <a:prstGeom prst="roundRect">
            <a:avLst>
              <a:gd name="adj" fmla="val 16667"/>
            </a:avLst>
          </a:prstGeom>
          <a:solidFill>
            <a:srgbClr val="ffffff"/>
          </a:solidFill>
          <a:ln w="25560">
            <a:solidFill>
              <a:srgbClr val="4f81bd"/>
            </a:solidFill>
            <a:round/>
          </a:ln>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Avenir Next Condensed"/>
                <a:ea typeface="Avenir Next Condensed"/>
              </a:rPr>
              <a:t>This is like when we use a function, we only need to know what it does by looking at its prototype, e.g., </a:t>
            </a:r>
            <a:br/>
            <a:r>
              <a:rPr b="0" lang="en-GB" sz="1400" spc="-1" strike="noStrike">
                <a:solidFill>
                  <a:srgbClr val="8064a2"/>
                </a:solidFill>
                <a:latin typeface="Menlo"/>
                <a:ea typeface="Menlo"/>
              </a:rPr>
              <a:t>double sqrt( double x);</a:t>
            </a:r>
            <a:br/>
            <a:r>
              <a:rPr b="0" lang="en-GB" sz="1600" spc="-1" strike="noStrike">
                <a:solidFill>
                  <a:srgbClr val="000000"/>
                </a:solidFill>
                <a:latin typeface="Avenir Next Condensed"/>
                <a:ea typeface="Avenir Next Condensed"/>
              </a:rPr>
              <a:t>but we don't care about how it comes up with the result.</a:t>
            </a:r>
            <a:endParaRPr b="0" lang="en-GB" sz="1600" spc="-1" strike="noStrike">
              <a:latin typeface="Arial"/>
            </a:endParaRPr>
          </a:p>
        </p:txBody>
      </p:sp>
      <p:sp>
        <p:nvSpPr>
          <p:cNvPr id="538" name="CustomShape 6"/>
          <p:cNvSpPr/>
          <p:nvPr/>
        </p:nvSpPr>
        <p:spPr>
          <a:xfrm>
            <a:off x="1200600" y="3236760"/>
            <a:ext cx="4363200" cy="1805400"/>
          </a:xfrm>
          <a:prstGeom prst="rect">
            <a:avLst/>
          </a:prstGeom>
          <a:solidFill>
            <a:srgbClr val="dbeef4"/>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string s = "I am mysterious";</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cout &lt;&lt; s.length()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cout &lt;&lt; s.substr(0, 5)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cout &lt;&lt; s.find("am") &lt;&lt; endl;</a:t>
            </a:r>
            <a:endParaRPr b="0" lang="en-GB" sz="1600" spc="-1" strike="noStrike">
              <a:latin typeface="Arial"/>
            </a:endParaRPr>
          </a:p>
        </p:txBody>
      </p:sp>
      <p:sp>
        <p:nvSpPr>
          <p:cNvPr id="539" name="CustomShape 7"/>
          <p:cNvSpPr/>
          <p:nvPr/>
        </p:nvSpPr>
        <p:spPr>
          <a:xfrm>
            <a:off x="5293440" y="3391560"/>
            <a:ext cx="3572640" cy="1344240"/>
          </a:xfrm>
          <a:prstGeom prst="roundRect">
            <a:avLst>
              <a:gd name="adj" fmla="val 16667"/>
            </a:avLst>
          </a:prstGeom>
          <a:solidFill>
            <a:srgbClr val="ffffff"/>
          </a:solidFill>
          <a:ln w="25560">
            <a:solidFill>
              <a:srgbClr val="c0504d"/>
            </a:solidFill>
            <a:round/>
          </a:ln>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Avenir Next Condensed"/>
                <a:ea typeface="Avenir Next Condensed"/>
              </a:rPr>
              <a:t>When you use a string object, do you need to know how the string is stored internally, and how a substring is extracted by the .substr() function?</a:t>
            </a:r>
            <a:endParaRPr b="0" lang="en-GB" sz="1600" spc="-1" strike="noStrike">
              <a:latin typeface="Arial"/>
            </a:endParaRPr>
          </a:p>
        </p:txBody>
      </p:sp>
      <p:sp>
        <p:nvSpPr>
          <p:cNvPr id="540" name="CustomShape 8"/>
          <p:cNvSpPr/>
          <p:nvPr/>
        </p:nvSpPr>
        <p:spPr>
          <a:xfrm>
            <a:off x="6389640" y="92160"/>
            <a:ext cx="2648880" cy="463320"/>
          </a:xfrm>
          <a:prstGeom prst="roundRect">
            <a:avLst>
              <a:gd name="adj" fmla="val 16667"/>
            </a:avLst>
          </a:prstGeom>
          <a:solidFill>
            <a:srgbClr val="4bacc6"/>
          </a:solidFill>
          <a:ln w="38160">
            <a:solidFill>
              <a:srgbClr val="ffffff"/>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Avenir Next Condensed"/>
                <a:ea typeface="Avenir Next Condensed"/>
              </a:rPr>
              <a:t>Optional but Recommended</a:t>
            </a:r>
            <a:endParaRPr b="0" lang="en-GB" sz="1600" spc="-1" strike="noStrike">
              <a:latin typeface="Arial"/>
            </a:endParaRPr>
          </a:p>
        </p:txBody>
      </p:sp>
    </p:spTree>
  </p:cSld>
  <p:timing>
    <p:tnLst>
      <p:par>
        <p:cTn id="435" dur="indefinite" restart="never" nodeType="tmRoot">
          <p:childTnLst>
            <p:seq>
              <p:cTn id="436" dur="indefinite" nodeType="mainSeq">
                <p:childTnLst>
                  <p:par>
                    <p:cTn id="437" fill="hold">
                      <p:stCondLst>
                        <p:cond delay="indefinite"/>
                      </p:stCondLst>
                      <p:childTnLst>
                        <p:par>
                          <p:cTn id="438" fill="hold">
                            <p:stCondLst>
                              <p:cond delay="0"/>
                            </p:stCondLst>
                            <p:childTnLst>
                              <p:par>
                                <p:cTn id="439" nodeType="clickEffect" fill="hold" presetClass="entr" presetID="1">
                                  <p:stCondLst>
                                    <p:cond delay="0"/>
                                  </p:stCondLst>
                                  <p:childTnLst>
                                    <p:set>
                                      <p:cBhvr>
                                        <p:cTn id="440" dur="1" fill="hold">
                                          <p:stCondLst>
                                            <p:cond delay="0"/>
                                          </p:stCondLst>
                                        </p:cTn>
                                        <p:tgtEl>
                                          <p:spTgt spid="534"/>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nodeType="clickEffect" fill="hold" presetClass="entr" presetID="1">
                                  <p:stCondLst>
                                    <p:cond delay="0"/>
                                  </p:stCondLst>
                                  <p:childTnLst>
                                    <p:set>
                                      <p:cBhvr>
                                        <p:cTn id="444" dur="1" fill="hold">
                                          <p:stCondLst>
                                            <p:cond delay="0"/>
                                          </p:stCondLst>
                                        </p:cTn>
                                        <p:tgtEl>
                                          <p:spTgt spid="53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Abstract Data Types</a:t>
            </a:r>
            <a:endParaRPr b="0" lang="en-US" sz="4400" spc="-1" strike="noStrike">
              <a:solidFill>
                <a:srgbClr val="000000"/>
              </a:solidFill>
              <a:latin typeface="Calibri Light"/>
            </a:endParaRPr>
          </a:p>
        </p:txBody>
      </p:sp>
      <p:sp>
        <p:nvSpPr>
          <p:cNvPr id="542" name="TextShape 2"/>
          <p:cNvSpPr txBox="1"/>
          <p:nvPr/>
        </p:nvSpPr>
        <p:spPr>
          <a:xfrm>
            <a:off x="6553080" y="6356520"/>
            <a:ext cx="2133360" cy="364680"/>
          </a:xfrm>
          <a:prstGeom prst="rect">
            <a:avLst/>
          </a:prstGeom>
          <a:noFill/>
          <a:ln>
            <a:noFill/>
          </a:ln>
        </p:spPr>
        <p:txBody>
          <a:bodyPr anchor="ctr"/>
          <a:p>
            <a:pPr algn="r">
              <a:lnSpc>
                <a:spcPct val="100000"/>
              </a:lnSpc>
            </a:pPr>
            <a:fld id="{F7397014-233E-4F40-BF18-24447CB53FA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543" name="CustomShape 3"/>
          <p:cNvSpPr/>
          <p:nvPr/>
        </p:nvSpPr>
        <p:spPr>
          <a:xfrm>
            <a:off x="655920" y="1337040"/>
            <a:ext cx="5034600" cy="1490400"/>
          </a:xfrm>
          <a:prstGeom prst="roundRect">
            <a:avLst>
              <a:gd name="adj" fmla="val 16667"/>
            </a:avLst>
          </a:prstGeom>
          <a:solidFill>
            <a:srgbClr val="ffffff"/>
          </a:solidFill>
          <a:ln w="25560">
            <a:solidFill>
              <a:srgbClr val="c0504d"/>
            </a:solidFill>
            <a:round/>
          </a:ln>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Avenir Next Condensed"/>
                <a:ea typeface="Avenir Next Condensed"/>
              </a:rPr>
              <a:t>Compare with this: When we use</a:t>
            </a:r>
            <a:r>
              <a:rPr b="0" lang="en-GB" sz="1600" spc="-1" strike="noStrike">
                <a:solidFill>
                  <a:srgbClr val="000000"/>
                </a:solidFill>
                <a:latin typeface="Segoe Print"/>
                <a:ea typeface="Avenir Next Condensed"/>
              </a:rPr>
              <a:t> </a:t>
            </a:r>
            <a:r>
              <a:rPr b="0" lang="en-GB" sz="1600" spc="-1" strike="noStrike">
                <a:solidFill>
                  <a:srgbClr val="000000"/>
                </a:solidFill>
                <a:latin typeface="Menlo"/>
                <a:ea typeface="Menlo"/>
              </a:rPr>
              <a:t>struct Point</a:t>
            </a:r>
            <a:r>
              <a:rPr b="0" lang="en-GB" sz="1600" spc="-1" strike="noStrike">
                <a:solidFill>
                  <a:srgbClr val="000000"/>
                </a:solidFill>
                <a:latin typeface="Avenir Next Condensed"/>
                <a:ea typeface="Avenir Next Condensed"/>
              </a:rPr>
              <a:t>, we need to know how the coordinates are stored if we need to write a function to do anything on them.</a:t>
            </a:r>
            <a:endParaRPr b="0" lang="en-GB" sz="1600" spc="-1" strike="noStrike">
              <a:latin typeface="Arial"/>
            </a:endParaRPr>
          </a:p>
        </p:txBody>
      </p:sp>
      <p:sp>
        <p:nvSpPr>
          <p:cNvPr id="544" name="CustomShape 4"/>
          <p:cNvSpPr/>
          <p:nvPr/>
        </p:nvSpPr>
        <p:spPr>
          <a:xfrm>
            <a:off x="2982960" y="2733120"/>
            <a:ext cx="5632200" cy="17694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808080"/>
                </a:solidFill>
                <a:latin typeface="Consolas"/>
                <a:ea typeface="Consolas"/>
              </a:rPr>
              <a:t>// distance between two points p and q</a:t>
            </a:r>
            <a:endParaRPr b="0" lang="en-GB" sz="1600" spc="-1" strike="noStrike">
              <a:latin typeface="Arial"/>
            </a:endParaRPr>
          </a:p>
          <a:p>
            <a:pPr>
              <a:lnSpc>
                <a:spcPct val="100000"/>
              </a:lnSpc>
            </a:pPr>
            <a:r>
              <a:rPr b="0" lang="en-GB" sz="1600" spc="-1" strike="noStrike">
                <a:solidFill>
                  <a:srgbClr val="000000"/>
                </a:solidFill>
                <a:latin typeface="Consolas"/>
                <a:ea typeface="Consolas"/>
              </a:rPr>
              <a:t>double point_distance( Point p, Point q )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dx = p.x – q.x;</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dy = p.y – q.y;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sqrt( dx * dx + dy * dy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545" name="CustomShape 5"/>
          <p:cNvSpPr/>
          <p:nvPr/>
        </p:nvSpPr>
        <p:spPr>
          <a:xfrm>
            <a:off x="845280" y="2733120"/>
            <a:ext cx="2011680" cy="13586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struct</a:t>
            </a:r>
            <a:r>
              <a:rPr b="1" lang="en-GB" sz="1600" spc="-1" strike="noStrike">
                <a:solidFill>
                  <a:srgbClr val="e46c0a"/>
                </a:solidFill>
                <a:latin typeface="Consolas"/>
                <a:ea typeface="Consolas"/>
              </a:rPr>
              <a:t> </a:t>
            </a:r>
            <a:r>
              <a:rPr b="0" lang="en-GB" sz="1600" spc="-1" strike="noStrike">
                <a:solidFill>
                  <a:srgbClr val="000000"/>
                </a:solidFill>
                <a:latin typeface="Consolas"/>
                <a:ea typeface="Consolas"/>
              </a:rPr>
              <a:t>Point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x;</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y;</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546" name="CustomShape 6"/>
          <p:cNvSpPr/>
          <p:nvPr/>
        </p:nvSpPr>
        <p:spPr>
          <a:xfrm>
            <a:off x="331920" y="4602960"/>
            <a:ext cx="5788080" cy="941040"/>
          </a:xfrm>
          <a:prstGeom prst="roundRect">
            <a:avLst>
              <a:gd name="adj" fmla="val 16667"/>
            </a:avLst>
          </a:prstGeom>
          <a:solidFill>
            <a:srgbClr val="ffffff"/>
          </a:solidFill>
          <a:ln w="25560">
            <a:solidFill>
              <a:srgbClr val="4f81bd"/>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What if we later change our mind and want to use an array of 2 doubles instead to store x and y?  Then any function making use of Point (e.g., point_distance()) will need to be modified.</a:t>
            </a:r>
            <a:endParaRPr b="0" lang="en-GB" sz="1600" spc="-1" strike="noStrike">
              <a:latin typeface="Arial"/>
            </a:endParaRPr>
          </a:p>
        </p:txBody>
      </p:sp>
      <p:sp>
        <p:nvSpPr>
          <p:cNvPr id="547" name="CustomShape 7"/>
          <p:cNvSpPr/>
          <p:nvPr/>
        </p:nvSpPr>
        <p:spPr>
          <a:xfrm>
            <a:off x="347040" y="5648760"/>
            <a:ext cx="7653240" cy="1142640"/>
          </a:xfrm>
          <a:prstGeom prst="roundRect">
            <a:avLst>
              <a:gd name="adj" fmla="val 16667"/>
            </a:avLst>
          </a:prstGeom>
          <a:solidFill>
            <a:srgbClr val="ffffff"/>
          </a:solidFill>
          <a:ln w="25560">
            <a:solidFill>
              <a:srgbClr val="4f81bd"/>
            </a:solidFill>
            <a:round/>
          </a:ln>
        </p:spPr>
        <p:style>
          <a:lnRef idx="0"/>
          <a:fillRef idx="0"/>
          <a:effectRef idx="0"/>
          <a:fontRef idx="minor"/>
        </p:style>
        <p:txBody>
          <a:bodyPr lIns="90000" rIns="90000" tIns="45000" bIns="45000" anchor="ctr"/>
          <a:p>
            <a:pPr algn="ctr">
              <a:lnSpc>
                <a:spcPct val="100000"/>
              </a:lnSpc>
            </a:pPr>
            <a:r>
              <a:rPr b="1" lang="en-GB" sz="1600" spc="-1" strike="noStrike">
                <a:solidFill>
                  <a:srgbClr val="000000"/>
                </a:solidFill>
                <a:latin typeface="Avenir Next Condensed"/>
                <a:ea typeface="Avenir Next Condensed"/>
              </a:rPr>
              <a:t>Hence, it would be great if an ADT can provide “interfaces” for accessing its data, so other developers who want to use the ADT do not need to care about the internal representation/implementation (i.e., even if these changes, one doesn’t need to change his code that uses the ADT).</a:t>
            </a:r>
            <a:endParaRPr b="0" lang="en-GB" sz="1600" spc="-1" strike="noStrike">
              <a:latin typeface="Arial"/>
            </a:endParaRPr>
          </a:p>
        </p:txBody>
      </p:sp>
      <p:sp>
        <p:nvSpPr>
          <p:cNvPr id="548" name="CustomShape 8"/>
          <p:cNvSpPr/>
          <p:nvPr/>
        </p:nvSpPr>
        <p:spPr>
          <a:xfrm>
            <a:off x="6234120" y="4604760"/>
            <a:ext cx="2133360" cy="889200"/>
          </a:xfrm>
          <a:prstGeom prst="rect">
            <a:avLst/>
          </a:prstGeom>
          <a:solidFill>
            <a:srgbClr val="ebf1de"/>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Menlo"/>
                <a:ea typeface="Menlo"/>
              </a:rPr>
              <a:t>struct</a:t>
            </a:r>
            <a:r>
              <a:rPr b="1" lang="en-GB" sz="1400" spc="-1" strike="noStrike">
                <a:solidFill>
                  <a:srgbClr val="e46c0a"/>
                </a:solidFill>
                <a:latin typeface="Menlo"/>
                <a:ea typeface="Menlo"/>
              </a:rPr>
              <a:t> </a:t>
            </a:r>
            <a:r>
              <a:rPr b="0" lang="en-GB" sz="1400" spc="-1" strike="noStrike">
                <a:solidFill>
                  <a:srgbClr val="000000"/>
                </a:solidFill>
                <a:latin typeface="Menlo"/>
                <a:ea typeface="Menlo"/>
              </a:rPr>
              <a:t>Point {</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double v[2];</a:t>
            </a:r>
            <a:endParaRPr b="0" lang="en-GB" sz="1400" spc="-1" strike="noStrike">
              <a:latin typeface="Arial"/>
            </a:endParaRPr>
          </a:p>
          <a:p>
            <a:pPr>
              <a:lnSpc>
                <a:spcPct val="100000"/>
              </a:lnSpc>
            </a:pPr>
            <a:r>
              <a:rPr b="0" lang="en-GB" sz="1400" spc="-1" strike="noStrike">
                <a:solidFill>
                  <a:srgbClr val="000000"/>
                </a:solidFill>
                <a:latin typeface="Menlo"/>
                <a:ea typeface="Menlo"/>
              </a:rPr>
              <a:t>};</a:t>
            </a:r>
            <a:endParaRPr b="0" lang="en-GB" sz="1400" spc="-1" strike="noStrike">
              <a:latin typeface="Arial"/>
            </a:endParaRPr>
          </a:p>
        </p:txBody>
      </p:sp>
      <p:sp>
        <p:nvSpPr>
          <p:cNvPr id="549" name="CustomShape 9"/>
          <p:cNvSpPr/>
          <p:nvPr/>
        </p:nvSpPr>
        <p:spPr>
          <a:xfrm>
            <a:off x="6389640" y="92160"/>
            <a:ext cx="2648880" cy="463320"/>
          </a:xfrm>
          <a:prstGeom prst="roundRect">
            <a:avLst>
              <a:gd name="adj" fmla="val 16667"/>
            </a:avLst>
          </a:prstGeom>
          <a:solidFill>
            <a:srgbClr val="4bacc6"/>
          </a:solidFill>
          <a:ln w="38160">
            <a:solidFill>
              <a:srgbClr val="ffffff"/>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Avenir Next Condensed"/>
                <a:ea typeface="Avenir Next Condensed"/>
              </a:rPr>
              <a:t>Optional but Recommended</a:t>
            </a:r>
            <a:endParaRPr b="0" lang="en-GB" sz="1600" spc="-1" strike="noStrike">
              <a:latin typeface="Arial"/>
            </a:endParaRPr>
          </a:p>
        </p:txBody>
      </p:sp>
    </p:spTree>
  </p:cSld>
  <p:timing>
    <p:tnLst>
      <p:par>
        <p:cTn id="445" dur="indefinite" restart="never" nodeType="tmRoot">
          <p:childTnLst>
            <p:seq>
              <p:cTn id="446" dur="indefinite" nodeType="mainSeq">
                <p:childTnLst>
                  <p:par>
                    <p:cTn id="447" fill="hold">
                      <p:stCondLst>
                        <p:cond delay="indefinite"/>
                      </p:stCondLst>
                      <p:childTnLst>
                        <p:par>
                          <p:cTn id="448" fill="hold">
                            <p:stCondLst>
                              <p:cond delay="0"/>
                            </p:stCondLst>
                            <p:childTnLst>
                              <p:par>
                                <p:cTn id="449" nodeType="clickEffect" fill="hold" presetClass="entr" presetID="1">
                                  <p:stCondLst>
                                    <p:cond delay="0"/>
                                  </p:stCondLst>
                                  <p:childTnLst>
                                    <p:set>
                                      <p:cBhvr>
                                        <p:cTn id="450" dur="1" fill="hold">
                                          <p:stCondLst>
                                            <p:cond delay="0"/>
                                          </p:stCondLst>
                                        </p:cTn>
                                        <p:tgtEl>
                                          <p:spTgt spid="546"/>
                                        </p:tgtEl>
                                        <p:attrNameLst>
                                          <p:attrName>style.visibility</p:attrName>
                                        </p:attrNameLst>
                                      </p:cBhvr>
                                      <p:to>
                                        <p:strVal val="visible"/>
                                      </p:to>
                                    </p:set>
                                  </p:childTnLst>
                                </p:cTn>
                              </p:par>
                              <p:par>
                                <p:cTn id="451" nodeType="withEffect" fill="hold" presetClass="entr" presetID="1">
                                  <p:stCondLst>
                                    <p:cond delay="0"/>
                                  </p:stCondLst>
                                  <p:childTnLst>
                                    <p:set>
                                      <p:cBhvr>
                                        <p:cTn id="452" dur="1" fill="hold">
                                          <p:stCondLst>
                                            <p:cond delay="0"/>
                                          </p:stCondLst>
                                        </p:cTn>
                                        <p:tgtEl>
                                          <p:spTgt spid="548"/>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nodeType="clickEffect" fill="hold" presetClass="entr" presetID="1">
                                  <p:stCondLst>
                                    <p:cond delay="0"/>
                                  </p:stCondLst>
                                  <p:childTnLst>
                                    <p:set>
                                      <p:cBhvr>
                                        <p:cTn id="456" dur="1" fill="hold">
                                          <p:stCondLst>
                                            <p:cond delay="0"/>
                                          </p:stCondLst>
                                        </p:cTn>
                                        <p:tgtEl>
                                          <p:spTgt spid="54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TextShape 1"/>
          <p:cNvSpPr txBox="1"/>
          <p:nvPr/>
        </p:nvSpPr>
        <p:spPr>
          <a:xfrm>
            <a:off x="457200" y="1334880"/>
            <a:ext cx="8229240" cy="479088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ADTs are implemented using </a:t>
            </a:r>
            <a:r>
              <a:rPr b="1" lang="en-US" sz="2400" spc="-1" strike="noStrike">
                <a:solidFill>
                  <a:srgbClr val="e46c0a"/>
                </a:solidFill>
                <a:latin typeface="Calibri Light"/>
                <a:ea typeface="Calibri Light"/>
              </a:rPr>
              <a:t>classes</a:t>
            </a:r>
            <a:r>
              <a:rPr b="0" lang="en-US" sz="2400" spc="-1" strike="noStrike">
                <a:solidFill>
                  <a:srgbClr val="000000"/>
                </a:solidFill>
                <a:latin typeface="Calibri Light"/>
                <a:ea typeface="Calibri Light"/>
              </a:rPr>
              <a:t> in C++.  A class contains data (</a:t>
            </a:r>
            <a:r>
              <a:rPr b="0" lang="en-US" sz="2400" spc="-1" strike="noStrike">
                <a:solidFill>
                  <a:srgbClr val="31859c"/>
                </a:solidFill>
                <a:latin typeface="Calibri Light"/>
                <a:ea typeface="Calibri Light"/>
              </a:rPr>
              <a:t>member variables</a:t>
            </a:r>
            <a:r>
              <a:rPr b="0" lang="en-US" sz="2400" spc="-1" strike="noStrike">
                <a:solidFill>
                  <a:srgbClr val="000000"/>
                </a:solidFill>
                <a:latin typeface="Calibri Light"/>
                <a:ea typeface="Calibri Light"/>
              </a:rPr>
              <a:t>) and methods (</a:t>
            </a:r>
            <a:r>
              <a:rPr b="0" lang="en-US" sz="2400" spc="-1" strike="noStrike">
                <a:solidFill>
                  <a:srgbClr val="31859c"/>
                </a:solidFill>
                <a:latin typeface="Calibri Light"/>
                <a:ea typeface="Calibri Light"/>
              </a:rPr>
              <a:t>member functions</a:t>
            </a:r>
            <a:r>
              <a:rPr b="0" lang="en-US" sz="2400" spc="-1" strike="noStrike">
                <a:solidFill>
                  <a:srgbClr val="000000"/>
                </a:solidFill>
                <a:latin typeface="Calibri Light"/>
                <a:ea typeface="Calibri Light"/>
              </a:rPr>
              <a:t>) and is divided into two sections.</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551" name="CustomShape 2"/>
          <p:cNvSpPr/>
          <p:nvPr/>
        </p:nvSpPr>
        <p:spPr>
          <a:xfrm>
            <a:off x="5407200" y="3860640"/>
            <a:ext cx="3395880" cy="2632320"/>
          </a:xfrm>
          <a:prstGeom prst="rect">
            <a:avLst/>
          </a:prstGeom>
          <a:solidFill>
            <a:srgbClr val="ffffff"/>
          </a:solidFill>
          <a:ln w="25560">
            <a:solidFill>
              <a:srgbClr val="f79646"/>
            </a:solidFill>
            <a:round/>
          </a:ln>
        </p:spPr>
        <p:style>
          <a:lnRef idx="0"/>
          <a:fillRef idx="0"/>
          <a:effectRef idx="0"/>
          <a:fontRef idx="minor"/>
        </p:style>
        <p:txBody>
          <a:bodyPr tIns="45000" bIns="45000" anchor="ctr"/>
          <a:p>
            <a:pPr>
              <a:lnSpc>
                <a:spcPct val="100000"/>
              </a:lnSpc>
            </a:pPr>
            <a:r>
              <a:rPr b="0" lang="en-GB" sz="1600" spc="-1" strike="noStrike">
                <a:solidFill>
                  <a:srgbClr val="000000"/>
                </a:solidFill>
                <a:latin typeface="Avenir Next Condensed"/>
                <a:ea typeface="Avenir Next Condensed"/>
              </a:rPr>
              <a:t>The public and private sections may contain both member variables and functions.  However, we should </a:t>
            </a:r>
            <a:r>
              <a:rPr b="0" lang="en-GB" sz="1600" spc="-1" strike="noStrike">
                <a:solidFill>
                  <a:srgbClr val="e46c0a"/>
                </a:solidFill>
                <a:latin typeface="Avenir Next Condensed"/>
                <a:ea typeface="Avenir Next Condensed"/>
              </a:rPr>
              <a:t>avoid defining member variables in the public section </a:t>
            </a:r>
            <a:r>
              <a:rPr b="0" lang="en-GB" sz="1600" spc="-1" strike="noStrike">
                <a:solidFill>
                  <a:srgbClr val="000000"/>
                </a:solidFill>
                <a:latin typeface="Avenir Next Condensed"/>
                <a:ea typeface="Avenir Next Condensed"/>
              </a:rPr>
              <a:t>in order to enforce access of ADT internal data via member functions.  Hence the member functions serve as the “interfaces” which we mentioned earlier. You will learn more about class design in the Object Oriented Programming (OOP) course.</a:t>
            </a:r>
            <a:endParaRPr b="0" lang="en-GB" sz="1600" spc="-1" strike="noStrike">
              <a:latin typeface="Arial"/>
            </a:endParaRPr>
          </a:p>
        </p:txBody>
      </p:sp>
      <p:sp>
        <p:nvSpPr>
          <p:cNvPr id="552" name="TextShape 3"/>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Classes</a:t>
            </a:r>
            <a:endParaRPr b="0" lang="en-US" sz="4400" spc="-1" strike="noStrike">
              <a:solidFill>
                <a:srgbClr val="000000"/>
              </a:solidFill>
              <a:latin typeface="Calibri Light"/>
            </a:endParaRPr>
          </a:p>
        </p:txBody>
      </p:sp>
      <p:sp>
        <p:nvSpPr>
          <p:cNvPr id="553" name="TextShape 4"/>
          <p:cNvSpPr txBox="1"/>
          <p:nvPr/>
        </p:nvSpPr>
        <p:spPr>
          <a:xfrm>
            <a:off x="6553080" y="6356520"/>
            <a:ext cx="2133360" cy="364680"/>
          </a:xfrm>
          <a:prstGeom prst="rect">
            <a:avLst/>
          </a:prstGeom>
          <a:noFill/>
          <a:ln>
            <a:noFill/>
          </a:ln>
        </p:spPr>
        <p:txBody>
          <a:bodyPr anchor="ctr"/>
          <a:p>
            <a:pPr algn="r">
              <a:lnSpc>
                <a:spcPct val="100000"/>
              </a:lnSpc>
            </a:pPr>
            <a:fld id="{2DB03149-B77E-4CE6-9E93-9F4A5E4ABF4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554" name="CustomShape 5"/>
          <p:cNvSpPr/>
          <p:nvPr/>
        </p:nvSpPr>
        <p:spPr>
          <a:xfrm>
            <a:off x="714600" y="2680200"/>
            <a:ext cx="4548600" cy="35478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spcAft>
                <a:spcPts val="201"/>
              </a:spcAft>
            </a:pPr>
            <a:r>
              <a:rPr b="1" lang="en-GB" sz="1600" spc="-1" strike="noStrike">
                <a:solidFill>
                  <a:srgbClr val="e46c0a"/>
                </a:solidFill>
                <a:latin typeface="Consolas"/>
                <a:ea typeface="Consolas"/>
              </a:rPr>
              <a:t>class </a:t>
            </a:r>
            <a:r>
              <a:rPr b="0" lang="en-GB" sz="1600" spc="-1" strike="noStrike">
                <a:solidFill>
                  <a:srgbClr val="000000"/>
                </a:solidFill>
                <a:latin typeface="Consolas"/>
                <a:ea typeface="Consolas"/>
              </a:rPr>
              <a:t>Point {</a:t>
            </a:r>
            <a:endParaRPr b="0" lang="en-GB" sz="1600" spc="-1" strike="noStrike">
              <a:latin typeface="Arial"/>
            </a:endParaRPr>
          </a:p>
          <a:p>
            <a:pPr>
              <a:lnSpc>
                <a:spcPct val="100000"/>
              </a:lnSpc>
              <a:spcAft>
                <a:spcPts val="201"/>
              </a:spcAft>
            </a:pPr>
            <a:r>
              <a:rPr b="0" lang="en-GB" sz="1600" spc="-1" strike="noStrike">
                <a:solidFill>
                  <a:srgbClr val="31859c"/>
                </a:solidFill>
                <a:latin typeface="Consolas"/>
                <a:ea typeface="Consolas"/>
              </a:rPr>
              <a:t>public:</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spcAft>
                <a:spcPts val="201"/>
              </a:spcAft>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getX();</a:t>
            </a:r>
            <a:endParaRPr b="0" lang="en-GB" sz="1600" spc="-1" strike="noStrike">
              <a:latin typeface="Arial"/>
            </a:endParaRPr>
          </a:p>
          <a:p>
            <a:pPr>
              <a:lnSpc>
                <a:spcPct val="100000"/>
              </a:lnSpc>
              <a:spcAft>
                <a:spcPts val="201"/>
              </a:spcAft>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getY();</a:t>
            </a:r>
            <a:endParaRPr b="0" lang="en-GB" sz="1600" spc="-1" strike="noStrike">
              <a:latin typeface="Arial"/>
            </a:endParaRPr>
          </a:p>
          <a:p>
            <a:pPr>
              <a:lnSpc>
                <a:spcPct val="100000"/>
              </a:lnSpc>
              <a:spcAft>
                <a:spcPts val="201"/>
              </a:spcAft>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distance(Point &amp; p);</a:t>
            </a:r>
            <a:endParaRPr b="0" lang="en-GB" sz="1600" spc="-1" strike="noStrike">
              <a:latin typeface="Arial"/>
            </a:endParaRPr>
          </a:p>
          <a:p>
            <a:pPr>
              <a:lnSpc>
                <a:spcPct val="100000"/>
              </a:lnSpc>
              <a:spcAft>
                <a:spcPts val="201"/>
              </a:spcAft>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void   translate(Point &amp; p);</a:t>
            </a:r>
            <a:endParaRPr b="0" lang="en-GB" sz="1600" spc="-1" strike="noStrike">
              <a:latin typeface="Arial"/>
            </a:endParaRPr>
          </a:p>
          <a:p>
            <a:pPr>
              <a:lnSpc>
                <a:spcPct val="100000"/>
              </a:lnSpc>
              <a:spcAft>
                <a:spcPts val="201"/>
              </a:spcAft>
            </a:pPr>
            <a:endParaRPr b="0" lang="en-GB" sz="1600" spc="-1" strike="noStrike">
              <a:latin typeface="Arial"/>
            </a:endParaRPr>
          </a:p>
          <a:p>
            <a:pPr>
              <a:lnSpc>
                <a:spcPct val="100000"/>
              </a:lnSpc>
              <a:spcAft>
                <a:spcPts val="201"/>
              </a:spcAft>
            </a:pPr>
            <a:r>
              <a:rPr b="0" lang="en-GB" sz="1600" spc="-1" strike="noStrike">
                <a:solidFill>
                  <a:srgbClr val="31859c"/>
                </a:solidFill>
                <a:latin typeface="Consolas"/>
                <a:ea typeface="Consolas"/>
              </a:rPr>
              <a:t>private:</a:t>
            </a:r>
            <a:endParaRPr b="0" lang="en-GB" sz="1600" spc="-1" strike="noStrike">
              <a:latin typeface="Arial"/>
            </a:endParaRPr>
          </a:p>
          <a:p>
            <a:pPr>
              <a:lnSpc>
                <a:spcPct val="100000"/>
              </a:lnSpc>
              <a:spcAft>
                <a:spcPts val="201"/>
              </a:spcAft>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x;</a:t>
            </a:r>
            <a:endParaRPr b="0" lang="en-GB" sz="1600" spc="-1" strike="noStrike">
              <a:latin typeface="Arial"/>
            </a:endParaRPr>
          </a:p>
          <a:p>
            <a:pPr>
              <a:lnSpc>
                <a:spcPct val="100000"/>
              </a:lnSpc>
              <a:spcAft>
                <a:spcPts val="201"/>
              </a:spcAft>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y;</a:t>
            </a:r>
            <a:endParaRPr b="0" lang="en-GB" sz="1600" spc="-1" strike="noStrike">
              <a:latin typeface="Arial"/>
            </a:endParaRPr>
          </a:p>
          <a:p>
            <a:pPr>
              <a:lnSpc>
                <a:spcPct val="100000"/>
              </a:lnSpc>
              <a:spcAft>
                <a:spcPts val="201"/>
              </a:spcAft>
            </a:pPr>
            <a:endParaRPr b="0" lang="en-GB" sz="1600" spc="-1" strike="noStrike">
              <a:latin typeface="Arial"/>
            </a:endParaRPr>
          </a:p>
          <a:p>
            <a:pPr>
              <a:lnSpc>
                <a:spcPct val="100000"/>
              </a:lnSpc>
              <a:spcAft>
                <a:spcPts val="201"/>
              </a:spcAft>
            </a:pPr>
            <a:r>
              <a:rPr b="0" lang="en-GB" sz="1600" spc="-1" strike="noStrike">
                <a:solidFill>
                  <a:srgbClr val="000000"/>
                </a:solidFill>
                <a:latin typeface="Consolas"/>
                <a:ea typeface="Consolas"/>
              </a:rPr>
              <a:t>};</a:t>
            </a:r>
            <a:endParaRPr b="0" lang="en-GB" sz="1600" spc="-1" strike="noStrike">
              <a:latin typeface="Arial"/>
            </a:endParaRPr>
          </a:p>
        </p:txBody>
      </p:sp>
      <p:sp>
        <p:nvSpPr>
          <p:cNvPr id="555" name="CustomShape 6"/>
          <p:cNvSpPr/>
          <p:nvPr/>
        </p:nvSpPr>
        <p:spPr>
          <a:xfrm>
            <a:off x="4633560" y="3273480"/>
            <a:ext cx="514440" cy="1352160"/>
          </a:xfrm>
          <a:prstGeom prst="rightBrace">
            <a:avLst>
              <a:gd name="adj1" fmla="val 8333"/>
              <a:gd name="adj2" fmla="val 50000"/>
            </a:avLst>
          </a:prstGeom>
          <a:noFill/>
          <a:ln w="25560">
            <a:solidFill>
              <a:srgbClr val="8064a2"/>
            </a:solidFill>
            <a:round/>
          </a:ln>
          <a:effectLst>
            <a:outerShdw dist="20160" dir="5400000">
              <a:srgbClr val="000000">
                <a:alpha val="38000"/>
              </a:srgbClr>
            </a:outerShdw>
          </a:effectLst>
        </p:spPr>
        <p:style>
          <a:lnRef idx="0"/>
          <a:fillRef idx="0"/>
          <a:effectRef idx="0"/>
          <a:fontRef idx="minor"/>
        </p:style>
      </p:sp>
      <p:sp>
        <p:nvSpPr>
          <p:cNvPr id="556" name="CustomShape 7"/>
          <p:cNvSpPr/>
          <p:nvPr/>
        </p:nvSpPr>
        <p:spPr>
          <a:xfrm>
            <a:off x="2478600" y="4987080"/>
            <a:ext cx="310320" cy="837360"/>
          </a:xfrm>
          <a:prstGeom prst="rightBrace">
            <a:avLst>
              <a:gd name="adj1" fmla="val 8333"/>
              <a:gd name="adj2" fmla="val 50000"/>
            </a:avLst>
          </a:prstGeom>
          <a:noFill/>
          <a:ln w="25560">
            <a:solidFill>
              <a:srgbClr val="4f81bd"/>
            </a:solidFill>
            <a:round/>
          </a:ln>
          <a:effectLst>
            <a:outerShdw dist="20160" dir="5400000">
              <a:srgbClr val="000000">
                <a:alpha val="38000"/>
              </a:srgbClr>
            </a:outerShdw>
          </a:effectLst>
        </p:spPr>
        <p:style>
          <a:lnRef idx="0"/>
          <a:fillRef idx="0"/>
          <a:effectRef idx="0"/>
          <a:fontRef idx="minor"/>
        </p:style>
      </p:sp>
      <p:sp>
        <p:nvSpPr>
          <p:cNvPr id="557" name="CustomShape 8"/>
          <p:cNvSpPr/>
          <p:nvPr/>
        </p:nvSpPr>
        <p:spPr>
          <a:xfrm>
            <a:off x="5676120" y="2219040"/>
            <a:ext cx="2961720" cy="1438200"/>
          </a:xfrm>
          <a:prstGeom prst="roundRect">
            <a:avLst>
              <a:gd name="adj" fmla="val 16667"/>
            </a:avLst>
          </a:prstGeom>
          <a:solidFill>
            <a:srgbClr val="ffffff"/>
          </a:solidFill>
          <a:ln w="25560">
            <a:solidFill>
              <a:srgbClr val="8064a2"/>
            </a:solidFill>
            <a:round/>
          </a:ln>
        </p:spPr>
        <p:style>
          <a:lnRef idx="0"/>
          <a:fillRef idx="0"/>
          <a:effectRef idx="0"/>
          <a:fontRef idx="minor"/>
        </p:style>
        <p:txBody>
          <a:bodyPr lIns="90000" rIns="90000" tIns="45000" bIns="45000" anchor="ctr"/>
          <a:p>
            <a:pPr>
              <a:lnSpc>
                <a:spcPct val="100000"/>
              </a:lnSpc>
            </a:pPr>
            <a:r>
              <a:rPr b="0" lang="en-GB" sz="1600" spc="-1" strike="noStrike">
                <a:solidFill>
                  <a:srgbClr val="e46c0a"/>
                </a:solidFill>
                <a:latin typeface="Avenir Next Condensed"/>
                <a:ea typeface="Avenir Next Condensed"/>
              </a:rPr>
              <a:t>Public Section</a:t>
            </a:r>
            <a:endParaRPr b="0" lang="en-GB" sz="1600" spc="-1" strike="noStrike">
              <a:latin typeface="Arial"/>
            </a:endParaRPr>
          </a:p>
          <a:p>
            <a:pPr>
              <a:lnSpc>
                <a:spcPct val="100000"/>
              </a:lnSpc>
            </a:pPr>
            <a:r>
              <a:rPr b="0" lang="en-GB" sz="1600" spc="-1" strike="noStrike">
                <a:solidFill>
                  <a:srgbClr val="000000"/>
                </a:solidFill>
                <a:latin typeface="Avenir Next Condensed"/>
                <a:ea typeface="Avenir Next Condensed"/>
              </a:rPr>
              <a:t>Data/methods here are accessible by the application program/code using an object of this class.</a:t>
            </a:r>
            <a:endParaRPr b="0" lang="en-GB" sz="1600" spc="-1" strike="noStrike">
              <a:latin typeface="Arial"/>
            </a:endParaRPr>
          </a:p>
          <a:p>
            <a:pPr>
              <a:lnSpc>
                <a:spcPct val="100000"/>
              </a:lnSpc>
            </a:pPr>
            <a:r>
              <a:rPr b="0" lang="en-GB" sz="1600" spc="-1" strike="noStrike">
                <a:solidFill>
                  <a:srgbClr val="31859c"/>
                </a:solidFill>
                <a:latin typeface="Avenir Next Condensed"/>
                <a:ea typeface="Avenir Next Condensed"/>
              </a:rPr>
              <a:t>Abstraction of the ADT</a:t>
            </a:r>
            <a:endParaRPr b="0" lang="en-GB" sz="1600" spc="-1" strike="noStrike">
              <a:latin typeface="Arial"/>
            </a:endParaRPr>
          </a:p>
        </p:txBody>
      </p:sp>
      <p:sp>
        <p:nvSpPr>
          <p:cNvPr id="558" name="CustomShape 9"/>
          <p:cNvSpPr/>
          <p:nvPr/>
        </p:nvSpPr>
        <p:spPr>
          <a:xfrm>
            <a:off x="2789280" y="4779360"/>
            <a:ext cx="2511360" cy="1390320"/>
          </a:xfrm>
          <a:prstGeom prst="roundRect">
            <a:avLst>
              <a:gd name="adj" fmla="val 16667"/>
            </a:avLst>
          </a:prstGeom>
          <a:solidFill>
            <a:srgbClr val="ffffff"/>
          </a:solidFill>
          <a:ln w="25560">
            <a:solidFill>
              <a:srgbClr val="4f81bd"/>
            </a:solidFill>
            <a:round/>
          </a:ln>
        </p:spPr>
        <p:style>
          <a:lnRef idx="0"/>
          <a:fillRef idx="0"/>
          <a:effectRef idx="0"/>
          <a:fontRef idx="minor"/>
        </p:style>
        <p:txBody>
          <a:bodyPr lIns="90000" rIns="90000" tIns="45000" bIns="45000" anchor="ctr"/>
          <a:p>
            <a:pPr>
              <a:lnSpc>
                <a:spcPct val="100000"/>
              </a:lnSpc>
            </a:pPr>
            <a:r>
              <a:rPr b="0" lang="en-GB" sz="1600" spc="-1" strike="noStrike">
                <a:solidFill>
                  <a:srgbClr val="e46c0a"/>
                </a:solidFill>
                <a:latin typeface="Avenir Next Condensed"/>
                <a:ea typeface="Avenir Next Condensed"/>
              </a:rPr>
              <a:t>Private Section</a:t>
            </a:r>
            <a:endParaRPr b="0" lang="en-GB" sz="1600" spc="-1" strike="noStrike">
              <a:latin typeface="Arial"/>
            </a:endParaRPr>
          </a:p>
          <a:p>
            <a:pPr>
              <a:lnSpc>
                <a:spcPct val="100000"/>
              </a:lnSpc>
            </a:pPr>
            <a:r>
              <a:rPr b="0" lang="en-GB" sz="1600" spc="-1" strike="noStrike">
                <a:solidFill>
                  <a:srgbClr val="000000"/>
                </a:solidFill>
                <a:latin typeface="Avenir Next Condensed"/>
                <a:ea typeface="Avenir Next Condensed"/>
              </a:rPr>
              <a:t>Data/methods here can only be accessible by the member functions of the same class.</a:t>
            </a:r>
            <a:endParaRPr b="0" lang="en-GB" sz="1600" spc="-1" strike="noStrike">
              <a:latin typeface="Arial"/>
            </a:endParaRPr>
          </a:p>
          <a:p>
            <a:pPr>
              <a:lnSpc>
                <a:spcPct val="100000"/>
              </a:lnSpc>
            </a:pPr>
            <a:r>
              <a:rPr b="0" lang="en-GB" sz="1600" spc="-1" strike="noStrike">
                <a:solidFill>
                  <a:srgbClr val="31859c"/>
                </a:solidFill>
                <a:latin typeface="Avenir Next Condensed"/>
                <a:ea typeface="Avenir Next Condensed"/>
              </a:rPr>
              <a:t>Implementation of the ADT</a:t>
            </a:r>
            <a:endParaRPr b="0" lang="en-GB" sz="1600" spc="-1" strike="noStrike">
              <a:latin typeface="Arial"/>
            </a:endParaRPr>
          </a:p>
        </p:txBody>
      </p:sp>
      <p:sp>
        <p:nvSpPr>
          <p:cNvPr id="559" name="CustomShape 10"/>
          <p:cNvSpPr/>
          <p:nvPr/>
        </p:nvSpPr>
        <p:spPr>
          <a:xfrm>
            <a:off x="3124080" y="2535480"/>
            <a:ext cx="2036880" cy="382320"/>
          </a:xfrm>
          <a:prstGeom prst="roundRect">
            <a:avLst>
              <a:gd name="adj" fmla="val 16667"/>
            </a:avLst>
          </a:prstGeom>
          <a:solidFill>
            <a:srgbClr val="ebf1de"/>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member functions</a:t>
            </a:r>
            <a:endParaRPr b="0" lang="en-GB" sz="1600" spc="-1" strike="noStrike">
              <a:latin typeface="Arial"/>
            </a:endParaRPr>
          </a:p>
        </p:txBody>
      </p:sp>
      <p:sp>
        <p:nvSpPr>
          <p:cNvPr id="560" name="CustomShape 11"/>
          <p:cNvSpPr/>
          <p:nvPr/>
        </p:nvSpPr>
        <p:spPr>
          <a:xfrm flipH="1">
            <a:off x="3010680" y="2918160"/>
            <a:ext cx="1121400" cy="61596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561" name="CustomShape 12"/>
          <p:cNvSpPr/>
          <p:nvPr/>
        </p:nvSpPr>
        <p:spPr>
          <a:xfrm>
            <a:off x="752040" y="6170400"/>
            <a:ext cx="2036880" cy="382320"/>
          </a:xfrm>
          <a:prstGeom prst="roundRect">
            <a:avLst>
              <a:gd name="adj" fmla="val 16667"/>
            </a:avLst>
          </a:prstGeom>
          <a:solidFill>
            <a:srgbClr val="ebf1de"/>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member variables</a:t>
            </a:r>
            <a:endParaRPr b="0" lang="en-GB" sz="1600" spc="-1" strike="noStrike">
              <a:latin typeface="Arial"/>
            </a:endParaRPr>
          </a:p>
        </p:txBody>
      </p:sp>
      <p:sp>
        <p:nvSpPr>
          <p:cNvPr id="562" name="CustomShape 13"/>
          <p:cNvSpPr/>
          <p:nvPr/>
        </p:nvSpPr>
        <p:spPr>
          <a:xfrm flipV="1">
            <a:off x="1770840" y="5508000"/>
            <a:ext cx="249840" cy="66060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563" name="CustomShape 14"/>
          <p:cNvSpPr/>
          <p:nvPr/>
        </p:nvSpPr>
        <p:spPr>
          <a:xfrm flipV="1">
            <a:off x="5148360" y="2938320"/>
            <a:ext cx="527400" cy="1010880"/>
          </a:xfrm>
          <a:custGeom>
            <a:avLst/>
            <a:gdLst/>
            <a:ahLst/>
            <a:rect l="l" t="t" r="r" b="b"/>
            <a:pathLst>
              <a:path w="21600" h="21600">
                <a:moveTo>
                  <a:pt x="0" y="0"/>
                </a:moveTo>
                <a:lnTo>
                  <a:pt x="21600" y="21600"/>
                </a:lnTo>
              </a:path>
            </a:pathLst>
          </a:custGeom>
          <a:noFill/>
          <a:ln w="25560">
            <a:solidFill>
              <a:srgbClr val="8064a2"/>
            </a:solidFill>
            <a:round/>
            <a:tailEnd len="med" type="triangle" w="med"/>
          </a:ln>
          <a:effectLst>
            <a:outerShdw dist="20160" dir="5400000">
              <a:srgbClr val="000000">
                <a:alpha val="38000"/>
              </a:srgbClr>
            </a:outerShdw>
          </a:effectLst>
        </p:spPr>
        <p:style>
          <a:lnRef idx="0"/>
          <a:fillRef idx="0"/>
          <a:effectRef idx="0"/>
          <a:fontRef idx="minor"/>
        </p:style>
      </p:sp>
      <p:sp>
        <p:nvSpPr>
          <p:cNvPr id="564" name="CustomShape 15"/>
          <p:cNvSpPr/>
          <p:nvPr/>
        </p:nvSpPr>
        <p:spPr>
          <a:xfrm>
            <a:off x="6389640" y="92160"/>
            <a:ext cx="2648880" cy="463320"/>
          </a:xfrm>
          <a:prstGeom prst="roundRect">
            <a:avLst>
              <a:gd name="adj" fmla="val 16667"/>
            </a:avLst>
          </a:prstGeom>
          <a:solidFill>
            <a:srgbClr val="4bacc6"/>
          </a:solidFill>
          <a:ln w="38160">
            <a:solidFill>
              <a:srgbClr val="ffffff"/>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Avenir Next Condensed"/>
                <a:ea typeface="Avenir Next Condensed"/>
              </a:rPr>
              <a:t>Optional but Recommended</a:t>
            </a:r>
            <a:endParaRPr b="0" lang="en-GB" sz="1600" spc="-1" strike="noStrike">
              <a:latin typeface="Arial"/>
            </a:endParaRPr>
          </a:p>
        </p:txBody>
      </p:sp>
      <p:sp>
        <p:nvSpPr>
          <p:cNvPr id="565" name="CustomShape 16"/>
          <p:cNvSpPr/>
          <p:nvPr/>
        </p:nvSpPr>
        <p:spPr>
          <a:xfrm>
            <a:off x="-454320" y="6578280"/>
            <a:ext cx="9707760" cy="5166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For C++ struct, member variables and functions are by default, while they are by default private for class.</a:t>
            </a:r>
            <a:endParaRPr b="0" lang="en-GB" sz="1400" spc="-1" strike="noStrike">
              <a:latin typeface="Arial"/>
            </a:endParaRPr>
          </a:p>
          <a:p>
            <a:pPr>
              <a:lnSpc>
                <a:spcPct val="100000"/>
              </a:lnSpc>
            </a:pPr>
            <a:endParaRPr b="0" lang="en-GB" sz="1400" spc="-1" strike="noStrike">
              <a:latin typeface="Arial"/>
            </a:endParaRPr>
          </a:p>
        </p:txBody>
      </p:sp>
    </p:spTree>
  </p:cSld>
  <p:timing>
    <p:tnLst>
      <p:par>
        <p:cTn id="457" dur="indefinite" restart="never" nodeType="tmRoot">
          <p:childTnLst>
            <p:seq>
              <p:cTn id="458" dur="indefinite" nodeType="mainSeq">
                <p:childTnLst>
                  <p:par>
                    <p:cTn id="459" fill="hold">
                      <p:stCondLst>
                        <p:cond delay="indefinite"/>
                      </p:stCondLst>
                      <p:childTnLst>
                        <p:par>
                          <p:cTn id="460" fill="hold">
                            <p:stCondLst>
                              <p:cond delay="0"/>
                            </p:stCondLst>
                            <p:childTnLst>
                              <p:par>
                                <p:cTn id="461" nodeType="clickEffect" fill="hold" presetClass="entr" presetID="1">
                                  <p:stCondLst>
                                    <p:cond delay="0"/>
                                  </p:stCondLst>
                                  <p:childTnLst>
                                    <p:set>
                                      <p:cBhvr>
                                        <p:cTn id="462" dur="1" fill="hold">
                                          <p:stCondLst>
                                            <p:cond delay="0"/>
                                          </p:stCondLst>
                                        </p:cTn>
                                        <p:tgtEl>
                                          <p:spTgt spid="559"/>
                                        </p:tgtEl>
                                        <p:attrNameLst>
                                          <p:attrName>style.visibility</p:attrName>
                                        </p:attrNameLst>
                                      </p:cBhvr>
                                      <p:to>
                                        <p:strVal val="visible"/>
                                      </p:to>
                                    </p:set>
                                  </p:childTnLst>
                                </p:cTn>
                              </p:par>
                              <p:par>
                                <p:cTn id="463" nodeType="withEffect" fill="hold" presetClass="entr" presetID="1">
                                  <p:stCondLst>
                                    <p:cond delay="0"/>
                                  </p:stCondLst>
                                  <p:childTnLst>
                                    <p:set>
                                      <p:cBhvr>
                                        <p:cTn id="464" dur="1" fill="hold">
                                          <p:stCondLst>
                                            <p:cond delay="0"/>
                                          </p:stCondLst>
                                        </p:cTn>
                                        <p:tgtEl>
                                          <p:spTgt spid="560"/>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nodeType="clickEffect" fill="hold" presetClass="entr" presetID="1">
                                  <p:stCondLst>
                                    <p:cond delay="0"/>
                                  </p:stCondLst>
                                  <p:childTnLst>
                                    <p:set>
                                      <p:cBhvr>
                                        <p:cTn id="468" dur="1" fill="hold">
                                          <p:stCondLst>
                                            <p:cond delay="0"/>
                                          </p:stCondLst>
                                        </p:cTn>
                                        <p:tgtEl>
                                          <p:spTgt spid="562"/>
                                        </p:tgtEl>
                                        <p:attrNameLst>
                                          <p:attrName>style.visibility</p:attrName>
                                        </p:attrNameLst>
                                      </p:cBhvr>
                                      <p:to>
                                        <p:strVal val="visible"/>
                                      </p:to>
                                    </p:set>
                                  </p:childTnLst>
                                </p:cTn>
                              </p:par>
                              <p:par>
                                <p:cTn id="469" nodeType="withEffect" fill="hold" presetClass="entr" presetID="1">
                                  <p:stCondLst>
                                    <p:cond delay="0"/>
                                  </p:stCondLst>
                                  <p:childTnLst>
                                    <p:set>
                                      <p:cBhvr>
                                        <p:cTn id="470" dur="1" fill="hold">
                                          <p:stCondLst>
                                            <p:cond delay="0"/>
                                          </p:stCondLst>
                                        </p:cTn>
                                        <p:tgtEl>
                                          <p:spTgt spid="561"/>
                                        </p:tgtEl>
                                        <p:attrNameLst>
                                          <p:attrName>style.visibility</p:attrName>
                                        </p:attrNameLst>
                                      </p:cBhvr>
                                      <p:to>
                                        <p:strVal val="visible"/>
                                      </p:to>
                                    </p:set>
                                  </p:childTnLst>
                                </p:cTn>
                              </p:par>
                            </p:childTnLst>
                          </p:cTn>
                        </p:par>
                      </p:childTnLst>
                    </p:cTn>
                  </p:par>
                  <p:par>
                    <p:cTn id="471" fill="hold">
                      <p:stCondLst>
                        <p:cond delay="indefinite"/>
                      </p:stCondLst>
                      <p:childTnLst>
                        <p:par>
                          <p:cTn id="472" fill="hold">
                            <p:stCondLst>
                              <p:cond delay="0"/>
                            </p:stCondLst>
                            <p:childTnLst>
                              <p:par>
                                <p:cTn id="473" nodeType="clickEffect" fill="hold" presetClass="entr" presetID="1">
                                  <p:stCondLst>
                                    <p:cond delay="0"/>
                                  </p:stCondLst>
                                  <p:childTnLst>
                                    <p:set>
                                      <p:cBhvr>
                                        <p:cTn id="474" dur="1" fill="hold">
                                          <p:stCondLst>
                                            <p:cond delay="0"/>
                                          </p:stCondLst>
                                        </p:cTn>
                                        <p:tgtEl>
                                          <p:spTgt spid="555"/>
                                        </p:tgtEl>
                                        <p:attrNameLst>
                                          <p:attrName>style.visibility</p:attrName>
                                        </p:attrNameLst>
                                      </p:cBhvr>
                                      <p:to>
                                        <p:strVal val="visible"/>
                                      </p:to>
                                    </p:set>
                                  </p:childTnLst>
                                </p:cTn>
                              </p:par>
                              <p:par>
                                <p:cTn id="475" nodeType="withEffect" fill="hold" presetClass="entr" presetID="1">
                                  <p:stCondLst>
                                    <p:cond delay="0"/>
                                  </p:stCondLst>
                                  <p:childTnLst>
                                    <p:set>
                                      <p:cBhvr>
                                        <p:cTn id="476" dur="1" fill="hold">
                                          <p:stCondLst>
                                            <p:cond delay="0"/>
                                          </p:stCondLst>
                                        </p:cTn>
                                        <p:tgtEl>
                                          <p:spTgt spid="557"/>
                                        </p:tgtEl>
                                        <p:attrNameLst>
                                          <p:attrName>style.visibility</p:attrName>
                                        </p:attrNameLst>
                                      </p:cBhvr>
                                      <p:to>
                                        <p:strVal val="visible"/>
                                      </p:to>
                                    </p:set>
                                  </p:childTnLst>
                                </p:cTn>
                              </p:par>
                            </p:childTnLst>
                          </p:cTn>
                        </p:par>
                      </p:childTnLst>
                    </p:cTn>
                  </p:par>
                  <p:par>
                    <p:cTn id="477" fill="hold">
                      <p:stCondLst>
                        <p:cond delay="indefinite"/>
                      </p:stCondLst>
                      <p:childTnLst>
                        <p:par>
                          <p:cTn id="478" fill="hold">
                            <p:stCondLst>
                              <p:cond delay="0"/>
                            </p:stCondLst>
                            <p:childTnLst>
                              <p:par>
                                <p:cTn id="479" nodeType="clickEffect" fill="hold" presetClass="entr" presetID="1">
                                  <p:stCondLst>
                                    <p:cond delay="0"/>
                                  </p:stCondLst>
                                  <p:childTnLst>
                                    <p:set>
                                      <p:cBhvr>
                                        <p:cTn id="480" dur="1" fill="hold">
                                          <p:stCondLst>
                                            <p:cond delay="0"/>
                                          </p:stCondLst>
                                        </p:cTn>
                                        <p:tgtEl>
                                          <p:spTgt spid="556"/>
                                        </p:tgtEl>
                                        <p:attrNameLst>
                                          <p:attrName>style.visibility</p:attrName>
                                        </p:attrNameLst>
                                      </p:cBhvr>
                                      <p:to>
                                        <p:strVal val="visible"/>
                                      </p:to>
                                    </p:set>
                                  </p:childTnLst>
                                </p:cTn>
                              </p:par>
                              <p:par>
                                <p:cTn id="481" nodeType="withEffect" fill="hold" presetClass="entr" presetID="1">
                                  <p:stCondLst>
                                    <p:cond delay="0"/>
                                  </p:stCondLst>
                                  <p:childTnLst>
                                    <p:set>
                                      <p:cBhvr>
                                        <p:cTn id="482" dur="1" fill="hold">
                                          <p:stCondLst>
                                            <p:cond delay="0"/>
                                          </p:stCondLst>
                                        </p:cTn>
                                        <p:tgtEl>
                                          <p:spTgt spid="558"/>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nodeType="clickEffect" fill="hold" presetClass="entr" presetID="1">
                                  <p:stCondLst>
                                    <p:cond delay="0"/>
                                  </p:stCondLst>
                                  <p:childTnLst>
                                    <p:set>
                                      <p:cBhvr>
                                        <p:cTn id="486" dur="1" fill="hold">
                                          <p:stCondLst>
                                            <p:cond delay="0"/>
                                          </p:stCondLst>
                                        </p:cTn>
                                        <p:tgtEl>
                                          <p:spTgt spid="55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Class Definitions</a:t>
            </a:r>
            <a:endParaRPr b="0" lang="en-US" sz="4400" spc="-1" strike="noStrike">
              <a:solidFill>
                <a:srgbClr val="000000"/>
              </a:solidFill>
              <a:latin typeface="Calibri Light"/>
            </a:endParaRPr>
          </a:p>
        </p:txBody>
      </p:sp>
      <p:sp>
        <p:nvSpPr>
          <p:cNvPr id="567" name="TextShape 2"/>
          <p:cNvSpPr txBox="1"/>
          <p:nvPr/>
        </p:nvSpPr>
        <p:spPr>
          <a:xfrm>
            <a:off x="6553080" y="6356520"/>
            <a:ext cx="2133360" cy="364680"/>
          </a:xfrm>
          <a:prstGeom prst="rect">
            <a:avLst/>
          </a:prstGeom>
          <a:noFill/>
          <a:ln>
            <a:noFill/>
          </a:ln>
        </p:spPr>
        <p:txBody>
          <a:bodyPr anchor="ctr"/>
          <a:p>
            <a:pPr algn="r">
              <a:lnSpc>
                <a:spcPct val="100000"/>
              </a:lnSpc>
            </a:pPr>
            <a:fld id="{E073BC3C-88EA-41D9-8F1D-A44F3B549CB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568" name="CustomShape 3"/>
          <p:cNvSpPr/>
          <p:nvPr/>
        </p:nvSpPr>
        <p:spPr>
          <a:xfrm>
            <a:off x="1605960" y="1789200"/>
            <a:ext cx="5149440" cy="46310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spcAft>
                <a:spcPts val="99"/>
              </a:spcAft>
            </a:pPr>
            <a:r>
              <a:rPr b="1" lang="en-GB" sz="1600" spc="-1" strike="noStrike">
                <a:solidFill>
                  <a:srgbClr val="e46c0a"/>
                </a:solidFill>
                <a:latin typeface="Consolas"/>
                <a:ea typeface="Consolas"/>
              </a:rPr>
              <a:t>class </a:t>
            </a:r>
            <a:r>
              <a:rPr b="0" lang="en-GB" sz="1600" spc="-1" strike="noStrike">
                <a:solidFill>
                  <a:srgbClr val="000000"/>
                </a:solidFill>
                <a:latin typeface="Consolas"/>
                <a:ea typeface="Consolas"/>
              </a:rPr>
              <a:t>Point {</a:t>
            </a:r>
            <a:endParaRPr b="0" lang="en-GB" sz="1600" spc="-1" strike="noStrike">
              <a:latin typeface="Arial"/>
            </a:endParaRPr>
          </a:p>
          <a:p>
            <a:pPr>
              <a:lnSpc>
                <a:spcPct val="100000"/>
              </a:lnSpc>
              <a:spcAft>
                <a:spcPts val="99"/>
              </a:spcAft>
            </a:pPr>
            <a:r>
              <a:rPr b="0" lang="en-GB" sz="1600" spc="-1" strike="noStrike">
                <a:solidFill>
                  <a:srgbClr val="31859c"/>
                </a:solidFill>
                <a:latin typeface="Consolas"/>
                <a:ea typeface="Consolas"/>
              </a:rPr>
              <a:t>public:</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spcAft>
                <a:spcPts val="99"/>
              </a:spcAft>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getX() { return x; }</a:t>
            </a:r>
            <a:endParaRPr b="0" lang="en-GB" sz="1600" spc="-1" strike="noStrike">
              <a:latin typeface="Arial"/>
            </a:endParaRPr>
          </a:p>
          <a:p>
            <a:pPr>
              <a:lnSpc>
                <a:spcPct val="100000"/>
              </a:lnSpc>
              <a:spcAft>
                <a:spcPts val="99"/>
              </a:spcAft>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getY() { return y; }</a:t>
            </a:r>
            <a:endParaRPr b="0" lang="en-GB" sz="1600" spc="-1" strike="noStrike">
              <a:latin typeface="Arial"/>
            </a:endParaRPr>
          </a:p>
          <a:p>
            <a:pPr>
              <a:lnSpc>
                <a:spcPct val="100000"/>
              </a:lnSpc>
              <a:spcAft>
                <a:spcPts val="99"/>
              </a:spcAft>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void setCoord(double s, double t) {</a:t>
            </a:r>
            <a:endParaRPr b="0" lang="en-GB" sz="1600" spc="-1" strike="noStrike">
              <a:latin typeface="Arial"/>
            </a:endParaRPr>
          </a:p>
          <a:p>
            <a:pPr>
              <a:lnSpc>
                <a:spcPct val="100000"/>
              </a:lnSpc>
              <a:spcAft>
                <a:spcPts val="99"/>
              </a:spcAft>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x = s;</a:t>
            </a:r>
            <a:endParaRPr b="0" lang="en-GB" sz="1600" spc="-1" strike="noStrike">
              <a:latin typeface="Arial"/>
            </a:endParaRPr>
          </a:p>
          <a:p>
            <a:pPr>
              <a:lnSpc>
                <a:spcPct val="100000"/>
              </a:lnSpc>
              <a:spcAft>
                <a:spcPts val="99"/>
              </a:spcAft>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y = t;</a:t>
            </a:r>
            <a:endParaRPr b="0" lang="en-GB" sz="1600" spc="-1" strike="noStrike">
              <a:latin typeface="Arial"/>
            </a:endParaRPr>
          </a:p>
          <a:p>
            <a:pPr>
              <a:lnSpc>
                <a:spcPct val="100000"/>
              </a:lnSpc>
              <a:spcAft>
                <a:spcPts val="99"/>
              </a:spcAft>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spcAft>
                <a:spcPts val="99"/>
              </a:spcAft>
            </a:pPr>
            <a:endParaRPr b="0" lang="en-GB" sz="1600" spc="-1" strike="noStrike">
              <a:latin typeface="Arial"/>
            </a:endParaRPr>
          </a:p>
          <a:p>
            <a:pPr>
              <a:lnSpc>
                <a:spcPct val="100000"/>
              </a:lnSpc>
              <a:spcAft>
                <a:spcPts val="99"/>
              </a:spcAft>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distance(Point &amp; p);</a:t>
            </a:r>
            <a:endParaRPr b="0" lang="en-GB" sz="1600" spc="-1" strike="noStrike">
              <a:latin typeface="Arial"/>
            </a:endParaRPr>
          </a:p>
          <a:p>
            <a:pPr>
              <a:lnSpc>
                <a:spcPct val="100000"/>
              </a:lnSpc>
              <a:spcAft>
                <a:spcPts val="99"/>
              </a:spcAft>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void   translate(Point &amp; p);</a:t>
            </a:r>
            <a:endParaRPr b="0" lang="en-GB" sz="1600" spc="-1" strike="noStrike">
              <a:latin typeface="Arial"/>
            </a:endParaRPr>
          </a:p>
          <a:p>
            <a:pPr>
              <a:lnSpc>
                <a:spcPct val="100000"/>
              </a:lnSpc>
              <a:spcAft>
                <a:spcPts val="99"/>
              </a:spcAft>
            </a:pPr>
            <a:r>
              <a:rPr b="0" lang="en-GB" sz="1600" spc="-1" strike="noStrike">
                <a:solidFill>
                  <a:srgbClr val="000000"/>
                </a:solidFill>
                <a:latin typeface="Consolas"/>
                <a:ea typeface="Consolas"/>
              </a:rPr>
              <a:t>	</a:t>
            </a:r>
            <a:endParaRPr b="0" lang="en-GB" sz="1600" spc="-1" strike="noStrike">
              <a:latin typeface="Arial"/>
            </a:endParaRPr>
          </a:p>
          <a:p>
            <a:pPr>
              <a:lnSpc>
                <a:spcPct val="100000"/>
              </a:lnSpc>
              <a:spcAft>
                <a:spcPts val="99"/>
              </a:spcAft>
            </a:pPr>
            <a:r>
              <a:rPr b="0" lang="en-GB" sz="1600" spc="-1" strike="noStrike">
                <a:solidFill>
                  <a:srgbClr val="31859c"/>
                </a:solidFill>
                <a:latin typeface="Consolas"/>
                <a:ea typeface="Consolas"/>
              </a:rPr>
              <a:t>private:</a:t>
            </a:r>
            <a:endParaRPr b="0" lang="en-GB" sz="1600" spc="-1" strike="noStrike">
              <a:latin typeface="Arial"/>
            </a:endParaRPr>
          </a:p>
          <a:p>
            <a:pPr>
              <a:lnSpc>
                <a:spcPct val="100000"/>
              </a:lnSpc>
              <a:spcAft>
                <a:spcPts val="99"/>
              </a:spcAft>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x;</a:t>
            </a:r>
            <a:endParaRPr b="0" lang="en-GB" sz="1600" spc="-1" strike="noStrike">
              <a:latin typeface="Arial"/>
            </a:endParaRPr>
          </a:p>
          <a:p>
            <a:pPr>
              <a:lnSpc>
                <a:spcPct val="100000"/>
              </a:lnSpc>
              <a:spcAft>
                <a:spcPts val="99"/>
              </a:spcAft>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y;</a:t>
            </a:r>
            <a:endParaRPr b="0" lang="en-GB" sz="1600" spc="-1" strike="noStrike">
              <a:latin typeface="Arial"/>
            </a:endParaRPr>
          </a:p>
          <a:p>
            <a:pPr>
              <a:lnSpc>
                <a:spcPct val="100000"/>
              </a:lnSpc>
              <a:spcAft>
                <a:spcPts val="99"/>
              </a:spcAft>
            </a:pPr>
            <a:endParaRPr b="0" lang="en-GB" sz="1600" spc="-1" strike="noStrike">
              <a:latin typeface="Arial"/>
            </a:endParaRPr>
          </a:p>
          <a:p>
            <a:pPr>
              <a:lnSpc>
                <a:spcPct val="100000"/>
              </a:lnSpc>
              <a:spcAft>
                <a:spcPts val="99"/>
              </a:spcAft>
            </a:pPr>
            <a:r>
              <a:rPr b="0" lang="en-GB" sz="1600" spc="-1" strike="noStrike">
                <a:solidFill>
                  <a:srgbClr val="000000"/>
                </a:solidFill>
                <a:latin typeface="Consolas"/>
                <a:ea typeface="Consolas"/>
              </a:rPr>
              <a:t>};</a:t>
            </a:r>
            <a:endParaRPr b="0" lang="en-GB" sz="1600" spc="-1" strike="noStrike">
              <a:latin typeface="Arial"/>
            </a:endParaRPr>
          </a:p>
        </p:txBody>
      </p:sp>
      <p:sp>
        <p:nvSpPr>
          <p:cNvPr id="569" name="CustomShape 4"/>
          <p:cNvSpPr/>
          <p:nvPr/>
        </p:nvSpPr>
        <p:spPr>
          <a:xfrm>
            <a:off x="192960" y="1288800"/>
            <a:ext cx="2254320" cy="48348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Keyword for defining a class</a:t>
            </a:r>
            <a:endParaRPr b="0" lang="en-GB" sz="1600" spc="-1" strike="noStrike">
              <a:latin typeface="Arial"/>
            </a:endParaRPr>
          </a:p>
        </p:txBody>
      </p:sp>
      <p:sp>
        <p:nvSpPr>
          <p:cNvPr id="570" name="CustomShape 5"/>
          <p:cNvSpPr/>
          <p:nvPr/>
        </p:nvSpPr>
        <p:spPr>
          <a:xfrm>
            <a:off x="192960" y="2788200"/>
            <a:ext cx="1350360" cy="48348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Access specifier</a:t>
            </a:r>
            <a:endParaRPr b="0" lang="en-GB" sz="1600" spc="-1" strike="noStrike">
              <a:latin typeface="Arial"/>
            </a:endParaRPr>
          </a:p>
        </p:txBody>
      </p:sp>
      <p:sp>
        <p:nvSpPr>
          <p:cNvPr id="571" name="CustomShape 6"/>
          <p:cNvSpPr/>
          <p:nvPr/>
        </p:nvSpPr>
        <p:spPr>
          <a:xfrm>
            <a:off x="1320480" y="1772640"/>
            <a:ext cx="364680" cy="315000"/>
          </a:xfrm>
          <a:custGeom>
            <a:avLst/>
            <a:gdLst/>
            <a:ahLst/>
            <a:rect l="l" t="t" r="r" b="b"/>
            <a:pathLst>
              <a:path w="21600" h="21600">
                <a:moveTo>
                  <a:pt x="0" y="0"/>
                </a:moveTo>
                <a:lnTo>
                  <a:pt x="21600" y="21600"/>
                </a:lnTo>
              </a:path>
            </a:pathLst>
          </a:custGeom>
          <a:noFill/>
          <a:ln w="25560">
            <a:solidFill>
              <a:srgbClr val="8064a2"/>
            </a:solidFill>
            <a:round/>
            <a:tailEnd len="med" type="triangle" w="med"/>
          </a:ln>
          <a:effectLst>
            <a:outerShdw dist="20160" dir="5400000">
              <a:srgbClr val="000000">
                <a:alpha val="38000"/>
              </a:srgbClr>
            </a:outerShdw>
          </a:effectLst>
        </p:spPr>
        <p:style>
          <a:lnRef idx="0"/>
          <a:fillRef idx="0"/>
          <a:effectRef idx="0"/>
          <a:fontRef idx="minor"/>
        </p:style>
      </p:sp>
      <p:sp>
        <p:nvSpPr>
          <p:cNvPr id="572" name="CustomShape 7"/>
          <p:cNvSpPr/>
          <p:nvPr/>
        </p:nvSpPr>
        <p:spPr>
          <a:xfrm flipV="1">
            <a:off x="1543680" y="2451960"/>
            <a:ext cx="285120" cy="576360"/>
          </a:xfrm>
          <a:custGeom>
            <a:avLst/>
            <a:gdLst/>
            <a:ahLst/>
            <a:rect l="l" t="t" r="r" b="b"/>
            <a:pathLst>
              <a:path w="21600" h="21600">
                <a:moveTo>
                  <a:pt x="0" y="0"/>
                </a:moveTo>
                <a:lnTo>
                  <a:pt x="21600" y="21600"/>
                </a:lnTo>
              </a:path>
            </a:pathLst>
          </a:custGeom>
          <a:noFill/>
          <a:ln w="25560">
            <a:solidFill>
              <a:srgbClr val="8064a2"/>
            </a:solidFill>
            <a:round/>
            <a:tailEnd len="med" type="triangle" w="med"/>
          </a:ln>
          <a:effectLst>
            <a:outerShdw dist="20160" dir="5400000">
              <a:srgbClr val="000000">
                <a:alpha val="38000"/>
              </a:srgbClr>
            </a:outerShdw>
          </a:effectLst>
        </p:spPr>
        <p:style>
          <a:lnRef idx="0"/>
          <a:fillRef idx="0"/>
          <a:effectRef idx="0"/>
          <a:fontRef idx="minor"/>
        </p:style>
      </p:sp>
      <p:sp>
        <p:nvSpPr>
          <p:cNvPr id="573" name="CustomShape 8"/>
          <p:cNvSpPr/>
          <p:nvPr/>
        </p:nvSpPr>
        <p:spPr>
          <a:xfrm>
            <a:off x="1543680" y="3030120"/>
            <a:ext cx="388800" cy="1947960"/>
          </a:xfrm>
          <a:custGeom>
            <a:avLst/>
            <a:gdLst/>
            <a:ahLst/>
            <a:rect l="l" t="t" r="r" b="b"/>
            <a:pathLst>
              <a:path w="21600" h="21600">
                <a:moveTo>
                  <a:pt x="0" y="0"/>
                </a:moveTo>
                <a:lnTo>
                  <a:pt x="21600" y="21600"/>
                </a:lnTo>
              </a:path>
            </a:pathLst>
          </a:custGeom>
          <a:noFill/>
          <a:ln w="25560">
            <a:solidFill>
              <a:srgbClr val="8064a2"/>
            </a:solidFill>
            <a:round/>
            <a:tailEnd len="med" type="triangle" w="med"/>
          </a:ln>
          <a:effectLst>
            <a:outerShdw dist="20160" dir="5400000">
              <a:srgbClr val="000000">
                <a:alpha val="38000"/>
              </a:srgbClr>
            </a:outerShdw>
          </a:effectLst>
        </p:spPr>
        <p:style>
          <a:lnRef idx="0"/>
          <a:fillRef idx="0"/>
          <a:effectRef idx="0"/>
          <a:fontRef idx="minor"/>
        </p:style>
      </p:sp>
      <p:sp>
        <p:nvSpPr>
          <p:cNvPr id="574" name="CustomShape 9"/>
          <p:cNvSpPr/>
          <p:nvPr/>
        </p:nvSpPr>
        <p:spPr>
          <a:xfrm>
            <a:off x="187920" y="6240240"/>
            <a:ext cx="1355400" cy="48348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Ends with a ;</a:t>
            </a:r>
            <a:endParaRPr b="0" lang="en-GB" sz="1600" spc="-1" strike="noStrike">
              <a:latin typeface="Arial"/>
            </a:endParaRPr>
          </a:p>
        </p:txBody>
      </p:sp>
      <p:sp>
        <p:nvSpPr>
          <p:cNvPr id="575" name="CustomShape 10"/>
          <p:cNvSpPr/>
          <p:nvPr/>
        </p:nvSpPr>
        <p:spPr>
          <a:xfrm flipV="1">
            <a:off x="1543680" y="6238800"/>
            <a:ext cx="285120" cy="241560"/>
          </a:xfrm>
          <a:custGeom>
            <a:avLst/>
            <a:gdLst/>
            <a:ahLst/>
            <a:rect l="l" t="t" r="r" b="b"/>
            <a:pathLst>
              <a:path w="21600" h="21600">
                <a:moveTo>
                  <a:pt x="0" y="0"/>
                </a:moveTo>
                <a:lnTo>
                  <a:pt x="21600" y="21600"/>
                </a:lnTo>
              </a:path>
            </a:pathLst>
          </a:custGeom>
          <a:noFill/>
          <a:ln w="25560">
            <a:solidFill>
              <a:srgbClr val="8064a2"/>
            </a:solidFill>
            <a:round/>
            <a:tailEnd len="med" type="triangle" w="med"/>
          </a:ln>
          <a:effectLst>
            <a:outerShdw dist="20160" dir="5400000">
              <a:srgbClr val="000000">
                <a:alpha val="38000"/>
              </a:srgbClr>
            </a:outerShdw>
          </a:effectLst>
        </p:spPr>
        <p:style>
          <a:lnRef idx="0"/>
          <a:fillRef idx="0"/>
          <a:effectRef idx="0"/>
          <a:fontRef idx="minor"/>
        </p:style>
      </p:sp>
      <p:sp>
        <p:nvSpPr>
          <p:cNvPr id="576" name="CustomShape 11"/>
          <p:cNvSpPr/>
          <p:nvPr/>
        </p:nvSpPr>
        <p:spPr>
          <a:xfrm>
            <a:off x="3300480" y="6026400"/>
            <a:ext cx="2036880" cy="57168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Member variable declarations</a:t>
            </a:r>
            <a:endParaRPr b="0" lang="en-GB" sz="1600" spc="-1" strike="noStrike">
              <a:latin typeface="Arial"/>
            </a:endParaRPr>
          </a:p>
        </p:txBody>
      </p:sp>
      <p:sp>
        <p:nvSpPr>
          <p:cNvPr id="577" name="CustomShape 12"/>
          <p:cNvSpPr/>
          <p:nvPr/>
        </p:nvSpPr>
        <p:spPr>
          <a:xfrm flipH="1" flipV="1">
            <a:off x="3172320" y="5441400"/>
            <a:ext cx="1131120" cy="58464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578" name="CustomShape 13"/>
          <p:cNvSpPr/>
          <p:nvPr/>
        </p:nvSpPr>
        <p:spPr>
          <a:xfrm>
            <a:off x="5547960" y="3399120"/>
            <a:ext cx="3490200" cy="117612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Member function prototypes.  Note that these functions are not defined yet (i.e., we need to define them somewhere else).</a:t>
            </a:r>
            <a:endParaRPr b="0" lang="en-GB" sz="1600" spc="-1" strike="noStrike">
              <a:latin typeface="Arial"/>
            </a:endParaRPr>
          </a:p>
        </p:txBody>
      </p:sp>
      <p:sp>
        <p:nvSpPr>
          <p:cNvPr id="579" name="CustomShape 14"/>
          <p:cNvSpPr/>
          <p:nvPr/>
        </p:nvSpPr>
        <p:spPr>
          <a:xfrm flipH="1">
            <a:off x="5159160" y="3987360"/>
            <a:ext cx="388800" cy="34704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580" name="CustomShape 15"/>
          <p:cNvSpPr/>
          <p:nvPr/>
        </p:nvSpPr>
        <p:spPr>
          <a:xfrm>
            <a:off x="6812280" y="2088000"/>
            <a:ext cx="2036880" cy="67464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Member function definitions</a:t>
            </a:r>
            <a:endParaRPr b="0" lang="en-GB" sz="1600" spc="-1" strike="noStrike">
              <a:latin typeface="Arial"/>
            </a:endParaRPr>
          </a:p>
        </p:txBody>
      </p:sp>
      <p:sp>
        <p:nvSpPr>
          <p:cNvPr id="581" name="CustomShape 16"/>
          <p:cNvSpPr/>
          <p:nvPr/>
        </p:nvSpPr>
        <p:spPr>
          <a:xfrm flipH="1">
            <a:off x="3576600" y="2425320"/>
            <a:ext cx="3233880" cy="98244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582" name="CustomShape 17"/>
          <p:cNvSpPr/>
          <p:nvPr/>
        </p:nvSpPr>
        <p:spPr>
          <a:xfrm>
            <a:off x="4940640" y="708120"/>
            <a:ext cx="3928320" cy="120600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A member function can access the private variable of the class. Since it is defined under the public section, others can have </a:t>
            </a:r>
            <a:br/>
            <a:r>
              <a:rPr b="0" lang="en-GB" sz="1600" spc="-1" strike="noStrike">
                <a:solidFill>
                  <a:srgbClr val="000000"/>
                </a:solidFill>
                <a:latin typeface="Avenir Next Condensed"/>
                <a:ea typeface="Avenir Next Condensed"/>
              </a:rPr>
              <a:t>“access” to the private variables via this function.</a:t>
            </a:r>
            <a:endParaRPr b="0" lang="en-GB" sz="1600" spc="-1" strike="noStrike">
              <a:latin typeface="Arial"/>
            </a:endParaRPr>
          </a:p>
        </p:txBody>
      </p:sp>
      <p:sp>
        <p:nvSpPr>
          <p:cNvPr id="583" name="CustomShape 18"/>
          <p:cNvSpPr/>
          <p:nvPr/>
        </p:nvSpPr>
        <p:spPr>
          <a:xfrm flipH="1">
            <a:off x="3649680" y="1914480"/>
            <a:ext cx="3255120" cy="53856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584" name="CustomShape 19"/>
          <p:cNvSpPr/>
          <p:nvPr/>
        </p:nvSpPr>
        <p:spPr>
          <a:xfrm>
            <a:off x="5418720" y="4600080"/>
            <a:ext cx="3619800" cy="175572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As designer of a class, you may choose whether to include the definition or just the prototype for a member function inside a class definition.  There are some design considerations, but we won’t go in the details here (again we’ll leave it to the OOP course).   </a:t>
            </a:r>
            <a:endParaRPr b="0" lang="en-GB" sz="1600" spc="-1" strike="noStrike">
              <a:latin typeface="Arial"/>
            </a:endParaRPr>
          </a:p>
        </p:txBody>
      </p:sp>
      <p:sp>
        <p:nvSpPr>
          <p:cNvPr id="585" name="CustomShape 20"/>
          <p:cNvSpPr/>
          <p:nvPr/>
        </p:nvSpPr>
        <p:spPr>
          <a:xfrm>
            <a:off x="6389640" y="92160"/>
            <a:ext cx="2648880" cy="463320"/>
          </a:xfrm>
          <a:prstGeom prst="roundRect">
            <a:avLst>
              <a:gd name="adj" fmla="val 16667"/>
            </a:avLst>
          </a:prstGeom>
          <a:solidFill>
            <a:srgbClr val="4bacc6"/>
          </a:solidFill>
          <a:ln w="38160">
            <a:solidFill>
              <a:srgbClr val="ffffff"/>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Avenir Next Condensed"/>
                <a:ea typeface="Avenir Next Condensed"/>
              </a:rPr>
              <a:t>Optional but Recommended</a:t>
            </a:r>
            <a:endParaRPr b="0" lang="en-GB" sz="1600" spc="-1" strike="noStrike">
              <a:latin typeface="Arial"/>
            </a:endParaRPr>
          </a:p>
        </p:txBody>
      </p:sp>
    </p:spTree>
  </p:cSld>
  <p:timing>
    <p:tnLst>
      <p:par>
        <p:cTn id="487" dur="indefinite" restart="never" nodeType="tmRoot">
          <p:childTnLst>
            <p:seq>
              <p:cTn id="488" dur="indefinite" nodeType="mainSeq">
                <p:childTnLst>
                  <p:par>
                    <p:cTn id="489" fill="hold">
                      <p:stCondLst>
                        <p:cond delay="indefinite"/>
                      </p:stCondLst>
                      <p:childTnLst>
                        <p:par>
                          <p:cTn id="490" fill="hold">
                            <p:stCondLst>
                              <p:cond delay="0"/>
                            </p:stCondLst>
                            <p:childTnLst>
                              <p:par>
                                <p:cTn id="491" nodeType="clickEffect" fill="hold" presetClass="entr" presetID="1">
                                  <p:stCondLst>
                                    <p:cond delay="0"/>
                                  </p:stCondLst>
                                  <p:childTnLst>
                                    <p:set>
                                      <p:cBhvr>
                                        <p:cTn id="492" dur="1" fill="hold">
                                          <p:stCondLst>
                                            <p:cond delay="0"/>
                                          </p:stCondLst>
                                        </p:cTn>
                                        <p:tgtEl>
                                          <p:spTgt spid="569"/>
                                        </p:tgtEl>
                                        <p:attrNameLst>
                                          <p:attrName>style.visibility</p:attrName>
                                        </p:attrNameLst>
                                      </p:cBhvr>
                                      <p:to>
                                        <p:strVal val="visible"/>
                                      </p:to>
                                    </p:set>
                                  </p:childTnLst>
                                </p:cTn>
                              </p:par>
                              <p:par>
                                <p:cTn id="493" nodeType="withEffect" fill="hold" presetClass="entr" presetID="1">
                                  <p:stCondLst>
                                    <p:cond delay="0"/>
                                  </p:stCondLst>
                                  <p:childTnLst>
                                    <p:set>
                                      <p:cBhvr>
                                        <p:cTn id="494" dur="1" fill="hold">
                                          <p:stCondLst>
                                            <p:cond delay="0"/>
                                          </p:stCondLst>
                                        </p:cTn>
                                        <p:tgtEl>
                                          <p:spTgt spid="571"/>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nodeType="clickEffect" fill="hold" presetClass="entr" presetID="1">
                                  <p:stCondLst>
                                    <p:cond delay="0"/>
                                  </p:stCondLst>
                                  <p:childTnLst>
                                    <p:set>
                                      <p:cBhvr>
                                        <p:cTn id="498" dur="1" fill="hold">
                                          <p:stCondLst>
                                            <p:cond delay="0"/>
                                          </p:stCondLst>
                                        </p:cTn>
                                        <p:tgtEl>
                                          <p:spTgt spid="570"/>
                                        </p:tgtEl>
                                        <p:attrNameLst>
                                          <p:attrName>style.visibility</p:attrName>
                                        </p:attrNameLst>
                                      </p:cBhvr>
                                      <p:to>
                                        <p:strVal val="visible"/>
                                      </p:to>
                                    </p:set>
                                  </p:childTnLst>
                                </p:cTn>
                              </p:par>
                              <p:par>
                                <p:cTn id="499" nodeType="withEffect" fill="hold" presetClass="entr" presetID="1">
                                  <p:stCondLst>
                                    <p:cond delay="0"/>
                                  </p:stCondLst>
                                  <p:childTnLst>
                                    <p:set>
                                      <p:cBhvr>
                                        <p:cTn id="500" dur="1" fill="hold">
                                          <p:stCondLst>
                                            <p:cond delay="0"/>
                                          </p:stCondLst>
                                        </p:cTn>
                                        <p:tgtEl>
                                          <p:spTgt spid="572"/>
                                        </p:tgtEl>
                                        <p:attrNameLst>
                                          <p:attrName>style.visibility</p:attrName>
                                        </p:attrNameLst>
                                      </p:cBhvr>
                                      <p:to>
                                        <p:strVal val="visible"/>
                                      </p:to>
                                    </p:set>
                                  </p:childTnLst>
                                </p:cTn>
                              </p:par>
                              <p:par>
                                <p:cTn id="501" nodeType="withEffect" fill="hold" presetClass="entr" presetID="1">
                                  <p:stCondLst>
                                    <p:cond delay="0"/>
                                  </p:stCondLst>
                                  <p:childTnLst>
                                    <p:set>
                                      <p:cBhvr>
                                        <p:cTn id="502" dur="1" fill="hold">
                                          <p:stCondLst>
                                            <p:cond delay="0"/>
                                          </p:stCondLst>
                                        </p:cTn>
                                        <p:tgtEl>
                                          <p:spTgt spid="573"/>
                                        </p:tgtEl>
                                        <p:attrNameLst>
                                          <p:attrName>style.visibility</p:attrName>
                                        </p:attrNameLst>
                                      </p:cBhvr>
                                      <p:to>
                                        <p:strVal val="visible"/>
                                      </p:to>
                                    </p:set>
                                  </p:childTnLst>
                                </p:cTn>
                              </p:par>
                            </p:childTnLst>
                          </p:cTn>
                        </p:par>
                      </p:childTnLst>
                    </p:cTn>
                  </p:par>
                  <p:par>
                    <p:cTn id="503" fill="hold">
                      <p:stCondLst>
                        <p:cond delay="indefinite"/>
                      </p:stCondLst>
                      <p:childTnLst>
                        <p:par>
                          <p:cTn id="504" fill="hold">
                            <p:stCondLst>
                              <p:cond delay="0"/>
                            </p:stCondLst>
                            <p:childTnLst>
                              <p:par>
                                <p:cTn id="505" nodeType="clickEffect" fill="hold" presetClass="entr" presetID="1">
                                  <p:stCondLst>
                                    <p:cond delay="0"/>
                                  </p:stCondLst>
                                  <p:childTnLst>
                                    <p:set>
                                      <p:cBhvr>
                                        <p:cTn id="506" dur="1" fill="hold">
                                          <p:stCondLst>
                                            <p:cond delay="0"/>
                                          </p:stCondLst>
                                        </p:cTn>
                                        <p:tgtEl>
                                          <p:spTgt spid="574"/>
                                        </p:tgtEl>
                                        <p:attrNameLst>
                                          <p:attrName>style.visibility</p:attrName>
                                        </p:attrNameLst>
                                      </p:cBhvr>
                                      <p:to>
                                        <p:strVal val="visible"/>
                                      </p:to>
                                    </p:set>
                                  </p:childTnLst>
                                </p:cTn>
                              </p:par>
                              <p:par>
                                <p:cTn id="507" nodeType="withEffect" fill="hold" presetClass="entr" presetID="1">
                                  <p:stCondLst>
                                    <p:cond delay="0"/>
                                  </p:stCondLst>
                                  <p:childTnLst>
                                    <p:set>
                                      <p:cBhvr>
                                        <p:cTn id="508" dur="1" fill="hold">
                                          <p:stCondLst>
                                            <p:cond delay="0"/>
                                          </p:stCondLst>
                                        </p:cTn>
                                        <p:tgtEl>
                                          <p:spTgt spid="575"/>
                                        </p:tgtEl>
                                        <p:attrNameLst>
                                          <p:attrName>style.visibility</p:attrName>
                                        </p:attrNameLst>
                                      </p:cBhvr>
                                      <p:to>
                                        <p:strVal val="visible"/>
                                      </p:to>
                                    </p:set>
                                  </p:childTnLst>
                                </p:cTn>
                              </p:par>
                            </p:childTnLst>
                          </p:cTn>
                        </p:par>
                      </p:childTnLst>
                    </p:cTn>
                  </p:par>
                  <p:par>
                    <p:cTn id="509" fill="hold">
                      <p:stCondLst>
                        <p:cond delay="indefinite"/>
                      </p:stCondLst>
                      <p:childTnLst>
                        <p:par>
                          <p:cTn id="510" fill="hold">
                            <p:stCondLst>
                              <p:cond delay="0"/>
                            </p:stCondLst>
                            <p:childTnLst>
                              <p:par>
                                <p:cTn id="511" nodeType="clickEffect" fill="hold" presetClass="entr" presetID="1">
                                  <p:stCondLst>
                                    <p:cond delay="0"/>
                                  </p:stCondLst>
                                  <p:childTnLst>
                                    <p:set>
                                      <p:cBhvr>
                                        <p:cTn id="512" dur="1" fill="hold">
                                          <p:stCondLst>
                                            <p:cond delay="0"/>
                                          </p:stCondLst>
                                        </p:cTn>
                                        <p:tgtEl>
                                          <p:spTgt spid="581"/>
                                        </p:tgtEl>
                                        <p:attrNameLst>
                                          <p:attrName>style.visibility</p:attrName>
                                        </p:attrNameLst>
                                      </p:cBhvr>
                                      <p:to>
                                        <p:strVal val="visible"/>
                                      </p:to>
                                    </p:set>
                                  </p:childTnLst>
                                </p:cTn>
                              </p:par>
                              <p:par>
                                <p:cTn id="513" nodeType="withEffect" fill="hold" presetClass="entr" presetID="1">
                                  <p:stCondLst>
                                    <p:cond delay="0"/>
                                  </p:stCondLst>
                                  <p:childTnLst>
                                    <p:set>
                                      <p:cBhvr>
                                        <p:cTn id="514" dur="1" fill="hold">
                                          <p:stCondLst>
                                            <p:cond delay="0"/>
                                          </p:stCondLst>
                                        </p:cTn>
                                        <p:tgtEl>
                                          <p:spTgt spid="580"/>
                                        </p:tgtEl>
                                        <p:attrNameLst>
                                          <p:attrName>style.visibility</p:attrName>
                                        </p:attrNameLst>
                                      </p:cBhvr>
                                      <p:to>
                                        <p:strVal val="visible"/>
                                      </p:to>
                                    </p:set>
                                  </p:childTnLst>
                                </p:cTn>
                              </p:par>
                            </p:childTnLst>
                          </p:cTn>
                        </p:par>
                      </p:childTnLst>
                    </p:cTn>
                  </p:par>
                  <p:par>
                    <p:cTn id="515" fill="hold">
                      <p:stCondLst>
                        <p:cond delay="indefinite"/>
                      </p:stCondLst>
                      <p:childTnLst>
                        <p:par>
                          <p:cTn id="516" fill="hold">
                            <p:stCondLst>
                              <p:cond delay="0"/>
                            </p:stCondLst>
                            <p:childTnLst>
                              <p:par>
                                <p:cTn id="517" nodeType="clickEffect" fill="hold" presetClass="entr" presetID="1">
                                  <p:stCondLst>
                                    <p:cond delay="0"/>
                                  </p:stCondLst>
                                  <p:childTnLst>
                                    <p:set>
                                      <p:cBhvr>
                                        <p:cTn id="518" dur="1" fill="hold">
                                          <p:stCondLst>
                                            <p:cond delay="0"/>
                                          </p:stCondLst>
                                        </p:cTn>
                                        <p:tgtEl>
                                          <p:spTgt spid="579"/>
                                        </p:tgtEl>
                                        <p:attrNameLst>
                                          <p:attrName>style.visibility</p:attrName>
                                        </p:attrNameLst>
                                      </p:cBhvr>
                                      <p:to>
                                        <p:strVal val="visible"/>
                                      </p:to>
                                    </p:set>
                                  </p:childTnLst>
                                </p:cTn>
                              </p:par>
                              <p:par>
                                <p:cTn id="519" nodeType="withEffect" fill="hold" presetClass="entr" presetID="1">
                                  <p:stCondLst>
                                    <p:cond delay="0"/>
                                  </p:stCondLst>
                                  <p:childTnLst>
                                    <p:set>
                                      <p:cBhvr>
                                        <p:cTn id="520" dur="1" fill="hold">
                                          <p:stCondLst>
                                            <p:cond delay="0"/>
                                          </p:stCondLst>
                                        </p:cTn>
                                        <p:tgtEl>
                                          <p:spTgt spid="578"/>
                                        </p:tgtEl>
                                        <p:attrNameLst>
                                          <p:attrName>style.visibility</p:attrName>
                                        </p:attrNameLst>
                                      </p:cBhvr>
                                      <p:to>
                                        <p:strVal val="visible"/>
                                      </p:to>
                                    </p:set>
                                  </p:childTnLst>
                                </p:cTn>
                              </p:par>
                              <p:par>
                                <p:cTn id="521" nodeType="withEffect" fill="hold" presetClass="entr" presetID="1">
                                  <p:stCondLst>
                                    <p:cond delay="0"/>
                                  </p:stCondLst>
                                  <p:childTnLst>
                                    <p:set>
                                      <p:cBhvr>
                                        <p:cTn id="522" dur="1" fill="hold">
                                          <p:stCondLst>
                                            <p:cond delay="0"/>
                                          </p:stCondLst>
                                        </p:cTn>
                                        <p:tgtEl>
                                          <p:spTgt spid="584"/>
                                        </p:tgtEl>
                                        <p:attrNameLst>
                                          <p:attrName>style.visibility</p:attrName>
                                        </p:attrNameLst>
                                      </p:cBhvr>
                                      <p:to>
                                        <p:strVal val="visible"/>
                                      </p:to>
                                    </p:set>
                                  </p:childTnLst>
                                </p:cTn>
                              </p:par>
                            </p:childTnLst>
                          </p:cTn>
                        </p:par>
                      </p:childTnLst>
                    </p:cTn>
                  </p:par>
                  <p:par>
                    <p:cTn id="523" fill="hold">
                      <p:stCondLst>
                        <p:cond delay="indefinite"/>
                      </p:stCondLst>
                      <p:childTnLst>
                        <p:par>
                          <p:cTn id="524" fill="hold">
                            <p:stCondLst>
                              <p:cond delay="0"/>
                            </p:stCondLst>
                            <p:childTnLst>
                              <p:par>
                                <p:cTn id="525" nodeType="clickEffect" fill="hold" presetClass="entr" presetID="1">
                                  <p:stCondLst>
                                    <p:cond delay="0"/>
                                  </p:stCondLst>
                                  <p:childTnLst>
                                    <p:set>
                                      <p:cBhvr>
                                        <p:cTn id="526" dur="1" fill="hold">
                                          <p:stCondLst>
                                            <p:cond delay="0"/>
                                          </p:stCondLst>
                                        </p:cTn>
                                        <p:tgtEl>
                                          <p:spTgt spid="577"/>
                                        </p:tgtEl>
                                        <p:attrNameLst>
                                          <p:attrName>style.visibility</p:attrName>
                                        </p:attrNameLst>
                                      </p:cBhvr>
                                      <p:to>
                                        <p:strVal val="visible"/>
                                      </p:to>
                                    </p:set>
                                  </p:childTnLst>
                                </p:cTn>
                              </p:par>
                              <p:par>
                                <p:cTn id="527" nodeType="withEffect" fill="hold" presetClass="entr" presetID="1">
                                  <p:stCondLst>
                                    <p:cond delay="0"/>
                                  </p:stCondLst>
                                  <p:childTnLst>
                                    <p:set>
                                      <p:cBhvr>
                                        <p:cTn id="528" dur="1" fill="hold">
                                          <p:stCondLst>
                                            <p:cond delay="0"/>
                                          </p:stCondLst>
                                        </p:cTn>
                                        <p:tgtEl>
                                          <p:spTgt spid="576"/>
                                        </p:tgtEl>
                                        <p:attrNameLst>
                                          <p:attrName>style.visibility</p:attrName>
                                        </p:attrNameLst>
                                      </p:cBhvr>
                                      <p:to>
                                        <p:strVal val="visible"/>
                                      </p:to>
                                    </p:set>
                                  </p:childTnLst>
                                </p:cTn>
                              </p:par>
                            </p:childTnLst>
                          </p:cTn>
                        </p:par>
                      </p:childTnLst>
                    </p:cTn>
                  </p:par>
                  <p:par>
                    <p:cTn id="529" fill="hold">
                      <p:stCondLst>
                        <p:cond delay="indefinite"/>
                      </p:stCondLst>
                      <p:childTnLst>
                        <p:par>
                          <p:cTn id="530" fill="hold">
                            <p:stCondLst>
                              <p:cond delay="0"/>
                            </p:stCondLst>
                            <p:childTnLst>
                              <p:par>
                                <p:cTn id="531" nodeType="clickEffect" fill="hold" presetClass="entr" presetID="1">
                                  <p:stCondLst>
                                    <p:cond delay="0"/>
                                  </p:stCondLst>
                                  <p:childTnLst>
                                    <p:set>
                                      <p:cBhvr>
                                        <p:cTn id="532" dur="1" fill="hold">
                                          <p:stCondLst>
                                            <p:cond delay="0"/>
                                          </p:stCondLst>
                                        </p:cTn>
                                        <p:tgtEl>
                                          <p:spTgt spid="582"/>
                                        </p:tgtEl>
                                        <p:attrNameLst>
                                          <p:attrName>style.visibility</p:attrName>
                                        </p:attrNameLst>
                                      </p:cBhvr>
                                      <p:to>
                                        <p:strVal val="visible"/>
                                      </p:to>
                                    </p:set>
                                  </p:childTnLst>
                                </p:cTn>
                              </p:par>
                              <p:par>
                                <p:cTn id="533" nodeType="withEffect" fill="hold" presetClass="entr" presetID="1">
                                  <p:stCondLst>
                                    <p:cond delay="0"/>
                                  </p:stCondLst>
                                  <p:childTnLst>
                                    <p:set>
                                      <p:cBhvr>
                                        <p:cTn id="534" dur="1" fill="hold">
                                          <p:stCondLst>
                                            <p:cond delay="0"/>
                                          </p:stCondLst>
                                        </p:cTn>
                                        <p:tgtEl>
                                          <p:spTgt spid="58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Member Functions</a:t>
            </a:r>
            <a:endParaRPr b="0" lang="en-US" sz="4400" spc="-1" strike="noStrike">
              <a:solidFill>
                <a:srgbClr val="000000"/>
              </a:solidFill>
              <a:latin typeface="Calibri Light"/>
            </a:endParaRPr>
          </a:p>
        </p:txBody>
      </p:sp>
      <p:sp>
        <p:nvSpPr>
          <p:cNvPr id="587" name="TextShape 2"/>
          <p:cNvSpPr txBox="1"/>
          <p:nvPr/>
        </p:nvSpPr>
        <p:spPr>
          <a:xfrm>
            <a:off x="457200" y="1553400"/>
            <a:ext cx="8229240" cy="452556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Light"/>
                <a:ea typeface="Calibri Light"/>
              </a:rPr>
              <a:t>Member functions can be defined outside the class body:</a:t>
            </a:r>
            <a:endParaRPr b="0" lang="en-US" sz="2400" spc="-1" strike="noStrike">
              <a:solidFill>
                <a:srgbClr val="000000"/>
              </a:solidFill>
              <a:latin typeface="Calibri Light"/>
            </a:endParaRPr>
          </a:p>
        </p:txBody>
      </p:sp>
      <p:sp>
        <p:nvSpPr>
          <p:cNvPr id="588" name="TextShape 3"/>
          <p:cNvSpPr txBox="1"/>
          <p:nvPr/>
        </p:nvSpPr>
        <p:spPr>
          <a:xfrm>
            <a:off x="6553080" y="6356520"/>
            <a:ext cx="2133360" cy="364680"/>
          </a:xfrm>
          <a:prstGeom prst="rect">
            <a:avLst/>
          </a:prstGeom>
          <a:noFill/>
          <a:ln>
            <a:noFill/>
          </a:ln>
        </p:spPr>
        <p:txBody>
          <a:bodyPr anchor="ctr"/>
          <a:p>
            <a:pPr algn="r">
              <a:lnSpc>
                <a:spcPct val="100000"/>
              </a:lnSpc>
            </a:pPr>
            <a:fld id="{E6530723-3994-41A6-9E75-055C00CFE333}"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589" name="CustomShape 4"/>
          <p:cNvSpPr/>
          <p:nvPr/>
        </p:nvSpPr>
        <p:spPr>
          <a:xfrm>
            <a:off x="2903040" y="3351600"/>
            <a:ext cx="5303520" cy="34138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spcAft>
                <a:spcPts val="99"/>
              </a:spcAft>
            </a:pPr>
            <a:r>
              <a:rPr b="0" lang="en-GB" sz="1600" spc="-1" strike="noStrike">
                <a:solidFill>
                  <a:srgbClr val="808080"/>
                </a:solidFill>
                <a:latin typeface="Consolas"/>
                <a:ea typeface="Consolas"/>
              </a:rPr>
              <a:t>// distance between this point and point p</a:t>
            </a:r>
            <a:endParaRPr b="0" lang="en-GB" sz="1600" spc="-1" strike="noStrike">
              <a:latin typeface="Arial"/>
            </a:endParaRPr>
          </a:p>
          <a:p>
            <a:pPr>
              <a:lnSpc>
                <a:spcPct val="100000"/>
              </a:lnSpc>
              <a:spcAft>
                <a:spcPts val="99"/>
              </a:spcAft>
            </a:pPr>
            <a:r>
              <a:rPr b="0" lang="en-GB" sz="1600" spc="-1" strike="noStrike">
                <a:solidFill>
                  <a:srgbClr val="000000"/>
                </a:solidFill>
                <a:latin typeface="Consolas"/>
                <a:ea typeface="Consolas"/>
              </a:rPr>
              <a:t>double Point</a:t>
            </a:r>
            <a:r>
              <a:rPr b="1" lang="en-GB" sz="1600" spc="-1" strike="noStrike">
                <a:solidFill>
                  <a:srgbClr val="e46c0a"/>
                </a:solidFill>
                <a:latin typeface="Consolas"/>
                <a:ea typeface="Consolas"/>
              </a:rPr>
              <a:t>::</a:t>
            </a:r>
            <a:r>
              <a:rPr b="0" lang="en-GB" sz="1600" spc="-1" strike="noStrike">
                <a:solidFill>
                  <a:srgbClr val="000000"/>
                </a:solidFill>
                <a:latin typeface="Consolas"/>
                <a:ea typeface="Consolas"/>
              </a:rPr>
              <a:t>distance(Point &amp; p)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dx = p.x – x;</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dy = p.y – 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sqrt( dx * dx + dy * dy);</a:t>
            </a:r>
            <a:endParaRPr b="0" lang="en-GB" sz="1600" spc="-1" strike="noStrike">
              <a:latin typeface="Arial"/>
            </a:endParaRPr>
          </a:p>
          <a:p>
            <a:pPr>
              <a:lnSpc>
                <a:spcPct val="100000"/>
              </a:lnSpc>
              <a:spcAft>
                <a:spcPts val="99"/>
              </a:spcAft>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spcAft>
                <a:spcPts val="99"/>
              </a:spcAft>
            </a:pPr>
            <a:endParaRPr b="0" lang="en-GB" sz="1600" spc="-1" strike="noStrike">
              <a:latin typeface="Arial"/>
            </a:endParaRPr>
          </a:p>
          <a:p>
            <a:pPr>
              <a:lnSpc>
                <a:spcPct val="100000"/>
              </a:lnSpc>
              <a:spcAft>
                <a:spcPts val="99"/>
              </a:spcAft>
            </a:pPr>
            <a:r>
              <a:rPr b="0" lang="en-GB" sz="1600" spc="-1" strike="noStrike">
                <a:solidFill>
                  <a:srgbClr val="808080"/>
                </a:solidFill>
                <a:latin typeface="Consolas"/>
                <a:ea typeface="Consolas"/>
              </a:rPr>
              <a:t>// translate this point by an offset p</a:t>
            </a:r>
            <a:endParaRPr b="0" lang="en-GB" sz="1600" spc="-1" strike="noStrike">
              <a:latin typeface="Arial"/>
            </a:endParaRPr>
          </a:p>
          <a:p>
            <a:pPr>
              <a:lnSpc>
                <a:spcPct val="100000"/>
              </a:lnSpc>
              <a:spcAft>
                <a:spcPts val="99"/>
              </a:spcAft>
            </a:pPr>
            <a:r>
              <a:rPr b="0" lang="en-GB" sz="1600" spc="-1" strike="noStrike">
                <a:solidFill>
                  <a:srgbClr val="000000"/>
                </a:solidFill>
                <a:latin typeface="Consolas"/>
                <a:ea typeface="Consolas"/>
              </a:rPr>
              <a:t>void Point</a:t>
            </a:r>
            <a:r>
              <a:rPr b="1" lang="en-GB" sz="1600" spc="-1" strike="noStrike">
                <a:solidFill>
                  <a:srgbClr val="e46c0a"/>
                </a:solidFill>
                <a:latin typeface="Consolas"/>
                <a:ea typeface="Consolas"/>
              </a:rPr>
              <a:t>::</a:t>
            </a:r>
            <a:r>
              <a:rPr b="0" lang="en-GB" sz="1600" spc="-1" strike="noStrike">
                <a:solidFill>
                  <a:srgbClr val="000000"/>
                </a:solidFill>
                <a:latin typeface="Consolas"/>
                <a:ea typeface="Consolas"/>
              </a:rPr>
              <a:t>translate(Point &amp; p) {</a:t>
            </a:r>
            <a:endParaRPr b="0" lang="en-GB" sz="1600" spc="-1" strike="noStrike">
              <a:latin typeface="Arial"/>
            </a:endParaRPr>
          </a:p>
          <a:p>
            <a:pPr>
              <a:lnSpc>
                <a:spcPct val="100000"/>
              </a:lnSpc>
              <a:spcAft>
                <a:spcPts val="99"/>
              </a:spcAft>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x += p.x;</a:t>
            </a:r>
            <a:endParaRPr b="0" lang="en-GB" sz="1600" spc="-1" strike="noStrike">
              <a:latin typeface="Arial"/>
            </a:endParaRPr>
          </a:p>
          <a:p>
            <a:pPr>
              <a:lnSpc>
                <a:spcPct val="100000"/>
              </a:lnSpc>
              <a:spcAft>
                <a:spcPts val="99"/>
              </a:spcAft>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y += p.y;</a:t>
            </a:r>
            <a:endParaRPr b="0" lang="en-GB" sz="1600" spc="-1" strike="noStrike">
              <a:latin typeface="Arial"/>
            </a:endParaRPr>
          </a:p>
          <a:p>
            <a:pPr>
              <a:lnSpc>
                <a:spcPct val="100000"/>
              </a:lnSpc>
              <a:spcAft>
                <a:spcPts val="99"/>
              </a:spcAft>
            </a:pPr>
            <a:r>
              <a:rPr b="0" lang="en-GB" sz="1600" spc="-1" strike="noStrike">
                <a:solidFill>
                  <a:srgbClr val="000000"/>
                </a:solidFill>
                <a:latin typeface="Consolas"/>
                <a:ea typeface="Consolas"/>
              </a:rPr>
              <a:t>}</a:t>
            </a:r>
            <a:endParaRPr b="0" lang="en-GB" sz="1600" spc="-1" strike="noStrike">
              <a:latin typeface="Arial"/>
            </a:endParaRPr>
          </a:p>
        </p:txBody>
      </p:sp>
      <p:sp>
        <p:nvSpPr>
          <p:cNvPr id="590" name="CustomShape 5"/>
          <p:cNvSpPr/>
          <p:nvPr/>
        </p:nvSpPr>
        <p:spPr>
          <a:xfrm>
            <a:off x="5385960" y="4077360"/>
            <a:ext cx="337680" cy="253080"/>
          </a:xfrm>
          <a:prstGeom prst="ellipse">
            <a:avLst/>
          </a:prstGeom>
          <a:noFill/>
          <a:ln w="19080">
            <a:solidFill>
              <a:srgbClr val="c0504d"/>
            </a:solidFill>
            <a:round/>
          </a:ln>
          <a:effectLst>
            <a:outerShdw dist="23040" dir="5400000">
              <a:srgbClr val="000000">
                <a:alpha val="35000"/>
              </a:srgbClr>
            </a:outerShdw>
          </a:effectLst>
        </p:spPr>
        <p:style>
          <a:lnRef idx="0"/>
          <a:fillRef idx="0"/>
          <a:effectRef idx="0"/>
          <a:fontRef idx="minor"/>
        </p:style>
      </p:sp>
      <p:sp>
        <p:nvSpPr>
          <p:cNvPr id="591" name="CustomShape 6"/>
          <p:cNvSpPr/>
          <p:nvPr/>
        </p:nvSpPr>
        <p:spPr>
          <a:xfrm>
            <a:off x="3310200" y="5835960"/>
            <a:ext cx="337680" cy="253080"/>
          </a:xfrm>
          <a:prstGeom prst="ellipse">
            <a:avLst/>
          </a:prstGeom>
          <a:noFill/>
          <a:ln w="19080">
            <a:solidFill>
              <a:srgbClr val="c0504d"/>
            </a:solidFill>
            <a:round/>
          </a:ln>
          <a:effectLst>
            <a:outerShdw dist="23040" dir="5400000">
              <a:srgbClr val="000000">
                <a:alpha val="35000"/>
              </a:srgbClr>
            </a:outerShdw>
          </a:effectLst>
        </p:spPr>
        <p:style>
          <a:lnRef idx="0"/>
          <a:fillRef idx="0"/>
          <a:effectRef idx="0"/>
          <a:fontRef idx="minor"/>
        </p:style>
      </p:sp>
      <p:sp>
        <p:nvSpPr>
          <p:cNvPr id="592" name="CustomShape 7"/>
          <p:cNvSpPr/>
          <p:nvPr/>
        </p:nvSpPr>
        <p:spPr>
          <a:xfrm>
            <a:off x="457200" y="5789520"/>
            <a:ext cx="2036880" cy="59400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Member</a:t>
            </a:r>
            <a:r>
              <a:rPr b="1" lang="en-GB" sz="1400" spc="-1" strike="noStrike">
                <a:solidFill>
                  <a:srgbClr val="376092"/>
                </a:solidFill>
                <a:latin typeface="Segoe Print"/>
                <a:ea typeface="Avenir Next Condensed"/>
              </a:rPr>
              <a:t> </a:t>
            </a:r>
            <a:r>
              <a:rPr b="0" lang="en-GB" sz="1600" spc="-1" strike="noStrike">
                <a:solidFill>
                  <a:srgbClr val="000000"/>
                </a:solidFill>
                <a:latin typeface="Avenir Next Condensed"/>
                <a:ea typeface="Avenir Next Condensed"/>
              </a:rPr>
              <a:t>variable "x" of "this" Point</a:t>
            </a:r>
            <a:endParaRPr b="0" lang="en-GB" sz="1600" spc="-1" strike="noStrike">
              <a:latin typeface="Arial"/>
            </a:endParaRPr>
          </a:p>
        </p:txBody>
      </p:sp>
      <p:sp>
        <p:nvSpPr>
          <p:cNvPr id="593" name="CustomShape 8"/>
          <p:cNvSpPr/>
          <p:nvPr/>
        </p:nvSpPr>
        <p:spPr>
          <a:xfrm flipV="1">
            <a:off x="2494440" y="4292640"/>
            <a:ext cx="2940480" cy="1792440"/>
          </a:xfrm>
          <a:custGeom>
            <a:avLst/>
            <a:gdLst/>
            <a:ahLst/>
            <a:rect l="l" t="t" r="r" b="b"/>
            <a:pathLst>
              <a:path w="21600" h="21600">
                <a:moveTo>
                  <a:pt x="0" y="0"/>
                </a:moveTo>
                <a:lnTo>
                  <a:pt x="21600" y="21600"/>
                </a:lnTo>
              </a:path>
            </a:pathLst>
          </a:custGeom>
          <a:noFill/>
          <a:ln w="1908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
        <p:nvSpPr>
          <p:cNvPr id="594" name="CustomShape 9"/>
          <p:cNvSpPr/>
          <p:nvPr/>
        </p:nvSpPr>
        <p:spPr>
          <a:xfrm flipV="1">
            <a:off x="2494440" y="5962680"/>
            <a:ext cx="815760" cy="123840"/>
          </a:xfrm>
          <a:custGeom>
            <a:avLst/>
            <a:gdLst/>
            <a:ahLst/>
            <a:rect l="l" t="t" r="r" b="b"/>
            <a:pathLst>
              <a:path w="21600" h="21600">
                <a:moveTo>
                  <a:pt x="0" y="0"/>
                </a:moveTo>
                <a:lnTo>
                  <a:pt x="21600" y="21600"/>
                </a:lnTo>
              </a:path>
            </a:pathLst>
          </a:custGeom>
          <a:noFill/>
          <a:ln w="1908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
        <p:nvSpPr>
          <p:cNvPr id="595" name="CustomShape 10"/>
          <p:cNvSpPr/>
          <p:nvPr/>
        </p:nvSpPr>
        <p:spPr>
          <a:xfrm>
            <a:off x="457200" y="4610520"/>
            <a:ext cx="2217960" cy="85140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Member variable "x" of the input Point "p"</a:t>
            </a:r>
            <a:endParaRPr b="0" lang="en-GB" sz="1600" spc="-1" strike="noStrike">
              <a:latin typeface="Arial"/>
            </a:endParaRPr>
          </a:p>
        </p:txBody>
      </p:sp>
      <p:sp>
        <p:nvSpPr>
          <p:cNvPr id="596" name="CustomShape 11"/>
          <p:cNvSpPr/>
          <p:nvPr/>
        </p:nvSpPr>
        <p:spPr>
          <a:xfrm flipV="1">
            <a:off x="2675520" y="4287600"/>
            <a:ext cx="2068920" cy="747000"/>
          </a:xfrm>
          <a:custGeom>
            <a:avLst/>
            <a:gdLst/>
            <a:ahLst/>
            <a:rect l="l" t="t" r="r" b="b"/>
            <a:pathLst>
              <a:path w="21600" h="21600">
                <a:moveTo>
                  <a:pt x="0" y="0"/>
                </a:moveTo>
                <a:lnTo>
                  <a:pt x="21600" y="21600"/>
                </a:lnTo>
              </a:path>
            </a:pathLst>
          </a:custGeom>
          <a:noFill/>
          <a:ln w="19080">
            <a:solidFill>
              <a:srgbClr val="1f497d"/>
            </a:solidFill>
            <a:round/>
            <a:tailEnd len="med" type="triangle" w="med"/>
          </a:ln>
          <a:effectLst>
            <a:outerShdw dist="20160" dir="5400000">
              <a:srgbClr val="000000">
                <a:alpha val="38000"/>
              </a:srgbClr>
            </a:outerShdw>
          </a:effectLst>
        </p:spPr>
        <p:style>
          <a:lnRef idx="0"/>
          <a:fillRef idx="0"/>
          <a:effectRef idx="0"/>
          <a:fontRef idx="minor"/>
        </p:style>
      </p:sp>
      <p:sp>
        <p:nvSpPr>
          <p:cNvPr id="597" name="CustomShape 12"/>
          <p:cNvSpPr/>
          <p:nvPr/>
        </p:nvSpPr>
        <p:spPr>
          <a:xfrm>
            <a:off x="4674240" y="4072680"/>
            <a:ext cx="483840" cy="253080"/>
          </a:xfrm>
          <a:prstGeom prst="ellipse">
            <a:avLst/>
          </a:prstGeom>
          <a:noFill/>
          <a:ln w="19080">
            <a:solidFill>
              <a:srgbClr val="1f497d"/>
            </a:solidFill>
            <a:round/>
          </a:ln>
          <a:effectLst>
            <a:outerShdw dist="23040" dir="5400000">
              <a:srgbClr val="000000">
                <a:alpha val="35000"/>
              </a:srgbClr>
            </a:outerShdw>
          </a:effectLst>
        </p:spPr>
        <p:style>
          <a:lnRef idx="0"/>
          <a:fillRef idx="0"/>
          <a:effectRef idx="0"/>
          <a:fontRef idx="minor"/>
        </p:style>
      </p:sp>
      <p:sp>
        <p:nvSpPr>
          <p:cNvPr id="598" name="CustomShape 13"/>
          <p:cNvSpPr/>
          <p:nvPr/>
        </p:nvSpPr>
        <p:spPr>
          <a:xfrm>
            <a:off x="3911760" y="5820840"/>
            <a:ext cx="483840" cy="253080"/>
          </a:xfrm>
          <a:prstGeom prst="ellipse">
            <a:avLst/>
          </a:prstGeom>
          <a:noFill/>
          <a:ln w="19080">
            <a:solidFill>
              <a:srgbClr val="1f497d"/>
            </a:solidFill>
            <a:round/>
          </a:ln>
          <a:effectLst>
            <a:outerShdw dist="23040" dir="5400000">
              <a:srgbClr val="000000">
                <a:alpha val="35000"/>
              </a:srgbClr>
            </a:outerShdw>
          </a:effectLst>
        </p:spPr>
        <p:style>
          <a:lnRef idx="0"/>
          <a:fillRef idx="0"/>
          <a:effectRef idx="0"/>
          <a:fontRef idx="minor"/>
        </p:style>
      </p:sp>
      <p:sp>
        <p:nvSpPr>
          <p:cNvPr id="599" name="CustomShape 14"/>
          <p:cNvSpPr/>
          <p:nvPr/>
        </p:nvSpPr>
        <p:spPr>
          <a:xfrm>
            <a:off x="2675520" y="5036400"/>
            <a:ext cx="1306800" cy="821160"/>
          </a:xfrm>
          <a:custGeom>
            <a:avLst/>
            <a:gdLst/>
            <a:ahLst/>
            <a:rect l="l" t="t" r="r" b="b"/>
            <a:pathLst>
              <a:path w="21600" h="21600">
                <a:moveTo>
                  <a:pt x="0" y="0"/>
                </a:moveTo>
                <a:lnTo>
                  <a:pt x="21600" y="21600"/>
                </a:lnTo>
              </a:path>
            </a:pathLst>
          </a:custGeom>
          <a:noFill/>
          <a:ln w="19080">
            <a:solidFill>
              <a:srgbClr val="1f497d"/>
            </a:solidFill>
            <a:round/>
            <a:tailEnd len="med" type="triangle" w="med"/>
          </a:ln>
          <a:effectLst>
            <a:outerShdw dist="20160" dir="5400000">
              <a:srgbClr val="000000">
                <a:alpha val="38000"/>
              </a:srgbClr>
            </a:outerShdw>
          </a:effectLst>
        </p:spPr>
        <p:style>
          <a:lnRef idx="0"/>
          <a:fillRef idx="0"/>
          <a:effectRef idx="0"/>
          <a:fontRef idx="minor"/>
        </p:style>
      </p:sp>
      <p:sp>
        <p:nvSpPr>
          <p:cNvPr id="600" name="CustomShape 15"/>
          <p:cNvSpPr/>
          <p:nvPr/>
        </p:nvSpPr>
        <p:spPr>
          <a:xfrm>
            <a:off x="5435280" y="2193480"/>
            <a:ext cx="3341160" cy="102204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Avenir Next Condensed"/>
                <a:ea typeface="Avenir Next Condensed"/>
              </a:rPr>
              <a:t>The scope resolution operator "::" indicates variable/function membership of a class</a:t>
            </a:r>
            <a:endParaRPr b="0" lang="en-GB" sz="1600" spc="-1" strike="noStrike">
              <a:latin typeface="Arial"/>
            </a:endParaRPr>
          </a:p>
          <a:p>
            <a:pPr>
              <a:lnSpc>
                <a:spcPct val="100000"/>
              </a:lnSpc>
            </a:pPr>
            <a:r>
              <a:rPr b="0" lang="en-GB" sz="1600" spc="-1" strike="noStrike">
                <a:solidFill>
                  <a:srgbClr val="000000"/>
                </a:solidFill>
                <a:latin typeface="Avenir Next Condensed"/>
                <a:ea typeface="Avenir Next Condensed"/>
              </a:rPr>
              <a:t>Recall – </a:t>
            </a:r>
            <a:r>
              <a:rPr b="0" lang="en-GB" sz="1200" spc="-1" strike="noStrike">
                <a:solidFill>
                  <a:srgbClr val="4a452a"/>
                </a:solidFill>
                <a:latin typeface="Menlo"/>
                <a:ea typeface="Menlo"/>
              </a:rPr>
              <a:t>std::endl</a:t>
            </a:r>
            <a:endParaRPr b="0" lang="en-GB" sz="1200" spc="-1" strike="noStrike">
              <a:latin typeface="Arial"/>
            </a:endParaRPr>
          </a:p>
        </p:txBody>
      </p:sp>
      <p:sp>
        <p:nvSpPr>
          <p:cNvPr id="601" name="CustomShape 16"/>
          <p:cNvSpPr/>
          <p:nvPr/>
        </p:nvSpPr>
        <p:spPr>
          <a:xfrm flipH="1">
            <a:off x="4455360" y="2704680"/>
            <a:ext cx="978120" cy="1192320"/>
          </a:xfrm>
          <a:custGeom>
            <a:avLst/>
            <a:gdLst/>
            <a:ahLst/>
            <a:rect l="l" t="t" r="r" b="b"/>
            <a:pathLst>
              <a:path w="21600" h="21600">
                <a:moveTo>
                  <a:pt x="0" y="0"/>
                </a:moveTo>
                <a:lnTo>
                  <a:pt x="21600" y="21600"/>
                </a:lnTo>
              </a:path>
            </a:pathLst>
          </a:custGeom>
          <a:noFill/>
          <a:ln w="19080">
            <a:solidFill>
              <a:srgbClr val="1f497d"/>
            </a:solidFill>
            <a:round/>
            <a:tailEnd len="med" type="triangle" w="med"/>
          </a:ln>
          <a:effectLst>
            <a:outerShdw dist="20160" dir="5400000">
              <a:srgbClr val="000000">
                <a:alpha val="38000"/>
              </a:srgbClr>
            </a:outerShdw>
          </a:effectLst>
        </p:spPr>
        <p:style>
          <a:lnRef idx="0"/>
          <a:fillRef idx="0"/>
          <a:effectRef idx="0"/>
          <a:fontRef idx="minor"/>
        </p:style>
      </p:sp>
      <p:sp>
        <p:nvSpPr>
          <p:cNvPr id="602" name="CustomShape 17"/>
          <p:cNvSpPr/>
          <p:nvPr/>
        </p:nvSpPr>
        <p:spPr>
          <a:xfrm>
            <a:off x="296280" y="2158200"/>
            <a:ext cx="4448520" cy="133128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Avenir Next Condensed"/>
                <a:ea typeface="Avenir Next Condensed"/>
              </a:rPr>
              <a:t>The function distance() is a member function of Point.  Suppose we have a variable (object), say “q”, of type Point. Then  the distance() function of “q” can access the x, y coordinates of “q”.  Here, “this point” means the point “q”.</a:t>
            </a:r>
            <a:endParaRPr b="0" lang="en-GB" sz="1600" spc="-1" strike="noStrike">
              <a:latin typeface="Arial"/>
            </a:endParaRPr>
          </a:p>
        </p:txBody>
      </p:sp>
      <p:sp>
        <p:nvSpPr>
          <p:cNvPr id="603" name="CustomShape 18"/>
          <p:cNvSpPr/>
          <p:nvPr/>
        </p:nvSpPr>
        <p:spPr>
          <a:xfrm>
            <a:off x="4745160" y="2823840"/>
            <a:ext cx="917640" cy="747000"/>
          </a:xfrm>
          <a:custGeom>
            <a:avLst/>
            <a:gdLst/>
            <a:ahLst/>
            <a:rect l="l" t="t" r="r" b="b"/>
            <a:pathLst>
              <a:path w="21600" h="21600">
                <a:moveTo>
                  <a:pt x="0" y="0"/>
                </a:moveTo>
                <a:lnTo>
                  <a:pt x="21600" y="21600"/>
                </a:lnTo>
              </a:path>
            </a:pathLst>
          </a:custGeom>
          <a:noFill/>
          <a:ln w="19080">
            <a:solidFill>
              <a:srgbClr val="9bbb59"/>
            </a:solidFill>
            <a:round/>
            <a:tailEnd len="med" type="triangle" w="med"/>
          </a:ln>
          <a:effectLst>
            <a:outerShdw dist="20160" dir="5400000">
              <a:srgbClr val="000000">
                <a:alpha val="38000"/>
              </a:srgbClr>
            </a:outerShdw>
          </a:effectLst>
        </p:spPr>
        <p:style>
          <a:lnRef idx="0"/>
          <a:fillRef idx="0"/>
          <a:effectRef idx="0"/>
          <a:fontRef idx="minor"/>
        </p:style>
      </p:sp>
      <p:sp>
        <p:nvSpPr>
          <p:cNvPr id="604" name="CustomShape 19"/>
          <p:cNvSpPr/>
          <p:nvPr/>
        </p:nvSpPr>
        <p:spPr>
          <a:xfrm>
            <a:off x="6389640" y="92160"/>
            <a:ext cx="2648880" cy="463320"/>
          </a:xfrm>
          <a:prstGeom prst="roundRect">
            <a:avLst>
              <a:gd name="adj" fmla="val 16667"/>
            </a:avLst>
          </a:prstGeom>
          <a:solidFill>
            <a:srgbClr val="4bacc6"/>
          </a:solidFill>
          <a:ln w="38160">
            <a:solidFill>
              <a:srgbClr val="ffffff"/>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Avenir Next Condensed"/>
                <a:ea typeface="Avenir Next Condensed"/>
              </a:rPr>
              <a:t>Optional but Recommended</a:t>
            </a:r>
            <a:endParaRPr b="0" lang="en-GB" sz="1600" spc="-1" strike="noStrike">
              <a:latin typeface="Arial"/>
            </a:endParaRPr>
          </a:p>
        </p:txBody>
      </p:sp>
    </p:spTree>
  </p:cSld>
  <p:timing>
    <p:tnLst>
      <p:par>
        <p:cTn id="535" dur="indefinite" restart="never" nodeType="tmRoot">
          <p:childTnLst>
            <p:seq>
              <p:cTn id="536" dur="indefinite" nodeType="mainSeq">
                <p:childTnLst>
                  <p:par>
                    <p:cTn id="537" fill="hold">
                      <p:stCondLst>
                        <p:cond delay="indefinite"/>
                      </p:stCondLst>
                      <p:childTnLst>
                        <p:par>
                          <p:cTn id="538" fill="hold">
                            <p:stCondLst>
                              <p:cond delay="0"/>
                            </p:stCondLst>
                            <p:childTnLst>
                              <p:par>
                                <p:cTn id="539" nodeType="clickEffect" fill="hold" presetClass="entr" presetID="1">
                                  <p:stCondLst>
                                    <p:cond delay="0"/>
                                  </p:stCondLst>
                                  <p:childTnLst>
                                    <p:set>
                                      <p:cBhvr>
                                        <p:cTn id="540" dur="1" fill="hold">
                                          <p:stCondLst>
                                            <p:cond delay="0"/>
                                          </p:stCondLst>
                                        </p:cTn>
                                        <p:tgtEl>
                                          <p:spTgt spid="602"/>
                                        </p:tgtEl>
                                        <p:attrNameLst>
                                          <p:attrName>style.visibility</p:attrName>
                                        </p:attrNameLst>
                                      </p:cBhvr>
                                      <p:to>
                                        <p:strVal val="visible"/>
                                      </p:to>
                                    </p:set>
                                  </p:childTnLst>
                                </p:cTn>
                              </p:par>
                              <p:par>
                                <p:cTn id="541" nodeType="withEffect" fill="hold" presetClass="entr" presetID="1">
                                  <p:stCondLst>
                                    <p:cond delay="0"/>
                                  </p:stCondLst>
                                  <p:childTnLst>
                                    <p:set>
                                      <p:cBhvr>
                                        <p:cTn id="542" dur="1" fill="hold">
                                          <p:stCondLst>
                                            <p:cond delay="0"/>
                                          </p:stCondLst>
                                        </p:cTn>
                                        <p:tgtEl>
                                          <p:spTgt spid="603"/>
                                        </p:tgtEl>
                                        <p:attrNameLst>
                                          <p:attrName>style.visibility</p:attrName>
                                        </p:attrNameLst>
                                      </p:cBhvr>
                                      <p:to>
                                        <p:strVal val="visible"/>
                                      </p:to>
                                    </p:set>
                                  </p:childTnLst>
                                </p:cTn>
                              </p:par>
                            </p:childTnLst>
                          </p:cTn>
                        </p:par>
                      </p:childTnLst>
                    </p:cTn>
                  </p:par>
                  <p:par>
                    <p:cTn id="543" fill="hold">
                      <p:stCondLst>
                        <p:cond delay="indefinite"/>
                      </p:stCondLst>
                      <p:childTnLst>
                        <p:par>
                          <p:cTn id="544" fill="hold">
                            <p:stCondLst>
                              <p:cond delay="0"/>
                            </p:stCondLst>
                            <p:childTnLst>
                              <p:par>
                                <p:cTn id="545" nodeType="clickEffect" fill="hold" presetClass="entr" presetID="1">
                                  <p:stCondLst>
                                    <p:cond delay="0"/>
                                  </p:stCondLst>
                                  <p:childTnLst>
                                    <p:set>
                                      <p:cBhvr>
                                        <p:cTn id="546" dur="1" fill="hold">
                                          <p:stCondLst>
                                            <p:cond delay="0"/>
                                          </p:stCondLst>
                                        </p:cTn>
                                        <p:tgtEl>
                                          <p:spTgt spid="600"/>
                                        </p:tgtEl>
                                        <p:attrNameLst>
                                          <p:attrName>style.visibility</p:attrName>
                                        </p:attrNameLst>
                                      </p:cBhvr>
                                      <p:to>
                                        <p:strVal val="visible"/>
                                      </p:to>
                                    </p:set>
                                  </p:childTnLst>
                                </p:cTn>
                              </p:par>
                              <p:par>
                                <p:cTn id="547" nodeType="withEffect" fill="hold" presetClass="entr" presetID="1">
                                  <p:stCondLst>
                                    <p:cond delay="0"/>
                                  </p:stCondLst>
                                  <p:childTnLst>
                                    <p:set>
                                      <p:cBhvr>
                                        <p:cTn id="548" dur="1" fill="hold">
                                          <p:stCondLst>
                                            <p:cond delay="0"/>
                                          </p:stCondLst>
                                        </p:cTn>
                                        <p:tgtEl>
                                          <p:spTgt spid="601"/>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nodeType="clickEffect" fill="hold" presetClass="entr" presetID="1">
                                  <p:stCondLst>
                                    <p:cond delay="0"/>
                                  </p:stCondLst>
                                  <p:childTnLst>
                                    <p:set>
                                      <p:cBhvr>
                                        <p:cTn id="552" dur="1" fill="hold">
                                          <p:stCondLst>
                                            <p:cond delay="0"/>
                                          </p:stCondLst>
                                        </p:cTn>
                                        <p:tgtEl>
                                          <p:spTgt spid="597"/>
                                        </p:tgtEl>
                                        <p:attrNameLst>
                                          <p:attrName>style.visibility</p:attrName>
                                        </p:attrNameLst>
                                      </p:cBhvr>
                                      <p:to>
                                        <p:strVal val="visible"/>
                                      </p:to>
                                    </p:set>
                                  </p:childTnLst>
                                </p:cTn>
                              </p:par>
                              <p:par>
                                <p:cTn id="553" nodeType="withEffect" fill="hold" presetClass="entr" presetID="1">
                                  <p:stCondLst>
                                    <p:cond delay="0"/>
                                  </p:stCondLst>
                                  <p:childTnLst>
                                    <p:set>
                                      <p:cBhvr>
                                        <p:cTn id="554" dur="1" fill="hold">
                                          <p:stCondLst>
                                            <p:cond delay="0"/>
                                          </p:stCondLst>
                                        </p:cTn>
                                        <p:tgtEl>
                                          <p:spTgt spid="596"/>
                                        </p:tgtEl>
                                        <p:attrNameLst>
                                          <p:attrName>style.visibility</p:attrName>
                                        </p:attrNameLst>
                                      </p:cBhvr>
                                      <p:to>
                                        <p:strVal val="visible"/>
                                      </p:to>
                                    </p:set>
                                  </p:childTnLst>
                                </p:cTn>
                              </p:par>
                              <p:par>
                                <p:cTn id="555" nodeType="withEffect" fill="hold" presetClass="entr" presetID="1">
                                  <p:stCondLst>
                                    <p:cond delay="0"/>
                                  </p:stCondLst>
                                  <p:childTnLst>
                                    <p:set>
                                      <p:cBhvr>
                                        <p:cTn id="556" dur="1" fill="hold">
                                          <p:stCondLst>
                                            <p:cond delay="0"/>
                                          </p:stCondLst>
                                        </p:cTn>
                                        <p:tgtEl>
                                          <p:spTgt spid="599"/>
                                        </p:tgtEl>
                                        <p:attrNameLst>
                                          <p:attrName>style.visibility</p:attrName>
                                        </p:attrNameLst>
                                      </p:cBhvr>
                                      <p:to>
                                        <p:strVal val="visible"/>
                                      </p:to>
                                    </p:set>
                                  </p:childTnLst>
                                </p:cTn>
                              </p:par>
                              <p:par>
                                <p:cTn id="557" nodeType="withEffect" fill="hold" presetClass="entr" presetID="1">
                                  <p:stCondLst>
                                    <p:cond delay="0"/>
                                  </p:stCondLst>
                                  <p:childTnLst>
                                    <p:set>
                                      <p:cBhvr>
                                        <p:cTn id="558" dur="1" fill="hold">
                                          <p:stCondLst>
                                            <p:cond delay="0"/>
                                          </p:stCondLst>
                                        </p:cTn>
                                        <p:tgtEl>
                                          <p:spTgt spid="598"/>
                                        </p:tgtEl>
                                        <p:attrNameLst>
                                          <p:attrName>style.visibility</p:attrName>
                                        </p:attrNameLst>
                                      </p:cBhvr>
                                      <p:to>
                                        <p:strVal val="visible"/>
                                      </p:to>
                                    </p:set>
                                  </p:childTnLst>
                                </p:cTn>
                              </p:par>
                              <p:par>
                                <p:cTn id="559" nodeType="withEffect" fill="hold" presetClass="entr" presetID="1">
                                  <p:stCondLst>
                                    <p:cond delay="0"/>
                                  </p:stCondLst>
                                  <p:childTnLst>
                                    <p:set>
                                      <p:cBhvr>
                                        <p:cTn id="560" dur="1" fill="hold">
                                          <p:stCondLst>
                                            <p:cond delay="0"/>
                                          </p:stCondLst>
                                        </p:cTn>
                                        <p:tgtEl>
                                          <p:spTgt spid="595"/>
                                        </p:tgtEl>
                                        <p:attrNameLst>
                                          <p:attrName>style.visibility</p:attrName>
                                        </p:attrNameLst>
                                      </p:cBhvr>
                                      <p:to>
                                        <p:strVal val="visible"/>
                                      </p:to>
                                    </p:set>
                                  </p:childTnLst>
                                </p:cTn>
                              </p:par>
                            </p:childTnLst>
                          </p:cTn>
                        </p:par>
                      </p:childTnLst>
                    </p:cTn>
                  </p:par>
                  <p:par>
                    <p:cTn id="561" fill="hold">
                      <p:stCondLst>
                        <p:cond delay="indefinite"/>
                      </p:stCondLst>
                      <p:childTnLst>
                        <p:par>
                          <p:cTn id="562" fill="hold">
                            <p:stCondLst>
                              <p:cond delay="0"/>
                            </p:stCondLst>
                            <p:childTnLst>
                              <p:par>
                                <p:cTn id="563" nodeType="clickEffect" fill="hold" presetClass="entr" presetID="1">
                                  <p:stCondLst>
                                    <p:cond delay="0"/>
                                  </p:stCondLst>
                                  <p:childTnLst>
                                    <p:set>
                                      <p:cBhvr>
                                        <p:cTn id="564" dur="1" fill="hold">
                                          <p:stCondLst>
                                            <p:cond delay="0"/>
                                          </p:stCondLst>
                                        </p:cTn>
                                        <p:tgtEl>
                                          <p:spTgt spid="590"/>
                                        </p:tgtEl>
                                        <p:attrNameLst>
                                          <p:attrName>style.visibility</p:attrName>
                                        </p:attrNameLst>
                                      </p:cBhvr>
                                      <p:to>
                                        <p:strVal val="visible"/>
                                      </p:to>
                                    </p:set>
                                  </p:childTnLst>
                                </p:cTn>
                              </p:par>
                              <p:par>
                                <p:cTn id="565" nodeType="withEffect" fill="hold" presetClass="entr" presetID="1">
                                  <p:stCondLst>
                                    <p:cond delay="0"/>
                                  </p:stCondLst>
                                  <p:childTnLst>
                                    <p:set>
                                      <p:cBhvr>
                                        <p:cTn id="566" dur="1" fill="hold">
                                          <p:stCondLst>
                                            <p:cond delay="0"/>
                                          </p:stCondLst>
                                        </p:cTn>
                                        <p:tgtEl>
                                          <p:spTgt spid="593"/>
                                        </p:tgtEl>
                                        <p:attrNameLst>
                                          <p:attrName>style.visibility</p:attrName>
                                        </p:attrNameLst>
                                      </p:cBhvr>
                                      <p:to>
                                        <p:strVal val="visible"/>
                                      </p:to>
                                    </p:set>
                                  </p:childTnLst>
                                </p:cTn>
                              </p:par>
                              <p:par>
                                <p:cTn id="567" nodeType="withEffect" fill="hold" presetClass="entr" presetID="1">
                                  <p:stCondLst>
                                    <p:cond delay="0"/>
                                  </p:stCondLst>
                                  <p:childTnLst>
                                    <p:set>
                                      <p:cBhvr>
                                        <p:cTn id="568" dur="1" fill="hold">
                                          <p:stCondLst>
                                            <p:cond delay="0"/>
                                          </p:stCondLst>
                                        </p:cTn>
                                        <p:tgtEl>
                                          <p:spTgt spid="594"/>
                                        </p:tgtEl>
                                        <p:attrNameLst>
                                          <p:attrName>style.visibility</p:attrName>
                                        </p:attrNameLst>
                                      </p:cBhvr>
                                      <p:to>
                                        <p:strVal val="visible"/>
                                      </p:to>
                                    </p:set>
                                  </p:childTnLst>
                                </p:cTn>
                              </p:par>
                              <p:par>
                                <p:cTn id="569" nodeType="withEffect" fill="hold" presetClass="entr" presetID="1">
                                  <p:stCondLst>
                                    <p:cond delay="0"/>
                                  </p:stCondLst>
                                  <p:childTnLst>
                                    <p:set>
                                      <p:cBhvr>
                                        <p:cTn id="570" dur="1" fill="hold">
                                          <p:stCondLst>
                                            <p:cond delay="0"/>
                                          </p:stCondLst>
                                        </p:cTn>
                                        <p:tgtEl>
                                          <p:spTgt spid="591"/>
                                        </p:tgtEl>
                                        <p:attrNameLst>
                                          <p:attrName>style.visibility</p:attrName>
                                        </p:attrNameLst>
                                      </p:cBhvr>
                                      <p:to>
                                        <p:strVal val="visible"/>
                                      </p:to>
                                    </p:set>
                                  </p:childTnLst>
                                </p:cTn>
                              </p:par>
                              <p:par>
                                <p:cTn id="571" nodeType="withEffect" fill="hold" presetClass="entr" presetID="1">
                                  <p:stCondLst>
                                    <p:cond delay="0"/>
                                  </p:stCondLst>
                                  <p:childTnLst>
                                    <p:set>
                                      <p:cBhvr>
                                        <p:cTn id="572" dur="1" fill="hold">
                                          <p:stCondLst>
                                            <p:cond delay="0"/>
                                          </p:stCondLst>
                                        </p:cTn>
                                        <p:tgtEl>
                                          <p:spTgt spid="59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Class Declaration</a:t>
            </a:r>
            <a:endParaRPr b="0" lang="en-US" sz="4400" spc="-1" strike="noStrike">
              <a:solidFill>
                <a:srgbClr val="000000"/>
              </a:solidFill>
              <a:latin typeface="Calibri Light"/>
            </a:endParaRPr>
          </a:p>
        </p:txBody>
      </p:sp>
      <p:sp>
        <p:nvSpPr>
          <p:cNvPr id="606"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To declare an object (variable) for a class:</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Each object can then retain their own values for each member variables</a:t>
            </a:r>
            <a:endParaRPr b="0" lang="en-US" sz="2400" spc="-1" strike="noStrike">
              <a:solidFill>
                <a:srgbClr val="000000"/>
              </a:solidFill>
              <a:latin typeface="Calibri Light"/>
            </a:endParaRPr>
          </a:p>
        </p:txBody>
      </p:sp>
      <p:sp>
        <p:nvSpPr>
          <p:cNvPr id="607" name="TextShape 3"/>
          <p:cNvSpPr txBox="1"/>
          <p:nvPr/>
        </p:nvSpPr>
        <p:spPr>
          <a:xfrm>
            <a:off x="6553080" y="6356520"/>
            <a:ext cx="2133360" cy="364680"/>
          </a:xfrm>
          <a:prstGeom prst="rect">
            <a:avLst/>
          </a:prstGeom>
          <a:noFill/>
          <a:ln>
            <a:noFill/>
          </a:ln>
        </p:spPr>
        <p:txBody>
          <a:bodyPr anchor="ctr"/>
          <a:p>
            <a:pPr algn="r">
              <a:lnSpc>
                <a:spcPct val="100000"/>
              </a:lnSpc>
            </a:pPr>
            <a:fld id="{FC227225-7D3A-4CF2-BB21-4EC4E4EA810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08" name="CustomShape 4"/>
          <p:cNvSpPr/>
          <p:nvPr/>
        </p:nvSpPr>
        <p:spPr>
          <a:xfrm>
            <a:off x="2067120" y="2041920"/>
            <a:ext cx="5009760" cy="522000"/>
          </a:xfrm>
          <a:prstGeom prst="rect">
            <a:avLst/>
          </a:prstGeom>
          <a:solidFill>
            <a:srgbClr val="ebf1de"/>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1" lang="en-GB" sz="1400" spc="-1" strike="noStrike">
                <a:solidFill>
                  <a:srgbClr val="e46c0a"/>
                </a:solidFill>
                <a:latin typeface="Consolas"/>
                <a:ea typeface="Consolas"/>
              </a:rPr>
              <a:t>Class_name</a:t>
            </a:r>
            <a:r>
              <a:rPr b="1" lang="en-GB" sz="1400" spc="-1" strike="noStrike">
                <a:solidFill>
                  <a:srgbClr val="376092"/>
                </a:solidFill>
                <a:latin typeface="Consolas"/>
                <a:ea typeface="Consolas"/>
              </a:rPr>
              <a:t>	</a:t>
            </a:r>
            <a:r>
              <a:rPr b="1" lang="en-GB" sz="1400" spc="-1" strike="noStrike">
                <a:solidFill>
                  <a:srgbClr val="31859c"/>
                </a:solidFill>
                <a:latin typeface="Consolas"/>
                <a:ea typeface="Consolas"/>
              </a:rPr>
              <a:t>object_name1, object_name2, …;</a:t>
            </a:r>
            <a:endParaRPr b="0" lang="en-GB" sz="1400" spc="-1" strike="noStrike">
              <a:latin typeface="Arial"/>
            </a:endParaRPr>
          </a:p>
        </p:txBody>
      </p:sp>
      <p:sp>
        <p:nvSpPr>
          <p:cNvPr id="609" name="CustomShape 5"/>
          <p:cNvSpPr/>
          <p:nvPr/>
        </p:nvSpPr>
        <p:spPr>
          <a:xfrm>
            <a:off x="2067120" y="2746800"/>
            <a:ext cx="2636640" cy="9831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spcAft>
                <a:spcPts val="99"/>
              </a:spcAft>
            </a:pPr>
            <a:r>
              <a:rPr b="0" lang="en-GB" sz="1600" spc="-1" strike="noStrike">
                <a:solidFill>
                  <a:srgbClr val="000000"/>
                </a:solidFill>
                <a:latin typeface="Consolas"/>
                <a:ea typeface="Consolas"/>
              </a:rPr>
              <a:t>Point p1, p2;</a:t>
            </a:r>
            <a:endParaRPr b="0" lang="en-GB" sz="1600" spc="-1" strike="noStrike">
              <a:latin typeface="Arial"/>
            </a:endParaRPr>
          </a:p>
          <a:p>
            <a:pPr>
              <a:lnSpc>
                <a:spcPct val="100000"/>
              </a:lnSpc>
              <a:spcAft>
                <a:spcPts val="99"/>
              </a:spcAft>
            </a:pPr>
            <a:r>
              <a:rPr b="0" lang="en-GB" sz="1600" spc="-1" strike="noStrike">
                <a:solidFill>
                  <a:srgbClr val="000000"/>
                </a:solidFill>
                <a:latin typeface="Consolas"/>
                <a:ea typeface="Consolas"/>
              </a:rPr>
              <a:t>string s1("abc");</a:t>
            </a:r>
            <a:endParaRPr b="0" lang="en-GB" sz="1600" spc="-1" strike="noStrike">
              <a:latin typeface="Arial"/>
            </a:endParaRPr>
          </a:p>
        </p:txBody>
      </p:sp>
      <p:sp>
        <p:nvSpPr>
          <p:cNvPr id="610" name="CustomShape 6"/>
          <p:cNvSpPr/>
          <p:nvPr/>
        </p:nvSpPr>
        <p:spPr>
          <a:xfrm>
            <a:off x="803520" y="2765880"/>
            <a:ext cx="1243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Avenir Next Condensed"/>
                <a:ea typeface="Avenir Next Condensed"/>
              </a:rPr>
              <a:t>Examples</a:t>
            </a:r>
            <a:r>
              <a:rPr b="0" lang="en-GB" sz="1800" spc="-1" strike="noStrike">
                <a:solidFill>
                  <a:srgbClr val="000000"/>
                </a:solidFill>
                <a:latin typeface="Segoe Print"/>
                <a:ea typeface="Avenir Next Condensed"/>
              </a:rPr>
              <a:t>:</a:t>
            </a:r>
            <a:endParaRPr b="0" lang="en-GB" sz="1800" spc="-1" strike="noStrike">
              <a:latin typeface="Arial"/>
            </a:endParaRPr>
          </a:p>
        </p:txBody>
      </p:sp>
      <p:sp>
        <p:nvSpPr>
          <p:cNvPr id="611" name="CustomShape 7"/>
          <p:cNvSpPr/>
          <p:nvPr/>
        </p:nvSpPr>
        <p:spPr>
          <a:xfrm>
            <a:off x="4797000" y="3429000"/>
            <a:ext cx="3889440" cy="69876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"p1", "p2" are Point </a:t>
            </a:r>
            <a:r>
              <a:rPr b="1" lang="en-GB" sz="1600" spc="-1" strike="noStrike">
                <a:solidFill>
                  <a:srgbClr val="000000"/>
                </a:solidFill>
                <a:latin typeface="Avenir Next Condensed"/>
                <a:ea typeface="Avenir Next Condensed"/>
              </a:rPr>
              <a:t>objects</a:t>
            </a:r>
            <a:r>
              <a:rPr b="0" lang="en-GB" sz="1600" spc="-1" strike="noStrike">
                <a:solidFill>
                  <a:srgbClr val="000000"/>
                </a:solidFill>
                <a:latin typeface="Avenir Next Condensed"/>
                <a:ea typeface="Avenir Next Condensed"/>
              </a:rPr>
              <a:t>, </a:t>
            </a:r>
            <a:br/>
            <a:r>
              <a:rPr b="0" lang="en-GB" sz="1600" spc="-1" strike="noStrike">
                <a:solidFill>
                  <a:srgbClr val="000000"/>
                </a:solidFill>
                <a:latin typeface="Avenir Next Condensed"/>
                <a:ea typeface="Avenir Next Condensed"/>
              </a:rPr>
              <a:t>"s1" is a string </a:t>
            </a:r>
            <a:r>
              <a:rPr b="1" lang="en-GB" sz="1600" spc="-1" strike="noStrike">
                <a:solidFill>
                  <a:srgbClr val="000000"/>
                </a:solidFill>
                <a:latin typeface="Avenir Next Condensed"/>
                <a:ea typeface="Avenir Next Condensed"/>
              </a:rPr>
              <a:t>object</a:t>
            </a:r>
            <a:r>
              <a:rPr b="0" lang="en-GB" sz="1600" spc="-1" strike="noStrike">
                <a:solidFill>
                  <a:srgbClr val="000000"/>
                </a:solidFill>
                <a:latin typeface="Avenir Next Condensed"/>
                <a:ea typeface="Avenir Next Condensed"/>
              </a:rPr>
              <a:t> (YES, string is just a class)</a:t>
            </a:r>
            <a:endParaRPr b="0" lang="en-GB" sz="1600" spc="-1" strike="noStrike">
              <a:latin typeface="Arial"/>
            </a:endParaRPr>
          </a:p>
        </p:txBody>
      </p:sp>
      <p:sp>
        <p:nvSpPr>
          <p:cNvPr id="612" name="CustomShape 8"/>
          <p:cNvSpPr/>
          <p:nvPr/>
        </p:nvSpPr>
        <p:spPr>
          <a:xfrm>
            <a:off x="2448720" y="5040720"/>
            <a:ext cx="2636640" cy="9831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spcAft>
                <a:spcPts val="99"/>
              </a:spcAft>
            </a:pPr>
            <a:r>
              <a:rPr b="0" lang="en-GB" sz="1600" spc="-1" strike="noStrike">
                <a:solidFill>
                  <a:srgbClr val="000000"/>
                </a:solidFill>
                <a:latin typeface="Consolas"/>
                <a:ea typeface="Consolas"/>
              </a:rPr>
              <a:t>p1.setCoord(1, 2);</a:t>
            </a:r>
            <a:endParaRPr b="0" lang="en-GB" sz="1600" spc="-1" strike="noStrike">
              <a:latin typeface="Arial"/>
            </a:endParaRPr>
          </a:p>
          <a:p>
            <a:pPr>
              <a:lnSpc>
                <a:spcPct val="100000"/>
              </a:lnSpc>
              <a:spcAft>
                <a:spcPts val="99"/>
              </a:spcAft>
            </a:pPr>
            <a:r>
              <a:rPr b="0" lang="en-GB" sz="1600" spc="-1" strike="noStrike">
                <a:solidFill>
                  <a:srgbClr val="000000"/>
                </a:solidFill>
                <a:latin typeface="Consolas"/>
                <a:ea typeface="Consolas"/>
              </a:rPr>
              <a:t>p2.setCoord(4, 5);</a:t>
            </a:r>
            <a:endParaRPr b="0" lang="en-GB" sz="1600" spc="-1" strike="noStrike">
              <a:latin typeface="Arial"/>
            </a:endParaRPr>
          </a:p>
        </p:txBody>
      </p:sp>
      <p:sp>
        <p:nvSpPr>
          <p:cNvPr id="613" name="CustomShape 9"/>
          <p:cNvSpPr/>
          <p:nvPr/>
        </p:nvSpPr>
        <p:spPr>
          <a:xfrm>
            <a:off x="820440" y="5248080"/>
            <a:ext cx="1243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Avenir Next Condensed"/>
                <a:ea typeface="Avenir Next Condensed"/>
              </a:rPr>
              <a:t>Examples</a:t>
            </a:r>
            <a:r>
              <a:rPr b="0" lang="en-GB" sz="1800" spc="-1" strike="noStrike">
                <a:solidFill>
                  <a:srgbClr val="000000"/>
                </a:solidFill>
                <a:latin typeface="Segoe Print"/>
                <a:ea typeface="Avenir Next Condensed"/>
              </a:rPr>
              <a:t>:</a:t>
            </a:r>
            <a:endParaRPr b="0" lang="en-GB" sz="1800" spc="-1" strike="noStrike">
              <a:latin typeface="Arial"/>
            </a:endParaRPr>
          </a:p>
        </p:txBody>
      </p:sp>
      <p:sp>
        <p:nvSpPr>
          <p:cNvPr id="614" name="CustomShape 10"/>
          <p:cNvSpPr/>
          <p:nvPr/>
        </p:nvSpPr>
        <p:spPr>
          <a:xfrm>
            <a:off x="5800320" y="5179320"/>
            <a:ext cx="1162440" cy="801000"/>
          </a:xfrm>
          <a:prstGeom prst="rect">
            <a:avLst/>
          </a:prstGeom>
          <a:solidFill>
            <a:srgbClr val="ffffff"/>
          </a:solidFill>
          <a:ln w="25560">
            <a:solidFill>
              <a:srgbClr val="4f81bd"/>
            </a:solidFill>
            <a:round/>
          </a:ln>
        </p:spPr>
        <p:style>
          <a:lnRef idx="0"/>
          <a:fillRef idx="0"/>
          <a:effectRef idx="0"/>
          <a:fontRef idx="minor"/>
        </p:style>
      </p:sp>
      <p:sp>
        <p:nvSpPr>
          <p:cNvPr id="615" name="CustomShape 11"/>
          <p:cNvSpPr/>
          <p:nvPr/>
        </p:nvSpPr>
        <p:spPr>
          <a:xfrm>
            <a:off x="6069600" y="480996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p1</a:t>
            </a:r>
            <a:endParaRPr b="0" lang="en-GB" sz="1800" spc="-1" strike="noStrike">
              <a:latin typeface="Arial"/>
            </a:endParaRPr>
          </a:p>
        </p:txBody>
      </p:sp>
      <p:sp>
        <p:nvSpPr>
          <p:cNvPr id="616" name="CustomShape 12"/>
          <p:cNvSpPr/>
          <p:nvPr/>
        </p:nvSpPr>
        <p:spPr>
          <a:xfrm>
            <a:off x="5882760" y="523008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x</a:t>
            </a:r>
            <a:endParaRPr b="0" lang="en-GB" sz="1800" spc="-1" strike="noStrike">
              <a:latin typeface="Arial"/>
            </a:endParaRPr>
          </a:p>
        </p:txBody>
      </p:sp>
      <p:sp>
        <p:nvSpPr>
          <p:cNvPr id="617" name="CustomShape 13"/>
          <p:cNvSpPr/>
          <p:nvPr/>
        </p:nvSpPr>
        <p:spPr>
          <a:xfrm>
            <a:off x="5882760" y="553932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y</a:t>
            </a:r>
            <a:endParaRPr b="0" lang="en-GB" sz="1800" spc="-1" strike="noStrike">
              <a:latin typeface="Arial"/>
            </a:endParaRPr>
          </a:p>
        </p:txBody>
      </p:sp>
      <p:sp>
        <p:nvSpPr>
          <p:cNvPr id="618" name="CustomShape 14"/>
          <p:cNvSpPr/>
          <p:nvPr/>
        </p:nvSpPr>
        <p:spPr>
          <a:xfrm>
            <a:off x="6256800" y="5248800"/>
            <a:ext cx="513720" cy="308880"/>
          </a:xfrm>
          <a:prstGeom prst="rect">
            <a:avLst/>
          </a:prstGeom>
          <a:solidFill>
            <a:srgbClr val="d9d9d9"/>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0" lang="en-GB" sz="1800" spc="-1" strike="noStrike">
                <a:solidFill>
                  <a:srgbClr val="17375e"/>
                </a:solidFill>
                <a:latin typeface="Consolas"/>
                <a:ea typeface="Consolas"/>
              </a:rPr>
              <a:t>1</a:t>
            </a:r>
            <a:endParaRPr b="0" lang="en-GB" sz="1800" spc="-1" strike="noStrike">
              <a:latin typeface="Arial"/>
            </a:endParaRPr>
          </a:p>
        </p:txBody>
      </p:sp>
      <p:sp>
        <p:nvSpPr>
          <p:cNvPr id="619" name="CustomShape 15"/>
          <p:cNvSpPr/>
          <p:nvPr/>
        </p:nvSpPr>
        <p:spPr>
          <a:xfrm>
            <a:off x="6256800" y="5599440"/>
            <a:ext cx="513720" cy="308880"/>
          </a:xfrm>
          <a:prstGeom prst="rect">
            <a:avLst/>
          </a:prstGeom>
          <a:solidFill>
            <a:srgbClr val="d9d9d9"/>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0" lang="en-GB" sz="1800" spc="-1" strike="noStrike">
                <a:solidFill>
                  <a:srgbClr val="17375e"/>
                </a:solidFill>
                <a:latin typeface="Consolas"/>
                <a:ea typeface="Consolas"/>
              </a:rPr>
              <a:t>2</a:t>
            </a:r>
            <a:endParaRPr b="0" lang="en-GB" sz="1800" spc="-1" strike="noStrike">
              <a:latin typeface="Arial"/>
            </a:endParaRPr>
          </a:p>
        </p:txBody>
      </p:sp>
      <p:sp>
        <p:nvSpPr>
          <p:cNvPr id="620" name="CustomShape 16"/>
          <p:cNvSpPr/>
          <p:nvPr/>
        </p:nvSpPr>
        <p:spPr>
          <a:xfrm>
            <a:off x="7258320" y="5179320"/>
            <a:ext cx="1162440" cy="801000"/>
          </a:xfrm>
          <a:prstGeom prst="rect">
            <a:avLst/>
          </a:prstGeom>
          <a:solidFill>
            <a:srgbClr val="ffffff"/>
          </a:solidFill>
          <a:ln w="25560">
            <a:solidFill>
              <a:srgbClr val="4f81bd"/>
            </a:solidFill>
            <a:round/>
          </a:ln>
        </p:spPr>
        <p:style>
          <a:lnRef idx="0"/>
          <a:fillRef idx="0"/>
          <a:effectRef idx="0"/>
          <a:fontRef idx="minor"/>
        </p:style>
      </p:sp>
      <p:sp>
        <p:nvSpPr>
          <p:cNvPr id="621" name="CustomShape 17"/>
          <p:cNvSpPr/>
          <p:nvPr/>
        </p:nvSpPr>
        <p:spPr>
          <a:xfrm>
            <a:off x="7527600" y="480996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p2</a:t>
            </a:r>
            <a:endParaRPr b="0" lang="en-GB" sz="1800" spc="-1" strike="noStrike">
              <a:latin typeface="Arial"/>
            </a:endParaRPr>
          </a:p>
        </p:txBody>
      </p:sp>
      <p:sp>
        <p:nvSpPr>
          <p:cNvPr id="622" name="CustomShape 18"/>
          <p:cNvSpPr/>
          <p:nvPr/>
        </p:nvSpPr>
        <p:spPr>
          <a:xfrm>
            <a:off x="7340760" y="523008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x</a:t>
            </a:r>
            <a:endParaRPr b="0" lang="en-GB" sz="1800" spc="-1" strike="noStrike">
              <a:latin typeface="Arial"/>
            </a:endParaRPr>
          </a:p>
        </p:txBody>
      </p:sp>
      <p:sp>
        <p:nvSpPr>
          <p:cNvPr id="623" name="CustomShape 19"/>
          <p:cNvSpPr/>
          <p:nvPr/>
        </p:nvSpPr>
        <p:spPr>
          <a:xfrm>
            <a:off x="7340760" y="553932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y</a:t>
            </a:r>
            <a:endParaRPr b="0" lang="en-GB" sz="1800" spc="-1" strike="noStrike">
              <a:latin typeface="Arial"/>
            </a:endParaRPr>
          </a:p>
        </p:txBody>
      </p:sp>
      <p:sp>
        <p:nvSpPr>
          <p:cNvPr id="624" name="CustomShape 20"/>
          <p:cNvSpPr/>
          <p:nvPr/>
        </p:nvSpPr>
        <p:spPr>
          <a:xfrm>
            <a:off x="7714800" y="5248800"/>
            <a:ext cx="513720" cy="308880"/>
          </a:xfrm>
          <a:prstGeom prst="rect">
            <a:avLst/>
          </a:prstGeom>
          <a:solidFill>
            <a:srgbClr val="d9d9d9"/>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0" lang="en-GB" sz="1800" spc="-1" strike="noStrike">
                <a:solidFill>
                  <a:srgbClr val="17375e"/>
                </a:solidFill>
                <a:latin typeface="Consolas"/>
                <a:ea typeface="Consolas"/>
              </a:rPr>
              <a:t>4</a:t>
            </a:r>
            <a:endParaRPr b="0" lang="en-GB" sz="1800" spc="-1" strike="noStrike">
              <a:latin typeface="Arial"/>
            </a:endParaRPr>
          </a:p>
        </p:txBody>
      </p:sp>
      <p:sp>
        <p:nvSpPr>
          <p:cNvPr id="625" name="CustomShape 21"/>
          <p:cNvSpPr/>
          <p:nvPr/>
        </p:nvSpPr>
        <p:spPr>
          <a:xfrm>
            <a:off x="7714800" y="5599440"/>
            <a:ext cx="513720" cy="308880"/>
          </a:xfrm>
          <a:prstGeom prst="rect">
            <a:avLst/>
          </a:prstGeom>
          <a:solidFill>
            <a:srgbClr val="d9d9d9"/>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0" lang="en-GB" sz="1800" spc="-1" strike="noStrike">
                <a:solidFill>
                  <a:srgbClr val="17375e"/>
                </a:solidFill>
                <a:latin typeface="Consolas"/>
                <a:ea typeface="Consolas"/>
              </a:rPr>
              <a:t>5</a:t>
            </a:r>
            <a:endParaRPr b="0" lang="en-GB" sz="1800" spc="-1" strike="noStrike">
              <a:latin typeface="Arial"/>
            </a:endParaRPr>
          </a:p>
        </p:txBody>
      </p:sp>
      <p:sp>
        <p:nvSpPr>
          <p:cNvPr id="626" name="CustomShape 22"/>
          <p:cNvSpPr/>
          <p:nvPr/>
        </p:nvSpPr>
        <p:spPr>
          <a:xfrm>
            <a:off x="4797000" y="2614680"/>
            <a:ext cx="4059360" cy="80100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Since class are just user-defined data types, you can declare just like how you declare an int, a double, etc.</a:t>
            </a:r>
            <a:endParaRPr b="0" lang="en-GB" sz="1600" spc="-1" strike="noStrike">
              <a:latin typeface="Arial"/>
            </a:endParaRPr>
          </a:p>
        </p:txBody>
      </p:sp>
      <p:sp>
        <p:nvSpPr>
          <p:cNvPr id="627" name="CustomShape 23"/>
          <p:cNvSpPr/>
          <p:nvPr/>
        </p:nvSpPr>
        <p:spPr>
          <a:xfrm>
            <a:off x="6389640" y="92160"/>
            <a:ext cx="2648880" cy="463320"/>
          </a:xfrm>
          <a:prstGeom prst="roundRect">
            <a:avLst>
              <a:gd name="adj" fmla="val 16667"/>
            </a:avLst>
          </a:prstGeom>
          <a:solidFill>
            <a:srgbClr val="4bacc6"/>
          </a:solidFill>
          <a:ln w="38160">
            <a:solidFill>
              <a:srgbClr val="ffffff"/>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Avenir Next Condensed"/>
                <a:ea typeface="Avenir Next Condensed"/>
              </a:rPr>
              <a:t>Optional but Recommended</a:t>
            </a:r>
            <a:endParaRPr b="0" lang="en-GB" sz="1600" spc="-1" strike="noStrike">
              <a:latin typeface="Arial"/>
            </a:endParaRPr>
          </a:p>
        </p:txBody>
      </p:sp>
    </p:spTree>
  </p:cSld>
  <p:timing>
    <p:tnLst>
      <p:par>
        <p:cTn id="573" dur="indefinite" restart="never" nodeType="tmRoot">
          <p:childTnLst>
            <p:seq>
              <p:cTn id="574" dur="indefinite" nodeType="mainSeq">
                <p:childTnLst>
                  <p:par>
                    <p:cTn id="575" fill="hold">
                      <p:stCondLst>
                        <p:cond delay="indefinite"/>
                      </p:stCondLst>
                      <p:childTnLst>
                        <p:par>
                          <p:cTn id="576" fill="hold">
                            <p:stCondLst>
                              <p:cond delay="0"/>
                            </p:stCondLst>
                            <p:childTnLst>
                              <p:par>
                                <p:cTn id="577" nodeType="clickEffect" fill="hold" presetClass="entr" presetID="1">
                                  <p:stCondLst>
                                    <p:cond delay="0"/>
                                  </p:stCondLst>
                                  <p:childTnLst>
                                    <p:set>
                                      <p:cBhvr>
                                        <p:cTn id="578" dur="1" fill="hold">
                                          <p:stCondLst>
                                            <p:cond delay="0"/>
                                          </p:stCondLst>
                                        </p:cTn>
                                        <p:tgtEl>
                                          <p:spTgt spid="614"/>
                                        </p:tgtEl>
                                        <p:attrNameLst>
                                          <p:attrName>style.visibility</p:attrName>
                                        </p:attrNameLst>
                                      </p:cBhvr>
                                      <p:to>
                                        <p:strVal val="visible"/>
                                      </p:to>
                                    </p:set>
                                  </p:childTnLst>
                                </p:cTn>
                              </p:par>
                              <p:par>
                                <p:cTn id="579" nodeType="withEffect" fill="hold" presetClass="entr" presetID="1">
                                  <p:stCondLst>
                                    <p:cond delay="0"/>
                                  </p:stCondLst>
                                  <p:childTnLst>
                                    <p:set>
                                      <p:cBhvr>
                                        <p:cTn id="580" dur="1" fill="hold">
                                          <p:stCondLst>
                                            <p:cond delay="0"/>
                                          </p:stCondLst>
                                        </p:cTn>
                                        <p:tgtEl>
                                          <p:spTgt spid="615"/>
                                        </p:tgtEl>
                                        <p:attrNameLst>
                                          <p:attrName>style.visibility</p:attrName>
                                        </p:attrNameLst>
                                      </p:cBhvr>
                                      <p:to>
                                        <p:strVal val="visible"/>
                                      </p:to>
                                    </p:set>
                                  </p:childTnLst>
                                </p:cTn>
                              </p:par>
                              <p:par>
                                <p:cTn id="581" nodeType="withEffect" fill="hold" presetClass="entr" presetID="1">
                                  <p:stCondLst>
                                    <p:cond delay="0"/>
                                  </p:stCondLst>
                                  <p:childTnLst>
                                    <p:set>
                                      <p:cBhvr>
                                        <p:cTn id="582" dur="1" fill="hold">
                                          <p:stCondLst>
                                            <p:cond delay="0"/>
                                          </p:stCondLst>
                                        </p:cTn>
                                        <p:tgtEl>
                                          <p:spTgt spid="616"/>
                                        </p:tgtEl>
                                        <p:attrNameLst>
                                          <p:attrName>style.visibility</p:attrName>
                                        </p:attrNameLst>
                                      </p:cBhvr>
                                      <p:to>
                                        <p:strVal val="visible"/>
                                      </p:to>
                                    </p:set>
                                  </p:childTnLst>
                                </p:cTn>
                              </p:par>
                              <p:par>
                                <p:cTn id="583" nodeType="withEffect" fill="hold" presetClass="entr" presetID="1">
                                  <p:stCondLst>
                                    <p:cond delay="0"/>
                                  </p:stCondLst>
                                  <p:childTnLst>
                                    <p:set>
                                      <p:cBhvr>
                                        <p:cTn id="584" dur="1" fill="hold">
                                          <p:stCondLst>
                                            <p:cond delay="0"/>
                                          </p:stCondLst>
                                        </p:cTn>
                                        <p:tgtEl>
                                          <p:spTgt spid="617"/>
                                        </p:tgtEl>
                                        <p:attrNameLst>
                                          <p:attrName>style.visibility</p:attrName>
                                        </p:attrNameLst>
                                      </p:cBhvr>
                                      <p:to>
                                        <p:strVal val="visible"/>
                                      </p:to>
                                    </p:set>
                                  </p:childTnLst>
                                </p:cTn>
                              </p:par>
                              <p:par>
                                <p:cTn id="585" nodeType="withEffect" fill="hold" presetClass="entr" presetID="1">
                                  <p:stCondLst>
                                    <p:cond delay="0"/>
                                  </p:stCondLst>
                                  <p:childTnLst>
                                    <p:set>
                                      <p:cBhvr>
                                        <p:cTn id="586" dur="1" fill="hold">
                                          <p:stCondLst>
                                            <p:cond delay="0"/>
                                          </p:stCondLst>
                                        </p:cTn>
                                        <p:tgtEl>
                                          <p:spTgt spid="618"/>
                                        </p:tgtEl>
                                        <p:attrNameLst>
                                          <p:attrName>style.visibility</p:attrName>
                                        </p:attrNameLst>
                                      </p:cBhvr>
                                      <p:to>
                                        <p:strVal val="visible"/>
                                      </p:to>
                                    </p:set>
                                  </p:childTnLst>
                                </p:cTn>
                              </p:par>
                              <p:par>
                                <p:cTn id="587" nodeType="withEffect" fill="hold" presetClass="entr" presetID="1">
                                  <p:stCondLst>
                                    <p:cond delay="0"/>
                                  </p:stCondLst>
                                  <p:childTnLst>
                                    <p:set>
                                      <p:cBhvr>
                                        <p:cTn id="588" dur="1" fill="hold">
                                          <p:stCondLst>
                                            <p:cond delay="0"/>
                                          </p:stCondLst>
                                        </p:cTn>
                                        <p:tgtEl>
                                          <p:spTgt spid="619"/>
                                        </p:tgtEl>
                                        <p:attrNameLst>
                                          <p:attrName>style.visibility</p:attrName>
                                        </p:attrNameLst>
                                      </p:cBhvr>
                                      <p:to>
                                        <p:strVal val="visible"/>
                                      </p:to>
                                    </p:set>
                                  </p:childTnLst>
                                </p:cTn>
                              </p:par>
                              <p:par>
                                <p:cTn id="589" nodeType="withEffect" fill="hold" presetClass="entr" presetID="1">
                                  <p:stCondLst>
                                    <p:cond delay="0"/>
                                  </p:stCondLst>
                                  <p:childTnLst>
                                    <p:set>
                                      <p:cBhvr>
                                        <p:cTn id="590" dur="1" fill="hold">
                                          <p:stCondLst>
                                            <p:cond delay="0"/>
                                          </p:stCondLst>
                                        </p:cTn>
                                        <p:tgtEl>
                                          <p:spTgt spid="620"/>
                                        </p:tgtEl>
                                        <p:attrNameLst>
                                          <p:attrName>style.visibility</p:attrName>
                                        </p:attrNameLst>
                                      </p:cBhvr>
                                      <p:to>
                                        <p:strVal val="visible"/>
                                      </p:to>
                                    </p:set>
                                  </p:childTnLst>
                                </p:cTn>
                              </p:par>
                              <p:par>
                                <p:cTn id="591" nodeType="withEffect" fill="hold" presetClass="entr" presetID="1">
                                  <p:stCondLst>
                                    <p:cond delay="0"/>
                                  </p:stCondLst>
                                  <p:childTnLst>
                                    <p:set>
                                      <p:cBhvr>
                                        <p:cTn id="592" dur="1" fill="hold">
                                          <p:stCondLst>
                                            <p:cond delay="0"/>
                                          </p:stCondLst>
                                        </p:cTn>
                                        <p:tgtEl>
                                          <p:spTgt spid="621"/>
                                        </p:tgtEl>
                                        <p:attrNameLst>
                                          <p:attrName>style.visibility</p:attrName>
                                        </p:attrNameLst>
                                      </p:cBhvr>
                                      <p:to>
                                        <p:strVal val="visible"/>
                                      </p:to>
                                    </p:set>
                                  </p:childTnLst>
                                </p:cTn>
                              </p:par>
                              <p:par>
                                <p:cTn id="593" nodeType="withEffect" fill="hold" presetClass="entr" presetID="1">
                                  <p:stCondLst>
                                    <p:cond delay="0"/>
                                  </p:stCondLst>
                                  <p:childTnLst>
                                    <p:set>
                                      <p:cBhvr>
                                        <p:cTn id="594" dur="1" fill="hold">
                                          <p:stCondLst>
                                            <p:cond delay="0"/>
                                          </p:stCondLst>
                                        </p:cTn>
                                        <p:tgtEl>
                                          <p:spTgt spid="622"/>
                                        </p:tgtEl>
                                        <p:attrNameLst>
                                          <p:attrName>style.visibility</p:attrName>
                                        </p:attrNameLst>
                                      </p:cBhvr>
                                      <p:to>
                                        <p:strVal val="visible"/>
                                      </p:to>
                                    </p:set>
                                  </p:childTnLst>
                                </p:cTn>
                              </p:par>
                              <p:par>
                                <p:cTn id="595" nodeType="withEffect" fill="hold" presetClass="entr" presetID="1">
                                  <p:stCondLst>
                                    <p:cond delay="0"/>
                                  </p:stCondLst>
                                  <p:childTnLst>
                                    <p:set>
                                      <p:cBhvr>
                                        <p:cTn id="596" dur="1" fill="hold">
                                          <p:stCondLst>
                                            <p:cond delay="0"/>
                                          </p:stCondLst>
                                        </p:cTn>
                                        <p:tgtEl>
                                          <p:spTgt spid="623"/>
                                        </p:tgtEl>
                                        <p:attrNameLst>
                                          <p:attrName>style.visibility</p:attrName>
                                        </p:attrNameLst>
                                      </p:cBhvr>
                                      <p:to>
                                        <p:strVal val="visible"/>
                                      </p:to>
                                    </p:set>
                                  </p:childTnLst>
                                </p:cTn>
                              </p:par>
                              <p:par>
                                <p:cTn id="597" nodeType="withEffect" fill="hold" presetClass="entr" presetID="1">
                                  <p:stCondLst>
                                    <p:cond delay="0"/>
                                  </p:stCondLst>
                                  <p:childTnLst>
                                    <p:set>
                                      <p:cBhvr>
                                        <p:cTn id="598" dur="1" fill="hold">
                                          <p:stCondLst>
                                            <p:cond delay="0"/>
                                          </p:stCondLst>
                                        </p:cTn>
                                        <p:tgtEl>
                                          <p:spTgt spid="624"/>
                                        </p:tgtEl>
                                        <p:attrNameLst>
                                          <p:attrName>style.visibility</p:attrName>
                                        </p:attrNameLst>
                                      </p:cBhvr>
                                      <p:to>
                                        <p:strVal val="visible"/>
                                      </p:to>
                                    </p:set>
                                  </p:childTnLst>
                                </p:cTn>
                              </p:par>
                              <p:par>
                                <p:cTn id="599" nodeType="withEffect" fill="hold" presetClass="entr" presetID="1">
                                  <p:stCondLst>
                                    <p:cond delay="0"/>
                                  </p:stCondLst>
                                  <p:childTnLst>
                                    <p:set>
                                      <p:cBhvr>
                                        <p:cTn id="600" dur="1" fill="hold">
                                          <p:stCondLst>
                                            <p:cond delay="0"/>
                                          </p:stCondLst>
                                        </p:cTn>
                                        <p:tgtEl>
                                          <p:spTgt spid="62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457200" y="274680"/>
            <a:ext cx="8229240" cy="1142640"/>
          </a:xfrm>
          <a:prstGeom prst="rect">
            <a:avLst/>
          </a:prstGeom>
          <a:noFill/>
          <a:ln>
            <a:noFill/>
          </a:ln>
        </p:spPr>
        <p:txBody>
          <a:bodyPr anchor="ctr"/>
          <a:p>
            <a:pPr>
              <a:lnSpc>
                <a:spcPct val="100000"/>
              </a:lnSpc>
            </a:pPr>
            <a:r>
              <a:rPr b="0" lang="en-US" sz="4000" spc="-1" strike="noStrike">
                <a:solidFill>
                  <a:srgbClr val="000000"/>
                </a:solidFill>
                <a:latin typeface="Avenir Next"/>
                <a:ea typeface="Avenir Next"/>
              </a:rPr>
              <a:t>How to Use this Guidance Notes</a:t>
            </a:r>
            <a:endParaRPr b="0" lang="en-US" sz="4000" spc="-1" strike="noStrike">
              <a:solidFill>
                <a:srgbClr val="000000"/>
              </a:solidFill>
              <a:latin typeface="Calibri Light"/>
            </a:endParaRPr>
          </a:p>
        </p:txBody>
      </p:sp>
      <p:sp>
        <p:nvSpPr>
          <p:cNvPr id="143" name="TextShape 2"/>
          <p:cNvSpPr txBox="1"/>
          <p:nvPr/>
        </p:nvSpPr>
        <p:spPr>
          <a:xfrm>
            <a:off x="457200" y="1600200"/>
            <a:ext cx="8229240" cy="4982760"/>
          </a:xfrm>
          <a:prstGeom prst="rect">
            <a:avLst/>
          </a:prstGeom>
          <a:noFill/>
          <a:ln>
            <a:noFill/>
          </a:ln>
        </p:spPr>
        <p:txBody>
          <a:bodyPr>
            <a:normAutofit/>
          </a:bodyPr>
          <a:p>
            <a:pPr marL="343080" indent="-342720">
              <a:lnSpc>
                <a:spcPct val="100000"/>
              </a:lnSpc>
              <a:spcBef>
                <a:spcPts val="901"/>
              </a:spcBef>
              <a:buClr>
                <a:srgbClr val="000000"/>
              </a:buClr>
              <a:buFont typeface="Arial"/>
              <a:buChar char="•"/>
            </a:pPr>
            <a:r>
              <a:rPr b="0" lang="en-US" sz="2600" spc="-1" strike="noStrike">
                <a:solidFill>
                  <a:srgbClr val="000000"/>
                </a:solidFill>
                <a:latin typeface="Calibri Light"/>
                <a:ea typeface="Calibri Light"/>
              </a:rPr>
              <a:t>We suggest you to copy the code segments in this notes to the coding environment and try run the program yourself.  </a:t>
            </a:r>
            <a:endParaRPr b="0" lang="en-US" sz="2600" spc="-1" strike="noStrike">
              <a:solidFill>
                <a:srgbClr val="000000"/>
              </a:solidFill>
              <a:latin typeface="Calibri Light"/>
            </a:endParaRPr>
          </a:p>
          <a:p>
            <a:pPr marL="343080" indent="-342720">
              <a:lnSpc>
                <a:spcPct val="100000"/>
              </a:lnSpc>
              <a:spcBef>
                <a:spcPts val="901"/>
              </a:spcBef>
              <a:buClr>
                <a:srgbClr val="000000"/>
              </a:buClr>
              <a:buFont typeface="Arial"/>
              <a:buChar char="•"/>
            </a:pPr>
            <a:r>
              <a:rPr b="0" lang="en-US" sz="2600" spc="-1" strike="noStrike">
                <a:solidFill>
                  <a:srgbClr val="000000"/>
                </a:solidFill>
                <a:latin typeface="Calibri Light"/>
                <a:ea typeface="Calibri Light"/>
              </a:rPr>
              <a:t>Also, try make change to the code, then observe the output and deduce the behavior of the code.  This way of playing around with the code can help give you a better understanding of the programming language.</a:t>
            </a:r>
            <a:endParaRPr b="0" lang="en-US" sz="2600" spc="-1" strike="noStrike">
              <a:solidFill>
                <a:srgbClr val="000000"/>
              </a:solidFill>
              <a:latin typeface="Calibri Light"/>
            </a:endParaRPr>
          </a:p>
        </p:txBody>
      </p:sp>
      <p:sp>
        <p:nvSpPr>
          <p:cNvPr id="144" name="TextShape 3"/>
          <p:cNvSpPr txBox="1"/>
          <p:nvPr/>
        </p:nvSpPr>
        <p:spPr>
          <a:xfrm>
            <a:off x="6553080" y="6356520"/>
            <a:ext cx="2133360" cy="364680"/>
          </a:xfrm>
          <a:prstGeom prst="rect">
            <a:avLst/>
          </a:prstGeom>
          <a:noFill/>
          <a:ln>
            <a:noFill/>
          </a:ln>
        </p:spPr>
        <p:txBody>
          <a:bodyPr anchor="ctr"/>
          <a:p>
            <a:pPr algn="r">
              <a:lnSpc>
                <a:spcPct val="100000"/>
              </a:lnSpc>
            </a:pPr>
            <a:fld id="{03BBBBCD-834B-4EC9-9334-1E09A0830A1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TextShape 1"/>
          <p:cNvSpPr txBox="1"/>
          <p:nvPr/>
        </p:nvSpPr>
        <p:spPr>
          <a:xfrm>
            <a:off x="457200" y="274680"/>
            <a:ext cx="8229240" cy="1142640"/>
          </a:xfrm>
          <a:prstGeom prst="rect">
            <a:avLst/>
          </a:prstGeom>
          <a:noFill/>
          <a:ln>
            <a:noFill/>
          </a:ln>
        </p:spPr>
        <p:txBody>
          <a:bodyPr anchor="ctr"/>
          <a:p>
            <a:pPr>
              <a:lnSpc>
                <a:spcPct val="100000"/>
              </a:lnSpc>
            </a:pPr>
            <a:r>
              <a:rPr b="0" lang="en-US" sz="3600" spc="-1" strike="noStrike">
                <a:solidFill>
                  <a:srgbClr val="000000"/>
                </a:solidFill>
                <a:latin typeface="Avenir Next"/>
                <a:ea typeface="Avenir Next"/>
              </a:rPr>
              <a:t>Multiple Files Compilation </a:t>
            </a:r>
            <a:br/>
            <a:r>
              <a:rPr b="0" lang="en-US" sz="3600" spc="-1" strike="noStrike">
                <a:solidFill>
                  <a:srgbClr val="000000"/>
                </a:solidFill>
                <a:latin typeface="Avenir Next"/>
                <a:ea typeface="Avenir Next"/>
              </a:rPr>
              <a:t>for Class Implementation</a:t>
            </a:r>
            <a:endParaRPr b="0" lang="en-US" sz="3600" spc="-1" strike="noStrike">
              <a:solidFill>
                <a:srgbClr val="000000"/>
              </a:solidFill>
              <a:latin typeface="Calibri Light"/>
            </a:endParaRPr>
          </a:p>
        </p:txBody>
      </p:sp>
      <p:sp>
        <p:nvSpPr>
          <p:cNvPr id="629" name="TextShape 2"/>
          <p:cNvSpPr txBox="1"/>
          <p:nvPr/>
        </p:nvSpPr>
        <p:spPr>
          <a:xfrm>
            <a:off x="457200" y="1478160"/>
            <a:ext cx="8370360" cy="464760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It is a common practice to put the codes for a class in a separate file, so that the class can be reused by another file or program.</a:t>
            </a:r>
            <a:endParaRPr b="0" lang="en-US" sz="2000" spc="-1" strike="noStrike">
              <a:solidFill>
                <a:srgbClr val="000000"/>
              </a:solidFill>
              <a:latin typeface="Calibri Light"/>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We also further separate the definition and implementation of a class in .h and .cpp files, respectively.  Doing so allows users of a class to focus only on the class interface (which defines </a:t>
            </a:r>
            <a:r>
              <a:rPr b="1" lang="en-US" sz="2000" spc="-1" strike="noStrike">
                <a:solidFill>
                  <a:srgbClr val="31859c"/>
                </a:solidFill>
                <a:latin typeface="Calibri Light"/>
                <a:ea typeface="Calibri Light"/>
              </a:rPr>
              <a:t>how</a:t>
            </a:r>
            <a:r>
              <a:rPr b="0" lang="en-US" sz="2000" spc="-1" strike="noStrike">
                <a:solidFill>
                  <a:srgbClr val="000000"/>
                </a:solidFill>
                <a:latin typeface="Calibri Light"/>
                <a:ea typeface="Calibri Light"/>
              </a:rPr>
              <a:t> to use the class) in the header file (.h) </a:t>
            </a:r>
            <a:endParaRPr b="0" lang="en-US" sz="2000" spc="-1" strike="noStrike">
              <a:solidFill>
                <a:srgbClr val="000000"/>
              </a:solidFill>
              <a:latin typeface="Calibri Light"/>
            </a:endParaRPr>
          </a:p>
        </p:txBody>
      </p:sp>
      <p:sp>
        <p:nvSpPr>
          <p:cNvPr id="630" name="TextShape 3"/>
          <p:cNvSpPr txBox="1"/>
          <p:nvPr/>
        </p:nvSpPr>
        <p:spPr>
          <a:xfrm>
            <a:off x="6553080" y="6356520"/>
            <a:ext cx="2133360" cy="364680"/>
          </a:xfrm>
          <a:prstGeom prst="rect">
            <a:avLst/>
          </a:prstGeom>
          <a:noFill/>
          <a:ln>
            <a:noFill/>
          </a:ln>
        </p:spPr>
        <p:txBody>
          <a:bodyPr anchor="ctr"/>
          <a:p>
            <a:pPr algn="r">
              <a:lnSpc>
                <a:spcPct val="100000"/>
              </a:lnSpc>
            </a:pPr>
            <a:fld id="{3257D284-EEA0-410D-BE78-C6F5FA125D0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31" name="CustomShape 4"/>
          <p:cNvSpPr/>
          <p:nvPr/>
        </p:nvSpPr>
        <p:spPr>
          <a:xfrm>
            <a:off x="991080" y="3283920"/>
            <a:ext cx="2343240" cy="1851480"/>
          </a:xfrm>
          <a:prstGeom prst="rect">
            <a:avLst/>
          </a:prstGeom>
          <a:solidFill>
            <a:srgbClr val="ddd9c3"/>
          </a:solidFill>
          <a:ln w="9360">
            <a:solidFill>
              <a:srgbClr val="4a7ebb"/>
            </a:solidFill>
            <a:round/>
          </a:ln>
          <a:effectLst>
            <a:outerShdw dist="23040" dir="5400000">
              <a:srgbClr val="000000">
                <a:alpha val="35000"/>
              </a:srgbClr>
            </a:outerShdw>
          </a:effectLst>
        </p:spPr>
        <p:style>
          <a:lnRef idx="0"/>
          <a:fillRef idx="0"/>
          <a:effectRef idx="0"/>
          <a:fontRef idx="minor"/>
        </p:style>
        <p:txBody>
          <a:bodyPr lIns="90000" rIns="90000" tIns="45000" bIns="45000" anchor="ctr"/>
          <a:p>
            <a:pPr>
              <a:lnSpc>
                <a:spcPct val="100000"/>
              </a:lnSpc>
            </a:pPr>
            <a:r>
              <a:rPr b="1" lang="en-GB" sz="1200" spc="-1" strike="noStrike">
                <a:solidFill>
                  <a:srgbClr val="e46c0a"/>
                </a:solidFill>
                <a:latin typeface="Consolas"/>
                <a:ea typeface="Consolas"/>
              </a:rPr>
              <a:t>#include "point.h"</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Consolas"/>
              </a:rPr>
              <a:t>int main()</a:t>
            </a:r>
            <a:endParaRPr b="0" lang="en-GB" sz="1200" spc="-1" strike="noStrike">
              <a:latin typeface="Arial"/>
            </a:endParaRPr>
          </a:p>
          <a:p>
            <a:pPr>
              <a:lnSpc>
                <a:spcPct val="100000"/>
              </a:lnSpc>
            </a:pPr>
            <a:r>
              <a:rPr b="0" lang="en-GB" sz="1200" spc="-1" strike="noStrike">
                <a:solidFill>
                  <a:srgbClr val="000000"/>
                </a:solidFill>
                <a:latin typeface="Consolas"/>
                <a:ea typeface="Consolas"/>
              </a:rPr>
              <a:t>{</a:t>
            </a:r>
            <a:endParaRPr b="0" lang="en-GB" sz="1200" spc="-1" strike="noStrike">
              <a:latin typeface="Arial"/>
            </a:endParaRPr>
          </a:p>
          <a:p>
            <a:pPr>
              <a:lnSpc>
                <a:spcPct val="100000"/>
              </a:lnSpc>
            </a:pPr>
            <a:r>
              <a:rPr b="0" lang="en-GB" sz="1200" spc="-1" strike="noStrike">
                <a:solidFill>
                  <a:srgbClr val="000000"/>
                </a:solidFill>
                <a:latin typeface="Consolas"/>
                <a:ea typeface="Consolas"/>
              </a:rPr>
              <a:t>     </a:t>
            </a:r>
            <a:r>
              <a:rPr b="0" lang="en-GB" sz="1200" spc="-1" strike="noStrike">
                <a:solidFill>
                  <a:srgbClr val="000000"/>
                </a:solidFill>
                <a:latin typeface="Consolas"/>
                <a:ea typeface="Consolas"/>
              </a:rPr>
              <a:t>	</a:t>
            </a:r>
            <a:r>
              <a:rPr b="0" lang="en-GB" sz="1200" spc="-1" strike="noStrike">
                <a:solidFill>
                  <a:srgbClr val="000000"/>
                </a:solidFill>
                <a:latin typeface="Consolas"/>
                <a:ea typeface="Consolas"/>
              </a:rPr>
              <a:t>Point p, q;</a:t>
            </a:r>
            <a:endParaRPr b="0" lang="en-GB" sz="1200" spc="-1" strike="noStrike">
              <a:latin typeface="Arial"/>
            </a:endParaRPr>
          </a:p>
          <a:p>
            <a:pPr>
              <a:lnSpc>
                <a:spcPct val="100000"/>
              </a:lnSpc>
            </a:pPr>
            <a:r>
              <a:rPr b="0" lang="en-GB" sz="1200" spc="-1" strike="noStrike">
                <a:solidFill>
                  <a:srgbClr val="000000"/>
                </a:solidFill>
                <a:latin typeface="Consolas"/>
                <a:ea typeface="Consolas"/>
              </a:rPr>
              <a:t>	</a:t>
            </a:r>
            <a:r>
              <a:rPr b="0" lang="en-GB" sz="1200" spc="-1" strike="noStrike">
                <a:solidFill>
                  <a:srgbClr val="000000"/>
                </a:solidFill>
                <a:latin typeface="Consolas"/>
                <a:ea typeface="Consolas"/>
              </a:rPr>
              <a:t>…</a:t>
            </a:r>
            <a:endParaRPr b="0" lang="en-GB" sz="1200" spc="-1" strike="noStrike">
              <a:latin typeface="Arial"/>
            </a:endParaRPr>
          </a:p>
          <a:p>
            <a:pPr>
              <a:lnSpc>
                <a:spcPct val="100000"/>
              </a:lnSpc>
            </a:pPr>
            <a:r>
              <a:rPr b="0" lang="en-GB" sz="1200" spc="-1" strike="noStrike">
                <a:solidFill>
                  <a:srgbClr val="000000"/>
                </a:solidFill>
                <a:latin typeface="Consolas"/>
                <a:ea typeface="Consolas"/>
              </a:rPr>
              <a:t>     </a:t>
            </a:r>
            <a:r>
              <a:rPr b="0" lang="en-GB" sz="1200" spc="-1" strike="noStrike">
                <a:solidFill>
                  <a:srgbClr val="000000"/>
                </a:solidFill>
                <a:latin typeface="Consolas"/>
                <a:ea typeface="Consolas"/>
              </a:rPr>
              <a:t>	</a:t>
            </a:r>
            <a:r>
              <a:rPr b="0" lang="en-GB" sz="1200" spc="-1" strike="noStrike">
                <a:solidFill>
                  <a:srgbClr val="000000"/>
                </a:solidFill>
                <a:latin typeface="Consolas"/>
                <a:ea typeface="Consolas"/>
              </a:rPr>
              <a:t>p.distance(q);</a:t>
            </a:r>
            <a:r>
              <a:rPr b="0" lang="en-GB" sz="1200" spc="-1" strike="noStrike">
                <a:solidFill>
                  <a:srgbClr val="000000"/>
                </a:solidFill>
                <a:latin typeface="Consolas"/>
                <a:ea typeface="Consolas"/>
              </a:rPr>
              <a:t>	</a:t>
            </a:r>
            <a:endParaRPr b="0" lang="en-GB" sz="1200" spc="-1" strike="noStrike">
              <a:latin typeface="Arial"/>
            </a:endParaRPr>
          </a:p>
          <a:p>
            <a:pPr>
              <a:lnSpc>
                <a:spcPct val="100000"/>
              </a:lnSpc>
            </a:pPr>
            <a:r>
              <a:rPr b="0" lang="en-GB" sz="1200" spc="-1" strike="noStrike">
                <a:solidFill>
                  <a:srgbClr val="000000"/>
                </a:solidFill>
                <a:latin typeface="Consolas"/>
                <a:ea typeface="Consolas"/>
              </a:rPr>
              <a:t>	</a:t>
            </a:r>
            <a:r>
              <a:rPr b="0" lang="en-GB" sz="1200" spc="-1" strike="noStrike">
                <a:solidFill>
                  <a:srgbClr val="000000"/>
                </a:solidFill>
                <a:latin typeface="Consolas"/>
                <a:ea typeface="Consolas"/>
              </a:rPr>
              <a:t>…</a:t>
            </a:r>
            <a:endParaRPr b="0" lang="en-GB" sz="1200" spc="-1" strike="noStrike">
              <a:latin typeface="Arial"/>
            </a:endParaRPr>
          </a:p>
          <a:p>
            <a:pPr>
              <a:lnSpc>
                <a:spcPct val="100000"/>
              </a:lnSpc>
            </a:pPr>
            <a:r>
              <a:rPr b="0" lang="en-GB" sz="1200" spc="-1" strike="noStrike">
                <a:solidFill>
                  <a:srgbClr val="000000"/>
                </a:solidFill>
                <a:latin typeface="Consolas"/>
                <a:ea typeface="Consolas"/>
              </a:rPr>
              <a:t>	</a:t>
            </a:r>
            <a:r>
              <a:rPr b="0" lang="en-GB" sz="1200" spc="-1" strike="noStrike">
                <a:solidFill>
                  <a:srgbClr val="000000"/>
                </a:solidFill>
                <a:latin typeface="Consolas"/>
                <a:ea typeface="Consolas"/>
              </a:rPr>
              <a:t>return 0;</a:t>
            </a:r>
            <a:endParaRPr b="0" lang="en-GB" sz="1200" spc="-1" strike="noStrike">
              <a:latin typeface="Arial"/>
            </a:endParaRPr>
          </a:p>
          <a:p>
            <a:pPr>
              <a:lnSpc>
                <a:spcPct val="100000"/>
              </a:lnSpc>
            </a:pPr>
            <a:r>
              <a:rPr b="0" lang="en-GB" sz="1200" spc="-1" strike="noStrike">
                <a:solidFill>
                  <a:srgbClr val="000000"/>
                </a:solidFill>
                <a:latin typeface="Consolas"/>
                <a:ea typeface="Consolas"/>
              </a:rPr>
              <a:t>}</a:t>
            </a:r>
            <a:endParaRPr b="0" lang="en-GB" sz="1200" spc="-1" strike="noStrike">
              <a:latin typeface="Arial"/>
            </a:endParaRPr>
          </a:p>
        </p:txBody>
      </p:sp>
      <p:sp>
        <p:nvSpPr>
          <p:cNvPr id="632" name="CustomShape 5"/>
          <p:cNvSpPr/>
          <p:nvPr/>
        </p:nvSpPr>
        <p:spPr>
          <a:xfrm>
            <a:off x="3519360" y="3283920"/>
            <a:ext cx="1528920" cy="1851480"/>
          </a:xfrm>
          <a:prstGeom prst="rect">
            <a:avLst/>
          </a:prstGeom>
          <a:solidFill>
            <a:srgbClr val="ddd9c3"/>
          </a:solidFill>
          <a:ln w="9360">
            <a:solidFill>
              <a:srgbClr val="4a7ebb"/>
            </a:solidFill>
            <a:round/>
          </a:ln>
          <a:effectLst>
            <a:outerShdw dist="23040" dir="5400000">
              <a:srgbClr val="000000">
                <a:alpha val="35000"/>
              </a:srgbClr>
            </a:outerShdw>
          </a:effectLst>
        </p:spPr>
        <p:style>
          <a:lnRef idx="0"/>
          <a:fillRef idx="0"/>
          <a:effectRef idx="0"/>
          <a:fontRef idx="minor"/>
        </p:style>
        <p:txBody>
          <a:bodyPr lIns="90000" rIns="90000" tIns="45000" bIns="45000" anchor="ctr"/>
          <a:p>
            <a:pPr>
              <a:lnSpc>
                <a:spcPct val="100000"/>
              </a:lnSpc>
            </a:pPr>
            <a:r>
              <a:rPr b="0" lang="en-GB" sz="1200" spc="-1" strike="noStrike">
                <a:solidFill>
                  <a:srgbClr val="000000"/>
                </a:solidFill>
                <a:latin typeface="Consolas"/>
                <a:ea typeface="Consolas"/>
              </a:rPr>
              <a:t>class Point</a:t>
            </a:r>
            <a:endParaRPr b="0" lang="en-GB" sz="1200" spc="-1" strike="noStrike">
              <a:latin typeface="Arial"/>
            </a:endParaRPr>
          </a:p>
          <a:p>
            <a:pPr>
              <a:lnSpc>
                <a:spcPct val="100000"/>
              </a:lnSpc>
            </a:pPr>
            <a:r>
              <a:rPr b="0" lang="en-GB" sz="1200" spc="-1" strike="noStrike">
                <a:solidFill>
                  <a:srgbClr val="000000"/>
                </a:solidFill>
                <a:latin typeface="Consolas"/>
                <a:ea typeface="Consolas"/>
              </a:rPr>
              <a:t>{</a:t>
            </a:r>
            <a:endParaRPr b="0" lang="en-GB" sz="1200" spc="-1" strike="noStrike">
              <a:latin typeface="Arial"/>
            </a:endParaRPr>
          </a:p>
          <a:p>
            <a:pPr>
              <a:lnSpc>
                <a:spcPct val="100000"/>
              </a:lnSpc>
            </a:pPr>
            <a:r>
              <a:rPr b="0" lang="en-GB" sz="1200" spc="-1" strike="noStrike">
                <a:solidFill>
                  <a:srgbClr val="000000"/>
                </a:solidFill>
                <a:latin typeface="Consolas"/>
                <a:ea typeface="Consolas"/>
              </a:rPr>
              <a:t>public:</a:t>
            </a:r>
            <a:endParaRPr b="0" lang="en-GB" sz="1200" spc="-1" strike="noStrike">
              <a:latin typeface="Arial"/>
            </a:endParaRPr>
          </a:p>
          <a:p>
            <a:pPr>
              <a:lnSpc>
                <a:spcPct val="100000"/>
              </a:lnSpc>
            </a:pPr>
            <a:r>
              <a:rPr b="0" lang="en-GB" sz="1200" spc="-1" strike="noStrike">
                <a:solidFill>
                  <a:srgbClr val="000000"/>
                </a:solidFill>
                <a:latin typeface="Consolas"/>
                <a:ea typeface="Consolas"/>
              </a:rPr>
              <a:t>	</a:t>
            </a:r>
            <a:r>
              <a:rPr b="0" lang="en-GB" sz="1200" spc="-1" strike="noStrike">
                <a:solidFill>
                  <a:srgbClr val="000000"/>
                </a:solidFill>
                <a:latin typeface="Consolas"/>
                <a:ea typeface="Consolas"/>
              </a:rPr>
              <a:t>…</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Consolas"/>
              </a:rPr>
              <a:t>private:</a:t>
            </a:r>
            <a:endParaRPr b="0" lang="en-GB" sz="1200" spc="-1" strike="noStrike">
              <a:latin typeface="Arial"/>
            </a:endParaRPr>
          </a:p>
          <a:p>
            <a:pPr>
              <a:lnSpc>
                <a:spcPct val="100000"/>
              </a:lnSpc>
            </a:pPr>
            <a:r>
              <a:rPr b="0" lang="en-GB" sz="1200" spc="-1" strike="noStrike">
                <a:solidFill>
                  <a:srgbClr val="000000"/>
                </a:solidFill>
                <a:latin typeface="Consolas"/>
                <a:ea typeface="Consolas"/>
              </a:rPr>
              <a:t>	</a:t>
            </a:r>
            <a:r>
              <a:rPr b="0" lang="en-GB" sz="1200" spc="-1" strike="noStrike">
                <a:solidFill>
                  <a:srgbClr val="000000"/>
                </a:solidFill>
                <a:latin typeface="Consolas"/>
                <a:ea typeface="Consolas"/>
              </a:rPr>
              <a:t>…</a:t>
            </a:r>
            <a:endParaRPr b="0" lang="en-GB" sz="1200" spc="-1" strike="noStrike">
              <a:latin typeface="Arial"/>
            </a:endParaRPr>
          </a:p>
          <a:p>
            <a:pPr>
              <a:lnSpc>
                <a:spcPct val="100000"/>
              </a:lnSpc>
            </a:pPr>
            <a:r>
              <a:rPr b="0" lang="en-GB" sz="1200" spc="-1" strike="noStrike">
                <a:solidFill>
                  <a:srgbClr val="000000"/>
                </a:solidFill>
                <a:latin typeface="Consolas"/>
                <a:ea typeface="Consolas"/>
              </a:rPr>
              <a:t>};</a:t>
            </a:r>
            <a:endParaRPr b="0" lang="en-GB" sz="1200" spc="-1" strike="noStrike">
              <a:latin typeface="Arial"/>
            </a:endParaRPr>
          </a:p>
          <a:p>
            <a:pPr>
              <a:lnSpc>
                <a:spcPct val="100000"/>
              </a:lnSpc>
            </a:pPr>
            <a:endParaRPr b="0" lang="en-GB" sz="1200" spc="-1" strike="noStrike">
              <a:latin typeface="Arial"/>
            </a:endParaRPr>
          </a:p>
        </p:txBody>
      </p:sp>
      <p:sp>
        <p:nvSpPr>
          <p:cNvPr id="633" name="CustomShape 6"/>
          <p:cNvSpPr/>
          <p:nvPr/>
        </p:nvSpPr>
        <p:spPr>
          <a:xfrm>
            <a:off x="5248080" y="3299400"/>
            <a:ext cx="3311640" cy="1851480"/>
          </a:xfrm>
          <a:prstGeom prst="rect">
            <a:avLst/>
          </a:prstGeom>
          <a:solidFill>
            <a:srgbClr val="ddd9c3"/>
          </a:solidFill>
          <a:ln w="9360">
            <a:solidFill>
              <a:srgbClr val="4a7ebb"/>
            </a:solidFill>
            <a:round/>
          </a:ln>
          <a:effectLst>
            <a:outerShdw dist="23040" dir="5400000">
              <a:srgbClr val="000000">
                <a:alpha val="35000"/>
              </a:srgbClr>
            </a:outerShdw>
          </a:effectLst>
        </p:spPr>
        <p:style>
          <a:lnRef idx="0"/>
          <a:fillRef idx="0"/>
          <a:effectRef idx="0"/>
          <a:fontRef idx="minor"/>
        </p:style>
        <p:txBody>
          <a:bodyPr lIns="90000" rIns="90000" tIns="45000" bIns="45000" anchor="ctr"/>
          <a:p>
            <a:pPr>
              <a:lnSpc>
                <a:spcPct val="100000"/>
              </a:lnSpc>
              <a:spcAft>
                <a:spcPts val="99"/>
              </a:spcAft>
            </a:pPr>
            <a:r>
              <a:rPr b="0" lang="en-GB" sz="1200" spc="-1" strike="noStrike">
                <a:solidFill>
                  <a:srgbClr val="000000"/>
                </a:solidFill>
                <a:latin typeface="Consolas"/>
                <a:ea typeface="Consolas"/>
              </a:rPr>
              <a:t>double Point::distance(Point &amp; p) {</a:t>
            </a:r>
            <a:endParaRPr b="0" lang="en-GB" sz="1200" spc="-1" strike="noStrike">
              <a:latin typeface="Arial"/>
            </a:endParaRPr>
          </a:p>
          <a:p>
            <a:pPr>
              <a:lnSpc>
                <a:spcPct val="100000"/>
              </a:lnSpc>
            </a:pPr>
            <a:r>
              <a:rPr b="0" lang="en-GB" sz="1200" spc="-1" strike="noStrike">
                <a:solidFill>
                  <a:srgbClr val="000000"/>
                </a:solidFill>
                <a:latin typeface="Consolas"/>
                <a:ea typeface="Consolas"/>
              </a:rPr>
              <a:t>	</a:t>
            </a:r>
            <a:r>
              <a:rPr b="0" lang="en-GB" sz="1200" spc="-1" strike="noStrike">
                <a:solidFill>
                  <a:srgbClr val="000000"/>
                </a:solidFill>
                <a:latin typeface="Consolas"/>
                <a:ea typeface="Consolas"/>
              </a:rPr>
              <a:t>…</a:t>
            </a:r>
            <a:r>
              <a:rPr b="0" lang="en-GB" sz="1200" spc="-1" strike="noStrike">
                <a:solidFill>
                  <a:srgbClr val="000000"/>
                </a:solidFill>
                <a:latin typeface="Consolas"/>
                <a:ea typeface="Consolas"/>
              </a:rPr>
              <a:t>	</a:t>
            </a:r>
            <a:endParaRPr b="0" lang="en-GB" sz="1200" spc="-1" strike="noStrike">
              <a:latin typeface="Arial"/>
            </a:endParaRPr>
          </a:p>
          <a:p>
            <a:pPr>
              <a:lnSpc>
                <a:spcPct val="100000"/>
              </a:lnSpc>
            </a:pPr>
            <a:r>
              <a:rPr b="0" lang="en-GB" sz="1200" spc="-1" strike="noStrike">
                <a:solidFill>
                  <a:srgbClr val="000000"/>
                </a:solidFill>
                <a:latin typeface="Consolas"/>
                <a:ea typeface="Consolas"/>
              </a:rPr>
              <a:t>}</a:t>
            </a:r>
            <a:endParaRPr b="0" lang="en-GB" sz="1200" spc="-1" strike="noStrike">
              <a:latin typeface="Arial"/>
            </a:endParaRPr>
          </a:p>
          <a:p>
            <a:pPr>
              <a:lnSpc>
                <a:spcPct val="100000"/>
              </a:lnSpc>
            </a:pPr>
            <a:endParaRPr b="0" lang="en-GB" sz="1200" spc="-1" strike="noStrike">
              <a:latin typeface="Arial"/>
            </a:endParaRPr>
          </a:p>
          <a:p>
            <a:pPr>
              <a:lnSpc>
                <a:spcPct val="100000"/>
              </a:lnSpc>
              <a:spcAft>
                <a:spcPts val="99"/>
              </a:spcAft>
            </a:pPr>
            <a:r>
              <a:rPr b="0" lang="en-GB" sz="1200" spc="-1" strike="noStrike">
                <a:solidFill>
                  <a:srgbClr val="000000"/>
                </a:solidFill>
                <a:latin typeface="Consolas"/>
                <a:ea typeface="Consolas"/>
              </a:rPr>
              <a:t>void Point::translate(Point &amp; p) </a:t>
            </a:r>
            <a:endParaRPr b="0" lang="en-GB" sz="1200" spc="-1" strike="noStrike">
              <a:latin typeface="Arial"/>
            </a:endParaRPr>
          </a:p>
          <a:p>
            <a:pPr>
              <a:lnSpc>
                <a:spcPct val="100000"/>
              </a:lnSpc>
              <a:spcAft>
                <a:spcPts val="99"/>
              </a:spcAft>
            </a:pPr>
            <a:r>
              <a:rPr b="0" lang="en-GB" sz="1200" spc="-1" strike="noStrike">
                <a:solidFill>
                  <a:srgbClr val="000000"/>
                </a:solidFill>
                <a:latin typeface="Consolas"/>
                <a:ea typeface="Consolas"/>
              </a:rPr>
              <a:t>{</a:t>
            </a:r>
            <a:endParaRPr b="0" lang="en-GB" sz="1200" spc="-1" strike="noStrike">
              <a:latin typeface="Arial"/>
            </a:endParaRPr>
          </a:p>
          <a:p>
            <a:pPr>
              <a:lnSpc>
                <a:spcPct val="100000"/>
              </a:lnSpc>
              <a:spcAft>
                <a:spcPts val="99"/>
              </a:spcAft>
            </a:pPr>
            <a:r>
              <a:rPr b="0" lang="en-GB" sz="1200" spc="-1" strike="noStrike">
                <a:solidFill>
                  <a:srgbClr val="000000"/>
                </a:solidFill>
                <a:latin typeface="Consolas"/>
                <a:ea typeface="Consolas"/>
              </a:rPr>
              <a:t>	</a:t>
            </a:r>
            <a:r>
              <a:rPr b="0" lang="en-GB" sz="1200" spc="-1" strike="noStrike">
                <a:solidFill>
                  <a:srgbClr val="000000"/>
                </a:solidFill>
                <a:latin typeface="Consolas"/>
                <a:ea typeface="Consolas"/>
              </a:rPr>
              <a:t>…</a:t>
            </a:r>
            <a:endParaRPr b="0" lang="en-GB" sz="1200" spc="-1" strike="noStrike">
              <a:latin typeface="Arial"/>
            </a:endParaRPr>
          </a:p>
          <a:p>
            <a:pPr>
              <a:lnSpc>
                <a:spcPct val="100000"/>
              </a:lnSpc>
              <a:spcAft>
                <a:spcPts val="99"/>
              </a:spcAft>
            </a:pPr>
            <a:r>
              <a:rPr b="0" lang="en-GB" sz="1200" spc="-1" strike="noStrike">
                <a:solidFill>
                  <a:srgbClr val="000000"/>
                </a:solidFill>
                <a:latin typeface="Consolas"/>
                <a:ea typeface="Consolas"/>
              </a:rPr>
              <a:t>}</a:t>
            </a:r>
            <a:endParaRPr b="0" lang="en-GB" sz="1200" spc="-1" strike="noStrike">
              <a:latin typeface="Arial"/>
            </a:endParaRPr>
          </a:p>
        </p:txBody>
      </p:sp>
      <p:sp>
        <p:nvSpPr>
          <p:cNvPr id="634" name="CustomShape 7"/>
          <p:cNvSpPr/>
          <p:nvPr/>
        </p:nvSpPr>
        <p:spPr>
          <a:xfrm>
            <a:off x="862200" y="5104800"/>
            <a:ext cx="11185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Avenir Next Condensed"/>
                <a:ea typeface="Avenir Next Condensed"/>
              </a:rPr>
              <a:t>main.cpp</a:t>
            </a:r>
            <a:endParaRPr b="0" lang="en-GB" sz="1600" spc="-1" strike="noStrike">
              <a:latin typeface="Arial"/>
            </a:endParaRPr>
          </a:p>
        </p:txBody>
      </p:sp>
      <p:sp>
        <p:nvSpPr>
          <p:cNvPr id="635" name="CustomShape 8"/>
          <p:cNvSpPr/>
          <p:nvPr/>
        </p:nvSpPr>
        <p:spPr>
          <a:xfrm>
            <a:off x="3427920" y="5104800"/>
            <a:ext cx="8866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Avenir Next Condensed"/>
                <a:ea typeface="Avenir Next Condensed"/>
              </a:rPr>
              <a:t>point.h</a:t>
            </a:r>
            <a:endParaRPr b="0" lang="en-GB" sz="1600" spc="-1" strike="noStrike">
              <a:latin typeface="Arial"/>
            </a:endParaRPr>
          </a:p>
        </p:txBody>
      </p:sp>
      <p:sp>
        <p:nvSpPr>
          <p:cNvPr id="636" name="CustomShape 9"/>
          <p:cNvSpPr/>
          <p:nvPr/>
        </p:nvSpPr>
        <p:spPr>
          <a:xfrm>
            <a:off x="5119560" y="5104800"/>
            <a:ext cx="11260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Avenir Next Condensed"/>
                <a:ea typeface="Avenir Next Condensed"/>
              </a:rPr>
              <a:t>point.cpp</a:t>
            </a:r>
            <a:endParaRPr b="0" lang="en-GB" sz="1600" spc="-1" strike="noStrike">
              <a:latin typeface="Arial"/>
            </a:endParaRPr>
          </a:p>
        </p:txBody>
      </p:sp>
      <p:sp>
        <p:nvSpPr>
          <p:cNvPr id="637" name="CustomShape 10"/>
          <p:cNvSpPr/>
          <p:nvPr/>
        </p:nvSpPr>
        <p:spPr>
          <a:xfrm>
            <a:off x="1139760" y="5474160"/>
            <a:ext cx="1809360" cy="38016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Main</a:t>
            </a:r>
            <a:r>
              <a:rPr b="1" lang="en-GB" sz="1400" spc="-1" strike="noStrike">
                <a:solidFill>
                  <a:srgbClr val="376092"/>
                </a:solidFill>
                <a:latin typeface="Segoe Print"/>
                <a:ea typeface="Avenir Next Condensed"/>
              </a:rPr>
              <a:t> </a:t>
            </a:r>
            <a:r>
              <a:rPr b="0" lang="en-GB" sz="1600" spc="-1" strike="noStrike">
                <a:solidFill>
                  <a:srgbClr val="000000"/>
                </a:solidFill>
                <a:latin typeface="Avenir Next Condensed"/>
                <a:ea typeface="Avenir Next Condensed"/>
              </a:rPr>
              <a:t>program</a:t>
            </a:r>
            <a:endParaRPr b="0" lang="en-GB" sz="1600" spc="-1" strike="noStrike">
              <a:latin typeface="Arial"/>
            </a:endParaRPr>
          </a:p>
        </p:txBody>
      </p:sp>
      <p:sp>
        <p:nvSpPr>
          <p:cNvPr id="638" name="CustomShape 11"/>
          <p:cNvSpPr/>
          <p:nvPr/>
        </p:nvSpPr>
        <p:spPr>
          <a:xfrm>
            <a:off x="3438360" y="5474160"/>
            <a:ext cx="1809360" cy="38016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Class</a:t>
            </a:r>
            <a:r>
              <a:rPr b="1" lang="en-GB" sz="1400" spc="-1" strike="noStrike">
                <a:solidFill>
                  <a:srgbClr val="376092"/>
                </a:solidFill>
                <a:latin typeface="Segoe Print"/>
                <a:ea typeface="Avenir Next Condensed"/>
              </a:rPr>
              <a:t> </a:t>
            </a:r>
            <a:r>
              <a:rPr b="0" lang="en-GB" sz="1600" spc="-1" strike="noStrike">
                <a:solidFill>
                  <a:srgbClr val="000000"/>
                </a:solidFill>
                <a:latin typeface="Avenir Next Condensed"/>
                <a:ea typeface="Avenir Next Condensed"/>
              </a:rPr>
              <a:t>interface</a:t>
            </a:r>
            <a:endParaRPr b="0" lang="en-GB" sz="1600" spc="-1" strike="noStrike">
              <a:latin typeface="Arial"/>
            </a:endParaRPr>
          </a:p>
        </p:txBody>
      </p:sp>
      <p:sp>
        <p:nvSpPr>
          <p:cNvPr id="639" name="CustomShape 12"/>
          <p:cNvSpPr/>
          <p:nvPr/>
        </p:nvSpPr>
        <p:spPr>
          <a:xfrm>
            <a:off x="6019920" y="5474160"/>
            <a:ext cx="2232360" cy="38016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Class</a:t>
            </a:r>
            <a:r>
              <a:rPr b="1" lang="en-GB" sz="1400" spc="-1" strike="noStrike">
                <a:solidFill>
                  <a:srgbClr val="376092"/>
                </a:solidFill>
                <a:latin typeface="Segoe Print"/>
                <a:ea typeface="Avenir Next Condensed"/>
              </a:rPr>
              <a:t> </a:t>
            </a:r>
            <a:r>
              <a:rPr b="0" lang="en-GB" sz="1600" spc="-1" strike="noStrike">
                <a:solidFill>
                  <a:srgbClr val="000000"/>
                </a:solidFill>
                <a:latin typeface="Avenir Next Condensed"/>
                <a:ea typeface="Avenir Next Condensed"/>
              </a:rPr>
              <a:t>implementation</a:t>
            </a:r>
            <a:endParaRPr b="0" lang="en-GB" sz="1600" spc="-1" strike="noStrike">
              <a:latin typeface="Arial"/>
            </a:endParaRPr>
          </a:p>
        </p:txBody>
      </p:sp>
      <p:sp>
        <p:nvSpPr>
          <p:cNvPr id="640" name="CustomShape 13"/>
          <p:cNvSpPr/>
          <p:nvPr/>
        </p:nvSpPr>
        <p:spPr>
          <a:xfrm>
            <a:off x="300960" y="5951880"/>
            <a:ext cx="5297040" cy="508320"/>
          </a:xfrm>
          <a:prstGeom prst="roundRect">
            <a:avLst>
              <a:gd name="adj" fmla="val 16667"/>
            </a:avLst>
          </a:prstGeom>
          <a:solidFill>
            <a:srgbClr val="ffffff"/>
          </a:solidFill>
          <a:ln w="25560">
            <a:solidFill>
              <a:srgbClr val="c0504d"/>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Any other program that wants to use Point can just include "</a:t>
            </a:r>
            <a:r>
              <a:rPr b="1" lang="en-GB" sz="1200" spc="-1" strike="noStrike">
                <a:solidFill>
                  <a:srgbClr val="000000"/>
                </a:solidFill>
                <a:latin typeface="Consolas"/>
                <a:ea typeface="Consolas"/>
              </a:rPr>
              <a:t>point.h</a:t>
            </a:r>
            <a:r>
              <a:rPr b="0" lang="en-GB" sz="1600" spc="-1" strike="noStrike">
                <a:solidFill>
                  <a:srgbClr val="000000"/>
                </a:solidFill>
                <a:latin typeface="Avenir Next Condensed"/>
                <a:ea typeface="Avenir Next Condensed"/>
              </a:rPr>
              <a:t>". </a:t>
            </a:r>
            <a:r>
              <a:rPr b="1" lang="en-GB" sz="1400" spc="-1" strike="noStrike">
                <a:solidFill>
                  <a:srgbClr val="000000"/>
                </a:solidFill>
                <a:latin typeface="Segoe Print"/>
                <a:ea typeface="Avenir Next Condensed"/>
              </a:rPr>
              <a:t> </a:t>
            </a:r>
            <a:endParaRPr b="0" lang="en-GB" sz="1400" spc="-1" strike="noStrike">
              <a:latin typeface="Arial"/>
            </a:endParaRPr>
          </a:p>
        </p:txBody>
      </p:sp>
      <p:sp>
        <p:nvSpPr>
          <p:cNvPr id="641" name="CustomShape 14"/>
          <p:cNvSpPr/>
          <p:nvPr/>
        </p:nvSpPr>
        <p:spPr>
          <a:xfrm>
            <a:off x="300960" y="6460560"/>
            <a:ext cx="5071680" cy="391320"/>
          </a:xfrm>
          <a:prstGeom prst="rect">
            <a:avLst/>
          </a:prstGeom>
          <a:solidFill>
            <a:srgbClr val="4bacc6"/>
          </a:solidFill>
          <a:ln w="25560">
            <a:solidFill>
              <a:srgbClr val="377f92"/>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ffffff"/>
                </a:solidFill>
                <a:latin typeface="Avenir Next Condensed"/>
                <a:ea typeface="Avenir Next Condensed"/>
              </a:rPr>
              <a:t>Check the sample programs and also the Makefile for this example.</a:t>
            </a:r>
            <a:endParaRPr b="0" lang="en-GB" sz="1600" spc="-1" strike="noStrike">
              <a:latin typeface="Arial"/>
            </a:endParaRPr>
          </a:p>
        </p:txBody>
      </p:sp>
      <p:sp>
        <p:nvSpPr>
          <p:cNvPr id="642" name="CustomShape 15"/>
          <p:cNvSpPr/>
          <p:nvPr/>
        </p:nvSpPr>
        <p:spPr>
          <a:xfrm>
            <a:off x="6389640" y="92160"/>
            <a:ext cx="2648880" cy="463320"/>
          </a:xfrm>
          <a:prstGeom prst="roundRect">
            <a:avLst>
              <a:gd name="adj" fmla="val 16667"/>
            </a:avLst>
          </a:prstGeom>
          <a:solidFill>
            <a:srgbClr val="4bacc6"/>
          </a:solidFill>
          <a:ln w="38160">
            <a:solidFill>
              <a:srgbClr val="ffffff"/>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GB" sz="1600" spc="-1" strike="noStrike">
                <a:solidFill>
                  <a:srgbClr val="ffffff"/>
                </a:solidFill>
                <a:latin typeface="Avenir Next Condensed"/>
                <a:ea typeface="Avenir Next Condensed"/>
              </a:rPr>
              <a:t>Optional but Recommended</a:t>
            </a:r>
            <a:endParaRPr b="0" lang="en-GB" sz="1600" spc="-1" strike="noStrike">
              <a:latin typeface="Arial"/>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FILE I/O</a:t>
            </a:r>
            <a:endParaRPr b="0" lang="en-US" sz="4000" spc="-1" strike="noStrike">
              <a:solidFill>
                <a:srgbClr val="000000"/>
              </a:solidFill>
              <a:latin typeface="Calibri Light"/>
            </a:endParaRPr>
          </a:p>
        </p:txBody>
      </p:sp>
      <p:sp>
        <p:nvSpPr>
          <p:cNvPr id="644" name="TextShape 2"/>
          <p:cNvSpPr txBox="1"/>
          <p:nvPr/>
        </p:nvSpPr>
        <p:spPr>
          <a:xfrm>
            <a:off x="722160" y="2906640"/>
            <a:ext cx="7772040" cy="1499760"/>
          </a:xfrm>
          <a:prstGeom prst="rect">
            <a:avLst/>
          </a:prstGeom>
          <a:noFill/>
          <a:ln>
            <a:noFill/>
          </a:ln>
        </p:spPr>
        <p:txBody>
          <a:bodyPr anchor="b"/>
          <a:p>
            <a:pPr>
              <a:lnSpc>
                <a:spcPct val="100000"/>
              </a:lnSpc>
              <a:spcBef>
                <a:spcPts val="400"/>
              </a:spcBef>
            </a:pPr>
            <a:r>
              <a:rPr b="0" lang="en-US" sz="2000" spc="-1" strike="noStrike">
                <a:solidFill>
                  <a:srgbClr val="8b8b8b"/>
                </a:solidFill>
                <a:latin typeface="Calibri Light"/>
                <a:ea typeface="Calibri Light"/>
              </a:rPr>
              <a:t>Part II</a:t>
            </a:r>
            <a:endParaRPr b="0" lang="en-US" sz="2000" spc="-1" strike="noStrike">
              <a:solidFill>
                <a:srgbClr val="000000"/>
              </a:solidFill>
              <a:latin typeface="Calibri Light"/>
            </a:endParaRPr>
          </a:p>
        </p:txBody>
      </p:sp>
      <p:sp>
        <p:nvSpPr>
          <p:cNvPr id="645" name="TextShape 3"/>
          <p:cNvSpPr txBox="1"/>
          <p:nvPr/>
        </p:nvSpPr>
        <p:spPr>
          <a:xfrm>
            <a:off x="6553080" y="6356520"/>
            <a:ext cx="2133360" cy="364680"/>
          </a:xfrm>
          <a:prstGeom prst="rect">
            <a:avLst/>
          </a:prstGeom>
          <a:noFill/>
          <a:ln>
            <a:noFill/>
          </a:ln>
        </p:spPr>
        <p:txBody>
          <a:bodyPr anchor="ctr"/>
          <a:p>
            <a:pPr algn="r">
              <a:lnSpc>
                <a:spcPct val="100000"/>
              </a:lnSpc>
            </a:pPr>
            <a:fld id="{73329964-81C2-49A9-B5AA-DD415D13193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File Input/Output</a:t>
            </a:r>
            <a:endParaRPr b="0" lang="en-US" sz="4400" spc="-1" strike="noStrike">
              <a:solidFill>
                <a:srgbClr val="000000"/>
              </a:solidFill>
              <a:latin typeface="Calibri Light"/>
            </a:endParaRPr>
          </a:p>
        </p:txBody>
      </p:sp>
      <p:sp>
        <p:nvSpPr>
          <p:cNvPr id="647" name="TextShape 2"/>
          <p:cNvSpPr txBox="1"/>
          <p:nvPr/>
        </p:nvSpPr>
        <p:spPr>
          <a:xfrm>
            <a:off x="457200" y="1600200"/>
            <a:ext cx="8229240" cy="389844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Files are used for storing data </a:t>
            </a:r>
            <a:r>
              <a:rPr b="0" lang="en-US" sz="2400" spc="-1" strike="noStrike">
                <a:solidFill>
                  <a:srgbClr val="31859c"/>
                </a:solidFill>
                <a:latin typeface="Calibri Light"/>
                <a:ea typeface="Calibri Light"/>
              </a:rPr>
              <a:t>permanently</a:t>
            </a:r>
            <a:r>
              <a:rPr b="0" lang="en-US" sz="2400" spc="-1" strike="noStrike">
                <a:solidFill>
                  <a:srgbClr val="000000"/>
                </a:solidFill>
                <a:latin typeface="Calibri Light"/>
                <a:ea typeface="Calibri Light"/>
              </a:rPr>
              <a:t>.  The data is stored in the hard drive of your computer and you can read and write from it with your program.</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C++ simply views a file as </a:t>
            </a:r>
            <a:r>
              <a:rPr b="0" lang="en-US" sz="2400" spc="-1" strike="noStrike">
                <a:solidFill>
                  <a:srgbClr val="e46c0a"/>
                </a:solidFill>
                <a:latin typeface="Calibri Light"/>
                <a:ea typeface="Calibri Light"/>
              </a:rPr>
              <a:t>a sequence of bytes</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648" name="TextShape 3"/>
          <p:cNvSpPr txBox="1"/>
          <p:nvPr/>
        </p:nvSpPr>
        <p:spPr>
          <a:xfrm>
            <a:off x="6553080" y="6356520"/>
            <a:ext cx="2133360" cy="364680"/>
          </a:xfrm>
          <a:prstGeom prst="rect">
            <a:avLst/>
          </a:prstGeom>
          <a:noFill/>
          <a:ln>
            <a:noFill/>
          </a:ln>
        </p:spPr>
        <p:txBody>
          <a:bodyPr anchor="ctr"/>
          <a:p>
            <a:pPr algn="r">
              <a:lnSpc>
                <a:spcPct val="100000"/>
              </a:lnSpc>
            </a:pPr>
            <a:fld id="{D7191A01-B550-4D20-AFC5-9F1A97534A7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pic>
        <p:nvPicPr>
          <p:cNvPr id="649" name="Picture 2" descr=""/>
          <p:cNvPicPr/>
          <p:nvPr/>
        </p:nvPicPr>
        <p:blipFill>
          <a:blip r:embed="rId1"/>
          <a:stretch/>
        </p:blipFill>
        <p:spPr>
          <a:xfrm>
            <a:off x="1383480" y="2691000"/>
            <a:ext cx="3220200" cy="2038680"/>
          </a:xfrm>
          <a:prstGeom prst="rect">
            <a:avLst/>
          </a:prstGeom>
          <a:ln w="9360">
            <a:noFill/>
          </a:ln>
        </p:spPr>
      </p:pic>
      <p:pic>
        <p:nvPicPr>
          <p:cNvPr id="650" name="Picture 3" descr=""/>
          <p:cNvPicPr/>
          <p:nvPr/>
        </p:nvPicPr>
        <p:blipFill>
          <a:blip r:embed="rId2"/>
          <a:stretch/>
        </p:blipFill>
        <p:spPr>
          <a:xfrm>
            <a:off x="5367960" y="2634840"/>
            <a:ext cx="2330280" cy="1828800"/>
          </a:xfrm>
          <a:prstGeom prst="rect">
            <a:avLst/>
          </a:prstGeom>
          <a:ln w="9360">
            <a:noFill/>
          </a:ln>
        </p:spPr>
      </p:pic>
      <p:sp>
        <p:nvSpPr>
          <p:cNvPr id="651" name="CustomShape 4"/>
          <p:cNvSpPr/>
          <p:nvPr/>
        </p:nvSpPr>
        <p:spPr>
          <a:xfrm flipV="1">
            <a:off x="4307400" y="2988720"/>
            <a:ext cx="988200" cy="69156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graphicFrame>
        <p:nvGraphicFramePr>
          <p:cNvPr id="652" name="Table 5"/>
          <p:cNvGraphicFramePr/>
          <p:nvPr/>
        </p:nvGraphicFramePr>
        <p:xfrm>
          <a:off x="632520" y="5499000"/>
          <a:ext cx="7689600" cy="622080"/>
        </p:xfrm>
        <a:graphic>
          <a:graphicData uri="http://schemas.openxmlformats.org/drawingml/2006/table">
            <a:tbl>
              <a:tblPr/>
              <a:tblGrid>
                <a:gridCol w="512640"/>
                <a:gridCol w="512640"/>
                <a:gridCol w="512640"/>
                <a:gridCol w="512640"/>
                <a:gridCol w="512640"/>
                <a:gridCol w="512640"/>
                <a:gridCol w="512640"/>
                <a:gridCol w="512640"/>
                <a:gridCol w="512640"/>
                <a:gridCol w="512640"/>
                <a:gridCol w="512640"/>
                <a:gridCol w="512640"/>
                <a:gridCol w="512640"/>
                <a:gridCol w="512640"/>
                <a:gridCol w="513000"/>
              </a:tblGrid>
              <a:tr h="622440">
                <a:tc>
                  <a:txBody>
                    <a:bodyPr/>
                    <a:p>
                      <a:pPr algn="ctr">
                        <a:lnSpc>
                          <a:spcPct val="100000"/>
                        </a:lnSpc>
                      </a:pPr>
                      <a:r>
                        <a:rPr b="0" lang="en-GB" sz="1800" spc="-1" strike="noStrike">
                          <a:solidFill>
                            <a:srgbClr val="000000"/>
                          </a:solidFill>
                          <a:latin typeface="Calibri Light"/>
                        </a:rPr>
                        <a:t>'P'</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3d69b"/>
                    </a:solidFill>
                  </a:tcPr>
                </a:tc>
                <a:tc>
                  <a:txBody>
                    <a:bodyPr/>
                    <a:p>
                      <a:pPr algn="ctr">
                        <a:lnSpc>
                          <a:spcPct val="100000"/>
                        </a:lnSpc>
                      </a:pPr>
                      <a:r>
                        <a:rPr b="0" lang="en-GB" sz="1800" spc="-1" strike="noStrike">
                          <a:solidFill>
                            <a:srgbClr val="000000"/>
                          </a:solidFill>
                          <a:latin typeface="Calibri Light"/>
                        </a:rPr>
                        <a:t>'e'</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3d69b"/>
                    </a:solidFill>
                  </a:tcPr>
                </a:tc>
                <a:tc>
                  <a:txBody>
                    <a:bodyPr/>
                    <a:p>
                      <a:pPr algn="ctr">
                        <a:lnSpc>
                          <a:spcPct val="100000"/>
                        </a:lnSpc>
                      </a:pPr>
                      <a:r>
                        <a:rPr b="0" lang="en-GB" sz="1800" spc="-1" strike="noStrike">
                          <a:solidFill>
                            <a:srgbClr val="000000"/>
                          </a:solidFill>
                          <a:latin typeface="Calibri Light"/>
                        </a:rPr>
                        <a:t>'t'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3d69b"/>
                    </a:solidFill>
                  </a:tcPr>
                </a:tc>
                <a:tc>
                  <a:txBody>
                    <a:bodyPr/>
                    <a:p>
                      <a:pPr algn="ctr">
                        <a:lnSpc>
                          <a:spcPct val="100000"/>
                        </a:lnSpc>
                      </a:pPr>
                      <a:r>
                        <a:rPr b="0" lang="en-GB" sz="1800" spc="-1" strike="noStrike">
                          <a:solidFill>
                            <a:srgbClr val="000000"/>
                          </a:solidFill>
                          <a:latin typeface="Calibri Light"/>
                        </a:rPr>
                        <a:t>'e'</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3d69b"/>
                    </a:solidFill>
                  </a:tcPr>
                </a:tc>
                <a:tc>
                  <a:txBody>
                    <a:bodyPr/>
                    <a:p>
                      <a:pPr algn="ctr">
                        <a:lnSpc>
                          <a:spcPct val="100000"/>
                        </a:lnSpc>
                      </a:pPr>
                      <a:r>
                        <a:rPr b="0" lang="en-GB" sz="1800" spc="-1" strike="noStrike">
                          <a:solidFill>
                            <a:srgbClr val="000000"/>
                          </a:solidFill>
                          <a:latin typeface="Calibri Light"/>
                        </a:rPr>
                        <a:t>'r'</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3d69b"/>
                    </a:solidFill>
                  </a:tcPr>
                </a:tc>
                <a:tc>
                  <a:txBody>
                    <a:bodyPr/>
                    <a:p>
                      <a:pPr algn="ctr">
                        <a:lnSpc>
                          <a:spcPct val="100000"/>
                        </a:lnSpc>
                      </a:pPr>
                      <a:r>
                        <a:rPr b="0" lang="en-GB" sz="1800" spc="-1" strike="noStrike">
                          <a:solidFill>
                            <a:srgbClr val="000000"/>
                          </a:solidFill>
                          <a:latin typeface="Calibri Light"/>
                        </a:rPr>
                        <a:t>'\n'</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3d69b"/>
                    </a:solidFill>
                  </a:tcPr>
                </a:tc>
                <a:tc>
                  <a:txBody>
                    <a:bodyPr/>
                    <a:p>
                      <a:pPr algn="ctr">
                        <a:lnSpc>
                          <a:spcPct val="100000"/>
                        </a:lnSpc>
                      </a:pPr>
                      <a:r>
                        <a:rPr b="0" lang="en-GB" sz="1800" spc="-1" strike="noStrike">
                          <a:solidFill>
                            <a:srgbClr val="000000"/>
                          </a:solidFill>
                          <a:latin typeface="Calibri Light"/>
                        </a:rPr>
                        <a:t>'3'</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3d69b"/>
                    </a:solid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3d69b"/>
                    </a:solidFill>
                  </a:tcPr>
                </a:tc>
                <a:tc>
                  <a:txBody>
                    <a:bodyPr/>
                    <a:p>
                      <a:pPr algn="ctr">
                        <a:lnSpc>
                          <a:spcPct val="100000"/>
                        </a:lnSpc>
                      </a:pPr>
                      <a:r>
                        <a:rPr b="0" lang="en-GB" sz="1800" spc="-1" strike="noStrike">
                          <a:solidFill>
                            <a:srgbClr val="000000"/>
                          </a:solidFill>
                          <a:latin typeface="Calibri Light"/>
                        </a:rPr>
                        <a:t>'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3d69b"/>
                    </a:solidFill>
                  </a:tcPr>
                </a:tc>
                <a:tc>
                  <a:txBody>
                    <a:bodyPr/>
                    <a:p>
                      <a:pPr algn="ctr">
                        <a:lnSpc>
                          <a:spcPct val="100000"/>
                        </a:lnSpc>
                      </a:pPr>
                      <a:r>
                        <a:rPr b="0" lang="en-GB" sz="1800" spc="-1" strike="noStrike">
                          <a:solidFill>
                            <a:srgbClr val="000000"/>
                          </a:solidFill>
                          <a:latin typeface="Calibri Light"/>
                        </a:rPr>
                        <a:t>'1'</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3d69b"/>
                    </a:solidFill>
                  </a:tcPr>
                </a:tc>
                <a:tc>
                  <a:txBody>
                    <a:bodyPr/>
                    <a:p>
                      <a:pPr algn="ctr">
                        <a:lnSpc>
                          <a:spcPct val="100000"/>
                        </a:lnSpc>
                      </a:pPr>
                      <a:r>
                        <a:rPr b="0" lang="en-GB" sz="1800" spc="-1" strike="noStrike">
                          <a:solidFill>
                            <a:srgbClr val="000000"/>
                          </a:solidFill>
                          <a:latin typeface="Calibri Light"/>
                        </a:rPr>
                        <a:t>'3'</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3d69b"/>
                    </a:solid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3d69b"/>
                    </a:solidFill>
                  </a:tcPr>
                </a:tc>
                <a:tc>
                  <a:txBody>
                    <a:bodyPr/>
                    <a:p>
                      <a:pPr algn="ctr">
                        <a:lnSpc>
                          <a:spcPct val="100000"/>
                        </a:lnSpc>
                      </a:pPr>
                      <a:r>
                        <a:rPr b="0" lang="en-GB" sz="1800" spc="-1" strike="noStrike">
                          <a:solidFill>
                            <a:srgbClr val="000000"/>
                          </a:solidFill>
                          <a:latin typeface="Calibri Light"/>
                        </a:rPr>
                        <a: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3d69b"/>
                    </a:solidFill>
                  </a:tcPr>
                </a:tc>
                <a:tc>
                  <a:txBody>
                    <a:bodyPr/>
                    <a:p>
                      <a:pPr algn="ctr">
                        <a:lnSpc>
                          <a:spcPct val="100000"/>
                        </a:lnSpc>
                      </a:pPr>
                      <a:r>
                        <a:rPr b="0" lang="en-GB" sz="1800" spc="-1" strike="noStrike">
                          <a:solidFill>
                            <a:srgbClr val="000000"/>
                          </a:solidFill>
                          <a:latin typeface="Calibri Light"/>
                        </a:rPr>
                        <a:t>'5'</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3d69b"/>
                    </a:solidFill>
                  </a:tcPr>
                </a:tc>
                <a:tc>
                  <a:txBody>
                    <a:bodyPr/>
                    <a:p>
                      <a:pPr algn="ctr">
                        <a:lnSpc>
                          <a:spcPct val="100000"/>
                        </a:lnSpc>
                      </a:pPr>
                      <a:r>
                        <a:rPr b="1" lang="en-GB" sz="1800" spc="-1" strike="noStrike">
                          <a:solidFill>
                            <a:srgbClr val="31859c"/>
                          </a:solidFill>
                          <a:latin typeface="Calibri Light"/>
                        </a:rPr>
                        <a:t>eof</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3d69b"/>
                    </a:solidFill>
                  </a:tcPr>
                </a:tc>
              </a:tr>
            </a:tbl>
          </a:graphicData>
        </a:graphic>
      </p:graphicFrame>
      <p:sp>
        <p:nvSpPr>
          <p:cNvPr id="653" name="CustomShape 6"/>
          <p:cNvSpPr/>
          <p:nvPr/>
        </p:nvSpPr>
        <p:spPr>
          <a:xfrm flipV="1">
            <a:off x="7831080" y="5869800"/>
            <a:ext cx="241560" cy="366480"/>
          </a:xfrm>
          <a:custGeom>
            <a:avLst/>
            <a:gdLst/>
            <a:ahLst/>
            <a:rect l="l" t="t" r="r" b="b"/>
            <a:pathLst>
              <a:path w="21600" h="21600">
                <a:moveTo>
                  <a:pt x="0" y="0"/>
                </a:moveTo>
                <a:lnTo>
                  <a:pt x="21600" y="21600"/>
                </a:lnTo>
              </a:path>
            </a:pathLst>
          </a:cu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
        <p:nvSpPr>
          <p:cNvPr id="654" name="CustomShape 7"/>
          <p:cNvSpPr/>
          <p:nvPr/>
        </p:nvSpPr>
        <p:spPr>
          <a:xfrm>
            <a:off x="6019920" y="6059520"/>
            <a:ext cx="1810800" cy="35388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end of file marker</a:t>
            </a:r>
            <a:endParaRPr b="0" lang="en-GB" sz="1600" spc="-1" strike="noStrike">
              <a:latin typeface="Arial"/>
            </a:endParaRPr>
          </a:p>
        </p:txBody>
      </p:sp>
      <p:sp>
        <p:nvSpPr>
          <p:cNvPr id="655" name="CustomShape 8"/>
          <p:cNvSpPr/>
          <p:nvPr/>
        </p:nvSpPr>
        <p:spPr>
          <a:xfrm>
            <a:off x="-17640" y="5898240"/>
            <a:ext cx="44546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Avenir Next Condensed"/>
                <a:ea typeface="Avenir Next Condensed"/>
              </a:rPr>
              <a:t>A file in the file system named "data3.txt"</a:t>
            </a:r>
            <a:endParaRPr b="0" lang="en-GB" sz="1600" spc="-1" strike="noStrike">
              <a:latin typeface="Arial"/>
            </a:endParaRPr>
          </a:p>
        </p:txBody>
      </p:sp>
      <p:sp>
        <p:nvSpPr>
          <p:cNvPr id="656" name="CustomShape 9"/>
          <p:cNvSpPr/>
          <p:nvPr/>
        </p:nvSpPr>
        <p:spPr>
          <a:xfrm>
            <a:off x="5012280" y="4454280"/>
            <a:ext cx="25282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Avenir Next Condensed"/>
                <a:ea typeface="Avenir Next Condensed"/>
              </a:rPr>
              <a:t>Contents of "data3.txt"</a:t>
            </a:r>
            <a:endParaRPr b="0" lang="en-GB" sz="1600" spc="-1" strike="noStrike">
              <a:latin typeface="Arial"/>
            </a:endParaRPr>
          </a:p>
        </p:txBody>
      </p:sp>
    </p:spTree>
  </p:cSld>
  <p:timing>
    <p:tnLst>
      <p:par>
        <p:cTn id="601" dur="indefinite" restart="never" nodeType="tmRoot">
          <p:childTnLst>
            <p:seq>
              <p:cTn id="602" dur="indefinite" nodeType="mainSeq">
                <p:childTnLst>
                  <p:par>
                    <p:cTn id="603" fill="hold">
                      <p:stCondLst>
                        <p:cond delay="indefinite"/>
                      </p:stCondLst>
                      <p:childTnLst>
                        <p:par>
                          <p:cTn id="604" fill="hold">
                            <p:stCondLst>
                              <p:cond delay="0"/>
                            </p:stCondLst>
                            <p:childTnLst>
                              <p:par>
                                <p:cTn id="605" nodeType="clickEffect" fill="hold" presetClass="entr" presetID="1">
                                  <p:stCondLst>
                                    <p:cond delay="0"/>
                                  </p:stCondLst>
                                  <p:childTnLst>
                                    <p:set>
                                      <p:cBhvr>
                                        <p:cTn id="606" dur="1" fill="hold">
                                          <p:stCondLst>
                                            <p:cond delay="0"/>
                                          </p:stCondLst>
                                        </p:cTn>
                                        <p:tgtEl>
                                          <p:spTgt spid="647">
                                            <p:txEl>
                                              <p:pRg st="7" end="7"/>
                                            </p:txEl>
                                          </p:spTgt>
                                        </p:tgtEl>
                                        <p:attrNameLst>
                                          <p:attrName>style.visibility</p:attrName>
                                        </p:attrNameLst>
                                      </p:cBhvr>
                                      <p:to>
                                        <p:strVal val="visible"/>
                                      </p:to>
                                    </p:set>
                                  </p:childTnLst>
                                </p:cTn>
                              </p:par>
                            </p:childTnLst>
                          </p:cTn>
                        </p:par>
                      </p:childTnLst>
                    </p:cTn>
                  </p:par>
                  <p:par>
                    <p:cTn id="607" fill="hold">
                      <p:stCondLst>
                        <p:cond delay="indefinite"/>
                      </p:stCondLst>
                      <p:childTnLst>
                        <p:par>
                          <p:cTn id="608" fill="hold">
                            <p:stCondLst>
                              <p:cond delay="0"/>
                            </p:stCondLst>
                            <p:childTnLst>
                              <p:par>
                                <p:cTn id="609" nodeType="clickEffect" fill="hold" presetClass="entr" presetID="1">
                                  <p:stCondLst>
                                    <p:cond delay="0"/>
                                  </p:stCondLst>
                                  <p:childTnLst>
                                    <p:set>
                                      <p:cBhvr>
                                        <p:cTn id="610" dur="1" fill="hold">
                                          <p:stCondLst>
                                            <p:cond delay="0"/>
                                          </p:stCondLst>
                                        </p:cTn>
                                        <p:tgtEl>
                                          <p:spTgt spid="652"/>
                                        </p:tgtEl>
                                        <p:attrNameLst>
                                          <p:attrName>style.visibility</p:attrName>
                                        </p:attrNameLst>
                                      </p:cBhvr>
                                      <p:to>
                                        <p:strVal val="visible"/>
                                      </p:to>
                                    </p:set>
                                  </p:childTnLst>
                                </p:cTn>
                              </p:par>
                              <p:par>
                                <p:cTn id="611" nodeType="withEffect" fill="hold" presetClass="entr" presetID="1">
                                  <p:stCondLst>
                                    <p:cond delay="0"/>
                                  </p:stCondLst>
                                  <p:childTnLst>
                                    <p:set>
                                      <p:cBhvr>
                                        <p:cTn id="612" dur="1" fill="hold">
                                          <p:stCondLst>
                                            <p:cond delay="0"/>
                                          </p:stCondLst>
                                        </p:cTn>
                                        <p:tgtEl>
                                          <p:spTgt spid="655"/>
                                        </p:tgtEl>
                                        <p:attrNameLst>
                                          <p:attrName>style.visibility</p:attrName>
                                        </p:attrNameLst>
                                      </p:cBhvr>
                                      <p:to>
                                        <p:strVal val="visible"/>
                                      </p:to>
                                    </p:set>
                                  </p:childTnLst>
                                </p:cTn>
                              </p:par>
                            </p:childTnLst>
                          </p:cTn>
                        </p:par>
                      </p:childTnLst>
                    </p:cTn>
                  </p:par>
                  <p:par>
                    <p:cTn id="613" fill="hold">
                      <p:stCondLst>
                        <p:cond delay="indefinite"/>
                      </p:stCondLst>
                      <p:childTnLst>
                        <p:par>
                          <p:cTn id="614" fill="hold">
                            <p:stCondLst>
                              <p:cond delay="0"/>
                            </p:stCondLst>
                            <p:childTnLst>
                              <p:par>
                                <p:cTn id="615" nodeType="clickEffect" fill="hold" presetClass="entr" presetID="1">
                                  <p:stCondLst>
                                    <p:cond delay="0"/>
                                  </p:stCondLst>
                                  <p:childTnLst>
                                    <p:set>
                                      <p:cBhvr>
                                        <p:cTn id="616" dur="1" fill="hold">
                                          <p:stCondLst>
                                            <p:cond delay="0"/>
                                          </p:stCondLst>
                                        </p:cTn>
                                        <p:tgtEl>
                                          <p:spTgt spid="654"/>
                                        </p:tgtEl>
                                        <p:attrNameLst>
                                          <p:attrName>style.visibility</p:attrName>
                                        </p:attrNameLst>
                                      </p:cBhvr>
                                      <p:to>
                                        <p:strVal val="visible"/>
                                      </p:to>
                                    </p:set>
                                  </p:childTnLst>
                                </p:cTn>
                              </p:par>
                              <p:par>
                                <p:cTn id="617" nodeType="withEffect" fill="hold" presetClass="entr" presetID="1">
                                  <p:stCondLst>
                                    <p:cond delay="0"/>
                                  </p:stCondLst>
                                  <p:childTnLst>
                                    <p:set>
                                      <p:cBhvr>
                                        <p:cTn id="618" dur="1" fill="hold">
                                          <p:stCondLst>
                                            <p:cond delay="0"/>
                                          </p:stCondLst>
                                        </p:cTn>
                                        <p:tgtEl>
                                          <p:spTgt spid="65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Streams</a:t>
            </a:r>
            <a:endParaRPr b="0" lang="en-US" sz="4400" spc="-1" strike="noStrike">
              <a:solidFill>
                <a:srgbClr val="000000"/>
              </a:solidFill>
              <a:latin typeface="Calibri Light"/>
            </a:endParaRPr>
          </a:p>
        </p:txBody>
      </p:sp>
      <p:sp>
        <p:nvSpPr>
          <p:cNvPr id="658" name="TextShape 2"/>
          <p:cNvSpPr txBox="1"/>
          <p:nvPr/>
        </p:nvSpPr>
        <p:spPr>
          <a:xfrm>
            <a:off x="457200" y="1600200"/>
            <a:ext cx="8229240" cy="356688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C++ uses a convenient abstraction called </a:t>
            </a:r>
            <a:r>
              <a:rPr b="1" lang="en-US" sz="2400" spc="-1" strike="noStrike">
                <a:solidFill>
                  <a:srgbClr val="31859c"/>
                </a:solidFill>
                <a:latin typeface="Calibri Light"/>
                <a:ea typeface="Calibri Light"/>
              </a:rPr>
              <a:t>streams</a:t>
            </a:r>
            <a:r>
              <a:rPr b="0" lang="en-US" sz="2400" spc="-1" strike="noStrike">
                <a:solidFill>
                  <a:srgbClr val="000000"/>
                </a:solidFill>
                <a:latin typeface="Calibri Light"/>
                <a:ea typeface="Calibri Light"/>
              </a:rPr>
              <a:t> to perform input and output operations in sequential media, e.g., </a:t>
            </a:r>
            <a:endParaRPr b="0" lang="en-US" sz="2400" spc="-1" strike="noStrike">
              <a:solidFill>
                <a:srgbClr val="000000"/>
              </a:solidFill>
              <a:latin typeface="Calibri Light"/>
            </a:endParaRPr>
          </a:p>
          <a:p>
            <a:pPr lvl="1" marL="743040" indent="-285480">
              <a:lnSpc>
                <a:spcPct val="100000"/>
              </a:lnSpc>
              <a:spcBef>
                <a:spcPts val="400"/>
              </a:spcBef>
              <a:buClr>
                <a:srgbClr val="31859c"/>
              </a:buClr>
              <a:buFont typeface="Arial"/>
              <a:buChar char="–"/>
            </a:pPr>
            <a:r>
              <a:rPr b="1" lang="en-US" sz="2000" spc="-1" strike="noStrike">
                <a:solidFill>
                  <a:srgbClr val="31859c"/>
                </a:solidFill>
                <a:latin typeface="Calibri Light"/>
                <a:ea typeface="Calibri Light"/>
              </a:rPr>
              <a:t>cout</a:t>
            </a:r>
            <a:r>
              <a:rPr b="1" lang="en-US" sz="2000" spc="-1" strike="noStrike">
                <a:solidFill>
                  <a:srgbClr val="000000"/>
                </a:solidFill>
                <a:latin typeface="Calibri Light"/>
                <a:ea typeface="Calibri Light"/>
              </a:rPr>
              <a:t> </a:t>
            </a:r>
            <a:r>
              <a:rPr b="0" lang="en-US" sz="2000" spc="-1" strike="noStrike">
                <a:solidFill>
                  <a:srgbClr val="000000"/>
                </a:solidFill>
                <a:latin typeface="Calibri Light"/>
                <a:ea typeface="Calibri Light"/>
              </a:rPr>
              <a:t>is a stream object for sending output to the screen </a:t>
            </a:r>
            <a:endParaRPr b="0" lang="en-US" sz="2000" spc="-1" strike="noStrike">
              <a:solidFill>
                <a:srgbClr val="000000"/>
              </a:solidFill>
              <a:latin typeface="Calibri Light"/>
            </a:endParaRPr>
          </a:p>
          <a:p>
            <a:pPr lvl="1" marL="743040" indent="-285480">
              <a:lnSpc>
                <a:spcPct val="100000"/>
              </a:lnSpc>
              <a:spcBef>
                <a:spcPts val="400"/>
              </a:spcBef>
              <a:buClr>
                <a:srgbClr val="31859c"/>
              </a:buClr>
              <a:buFont typeface="Arial"/>
              <a:buChar char="–"/>
            </a:pPr>
            <a:r>
              <a:rPr b="1" lang="en-US" sz="2000" spc="-1" strike="noStrike">
                <a:solidFill>
                  <a:srgbClr val="31859c"/>
                </a:solidFill>
                <a:latin typeface="Calibri Light"/>
                <a:ea typeface="Calibri Light"/>
              </a:rPr>
              <a:t>cin</a:t>
            </a:r>
            <a:r>
              <a:rPr b="0" lang="en-US" sz="2000" spc="-1" strike="noStrike">
                <a:solidFill>
                  <a:srgbClr val="000000"/>
                </a:solidFill>
                <a:latin typeface="Calibri Light"/>
                <a:ea typeface="Calibri Light"/>
              </a:rPr>
              <a:t> is a stream object for taking input from keyboard </a:t>
            </a:r>
            <a:endParaRPr b="0" lang="en-US" sz="20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C++ provides two classes, namely </a:t>
            </a:r>
            <a:r>
              <a:rPr b="1" lang="en-US" sz="2400" spc="-1" strike="noStrike">
                <a:solidFill>
                  <a:srgbClr val="f79646"/>
                </a:solidFill>
                <a:latin typeface="Calibri Light"/>
                <a:ea typeface="Calibri Light"/>
              </a:rPr>
              <a:t>ofstream</a:t>
            </a:r>
            <a:r>
              <a:rPr b="0" lang="en-US" sz="2400" spc="-1" strike="noStrike">
                <a:solidFill>
                  <a:srgbClr val="000000"/>
                </a:solidFill>
                <a:latin typeface="Calibri Light"/>
                <a:ea typeface="Calibri Light"/>
              </a:rPr>
              <a:t> and </a:t>
            </a:r>
            <a:r>
              <a:rPr b="1" lang="en-US" sz="2400" spc="-1" strike="noStrike">
                <a:solidFill>
                  <a:srgbClr val="f79646"/>
                </a:solidFill>
                <a:latin typeface="Calibri Light"/>
                <a:ea typeface="Calibri Light"/>
              </a:rPr>
              <a:t>ifstream</a:t>
            </a:r>
            <a:r>
              <a:rPr b="0" lang="en-US" sz="2400" spc="-1" strike="noStrike">
                <a:solidFill>
                  <a:srgbClr val="000000"/>
                </a:solidFill>
                <a:latin typeface="Calibri Light"/>
                <a:ea typeface="Calibri Light"/>
              </a:rPr>
              <a:t>, for writing and reading data to and from files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To use the classes ofstream and ifstream, simply include the header file </a:t>
            </a:r>
            <a:r>
              <a:rPr b="1" lang="en-US" sz="2400" spc="-1" strike="noStrike">
                <a:solidFill>
                  <a:srgbClr val="f79646"/>
                </a:solidFill>
                <a:latin typeface="Calibri Light"/>
                <a:ea typeface="Calibri Light"/>
              </a:rPr>
              <a:t>fstream</a:t>
            </a:r>
            <a:r>
              <a:rPr b="0" lang="en-US" sz="2400" spc="-1" strike="noStrike">
                <a:solidFill>
                  <a:srgbClr val="000000"/>
                </a:solidFill>
                <a:latin typeface="Calibri Light"/>
                <a:ea typeface="Calibri Light"/>
              </a:rPr>
              <a:t>, i.e., </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659" name="TextShape 3"/>
          <p:cNvSpPr txBox="1"/>
          <p:nvPr/>
        </p:nvSpPr>
        <p:spPr>
          <a:xfrm>
            <a:off x="6553080" y="6356520"/>
            <a:ext cx="2133360" cy="364680"/>
          </a:xfrm>
          <a:prstGeom prst="rect">
            <a:avLst/>
          </a:prstGeom>
          <a:noFill/>
          <a:ln>
            <a:noFill/>
          </a:ln>
        </p:spPr>
        <p:txBody>
          <a:bodyPr anchor="ctr"/>
          <a:p>
            <a:pPr algn="r">
              <a:lnSpc>
                <a:spcPct val="100000"/>
              </a:lnSpc>
            </a:pPr>
            <a:fld id="{E42D065C-E469-4333-9A5B-3F1047DA8B2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60" name="CustomShape 4"/>
          <p:cNvSpPr/>
          <p:nvPr/>
        </p:nvSpPr>
        <p:spPr>
          <a:xfrm>
            <a:off x="2863800" y="5167440"/>
            <a:ext cx="3555000" cy="5389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2000" spc="-1" strike="noStrike">
                <a:solidFill>
                  <a:srgbClr val="000000"/>
                </a:solidFill>
                <a:latin typeface="Consolas"/>
                <a:ea typeface="Consolas"/>
              </a:rPr>
              <a:t>#include &lt;fstream&gt;</a:t>
            </a:r>
            <a:endParaRPr b="0" lang="en-GB" sz="2000" spc="-1" strike="noStrike">
              <a:latin typeface="Arial"/>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Write to File</a:t>
            </a:r>
            <a:endParaRPr b="0" lang="en-US" sz="4000" spc="-1" strike="noStrike">
              <a:solidFill>
                <a:srgbClr val="000000"/>
              </a:solidFill>
              <a:latin typeface="Calibri Light"/>
            </a:endParaRPr>
          </a:p>
        </p:txBody>
      </p:sp>
      <p:sp>
        <p:nvSpPr>
          <p:cNvPr id="662" name="TextShape 2"/>
          <p:cNvSpPr txBox="1"/>
          <p:nvPr/>
        </p:nvSpPr>
        <p:spPr>
          <a:xfrm>
            <a:off x="722160" y="2906640"/>
            <a:ext cx="7772040" cy="1499760"/>
          </a:xfrm>
          <a:prstGeom prst="rect">
            <a:avLst/>
          </a:prstGeom>
          <a:noFill/>
          <a:ln>
            <a:noFill/>
          </a:ln>
        </p:spPr>
        <p:txBody>
          <a:bodyPr anchor="b"/>
          <a:p>
            <a:endParaRPr b="0" lang="en-US" sz="3200" spc="-1" strike="noStrike">
              <a:solidFill>
                <a:srgbClr val="000000"/>
              </a:solidFill>
              <a:latin typeface="Calibri Light"/>
            </a:endParaRPr>
          </a:p>
        </p:txBody>
      </p:sp>
      <p:sp>
        <p:nvSpPr>
          <p:cNvPr id="663" name="TextShape 3"/>
          <p:cNvSpPr txBox="1"/>
          <p:nvPr/>
        </p:nvSpPr>
        <p:spPr>
          <a:xfrm>
            <a:off x="6553080" y="6356520"/>
            <a:ext cx="2133360" cy="364680"/>
          </a:xfrm>
          <a:prstGeom prst="rect">
            <a:avLst/>
          </a:prstGeom>
          <a:noFill/>
          <a:ln>
            <a:noFill/>
          </a:ln>
        </p:spPr>
        <p:txBody>
          <a:bodyPr anchor="ctr"/>
          <a:p>
            <a:pPr algn="r">
              <a:lnSpc>
                <a:spcPct val="100000"/>
              </a:lnSpc>
            </a:pPr>
            <a:fld id="{7F436895-865A-4258-818A-A8698D10036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Output File Stream</a:t>
            </a:r>
            <a:endParaRPr b="0" lang="en-US" sz="4400" spc="-1" strike="noStrike">
              <a:solidFill>
                <a:srgbClr val="000000"/>
              </a:solidFill>
              <a:latin typeface="Calibri Light"/>
            </a:endParaRPr>
          </a:p>
        </p:txBody>
      </p:sp>
      <p:sp>
        <p:nvSpPr>
          <p:cNvPr id="665" name="TextShape 2"/>
          <p:cNvSpPr txBox="1"/>
          <p:nvPr/>
        </p:nvSpPr>
        <p:spPr>
          <a:xfrm>
            <a:off x="286560" y="1206720"/>
            <a:ext cx="8584200" cy="502128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 basic example for </a:t>
            </a:r>
            <a:r>
              <a:rPr b="1" lang="en-US" sz="2400" spc="-1" strike="noStrike">
                <a:solidFill>
                  <a:srgbClr val="e46c0a"/>
                </a:solidFill>
                <a:latin typeface="Calibri Light"/>
                <a:ea typeface="Calibri Light"/>
              </a:rPr>
              <a:t>creating and writing </a:t>
            </a:r>
            <a:r>
              <a:rPr b="0" lang="en-US" sz="2400" spc="-1" strike="noStrike">
                <a:solidFill>
                  <a:srgbClr val="000000"/>
                </a:solidFill>
                <a:latin typeface="Calibri Light"/>
                <a:ea typeface="Calibri Light"/>
              </a:rPr>
              <a:t>to a file</a:t>
            </a:r>
            <a:endParaRPr b="0" lang="en-US" sz="2400" spc="-1" strike="noStrike">
              <a:solidFill>
                <a:srgbClr val="000000"/>
              </a:solidFill>
              <a:latin typeface="Calibri Light"/>
            </a:endParaRPr>
          </a:p>
        </p:txBody>
      </p:sp>
      <p:sp>
        <p:nvSpPr>
          <p:cNvPr id="666" name="CustomShape 3"/>
          <p:cNvSpPr/>
          <p:nvPr/>
        </p:nvSpPr>
        <p:spPr>
          <a:xfrm>
            <a:off x="392400" y="1993680"/>
            <a:ext cx="4687920" cy="43545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a6a6a6"/>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#include &lt;fstream&gt;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#include &lt;cstdlib&gt;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#include &lt;string&gt;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1" lang="en-GB" sz="1600" spc="-1" strike="noStrike">
                <a:solidFill>
                  <a:srgbClr val="000000"/>
                </a:solidFill>
                <a:latin typeface="Consolas"/>
                <a:ea typeface="Consolas"/>
              </a:rPr>
              <a:t>ofstream</a:t>
            </a:r>
            <a:r>
              <a:rPr b="0" lang="en-GB" sz="1600" spc="-1" strike="noStrike">
                <a:solidFill>
                  <a:srgbClr val="000000"/>
                </a:solidFill>
                <a:latin typeface="Consolas"/>
                <a:ea typeface="Consolas"/>
              </a:rPr>
              <a:t> fout;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fout.</a:t>
            </a:r>
            <a:r>
              <a:rPr b="1" lang="en-GB" sz="1600" spc="-1" strike="noStrike">
                <a:solidFill>
                  <a:srgbClr val="000000"/>
                </a:solidFill>
                <a:latin typeface="Consolas"/>
                <a:ea typeface="Consolas"/>
              </a:rPr>
              <a:t>open</a:t>
            </a:r>
            <a:r>
              <a:rPr b="0" lang="en-GB" sz="1600" spc="-1" strike="noStrike">
                <a:solidFill>
                  <a:srgbClr val="000000"/>
                </a:solidFill>
                <a:latin typeface="Consolas"/>
                <a:ea typeface="Consolas"/>
              </a:rPr>
              <a:t>("data1.txt");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if ( fout.fail() ) {</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cout &lt;&lt; "Error in file opening!"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&lt;&lt; endl;</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exit(1);</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a:t>
            </a:r>
            <a:endParaRPr b="0" lang="en-GB" sz="1600" spc="-1" strike="noStrike">
              <a:latin typeface="Arial"/>
            </a:endParaRPr>
          </a:p>
        </p:txBody>
      </p:sp>
      <p:sp>
        <p:nvSpPr>
          <p:cNvPr id="667" name="CustomShape 4"/>
          <p:cNvSpPr/>
          <p:nvPr/>
        </p:nvSpPr>
        <p:spPr>
          <a:xfrm>
            <a:off x="6227640" y="5827680"/>
            <a:ext cx="2642760" cy="52056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sp>
      <p:sp>
        <p:nvSpPr>
          <p:cNvPr id="668" name="CustomShape 5"/>
          <p:cNvSpPr/>
          <p:nvPr/>
        </p:nvSpPr>
        <p:spPr>
          <a:xfrm>
            <a:off x="7966440" y="5577480"/>
            <a:ext cx="9964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data1.txt</a:t>
            </a:r>
            <a:endParaRPr b="0" lang="en-GB" sz="1400" spc="-1" strike="noStrike">
              <a:latin typeface="Arial"/>
            </a:endParaRPr>
          </a:p>
        </p:txBody>
      </p:sp>
      <p:sp>
        <p:nvSpPr>
          <p:cNvPr id="669" name="CustomShape 6"/>
          <p:cNvSpPr/>
          <p:nvPr/>
        </p:nvSpPr>
        <p:spPr>
          <a:xfrm>
            <a:off x="169560" y="6329880"/>
            <a:ext cx="1883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output_file.cpp</a:t>
            </a:r>
            <a:endParaRPr b="0" lang="en-GB" sz="1800" spc="-1" strike="noStrike">
              <a:latin typeface="Arial"/>
            </a:endParaRPr>
          </a:p>
        </p:txBody>
      </p:sp>
      <p:sp>
        <p:nvSpPr>
          <p:cNvPr id="670" name="CustomShape 7"/>
          <p:cNvSpPr/>
          <p:nvPr/>
        </p:nvSpPr>
        <p:spPr>
          <a:xfrm>
            <a:off x="3569760" y="1671120"/>
            <a:ext cx="4899960" cy="25711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808080"/>
                </a:solidFill>
                <a:latin typeface="Calibri Light"/>
              </a:rPr>
              <a:t>    </a:t>
            </a:r>
            <a:r>
              <a:rPr b="0" lang="en-GB" sz="1600" spc="-1" strike="noStrike">
                <a:solidFill>
                  <a:srgbClr val="808080"/>
                </a:solidFill>
                <a:latin typeface="Calibri Light"/>
              </a:rPr>
              <a:t>	</a:t>
            </a:r>
            <a:r>
              <a:rPr b="0" lang="en-GB" sz="1600" spc="-1" strike="noStrike">
                <a:solidFill>
                  <a:srgbClr val="a6a6a6"/>
                </a:solidFill>
                <a:latin typeface="Consolas"/>
                <a:ea typeface="Consolas"/>
              </a:rPr>
              <a:t>string name = "Peter";</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int age = 30;</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double weight = 130.5;</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fout &lt;&lt; name &lt;&lt; " " &lt;&lt; age &lt;&lt; " " </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&lt;&lt; weight &lt;&lt; endl;</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fout.close();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p:txBody>
      </p:sp>
      <p:sp>
        <p:nvSpPr>
          <p:cNvPr id="671" name="TextShape 8"/>
          <p:cNvSpPr txBox="1"/>
          <p:nvPr/>
        </p:nvSpPr>
        <p:spPr>
          <a:xfrm>
            <a:off x="6553080" y="6356520"/>
            <a:ext cx="2133360" cy="364680"/>
          </a:xfrm>
          <a:prstGeom prst="rect">
            <a:avLst/>
          </a:prstGeom>
          <a:noFill/>
          <a:ln>
            <a:noFill/>
          </a:ln>
        </p:spPr>
        <p:txBody>
          <a:bodyPr anchor="ctr"/>
          <a:p>
            <a:pPr algn="r">
              <a:lnSpc>
                <a:spcPct val="100000"/>
              </a:lnSpc>
            </a:pPr>
            <a:fld id="{115A698B-0F3A-4EAD-A6AF-E42292568E8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72" name="CustomShape 9"/>
          <p:cNvSpPr/>
          <p:nvPr/>
        </p:nvSpPr>
        <p:spPr>
          <a:xfrm flipH="1">
            <a:off x="2523600" y="2323080"/>
            <a:ext cx="3138480" cy="22788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673" name="CustomShape 10"/>
          <p:cNvSpPr/>
          <p:nvPr/>
        </p:nvSpPr>
        <p:spPr>
          <a:xfrm>
            <a:off x="5662440" y="2026440"/>
            <a:ext cx="2149560" cy="59292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Avenir Next Condensed"/>
                <a:ea typeface="Avenir Next Condensed"/>
              </a:rPr>
              <a:t>Include the file stream header file</a:t>
            </a:r>
            <a:endParaRPr b="0" lang="en-GB" sz="1600" spc="-1" strike="noStrike">
              <a:latin typeface="Arial"/>
            </a:endParaRPr>
          </a:p>
        </p:txBody>
      </p:sp>
      <p:sp>
        <p:nvSpPr>
          <p:cNvPr id="674" name="CustomShape 11"/>
          <p:cNvSpPr/>
          <p:nvPr/>
        </p:nvSpPr>
        <p:spPr>
          <a:xfrm>
            <a:off x="5359680" y="2823120"/>
            <a:ext cx="2611080" cy="112068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Avenir Next Condensed"/>
                <a:ea typeface="Avenir Next Condensed"/>
              </a:rPr>
              <a:t>Create an </a:t>
            </a:r>
            <a:r>
              <a:rPr b="1" lang="en-GB" sz="1600" spc="-1" strike="noStrike">
                <a:solidFill>
                  <a:srgbClr val="000000"/>
                </a:solidFill>
                <a:latin typeface="Avenir Next Condensed"/>
                <a:ea typeface="Avenir Next Condensed"/>
              </a:rPr>
              <a:t>ofstream </a:t>
            </a:r>
            <a:r>
              <a:rPr b="0" lang="en-GB" sz="1600" spc="-1" strike="noStrike">
                <a:solidFill>
                  <a:srgbClr val="000000"/>
                </a:solidFill>
                <a:latin typeface="Avenir Next Condensed"/>
                <a:ea typeface="Avenir Next Condensed"/>
              </a:rPr>
              <a:t>(output file stream) object and connect it to an </a:t>
            </a:r>
            <a:r>
              <a:rPr b="1" lang="en-GB" sz="1600" spc="-1" strike="noStrike">
                <a:solidFill>
                  <a:srgbClr val="000000"/>
                </a:solidFill>
                <a:latin typeface="Avenir Next Condensed"/>
                <a:ea typeface="Avenir Next Condensed"/>
              </a:rPr>
              <a:t>external file </a:t>
            </a:r>
            <a:r>
              <a:rPr b="0" lang="en-GB" sz="1600" spc="-1" strike="noStrike">
                <a:solidFill>
                  <a:srgbClr val="000000"/>
                </a:solidFill>
                <a:latin typeface="Avenir Next Condensed"/>
                <a:ea typeface="Avenir Next Condensed"/>
              </a:rPr>
              <a:t>named "data1.txt"</a:t>
            </a:r>
            <a:endParaRPr b="0" lang="en-GB" sz="1600" spc="-1" strike="noStrike">
              <a:latin typeface="Arial"/>
            </a:endParaRPr>
          </a:p>
        </p:txBody>
      </p:sp>
      <p:sp>
        <p:nvSpPr>
          <p:cNvPr id="675" name="CustomShape 12"/>
          <p:cNvSpPr/>
          <p:nvPr/>
        </p:nvSpPr>
        <p:spPr>
          <a:xfrm flipH="1">
            <a:off x="2324160" y="3383280"/>
            <a:ext cx="3033720" cy="83196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st="20160" dir="5400000">
              <a:srgbClr val="000000">
                <a:alpha val="38000"/>
              </a:srgbClr>
            </a:outerShdw>
          </a:effectLst>
        </p:spPr>
        <p:style>
          <a:lnRef idx="0"/>
          <a:fillRef idx="0"/>
          <a:effectRef idx="0"/>
          <a:fontRef idx="minor"/>
        </p:style>
      </p:sp>
      <p:sp>
        <p:nvSpPr>
          <p:cNvPr id="676" name="CustomShape 13"/>
          <p:cNvSpPr/>
          <p:nvPr/>
        </p:nvSpPr>
        <p:spPr>
          <a:xfrm>
            <a:off x="5769720" y="3887280"/>
            <a:ext cx="2858040" cy="89748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Avenir Next Condensed"/>
                <a:ea typeface="Avenir Next Condensed"/>
              </a:rPr>
              <a:t>These two statements can be replaced by:</a:t>
            </a:r>
            <a:endParaRPr b="0" lang="en-GB" sz="1400" spc="-1" strike="noStrike">
              <a:latin typeface="Arial"/>
            </a:endParaRPr>
          </a:p>
          <a:p>
            <a:pPr algn="ctr">
              <a:lnSpc>
                <a:spcPct val="100000"/>
              </a:lnSpc>
            </a:pPr>
            <a:r>
              <a:rPr b="1" lang="en-GB" sz="1400" spc="-1" strike="noStrike">
                <a:solidFill>
                  <a:srgbClr val="000000"/>
                </a:solidFill>
                <a:latin typeface="Avenir Next Condensed"/>
                <a:ea typeface="Avenir Next Condensed"/>
              </a:rPr>
              <a:t>ofstream fout ("data1.txt");</a:t>
            </a:r>
            <a:r>
              <a:rPr b="0" lang="en-GB" sz="1400" spc="-1" strike="noStrike">
                <a:solidFill>
                  <a:srgbClr val="000000"/>
                </a:solidFill>
                <a:latin typeface="Avenir Next Condensed"/>
                <a:ea typeface="Avenir Next Condensed"/>
              </a:rPr>
              <a:t> </a:t>
            </a:r>
            <a:endParaRPr b="0" lang="en-GB" sz="1400" spc="-1" strike="noStrike">
              <a:latin typeface="Arial"/>
            </a:endParaRPr>
          </a:p>
        </p:txBody>
      </p:sp>
      <p:sp>
        <p:nvSpPr>
          <p:cNvPr id="677" name="CustomShape 14"/>
          <p:cNvSpPr/>
          <p:nvPr/>
        </p:nvSpPr>
        <p:spPr>
          <a:xfrm>
            <a:off x="5343840" y="4702320"/>
            <a:ext cx="2642760" cy="109332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Avenir Next Condensed"/>
                <a:ea typeface="Avenir Next Condensed"/>
              </a:rPr>
              <a:t>After executing these two statements, a file will be created in your hard drive (in the same directory as your program executable):</a:t>
            </a:r>
            <a:endParaRPr b="0" lang="en-GB" sz="1400" spc="-1" strike="noStrike">
              <a:latin typeface="Arial"/>
            </a:endParaRPr>
          </a:p>
        </p:txBody>
      </p:sp>
    </p:spTree>
  </p:cSld>
  <p:timing>
    <p:tnLst>
      <p:par>
        <p:cTn id="619" dur="indefinite" restart="never" nodeType="tmRoot">
          <p:childTnLst>
            <p:seq>
              <p:cTn id="620" dur="indefinite" nodeType="mainSeq">
                <p:childTnLst>
                  <p:par>
                    <p:cTn id="621" fill="hold">
                      <p:stCondLst>
                        <p:cond delay="indefinite"/>
                      </p:stCondLst>
                      <p:childTnLst>
                        <p:par>
                          <p:cTn id="622" fill="hold">
                            <p:stCondLst>
                              <p:cond delay="0"/>
                            </p:stCondLst>
                            <p:childTnLst>
                              <p:par>
                                <p:cTn id="623" nodeType="clickEffect" fill="hold" presetClass="entr" presetID="1">
                                  <p:stCondLst>
                                    <p:cond delay="0"/>
                                  </p:stCondLst>
                                  <p:childTnLst>
                                    <p:set>
                                      <p:cBhvr>
                                        <p:cTn id="624" dur="1" fill="hold">
                                          <p:stCondLst>
                                            <p:cond delay="0"/>
                                          </p:stCondLst>
                                        </p:cTn>
                                        <p:tgtEl>
                                          <p:spTgt spid="672"/>
                                        </p:tgtEl>
                                        <p:attrNameLst>
                                          <p:attrName>style.visibility</p:attrName>
                                        </p:attrNameLst>
                                      </p:cBhvr>
                                      <p:to>
                                        <p:strVal val="visible"/>
                                      </p:to>
                                    </p:set>
                                  </p:childTnLst>
                                </p:cTn>
                              </p:par>
                              <p:par>
                                <p:cTn id="625" nodeType="withEffect" fill="hold" presetClass="entr" presetID="1">
                                  <p:stCondLst>
                                    <p:cond delay="0"/>
                                  </p:stCondLst>
                                  <p:childTnLst>
                                    <p:set>
                                      <p:cBhvr>
                                        <p:cTn id="626" dur="1" fill="hold">
                                          <p:stCondLst>
                                            <p:cond delay="0"/>
                                          </p:stCondLst>
                                        </p:cTn>
                                        <p:tgtEl>
                                          <p:spTgt spid="673"/>
                                        </p:tgtEl>
                                        <p:attrNameLst>
                                          <p:attrName>style.visibility</p:attrName>
                                        </p:attrNameLst>
                                      </p:cBhvr>
                                      <p:to>
                                        <p:strVal val="visible"/>
                                      </p:to>
                                    </p:set>
                                  </p:childTnLst>
                                </p:cTn>
                              </p:par>
                            </p:childTnLst>
                          </p:cTn>
                        </p:par>
                      </p:childTnLst>
                    </p:cTn>
                  </p:par>
                  <p:par>
                    <p:cTn id="627" fill="hold">
                      <p:stCondLst>
                        <p:cond delay="indefinite"/>
                      </p:stCondLst>
                      <p:childTnLst>
                        <p:par>
                          <p:cTn id="628" fill="hold">
                            <p:stCondLst>
                              <p:cond delay="0"/>
                            </p:stCondLst>
                            <p:childTnLst>
                              <p:par>
                                <p:cTn id="629" nodeType="clickEffect" fill="hold" presetClass="entr" presetID="1">
                                  <p:stCondLst>
                                    <p:cond delay="0"/>
                                  </p:stCondLst>
                                  <p:childTnLst>
                                    <p:set>
                                      <p:cBhvr>
                                        <p:cTn id="630" dur="1" fill="hold">
                                          <p:stCondLst>
                                            <p:cond delay="0"/>
                                          </p:stCondLst>
                                        </p:cTn>
                                        <p:tgtEl>
                                          <p:spTgt spid="675"/>
                                        </p:tgtEl>
                                        <p:attrNameLst>
                                          <p:attrName>style.visibility</p:attrName>
                                        </p:attrNameLst>
                                      </p:cBhvr>
                                      <p:to>
                                        <p:strVal val="visible"/>
                                      </p:to>
                                    </p:set>
                                  </p:childTnLst>
                                </p:cTn>
                              </p:par>
                              <p:par>
                                <p:cTn id="631" nodeType="withEffect" fill="hold" presetClass="entr" presetID="1">
                                  <p:stCondLst>
                                    <p:cond delay="0"/>
                                  </p:stCondLst>
                                  <p:childTnLst>
                                    <p:set>
                                      <p:cBhvr>
                                        <p:cTn id="632" dur="1" fill="hold">
                                          <p:stCondLst>
                                            <p:cond delay="0"/>
                                          </p:stCondLst>
                                        </p:cTn>
                                        <p:tgtEl>
                                          <p:spTgt spid="674"/>
                                        </p:tgtEl>
                                        <p:attrNameLst>
                                          <p:attrName>style.visibility</p:attrName>
                                        </p:attrNameLst>
                                      </p:cBhvr>
                                      <p:to>
                                        <p:strVal val="visible"/>
                                      </p:to>
                                    </p:set>
                                  </p:childTnLst>
                                </p:cTn>
                              </p:par>
                            </p:childTnLst>
                          </p:cTn>
                        </p:par>
                      </p:childTnLst>
                    </p:cTn>
                  </p:par>
                  <p:par>
                    <p:cTn id="633" fill="hold">
                      <p:stCondLst>
                        <p:cond delay="indefinite"/>
                      </p:stCondLst>
                      <p:childTnLst>
                        <p:par>
                          <p:cTn id="634" fill="hold">
                            <p:stCondLst>
                              <p:cond delay="0"/>
                            </p:stCondLst>
                            <p:childTnLst>
                              <p:par>
                                <p:cTn id="635" nodeType="clickEffect" fill="hold" presetClass="entr" presetID="1">
                                  <p:stCondLst>
                                    <p:cond delay="0"/>
                                  </p:stCondLst>
                                  <p:childTnLst>
                                    <p:set>
                                      <p:cBhvr>
                                        <p:cTn id="636" dur="1" fill="hold">
                                          <p:stCondLst>
                                            <p:cond delay="0"/>
                                          </p:stCondLst>
                                        </p:cTn>
                                        <p:tgtEl>
                                          <p:spTgt spid="676"/>
                                        </p:tgtEl>
                                        <p:attrNameLst>
                                          <p:attrName>style.visibility</p:attrName>
                                        </p:attrNameLst>
                                      </p:cBhvr>
                                      <p:to>
                                        <p:strVal val="visible"/>
                                      </p:to>
                                    </p:set>
                                  </p:childTnLst>
                                </p:cTn>
                              </p:par>
                            </p:childTnLst>
                          </p:cTn>
                        </p:par>
                      </p:childTnLst>
                    </p:cTn>
                  </p:par>
                  <p:par>
                    <p:cTn id="637" fill="hold">
                      <p:stCondLst>
                        <p:cond delay="indefinite"/>
                      </p:stCondLst>
                      <p:childTnLst>
                        <p:par>
                          <p:cTn id="638" fill="hold">
                            <p:stCondLst>
                              <p:cond delay="0"/>
                            </p:stCondLst>
                            <p:childTnLst>
                              <p:par>
                                <p:cTn id="639" nodeType="clickEffect" fill="hold" presetClass="entr" presetID="1">
                                  <p:stCondLst>
                                    <p:cond delay="0"/>
                                  </p:stCondLst>
                                  <p:childTnLst>
                                    <p:set>
                                      <p:cBhvr>
                                        <p:cTn id="640" dur="1" fill="hold">
                                          <p:stCondLst>
                                            <p:cond delay="0"/>
                                          </p:stCondLst>
                                        </p:cTn>
                                        <p:tgtEl>
                                          <p:spTgt spid="677"/>
                                        </p:tgtEl>
                                        <p:attrNameLst>
                                          <p:attrName>style.visibility</p:attrName>
                                        </p:attrNameLst>
                                      </p:cBhvr>
                                      <p:to>
                                        <p:strVal val="visible"/>
                                      </p:to>
                                    </p:set>
                                  </p:childTnLst>
                                </p:cTn>
                              </p:par>
                              <p:par>
                                <p:cTn id="641" nodeType="withEffect" fill="hold" presetClass="entr" presetID="1">
                                  <p:stCondLst>
                                    <p:cond delay="0"/>
                                  </p:stCondLst>
                                  <p:childTnLst>
                                    <p:set>
                                      <p:cBhvr>
                                        <p:cTn id="642" dur="1" fill="hold">
                                          <p:stCondLst>
                                            <p:cond delay="0"/>
                                          </p:stCondLst>
                                        </p:cTn>
                                        <p:tgtEl>
                                          <p:spTgt spid="667"/>
                                        </p:tgtEl>
                                        <p:attrNameLst>
                                          <p:attrName>style.visibility</p:attrName>
                                        </p:attrNameLst>
                                      </p:cBhvr>
                                      <p:to>
                                        <p:strVal val="visible"/>
                                      </p:to>
                                    </p:set>
                                  </p:childTnLst>
                                </p:cTn>
                              </p:par>
                              <p:par>
                                <p:cTn id="643" nodeType="withEffect" fill="hold" presetClass="entr" presetID="1">
                                  <p:stCondLst>
                                    <p:cond delay="0"/>
                                  </p:stCondLst>
                                  <p:childTnLst>
                                    <p:set>
                                      <p:cBhvr>
                                        <p:cTn id="644" dur="1" fill="hold">
                                          <p:stCondLst>
                                            <p:cond delay="0"/>
                                          </p:stCondLst>
                                        </p:cTn>
                                        <p:tgtEl>
                                          <p:spTgt spid="66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8" name="TextShape 1"/>
          <p:cNvSpPr txBox="1"/>
          <p:nvPr/>
        </p:nvSpPr>
        <p:spPr>
          <a:xfrm>
            <a:off x="286560" y="1206720"/>
            <a:ext cx="8584200" cy="502128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 basic example for </a:t>
            </a:r>
            <a:r>
              <a:rPr b="1" lang="en-US" sz="2400" spc="-1" strike="noStrike">
                <a:solidFill>
                  <a:srgbClr val="e46c0a"/>
                </a:solidFill>
                <a:latin typeface="Calibri Light"/>
                <a:ea typeface="Calibri Light"/>
              </a:rPr>
              <a:t>creating and writing </a:t>
            </a:r>
            <a:r>
              <a:rPr b="0" lang="en-US" sz="2400" spc="-1" strike="noStrike">
                <a:solidFill>
                  <a:srgbClr val="000000"/>
                </a:solidFill>
                <a:latin typeface="Calibri Light"/>
                <a:ea typeface="Calibri Light"/>
              </a:rPr>
              <a:t>to a file</a:t>
            </a:r>
            <a:endParaRPr b="0" lang="en-US" sz="2400" spc="-1" strike="noStrike">
              <a:solidFill>
                <a:srgbClr val="000000"/>
              </a:solidFill>
              <a:latin typeface="Calibri Light"/>
            </a:endParaRPr>
          </a:p>
        </p:txBody>
      </p:sp>
      <p:sp>
        <p:nvSpPr>
          <p:cNvPr id="679" name="CustomShape 2"/>
          <p:cNvSpPr/>
          <p:nvPr/>
        </p:nvSpPr>
        <p:spPr>
          <a:xfrm>
            <a:off x="392400" y="1993680"/>
            <a:ext cx="4687920" cy="43545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a6a6a6"/>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#include &lt;fstream&gt;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#include &lt;cstdlib&gt;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#include &lt;string&gt;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ofstream fout;</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fout.open("data1.txt");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if ( </a:t>
            </a:r>
            <a:r>
              <a:rPr b="1" lang="en-GB" sz="1600" spc="-1" strike="noStrike">
                <a:solidFill>
                  <a:srgbClr val="000000"/>
                </a:solidFill>
                <a:latin typeface="Consolas"/>
                <a:ea typeface="Consolas"/>
              </a:rPr>
              <a:t>fout.fail()</a:t>
            </a:r>
            <a:r>
              <a:rPr b="0" lang="en-GB" sz="1600" spc="-1" strike="noStrike">
                <a:solidFill>
                  <a:srgbClr val="a6a6a6"/>
                </a:solidFill>
                <a:latin typeface="Consolas"/>
                <a:ea typeface="Consolas"/>
              </a:rPr>
              <a:t> ) {</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cout &lt;&lt; "Error in file opening!"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&lt;&lt; endl;</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1" lang="en-GB" sz="1600" spc="-1" strike="noStrike">
                <a:solidFill>
                  <a:srgbClr val="000000"/>
                </a:solidFill>
                <a:latin typeface="Consolas"/>
                <a:ea typeface="Consolas"/>
              </a:rPr>
              <a:t>exit(1);</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a:t>
            </a:r>
            <a:endParaRPr b="0" lang="en-GB" sz="1600" spc="-1" strike="noStrike">
              <a:latin typeface="Arial"/>
            </a:endParaRPr>
          </a:p>
        </p:txBody>
      </p:sp>
      <p:sp>
        <p:nvSpPr>
          <p:cNvPr id="680" name="TextShape 3"/>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Output File Stream</a:t>
            </a:r>
            <a:endParaRPr b="0" lang="en-US" sz="4400" spc="-1" strike="noStrike">
              <a:solidFill>
                <a:srgbClr val="000000"/>
              </a:solidFill>
              <a:latin typeface="Calibri Light"/>
            </a:endParaRPr>
          </a:p>
        </p:txBody>
      </p:sp>
      <p:sp>
        <p:nvSpPr>
          <p:cNvPr id="681" name="CustomShape 4"/>
          <p:cNvSpPr/>
          <p:nvPr/>
        </p:nvSpPr>
        <p:spPr>
          <a:xfrm>
            <a:off x="3569760" y="1671120"/>
            <a:ext cx="4899960" cy="25711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808080"/>
                </a:solidFill>
                <a:latin typeface="Calibri Light"/>
              </a:rPr>
              <a:t>    </a:t>
            </a:r>
            <a:r>
              <a:rPr b="0" lang="en-GB" sz="1600" spc="-1" strike="noStrike">
                <a:solidFill>
                  <a:srgbClr val="808080"/>
                </a:solidFill>
                <a:latin typeface="Calibri Light"/>
              </a:rPr>
              <a:t>	</a:t>
            </a:r>
            <a:r>
              <a:rPr b="0" lang="en-GB" sz="1600" spc="-1" strike="noStrike">
                <a:solidFill>
                  <a:srgbClr val="a6a6a6"/>
                </a:solidFill>
                <a:latin typeface="Consolas"/>
                <a:ea typeface="Consolas"/>
              </a:rPr>
              <a:t>string name = "Peter";</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int age = 30;</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double weight = 130.5;</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fout &lt;&lt; name &lt;&lt; " " &lt;&lt; age &lt;&lt; " " </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&lt;&lt; weight &lt;&lt; endl;</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fout.close();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p:txBody>
      </p:sp>
      <p:sp>
        <p:nvSpPr>
          <p:cNvPr id="682" name="CustomShape 5"/>
          <p:cNvSpPr/>
          <p:nvPr/>
        </p:nvSpPr>
        <p:spPr>
          <a:xfrm>
            <a:off x="4947840" y="4222080"/>
            <a:ext cx="4095000" cy="151668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Avenir Next Condensed"/>
                <a:ea typeface="Avenir Next Condensed"/>
              </a:rPr>
              <a:t>Function </a:t>
            </a:r>
            <a:r>
              <a:rPr b="1" lang="en-GB" sz="1400" spc="-1" strike="noStrike">
                <a:solidFill>
                  <a:srgbClr val="e46c0a"/>
                </a:solidFill>
                <a:latin typeface="Avenir Next Condensed"/>
                <a:ea typeface="Avenir Next Condensed"/>
              </a:rPr>
              <a:t>exit</a:t>
            </a:r>
            <a:r>
              <a:rPr b="0" lang="en-GB" sz="1400" spc="-1" strike="noStrike">
                <a:solidFill>
                  <a:srgbClr val="000000"/>
                </a:solidFill>
                <a:latin typeface="Avenir Next Condensed"/>
                <a:ea typeface="Avenir Next Condensed"/>
              </a:rPr>
              <a:t> forces a program to terminate immediately, and is often used to terminate a program when an error is detected in the input or if a file to be processed by the program cannot be opened.</a:t>
            </a:r>
            <a:endParaRPr b="0" lang="en-GB" sz="1400" spc="-1" strike="noStrike">
              <a:latin typeface="Arial"/>
            </a:endParaRPr>
          </a:p>
        </p:txBody>
      </p:sp>
      <p:sp>
        <p:nvSpPr>
          <p:cNvPr id="683" name="CustomShape 6"/>
          <p:cNvSpPr/>
          <p:nvPr/>
        </p:nvSpPr>
        <p:spPr>
          <a:xfrm flipV="1">
            <a:off x="2024640" y="4930560"/>
            <a:ext cx="2922840" cy="812520"/>
          </a:xfrm>
          <a:prstGeom prst="curvedConnector3">
            <a:avLst>
              <a:gd name="adj1" fmla="val 50000"/>
            </a:avLst>
          </a:pr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684" name="TextShape 7"/>
          <p:cNvSpPr txBox="1"/>
          <p:nvPr/>
        </p:nvSpPr>
        <p:spPr>
          <a:xfrm>
            <a:off x="6553080" y="6356520"/>
            <a:ext cx="2133360" cy="364680"/>
          </a:xfrm>
          <a:prstGeom prst="rect">
            <a:avLst/>
          </a:prstGeom>
          <a:noFill/>
          <a:ln>
            <a:noFill/>
          </a:ln>
        </p:spPr>
        <p:txBody>
          <a:bodyPr anchor="ctr"/>
          <a:p>
            <a:pPr algn="r">
              <a:lnSpc>
                <a:spcPct val="100000"/>
              </a:lnSpc>
            </a:pPr>
            <a:fld id="{5CCE945F-A8E2-4385-9BA0-C62CBBD5DE2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85" name="CustomShape 8"/>
          <p:cNvSpPr/>
          <p:nvPr/>
        </p:nvSpPr>
        <p:spPr>
          <a:xfrm>
            <a:off x="6227640" y="5827680"/>
            <a:ext cx="2642760" cy="52056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sp>
      <p:sp>
        <p:nvSpPr>
          <p:cNvPr id="686" name="CustomShape 9"/>
          <p:cNvSpPr/>
          <p:nvPr/>
        </p:nvSpPr>
        <p:spPr>
          <a:xfrm>
            <a:off x="7966440" y="5577480"/>
            <a:ext cx="9964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data1.txt</a:t>
            </a:r>
            <a:endParaRPr b="0" lang="en-GB" sz="1400" spc="-1" strike="noStrike">
              <a:latin typeface="Arial"/>
            </a:endParaRPr>
          </a:p>
        </p:txBody>
      </p:sp>
      <p:sp>
        <p:nvSpPr>
          <p:cNvPr id="687" name="CustomShape 10"/>
          <p:cNvSpPr/>
          <p:nvPr/>
        </p:nvSpPr>
        <p:spPr>
          <a:xfrm>
            <a:off x="4947840" y="1993680"/>
            <a:ext cx="3339000" cy="90900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This </a:t>
            </a:r>
            <a:r>
              <a:rPr b="1" lang="en-GB" sz="1600" spc="-1" strike="noStrike">
                <a:solidFill>
                  <a:srgbClr val="000000"/>
                </a:solidFill>
                <a:latin typeface="Avenir Next Condensed"/>
                <a:ea typeface="Avenir Next Condensed"/>
              </a:rPr>
              <a:t>if</a:t>
            </a:r>
            <a:r>
              <a:rPr b="0" lang="en-GB" sz="1600" spc="-1" strike="noStrike">
                <a:solidFill>
                  <a:srgbClr val="000000"/>
                </a:solidFill>
                <a:latin typeface="Avenir Next Condensed"/>
                <a:ea typeface="Avenir Next Condensed"/>
              </a:rPr>
              <a:t> block serves to exit the program if unable to create file.   </a:t>
            </a:r>
            <a:endParaRPr b="0" lang="en-GB" sz="1600" spc="-1" strike="noStrike">
              <a:latin typeface="Arial"/>
            </a:endParaRPr>
          </a:p>
        </p:txBody>
      </p:sp>
      <p:sp>
        <p:nvSpPr>
          <p:cNvPr id="688" name="CustomShape 11"/>
          <p:cNvSpPr/>
          <p:nvPr/>
        </p:nvSpPr>
        <p:spPr>
          <a:xfrm flipV="1">
            <a:off x="2468880" y="2315520"/>
            <a:ext cx="2478600" cy="258372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st="20160" dir="5400000">
              <a:srgbClr val="000000">
                <a:alpha val="38000"/>
              </a:srgbClr>
            </a:outerShdw>
          </a:effectLst>
        </p:spPr>
        <p:style>
          <a:lnRef idx="0"/>
          <a:fillRef idx="0"/>
          <a:effectRef idx="0"/>
          <a:fontRef idx="minor"/>
        </p:style>
      </p:sp>
      <p:sp>
        <p:nvSpPr>
          <p:cNvPr id="689" name="CustomShape 12"/>
          <p:cNvSpPr/>
          <p:nvPr/>
        </p:nvSpPr>
        <p:spPr>
          <a:xfrm>
            <a:off x="169560" y="6329880"/>
            <a:ext cx="1883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output_file.cpp</a:t>
            </a:r>
            <a:endParaRPr b="0" lang="en-GB" sz="1800" spc="-1" strike="noStrike">
              <a:latin typeface="Arial"/>
            </a:endParaRPr>
          </a:p>
        </p:txBody>
      </p:sp>
    </p:spTree>
  </p:cSld>
  <p:timing>
    <p:tnLst>
      <p:par>
        <p:cTn id="645" dur="indefinite" restart="never" nodeType="tmRoot">
          <p:childTnLst>
            <p:seq>
              <p:cTn id="646" dur="indefinite" nodeType="mainSeq">
                <p:childTnLst>
                  <p:par>
                    <p:cTn id="647" fill="hold">
                      <p:stCondLst>
                        <p:cond delay="indefinite"/>
                      </p:stCondLst>
                      <p:childTnLst>
                        <p:par>
                          <p:cTn id="648" fill="hold">
                            <p:stCondLst>
                              <p:cond delay="0"/>
                            </p:stCondLst>
                            <p:childTnLst>
                              <p:par>
                                <p:cTn id="649" nodeType="clickEffect" fill="hold" presetClass="entr" presetID="1">
                                  <p:stCondLst>
                                    <p:cond delay="0"/>
                                  </p:stCondLst>
                                  <p:childTnLst>
                                    <p:set>
                                      <p:cBhvr>
                                        <p:cTn id="650" dur="1" fill="hold">
                                          <p:stCondLst>
                                            <p:cond delay="0"/>
                                          </p:stCondLst>
                                        </p:cTn>
                                        <p:tgtEl>
                                          <p:spTgt spid="688"/>
                                        </p:tgtEl>
                                        <p:attrNameLst>
                                          <p:attrName>style.visibility</p:attrName>
                                        </p:attrNameLst>
                                      </p:cBhvr>
                                      <p:to>
                                        <p:strVal val="visible"/>
                                      </p:to>
                                    </p:set>
                                  </p:childTnLst>
                                </p:cTn>
                              </p:par>
                              <p:par>
                                <p:cTn id="651" nodeType="withEffect" fill="hold" presetClass="entr" presetID="1">
                                  <p:stCondLst>
                                    <p:cond delay="0"/>
                                  </p:stCondLst>
                                  <p:childTnLst>
                                    <p:set>
                                      <p:cBhvr>
                                        <p:cTn id="652" dur="1" fill="hold">
                                          <p:stCondLst>
                                            <p:cond delay="0"/>
                                          </p:stCondLst>
                                        </p:cTn>
                                        <p:tgtEl>
                                          <p:spTgt spid="687"/>
                                        </p:tgtEl>
                                        <p:attrNameLst>
                                          <p:attrName>style.visibility</p:attrName>
                                        </p:attrNameLst>
                                      </p:cBhvr>
                                      <p:to>
                                        <p:strVal val="visible"/>
                                      </p:to>
                                    </p:set>
                                  </p:childTnLst>
                                </p:cTn>
                              </p:par>
                            </p:childTnLst>
                          </p:cTn>
                        </p:par>
                      </p:childTnLst>
                    </p:cTn>
                  </p:par>
                  <p:par>
                    <p:cTn id="653" fill="hold">
                      <p:stCondLst>
                        <p:cond delay="indefinite"/>
                      </p:stCondLst>
                      <p:childTnLst>
                        <p:par>
                          <p:cTn id="654" fill="hold">
                            <p:stCondLst>
                              <p:cond delay="0"/>
                            </p:stCondLst>
                            <p:childTnLst>
                              <p:par>
                                <p:cTn id="655" nodeType="clickEffect" fill="hold" presetClass="entr" presetID="1">
                                  <p:stCondLst>
                                    <p:cond delay="0"/>
                                  </p:stCondLst>
                                  <p:childTnLst>
                                    <p:set>
                                      <p:cBhvr>
                                        <p:cTn id="656" dur="1" fill="hold">
                                          <p:stCondLst>
                                            <p:cond delay="0"/>
                                          </p:stCondLst>
                                        </p:cTn>
                                        <p:tgtEl>
                                          <p:spTgt spid="683"/>
                                        </p:tgtEl>
                                        <p:attrNameLst>
                                          <p:attrName>style.visibility</p:attrName>
                                        </p:attrNameLst>
                                      </p:cBhvr>
                                      <p:to>
                                        <p:strVal val="visible"/>
                                      </p:to>
                                    </p:set>
                                  </p:childTnLst>
                                </p:cTn>
                              </p:par>
                              <p:par>
                                <p:cTn id="657" nodeType="withEffect" fill="hold" presetClass="entr" presetID="1">
                                  <p:stCondLst>
                                    <p:cond delay="0"/>
                                  </p:stCondLst>
                                  <p:childTnLst>
                                    <p:set>
                                      <p:cBhvr>
                                        <p:cTn id="658" dur="1" fill="hold">
                                          <p:stCondLst>
                                            <p:cond delay="0"/>
                                          </p:stCondLst>
                                        </p:cTn>
                                        <p:tgtEl>
                                          <p:spTgt spid="68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CustomShape 1"/>
          <p:cNvSpPr/>
          <p:nvPr/>
        </p:nvSpPr>
        <p:spPr>
          <a:xfrm>
            <a:off x="6221880" y="5827680"/>
            <a:ext cx="2642760" cy="52056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sp>
      <p:sp>
        <p:nvSpPr>
          <p:cNvPr id="691" name="CustomShape 2"/>
          <p:cNvSpPr/>
          <p:nvPr/>
        </p:nvSpPr>
        <p:spPr>
          <a:xfrm>
            <a:off x="6223320" y="5827680"/>
            <a:ext cx="2642760" cy="52056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rPr>
              <a:t>Peter 30 130.5</a:t>
            </a:r>
            <a:r>
              <a:rPr b="0" lang="en-GB" sz="1600" spc="-1" strike="noStrike">
                <a:solidFill>
                  <a:srgbClr val="808080"/>
                </a:solidFill>
                <a:latin typeface="Consolas"/>
              </a:rPr>
              <a:t>\n</a:t>
            </a:r>
            <a:endParaRPr b="0" lang="en-GB" sz="1600" spc="-1" strike="noStrike">
              <a:latin typeface="Arial"/>
            </a:endParaRPr>
          </a:p>
          <a:p>
            <a:pPr>
              <a:lnSpc>
                <a:spcPct val="100000"/>
              </a:lnSpc>
            </a:pPr>
            <a:r>
              <a:rPr b="0" lang="en-GB" sz="1600" spc="-1" strike="noStrike">
                <a:solidFill>
                  <a:srgbClr val="808080"/>
                </a:solidFill>
                <a:latin typeface="Consolas"/>
              </a:rPr>
              <a:t>eof</a:t>
            </a:r>
            <a:endParaRPr b="0" lang="en-GB" sz="1600" spc="-1" strike="noStrike">
              <a:latin typeface="Arial"/>
            </a:endParaRPr>
          </a:p>
        </p:txBody>
      </p:sp>
      <p:sp>
        <p:nvSpPr>
          <p:cNvPr id="692" name="TextShape 3"/>
          <p:cNvSpPr txBox="1"/>
          <p:nvPr/>
        </p:nvSpPr>
        <p:spPr>
          <a:xfrm>
            <a:off x="286560" y="1206720"/>
            <a:ext cx="8584200" cy="502128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 basic example for </a:t>
            </a:r>
            <a:r>
              <a:rPr b="1" lang="en-US" sz="2400" spc="-1" strike="noStrike">
                <a:solidFill>
                  <a:srgbClr val="e46c0a"/>
                </a:solidFill>
                <a:latin typeface="Calibri Light"/>
                <a:ea typeface="Calibri Light"/>
              </a:rPr>
              <a:t>creating and writing </a:t>
            </a:r>
            <a:r>
              <a:rPr b="0" lang="en-US" sz="2400" spc="-1" strike="noStrike">
                <a:solidFill>
                  <a:srgbClr val="000000"/>
                </a:solidFill>
                <a:latin typeface="Calibri Light"/>
                <a:ea typeface="Calibri Light"/>
              </a:rPr>
              <a:t>to a file</a:t>
            </a:r>
            <a:endParaRPr b="0" lang="en-US" sz="2400" spc="-1" strike="noStrike">
              <a:solidFill>
                <a:srgbClr val="000000"/>
              </a:solidFill>
              <a:latin typeface="Calibri Light"/>
            </a:endParaRPr>
          </a:p>
        </p:txBody>
      </p:sp>
      <p:sp>
        <p:nvSpPr>
          <p:cNvPr id="693" name="CustomShape 4"/>
          <p:cNvSpPr/>
          <p:nvPr/>
        </p:nvSpPr>
        <p:spPr>
          <a:xfrm>
            <a:off x="392400" y="1993680"/>
            <a:ext cx="4687920" cy="43545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a6a6a6"/>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#include &lt;fstream&gt;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#include &lt;cstdlib&gt;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#include &lt;string&gt;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ofstream fout;</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fout.open("data1.txt");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if ( fout.fail() ) {</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cout &lt;&lt; "Error in file opening!"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&lt;&lt; endl;</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exit(1);</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a:t>
            </a:r>
            <a:endParaRPr b="0" lang="en-GB" sz="1600" spc="-1" strike="noStrike">
              <a:latin typeface="Arial"/>
            </a:endParaRPr>
          </a:p>
        </p:txBody>
      </p:sp>
      <p:sp>
        <p:nvSpPr>
          <p:cNvPr id="694" name="TextShape 5"/>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Output File Stream</a:t>
            </a:r>
            <a:endParaRPr b="0" lang="en-US" sz="4400" spc="-1" strike="noStrike">
              <a:solidFill>
                <a:srgbClr val="000000"/>
              </a:solidFill>
              <a:latin typeface="Calibri Light"/>
            </a:endParaRPr>
          </a:p>
        </p:txBody>
      </p:sp>
      <p:sp>
        <p:nvSpPr>
          <p:cNvPr id="695" name="TextShape 6"/>
          <p:cNvSpPr txBox="1"/>
          <p:nvPr/>
        </p:nvSpPr>
        <p:spPr>
          <a:xfrm>
            <a:off x="6553080" y="6356520"/>
            <a:ext cx="2133360" cy="364680"/>
          </a:xfrm>
          <a:prstGeom prst="rect">
            <a:avLst/>
          </a:prstGeom>
          <a:noFill/>
          <a:ln>
            <a:noFill/>
          </a:ln>
        </p:spPr>
        <p:txBody>
          <a:bodyPr anchor="ctr"/>
          <a:p>
            <a:pPr algn="r">
              <a:lnSpc>
                <a:spcPct val="100000"/>
              </a:lnSpc>
            </a:pPr>
            <a:fld id="{A8C44BF3-9C86-4C37-B5B1-50B1B99BE82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96" name="CustomShape 7"/>
          <p:cNvSpPr/>
          <p:nvPr/>
        </p:nvSpPr>
        <p:spPr>
          <a:xfrm>
            <a:off x="7966440" y="5577480"/>
            <a:ext cx="9964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data1.txt</a:t>
            </a:r>
            <a:endParaRPr b="0" lang="en-GB" sz="1400" spc="-1" strike="noStrike">
              <a:latin typeface="Arial"/>
            </a:endParaRPr>
          </a:p>
        </p:txBody>
      </p:sp>
      <p:sp>
        <p:nvSpPr>
          <p:cNvPr id="697" name="CustomShape 8"/>
          <p:cNvSpPr/>
          <p:nvPr/>
        </p:nvSpPr>
        <p:spPr>
          <a:xfrm>
            <a:off x="392400" y="2660760"/>
            <a:ext cx="3000960" cy="106236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Write to the file stream </a:t>
            </a:r>
            <a:r>
              <a:rPr b="1" lang="en-GB" sz="1600" spc="-1" strike="noStrike">
                <a:solidFill>
                  <a:srgbClr val="000000"/>
                </a:solidFill>
                <a:latin typeface="Avenir Next Condensed"/>
                <a:ea typeface="Avenir Next Condensed"/>
              </a:rPr>
              <a:t>fout</a:t>
            </a:r>
            <a:r>
              <a:rPr b="0" lang="en-GB" sz="1600" spc="-1" strike="noStrike">
                <a:solidFill>
                  <a:srgbClr val="000000"/>
                </a:solidFill>
                <a:latin typeface="Avenir Next Condensed"/>
                <a:ea typeface="Avenir Next Condensed"/>
              </a:rPr>
              <a:t> using the insertion operator &lt;&lt; </a:t>
            </a:r>
            <a:br/>
            <a:r>
              <a:rPr b="0" lang="en-GB" sz="1600" spc="-1" strike="noStrike">
                <a:solidFill>
                  <a:srgbClr val="000000"/>
                </a:solidFill>
                <a:latin typeface="Avenir Next Condensed"/>
                <a:ea typeface="Avenir Next Condensed"/>
              </a:rPr>
              <a:t>(just as what we do with cout)</a:t>
            </a:r>
            <a:endParaRPr b="0" lang="en-GB" sz="1600" spc="-1" strike="noStrike">
              <a:latin typeface="Arial"/>
            </a:endParaRPr>
          </a:p>
        </p:txBody>
      </p:sp>
      <p:sp>
        <p:nvSpPr>
          <p:cNvPr id="698" name="CustomShape 9"/>
          <p:cNvSpPr/>
          <p:nvPr/>
        </p:nvSpPr>
        <p:spPr>
          <a:xfrm>
            <a:off x="4262400" y="4415400"/>
            <a:ext cx="3530520" cy="106236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Finally disconnects the file stream </a:t>
            </a:r>
            <a:r>
              <a:rPr b="1" lang="en-GB" sz="1600" spc="-1" strike="noStrike">
                <a:solidFill>
                  <a:srgbClr val="000000"/>
                </a:solidFill>
                <a:latin typeface="Avenir Next Condensed"/>
                <a:ea typeface="Avenir Next Condensed"/>
              </a:rPr>
              <a:t>fout</a:t>
            </a:r>
            <a:r>
              <a:rPr b="0" lang="en-GB" sz="1600" spc="-1" strike="noStrike">
                <a:solidFill>
                  <a:srgbClr val="000000"/>
                </a:solidFill>
                <a:latin typeface="Avenir Next Condensed"/>
                <a:ea typeface="Avenir Next Condensed"/>
              </a:rPr>
              <a:t> from the external file</a:t>
            </a:r>
            <a:endParaRPr b="0" lang="en-GB" sz="1600" spc="-1" strike="noStrike">
              <a:latin typeface="Arial"/>
            </a:endParaRPr>
          </a:p>
        </p:txBody>
      </p:sp>
      <p:sp>
        <p:nvSpPr>
          <p:cNvPr id="699" name="CustomShape 10"/>
          <p:cNvSpPr/>
          <p:nvPr/>
        </p:nvSpPr>
        <p:spPr>
          <a:xfrm>
            <a:off x="3569760" y="1671120"/>
            <a:ext cx="4899960" cy="25711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808080"/>
                </a:solidFill>
                <a:latin typeface="Calibri Light"/>
              </a:rPr>
              <a:t>    </a:t>
            </a:r>
            <a:r>
              <a:rPr b="0" lang="en-GB" sz="1600" spc="-1" strike="noStrike">
                <a:solidFill>
                  <a:srgbClr val="808080"/>
                </a:solidFill>
                <a:latin typeface="Calibri Light"/>
              </a:rPr>
              <a:t>	</a:t>
            </a:r>
            <a:r>
              <a:rPr b="0" lang="en-GB" sz="1600" spc="-1" strike="noStrike">
                <a:solidFill>
                  <a:srgbClr val="a6a6a6"/>
                </a:solidFill>
                <a:latin typeface="Consolas"/>
                <a:ea typeface="Consolas"/>
              </a:rPr>
              <a:t>string name = "Peter";</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int age = 30;</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double weight = 130.5;</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1" lang="en-GB" sz="1600" spc="-1" strike="noStrike">
                <a:solidFill>
                  <a:srgbClr val="000000"/>
                </a:solidFill>
                <a:latin typeface="Consolas"/>
                <a:ea typeface="Consolas"/>
              </a:rPr>
              <a:t>fout &lt;&lt; name &lt;&lt; " " &lt;&lt; age &lt;&lt; " " </a:t>
            </a:r>
            <a:endParaRPr b="0" lang="en-GB" sz="1600" spc="-1" strike="noStrike">
              <a:latin typeface="Arial"/>
            </a:endParaRPr>
          </a:p>
          <a:p>
            <a:pPr>
              <a:lnSpc>
                <a:spcPct val="100000"/>
              </a:lnSpc>
            </a:pP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&lt;&lt; weight &lt;&lt; endl;</a:t>
            </a:r>
            <a:endParaRPr b="0" lang="en-GB" sz="1600" spc="-1" strike="noStrike">
              <a:latin typeface="Arial"/>
            </a:endParaRPr>
          </a:p>
          <a:p>
            <a:pPr>
              <a:lnSpc>
                <a:spcPct val="100000"/>
              </a:lnSpc>
            </a:pP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fout.close();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p:txBody>
      </p:sp>
      <p:sp>
        <p:nvSpPr>
          <p:cNvPr id="700" name="CustomShape 11"/>
          <p:cNvSpPr/>
          <p:nvPr/>
        </p:nvSpPr>
        <p:spPr>
          <a:xfrm flipH="1">
            <a:off x="3394080" y="2858400"/>
            <a:ext cx="568080" cy="33336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701" name="CustomShape 12"/>
          <p:cNvSpPr/>
          <p:nvPr/>
        </p:nvSpPr>
        <p:spPr>
          <a:xfrm>
            <a:off x="5080680" y="3465720"/>
            <a:ext cx="946440" cy="94968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st="20160" dir="5400000">
              <a:srgbClr val="000000">
                <a:alpha val="38000"/>
              </a:srgbClr>
            </a:outerShdw>
          </a:effectLst>
        </p:spPr>
        <p:style>
          <a:lnRef idx="0"/>
          <a:fillRef idx="0"/>
          <a:effectRef idx="0"/>
          <a:fontRef idx="minor"/>
        </p:style>
      </p:sp>
      <p:sp>
        <p:nvSpPr>
          <p:cNvPr id="702" name="CustomShape 13"/>
          <p:cNvSpPr/>
          <p:nvPr/>
        </p:nvSpPr>
        <p:spPr>
          <a:xfrm>
            <a:off x="169560" y="6329880"/>
            <a:ext cx="1883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output_file.cpp</a:t>
            </a:r>
            <a:endParaRPr b="0" lang="en-GB" sz="1800" spc="-1" strike="noStrike">
              <a:latin typeface="Arial"/>
            </a:endParaRPr>
          </a:p>
        </p:txBody>
      </p:sp>
    </p:spTree>
  </p:cSld>
  <p:timing>
    <p:tnLst>
      <p:par>
        <p:cTn id="659" dur="indefinite" restart="never" nodeType="tmRoot">
          <p:childTnLst>
            <p:seq>
              <p:cTn id="660" dur="indefinite" nodeType="mainSeq">
                <p:childTnLst>
                  <p:par>
                    <p:cTn id="661" fill="hold">
                      <p:stCondLst>
                        <p:cond delay="indefinite"/>
                      </p:stCondLst>
                      <p:childTnLst>
                        <p:par>
                          <p:cTn id="662" fill="hold">
                            <p:stCondLst>
                              <p:cond delay="0"/>
                            </p:stCondLst>
                            <p:childTnLst>
                              <p:par>
                                <p:cTn id="663" nodeType="clickEffect" fill="hold" presetClass="entr" presetID="1">
                                  <p:stCondLst>
                                    <p:cond delay="0"/>
                                  </p:stCondLst>
                                  <p:childTnLst>
                                    <p:set>
                                      <p:cBhvr>
                                        <p:cTn id="664" dur="1" fill="hold">
                                          <p:stCondLst>
                                            <p:cond delay="0"/>
                                          </p:stCondLst>
                                        </p:cTn>
                                        <p:tgtEl>
                                          <p:spTgt spid="700"/>
                                        </p:tgtEl>
                                        <p:attrNameLst>
                                          <p:attrName>style.visibility</p:attrName>
                                        </p:attrNameLst>
                                      </p:cBhvr>
                                      <p:to>
                                        <p:strVal val="visible"/>
                                      </p:to>
                                    </p:set>
                                  </p:childTnLst>
                                </p:cTn>
                              </p:par>
                              <p:par>
                                <p:cTn id="665" nodeType="withEffect" fill="hold" presetClass="entr" presetID="1">
                                  <p:stCondLst>
                                    <p:cond delay="0"/>
                                  </p:stCondLst>
                                  <p:childTnLst>
                                    <p:set>
                                      <p:cBhvr>
                                        <p:cTn id="666" dur="1" fill="hold">
                                          <p:stCondLst>
                                            <p:cond delay="0"/>
                                          </p:stCondLst>
                                        </p:cTn>
                                        <p:tgtEl>
                                          <p:spTgt spid="697"/>
                                        </p:tgtEl>
                                        <p:attrNameLst>
                                          <p:attrName>style.visibility</p:attrName>
                                        </p:attrNameLst>
                                      </p:cBhvr>
                                      <p:to>
                                        <p:strVal val="visible"/>
                                      </p:to>
                                    </p:set>
                                  </p:childTnLst>
                                </p:cTn>
                              </p:par>
                            </p:childTnLst>
                          </p:cTn>
                        </p:par>
                      </p:childTnLst>
                    </p:cTn>
                  </p:par>
                  <p:par>
                    <p:cTn id="667" fill="hold">
                      <p:stCondLst>
                        <p:cond delay="indefinite"/>
                      </p:stCondLst>
                      <p:childTnLst>
                        <p:par>
                          <p:cTn id="668" fill="hold">
                            <p:stCondLst>
                              <p:cond delay="0"/>
                            </p:stCondLst>
                            <p:childTnLst>
                              <p:par>
                                <p:cTn id="669" nodeType="clickEffect" fill="hold" presetClass="entr" presetID="1">
                                  <p:stCondLst>
                                    <p:cond delay="0"/>
                                  </p:stCondLst>
                                  <p:childTnLst>
                                    <p:set>
                                      <p:cBhvr>
                                        <p:cTn id="670" dur="1" fill="hold">
                                          <p:stCondLst>
                                            <p:cond delay="0"/>
                                          </p:stCondLst>
                                        </p:cTn>
                                        <p:tgtEl>
                                          <p:spTgt spid="698"/>
                                        </p:tgtEl>
                                        <p:attrNameLst>
                                          <p:attrName>style.visibility</p:attrName>
                                        </p:attrNameLst>
                                      </p:cBhvr>
                                      <p:to>
                                        <p:strVal val="visible"/>
                                      </p:to>
                                    </p:set>
                                  </p:childTnLst>
                                </p:cTn>
                              </p:par>
                            </p:childTnLst>
                          </p:cTn>
                        </p:par>
                      </p:childTnLst>
                    </p:cTn>
                  </p:par>
                  <p:par>
                    <p:cTn id="671" fill="hold">
                      <p:stCondLst>
                        <p:cond delay="indefinite"/>
                      </p:stCondLst>
                      <p:childTnLst>
                        <p:par>
                          <p:cTn id="672" fill="hold">
                            <p:stCondLst>
                              <p:cond delay="0"/>
                            </p:stCondLst>
                            <p:childTnLst>
                              <p:par>
                                <p:cTn id="673" nodeType="clickEffect" fill="hold" presetClass="entr" presetID="1">
                                  <p:stCondLst>
                                    <p:cond delay="0"/>
                                  </p:stCondLst>
                                  <p:childTnLst>
                                    <p:set>
                                      <p:cBhvr>
                                        <p:cTn id="674" dur="1" fill="hold">
                                          <p:stCondLst>
                                            <p:cond delay="0"/>
                                          </p:stCondLst>
                                        </p:cTn>
                                        <p:tgtEl>
                                          <p:spTgt spid="69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2700" spc="-1" strike="noStrike">
                <a:solidFill>
                  <a:srgbClr val="000000"/>
                </a:solidFill>
                <a:latin typeface="Avenir Next"/>
                <a:ea typeface="Avenir Next"/>
              </a:rPr>
              <a:t>Summary</a:t>
            </a:r>
            <a:br/>
            <a:r>
              <a:rPr b="0" lang="en-US" sz="3600" spc="-1" strike="noStrike">
                <a:solidFill>
                  <a:srgbClr val="000000"/>
                </a:solidFill>
                <a:latin typeface="Avenir Next"/>
                <a:ea typeface="Avenir Next"/>
              </a:rPr>
              <a:t>Steps for Creating and Writing to a File</a:t>
            </a:r>
            <a:endParaRPr b="0" lang="en-US" sz="3600" spc="-1" strike="noStrike">
              <a:solidFill>
                <a:srgbClr val="000000"/>
              </a:solidFill>
              <a:latin typeface="Calibri Light"/>
            </a:endParaRPr>
          </a:p>
        </p:txBody>
      </p:sp>
      <p:sp>
        <p:nvSpPr>
          <p:cNvPr id="704" name="TextShape 2"/>
          <p:cNvSpPr txBox="1"/>
          <p:nvPr/>
        </p:nvSpPr>
        <p:spPr>
          <a:xfrm>
            <a:off x="457200" y="1737360"/>
            <a:ext cx="8152920" cy="4388400"/>
          </a:xfrm>
          <a:prstGeom prst="rect">
            <a:avLst/>
          </a:prstGeom>
          <a:noFill/>
          <a:ln>
            <a:noFill/>
          </a:ln>
        </p:spPr>
        <p:txBody>
          <a:bodyPr>
            <a:normAutofit/>
          </a:bodyPr>
          <a:p>
            <a:pPr marL="514440" indent="-514080">
              <a:lnSpc>
                <a:spcPct val="100000"/>
              </a:lnSpc>
              <a:spcBef>
                <a:spcPts val="400"/>
              </a:spcBef>
              <a:buClr>
                <a:srgbClr val="000000"/>
              </a:buClr>
              <a:buFont typeface="StarSymbol"/>
              <a:buAutoNum type="arabicPeriod"/>
            </a:pPr>
            <a:r>
              <a:rPr b="0" lang="en-US" sz="2000" spc="-1" strike="noStrike">
                <a:solidFill>
                  <a:srgbClr val="000000"/>
                </a:solidFill>
                <a:latin typeface="Calibri Light"/>
                <a:ea typeface="Calibri Light"/>
              </a:rPr>
              <a:t>Declare an output stream variable.</a:t>
            </a:r>
            <a:endParaRPr b="0" lang="en-US" sz="2000" spc="-1" strike="noStrike">
              <a:solidFill>
                <a:srgbClr val="000000"/>
              </a:solidFill>
              <a:latin typeface="Calibri Light"/>
            </a:endParaRPr>
          </a:p>
          <a:p>
            <a:pPr>
              <a:lnSpc>
                <a:spcPct val="100000"/>
              </a:lnSpc>
              <a:spcBef>
                <a:spcPts val="400"/>
              </a:spcBef>
            </a:pPr>
            <a:endParaRPr b="0" lang="en-US" sz="2000" spc="-1" strike="noStrike">
              <a:solidFill>
                <a:srgbClr val="000000"/>
              </a:solidFill>
              <a:latin typeface="Calibri Light"/>
            </a:endParaRPr>
          </a:p>
          <a:p>
            <a:pPr marL="514440" indent="-514080">
              <a:lnSpc>
                <a:spcPct val="100000"/>
              </a:lnSpc>
              <a:spcBef>
                <a:spcPts val="400"/>
              </a:spcBef>
              <a:buClr>
                <a:srgbClr val="000000"/>
              </a:buClr>
              <a:buFont typeface="StarSymbol"/>
              <a:buAutoNum type="arabicPeriod"/>
            </a:pPr>
            <a:r>
              <a:rPr b="0" lang="en-US" sz="2000" spc="-1" strike="noStrike">
                <a:solidFill>
                  <a:srgbClr val="000000"/>
                </a:solidFill>
                <a:latin typeface="Calibri Light"/>
                <a:ea typeface="Calibri Light"/>
              </a:rPr>
              <a:t>Open the file</a:t>
            </a:r>
            <a:endParaRPr b="0" lang="en-US" sz="2000" spc="-1" strike="noStrike">
              <a:solidFill>
                <a:srgbClr val="000000"/>
              </a:solidFill>
              <a:latin typeface="Calibri Light"/>
            </a:endParaRPr>
          </a:p>
          <a:p>
            <a:pPr>
              <a:lnSpc>
                <a:spcPct val="100000"/>
              </a:lnSpc>
              <a:spcBef>
                <a:spcPts val="400"/>
              </a:spcBef>
            </a:pPr>
            <a:endParaRPr b="0" lang="en-US" sz="2000" spc="-1" strike="noStrike">
              <a:solidFill>
                <a:srgbClr val="000000"/>
              </a:solidFill>
              <a:latin typeface="Calibri Light"/>
            </a:endParaRPr>
          </a:p>
          <a:p>
            <a:pPr marL="514440" indent="-514080">
              <a:lnSpc>
                <a:spcPct val="100000"/>
              </a:lnSpc>
              <a:spcBef>
                <a:spcPts val="400"/>
              </a:spcBef>
              <a:buClr>
                <a:srgbClr val="000000"/>
              </a:buClr>
              <a:buFont typeface="StarSymbol"/>
              <a:buAutoNum type="arabicPeriod"/>
            </a:pPr>
            <a:r>
              <a:rPr b="0" lang="en-US" sz="2000" spc="-1" strike="noStrike">
                <a:solidFill>
                  <a:srgbClr val="000000"/>
                </a:solidFill>
                <a:latin typeface="Calibri Light"/>
                <a:ea typeface="Calibri Light"/>
              </a:rPr>
              <a:t>Check if there is any error in opening the file </a:t>
            </a:r>
            <a:endParaRPr b="0" lang="en-US" sz="2000" spc="-1" strike="noStrike">
              <a:solidFill>
                <a:srgbClr val="000000"/>
              </a:solidFill>
              <a:latin typeface="Calibri Light"/>
            </a:endParaRPr>
          </a:p>
          <a:p>
            <a:pPr>
              <a:lnSpc>
                <a:spcPct val="100000"/>
              </a:lnSpc>
              <a:spcBef>
                <a:spcPts val="400"/>
              </a:spcBef>
            </a:pPr>
            <a:endParaRPr b="0" lang="en-US" sz="2000" spc="-1" strike="noStrike">
              <a:solidFill>
                <a:srgbClr val="000000"/>
              </a:solidFill>
              <a:latin typeface="Calibri Light"/>
            </a:endParaRPr>
          </a:p>
          <a:p>
            <a:pPr marL="514440" indent="-514080">
              <a:lnSpc>
                <a:spcPct val="100000"/>
              </a:lnSpc>
              <a:spcBef>
                <a:spcPts val="400"/>
              </a:spcBef>
              <a:buClr>
                <a:srgbClr val="000000"/>
              </a:buClr>
              <a:buFont typeface="StarSymbol"/>
              <a:buAutoNum type="arabicPeriod"/>
            </a:pPr>
            <a:r>
              <a:rPr b="0" lang="en-US" sz="2000" spc="-1" strike="noStrike">
                <a:solidFill>
                  <a:srgbClr val="000000"/>
                </a:solidFill>
                <a:latin typeface="Calibri Light"/>
                <a:ea typeface="Calibri Light"/>
              </a:rPr>
              <a:t>Use the insertion operator </a:t>
            </a:r>
            <a:r>
              <a:rPr b="1" lang="en-US" sz="2000" spc="-1" strike="noStrike">
                <a:solidFill>
                  <a:srgbClr val="000000"/>
                </a:solidFill>
                <a:latin typeface="Calibri Light"/>
                <a:ea typeface="Calibri Light"/>
              </a:rPr>
              <a:t>&lt;&lt;</a:t>
            </a:r>
            <a:r>
              <a:rPr b="0" lang="en-US" sz="2000" spc="-1" strike="noStrike">
                <a:solidFill>
                  <a:srgbClr val="000000"/>
                </a:solidFill>
                <a:latin typeface="Calibri Light"/>
                <a:ea typeface="Calibri Light"/>
              </a:rPr>
              <a:t> to write to file</a:t>
            </a:r>
            <a:endParaRPr b="0" lang="en-US" sz="2000" spc="-1" strike="noStrike">
              <a:solidFill>
                <a:srgbClr val="000000"/>
              </a:solidFill>
              <a:latin typeface="Calibri Light"/>
            </a:endParaRPr>
          </a:p>
          <a:p>
            <a:pPr>
              <a:lnSpc>
                <a:spcPct val="100000"/>
              </a:lnSpc>
              <a:spcBef>
                <a:spcPts val="400"/>
              </a:spcBef>
            </a:pPr>
            <a:endParaRPr b="0" lang="en-US" sz="2000" spc="-1" strike="noStrike">
              <a:solidFill>
                <a:srgbClr val="000000"/>
              </a:solidFill>
              <a:latin typeface="Calibri Light"/>
            </a:endParaRPr>
          </a:p>
          <a:p>
            <a:pPr marL="514440" indent="-514080">
              <a:lnSpc>
                <a:spcPct val="100000"/>
              </a:lnSpc>
              <a:spcBef>
                <a:spcPts val="400"/>
              </a:spcBef>
              <a:buClr>
                <a:srgbClr val="000000"/>
              </a:buClr>
              <a:buFont typeface="StarSymbol"/>
              <a:buAutoNum type="arabicPeriod"/>
            </a:pPr>
            <a:r>
              <a:rPr b="0" lang="en-US" sz="2000" spc="-1" strike="noStrike">
                <a:solidFill>
                  <a:srgbClr val="000000"/>
                </a:solidFill>
                <a:latin typeface="Calibri Light"/>
                <a:ea typeface="Calibri Light"/>
              </a:rPr>
              <a:t>Close the file</a:t>
            </a:r>
            <a:endParaRPr b="0" lang="en-US" sz="2000" spc="-1" strike="noStrike">
              <a:solidFill>
                <a:srgbClr val="000000"/>
              </a:solidFill>
              <a:latin typeface="Calibri Light"/>
            </a:endParaRPr>
          </a:p>
        </p:txBody>
      </p:sp>
      <p:sp>
        <p:nvSpPr>
          <p:cNvPr id="705" name="TextShape 3"/>
          <p:cNvSpPr txBox="1"/>
          <p:nvPr/>
        </p:nvSpPr>
        <p:spPr>
          <a:xfrm>
            <a:off x="6553080" y="6356520"/>
            <a:ext cx="2133360" cy="364680"/>
          </a:xfrm>
          <a:prstGeom prst="rect">
            <a:avLst/>
          </a:prstGeom>
          <a:noFill/>
          <a:ln>
            <a:noFill/>
          </a:ln>
        </p:spPr>
        <p:txBody>
          <a:bodyPr anchor="ctr"/>
          <a:p>
            <a:pPr algn="r">
              <a:lnSpc>
                <a:spcPct val="100000"/>
              </a:lnSpc>
            </a:pPr>
            <a:fld id="{66E0EDC5-73B3-4571-86AB-E1CFB65ED70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06" name="CustomShape 4"/>
          <p:cNvSpPr/>
          <p:nvPr/>
        </p:nvSpPr>
        <p:spPr>
          <a:xfrm>
            <a:off x="5561280" y="1714680"/>
            <a:ext cx="2736720" cy="5389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GB" sz="1600" spc="-1" strike="noStrike">
                <a:solidFill>
                  <a:srgbClr val="000000"/>
                </a:solidFill>
                <a:latin typeface="Consolas"/>
                <a:ea typeface="Consolas"/>
              </a:rPr>
              <a:t>ofstream </a:t>
            </a:r>
            <a:r>
              <a:rPr b="0" lang="en-GB" sz="1600" spc="-1" strike="noStrike">
                <a:solidFill>
                  <a:srgbClr val="000000"/>
                </a:solidFill>
                <a:latin typeface="Consolas"/>
                <a:ea typeface="Consolas"/>
              </a:rPr>
              <a:t>fout;</a:t>
            </a:r>
            <a:endParaRPr b="0" lang="en-GB" sz="1600" spc="-1" strike="noStrike">
              <a:latin typeface="Arial"/>
            </a:endParaRPr>
          </a:p>
        </p:txBody>
      </p:sp>
      <p:sp>
        <p:nvSpPr>
          <p:cNvPr id="707" name="CustomShape 5"/>
          <p:cNvSpPr/>
          <p:nvPr/>
        </p:nvSpPr>
        <p:spPr>
          <a:xfrm>
            <a:off x="5561280" y="2404800"/>
            <a:ext cx="2736720" cy="5389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Consolas"/>
                <a:ea typeface="Consolas"/>
              </a:rPr>
              <a:t>fout</a:t>
            </a:r>
            <a:r>
              <a:rPr b="1" lang="en-GB" sz="1600" spc="-1" strike="noStrike">
                <a:solidFill>
                  <a:srgbClr val="000000"/>
                </a:solidFill>
                <a:latin typeface="Consolas"/>
                <a:ea typeface="Consolas"/>
              </a:rPr>
              <a:t>.open(</a:t>
            </a:r>
            <a:r>
              <a:rPr b="0" lang="en-GB" sz="1600" spc="-1" strike="noStrike">
                <a:solidFill>
                  <a:srgbClr val="000000"/>
                </a:solidFill>
                <a:latin typeface="Consolas"/>
                <a:ea typeface="Consolas"/>
              </a:rPr>
              <a:t>"data.txt"</a:t>
            </a:r>
            <a:r>
              <a:rPr b="1" lang="en-GB" sz="1600" spc="-1" strike="noStrike">
                <a:solidFill>
                  <a:srgbClr val="000000"/>
                </a:solidFill>
                <a:latin typeface="Consolas"/>
                <a:ea typeface="Consolas"/>
              </a:rPr>
              <a:t>);</a:t>
            </a:r>
            <a:endParaRPr b="0" lang="en-GB" sz="1600" spc="-1" strike="noStrike">
              <a:latin typeface="Arial"/>
            </a:endParaRPr>
          </a:p>
        </p:txBody>
      </p:sp>
      <p:sp>
        <p:nvSpPr>
          <p:cNvPr id="708" name="CustomShape 6"/>
          <p:cNvSpPr/>
          <p:nvPr/>
        </p:nvSpPr>
        <p:spPr>
          <a:xfrm>
            <a:off x="5865840" y="3132720"/>
            <a:ext cx="2736720" cy="5389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Consolas"/>
                <a:ea typeface="Consolas"/>
              </a:rPr>
              <a:t>if (fout</a:t>
            </a:r>
            <a:r>
              <a:rPr b="1" lang="en-GB" sz="1600" spc="-1" strike="noStrike">
                <a:solidFill>
                  <a:srgbClr val="000000"/>
                </a:solidFill>
                <a:latin typeface="Consolas"/>
                <a:ea typeface="Consolas"/>
              </a:rPr>
              <a:t>.fail()</a:t>
            </a:r>
            <a:r>
              <a:rPr b="0" lang="en-GB" sz="1600" spc="-1" strike="noStrike">
                <a:solidFill>
                  <a:srgbClr val="000000"/>
                </a:solidFill>
                <a:latin typeface="Consolas"/>
                <a:ea typeface="Consolas"/>
              </a:rPr>
              <a:t>)</a:t>
            </a:r>
            <a:r>
              <a:rPr b="1" lang="en-GB" sz="1600" spc="-1" strike="noStrike">
                <a:solidFill>
                  <a:srgbClr val="000000"/>
                </a:solidFill>
                <a:latin typeface="Consolas"/>
                <a:ea typeface="Consolas"/>
              </a:rPr>
              <a:t> </a:t>
            </a:r>
            <a:endParaRPr b="0" lang="en-GB" sz="1600" spc="-1" strike="noStrike">
              <a:latin typeface="Arial"/>
            </a:endParaRPr>
          </a:p>
        </p:txBody>
      </p:sp>
      <p:sp>
        <p:nvSpPr>
          <p:cNvPr id="709" name="CustomShape 7"/>
          <p:cNvSpPr/>
          <p:nvPr/>
        </p:nvSpPr>
        <p:spPr>
          <a:xfrm>
            <a:off x="5728680" y="3902400"/>
            <a:ext cx="2736720" cy="5389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GB" sz="1600" spc="-1" strike="noStrike">
                <a:solidFill>
                  <a:srgbClr val="000000"/>
                </a:solidFill>
                <a:latin typeface="Consolas"/>
                <a:ea typeface="Consolas"/>
              </a:rPr>
              <a:t>fout &lt;&lt; </a:t>
            </a:r>
            <a:r>
              <a:rPr b="0" lang="en-GB" sz="1600" spc="-1" strike="noStrike">
                <a:solidFill>
                  <a:srgbClr val="000000"/>
                </a:solidFill>
                <a:latin typeface="Consolas"/>
                <a:ea typeface="Consolas"/>
              </a:rPr>
              <a:t>"12345";</a:t>
            </a:r>
            <a:endParaRPr b="0" lang="en-GB" sz="1600" spc="-1" strike="noStrike">
              <a:latin typeface="Arial"/>
            </a:endParaRPr>
          </a:p>
        </p:txBody>
      </p:sp>
      <p:sp>
        <p:nvSpPr>
          <p:cNvPr id="710" name="CustomShape 8"/>
          <p:cNvSpPr/>
          <p:nvPr/>
        </p:nvSpPr>
        <p:spPr>
          <a:xfrm>
            <a:off x="5644800" y="4605840"/>
            <a:ext cx="2736720" cy="5389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Consolas"/>
                <a:ea typeface="Consolas"/>
              </a:rPr>
              <a:t>fout</a:t>
            </a:r>
            <a:r>
              <a:rPr b="1" lang="en-GB" sz="1600" spc="-1" strike="noStrike">
                <a:solidFill>
                  <a:srgbClr val="000000"/>
                </a:solidFill>
                <a:latin typeface="Consolas"/>
                <a:ea typeface="Consolas"/>
              </a:rPr>
              <a:t>.close();</a:t>
            </a:r>
            <a:endParaRPr b="0" lang="en-GB" sz="1600" spc="-1" strike="noStrike">
              <a:latin typeface="Arial"/>
            </a:endParaRPr>
          </a:p>
        </p:txBody>
      </p:sp>
      <p:sp>
        <p:nvSpPr>
          <p:cNvPr id="711" name="CustomShape 9"/>
          <p:cNvSpPr/>
          <p:nvPr/>
        </p:nvSpPr>
        <p:spPr>
          <a:xfrm>
            <a:off x="1892880" y="5495400"/>
            <a:ext cx="3519000" cy="677520"/>
          </a:xfrm>
          <a:prstGeom prst="rect">
            <a:avLst/>
          </a:prstGeom>
          <a:solidFill>
            <a:srgbClr val="d7e4bd"/>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string filename = "data.txt";</a:t>
            </a:r>
            <a:endParaRPr b="0" lang="en-GB" sz="1600" spc="-1" strike="noStrike">
              <a:latin typeface="Arial"/>
            </a:endParaRPr>
          </a:p>
          <a:p>
            <a:pPr>
              <a:lnSpc>
                <a:spcPct val="100000"/>
              </a:lnSpc>
            </a:pPr>
            <a:r>
              <a:rPr b="0" lang="en-GB" sz="1600" spc="-1" strike="noStrike">
                <a:solidFill>
                  <a:srgbClr val="000000"/>
                </a:solidFill>
                <a:latin typeface="Consolas"/>
                <a:ea typeface="Consolas"/>
              </a:rPr>
              <a:t>fout.open(filename</a:t>
            </a:r>
            <a:r>
              <a:rPr b="1" lang="en-GB" sz="1600" spc="-1" strike="noStrike">
                <a:solidFill>
                  <a:srgbClr val="000000"/>
                </a:solidFill>
                <a:latin typeface="Consolas"/>
                <a:ea typeface="Consolas"/>
              </a:rPr>
              <a:t>.c_str()</a:t>
            </a:r>
            <a:r>
              <a:rPr b="0" lang="en-GB" sz="1600" spc="-1" strike="noStrike">
                <a:solidFill>
                  <a:srgbClr val="000000"/>
                </a:solidFill>
                <a:latin typeface="Consolas"/>
                <a:ea typeface="Consolas"/>
              </a:rPr>
              <a:t>);</a:t>
            </a:r>
            <a:endParaRPr b="0" lang="en-GB" sz="1600" spc="-1" strike="noStrike">
              <a:latin typeface="Arial"/>
            </a:endParaRPr>
          </a:p>
        </p:txBody>
      </p:sp>
      <p:sp>
        <p:nvSpPr>
          <p:cNvPr id="712" name="CustomShape 10"/>
          <p:cNvSpPr/>
          <p:nvPr/>
        </p:nvSpPr>
        <p:spPr>
          <a:xfrm>
            <a:off x="2922840" y="6202440"/>
            <a:ext cx="31820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if the file name is stored as string</a:t>
            </a:r>
            <a:endParaRPr b="0" lang="en-GB" sz="1400" spc="-1" strike="noStrike">
              <a:latin typeface="Arial"/>
            </a:endParaRPr>
          </a:p>
        </p:txBody>
      </p:sp>
      <p:sp>
        <p:nvSpPr>
          <p:cNvPr id="713" name="CustomShape 11"/>
          <p:cNvSpPr/>
          <p:nvPr/>
        </p:nvSpPr>
        <p:spPr>
          <a:xfrm flipH="1">
            <a:off x="5411880" y="2674440"/>
            <a:ext cx="2885760" cy="3159720"/>
          </a:xfrm>
          <a:prstGeom prst="bentConnector3">
            <a:avLst>
              <a:gd name="adj1" fmla="val -15842"/>
            </a:avLst>
          </a:prstGeom>
          <a:noFill/>
          <a:ln w="25560">
            <a:solidFill>
              <a:srgbClr val="4f81bd"/>
            </a:solidFill>
            <a:round/>
            <a:tailEnd len="med" type="triangle" w="med"/>
          </a:ln>
          <a:effectLst>
            <a:outerShdw dist="20160" dir="5400000">
              <a:srgbClr val="000000">
                <a:alpha val="38000"/>
              </a:srgbClr>
            </a:outerShdw>
          </a:effectLst>
        </p:spPr>
        <p:style>
          <a:lnRef idx="0"/>
          <a:fillRef idx="0"/>
          <a:effectRef idx="0"/>
          <a:fontRef idx="minor"/>
        </p:style>
      </p:sp>
    </p:spTree>
  </p:cSld>
  <p:timing>
    <p:tnLst>
      <p:par>
        <p:cTn id="675" dur="indefinite" restart="never" nodeType="tmRoot">
          <p:childTnLst>
            <p:seq>
              <p:cTn id="676" dur="indefinite" nodeType="mainSeq">
                <p:childTnLst>
                  <p:par>
                    <p:cTn id="677" fill="hold">
                      <p:stCondLst>
                        <p:cond delay="indefinite"/>
                      </p:stCondLst>
                      <p:childTnLst>
                        <p:par>
                          <p:cTn id="678" fill="hold">
                            <p:stCondLst>
                              <p:cond delay="0"/>
                            </p:stCondLst>
                            <p:childTnLst>
                              <p:par>
                                <p:cTn id="679" nodeType="clickEffect" fill="hold" presetClass="entr" presetID="1">
                                  <p:stCondLst>
                                    <p:cond delay="0"/>
                                  </p:stCondLst>
                                  <p:childTnLst>
                                    <p:set>
                                      <p:cBhvr>
                                        <p:cTn id="680" dur="1" fill="hold">
                                          <p:stCondLst>
                                            <p:cond delay="0"/>
                                          </p:stCondLst>
                                        </p:cTn>
                                        <p:tgtEl>
                                          <p:spTgt spid="704">
                                            <p:txEl>
                                              <p:pRg st="0" end="0"/>
                                            </p:txEl>
                                          </p:spTgt>
                                        </p:tgtEl>
                                        <p:attrNameLst>
                                          <p:attrName>style.visibility</p:attrName>
                                        </p:attrNameLst>
                                      </p:cBhvr>
                                      <p:to>
                                        <p:strVal val="visible"/>
                                      </p:to>
                                    </p:set>
                                  </p:childTnLst>
                                </p:cTn>
                              </p:par>
                              <p:par>
                                <p:cTn id="681" nodeType="withEffect" fill="hold" presetClass="entr" presetID="1">
                                  <p:stCondLst>
                                    <p:cond delay="0"/>
                                  </p:stCondLst>
                                  <p:childTnLst>
                                    <p:set>
                                      <p:cBhvr>
                                        <p:cTn id="682" dur="1" fill="hold">
                                          <p:stCondLst>
                                            <p:cond delay="0"/>
                                          </p:stCondLst>
                                        </p:cTn>
                                        <p:tgtEl>
                                          <p:spTgt spid="706"/>
                                        </p:tgtEl>
                                        <p:attrNameLst>
                                          <p:attrName>style.visibility</p:attrName>
                                        </p:attrNameLst>
                                      </p:cBhvr>
                                      <p:to>
                                        <p:strVal val="visible"/>
                                      </p:to>
                                    </p:set>
                                  </p:childTnLst>
                                </p:cTn>
                              </p:par>
                            </p:childTnLst>
                          </p:cTn>
                        </p:par>
                      </p:childTnLst>
                    </p:cTn>
                  </p:par>
                  <p:par>
                    <p:cTn id="683" fill="hold">
                      <p:stCondLst>
                        <p:cond delay="indefinite"/>
                      </p:stCondLst>
                      <p:childTnLst>
                        <p:par>
                          <p:cTn id="684" fill="hold">
                            <p:stCondLst>
                              <p:cond delay="0"/>
                            </p:stCondLst>
                            <p:childTnLst>
                              <p:par>
                                <p:cTn id="685" nodeType="clickEffect" fill="hold" presetClass="entr" presetID="1">
                                  <p:stCondLst>
                                    <p:cond delay="0"/>
                                  </p:stCondLst>
                                  <p:childTnLst>
                                    <p:set>
                                      <p:cBhvr>
                                        <p:cTn id="686" dur="1" fill="hold">
                                          <p:stCondLst>
                                            <p:cond delay="0"/>
                                          </p:stCondLst>
                                        </p:cTn>
                                        <p:tgtEl>
                                          <p:spTgt spid="704">
                                            <p:txEl>
                                              <p:pRg st="2" end="2"/>
                                            </p:txEl>
                                          </p:spTgt>
                                        </p:tgtEl>
                                        <p:attrNameLst>
                                          <p:attrName>style.visibility</p:attrName>
                                        </p:attrNameLst>
                                      </p:cBhvr>
                                      <p:to>
                                        <p:strVal val="visible"/>
                                      </p:to>
                                    </p:set>
                                  </p:childTnLst>
                                </p:cTn>
                              </p:par>
                              <p:par>
                                <p:cTn id="687" nodeType="withEffect" fill="hold" presetClass="entr" presetID="1">
                                  <p:stCondLst>
                                    <p:cond delay="0"/>
                                  </p:stCondLst>
                                  <p:childTnLst>
                                    <p:set>
                                      <p:cBhvr>
                                        <p:cTn id="688" dur="1" fill="hold">
                                          <p:stCondLst>
                                            <p:cond delay="0"/>
                                          </p:stCondLst>
                                        </p:cTn>
                                        <p:tgtEl>
                                          <p:spTgt spid="707"/>
                                        </p:tgtEl>
                                        <p:attrNameLst>
                                          <p:attrName>style.visibility</p:attrName>
                                        </p:attrNameLst>
                                      </p:cBhvr>
                                      <p:to>
                                        <p:strVal val="visible"/>
                                      </p:to>
                                    </p:set>
                                  </p:childTnLst>
                                </p:cTn>
                              </p:par>
                            </p:childTnLst>
                          </p:cTn>
                        </p:par>
                      </p:childTnLst>
                    </p:cTn>
                  </p:par>
                  <p:par>
                    <p:cTn id="689" fill="hold">
                      <p:stCondLst>
                        <p:cond delay="indefinite"/>
                      </p:stCondLst>
                      <p:childTnLst>
                        <p:par>
                          <p:cTn id="690" fill="hold">
                            <p:stCondLst>
                              <p:cond delay="0"/>
                            </p:stCondLst>
                            <p:childTnLst>
                              <p:par>
                                <p:cTn id="691" nodeType="clickEffect" fill="hold" presetClass="entr" presetID="1">
                                  <p:stCondLst>
                                    <p:cond delay="0"/>
                                  </p:stCondLst>
                                  <p:childTnLst>
                                    <p:set>
                                      <p:cBhvr>
                                        <p:cTn id="692" dur="1" fill="hold">
                                          <p:stCondLst>
                                            <p:cond delay="0"/>
                                          </p:stCondLst>
                                        </p:cTn>
                                        <p:tgtEl>
                                          <p:spTgt spid="704">
                                            <p:txEl>
                                              <p:pRg st="4" end="4"/>
                                            </p:txEl>
                                          </p:spTgt>
                                        </p:tgtEl>
                                        <p:attrNameLst>
                                          <p:attrName>style.visibility</p:attrName>
                                        </p:attrNameLst>
                                      </p:cBhvr>
                                      <p:to>
                                        <p:strVal val="visible"/>
                                      </p:to>
                                    </p:set>
                                  </p:childTnLst>
                                </p:cTn>
                              </p:par>
                              <p:par>
                                <p:cTn id="693" nodeType="withEffect" fill="hold" presetClass="entr" presetID="1">
                                  <p:stCondLst>
                                    <p:cond delay="0"/>
                                  </p:stCondLst>
                                  <p:childTnLst>
                                    <p:set>
                                      <p:cBhvr>
                                        <p:cTn id="694" dur="1" fill="hold">
                                          <p:stCondLst>
                                            <p:cond delay="0"/>
                                          </p:stCondLst>
                                        </p:cTn>
                                        <p:tgtEl>
                                          <p:spTgt spid="708"/>
                                        </p:tgtEl>
                                        <p:attrNameLst>
                                          <p:attrName>style.visibility</p:attrName>
                                        </p:attrNameLst>
                                      </p:cBhvr>
                                      <p:to>
                                        <p:strVal val="visible"/>
                                      </p:to>
                                    </p:set>
                                  </p:childTnLst>
                                </p:cTn>
                              </p:par>
                            </p:childTnLst>
                          </p:cTn>
                        </p:par>
                      </p:childTnLst>
                    </p:cTn>
                  </p:par>
                  <p:par>
                    <p:cTn id="695" fill="hold">
                      <p:stCondLst>
                        <p:cond delay="indefinite"/>
                      </p:stCondLst>
                      <p:childTnLst>
                        <p:par>
                          <p:cTn id="696" fill="hold">
                            <p:stCondLst>
                              <p:cond delay="0"/>
                            </p:stCondLst>
                            <p:childTnLst>
                              <p:par>
                                <p:cTn id="697" nodeType="clickEffect" fill="hold" presetClass="entr" presetID="1">
                                  <p:stCondLst>
                                    <p:cond delay="0"/>
                                  </p:stCondLst>
                                  <p:childTnLst>
                                    <p:set>
                                      <p:cBhvr>
                                        <p:cTn id="698" dur="1" fill="hold">
                                          <p:stCondLst>
                                            <p:cond delay="0"/>
                                          </p:stCondLst>
                                        </p:cTn>
                                        <p:tgtEl>
                                          <p:spTgt spid="704">
                                            <p:txEl>
                                              <p:pRg st="6" end="6"/>
                                            </p:txEl>
                                          </p:spTgt>
                                        </p:tgtEl>
                                        <p:attrNameLst>
                                          <p:attrName>style.visibility</p:attrName>
                                        </p:attrNameLst>
                                      </p:cBhvr>
                                      <p:to>
                                        <p:strVal val="visible"/>
                                      </p:to>
                                    </p:set>
                                  </p:childTnLst>
                                </p:cTn>
                              </p:par>
                              <p:par>
                                <p:cTn id="699" nodeType="withEffect" fill="hold" presetClass="entr" presetID="1">
                                  <p:stCondLst>
                                    <p:cond delay="0"/>
                                  </p:stCondLst>
                                  <p:childTnLst>
                                    <p:set>
                                      <p:cBhvr>
                                        <p:cTn id="700" dur="1" fill="hold">
                                          <p:stCondLst>
                                            <p:cond delay="0"/>
                                          </p:stCondLst>
                                        </p:cTn>
                                        <p:tgtEl>
                                          <p:spTgt spid="709"/>
                                        </p:tgtEl>
                                        <p:attrNameLst>
                                          <p:attrName>style.visibility</p:attrName>
                                        </p:attrNameLst>
                                      </p:cBhvr>
                                      <p:to>
                                        <p:strVal val="visible"/>
                                      </p:to>
                                    </p:set>
                                  </p:childTnLst>
                                </p:cTn>
                              </p:par>
                            </p:childTnLst>
                          </p:cTn>
                        </p:par>
                      </p:childTnLst>
                    </p:cTn>
                  </p:par>
                  <p:par>
                    <p:cTn id="701" fill="hold">
                      <p:stCondLst>
                        <p:cond delay="indefinite"/>
                      </p:stCondLst>
                      <p:childTnLst>
                        <p:par>
                          <p:cTn id="702" fill="hold">
                            <p:stCondLst>
                              <p:cond delay="0"/>
                            </p:stCondLst>
                            <p:childTnLst>
                              <p:par>
                                <p:cTn id="703" nodeType="clickEffect" fill="hold" presetClass="entr" presetID="1">
                                  <p:stCondLst>
                                    <p:cond delay="0"/>
                                  </p:stCondLst>
                                  <p:childTnLst>
                                    <p:set>
                                      <p:cBhvr>
                                        <p:cTn id="704" dur="1" fill="hold">
                                          <p:stCondLst>
                                            <p:cond delay="0"/>
                                          </p:stCondLst>
                                        </p:cTn>
                                        <p:tgtEl>
                                          <p:spTgt spid="704">
                                            <p:txEl>
                                              <p:pRg st="8" end="8"/>
                                            </p:txEl>
                                          </p:spTgt>
                                        </p:tgtEl>
                                        <p:attrNameLst>
                                          <p:attrName>style.visibility</p:attrName>
                                        </p:attrNameLst>
                                      </p:cBhvr>
                                      <p:to>
                                        <p:strVal val="visible"/>
                                      </p:to>
                                    </p:set>
                                  </p:childTnLst>
                                </p:cTn>
                              </p:par>
                              <p:par>
                                <p:cTn id="705" nodeType="withEffect" fill="hold" presetClass="entr" presetID="1">
                                  <p:stCondLst>
                                    <p:cond delay="0"/>
                                  </p:stCondLst>
                                  <p:childTnLst>
                                    <p:set>
                                      <p:cBhvr>
                                        <p:cTn id="706" dur="1" fill="hold">
                                          <p:stCondLst>
                                            <p:cond delay="0"/>
                                          </p:stCondLst>
                                        </p:cTn>
                                        <p:tgtEl>
                                          <p:spTgt spid="710"/>
                                        </p:tgtEl>
                                        <p:attrNameLst>
                                          <p:attrName>style.visibility</p:attrName>
                                        </p:attrNameLst>
                                      </p:cBhvr>
                                      <p:to>
                                        <p:strVal val="visible"/>
                                      </p:to>
                                    </p:set>
                                  </p:childTnLst>
                                </p:cTn>
                              </p:par>
                            </p:childTnLst>
                          </p:cTn>
                        </p:par>
                      </p:childTnLst>
                    </p:cTn>
                  </p:par>
                  <p:par>
                    <p:cTn id="707" fill="hold">
                      <p:stCondLst>
                        <p:cond delay="indefinite"/>
                      </p:stCondLst>
                      <p:childTnLst>
                        <p:par>
                          <p:cTn id="708" fill="hold">
                            <p:stCondLst>
                              <p:cond delay="0"/>
                            </p:stCondLst>
                            <p:childTnLst>
                              <p:par>
                                <p:cTn id="709" nodeType="clickEffect" fill="hold" presetClass="entr" presetID="1">
                                  <p:stCondLst>
                                    <p:cond delay="0"/>
                                  </p:stCondLst>
                                  <p:childTnLst>
                                    <p:set>
                                      <p:cBhvr>
                                        <p:cTn id="710" dur="1" fill="hold">
                                          <p:stCondLst>
                                            <p:cond delay="0"/>
                                          </p:stCondLst>
                                        </p:cTn>
                                        <p:tgtEl>
                                          <p:spTgt spid="713"/>
                                        </p:tgtEl>
                                        <p:attrNameLst>
                                          <p:attrName>style.visibility</p:attrName>
                                        </p:attrNameLst>
                                      </p:cBhvr>
                                      <p:to>
                                        <p:strVal val="visible"/>
                                      </p:to>
                                    </p:set>
                                  </p:childTnLst>
                                </p:cTn>
                              </p:par>
                              <p:par>
                                <p:cTn id="711" nodeType="withEffect" fill="hold" presetClass="entr" presetID="1">
                                  <p:stCondLst>
                                    <p:cond delay="0"/>
                                  </p:stCondLst>
                                  <p:childTnLst>
                                    <p:set>
                                      <p:cBhvr>
                                        <p:cTn id="712" dur="1" fill="hold">
                                          <p:stCondLst>
                                            <p:cond delay="0"/>
                                          </p:stCondLst>
                                        </p:cTn>
                                        <p:tgtEl>
                                          <p:spTgt spid="711"/>
                                        </p:tgtEl>
                                        <p:attrNameLst>
                                          <p:attrName>style.visibility</p:attrName>
                                        </p:attrNameLst>
                                      </p:cBhvr>
                                      <p:to>
                                        <p:strVal val="visible"/>
                                      </p:to>
                                    </p:set>
                                  </p:childTnLst>
                                </p:cTn>
                              </p:par>
                              <p:par>
                                <p:cTn id="713" nodeType="withEffect" fill="hold" presetClass="entr" presetID="1">
                                  <p:stCondLst>
                                    <p:cond delay="0"/>
                                  </p:stCondLst>
                                  <p:childTnLst>
                                    <p:set>
                                      <p:cBhvr>
                                        <p:cTn id="714" dur="1" fill="hold">
                                          <p:stCondLst>
                                            <p:cond delay="0"/>
                                          </p:stCondLst>
                                        </p:cTn>
                                        <p:tgtEl>
                                          <p:spTgt spid="71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Appending Data to a File </a:t>
            </a:r>
            <a:endParaRPr b="0" lang="en-US" sz="4400" spc="-1" strike="noStrike">
              <a:solidFill>
                <a:srgbClr val="000000"/>
              </a:solidFill>
              <a:latin typeface="Calibri Light"/>
            </a:endParaRPr>
          </a:p>
        </p:txBody>
      </p:sp>
      <p:sp>
        <p:nvSpPr>
          <p:cNvPr id="715" name="TextShape 2"/>
          <p:cNvSpPr txBox="1"/>
          <p:nvPr/>
        </p:nvSpPr>
        <p:spPr>
          <a:xfrm>
            <a:off x="457200" y="1600200"/>
            <a:ext cx="8229240" cy="312804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When opening a file for output using the member function </a:t>
            </a:r>
            <a:r>
              <a:rPr b="1" lang="en-US" sz="2400" spc="-1" strike="noStrike">
                <a:solidFill>
                  <a:srgbClr val="000000"/>
                </a:solidFill>
                <a:latin typeface="Calibri Light"/>
                <a:ea typeface="Calibri Light"/>
              </a:rPr>
              <a:t>open()</a:t>
            </a:r>
            <a:r>
              <a:rPr b="0" lang="en-US" sz="2400" spc="-1" strike="noStrike">
                <a:solidFill>
                  <a:srgbClr val="000000"/>
                </a:solidFill>
                <a:latin typeface="Calibri Light"/>
                <a:ea typeface="Calibri Light"/>
              </a:rPr>
              <a:t>, a new file will be created if the file does not already exist, otherwise the content of the existing file will be </a:t>
            </a:r>
            <a:r>
              <a:rPr b="0" lang="en-US" sz="2400" spc="-1" strike="noStrike">
                <a:solidFill>
                  <a:srgbClr val="31859c"/>
                </a:solidFill>
                <a:latin typeface="Calibri Light"/>
                <a:ea typeface="Calibri Light"/>
              </a:rPr>
              <a:t>erased</a:t>
            </a:r>
            <a:r>
              <a:rPr b="0" lang="en-US" sz="2400" spc="-1" strike="noStrike">
                <a:solidFill>
                  <a:srgbClr val="000000"/>
                </a:solidFill>
                <a:latin typeface="Calibri Light"/>
                <a:ea typeface="Calibri Light"/>
              </a:rPr>
              <a:t>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To keep the content of the existing file and </a:t>
            </a:r>
            <a:r>
              <a:rPr b="0" lang="en-US" sz="2400" spc="-1" strike="noStrike">
                <a:solidFill>
                  <a:srgbClr val="e46c0a"/>
                </a:solidFill>
                <a:latin typeface="Calibri Light"/>
                <a:ea typeface="Calibri Light"/>
              </a:rPr>
              <a:t>append</a:t>
            </a:r>
            <a:r>
              <a:rPr b="0" lang="en-US" sz="2400" spc="-1" strike="noStrike">
                <a:solidFill>
                  <a:srgbClr val="000000"/>
                </a:solidFill>
                <a:latin typeface="Calibri Light"/>
                <a:ea typeface="Calibri Light"/>
              </a:rPr>
              <a:t> new data to it, supply the constant value </a:t>
            </a:r>
            <a:r>
              <a:rPr b="1" lang="en-US" sz="2400" spc="-1" strike="noStrike">
                <a:solidFill>
                  <a:srgbClr val="e46c0a"/>
                </a:solidFill>
                <a:latin typeface="Calibri Light"/>
                <a:ea typeface="Calibri Light"/>
              </a:rPr>
              <a:t>ios::app</a:t>
            </a:r>
            <a:r>
              <a:rPr b="1" lang="en-US" sz="2400" spc="-1" strike="noStrike">
                <a:solidFill>
                  <a:srgbClr val="000000"/>
                </a:solidFill>
                <a:latin typeface="Calibri Light"/>
                <a:ea typeface="Calibri Light"/>
              </a:rPr>
              <a:t> </a:t>
            </a:r>
            <a:r>
              <a:rPr b="0" lang="en-US" sz="2400" spc="-1" strike="noStrike">
                <a:solidFill>
                  <a:srgbClr val="000000"/>
                </a:solidFill>
                <a:latin typeface="Calibri Light"/>
                <a:ea typeface="Calibri Light"/>
              </a:rPr>
              <a:t>as a second argument to the member function open(), e.g., </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716" name="CustomShape 3"/>
          <p:cNvSpPr/>
          <p:nvPr/>
        </p:nvSpPr>
        <p:spPr>
          <a:xfrm>
            <a:off x="2238480" y="4728600"/>
            <a:ext cx="4730040" cy="9223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800" spc="-1" strike="noStrike">
                <a:solidFill>
                  <a:srgbClr val="000000"/>
                </a:solidFill>
                <a:latin typeface="Consolas"/>
                <a:ea typeface="Consolas"/>
              </a:rPr>
              <a:t>fout.open("data2.txt", </a:t>
            </a:r>
            <a:r>
              <a:rPr b="1" lang="en-GB" sz="1800" spc="-1" strike="noStrike">
                <a:solidFill>
                  <a:srgbClr val="e46c0a"/>
                </a:solidFill>
                <a:latin typeface="Consolas"/>
                <a:ea typeface="Consolas"/>
              </a:rPr>
              <a:t>ios::app</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endParaRPr b="0" lang="en-GB" sz="1800" spc="-1" strike="noStrike">
              <a:latin typeface="Arial"/>
            </a:endParaRPr>
          </a:p>
        </p:txBody>
      </p:sp>
      <p:sp>
        <p:nvSpPr>
          <p:cNvPr id="717" name="TextShape 4"/>
          <p:cNvSpPr txBox="1"/>
          <p:nvPr/>
        </p:nvSpPr>
        <p:spPr>
          <a:xfrm>
            <a:off x="6553080" y="6356520"/>
            <a:ext cx="2133360" cy="364680"/>
          </a:xfrm>
          <a:prstGeom prst="rect">
            <a:avLst/>
          </a:prstGeom>
          <a:noFill/>
          <a:ln>
            <a:noFill/>
          </a:ln>
        </p:spPr>
        <p:txBody>
          <a:bodyPr anchor="ctr"/>
          <a:p>
            <a:pPr algn="r">
              <a:lnSpc>
                <a:spcPct val="100000"/>
              </a:lnSpc>
            </a:pPr>
            <a:fld id="{4EE8B94F-9FA8-4408-BA87-D2A212F20D9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715" dur="indefinite" restart="never" nodeType="tmRoot">
          <p:childTnLst>
            <p:seq>
              <p:cTn id="716" dur="indefinite" nodeType="mainSeq">
                <p:childTnLst>
                  <p:par>
                    <p:cTn id="717" fill="hold">
                      <p:stCondLst>
                        <p:cond delay="indefinite"/>
                      </p:stCondLst>
                      <p:childTnLst>
                        <p:par>
                          <p:cTn id="718" fill="hold">
                            <p:stCondLst>
                              <p:cond delay="0"/>
                            </p:stCondLst>
                            <p:childTnLst>
                              <p:par>
                                <p:cTn id="719" nodeType="clickEffect" fill="hold" presetClass="entr" presetID="1">
                                  <p:stCondLst>
                                    <p:cond delay="0"/>
                                  </p:stCondLst>
                                  <p:childTnLst>
                                    <p:set>
                                      <p:cBhvr>
                                        <p:cTn id="720" dur="1" fill="hold">
                                          <p:stCondLst>
                                            <p:cond delay="0"/>
                                          </p:stCondLst>
                                        </p:cTn>
                                        <p:tgtEl>
                                          <p:spTgt spid="715">
                                            <p:txEl>
                                              <p:pRg st="1" end="1"/>
                                            </p:txEl>
                                          </p:spTgt>
                                        </p:tgtEl>
                                        <p:attrNameLst>
                                          <p:attrName>style.visibility</p:attrName>
                                        </p:attrNameLst>
                                      </p:cBhvr>
                                      <p:to>
                                        <p:strVal val="visible"/>
                                      </p:to>
                                    </p:set>
                                  </p:childTnLst>
                                </p:cTn>
                              </p:par>
                              <p:par>
                                <p:cTn id="721" nodeType="withEffect" fill="hold" presetClass="entr" presetID="1">
                                  <p:stCondLst>
                                    <p:cond delay="0"/>
                                  </p:stCondLst>
                                  <p:childTnLst>
                                    <p:set>
                                      <p:cBhvr>
                                        <p:cTn id="722" dur="1" fill="hold">
                                          <p:stCondLst>
                                            <p:cond delay="0"/>
                                          </p:stCondLst>
                                        </p:cTn>
                                        <p:tgtEl>
                                          <p:spTgt spid="71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000" spc="-1" strike="noStrike">
                <a:solidFill>
                  <a:srgbClr val="000000"/>
                </a:solidFill>
                <a:latin typeface="Avenir Next"/>
                <a:ea typeface="Avenir Next"/>
              </a:rPr>
              <a:t>References</a:t>
            </a:r>
            <a:endParaRPr b="0" lang="en-US" sz="4000" spc="-1" strike="noStrike">
              <a:solidFill>
                <a:srgbClr val="000000"/>
              </a:solidFill>
              <a:latin typeface="Calibri Light"/>
            </a:endParaRPr>
          </a:p>
        </p:txBody>
      </p:sp>
      <p:sp>
        <p:nvSpPr>
          <p:cNvPr id="146" name="TextShape 2"/>
          <p:cNvSpPr txBox="1"/>
          <p:nvPr/>
        </p:nvSpPr>
        <p:spPr>
          <a:xfrm>
            <a:off x="457200" y="1600200"/>
            <a:ext cx="8229240" cy="4525560"/>
          </a:xfrm>
          <a:prstGeom prst="rect">
            <a:avLst/>
          </a:prstGeom>
          <a:noFill/>
          <a:ln>
            <a:noFill/>
          </a:ln>
        </p:spPr>
        <p:txBody>
          <a:bodyPr>
            <a:normAutofit/>
          </a:bodyPr>
          <a:p>
            <a:pPr>
              <a:lnSpc>
                <a:spcPct val="80000"/>
              </a:lnSpc>
              <a:spcBef>
                <a:spcPts val="1199"/>
              </a:spcBef>
            </a:pPr>
            <a:r>
              <a:rPr b="0" lang="en-US" sz="2400" spc="-1" strike="noStrike">
                <a:solidFill>
                  <a:srgbClr val="000000"/>
                </a:solidFill>
                <a:latin typeface="Calibri Light"/>
                <a:ea typeface="Calibri Light"/>
              </a:rPr>
              <a:t>You may want to check out the following supplementary readings:</a:t>
            </a:r>
            <a:endParaRPr b="0" lang="en-US" sz="2400" spc="-1" strike="noStrike">
              <a:solidFill>
                <a:srgbClr val="000000"/>
              </a:solidFill>
              <a:latin typeface="Calibri Light"/>
            </a:endParaRPr>
          </a:p>
          <a:p>
            <a:pPr>
              <a:lnSpc>
                <a:spcPct val="80000"/>
              </a:lnSpc>
              <a:spcBef>
                <a:spcPts val="1199"/>
              </a:spcBef>
            </a:pPr>
            <a:endParaRPr b="0" lang="en-US" sz="2400" spc="-1" strike="noStrike">
              <a:solidFill>
                <a:srgbClr val="000000"/>
              </a:solidFill>
              <a:latin typeface="Calibri Light"/>
            </a:endParaRPr>
          </a:p>
          <a:p>
            <a:pPr marL="343080" indent="-342720">
              <a:lnSpc>
                <a:spcPct val="80000"/>
              </a:lnSpc>
              <a:spcBef>
                <a:spcPts val="1199"/>
              </a:spcBef>
              <a:buClr>
                <a:srgbClr val="000000"/>
              </a:buClr>
              <a:buFont typeface="Arial"/>
              <a:buChar char="•"/>
            </a:pPr>
            <a:r>
              <a:rPr b="0" lang="en-US" sz="2400" spc="-1" strike="noStrike">
                <a:solidFill>
                  <a:srgbClr val="000000"/>
                </a:solidFill>
                <a:latin typeface="Calibri Light"/>
                <a:ea typeface="Calibri Light"/>
              </a:rPr>
              <a:t>Book Chapters </a:t>
            </a:r>
            <a:endParaRPr b="0" lang="en-US" sz="2400" spc="-1" strike="noStrike">
              <a:solidFill>
                <a:srgbClr val="000000"/>
              </a:solidFill>
              <a:latin typeface="Calibri Light"/>
            </a:endParaRPr>
          </a:p>
          <a:p>
            <a:pPr lvl="1" marL="628560" indent="-228240">
              <a:lnSpc>
                <a:spcPct val="80000"/>
              </a:lnSpc>
              <a:spcBef>
                <a:spcPts val="1199"/>
              </a:spcBef>
              <a:buClr>
                <a:srgbClr val="000000"/>
              </a:buClr>
              <a:buFont typeface="Arial"/>
              <a:buChar char="–"/>
            </a:pPr>
            <a:r>
              <a:rPr b="0" lang="en-US" sz="2000" spc="-1" strike="noStrike" u="sng">
                <a:solidFill>
                  <a:srgbClr val="0000ff"/>
                </a:solidFill>
                <a:uFillTx/>
                <a:latin typeface="Calibri Light"/>
                <a:ea typeface="Calibri Light"/>
                <a:hlinkClick r:id="rId1"/>
              </a:rPr>
              <a:t>Problem Solving with C++</a:t>
            </a:r>
            <a:endParaRPr b="0" lang="en-US" sz="2000" spc="-1" strike="noStrike">
              <a:solidFill>
                <a:srgbClr val="000000"/>
              </a:solidFill>
              <a:latin typeface="Calibri Light"/>
            </a:endParaRPr>
          </a:p>
          <a:p>
            <a:pPr lvl="2" marL="1028880" indent="-228240">
              <a:lnSpc>
                <a:spcPct val="80000"/>
              </a:lnSpc>
              <a:spcBef>
                <a:spcPts val="1199"/>
              </a:spcBef>
              <a:buClr>
                <a:srgbClr val="000000"/>
              </a:buClr>
              <a:buFont typeface="Arial"/>
              <a:buChar char="•"/>
            </a:pPr>
            <a:r>
              <a:rPr b="0" lang="en-US" sz="1800" spc="-1" strike="noStrike">
                <a:solidFill>
                  <a:srgbClr val="000000"/>
                </a:solidFill>
                <a:latin typeface="Calibri Light"/>
                <a:ea typeface="Calibri Light"/>
              </a:rPr>
              <a:t>Ch. 10.1 (structs)</a:t>
            </a:r>
            <a:endParaRPr b="0" lang="en-US" sz="1800" spc="-1" strike="noStrike">
              <a:solidFill>
                <a:srgbClr val="000000"/>
              </a:solidFill>
              <a:latin typeface="Calibri Light"/>
            </a:endParaRPr>
          </a:p>
          <a:p>
            <a:pPr lvl="2" marL="1028880" indent="-228240">
              <a:lnSpc>
                <a:spcPct val="80000"/>
              </a:lnSpc>
              <a:spcBef>
                <a:spcPts val="1199"/>
              </a:spcBef>
              <a:buClr>
                <a:srgbClr val="000000"/>
              </a:buClr>
              <a:buFont typeface="Arial"/>
              <a:buChar char="•"/>
            </a:pPr>
            <a:r>
              <a:rPr b="0" lang="en-US" sz="1800" spc="-1" strike="noStrike">
                <a:solidFill>
                  <a:srgbClr val="000000"/>
                </a:solidFill>
                <a:latin typeface="Calibri Light"/>
                <a:ea typeface="Calibri Light"/>
              </a:rPr>
              <a:t>Ch. 6.1-6.2 (File I/O)</a:t>
            </a:r>
            <a:endParaRPr b="0" lang="en-US" sz="1800" spc="-1" strike="noStrike">
              <a:solidFill>
                <a:srgbClr val="000000"/>
              </a:solidFill>
              <a:latin typeface="Calibri Light"/>
            </a:endParaRPr>
          </a:p>
          <a:p>
            <a:pPr lvl="2" marL="1028880" indent="-228240">
              <a:lnSpc>
                <a:spcPct val="80000"/>
              </a:lnSpc>
              <a:spcBef>
                <a:spcPts val="1199"/>
              </a:spcBef>
              <a:buClr>
                <a:srgbClr val="000000"/>
              </a:buClr>
              <a:buFont typeface="Arial"/>
              <a:buChar char="•"/>
            </a:pPr>
            <a:r>
              <a:rPr b="0" lang="en-US" sz="1800" spc="-1" strike="noStrike">
                <a:solidFill>
                  <a:srgbClr val="000000"/>
                </a:solidFill>
                <a:latin typeface="Calibri Light"/>
                <a:ea typeface="Calibri Light"/>
              </a:rPr>
              <a:t>Ch. 14 (recursion)</a:t>
            </a:r>
            <a:endParaRPr b="0" lang="en-US" sz="1800" spc="-1" strike="noStrike">
              <a:solidFill>
                <a:srgbClr val="000000"/>
              </a:solidFill>
              <a:latin typeface="Calibri Light"/>
            </a:endParaRPr>
          </a:p>
          <a:p>
            <a:pPr marL="343080" indent="-342720">
              <a:lnSpc>
                <a:spcPct val="100000"/>
              </a:lnSpc>
              <a:spcBef>
                <a:spcPts val="1199"/>
              </a:spcBef>
              <a:buClr>
                <a:srgbClr val="000000"/>
              </a:buClr>
              <a:buFont typeface="Arial"/>
              <a:buChar char="•"/>
            </a:pPr>
            <a:r>
              <a:rPr b="0" lang="en-US" sz="2400" spc="-1" strike="noStrike">
                <a:solidFill>
                  <a:srgbClr val="000000"/>
                </a:solidFill>
                <a:latin typeface="Calibri Light"/>
                <a:ea typeface="Calibri Light"/>
              </a:rPr>
              <a:t>From C++ tutorials</a:t>
            </a:r>
            <a:endParaRPr b="0" lang="en-US" sz="2400" spc="-1" strike="noStrike">
              <a:solidFill>
                <a:srgbClr val="000000"/>
              </a:solidFill>
              <a:latin typeface="Calibri Light"/>
            </a:endParaRPr>
          </a:p>
          <a:p>
            <a:pPr lvl="1" marL="628560" indent="-228240">
              <a:lnSpc>
                <a:spcPct val="80000"/>
              </a:lnSpc>
              <a:spcBef>
                <a:spcPts val="1199"/>
              </a:spcBef>
              <a:buClr>
                <a:srgbClr val="000000"/>
              </a:buClr>
              <a:buFont typeface="Arial"/>
              <a:buChar char="–"/>
            </a:pPr>
            <a:r>
              <a:rPr b="0" lang="en-US" sz="2000" spc="-1" strike="noStrike" u="sng">
                <a:solidFill>
                  <a:srgbClr val="0000ff"/>
                </a:solidFill>
                <a:uFillTx/>
                <a:latin typeface="Calibri Light"/>
                <a:ea typeface="Calibri Light"/>
                <a:hlinkClick r:id="rId2"/>
              </a:rPr>
              <a:t>Structures</a:t>
            </a:r>
            <a:endParaRPr b="0" lang="en-US" sz="2000" spc="-1" strike="noStrike">
              <a:solidFill>
                <a:srgbClr val="000000"/>
              </a:solidFill>
              <a:latin typeface="Calibri Light"/>
            </a:endParaRPr>
          </a:p>
          <a:p>
            <a:pPr lvl="1" marL="628560" indent="-228240">
              <a:lnSpc>
                <a:spcPct val="80000"/>
              </a:lnSpc>
              <a:spcBef>
                <a:spcPts val="1199"/>
              </a:spcBef>
              <a:buClr>
                <a:srgbClr val="000000"/>
              </a:buClr>
              <a:buFont typeface="Arial"/>
              <a:buChar char="–"/>
            </a:pPr>
            <a:r>
              <a:rPr b="0" lang="en-US" sz="2000" spc="-1" strike="noStrike" u="sng">
                <a:solidFill>
                  <a:srgbClr val="0000ff"/>
                </a:solidFill>
                <a:uFillTx/>
                <a:latin typeface="Calibri Light"/>
                <a:ea typeface="Calibri Light"/>
                <a:hlinkClick r:id="rId3"/>
              </a:rPr>
              <a:t>File I/O</a:t>
            </a:r>
            <a:endParaRPr b="0" lang="en-US" sz="2000" spc="-1" strike="noStrike">
              <a:solidFill>
                <a:srgbClr val="000000"/>
              </a:solidFill>
              <a:latin typeface="Calibri Light"/>
            </a:endParaRPr>
          </a:p>
          <a:p>
            <a:endParaRPr b="0" lang="en-US" sz="2000" spc="-1" strike="noStrike">
              <a:solidFill>
                <a:srgbClr val="000000"/>
              </a:solidFill>
              <a:latin typeface="Calibri Light"/>
            </a:endParaRPr>
          </a:p>
        </p:txBody>
      </p:sp>
      <p:sp>
        <p:nvSpPr>
          <p:cNvPr id="147" name="TextShape 3"/>
          <p:cNvSpPr txBox="1"/>
          <p:nvPr/>
        </p:nvSpPr>
        <p:spPr>
          <a:xfrm>
            <a:off x="6553080" y="6356520"/>
            <a:ext cx="2133360" cy="364680"/>
          </a:xfrm>
          <a:prstGeom prst="rect">
            <a:avLst/>
          </a:prstGeom>
          <a:noFill/>
          <a:ln>
            <a:noFill/>
          </a:ln>
        </p:spPr>
        <p:txBody>
          <a:bodyPr anchor="ctr"/>
          <a:p>
            <a:pPr algn="r">
              <a:lnSpc>
                <a:spcPct val="100000"/>
              </a:lnSpc>
            </a:pPr>
            <a:fld id="{AF4477B0-77F0-4B8A-8FFC-FE133FBD955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Appending Data to a File </a:t>
            </a:r>
            <a:endParaRPr b="0" lang="en-US" sz="4400" spc="-1" strike="noStrike">
              <a:solidFill>
                <a:srgbClr val="000000"/>
              </a:solidFill>
              <a:latin typeface="Calibri Light"/>
            </a:endParaRPr>
          </a:p>
        </p:txBody>
      </p:sp>
      <p:sp>
        <p:nvSpPr>
          <p:cNvPr id="719" name="CustomShape 2"/>
          <p:cNvSpPr/>
          <p:nvPr/>
        </p:nvSpPr>
        <p:spPr>
          <a:xfrm>
            <a:off x="392400" y="1745280"/>
            <a:ext cx="4858560" cy="46029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808080"/>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808080"/>
                </a:solidFill>
                <a:latin typeface="Consolas"/>
                <a:ea typeface="Consolas"/>
              </a:rPr>
              <a:t>#include &lt;fstream&gt;</a:t>
            </a:r>
            <a:endParaRPr b="0" lang="en-GB" sz="1600" spc="-1" strike="noStrike">
              <a:latin typeface="Arial"/>
            </a:endParaRPr>
          </a:p>
          <a:p>
            <a:pPr>
              <a:lnSpc>
                <a:spcPct val="100000"/>
              </a:lnSpc>
            </a:pPr>
            <a:r>
              <a:rPr b="0" lang="en-GB" sz="1600" spc="-1" strike="noStrike">
                <a:solidFill>
                  <a:srgbClr val="808080"/>
                </a:solidFill>
                <a:latin typeface="Consolas"/>
                <a:ea typeface="Consolas"/>
              </a:rPr>
              <a:t>#include &lt;cstdlib&gt;</a:t>
            </a:r>
            <a:endParaRPr b="0" lang="en-GB" sz="1600" spc="-1" strike="noStrike">
              <a:latin typeface="Arial"/>
            </a:endParaRPr>
          </a:p>
          <a:p>
            <a:pPr>
              <a:lnSpc>
                <a:spcPct val="100000"/>
              </a:lnSpc>
            </a:pPr>
            <a:r>
              <a:rPr b="0" lang="en-GB" sz="1600" spc="-1" strike="noStrike">
                <a:solidFill>
                  <a:srgbClr val="808080"/>
                </a:solidFill>
                <a:latin typeface="Consolas"/>
                <a:ea typeface="Consolas"/>
              </a:rPr>
              <a:t>#include &lt;string&gt;</a:t>
            </a:r>
            <a:endParaRPr b="0" lang="en-GB" sz="1600" spc="-1" strike="noStrike">
              <a:latin typeface="Arial"/>
            </a:endParaRPr>
          </a:p>
          <a:p>
            <a:pPr>
              <a:lnSpc>
                <a:spcPct val="100000"/>
              </a:lnSpc>
            </a:pPr>
            <a:r>
              <a:rPr b="0" lang="en-GB" sz="1600" spc="-1" strike="noStrike">
                <a:solidFill>
                  <a:srgbClr val="808080"/>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80808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808080"/>
                </a:solidFill>
                <a:latin typeface="Consolas"/>
                <a:ea typeface="Consolas"/>
              </a:rPr>
              <a:t>{</a:t>
            </a:r>
            <a:endParaRPr b="0" lang="en-GB" sz="1600" spc="-1" strike="noStrike">
              <a:latin typeface="Arial"/>
            </a:endParaRPr>
          </a:p>
          <a:p>
            <a:pPr>
              <a:lnSpc>
                <a:spcPct val="100000"/>
              </a:lnSpc>
            </a:pP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ofstream fout;</a:t>
            </a:r>
            <a:endParaRPr b="0" lang="en-GB" sz="1600" spc="-1" strike="noStrike">
              <a:latin typeface="Arial"/>
            </a:endParaRPr>
          </a:p>
          <a:p>
            <a:pPr>
              <a:lnSpc>
                <a:spcPct val="100000"/>
              </a:lnSpc>
            </a:pP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fout.open("data2.txt", ios::app);</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if (fout.fail()) {</a:t>
            </a:r>
            <a:endParaRPr b="0" lang="en-GB" sz="1600" spc="-1" strike="noStrike">
              <a:latin typeface="Arial"/>
            </a:endParaRPr>
          </a:p>
          <a:p>
            <a:pPr>
              <a:lnSpc>
                <a:spcPct val="100000"/>
              </a:lnSpc>
            </a:pP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cout &lt;&lt; "Error in file opening!" </a:t>
            </a:r>
            <a:endParaRPr b="0" lang="en-GB" sz="1600" spc="-1" strike="noStrike">
              <a:latin typeface="Arial"/>
            </a:endParaRPr>
          </a:p>
          <a:p>
            <a:pPr>
              <a:lnSpc>
                <a:spcPct val="100000"/>
              </a:lnSpc>
            </a:pP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&lt;&lt; endl;</a:t>
            </a:r>
            <a:endParaRPr b="0" lang="en-GB" sz="1600" spc="-1" strike="noStrike">
              <a:latin typeface="Arial"/>
            </a:endParaRPr>
          </a:p>
          <a:p>
            <a:pPr>
              <a:lnSpc>
                <a:spcPct val="100000"/>
              </a:lnSpc>
            </a:pP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exit(1);</a:t>
            </a:r>
            <a:endParaRPr b="0" lang="en-GB" sz="1600" spc="-1" strike="noStrike">
              <a:latin typeface="Arial"/>
            </a:endParaRPr>
          </a:p>
          <a:p>
            <a:pPr>
              <a:lnSpc>
                <a:spcPct val="100000"/>
              </a:lnSpc>
            </a:pP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a:t>
            </a:r>
            <a:endParaRPr b="0" lang="en-GB" sz="1600" spc="-1" strike="noStrike">
              <a:latin typeface="Arial"/>
            </a:endParaRPr>
          </a:p>
        </p:txBody>
      </p:sp>
      <p:sp>
        <p:nvSpPr>
          <p:cNvPr id="720" name="CustomShape 3"/>
          <p:cNvSpPr/>
          <p:nvPr/>
        </p:nvSpPr>
        <p:spPr>
          <a:xfrm>
            <a:off x="5412240" y="4549320"/>
            <a:ext cx="3450240" cy="52056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rPr>
              <a:t>Peter 30 130.5</a:t>
            </a:r>
            <a:r>
              <a:rPr b="0" lang="en-GB" sz="1600" spc="-1" strike="noStrike">
                <a:solidFill>
                  <a:srgbClr val="808080"/>
                </a:solidFill>
                <a:latin typeface="Consolas"/>
              </a:rPr>
              <a:t>\n</a:t>
            </a:r>
            <a:endParaRPr b="0" lang="en-GB" sz="1600" spc="-1" strike="noStrike">
              <a:latin typeface="Arial"/>
            </a:endParaRPr>
          </a:p>
          <a:p>
            <a:pPr>
              <a:lnSpc>
                <a:spcPct val="100000"/>
              </a:lnSpc>
            </a:pPr>
            <a:r>
              <a:rPr b="0" lang="en-GB" sz="1600" spc="-1" strike="noStrike">
                <a:solidFill>
                  <a:srgbClr val="808080"/>
                </a:solidFill>
                <a:latin typeface="Consolas"/>
              </a:rPr>
              <a:t>eof</a:t>
            </a:r>
            <a:endParaRPr b="0" lang="en-GB" sz="1600" spc="-1" strike="noStrike">
              <a:latin typeface="Arial"/>
            </a:endParaRPr>
          </a:p>
        </p:txBody>
      </p:sp>
      <p:sp>
        <p:nvSpPr>
          <p:cNvPr id="721" name="CustomShape 4"/>
          <p:cNvSpPr/>
          <p:nvPr/>
        </p:nvSpPr>
        <p:spPr>
          <a:xfrm>
            <a:off x="5540760" y="4116600"/>
            <a:ext cx="257976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halkduster"/>
              </a:rPr>
              <a:t>data2.txt </a:t>
            </a:r>
            <a:br/>
            <a:r>
              <a:rPr b="0" lang="en-GB" sz="1200" spc="-1" strike="noStrike">
                <a:solidFill>
                  <a:srgbClr val="000000"/>
                </a:solidFill>
                <a:latin typeface="Chalkduster"/>
              </a:rPr>
              <a:t>(before executing the program)</a:t>
            </a:r>
            <a:endParaRPr b="0" lang="en-GB" sz="1200" spc="-1" strike="noStrike">
              <a:latin typeface="Arial"/>
            </a:endParaRPr>
          </a:p>
        </p:txBody>
      </p:sp>
      <p:sp>
        <p:nvSpPr>
          <p:cNvPr id="722" name="CustomShape 5"/>
          <p:cNvSpPr/>
          <p:nvPr/>
        </p:nvSpPr>
        <p:spPr>
          <a:xfrm>
            <a:off x="3790080" y="1261440"/>
            <a:ext cx="5080680" cy="27820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string name = "John";</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age = 25;</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weight = 129.3;</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fout &lt;&lt; name &lt;&lt; " " &lt;&lt; age &lt;&lt; " "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&lt;&lt; weight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fout.close();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808080"/>
                </a:solidFill>
                <a:latin typeface="Consolas"/>
                <a:ea typeface="Consolas"/>
              </a:rPr>
              <a:t>}</a:t>
            </a:r>
            <a:endParaRPr b="0" lang="en-GB" sz="1600" spc="-1" strike="noStrike">
              <a:latin typeface="Arial"/>
            </a:endParaRPr>
          </a:p>
        </p:txBody>
      </p:sp>
      <p:sp>
        <p:nvSpPr>
          <p:cNvPr id="723" name="CustomShape 6"/>
          <p:cNvSpPr/>
          <p:nvPr/>
        </p:nvSpPr>
        <p:spPr>
          <a:xfrm>
            <a:off x="148320" y="6304320"/>
            <a:ext cx="19886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append_file.cpp</a:t>
            </a:r>
            <a:endParaRPr b="0" lang="en-GB" sz="1800" spc="-1" strike="noStrike">
              <a:latin typeface="Arial"/>
            </a:endParaRPr>
          </a:p>
        </p:txBody>
      </p:sp>
      <p:sp>
        <p:nvSpPr>
          <p:cNvPr id="724" name="CustomShape 7"/>
          <p:cNvSpPr/>
          <p:nvPr/>
        </p:nvSpPr>
        <p:spPr>
          <a:xfrm>
            <a:off x="5412240" y="5612040"/>
            <a:ext cx="3450240" cy="81396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rPr>
              <a:t>Peter 30 130.5</a:t>
            </a:r>
            <a:r>
              <a:rPr b="0" lang="en-GB" sz="1600" spc="-1" strike="noStrike">
                <a:solidFill>
                  <a:srgbClr val="808080"/>
                </a:solidFill>
                <a:latin typeface="Consolas"/>
              </a:rPr>
              <a:t>\n</a:t>
            </a:r>
            <a:endParaRPr b="0" lang="en-GB" sz="1600" spc="-1" strike="noStrike">
              <a:latin typeface="Arial"/>
            </a:endParaRPr>
          </a:p>
          <a:p>
            <a:pPr>
              <a:lnSpc>
                <a:spcPct val="100000"/>
              </a:lnSpc>
            </a:pPr>
            <a:r>
              <a:rPr b="0" lang="en-GB" sz="1600" spc="-1" strike="noStrike">
                <a:solidFill>
                  <a:srgbClr val="000000"/>
                </a:solidFill>
                <a:latin typeface="Consolas"/>
              </a:rPr>
              <a:t>John 25 129.3</a:t>
            </a:r>
            <a:r>
              <a:rPr b="0" lang="en-GB" sz="1600" spc="-1" strike="noStrike">
                <a:solidFill>
                  <a:srgbClr val="808080"/>
                </a:solidFill>
                <a:latin typeface="Consolas"/>
              </a:rPr>
              <a:t>\n</a:t>
            </a:r>
            <a:endParaRPr b="0" lang="en-GB" sz="1600" spc="-1" strike="noStrike">
              <a:latin typeface="Arial"/>
            </a:endParaRPr>
          </a:p>
          <a:p>
            <a:pPr>
              <a:lnSpc>
                <a:spcPct val="100000"/>
              </a:lnSpc>
            </a:pPr>
            <a:r>
              <a:rPr b="0" lang="en-GB" sz="1600" spc="-1" strike="noStrike">
                <a:solidFill>
                  <a:srgbClr val="808080"/>
                </a:solidFill>
                <a:latin typeface="Consolas"/>
              </a:rPr>
              <a:t>eof</a:t>
            </a:r>
            <a:endParaRPr b="0" lang="en-GB" sz="1600" spc="-1" strike="noStrike">
              <a:latin typeface="Arial"/>
            </a:endParaRPr>
          </a:p>
        </p:txBody>
      </p:sp>
      <p:sp>
        <p:nvSpPr>
          <p:cNvPr id="725" name="CustomShape 8"/>
          <p:cNvSpPr/>
          <p:nvPr/>
        </p:nvSpPr>
        <p:spPr>
          <a:xfrm>
            <a:off x="5540760" y="5193000"/>
            <a:ext cx="244872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halkduster"/>
              </a:rPr>
              <a:t>data2.txt </a:t>
            </a:r>
            <a:br/>
            <a:r>
              <a:rPr b="0" lang="en-GB" sz="1200" spc="-1" strike="noStrike">
                <a:solidFill>
                  <a:srgbClr val="000000"/>
                </a:solidFill>
                <a:latin typeface="Chalkduster"/>
              </a:rPr>
              <a:t>(after executing the program)</a:t>
            </a:r>
            <a:endParaRPr b="0" lang="en-GB" sz="1200" spc="-1" strike="noStrike">
              <a:latin typeface="Arial"/>
            </a:endParaRPr>
          </a:p>
        </p:txBody>
      </p:sp>
      <p:sp>
        <p:nvSpPr>
          <p:cNvPr id="726" name="TextShape 9"/>
          <p:cNvSpPr txBox="1"/>
          <p:nvPr/>
        </p:nvSpPr>
        <p:spPr>
          <a:xfrm>
            <a:off x="6553080" y="6356520"/>
            <a:ext cx="2133360" cy="364680"/>
          </a:xfrm>
          <a:prstGeom prst="rect">
            <a:avLst/>
          </a:prstGeom>
          <a:noFill/>
          <a:ln>
            <a:noFill/>
          </a:ln>
        </p:spPr>
        <p:txBody>
          <a:bodyPr anchor="ctr"/>
          <a:p>
            <a:pPr algn="r">
              <a:lnSpc>
                <a:spcPct val="100000"/>
              </a:lnSpc>
            </a:pPr>
            <a:fld id="{F0EC7C60-666C-4702-82D5-937717BE1F6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27" name="CustomShape 10"/>
          <p:cNvSpPr/>
          <p:nvPr/>
        </p:nvSpPr>
        <p:spPr>
          <a:xfrm>
            <a:off x="3309840" y="4241520"/>
            <a:ext cx="959760" cy="307440"/>
          </a:xfrm>
          <a:prstGeom prst="rect">
            <a:avLst/>
          </a:prstGeom>
          <a:noFill/>
          <a:ln w="19080">
            <a:solidFill>
              <a:srgbClr val="ff0000"/>
            </a:solidFill>
            <a:round/>
          </a:ln>
          <a:effectLst>
            <a:outerShdw dist="23040" dir="5400000">
              <a:srgbClr val="000000">
                <a:alpha val="35000"/>
              </a:srgbClr>
            </a:outerShdw>
          </a:effectLst>
        </p:spPr>
        <p:style>
          <a:lnRef idx="0"/>
          <a:fillRef idx="0"/>
          <a:effectRef idx="0"/>
          <a:fontRef idx="minor"/>
        </p:style>
      </p:sp>
    </p:spTree>
  </p:cSld>
  <p:timing>
    <p:tnLst>
      <p:par>
        <p:cTn id="723" dur="indefinite" restart="never" nodeType="tmRoot">
          <p:childTnLst>
            <p:seq>
              <p:cTn id="724" dur="indefinite" nodeType="mainSeq">
                <p:childTnLst>
                  <p:par>
                    <p:cTn id="725" fill="hold">
                      <p:stCondLst>
                        <p:cond delay="indefinite"/>
                      </p:stCondLst>
                      <p:childTnLst>
                        <p:par>
                          <p:cTn id="726" fill="hold">
                            <p:stCondLst>
                              <p:cond delay="0"/>
                            </p:stCondLst>
                            <p:childTnLst>
                              <p:par>
                                <p:cTn id="727" nodeType="clickEffect" fill="hold" presetClass="entr" presetID="1">
                                  <p:stCondLst>
                                    <p:cond delay="0"/>
                                  </p:stCondLst>
                                  <p:childTnLst>
                                    <p:set>
                                      <p:cBhvr>
                                        <p:cTn id="728" dur="1" fill="hold">
                                          <p:stCondLst>
                                            <p:cond delay="0"/>
                                          </p:stCondLst>
                                        </p:cTn>
                                        <p:tgtEl>
                                          <p:spTgt spid="720"/>
                                        </p:tgtEl>
                                        <p:attrNameLst>
                                          <p:attrName>style.visibility</p:attrName>
                                        </p:attrNameLst>
                                      </p:cBhvr>
                                      <p:to>
                                        <p:strVal val="visible"/>
                                      </p:to>
                                    </p:set>
                                  </p:childTnLst>
                                </p:cTn>
                              </p:par>
                              <p:par>
                                <p:cTn id="729" nodeType="withEffect" fill="hold" presetClass="entr" presetID="1">
                                  <p:stCondLst>
                                    <p:cond delay="0"/>
                                  </p:stCondLst>
                                  <p:childTnLst>
                                    <p:set>
                                      <p:cBhvr>
                                        <p:cTn id="730" dur="1" fill="hold">
                                          <p:stCondLst>
                                            <p:cond delay="0"/>
                                          </p:stCondLst>
                                        </p:cTn>
                                        <p:tgtEl>
                                          <p:spTgt spid="721"/>
                                        </p:tgtEl>
                                        <p:attrNameLst>
                                          <p:attrName>style.visibility</p:attrName>
                                        </p:attrNameLst>
                                      </p:cBhvr>
                                      <p:to>
                                        <p:strVal val="visible"/>
                                      </p:to>
                                    </p:set>
                                  </p:childTnLst>
                                </p:cTn>
                              </p:par>
                            </p:childTnLst>
                          </p:cTn>
                        </p:par>
                      </p:childTnLst>
                    </p:cTn>
                  </p:par>
                  <p:par>
                    <p:cTn id="731" fill="hold">
                      <p:stCondLst>
                        <p:cond delay="indefinite"/>
                      </p:stCondLst>
                      <p:childTnLst>
                        <p:par>
                          <p:cTn id="732" fill="hold">
                            <p:stCondLst>
                              <p:cond delay="0"/>
                            </p:stCondLst>
                            <p:childTnLst>
                              <p:par>
                                <p:cTn id="733" nodeType="clickEffect" fill="hold" presetClass="entr" presetID="1">
                                  <p:stCondLst>
                                    <p:cond delay="0"/>
                                  </p:stCondLst>
                                  <p:childTnLst>
                                    <p:set>
                                      <p:cBhvr>
                                        <p:cTn id="734" dur="1" fill="hold">
                                          <p:stCondLst>
                                            <p:cond delay="0"/>
                                          </p:stCondLst>
                                        </p:cTn>
                                        <p:tgtEl>
                                          <p:spTgt spid="724"/>
                                        </p:tgtEl>
                                        <p:attrNameLst>
                                          <p:attrName>style.visibility</p:attrName>
                                        </p:attrNameLst>
                                      </p:cBhvr>
                                      <p:to>
                                        <p:strVal val="visible"/>
                                      </p:to>
                                    </p:set>
                                  </p:childTnLst>
                                </p:cTn>
                              </p:par>
                              <p:par>
                                <p:cTn id="735" nodeType="withEffect" fill="hold" presetClass="entr" presetID="1">
                                  <p:stCondLst>
                                    <p:cond delay="0"/>
                                  </p:stCondLst>
                                  <p:childTnLst>
                                    <p:set>
                                      <p:cBhvr>
                                        <p:cTn id="736" dur="1" fill="hold">
                                          <p:stCondLst>
                                            <p:cond delay="0"/>
                                          </p:stCondLst>
                                        </p:cTn>
                                        <p:tgtEl>
                                          <p:spTgt spid="72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8"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Read from File</a:t>
            </a:r>
            <a:endParaRPr b="0" lang="en-US" sz="4000" spc="-1" strike="noStrike">
              <a:solidFill>
                <a:srgbClr val="000000"/>
              </a:solidFill>
              <a:latin typeface="Calibri Light"/>
            </a:endParaRPr>
          </a:p>
        </p:txBody>
      </p:sp>
      <p:sp>
        <p:nvSpPr>
          <p:cNvPr id="729" name="TextShape 2"/>
          <p:cNvSpPr txBox="1"/>
          <p:nvPr/>
        </p:nvSpPr>
        <p:spPr>
          <a:xfrm>
            <a:off x="722160" y="2906640"/>
            <a:ext cx="7772040" cy="1499760"/>
          </a:xfrm>
          <a:prstGeom prst="rect">
            <a:avLst/>
          </a:prstGeom>
          <a:noFill/>
          <a:ln>
            <a:noFill/>
          </a:ln>
        </p:spPr>
        <p:txBody>
          <a:bodyPr anchor="b"/>
          <a:p>
            <a:endParaRPr b="0" lang="en-US" sz="3200" spc="-1" strike="noStrike">
              <a:solidFill>
                <a:srgbClr val="000000"/>
              </a:solidFill>
              <a:latin typeface="Calibri Light"/>
            </a:endParaRPr>
          </a:p>
        </p:txBody>
      </p:sp>
      <p:sp>
        <p:nvSpPr>
          <p:cNvPr id="730" name="TextShape 3"/>
          <p:cNvSpPr txBox="1"/>
          <p:nvPr/>
        </p:nvSpPr>
        <p:spPr>
          <a:xfrm>
            <a:off x="6553080" y="6356520"/>
            <a:ext cx="2133360" cy="364680"/>
          </a:xfrm>
          <a:prstGeom prst="rect">
            <a:avLst/>
          </a:prstGeom>
          <a:noFill/>
          <a:ln>
            <a:noFill/>
          </a:ln>
        </p:spPr>
        <p:txBody>
          <a:bodyPr anchor="ctr"/>
          <a:p>
            <a:pPr algn="r">
              <a:lnSpc>
                <a:spcPct val="100000"/>
              </a:lnSpc>
            </a:pPr>
            <a:fld id="{2862899D-ABC3-4852-BB1E-665AE5130B60}"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Input File Stream</a:t>
            </a:r>
            <a:endParaRPr b="0" lang="en-US" sz="4400" spc="-1" strike="noStrike">
              <a:solidFill>
                <a:srgbClr val="000000"/>
              </a:solidFill>
              <a:latin typeface="Calibri Light"/>
            </a:endParaRPr>
          </a:p>
        </p:txBody>
      </p:sp>
      <p:sp>
        <p:nvSpPr>
          <p:cNvPr id="732" name="TextShape 2"/>
          <p:cNvSpPr txBox="1"/>
          <p:nvPr/>
        </p:nvSpPr>
        <p:spPr>
          <a:xfrm>
            <a:off x="286560" y="1206720"/>
            <a:ext cx="8584200" cy="502128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 basic example for </a:t>
            </a:r>
            <a:r>
              <a:rPr b="1" lang="en-US" sz="2400" spc="-1" strike="noStrike">
                <a:solidFill>
                  <a:srgbClr val="e46c0a"/>
                </a:solidFill>
                <a:latin typeface="Calibri Light"/>
                <a:ea typeface="Calibri Light"/>
              </a:rPr>
              <a:t>reading from an existing file</a:t>
            </a:r>
            <a:endParaRPr b="0" lang="en-US" sz="2400" spc="-1" strike="noStrike">
              <a:solidFill>
                <a:srgbClr val="000000"/>
              </a:solidFill>
              <a:latin typeface="Calibri Light"/>
            </a:endParaRPr>
          </a:p>
        </p:txBody>
      </p:sp>
      <p:sp>
        <p:nvSpPr>
          <p:cNvPr id="733" name="CustomShape 3"/>
          <p:cNvSpPr/>
          <p:nvPr/>
        </p:nvSpPr>
        <p:spPr>
          <a:xfrm>
            <a:off x="392400" y="2059560"/>
            <a:ext cx="4687920" cy="42886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a6a6a6"/>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#include &lt;fstream&gt;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#include &lt;cstdlib&gt;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#include &lt;string&gt;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000000"/>
                </a:solidFill>
                <a:latin typeface="Consolas"/>
                <a:ea typeface="Consolas"/>
              </a:rPr>
              <a:t>char filename[80] = "data3.txt";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ifstream</a:t>
            </a:r>
            <a:r>
              <a:rPr b="0" lang="en-GB" sz="1600" spc="-1" strike="noStrike">
                <a:solidFill>
                  <a:srgbClr val="000000"/>
                </a:solidFill>
                <a:latin typeface="Consolas"/>
                <a:ea typeface="Consolas"/>
              </a:rPr>
              <a:t> fin;</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fin.</a:t>
            </a:r>
            <a:r>
              <a:rPr b="1" lang="en-GB" sz="1600" spc="-1" strike="noStrike">
                <a:solidFill>
                  <a:srgbClr val="000000"/>
                </a:solidFill>
                <a:latin typeface="Consolas"/>
                <a:ea typeface="Consolas"/>
              </a:rPr>
              <a:t>open</a:t>
            </a:r>
            <a:r>
              <a:rPr b="0" lang="en-GB" sz="1600" spc="-1" strike="noStrike">
                <a:solidFill>
                  <a:srgbClr val="000000"/>
                </a:solidFill>
                <a:latin typeface="Consolas"/>
                <a:ea typeface="Consolas"/>
              </a:rPr>
              <a:t>(filename);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if ( fin.fail() ){</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cout &lt;&lt; "Error in file opening!" </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&lt;&lt; endl;</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exit(1);</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a:t>
            </a:r>
            <a:endParaRPr b="0" lang="en-GB" sz="1600" spc="-1" strike="noStrike">
              <a:latin typeface="Arial"/>
            </a:endParaRPr>
          </a:p>
        </p:txBody>
      </p:sp>
      <p:sp>
        <p:nvSpPr>
          <p:cNvPr id="734" name="CustomShape 4"/>
          <p:cNvSpPr/>
          <p:nvPr/>
        </p:nvSpPr>
        <p:spPr>
          <a:xfrm>
            <a:off x="5412240" y="5461560"/>
            <a:ext cx="3450240" cy="91224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rPr>
              <a:t>Peter</a:t>
            </a:r>
            <a:r>
              <a:rPr b="0" lang="en-GB" sz="1600" spc="-1" strike="noStrike">
                <a:solidFill>
                  <a:srgbClr val="808080"/>
                </a:solidFill>
                <a:latin typeface="Consolas"/>
              </a:rPr>
              <a:t>\n</a:t>
            </a:r>
            <a:r>
              <a:rPr b="0" lang="en-GB" sz="1600" spc="-1" strike="noStrike">
                <a:solidFill>
                  <a:srgbClr val="000000"/>
                </a:solidFill>
                <a:latin typeface="Consolas"/>
              </a:rPr>
              <a:t> </a:t>
            </a:r>
            <a:endParaRPr b="0" lang="en-GB" sz="1600" spc="-1" strike="noStrike">
              <a:latin typeface="Arial"/>
            </a:endParaRPr>
          </a:p>
          <a:p>
            <a:pPr>
              <a:lnSpc>
                <a:spcPct val="100000"/>
              </a:lnSpc>
            </a:pPr>
            <a:r>
              <a:rPr b="0" lang="en-GB" sz="1600" spc="-1" strike="noStrike">
                <a:solidFill>
                  <a:srgbClr val="000000"/>
                </a:solidFill>
                <a:latin typeface="Consolas"/>
              </a:rPr>
              <a:t>30 130.5</a:t>
            </a:r>
            <a:r>
              <a:rPr b="0" lang="en-GB" sz="1600" spc="-1" strike="noStrike">
                <a:solidFill>
                  <a:srgbClr val="808080"/>
                </a:solidFill>
                <a:latin typeface="Consolas"/>
              </a:rPr>
              <a:t>\n</a:t>
            </a:r>
            <a:endParaRPr b="0" lang="en-GB" sz="1600" spc="-1" strike="noStrike">
              <a:latin typeface="Arial"/>
            </a:endParaRPr>
          </a:p>
          <a:p>
            <a:pPr>
              <a:lnSpc>
                <a:spcPct val="100000"/>
              </a:lnSpc>
            </a:pPr>
            <a:r>
              <a:rPr b="0" lang="en-GB" sz="1600" spc="-1" strike="noStrike">
                <a:solidFill>
                  <a:srgbClr val="808080"/>
                </a:solidFill>
                <a:latin typeface="Consolas"/>
              </a:rPr>
              <a:t>eof</a:t>
            </a:r>
            <a:endParaRPr b="0" lang="en-GB" sz="1600" spc="-1" strike="noStrike">
              <a:latin typeface="Arial"/>
            </a:endParaRPr>
          </a:p>
        </p:txBody>
      </p:sp>
      <p:sp>
        <p:nvSpPr>
          <p:cNvPr id="735" name="CustomShape 5"/>
          <p:cNvSpPr/>
          <p:nvPr/>
        </p:nvSpPr>
        <p:spPr>
          <a:xfrm>
            <a:off x="5332320" y="5178600"/>
            <a:ext cx="9964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data3.txt</a:t>
            </a:r>
            <a:endParaRPr b="0" lang="en-GB" sz="1400" spc="-1" strike="noStrike">
              <a:latin typeface="Arial"/>
            </a:endParaRPr>
          </a:p>
        </p:txBody>
      </p:sp>
      <p:sp>
        <p:nvSpPr>
          <p:cNvPr id="736" name="CustomShape 6"/>
          <p:cNvSpPr/>
          <p:nvPr/>
        </p:nvSpPr>
        <p:spPr>
          <a:xfrm>
            <a:off x="4435200" y="1726200"/>
            <a:ext cx="4541400" cy="28720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	</a:t>
            </a:r>
            <a:r>
              <a:rPr b="0" lang="en-GB" sz="1600" spc="-1" strike="noStrike">
                <a:solidFill>
                  <a:srgbClr val="a6a6a6"/>
                </a:solidFill>
                <a:latin typeface="Consolas"/>
                <a:ea typeface="Consolas"/>
              </a:rPr>
              <a:t>string name;</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int age;</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double weight;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fin &gt;&gt; name &gt;&gt; age &gt;&gt; weight;</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fin.close();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cout &lt;&lt; name &lt;&lt; ", " &lt;&lt; age &lt;&lt; ", " </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&lt;&lt; weight &lt;&lt; endl;</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p:txBody>
      </p:sp>
      <p:sp>
        <p:nvSpPr>
          <p:cNvPr id="737" name="CustomShape 7"/>
          <p:cNvSpPr/>
          <p:nvPr/>
        </p:nvSpPr>
        <p:spPr>
          <a:xfrm>
            <a:off x="199080" y="6295320"/>
            <a:ext cx="1717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input_file.cpp</a:t>
            </a:r>
            <a:endParaRPr b="0" lang="en-GB" sz="1800" spc="-1" strike="noStrike">
              <a:latin typeface="Arial"/>
            </a:endParaRPr>
          </a:p>
        </p:txBody>
      </p:sp>
      <p:sp>
        <p:nvSpPr>
          <p:cNvPr id="738" name="TextShape 8"/>
          <p:cNvSpPr txBox="1"/>
          <p:nvPr/>
        </p:nvSpPr>
        <p:spPr>
          <a:xfrm>
            <a:off x="6553080" y="6356520"/>
            <a:ext cx="2133360" cy="364680"/>
          </a:xfrm>
          <a:prstGeom prst="rect">
            <a:avLst/>
          </a:prstGeom>
          <a:noFill/>
          <a:ln>
            <a:noFill/>
          </a:ln>
        </p:spPr>
        <p:txBody>
          <a:bodyPr anchor="ctr"/>
          <a:p>
            <a:pPr algn="r">
              <a:lnSpc>
                <a:spcPct val="100000"/>
              </a:lnSpc>
            </a:pPr>
            <a:fld id="{41F4C359-6725-4305-B4B2-0472099F8FF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39" name="CustomShape 9"/>
          <p:cNvSpPr/>
          <p:nvPr/>
        </p:nvSpPr>
        <p:spPr>
          <a:xfrm flipH="1">
            <a:off x="2560320" y="2323080"/>
            <a:ext cx="3101760" cy="17712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740" name="CustomShape 10"/>
          <p:cNvSpPr/>
          <p:nvPr/>
        </p:nvSpPr>
        <p:spPr>
          <a:xfrm>
            <a:off x="5662440" y="2026440"/>
            <a:ext cx="2149560" cy="59292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Avenir Next Condensed"/>
                <a:ea typeface="Avenir Next Condensed"/>
              </a:rPr>
              <a:t>Include the file stream header file</a:t>
            </a:r>
            <a:endParaRPr b="0" lang="en-GB" sz="1600" spc="-1" strike="noStrike">
              <a:latin typeface="Arial"/>
            </a:endParaRPr>
          </a:p>
        </p:txBody>
      </p:sp>
      <p:sp>
        <p:nvSpPr>
          <p:cNvPr id="741" name="CustomShape 11"/>
          <p:cNvSpPr/>
          <p:nvPr/>
        </p:nvSpPr>
        <p:spPr>
          <a:xfrm>
            <a:off x="4407480" y="2749680"/>
            <a:ext cx="2611080" cy="112068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Avenir Next Condensed"/>
                <a:ea typeface="Avenir Next Condensed"/>
              </a:rPr>
              <a:t>Create an </a:t>
            </a:r>
            <a:r>
              <a:rPr b="1" lang="en-GB" sz="1600" spc="-1" strike="noStrike">
                <a:solidFill>
                  <a:srgbClr val="000000"/>
                </a:solidFill>
                <a:latin typeface="Avenir Next Condensed"/>
                <a:ea typeface="Avenir Next Condensed"/>
              </a:rPr>
              <a:t>ifstream </a:t>
            </a:r>
            <a:r>
              <a:rPr b="0" lang="en-GB" sz="1600" spc="-1" strike="noStrike">
                <a:solidFill>
                  <a:srgbClr val="000000"/>
                </a:solidFill>
                <a:latin typeface="Avenir Next Condensed"/>
                <a:ea typeface="Avenir Next Condensed"/>
              </a:rPr>
              <a:t>(input file stream) object and connect it to an </a:t>
            </a:r>
            <a:r>
              <a:rPr b="1" lang="en-GB" sz="1600" spc="-1" strike="noStrike">
                <a:solidFill>
                  <a:srgbClr val="000000"/>
                </a:solidFill>
                <a:latin typeface="Avenir Next Condensed"/>
                <a:ea typeface="Avenir Next Condensed"/>
              </a:rPr>
              <a:t>external file </a:t>
            </a:r>
            <a:r>
              <a:rPr b="0" lang="en-GB" sz="1600" spc="-1" strike="noStrike">
                <a:solidFill>
                  <a:srgbClr val="000000"/>
                </a:solidFill>
                <a:latin typeface="Avenir Next Condensed"/>
                <a:ea typeface="Avenir Next Condensed"/>
              </a:rPr>
              <a:t>named "data3.txt"</a:t>
            </a:r>
            <a:endParaRPr b="0" lang="en-GB" sz="1600" spc="-1" strike="noStrike">
              <a:latin typeface="Arial"/>
            </a:endParaRPr>
          </a:p>
        </p:txBody>
      </p:sp>
      <p:sp>
        <p:nvSpPr>
          <p:cNvPr id="742" name="CustomShape 12"/>
          <p:cNvSpPr/>
          <p:nvPr/>
        </p:nvSpPr>
        <p:spPr>
          <a:xfrm flipH="1">
            <a:off x="2391840" y="3310200"/>
            <a:ext cx="2015280" cy="113544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st="20160" dir="5400000">
              <a:srgbClr val="000000">
                <a:alpha val="38000"/>
              </a:srgbClr>
            </a:outerShdw>
          </a:effectLst>
        </p:spPr>
        <p:style>
          <a:lnRef idx="0"/>
          <a:fillRef idx="0"/>
          <a:effectRef idx="0"/>
          <a:fontRef idx="minor"/>
        </p:style>
      </p:sp>
      <p:sp>
        <p:nvSpPr>
          <p:cNvPr id="743" name="CustomShape 13"/>
          <p:cNvSpPr/>
          <p:nvPr/>
        </p:nvSpPr>
        <p:spPr>
          <a:xfrm>
            <a:off x="4790880" y="3859200"/>
            <a:ext cx="3007080" cy="89748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Avenir Next Condensed"/>
                <a:ea typeface="Avenir Next Condensed"/>
              </a:rPr>
              <a:t>These few statements can be replaced by:</a:t>
            </a:r>
            <a:endParaRPr b="0" lang="en-GB" sz="1400" spc="-1" strike="noStrike">
              <a:latin typeface="Arial"/>
            </a:endParaRPr>
          </a:p>
          <a:p>
            <a:pPr algn="ctr">
              <a:lnSpc>
                <a:spcPct val="100000"/>
              </a:lnSpc>
            </a:pPr>
            <a:r>
              <a:rPr b="1" lang="en-GB" sz="1400" spc="-1" strike="noStrike">
                <a:solidFill>
                  <a:srgbClr val="000000"/>
                </a:solidFill>
                <a:latin typeface="Avenir Next Condensed"/>
                <a:ea typeface="Avenir Next Condensed"/>
              </a:rPr>
              <a:t>ifstream fin ("data3.txt");</a:t>
            </a:r>
            <a:br/>
            <a:r>
              <a:rPr b="0" lang="en-GB" sz="1400" spc="-1" strike="noStrike">
                <a:solidFill>
                  <a:srgbClr val="000000"/>
                </a:solidFill>
                <a:latin typeface="Avenir Next Condensed"/>
                <a:ea typeface="Avenir Next Condensed"/>
              </a:rPr>
              <a:t> </a:t>
            </a:r>
            <a:endParaRPr b="0" lang="en-GB" sz="1400" spc="-1" strike="noStrike">
              <a:latin typeface="Arial"/>
            </a:endParaRPr>
          </a:p>
        </p:txBody>
      </p:sp>
      <p:sp>
        <p:nvSpPr>
          <p:cNvPr id="744" name="CustomShape 14"/>
          <p:cNvSpPr/>
          <p:nvPr/>
        </p:nvSpPr>
        <p:spPr>
          <a:xfrm>
            <a:off x="1153080" y="4927680"/>
            <a:ext cx="4070160" cy="136728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Avenir Next Condensed"/>
                <a:ea typeface="Avenir Next Condensed"/>
              </a:rPr>
              <a:t>Since the </a:t>
            </a:r>
            <a:r>
              <a:rPr b="1" lang="en-GB" sz="1400" spc="-1" strike="noStrike">
                <a:solidFill>
                  <a:srgbClr val="000000"/>
                </a:solidFill>
                <a:latin typeface="Avenir Next Condensed"/>
                <a:ea typeface="Avenir Next Condensed"/>
              </a:rPr>
              <a:t>open() </a:t>
            </a:r>
            <a:r>
              <a:rPr b="0" lang="en-GB" sz="1400" spc="-1" strike="noStrike">
                <a:solidFill>
                  <a:srgbClr val="000000"/>
                </a:solidFill>
                <a:latin typeface="Avenir Next Condensed"/>
                <a:ea typeface="Avenir Next Condensed"/>
              </a:rPr>
              <a:t>function accepts only a </a:t>
            </a:r>
            <a:r>
              <a:rPr b="0" lang="en-GB" sz="1400" spc="-1" strike="noStrike">
                <a:solidFill>
                  <a:srgbClr val="e46c0a"/>
                </a:solidFill>
                <a:latin typeface="Avenir Next Condensed"/>
                <a:ea typeface="Avenir Next Condensed"/>
              </a:rPr>
              <a:t>C-string</a:t>
            </a:r>
            <a:r>
              <a:rPr b="0" lang="en-GB" sz="1400" spc="-1" strike="noStrike">
                <a:solidFill>
                  <a:srgbClr val="000000"/>
                </a:solidFill>
                <a:latin typeface="Avenir Next Condensed"/>
                <a:ea typeface="Avenir Next Condensed"/>
              </a:rPr>
              <a:t> as the input parameter, if the file name is stored in a </a:t>
            </a:r>
            <a:r>
              <a:rPr b="0" lang="en-GB" sz="1400" spc="-1" strike="noStrike">
                <a:solidFill>
                  <a:srgbClr val="e46c0a"/>
                </a:solidFill>
                <a:latin typeface="Avenir Next Condensed"/>
                <a:ea typeface="Avenir Next Condensed"/>
              </a:rPr>
              <a:t>string</a:t>
            </a:r>
            <a:r>
              <a:rPr b="0" lang="en-GB" sz="1400" spc="-1" strike="noStrike">
                <a:solidFill>
                  <a:srgbClr val="000000"/>
                </a:solidFill>
                <a:latin typeface="Avenir Next Condensed"/>
                <a:ea typeface="Avenir Next Condensed"/>
              </a:rPr>
              <a:t> class, we will need to write:</a:t>
            </a:r>
            <a:endParaRPr b="0" lang="en-GB" sz="1400" spc="-1" strike="noStrike">
              <a:latin typeface="Arial"/>
            </a:endParaRPr>
          </a:p>
          <a:p>
            <a:pPr>
              <a:lnSpc>
                <a:spcPct val="100000"/>
              </a:lnSpc>
            </a:pPr>
            <a:r>
              <a:rPr b="0" lang="en-GB" sz="1400" spc="-1" strike="noStrike">
                <a:solidFill>
                  <a:srgbClr val="000000"/>
                </a:solidFill>
                <a:latin typeface="Avenir Next Condensed"/>
                <a:ea typeface="Avenir Next Condensed"/>
              </a:rPr>
              <a:t>	</a:t>
            </a:r>
            <a:r>
              <a:rPr b="1" lang="en-GB" sz="1400" spc="-1" strike="noStrike">
                <a:solidFill>
                  <a:srgbClr val="000000"/>
                </a:solidFill>
                <a:latin typeface="Avenir Next Condensed"/>
                <a:ea typeface="Avenir Next Condensed"/>
              </a:rPr>
              <a:t>string filename = "data3.txt"</a:t>
            </a:r>
            <a:endParaRPr b="0" lang="en-GB" sz="1400" spc="-1" strike="noStrike">
              <a:latin typeface="Arial"/>
            </a:endParaRPr>
          </a:p>
          <a:p>
            <a:pPr>
              <a:lnSpc>
                <a:spcPct val="100000"/>
              </a:lnSpc>
            </a:pPr>
            <a:r>
              <a:rPr b="1" lang="en-GB" sz="1400" spc="-1" strike="noStrike">
                <a:solidFill>
                  <a:srgbClr val="000000"/>
                </a:solidFill>
                <a:latin typeface="Avenir Next Condensed"/>
                <a:ea typeface="Avenir Next Condensed"/>
              </a:rPr>
              <a:t>	</a:t>
            </a:r>
            <a:r>
              <a:rPr b="1" lang="en-GB" sz="1400" spc="-1" strike="noStrike">
                <a:solidFill>
                  <a:srgbClr val="000000"/>
                </a:solidFill>
                <a:latin typeface="Avenir Next Condensed"/>
                <a:ea typeface="Avenir Next Condensed"/>
              </a:rPr>
              <a:t>ifstream fin( </a:t>
            </a:r>
            <a:r>
              <a:rPr b="1" lang="en-GB" sz="1400" spc="-1" strike="noStrike">
                <a:solidFill>
                  <a:srgbClr val="31859c"/>
                </a:solidFill>
                <a:latin typeface="Avenir Next Condensed"/>
                <a:ea typeface="Avenir Next Condensed"/>
              </a:rPr>
              <a:t>filename.c_str() </a:t>
            </a:r>
            <a:r>
              <a:rPr b="1" lang="en-GB" sz="1400" spc="-1" strike="noStrike">
                <a:solidFill>
                  <a:srgbClr val="000000"/>
                </a:solidFill>
                <a:latin typeface="Avenir Next Condensed"/>
                <a:ea typeface="Avenir Next Condensed"/>
              </a:rPr>
              <a:t>); </a:t>
            </a:r>
            <a:endParaRPr b="0" lang="en-GB" sz="1400" spc="-1" strike="noStrike">
              <a:latin typeface="Arial"/>
            </a:endParaRPr>
          </a:p>
        </p:txBody>
      </p:sp>
    </p:spTree>
  </p:cSld>
  <p:timing>
    <p:tnLst>
      <p:par>
        <p:cTn id="737" dur="indefinite" restart="never" nodeType="tmRoot">
          <p:childTnLst>
            <p:seq>
              <p:cTn id="738" dur="indefinite" nodeType="mainSeq">
                <p:childTnLst>
                  <p:par>
                    <p:cTn id="739" fill="hold">
                      <p:stCondLst>
                        <p:cond delay="indefinite"/>
                      </p:stCondLst>
                      <p:childTnLst>
                        <p:par>
                          <p:cTn id="740" fill="hold">
                            <p:stCondLst>
                              <p:cond delay="0"/>
                            </p:stCondLst>
                            <p:childTnLst>
                              <p:par>
                                <p:cTn id="741" nodeType="clickEffect" fill="hold" presetClass="entr" presetID="1">
                                  <p:stCondLst>
                                    <p:cond delay="0"/>
                                  </p:stCondLst>
                                  <p:childTnLst>
                                    <p:set>
                                      <p:cBhvr>
                                        <p:cTn id="742" dur="1" fill="hold">
                                          <p:stCondLst>
                                            <p:cond delay="0"/>
                                          </p:stCondLst>
                                        </p:cTn>
                                        <p:tgtEl>
                                          <p:spTgt spid="739"/>
                                        </p:tgtEl>
                                        <p:attrNameLst>
                                          <p:attrName>style.visibility</p:attrName>
                                        </p:attrNameLst>
                                      </p:cBhvr>
                                      <p:to>
                                        <p:strVal val="visible"/>
                                      </p:to>
                                    </p:set>
                                  </p:childTnLst>
                                </p:cTn>
                              </p:par>
                              <p:par>
                                <p:cTn id="743" nodeType="withEffect" fill="hold" presetClass="entr" presetID="1">
                                  <p:stCondLst>
                                    <p:cond delay="0"/>
                                  </p:stCondLst>
                                  <p:childTnLst>
                                    <p:set>
                                      <p:cBhvr>
                                        <p:cTn id="744" dur="1" fill="hold">
                                          <p:stCondLst>
                                            <p:cond delay="0"/>
                                          </p:stCondLst>
                                        </p:cTn>
                                        <p:tgtEl>
                                          <p:spTgt spid="740"/>
                                        </p:tgtEl>
                                        <p:attrNameLst>
                                          <p:attrName>style.visibility</p:attrName>
                                        </p:attrNameLst>
                                      </p:cBhvr>
                                      <p:to>
                                        <p:strVal val="visible"/>
                                      </p:to>
                                    </p:set>
                                  </p:childTnLst>
                                </p:cTn>
                              </p:par>
                            </p:childTnLst>
                          </p:cTn>
                        </p:par>
                      </p:childTnLst>
                    </p:cTn>
                  </p:par>
                  <p:par>
                    <p:cTn id="745" fill="hold">
                      <p:stCondLst>
                        <p:cond delay="indefinite"/>
                      </p:stCondLst>
                      <p:childTnLst>
                        <p:par>
                          <p:cTn id="746" fill="hold">
                            <p:stCondLst>
                              <p:cond delay="0"/>
                            </p:stCondLst>
                            <p:childTnLst>
                              <p:par>
                                <p:cTn id="747" nodeType="clickEffect" fill="hold" presetClass="entr" presetID="1">
                                  <p:stCondLst>
                                    <p:cond delay="0"/>
                                  </p:stCondLst>
                                  <p:childTnLst>
                                    <p:set>
                                      <p:cBhvr>
                                        <p:cTn id="748" dur="1" fill="hold">
                                          <p:stCondLst>
                                            <p:cond delay="0"/>
                                          </p:stCondLst>
                                        </p:cTn>
                                        <p:tgtEl>
                                          <p:spTgt spid="741"/>
                                        </p:tgtEl>
                                        <p:attrNameLst>
                                          <p:attrName>style.visibility</p:attrName>
                                        </p:attrNameLst>
                                      </p:cBhvr>
                                      <p:to>
                                        <p:strVal val="visible"/>
                                      </p:to>
                                    </p:set>
                                  </p:childTnLst>
                                </p:cTn>
                              </p:par>
                              <p:par>
                                <p:cTn id="749" nodeType="withEffect" fill="hold" presetClass="entr" presetID="1">
                                  <p:stCondLst>
                                    <p:cond delay="0"/>
                                  </p:stCondLst>
                                  <p:childTnLst>
                                    <p:set>
                                      <p:cBhvr>
                                        <p:cTn id="750" dur="1" fill="hold">
                                          <p:stCondLst>
                                            <p:cond delay="0"/>
                                          </p:stCondLst>
                                        </p:cTn>
                                        <p:tgtEl>
                                          <p:spTgt spid="742"/>
                                        </p:tgtEl>
                                        <p:attrNameLst>
                                          <p:attrName>style.visibility</p:attrName>
                                        </p:attrNameLst>
                                      </p:cBhvr>
                                      <p:to>
                                        <p:strVal val="visible"/>
                                      </p:to>
                                    </p:set>
                                  </p:childTnLst>
                                </p:cTn>
                              </p:par>
                            </p:childTnLst>
                          </p:cTn>
                        </p:par>
                      </p:childTnLst>
                    </p:cTn>
                  </p:par>
                  <p:par>
                    <p:cTn id="751" fill="hold">
                      <p:stCondLst>
                        <p:cond delay="indefinite"/>
                      </p:stCondLst>
                      <p:childTnLst>
                        <p:par>
                          <p:cTn id="752" fill="hold">
                            <p:stCondLst>
                              <p:cond delay="0"/>
                            </p:stCondLst>
                            <p:childTnLst>
                              <p:par>
                                <p:cTn id="753" nodeType="clickEffect" fill="hold" presetClass="entr" presetID="1">
                                  <p:stCondLst>
                                    <p:cond delay="0"/>
                                  </p:stCondLst>
                                  <p:childTnLst>
                                    <p:set>
                                      <p:cBhvr>
                                        <p:cTn id="754" dur="1" fill="hold">
                                          <p:stCondLst>
                                            <p:cond delay="0"/>
                                          </p:stCondLst>
                                        </p:cTn>
                                        <p:tgtEl>
                                          <p:spTgt spid="743"/>
                                        </p:tgtEl>
                                        <p:attrNameLst>
                                          <p:attrName>style.visibility</p:attrName>
                                        </p:attrNameLst>
                                      </p:cBhvr>
                                      <p:to>
                                        <p:strVal val="visible"/>
                                      </p:to>
                                    </p:set>
                                  </p:childTnLst>
                                </p:cTn>
                              </p:par>
                            </p:childTnLst>
                          </p:cTn>
                        </p:par>
                      </p:childTnLst>
                    </p:cTn>
                  </p:par>
                  <p:par>
                    <p:cTn id="755" fill="hold">
                      <p:stCondLst>
                        <p:cond delay="indefinite"/>
                      </p:stCondLst>
                      <p:childTnLst>
                        <p:par>
                          <p:cTn id="756" fill="hold">
                            <p:stCondLst>
                              <p:cond delay="0"/>
                            </p:stCondLst>
                            <p:childTnLst>
                              <p:par>
                                <p:cTn id="757" nodeType="clickEffect" fill="hold" presetClass="entr" presetID="1">
                                  <p:stCondLst>
                                    <p:cond delay="0"/>
                                  </p:stCondLst>
                                  <p:childTnLst>
                                    <p:set>
                                      <p:cBhvr>
                                        <p:cTn id="758" dur="1" fill="hold">
                                          <p:stCondLst>
                                            <p:cond delay="0"/>
                                          </p:stCondLst>
                                        </p:cTn>
                                        <p:tgtEl>
                                          <p:spTgt spid="74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TextShape 1"/>
          <p:cNvSpPr txBox="1"/>
          <p:nvPr/>
        </p:nvSpPr>
        <p:spPr>
          <a:xfrm>
            <a:off x="286560" y="1206720"/>
            <a:ext cx="8584200" cy="502128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 basic example for </a:t>
            </a:r>
            <a:r>
              <a:rPr b="1" lang="en-US" sz="2400" spc="-1" strike="noStrike">
                <a:solidFill>
                  <a:srgbClr val="e46c0a"/>
                </a:solidFill>
                <a:latin typeface="Calibri Light"/>
                <a:ea typeface="Calibri Light"/>
              </a:rPr>
              <a:t>reading from an existing file</a:t>
            </a:r>
            <a:endParaRPr b="0" lang="en-US" sz="2400" spc="-1" strike="noStrike">
              <a:solidFill>
                <a:srgbClr val="000000"/>
              </a:solidFill>
              <a:latin typeface="Calibri Light"/>
            </a:endParaRPr>
          </a:p>
        </p:txBody>
      </p:sp>
      <p:sp>
        <p:nvSpPr>
          <p:cNvPr id="746" name="CustomShape 2"/>
          <p:cNvSpPr/>
          <p:nvPr/>
        </p:nvSpPr>
        <p:spPr>
          <a:xfrm>
            <a:off x="392400" y="2059560"/>
            <a:ext cx="4687920" cy="42886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a6a6a6"/>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#include &lt;fstream&gt;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#include &lt;cstdlib&gt;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#include &lt;string&gt;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char filename[80] = "data3.txt";</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ifstream fin;</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fin.open(filename);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if ( </a:t>
            </a:r>
            <a:r>
              <a:rPr b="1" lang="en-GB" sz="1600" spc="-1" strike="noStrike">
                <a:solidFill>
                  <a:srgbClr val="000000"/>
                </a:solidFill>
                <a:latin typeface="Consolas"/>
                <a:ea typeface="Consolas"/>
              </a:rPr>
              <a:t>fin.fail()</a:t>
            </a:r>
            <a:r>
              <a:rPr b="0" lang="en-GB" sz="1600" spc="-1" strike="noStrike">
                <a:solidFill>
                  <a:srgbClr val="a6a6a6"/>
                </a:solidFill>
                <a:latin typeface="Consolas"/>
                <a:ea typeface="Consolas"/>
              </a:rPr>
              <a:t> ){</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cout &lt;&lt; "Error in file opening!" </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&lt;&lt; endl;</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1" lang="en-GB" sz="1600" spc="-1" strike="noStrike">
                <a:solidFill>
                  <a:srgbClr val="000000"/>
                </a:solidFill>
                <a:latin typeface="Consolas"/>
                <a:ea typeface="Consolas"/>
              </a:rPr>
              <a:t>exit(1);</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a:t>
            </a:r>
            <a:endParaRPr b="0" lang="en-GB" sz="1600" spc="-1" strike="noStrike">
              <a:latin typeface="Arial"/>
            </a:endParaRPr>
          </a:p>
        </p:txBody>
      </p:sp>
      <p:sp>
        <p:nvSpPr>
          <p:cNvPr id="747" name="CustomShape 3"/>
          <p:cNvSpPr/>
          <p:nvPr/>
        </p:nvSpPr>
        <p:spPr>
          <a:xfrm>
            <a:off x="4435200" y="1726200"/>
            <a:ext cx="4541400" cy="28720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	</a:t>
            </a:r>
            <a:r>
              <a:rPr b="0" lang="en-GB" sz="1600" spc="-1" strike="noStrike">
                <a:solidFill>
                  <a:srgbClr val="a6a6a6"/>
                </a:solidFill>
                <a:latin typeface="Consolas"/>
                <a:ea typeface="Consolas"/>
              </a:rPr>
              <a:t>string name;</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int age;</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double weight;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fin &gt;&gt; name &gt;&gt; age &gt;&gt; weight;</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fin.close();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cout &lt;&lt; name &lt;&lt; ", " &lt;&lt; age &lt;&lt; ", " </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&lt;&lt; weight &lt;&lt; endl;</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p:txBody>
      </p:sp>
      <p:sp>
        <p:nvSpPr>
          <p:cNvPr id="748" name="TextShape 4"/>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Input File Stream</a:t>
            </a:r>
            <a:endParaRPr b="0" lang="en-US" sz="4400" spc="-1" strike="noStrike">
              <a:solidFill>
                <a:srgbClr val="000000"/>
              </a:solidFill>
              <a:latin typeface="Calibri Light"/>
            </a:endParaRPr>
          </a:p>
        </p:txBody>
      </p:sp>
      <p:sp>
        <p:nvSpPr>
          <p:cNvPr id="749" name="CustomShape 5"/>
          <p:cNvSpPr/>
          <p:nvPr/>
        </p:nvSpPr>
        <p:spPr>
          <a:xfrm>
            <a:off x="5412240" y="5461560"/>
            <a:ext cx="3450240" cy="91224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rPr>
              <a:t>Peter</a:t>
            </a:r>
            <a:r>
              <a:rPr b="0" lang="en-GB" sz="1600" spc="-1" strike="noStrike">
                <a:solidFill>
                  <a:srgbClr val="808080"/>
                </a:solidFill>
                <a:latin typeface="Consolas"/>
              </a:rPr>
              <a:t>\n</a:t>
            </a:r>
            <a:r>
              <a:rPr b="0" lang="en-GB" sz="1600" spc="-1" strike="noStrike">
                <a:solidFill>
                  <a:srgbClr val="000000"/>
                </a:solidFill>
                <a:latin typeface="Consolas"/>
              </a:rPr>
              <a:t> </a:t>
            </a:r>
            <a:endParaRPr b="0" lang="en-GB" sz="1600" spc="-1" strike="noStrike">
              <a:latin typeface="Arial"/>
            </a:endParaRPr>
          </a:p>
          <a:p>
            <a:pPr>
              <a:lnSpc>
                <a:spcPct val="100000"/>
              </a:lnSpc>
            </a:pPr>
            <a:r>
              <a:rPr b="0" lang="en-GB" sz="1600" spc="-1" strike="noStrike">
                <a:solidFill>
                  <a:srgbClr val="000000"/>
                </a:solidFill>
                <a:latin typeface="Consolas"/>
              </a:rPr>
              <a:t>30 130.5</a:t>
            </a:r>
            <a:r>
              <a:rPr b="0" lang="en-GB" sz="1600" spc="-1" strike="noStrike">
                <a:solidFill>
                  <a:srgbClr val="808080"/>
                </a:solidFill>
                <a:latin typeface="Consolas"/>
              </a:rPr>
              <a:t>\n</a:t>
            </a:r>
            <a:endParaRPr b="0" lang="en-GB" sz="1600" spc="-1" strike="noStrike">
              <a:latin typeface="Arial"/>
            </a:endParaRPr>
          </a:p>
          <a:p>
            <a:pPr>
              <a:lnSpc>
                <a:spcPct val="100000"/>
              </a:lnSpc>
            </a:pPr>
            <a:r>
              <a:rPr b="0" lang="en-GB" sz="1600" spc="-1" strike="noStrike">
                <a:solidFill>
                  <a:srgbClr val="808080"/>
                </a:solidFill>
                <a:latin typeface="Consolas"/>
              </a:rPr>
              <a:t>eof</a:t>
            </a:r>
            <a:endParaRPr b="0" lang="en-GB" sz="1600" spc="-1" strike="noStrike">
              <a:latin typeface="Arial"/>
            </a:endParaRPr>
          </a:p>
        </p:txBody>
      </p:sp>
      <p:sp>
        <p:nvSpPr>
          <p:cNvPr id="750" name="CustomShape 6"/>
          <p:cNvSpPr/>
          <p:nvPr/>
        </p:nvSpPr>
        <p:spPr>
          <a:xfrm>
            <a:off x="5332320" y="5178600"/>
            <a:ext cx="9964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data3.txt</a:t>
            </a:r>
            <a:endParaRPr b="0" lang="en-GB" sz="1400" spc="-1" strike="noStrike">
              <a:latin typeface="Arial"/>
            </a:endParaRPr>
          </a:p>
        </p:txBody>
      </p:sp>
      <p:sp>
        <p:nvSpPr>
          <p:cNvPr id="751" name="CustomShape 7"/>
          <p:cNvSpPr/>
          <p:nvPr/>
        </p:nvSpPr>
        <p:spPr>
          <a:xfrm>
            <a:off x="199080" y="6295320"/>
            <a:ext cx="1717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input_file.cpp</a:t>
            </a:r>
            <a:endParaRPr b="0" lang="en-GB" sz="1800" spc="-1" strike="noStrike">
              <a:latin typeface="Arial"/>
            </a:endParaRPr>
          </a:p>
        </p:txBody>
      </p:sp>
      <p:sp>
        <p:nvSpPr>
          <p:cNvPr id="752" name="TextShape 8"/>
          <p:cNvSpPr txBox="1"/>
          <p:nvPr/>
        </p:nvSpPr>
        <p:spPr>
          <a:xfrm>
            <a:off x="6553080" y="6356520"/>
            <a:ext cx="2133360" cy="364680"/>
          </a:xfrm>
          <a:prstGeom prst="rect">
            <a:avLst/>
          </a:prstGeom>
          <a:noFill/>
          <a:ln>
            <a:noFill/>
          </a:ln>
        </p:spPr>
        <p:txBody>
          <a:bodyPr anchor="ctr"/>
          <a:p>
            <a:pPr algn="r">
              <a:lnSpc>
                <a:spcPct val="100000"/>
              </a:lnSpc>
            </a:pPr>
            <a:fld id="{71C6AE89-85F6-4D0D-96FE-88760AD78BE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53" name="CustomShape 9"/>
          <p:cNvSpPr/>
          <p:nvPr/>
        </p:nvSpPr>
        <p:spPr>
          <a:xfrm>
            <a:off x="4155480" y="3362760"/>
            <a:ext cx="2683800" cy="63900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Exit the program if the file does not exist</a:t>
            </a:r>
            <a:endParaRPr b="0" lang="en-GB" sz="1600" spc="-1" strike="noStrike">
              <a:latin typeface="Arial"/>
            </a:endParaRPr>
          </a:p>
        </p:txBody>
      </p:sp>
      <p:sp>
        <p:nvSpPr>
          <p:cNvPr id="754" name="CustomShape 10"/>
          <p:cNvSpPr/>
          <p:nvPr/>
        </p:nvSpPr>
        <p:spPr>
          <a:xfrm flipV="1">
            <a:off x="2242800" y="3686040"/>
            <a:ext cx="1912320" cy="184104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st="20160" dir="5400000">
              <a:srgbClr val="000000">
                <a:alpha val="38000"/>
              </a:srgbClr>
            </a:outerShdw>
          </a:effectLst>
        </p:spPr>
        <p:style>
          <a:lnRef idx="0"/>
          <a:fillRef idx="0"/>
          <a:effectRef idx="0"/>
          <a:fontRef idx="minor"/>
        </p:style>
      </p:sp>
    </p:spTree>
  </p:cSld>
  <p:timing>
    <p:tnLst>
      <p:par>
        <p:cTn id="759" dur="indefinite" restart="never" nodeType="tmRoot">
          <p:childTnLst>
            <p:seq>
              <p:cTn id="760" dur="indefinite" nodeType="mainSeq">
                <p:childTnLst>
                  <p:par>
                    <p:cTn id="761" fill="hold">
                      <p:stCondLst>
                        <p:cond delay="indefinite"/>
                      </p:stCondLst>
                      <p:childTnLst>
                        <p:par>
                          <p:cTn id="762" fill="hold">
                            <p:stCondLst>
                              <p:cond delay="0"/>
                            </p:stCondLst>
                            <p:childTnLst>
                              <p:par>
                                <p:cTn id="763" nodeType="clickEffect" fill="hold" presetClass="entr" presetID="1">
                                  <p:stCondLst>
                                    <p:cond delay="0"/>
                                  </p:stCondLst>
                                  <p:childTnLst>
                                    <p:set>
                                      <p:cBhvr>
                                        <p:cTn id="764" dur="1" fill="hold">
                                          <p:stCondLst>
                                            <p:cond delay="0"/>
                                          </p:stCondLst>
                                        </p:cTn>
                                        <p:tgtEl>
                                          <p:spTgt spid="754"/>
                                        </p:tgtEl>
                                        <p:attrNameLst>
                                          <p:attrName>style.visibility</p:attrName>
                                        </p:attrNameLst>
                                      </p:cBhvr>
                                      <p:to>
                                        <p:strVal val="visible"/>
                                      </p:to>
                                    </p:set>
                                  </p:childTnLst>
                                </p:cTn>
                              </p:par>
                              <p:par>
                                <p:cTn id="765" nodeType="withEffect" fill="hold" presetClass="entr" presetID="1">
                                  <p:stCondLst>
                                    <p:cond delay="0"/>
                                  </p:stCondLst>
                                  <p:childTnLst>
                                    <p:set>
                                      <p:cBhvr>
                                        <p:cTn id="766" dur="1" fill="hold">
                                          <p:stCondLst>
                                            <p:cond delay="0"/>
                                          </p:stCondLst>
                                        </p:cTn>
                                        <p:tgtEl>
                                          <p:spTgt spid="75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5" name="TextShape 1"/>
          <p:cNvSpPr txBox="1"/>
          <p:nvPr/>
        </p:nvSpPr>
        <p:spPr>
          <a:xfrm>
            <a:off x="286560" y="1206720"/>
            <a:ext cx="8584200" cy="502128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 basic example for </a:t>
            </a:r>
            <a:r>
              <a:rPr b="1" lang="en-US" sz="2400" spc="-1" strike="noStrike">
                <a:solidFill>
                  <a:srgbClr val="e46c0a"/>
                </a:solidFill>
                <a:latin typeface="Calibri Light"/>
                <a:ea typeface="Calibri Light"/>
              </a:rPr>
              <a:t>reading from an existing file</a:t>
            </a:r>
            <a:endParaRPr b="0" lang="en-US" sz="2400" spc="-1" strike="noStrike">
              <a:solidFill>
                <a:srgbClr val="000000"/>
              </a:solidFill>
              <a:latin typeface="Calibri Light"/>
            </a:endParaRPr>
          </a:p>
        </p:txBody>
      </p:sp>
      <p:sp>
        <p:nvSpPr>
          <p:cNvPr id="756" name="CustomShape 2"/>
          <p:cNvSpPr/>
          <p:nvPr/>
        </p:nvSpPr>
        <p:spPr>
          <a:xfrm>
            <a:off x="392400" y="2059560"/>
            <a:ext cx="4687920" cy="42886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a6a6a6"/>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#include &lt;fstream&gt;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#include &lt;cstdlib&gt;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#include &lt;string&gt;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char filename[80] = "data3.txt";</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ifstream fin;</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fin.open(filename);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if ( fin.fail() ){</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cout &lt;&lt; "Error in file opening!" </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&lt;&lt; endl;</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exit(1);</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a:t>
            </a:r>
            <a:endParaRPr b="0" lang="en-GB" sz="1600" spc="-1" strike="noStrike">
              <a:latin typeface="Arial"/>
            </a:endParaRPr>
          </a:p>
        </p:txBody>
      </p:sp>
      <p:sp>
        <p:nvSpPr>
          <p:cNvPr id="757" name="CustomShape 3"/>
          <p:cNvSpPr/>
          <p:nvPr/>
        </p:nvSpPr>
        <p:spPr>
          <a:xfrm>
            <a:off x="4435200" y="1726200"/>
            <a:ext cx="4541400" cy="28720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	</a:t>
            </a:r>
            <a:r>
              <a:rPr b="0" lang="en-GB" sz="1600" spc="-1" strike="noStrike">
                <a:solidFill>
                  <a:srgbClr val="a6a6a6"/>
                </a:solidFill>
                <a:latin typeface="Consolas"/>
                <a:ea typeface="Consolas"/>
              </a:rPr>
              <a:t>string name;</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int age;</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double weight;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1" lang="en-GB" sz="1600" spc="-1" strike="noStrike">
                <a:solidFill>
                  <a:srgbClr val="000000"/>
                </a:solidFill>
                <a:latin typeface="Consolas"/>
                <a:ea typeface="Consolas"/>
              </a:rPr>
              <a:t>fin &gt;&gt; name &gt;&gt; age &gt;&gt; weight;</a:t>
            </a:r>
            <a:endParaRPr b="0" lang="en-GB" sz="1600" spc="-1" strike="noStrike">
              <a:latin typeface="Arial"/>
            </a:endParaRPr>
          </a:p>
          <a:p>
            <a:pPr>
              <a:lnSpc>
                <a:spcPct val="100000"/>
              </a:lnSpc>
            </a:pP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fin.close();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cout &lt;&lt; name &lt;&lt; ", " &lt;&lt; age &lt;&lt; ", " </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&lt;&lt; weight &lt;&lt; endl;</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p:txBody>
      </p:sp>
      <p:sp>
        <p:nvSpPr>
          <p:cNvPr id="758" name="TextShape 4"/>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Input File Stream</a:t>
            </a:r>
            <a:endParaRPr b="0" lang="en-US" sz="4400" spc="-1" strike="noStrike">
              <a:solidFill>
                <a:srgbClr val="000000"/>
              </a:solidFill>
              <a:latin typeface="Calibri Light"/>
            </a:endParaRPr>
          </a:p>
        </p:txBody>
      </p:sp>
      <p:sp>
        <p:nvSpPr>
          <p:cNvPr id="759" name="CustomShape 5"/>
          <p:cNvSpPr/>
          <p:nvPr/>
        </p:nvSpPr>
        <p:spPr>
          <a:xfrm>
            <a:off x="5412240" y="4573800"/>
            <a:ext cx="3450240" cy="91224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rPr>
              <a:t>Peter</a:t>
            </a:r>
            <a:r>
              <a:rPr b="0" lang="en-GB" sz="1600" spc="-1" strike="noStrike">
                <a:solidFill>
                  <a:srgbClr val="808080"/>
                </a:solidFill>
                <a:latin typeface="Consolas"/>
              </a:rPr>
              <a:t>\n</a:t>
            </a:r>
            <a:r>
              <a:rPr b="0" lang="en-GB" sz="1600" spc="-1" strike="noStrike">
                <a:solidFill>
                  <a:srgbClr val="000000"/>
                </a:solidFill>
                <a:latin typeface="Consolas"/>
              </a:rPr>
              <a:t> </a:t>
            </a:r>
            <a:endParaRPr b="0" lang="en-GB" sz="1600" spc="-1" strike="noStrike">
              <a:latin typeface="Arial"/>
            </a:endParaRPr>
          </a:p>
          <a:p>
            <a:pPr>
              <a:lnSpc>
                <a:spcPct val="100000"/>
              </a:lnSpc>
            </a:pPr>
            <a:r>
              <a:rPr b="0" lang="en-GB" sz="1600" spc="-1" strike="noStrike">
                <a:solidFill>
                  <a:srgbClr val="000000"/>
                </a:solidFill>
                <a:latin typeface="Consolas"/>
              </a:rPr>
              <a:t>30 130.5</a:t>
            </a:r>
            <a:r>
              <a:rPr b="0" lang="en-GB" sz="1600" spc="-1" strike="noStrike">
                <a:solidFill>
                  <a:srgbClr val="808080"/>
                </a:solidFill>
                <a:latin typeface="Consolas"/>
              </a:rPr>
              <a:t>\n</a:t>
            </a:r>
            <a:endParaRPr b="0" lang="en-GB" sz="1600" spc="-1" strike="noStrike">
              <a:latin typeface="Arial"/>
            </a:endParaRPr>
          </a:p>
          <a:p>
            <a:pPr>
              <a:lnSpc>
                <a:spcPct val="100000"/>
              </a:lnSpc>
            </a:pPr>
            <a:r>
              <a:rPr b="0" lang="en-GB" sz="1600" spc="-1" strike="noStrike">
                <a:solidFill>
                  <a:srgbClr val="808080"/>
                </a:solidFill>
                <a:latin typeface="Consolas"/>
              </a:rPr>
              <a:t>eof</a:t>
            </a:r>
            <a:endParaRPr b="0" lang="en-GB" sz="1600" spc="-1" strike="noStrike">
              <a:latin typeface="Arial"/>
            </a:endParaRPr>
          </a:p>
        </p:txBody>
      </p:sp>
      <p:sp>
        <p:nvSpPr>
          <p:cNvPr id="760" name="CustomShape 6"/>
          <p:cNvSpPr/>
          <p:nvPr/>
        </p:nvSpPr>
        <p:spPr>
          <a:xfrm>
            <a:off x="7806960" y="4290840"/>
            <a:ext cx="9964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data3.txt</a:t>
            </a:r>
            <a:endParaRPr b="0" lang="en-GB" sz="1400" spc="-1" strike="noStrike">
              <a:latin typeface="Arial"/>
            </a:endParaRPr>
          </a:p>
        </p:txBody>
      </p:sp>
      <p:sp>
        <p:nvSpPr>
          <p:cNvPr id="761" name="CustomShape 7"/>
          <p:cNvSpPr/>
          <p:nvPr/>
        </p:nvSpPr>
        <p:spPr>
          <a:xfrm>
            <a:off x="199080" y="6295320"/>
            <a:ext cx="1717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input_file.cpp</a:t>
            </a:r>
            <a:endParaRPr b="0" lang="en-GB" sz="1800" spc="-1" strike="noStrike">
              <a:latin typeface="Arial"/>
            </a:endParaRPr>
          </a:p>
        </p:txBody>
      </p:sp>
      <p:sp>
        <p:nvSpPr>
          <p:cNvPr id="762" name="TextShape 8"/>
          <p:cNvSpPr txBox="1"/>
          <p:nvPr/>
        </p:nvSpPr>
        <p:spPr>
          <a:xfrm>
            <a:off x="6553080" y="6356520"/>
            <a:ext cx="2133360" cy="364680"/>
          </a:xfrm>
          <a:prstGeom prst="rect">
            <a:avLst/>
          </a:prstGeom>
          <a:noFill/>
          <a:ln>
            <a:noFill/>
          </a:ln>
        </p:spPr>
        <p:txBody>
          <a:bodyPr anchor="ctr"/>
          <a:p>
            <a:pPr algn="r">
              <a:lnSpc>
                <a:spcPct val="100000"/>
              </a:lnSpc>
            </a:pPr>
            <a:fld id="{1E31DA0E-D3E3-4893-8C36-490ACD7B90E3}"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63" name="CustomShape 9"/>
          <p:cNvSpPr/>
          <p:nvPr/>
        </p:nvSpPr>
        <p:spPr>
          <a:xfrm>
            <a:off x="392400" y="2660760"/>
            <a:ext cx="3000960" cy="106236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Read from the file stream </a:t>
            </a:r>
            <a:r>
              <a:rPr b="1" lang="en-GB" sz="1600" spc="-1" strike="noStrike">
                <a:solidFill>
                  <a:srgbClr val="000000"/>
                </a:solidFill>
                <a:latin typeface="Avenir Next Condensed"/>
                <a:ea typeface="Avenir Next Condensed"/>
              </a:rPr>
              <a:t>fin </a:t>
            </a:r>
            <a:r>
              <a:rPr b="0" lang="en-GB" sz="1600" spc="-1" strike="noStrike">
                <a:solidFill>
                  <a:srgbClr val="000000"/>
                </a:solidFill>
                <a:latin typeface="Avenir Next Condensed"/>
                <a:ea typeface="Avenir Next Condensed"/>
              </a:rPr>
              <a:t>using the extraction operator &gt;&gt; </a:t>
            </a:r>
            <a:br/>
            <a:r>
              <a:rPr b="0" lang="en-GB" sz="1600" spc="-1" strike="noStrike">
                <a:solidFill>
                  <a:srgbClr val="000000"/>
                </a:solidFill>
                <a:latin typeface="Avenir Next Condensed"/>
                <a:ea typeface="Avenir Next Condensed"/>
              </a:rPr>
              <a:t>(just as what we do with cin)</a:t>
            </a:r>
            <a:endParaRPr b="0" lang="en-GB" sz="1600" spc="-1" strike="noStrike">
              <a:latin typeface="Arial"/>
            </a:endParaRPr>
          </a:p>
        </p:txBody>
      </p:sp>
      <p:sp>
        <p:nvSpPr>
          <p:cNvPr id="764" name="CustomShape 10"/>
          <p:cNvSpPr/>
          <p:nvPr/>
        </p:nvSpPr>
        <p:spPr>
          <a:xfrm>
            <a:off x="731520" y="4115880"/>
            <a:ext cx="3530520" cy="1062360"/>
          </a:xfrm>
          <a:prstGeom prst="roundRect">
            <a:avLst>
              <a:gd name="adj" fmla="val 16667"/>
            </a:avLst>
          </a:prstGeom>
          <a:solidFill>
            <a:srgbClr val="ffffff"/>
          </a:solidFill>
          <a:ln w="25560">
            <a:solidFill>
              <a:srgbClr val="9bbb59"/>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Finally disconnects the file stream </a:t>
            </a:r>
            <a:r>
              <a:rPr b="1" lang="en-GB" sz="1600" spc="-1" strike="noStrike">
                <a:solidFill>
                  <a:srgbClr val="000000"/>
                </a:solidFill>
                <a:latin typeface="Avenir Next Condensed"/>
                <a:ea typeface="Avenir Next Condensed"/>
              </a:rPr>
              <a:t>fin</a:t>
            </a:r>
            <a:r>
              <a:rPr b="0" lang="en-GB" sz="1600" spc="-1" strike="noStrike">
                <a:solidFill>
                  <a:srgbClr val="000000"/>
                </a:solidFill>
                <a:latin typeface="Avenir Next Condensed"/>
                <a:ea typeface="Avenir Next Condensed"/>
              </a:rPr>
              <a:t> from the external file</a:t>
            </a:r>
            <a:endParaRPr b="0" lang="en-GB" sz="1600" spc="-1" strike="noStrike">
              <a:latin typeface="Arial"/>
            </a:endParaRPr>
          </a:p>
        </p:txBody>
      </p:sp>
      <p:sp>
        <p:nvSpPr>
          <p:cNvPr id="765" name="CustomShape 11"/>
          <p:cNvSpPr/>
          <p:nvPr/>
        </p:nvSpPr>
        <p:spPr>
          <a:xfrm flipH="1">
            <a:off x="3394080" y="2917080"/>
            <a:ext cx="1378800" cy="27504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766" name="CustomShape 12"/>
          <p:cNvSpPr/>
          <p:nvPr/>
        </p:nvSpPr>
        <p:spPr>
          <a:xfrm flipH="1">
            <a:off x="3657600" y="3192120"/>
            <a:ext cx="1115280" cy="92340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st="20160" dir="5400000">
              <a:srgbClr val="000000">
                <a:alpha val="38000"/>
              </a:srgbClr>
            </a:outerShdw>
          </a:effectLst>
        </p:spPr>
        <p:style>
          <a:lnRef idx="0"/>
          <a:fillRef idx="0"/>
          <a:effectRef idx="0"/>
          <a:fontRef idx="minor"/>
        </p:style>
      </p:sp>
      <p:sp>
        <p:nvSpPr>
          <p:cNvPr id="767" name="CustomShape 13"/>
          <p:cNvSpPr/>
          <p:nvPr/>
        </p:nvSpPr>
        <p:spPr>
          <a:xfrm>
            <a:off x="5412240" y="5807520"/>
            <a:ext cx="3450240" cy="54828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rPr>
              <a:t>Peter, 30, 130.5</a:t>
            </a:r>
            <a:endParaRPr b="0" lang="en-GB" sz="1600" spc="-1" strike="noStrike">
              <a:latin typeface="Arial"/>
            </a:endParaRPr>
          </a:p>
        </p:txBody>
      </p:sp>
      <p:sp>
        <p:nvSpPr>
          <p:cNvPr id="768" name="CustomShape 14"/>
          <p:cNvSpPr/>
          <p:nvPr/>
        </p:nvSpPr>
        <p:spPr>
          <a:xfrm>
            <a:off x="7277400" y="5567040"/>
            <a:ext cx="1437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spTree>
  </p:cSld>
  <p:timing>
    <p:tnLst>
      <p:par>
        <p:cTn id="767" dur="indefinite" restart="never" nodeType="tmRoot">
          <p:childTnLst>
            <p:seq>
              <p:cTn id="768" dur="indefinite" nodeType="mainSeq">
                <p:childTnLst>
                  <p:par>
                    <p:cTn id="769" fill="hold">
                      <p:stCondLst>
                        <p:cond delay="indefinite"/>
                      </p:stCondLst>
                      <p:childTnLst>
                        <p:par>
                          <p:cTn id="770" fill="hold">
                            <p:stCondLst>
                              <p:cond delay="0"/>
                            </p:stCondLst>
                            <p:childTnLst>
                              <p:par>
                                <p:cTn id="771" nodeType="clickEffect" fill="hold" presetClass="entr" presetID="1">
                                  <p:stCondLst>
                                    <p:cond delay="0"/>
                                  </p:stCondLst>
                                  <p:childTnLst>
                                    <p:set>
                                      <p:cBhvr>
                                        <p:cTn id="772" dur="1" fill="hold">
                                          <p:stCondLst>
                                            <p:cond delay="0"/>
                                          </p:stCondLst>
                                        </p:cTn>
                                        <p:tgtEl>
                                          <p:spTgt spid="765"/>
                                        </p:tgtEl>
                                        <p:attrNameLst>
                                          <p:attrName>style.visibility</p:attrName>
                                        </p:attrNameLst>
                                      </p:cBhvr>
                                      <p:to>
                                        <p:strVal val="visible"/>
                                      </p:to>
                                    </p:set>
                                  </p:childTnLst>
                                </p:cTn>
                              </p:par>
                              <p:par>
                                <p:cTn id="773" nodeType="withEffect" fill="hold" presetClass="entr" presetID="1">
                                  <p:stCondLst>
                                    <p:cond delay="0"/>
                                  </p:stCondLst>
                                  <p:childTnLst>
                                    <p:set>
                                      <p:cBhvr>
                                        <p:cTn id="774" dur="1" fill="hold">
                                          <p:stCondLst>
                                            <p:cond delay="0"/>
                                          </p:stCondLst>
                                        </p:cTn>
                                        <p:tgtEl>
                                          <p:spTgt spid="763"/>
                                        </p:tgtEl>
                                        <p:attrNameLst>
                                          <p:attrName>style.visibility</p:attrName>
                                        </p:attrNameLst>
                                      </p:cBhvr>
                                      <p:to>
                                        <p:strVal val="visible"/>
                                      </p:to>
                                    </p:set>
                                  </p:childTnLst>
                                </p:cTn>
                              </p:par>
                            </p:childTnLst>
                          </p:cTn>
                        </p:par>
                      </p:childTnLst>
                    </p:cTn>
                  </p:par>
                  <p:par>
                    <p:cTn id="775" fill="hold">
                      <p:stCondLst>
                        <p:cond delay="indefinite"/>
                      </p:stCondLst>
                      <p:childTnLst>
                        <p:par>
                          <p:cTn id="776" fill="hold">
                            <p:stCondLst>
                              <p:cond delay="0"/>
                            </p:stCondLst>
                            <p:childTnLst>
                              <p:par>
                                <p:cTn id="777" nodeType="clickEffect" fill="hold" presetClass="entr" presetID="1">
                                  <p:stCondLst>
                                    <p:cond delay="0"/>
                                  </p:stCondLst>
                                  <p:childTnLst>
                                    <p:set>
                                      <p:cBhvr>
                                        <p:cTn id="778" dur="1" fill="hold">
                                          <p:stCondLst>
                                            <p:cond delay="0"/>
                                          </p:stCondLst>
                                        </p:cTn>
                                        <p:tgtEl>
                                          <p:spTgt spid="764"/>
                                        </p:tgtEl>
                                        <p:attrNameLst>
                                          <p:attrName>style.visibility</p:attrName>
                                        </p:attrNameLst>
                                      </p:cBhvr>
                                      <p:to>
                                        <p:strVal val="visible"/>
                                      </p:to>
                                    </p:set>
                                  </p:childTnLst>
                                </p:cTn>
                              </p:par>
                            </p:childTnLst>
                          </p:cTn>
                        </p:par>
                      </p:childTnLst>
                    </p:cTn>
                  </p:par>
                  <p:par>
                    <p:cTn id="779" fill="hold">
                      <p:stCondLst>
                        <p:cond delay="indefinite"/>
                      </p:stCondLst>
                      <p:childTnLst>
                        <p:par>
                          <p:cTn id="780" fill="hold">
                            <p:stCondLst>
                              <p:cond delay="0"/>
                            </p:stCondLst>
                            <p:childTnLst>
                              <p:par>
                                <p:cTn id="781" nodeType="clickEffect" fill="hold" presetClass="entr" presetID="1">
                                  <p:stCondLst>
                                    <p:cond delay="0"/>
                                  </p:stCondLst>
                                  <p:childTnLst>
                                    <p:set>
                                      <p:cBhvr>
                                        <p:cTn id="782" dur="1" fill="hold">
                                          <p:stCondLst>
                                            <p:cond delay="0"/>
                                          </p:stCondLst>
                                        </p:cTn>
                                        <p:tgtEl>
                                          <p:spTgt spid="767"/>
                                        </p:tgtEl>
                                        <p:attrNameLst>
                                          <p:attrName>style.visibility</p:attrName>
                                        </p:attrNameLst>
                                      </p:cBhvr>
                                      <p:to>
                                        <p:strVal val="visible"/>
                                      </p:to>
                                    </p:set>
                                  </p:childTnLst>
                                </p:cTn>
                              </p:par>
                              <p:par>
                                <p:cTn id="783" nodeType="withEffect" fill="hold" presetClass="entr" presetID="1">
                                  <p:stCondLst>
                                    <p:cond delay="0"/>
                                  </p:stCondLst>
                                  <p:childTnLst>
                                    <p:set>
                                      <p:cBhvr>
                                        <p:cTn id="784" dur="1" fill="hold">
                                          <p:stCondLst>
                                            <p:cond delay="0"/>
                                          </p:stCondLst>
                                        </p:cTn>
                                        <p:tgtEl>
                                          <p:spTgt spid="76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9"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2700" spc="-1" strike="noStrike">
                <a:solidFill>
                  <a:srgbClr val="000000"/>
                </a:solidFill>
                <a:latin typeface="Avenir Next"/>
                <a:ea typeface="Avenir Next"/>
              </a:rPr>
              <a:t>Summary</a:t>
            </a:r>
            <a:r>
              <a:rPr b="0" lang="en-US" sz="4400" spc="-1" strike="noStrike">
                <a:solidFill>
                  <a:srgbClr val="000000"/>
                </a:solidFill>
                <a:latin typeface="Avenir Next"/>
                <a:ea typeface="Avenir Next"/>
              </a:rPr>
              <a:t> </a:t>
            </a:r>
            <a:br/>
            <a:r>
              <a:rPr b="0" lang="en-US" sz="3600" spc="-1" strike="noStrike">
                <a:solidFill>
                  <a:srgbClr val="000000"/>
                </a:solidFill>
                <a:latin typeface="Avenir Next"/>
                <a:ea typeface="Avenir Next"/>
              </a:rPr>
              <a:t>Steps for Reading Input from a File</a:t>
            </a:r>
            <a:endParaRPr b="0" lang="en-US" sz="3600" spc="-1" strike="noStrike">
              <a:solidFill>
                <a:srgbClr val="000000"/>
              </a:solidFill>
              <a:latin typeface="Calibri Light"/>
            </a:endParaRPr>
          </a:p>
        </p:txBody>
      </p:sp>
      <p:sp>
        <p:nvSpPr>
          <p:cNvPr id="770" name="TextShape 2"/>
          <p:cNvSpPr txBox="1"/>
          <p:nvPr/>
        </p:nvSpPr>
        <p:spPr>
          <a:xfrm>
            <a:off x="457200" y="1888200"/>
            <a:ext cx="5408280" cy="4237560"/>
          </a:xfrm>
          <a:prstGeom prst="rect">
            <a:avLst/>
          </a:prstGeom>
          <a:noFill/>
          <a:ln>
            <a:noFill/>
          </a:ln>
        </p:spPr>
        <p:txBody>
          <a:bodyPr>
            <a:normAutofit/>
          </a:bodyPr>
          <a:p>
            <a:pPr marL="514440" indent="-456840">
              <a:lnSpc>
                <a:spcPct val="100000"/>
              </a:lnSpc>
              <a:spcBef>
                <a:spcPts val="400"/>
              </a:spcBef>
              <a:buClr>
                <a:srgbClr val="000000"/>
              </a:buClr>
              <a:buFont typeface="StarSymbol"/>
              <a:buAutoNum type="arabicPeriod"/>
            </a:pPr>
            <a:r>
              <a:rPr b="0" lang="en-US" sz="2000" spc="-1" strike="noStrike">
                <a:solidFill>
                  <a:srgbClr val="000000"/>
                </a:solidFill>
                <a:latin typeface="Calibri Light"/>
                <a:ea typeface="Calibri Light"/>
              </a:rPr>
              <a:t>Declare an </a:t>
            </a:r>
            <a:r>
              <a:rPr b="1" lang="en-US" sz="2000" spc="-1" strike="noStrike">
                <a:solidFill>
                  <a:srgbClr val="000000"/>
                </a:solidFill>
                <a:latin typeface="Calibri Light"/>
                <a:ea typeface="Calibri Light"/>
              </a:rPr>
              <a:t>ifstream </a:t>
            </a:r>
            <a:r>
              <a:rPr b="0" lang="en-US" sz="2000" spc="-1" strike="noStrike">
                <a:solidFill>
                  <a:srgbClr val="000000"/>
                </a:solidFill>
                <a:latin typeface="Calibri Light"/>
                <a:ea typeface="Calibri Light"/>
              </a:rPr>
              <a:t>object.</a:t>
            </a:r>
            <a:endParaRPr b="0" lang="en-US" sz="2000" spc="-1" strike="noStrike">
              <a:solidFill>
                <a:srgbClr val="000000"/>
              </a:solidFill>
              <a:latin typeface="Calibri Light"/>
            </a:endParaRPr>
          </a:p>
          <a:p>
            <a:pPr>
              <a:lnSpc>
                <a:spcPct val="100000"/>
              </a:lnSpc>
              <a:spcBef>
                <a:spcPts val="400"/>
              </a:spcBef>
            </a:pPr>
            <a:endParaRPr b="0" lang="en-US" sz="2000" spc="-1" strike="noStrike">
              <a:solidFill>
                <a:srgbClr val="000000"/>
              </a:solidFill>
              <a:latin typeface="Calibri Light"/>
            </a:endParaRPr>
          </a:p>
          <a:p>
            <a:pPr marL="514440" indent="-456840">
              <a:lnSpc>
                <a:spcPct val="100000"/>
              </a:lnSpc>
              <a:spcBef>
                <a:spcPts val="400"/>
              </a:spcBef>
              <a:buClr>
                <a:srgbClr val="000000"/>
              </a:buClr>
              <a:buFont typeface="StarSymbol"/>
              <a:buAutoNum type="arabicPeriod"/>
            </a:pPr>
            <a:r>
              <a:rPr b="0" lang="en-US" sz="2000" spc="-1" strike="noStrike">
                <a:solidFill>
                  <a:srgbClr val="000000"/>
                </a:solidFill>
                <a:latin typeface="Calibri Light"/>
                <a:ea typeface="Calibri Light"/>
              </a:rPr>
              <a:t>Open the file</a:t>
            </a:r>
            <a:endParaRPr b="0" lang="en-US" sz="2000" spc="-1" strike="noStrike">
              <a:solidFill>
                <a:srgbClr val="000000"/>
              </a:solidFill>
              <a:latin typeface="Calibri Light"/>
            </a:endParaRPr>
          </a:p>
          <a:p>
            <a:pPr>
              <a:lnSpc>
                <a:spcPct val="100000"/>
              </a:lnSpc>
              <a:spcBef>
                <a:spcPts val="400"/>
              </a:spcBef>
            </a:pPr>
            <a:endParaRPr b="0" lang="en-US" sz="2000" spc="-1" strike="noStrike">
              <a:solidFill>
                <a:srgbClr val="000000"/>
              </a:solidFill>
              <a:latin typeface="Calibri Light"/>
            </a:endParaRPr>
          </a:p>
          <a:p>
            <a:pPr marL="514440" indent="-456840">
              <a:lnSpc>
                <a:spcPct val="100000"/>
              </a:lnSpc>
              <a:spcBef>
                <a:spcPts val="400"/>
              </a:spcBef>
              <a:buClr>
                <a:srgbClr val="000000"/>
              </a:buClr>
              <a:buFont typeface="StarSymbol"/>
              <a:buAutoNum type="arabicPeriod"/>
            </a:pPr>
            <a:r>
              <a:rPr b="0" lang="en-US" sz="2000" spc="-1" strike="noStrike">
                <a:solidFill>
                  <a:srgbClr val="000000"/>
                </a:solidFill>
                <a:latin typeface="Calibri Light"/>
                <a:ea typeface="Calibri Light"/>
              </a:rPr>
              <a:t>Check if there is any error in opening the file</a:t>
            </a:r>
            <a:br/>
            <a:r>
              <a:rPr b="0" lang="en-US" sz="2000" spc="-1" strike="noStrike">
                <a:solidFill>
                  <a:srgbClr val="000000"/>
                </a:solidFill>
                <a:latin typeface="Calibri Light"/>
                <a:ea typeface="Calibri Light"/>
              </a:rPr>
              <a:t> </a:t>
            </a:r>
            <a:endParaRPr b="0" lang="en-US" sz="2000" spc="-1" strike="noStrike">
              <a:solidFill>
                <a:srgbClr val="000000"/>
              </a:solidFill>
              <a:latin typeface="Calibri Light"/>
            </a:endParaRPr>
          </a:p>
          <a:p>
            <a:pPr marL="514440" indent="-456840">
              <a:lnSpc>
                <a:spcPct val="100000"/>
              </a:lnSpc>
              <a:spcBef>
                <a:spcPts val="400"/>
              </a:spcBef>
              <a:buClr>
                <a:srgbClr val="000000"/>
              </a:buClr>
              <a:buFont typeface="StarSymbol"/>
              <a:buAutoNum type="arabicPeriod"/>
            </a:pPr>
            <a:r>
              <a:rPr b="0" lang="en-US" sz="2000" spc="-1" strike="noStrike">
                <a:solidFill>
                  <a:srgbClr val="000000"/>
                </a:solidFill>
                <a:latin typeface="Calibri Light"/>
                <a:ea typeface="Calibri Light"/>
              </a:rPr>
              <a:t>Read data from file using the extraction operator </a:t>
            </a:r>
            <a:r>
              <a:rPr b="1" lang="en-US" sz="2000" spc="-1" strike="noStrike">
                <a:solidFill>
                  <a:srgbClr val="000000"/>
                </a:solidFill>
                <a:latin typeface="Calibri Light"/>
                <a:ea typeface="Calibri Light"/>
              </a:rPr>
              <a:t>&gt;&gt;</a:t>
            </a:r>
            <a:r>
              <a:rPr b="0" lang="en-US" sz="2000" spc="-1" strike="noStrike">
                <a:solidFill>
                  <a:srgbClr val="000000"/>
                </a:solidFill>
                <a:latin typeface="Calibri Light"/>
                <a:ea typeface="Calibri Light"/>
              </a:rPr>
              <a:t> </a:t>
            </a:r>
            <a:endParaRPr b="0" lang="en-US" sz="2000" spc="-1" strike="noStrike">
              <a:solidFill>
                <a:srgbClr val="000000"/>
              </a:solidFill>
              <a:latin typeface="Calibri Light"/>
            </a:endParaRPr>
          </a:p>
          <a:p>
            <a:pPr>
              <a:lnSpc>
                <a:spcPct val="100000"/>
              </a:lnSpc>
              <a:spcBef>
                <a:spcPts val="400"/>
              </a:spcBef>
            </a:pPr>
            <a:endParaRPr b="0" lang="en-US" sz="2000" spc="-1" strike="noStrike">
              <a:solidFill>
                <a:srgbClr val="000000"/>
              </a:solidFill>
              <a:latin typeface="Calibri Light"/>
            </a:endParaRPr>
          </a:p>
          <a:p>
            <a:pPr marL="514440" indent="-456840">
              <a:lnSpc>
                <a:spcPct val="100000"/>
              </a:lnSpc>
              <a:spcBef>
                <a:spcPts val="400"/>
              </a:spcBef>
              <a:buClr>
                <a:srgbClr val="000000"/>
              </a:buClr>
              <a:buFont typeface="StarSymbol"/>
              <a:buAutoNum type="arabicPeriod"/>
            </a:pPr>
            <a:r>
              <a:rPr b="0" lang="en-US" sz="2000" spc="-1" strike="noStrike">
                <a:solidFill>
                  <a:srgbClr val="000000"/>
                </a:solidFill>
                <a:latin typeface="Calibri Light"/>
                <a:ea typeface="Calibri Light"/>
              </a:rPr>
              <a:t>Close the file</a:t>
            </a:r>
            <a:endParaRPr b="0" lang="en-US" sz="2000" spc="-1" strike="noStrike">
              <a:solidFill>
                <a:srgbClr val="000000"/>
              </a:solidFill>
              <a:latin typeface="Calibri Light"/>
            </a:endParaRPr>
          </a:p>
        </p:txBody>
      </p:sp>
      <p:sp>
        <p:nvSpPr>
          <p:cNvPr id="771" name="TextShape 3"/>
          <p:cNvSpPr txBox="1"/>
          <p:nvPr/>
        </p:nvSpPr>
        <p:spPr>
          <a:xfrm>
            <a:off x="6553080" y="6356520"/>
            <a:ext cx="2133360" cy="364680"/>
          </a:xfrm>
          <a:prstGeom prst="rect">
            <a:avLst/>
          </a:prstGeom>
          <a:noFill/>
          <a:ln>
            <a:noFill/>
          </a:ln>
        </p:spPr>
        <p:txBody>
          <a:bodyPr anchor="ctr"/>
          <a:p>
            <a:pPr algn="r">
              <a:lnSpc>
                <a:spcPct val="100000"/>
              </a:lnSpc>
            </a:pPr>
            <a:fld id="{8E65A9A6-D8B1-4556-8D5C-7D75BDE8EF3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72" name="CustomShape 4"/>
          <p:cNvSpPr/>
          <p:nvPr/>
        </p:nvSpPr>
        <p:spPr>
          <a:xfrm>
            <a:off x="5561280" y="1714680"/>
            <a:ext cx="2736720" cy="5389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GB" sz="1600" spc="-1" strike="noStrike">
                <a:solidFill>
                  <a:srgbClr val="000000"/>
                </a:solidFill>
                <a:latin typeface="Consolas"/>
                <a:ea typeface="Consolas"/>
              </a:rPr>
              <a:t>ifstream </a:t>
            </a:r>
            <a:r>
              <a:rPr b="0" lang="en-GB" sz="1600" spc="-1" strike="noStrike">
                <a:solidFill>
                  <a:srgbClr val="000000"/>
                </a:solidFill>
                <a:latin typeface="Consolas"/>
                <a:ea typeface="Consolas"/>
              </a:rPr>
              <a:t>fin;</a:t>
            </a:r>
            <a:endParaRPr b="0" lang="en-GB" sz="1600" spc="-1" strike="noStrike">
              <a:latin typeface="Arial"/>
            </a:endParaRPr>
          </a:p>
        </p:txBody>
      </p:sp>
      <p:sp>
        <p:nvSpPr>
          <p:cNvPr id="773" name="CustomShape 5"/>
          <p:cNvSpPr/>
          <p:nvPr/>
        </p:nvSpPr>
        <p:spPr>
          <a:xfrm>
            <a:off x="5561280" y="2506320"/>
            <a:ext cx="2736720" cy="5389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Consolas"/>
                <a:ea typeface="Consolas"/>
              </a:rPr>
              <a:t>fin</a:t>
            </a:r>
            <a:r>
              <a:rPr b="1" lang="en-GB" sz="1600" spc="-1" strike="noStrike">
                <a:solidFill>
                  <a:srgbClr val="000000"/>
                </a:solidFill>
                <a:latin typeface="Consolas"/>
                <a:ea typeface="Consolas"/>
              </a:rPr>
              <a:t>.open(</a:t>
            </a:r>
            <a:r>
              <a:rPr b="0" lang="en-GB" sz="1600" spc="-1" strike="noStrike">
                <a:solidFill>
                  <a:srgbClr val="000000"/>
                </a:solidFill>
                <a:latin typeface="Consolas"/>
                <a:ea typeface="Consolas"/>
              </a:rPr>
              <a:t>"data.txt"</a:t>
            </a:r>
            <a:r>
              <a:rPr b="1" lang="en-GB" sz="1600" spc="-1" strike="noStrike">
                <a:solidFill>
                  <a:srgbClr val="000000"/>
                </a:solidFill>
                <a:latin typeface="Consolas"/>
                <a:ea typeface="Consolas"/>
              </a:rPr>
              <a:t>)</a:t>
            </a:r>
            <a:r>
              <a:rPr b="0" lang="en-GB" sz="1600" spc="-1" strike="noStrike">
                <a:solidFill>
                  <a:srgbClr val="000000"/>
                </a:solidFill>
                <a:latin typeface="Consolas"/>
                <a:ea typeface="Consolas"/>
              </a:rPr>
              <a:t>;</a:t>
            </a:r>
            <a:endParaRPr b="0" lang="en-GB" sz="1600" spc="-1" strike="noStrike">
              <a:latin typeface="Arial"/>
            </a:endParaRPr>
          </a:p>
        </p:txBody>
      </p:sp>
      <p:sp>
        <p:nvSpPr>
          <p:cNvPr id="774" name="CustomShape 6"/>
          <p:cNvSpPr/>
          <p:nvPr/>
        </p:nvSpPr>
        <p:spPr>
          <a:xfrm>
            <a:off x="5865840" y="3266640"/>
            <a:ext cx="2736720" cy="5389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Consolas"/>
                <a:ea typeface="Consolas"/>
              </a:rPr>
              <a:t>if (fin</a:t>
            </a:r>
            <a:r>
              <a:rPr b="1" lang="en-GB" sz="1600" spc="-1" strike="noStrike">
                <a:solidFill>
                  <a:srgbClr val="000000"/>
                </a:solidFill>
                <a:latin typeface="Consolas"/>
                <a:ea typeface="Consolas"/>
              </a:rPr>
              <a:t>.fail()</a:t>
            </a:r>
            <a:r>
              <a:rPr b="0" lang="en-GB" sz="1600" spc="-1" strike="noStrike">
                <a:solidFill>
                  <a:srgbClr val="000000"/>
                </a:solidFill>
                <a:latin typeface="Consolas"/>
                <a:ea typeface="Consolas"/>
              </a:rPr>
              <a:t>)</a:t>
            </a:r>
            <a:r>
              <a:rPr b="1" lang="en-GB" sz="1600" spc="-1" strike="noStrike">
                <a:solidFill>
                  <a:srgbClr val="000000"/>
                </a:solidFill>
                <a:latin typeface="Consolas"/>
                <a:ea typeface="Consolas"/>
              </a:rPr>
              <a:t> </a:t>
            </a:r>
            <a:endParaRPr b="0" lang="en-GB" sz="1600" spc="-1" strike="noStrike">
              <a:latin typeface="Arial"/>
            </a:endParaRPr>
          </a:p>
        </p:txBody>
      </p:sp>
      <p:sp>
        <p:nvSpPr>
          <p:cNvPr id="775" name="CustomShape 7"/>
          <p:cNvSpPr/>
          <p:nvPr/>
        </p:nvSpPr>
        <p:spPr>
          <a:xfrm>
            <a:off x="5561280" y="4026600"/>
            <a:ext cx="2736720" cy="5389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GB" sz="1600" spc="-1" strike="noStrike">
                <a:solidFill>
                  <a:srgbClr val="000000"/>
                </a:solidFill>
                <a:latin typeface="Consolas"/>
                <a:ea typeface="Consolas"/>
              </a:rPr>
              <a:t>fin &gt;&gt; </a:t>
            </a:r>
            <a:r>
              <a:rPr b="0" lang="en-GB" sz="1600" spc="-1" strike="noStrike">
                <a:solidFill>
                  <a:srgbClr val="000000"/>
                </a:solidFill>
                <a:latin typeface="Consolas"/>
                <a:ea typeface="Consolas"/>
              </a:rPr>
              <a:t>x;</a:t>
            </a:r>
            <a:endParaRPr b="0" lang="en-GB" sz="1600" spc="-1" strike="noStrike">
              <a:latin typeface="Arial"/>
            </a:endParaRPr>
          </a:p>
        </p:txBody>
      </p:sp>
      <p:sp>
        <p:nvSpPr>
          <p:cNvPr id="776" name="CustomShape 8"/>
          <p:cNvSpPr/>
          <p:nvPr/>
        </p:nvSpPr>
        <p:spPr>
          <a:xfrm>
            <a:off x="5596200" y="4894920"/>
            <a:ext cx="2736720" cy="5389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Consolas"/>
                <a:ea typeface="Consolas"/>
              </a:rPr>
              <a:t>fin</a:t>
            </a:r>
            <a:r>
              <a:rPr b="1" lang="en-GB" sz="1600" spc="-1" strike="noStrike">
                <a:solidFill>
                  <a:srgbClr val="000000"/>
                </a:solidFill>
                <a:latin typeface="Consolas"/>
                <a:ea typeface="Consolas"/>
              </a:rPr>
              <a:t>.close()</a:t>
            </a:r>
            <a:r>
              <a:rPr b="0" lang="en-GB" sz="1600" spc="-1" strike="noStrike">
                <a:solidFill>
                  <a:srgbClr val="000000"/>
                </a:solidFill>
                <a:latin typeface="Consolas"/>
                <a:ea typeface="Consolas"/>
              </a:rPr>
              <a:t>;</a:t>
            </a:r>
            <a:endParaRPr b="0" lang="en-GB" sz="1600" spc="-1" strike="noStrike">
              <a:latin typeface="Arial"/>
            </a:endParaRPr>
          </a:p>
        </p:txBody>
      </p:sp>
    </p:spTree>
  </p:cSld>
  <p:timing>
    <p:tnLst>
      <p:par>
        <p:cTn id="785" dur="indefinite" restart="never" nodeType="tmRoot">
          <p:childTnLst>
            <p:seq>
              <p:cTn id="786" dur="indefinite" nodeType="mainSeq">
                <p:childTnLst>
                  <p:par>
                    <p:cTn id="787" fill="hold">
                      <p:stCondLst>
                        <p:cond delay="indefinite"/>
                      </p:stCondLst>
                      <p:childTnLst>
                        <p:par>
                          <p:cTn id="788" fill="hold">
                            <p:stCondLst>
                              <p:cond delay="0"/>
                            </p:stCondLst>
                            <p:childTnLst>
                              <p:par>
                                <p:cTn id="789" nodeType="clickEffect" fill="hold" presetClass="entr" presetID="1">
                                  <p:stCondLst>
                                    <p:cond delay="0"/>
                                  </p:stCondLst>
                                  <p:childTnLst>
                                    <p:set>
                                      <p:cBhvr>
                                        <p:cTn id="790" dur="1" fill="hold">
                                          <p:stCondLst>
                                            <p:cond delay="0"/>
                                          </p:stCondLst>
                                        </p:cTn>
                                        <p:tgtEl>
                                          <p:spTgt spid="770">
                                            <p:txEl>
                                              <p:pRg st="0" end="0"/>
                                            </p:txEl>
                                          </p:spTgt>
                                        </p:tgtEl>
                                        <p:attrNameLst>
                                          <p:attrName>style.visibility</p:attrName>
                                        </p:attrNameLst>
                                      </p:cBhvr>
                                      <p:to>
                                        <p:strVal val="visible"/>
                                      </p:to>
                                    </p:set>
                                  </p:childTnLst>
                                </p:cTn>
                              </p:par>
                              <p:par>
                                <p:cTn id="791" nodeType="withEffect" fill="hold" presetClass="entr" presetID="1">
                                  <p:stCondLst>
                                    <p:cond delay="0"/>
                                  </p:stCondLst>
                                  <p:childTnLst>
                                    <p:set>
                                      <p:cBhvr>
                                        <p:cTn id="792" dur="1" fill="hold">
                                          <p:stCondLst>
                                            <p:cond delay="0"/>
                                          </p:stCondLst>
                                        </p:cTn>
                                        <p:tgtEl>
                                          <p:spTgt spid="772"/>
                                        </p:tgtEl>
                                        <p:attrNameLst>
                                          <p:attrName>style.visibility</p:attrName>
                                        </p:attrNameLst>
                                      </p:cBhvr>
                                      <p:to>
                                        <p:strVal val="visible"/>
                                      </p:to>
                                    </p:set>
                                  </p:childTnLst>
                                </p:cTn>
                              </p:par>
                            </p:childTnLst>
                          </p:cTn>
                        </p:par>
                      </p:childTnLst>
                    </p:cTn>
                  </p:par>
                  <p:par>
                    <p:cTn id="793" fill="hold">
                      <p:stCondLst>
                        <p:cond delay="indefinite"/>
                      </p:stCondLst>
                      <p:childTnLst>
                        <p:par>
                          <p:cTn id="794" fill="hold">
                            <p:stCondLst>
                              <p:cond delay="0"/>
                            </p:stCondLst>
                            <p:childTnLst>
                              <p:par>
                                <p:cTn id="795" nodeType="clickEffect" fill="hold" presetClass="entr" presetID="1">
                                  <p:stCondLst>
                                    <p:cond delay="0"/>
                                  </p:stCondLst>
                                  <p:childTnLst>
                                    <p:set>
                                      <p:cBhvr>
                                        <p:cTn id="796" dur="1" fill="hold">
                                          <p:stCondLst>
                                            <p:cond delay="0"/>
                                          </p:stCondLst>
                                        </p:cTn>
                                        <p:tgtEl>
                                          <p:spTgt spid="770">
                                            <p:txEl>
                                              <p:pRg st="2" end="2"/>
                                            </p:txEl>
                                          </p:spTgt>
                                        </p:tgtEl>
                                        <p:attrNameLst>
                                          <p:attrName>style.visibility</p:attrName>
                                        </p:attrNameLst>
                                      </p:cBhvr>
                                      <p:to>
                                        <p:strVal val="visible"/>
                                      </p:to>
                                    </p:set>
                                  </p:childTnLst>
                                </p:cTn>
                              </p:par>
                              <p:par>
                                <p:cTn id="797" nodeType="withEffect" fill="hold" presetClass="entr" presetID="1">
                                  <p:stCondLst>
                                    <p:cond delay="0"/>
                                  </p:stCondLst>
                                  <p:childTnLst>
                                    <p:set>
                                      <p:cBhvr>
                                        <p:cTn id="798" dur="1" fill="hold">
                                          <p:stCondLst>
                                            <p:cond delay="0"/>
                                          </p:stCondLst>
                                        </p:cTn>
                                        <p:tgtEl>
                                          <p:spTgt spid="773"/>
                                        </p:tgtEl>
                                        <p:attrNameLst>
                                          <p:attrName>style.visibility</p:attrName>
                                        </p:attrNameLst>
                                      </p:cBhvr>
                                      <p:to>
                                        <p:strVal val="visible"/>
                                      </p:to>
                                    </p:set>
                                  </p:childTnLst>
                                </p:cTn>
                              </p:par>
                            </p:childTnLst>
                          </p:cTn>
                        </p:par>
                      </p:childTnLst>
                    </p:cTn>
                  </p:par>
                  <p:par>
                    <p:cTn id="799" fill="hold">
                      <p:stCondLst>
                        <p:cond delay="indefinite"/>
                      </p:stCondLst>
                      <p:childTnLst>
                        <p:par>
                          <p:cTn id="800" fill="hold">
                            <p:stCondLst>
                              <p:cond delay="0"/>
                            </p:stCondLst>
                            <p:childTnLst>
                              <p:par>
                                <p:cTn id="801" nodeType="clickEffect" fill="hold" presetClass="entr" presetID="1">
                                  <p:stCondLst>
                                    <p:cond delay="0"/>
                                  </p:stCondLst>
                                  <p:childTnLst>
                                    <p:set>
                                      <p:cBhvr>
                                        <p:cTn id="802" dur="1" fill="hold">
                                          <p:stCondLst>
                                            <p:cond delay="0"/>
                                          </p:stCondLst>
                                        </p:cTn>
                                        <p:tgtEl>
                                          <p:spTgt spid="770">
                                            <p:txEl>
                                              <p:pRg st="4" end="4"/>
                                            </p:txEl>
                                          </p:spTgt>
                                        </p:tgtEl>
                                        <p:attrNameLst>
                                          <p:attrName>style.visibility</p:attrName>
                                        </p:attrNameLst>
                                      </p:cBhvr>
                                      <p:to>
                                        <p:strVal val="visible"/>
                                      </p:to>
                                    </p:set>
                                  </p:childTnLst>
                                </p:cTn>
                              </p:par>
                              <p:par>
                                <p:cTn id="803" nodeType="withEffect" fill="hold" presetClass="entr" presetID="1">
                                  <p:stCondLst>
                                    <p:cond delay="0"/>
                                  </p:stCondLst>
                                  <p:childTnLst>
                                    <p:set>
                                      <p:cBhvr>
                                        <p:cTn id="804" dur="1" fill="hold">
                                          <p:stCondLst>
                                            <p:cond delay="0"/>
                                          </p:stCondLst>
                                        </p:cTn>
                                        <p:tgtEl>
                                          <p:spTgt spid="774"/>
                                        </p:tgtEl>
                                        <p:attrNameLst>
                                          <p:attrName>style.visibility</p:attrName>
                                        </p:attrNameLst>
                                      </p:cBhvr>
                                      <p:to>
                                        <p:strVal val="visible"/>
                                      </p:to>
                                    </p:set>
                                  </p:childTnLst>
                                </p:cTn>
                              </p:par>
                            </p:childTnLst>
                          </p:cTn>
                        </p:par>
                      </p:childTnLst>
                    </p:cTn>
                  </p:par>
                  <p:par>
                    <p:cTn id="805" fill="hold">
                      <p:stCondLst>
                        <p:cond delay="indefinite"/>
                      </p:stCondLst>
                      <p:childTnLst>
                        <p:par>
                          <p:cTn id="806" fill="hold">
                            <p:stCondLst>
                              <p:cond delay="0"/>
                            </p:stCondLst>
                            <p:childTnLst>
                              <p:par>
                                <p:cTn id="807" nodeType="clickEffect" fill="hold" presetClass="entr" presetID="1">
                                  <p:stCondLst>
                                    <p:cond delay="0"/>
                                  </p:stCondLst>
                                  <p:childTnLst>
                                    <p:set>
                                      <p:cBhvr>
                                        <p:cTn id="808" dur="1" fill="hold">
                                          <p:stCondLst>
                                            <p:cond delay="0"/>
                                          </p:stCondLst>
                                        </p:cTn>
                                        <p:tgtEl>
                                          <p:spTgt spid="770">
                                            <p:txEl>
                                              <p:pRg st="5" end="5"/>
                                            </p:txEl>
                                          </p:spTgt>
                                        </p:tgtEl>
                                        <p:attrNameLst>
                                          <p:attrName>style.visibility</p:attrName>
                                        </p:attrNameLst>
                                      </p:cBhvr>
                                      <p:to>
                                        <p:strVal val="visible"/>
                                      </p:to>
                                    </p:set>
                                  </p:childTnLst>
                                </p:cTn>
                              </p:par>
                              <p:par>
                                <p:cTn id="809" nodeType="withEffect" fill="hold" presetClass="entr" presetID="1">
                                  <p:stCondLst>
                                    <p:cond delay="0"/>
                                  </p:stCondLst>
                                  <p:childTnLst>
                                    <p:set>
                                      <p:cBhvr>
                                        <p:cTn id="810" dur="1" fill="hold">
                                          <p:stCondLst>
                                            <p:cond delay="0"/>
                                          </p:stCondLst>
                                        </p:cTn>
                                        <p:tgtEl>
                                          <p:spTgt spid="775"/>
                                        </p:tgtEl>
                                        <p:attrNameLst>
                                          <p:attrName>style.visibility</p:attrName>
                                        </p:attrNameLst>
                                      </p:cBhvr>
                                      <p:to>
                                        <p:strVal val="visible"/>
                                      </p:to>
                                    </p:set>
                                  </p:childTnLst>
                                </p:cTn>
                              </p:par>
                            </p:childTnLst>
                          </p:cTn>
                        </p:par>
                      </p:childTnLst>
                    </p:cTn>
                  </p:par>
                  <p:par>
                    <p:cTn id="811" fill="hold">
                      <p:stCondLst>
                        <p:cond delay="indefinite"/>
                      </p:stCondLst>
                      <p:childTnLst>
                        <p:par>
                          <p:cTn id="812" fill="hold">
                            <p:stCondLst>
                              <p:cond delay="0"/>
                            </p:stCondLst>
                            <p:childTnLst>
                              <p:par>
                                <p:cTn id="813" nodeType="clickEffect" fill="hold" presetClass="entr" presetID="1">
                                  <p:stCondLst>
                                    <p:cond delay="0"/>
                                  </p:stCondLst>
                                  <p:childTnLst>
                                    <p:set>
                                      <p:cBhvr>
                                        <p:cTn id="814" dur="1" fill="hold">
                                          <p:stCondLst>
                                            <p:cond delay="0"/>
                                          </p:stCondLst>
                                        </p:cTn>
                                        <p:tgtEl>
                                          <p:spTgt spid="770">
                                            <p:txEl>
                                              <p:pRg st="7" end="7"/>
                                            </p:txEl>
                                          </p:spTgt>
                                        </p:tgtEl>
                                        <p:attrNameLst>
                                          <p:attrName>style.visibility</p:attrName>
                                        </p:attrNameLst>
                                      </p:cBhvr>
                                      <p:to>
                                        <p:strVal val="visible"/>
                                      </p:to>
                                    </p:set>
                                  </p:childTnLst>
                                </p:cTn>
                              </p:par>
                              <p:par>
                                <p:cTn id="815" nodeType="withEffect" fill="hold" presetClass="entr" presetID="1">
                                  <p:stCondLst>
                                    <p:cond delay="0"/>
                                  </p:stCondLst>
                                  <p:childTnLst>
                                    <p:set>
                                      <p:cBhvr>
                                        <p:cTn id="816" dur="1" fill="hold">
                                          <p:stCondLst>
                                            <p:cond delay="0"/>
                                          </p:stCondLst>
                                        </p:cTn>
                                        <p:tgtEl>
                                          <p:spTgt spid="77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Reading until End of File (EOF)</a:t>
            </a:r>
            <a:endParaRPr b="0" lang="en-US" sz="4400" spc="-1" strike="noStrike">
              <a:solidFill>
                <a:srgbClr val="000000"/>
              </a:solidFill>
              <a:latin typeface="Calibri Light"/>
            </a:endParaRPr>
          </a:p>
        </p:txBody>
      </p:sp>
      <p:sp>
        <p:nvSpPr>
          <p:cNvPr id="778" name="TextShape 2"/>
          <p:cNvSpPr txBox="1"/>
          <p:nvPr/>
        </p:nvSpPr>
        <p:spPr>
          <a:xfrm>
            <a:off x="457200" y="1600200"/>
            <a:ext cx="8229240" cy="47559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Very often, data have to be extracted sequentially from an input file until the end of file (</a:t>
            </a:r>
            <a:r>
              <a:rPr b="1" lang="en-US" sz="2400" spc="-1" strike="noStrike">
                <a:solidFill>
                  <a:srgbClr val="31859c"/>
                </a:solidFill>
                <a:latin typeface="Calibri Light"/>
                <a:ea typeface="Calibri Light"/>
              </a:rPr>
              <a:t>eof</a:t>
            </a:r>
            <a:r>
              <a:rPr b="0" lang="en-US" sz="2400" spc="-1" strike="noStrike">
                <a:solidFill>
                  <a:srgbClr val="000000"/>
                </a:solidFill>
                <a:latin typeface="Calibri Light"/>
                <a:ea typeface="Calibri Light"/>
              </a:rPr>
              <a:t>) has been reached (because we don't know the length of a file in advance)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This can be done by using a </a:t>
            </a:r>
            <a:r>
              <a:rPr b="1" lang="en-US" sz="2400" spc="-1" strike="noStrike">
                <a:solidFill>
                  <a:srgbClr val="e46c0a"/>
                </a:solidFill>
                <a:latin typeface="Calibri Light"/>
                <a:ea typeface="Calibri Light"/>
              </a:rPr>
              <a:t>while</a:t>
            </a:r>
            <a:r>
              <a:rPr b="0" lang="en-US" sz="2400" spc="-1" strike="noStrike">
                <a:solidFill>
                  <a:srgbClr val="000000"/>
                </a:solidFill>
                <a:latin typeface="Calibri Light"/>
                <a:ea typeface="Calibri Light"/>
              </a:rPr>
              <a:t> loop as follows:</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return value of the expression </a:t>
            </a:r>
            <a:r>
              <a:rPr b="1" lang="en-US" sz="2400" spc="-1" strike="noStrike">
                <a:solidFill>
                  <a:srgbClr val="31859c"/>
                </a:solidFill>
                <a:latin typeface="Calibri Light"/>
                <a:ea typeface="Calibri Light"/>
              </a:rPr>
              <a:t>fin &gt;&gt; x</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A nonzero (</a:t>
            </a:r>
            <a:r>
              <a:rPr b="0" lang="en-US" sz="2000" spc="-1" strike="noStrike">
                <a:solidFill>
                  <a:srgbClr val="e46c0a"/>
                </a:solidFill>
                <a:latin typeface="Calibri Light"/>
                <a:ea typeface="Calibri Light"/>
              </a:rPr>
              <a:t>true</a:t>
            </a:r>
            <a:r>
              <a:rPr b="0" lang="en-US" sz="2000" spc="-1" strike="noStrike">
                <a:solidFill>
                  <a:srgbClr val="000000"/>
                </a:solidFill>
                <a:latin typeface="Calibri Light"/>
                <a:ea typeface="Calibri Light"/>
              </a:rPr>
              <a:t>) value indicates a datum has been read successfully </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A zero (</a:t>
            </a:r>
            <a:r>
              <a:rPr b="0" lang="en-US" sz="2000" spc="-1" strike="noStrike">
                <a:solidFill>
                  <a:srgbClr val="e46c0a"/>
                </a:solidFill>
                <a:latin typeface="Calibri Light"/>
                <a:ea typeface="Calibri Light"/>
              </a:rPr>
              <a:t>false</a:t>
            </a:r>
            <a:r>
              <a:rPr b="0" lang="en-US" sz="2000" spc="-1" strike="noStrike">
                <a:solidFill>
                  <a:srgbClr val="000000"/>
                </a:solidFill>
                <a:latin typeface="Calibri Light"/>
                <a:ea typeface="Calibri Light"/>
              </a:rPr>
              <a:t>) value indicates the eof has been reached and no datum has been read </a:t>
            </a:r>
            <a:endParaRPr b="0" lang="en-US" sz="2000" spc="-1" strike="noStrike">
              <a:solidFill>
                <a:srgbClr val="000000"/>
              </a:solidFill>
              <a:latin typeface="Calibri Light"/>
            </a:endParaRPr>
          </a:p>
        </p:txBody>
      </p:sp>
      <p:sp>
        <p:nvSpPr>
          <p:cNvPr id="779" name="CustomShape 3"/>
          <p:cNvSpPr/>
          <p:nvPr/>
        </p:nvSpPr>
        <p:spPr>
          <a:xfrm>
            <a:off x="3239640" y="3309480"/>
            <a:ext cx="2497680" cy="11736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while (</a:t>
            </a:r>
            <a:r>
              <a:rPr b="1" lang="en-GB" sz="1600" spc="-1" strike="noStrike">
                <a:solidFill>
                  <a:srgbClr val="e46c0a"/>
                </a:solidFill>
                <a:latin typeface="Consolas"/>
                <a:ea typeface="Consolas"/>
              </a:rPr>
              <a:t>fin &gt;&gt; x</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780" name="TextShape 4"/>
          <p:cNvSpPr txBox="1"/>
          <p:nvPr/>
        </p:nvSpPr>
        <p:spPr>
          <a:xfrm>
            <a:off x="6553080" y="6356520"/>
            <a:ext cx="2133360" cy="364680"/>
          </a:xfrm>
          <a:prstGeom prst="rect">
            <a:avLst/>
          </a:prstGeom>
          <a:noFill/>
          <a:ln>
            <a:noFill/>
          </a:ln>
        </p:spPr>
        <p:txBody>
          <a:bodyPr anchor="ctr"/>
          <a:p>
            <a:pPr algn="r">
              <a:lnSpc>
                <a:spcPct val="100000"/>
              </a:lnSpc>
            </a:pPr>
            <a:fld id="{82B66A8E-D8A1-4BE9-A90C-D0E58D657E5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817" dur="indefinite" restart="never" nodeType="tmRoot">
          <p:childTnLst>
            <p:seq>
              <p:cTn id="818" dur="indefinite" nodeType="mainSeq">
                <p:childTnLst>
                  <p:par>
                    <p:cTn id="819" fill="hold">
                      <p:stCondLst>
                        <p:cond delay="indefinite"/>
                      </p:stCondLst>
                      <p:childTnLst>
                        <p:par>
                          <p:cTn id="820" fill="hold">
                            <p:stCondLst>
                              <p:cond delay="0"/>
                            </p:stCondLst>
                            <p:childTnLst>
                              <p:par>
                                <p:cTn id="821" nodeType="clickEffect" fill="hold" presetClass="entr" presetID="1">
                                  <p:stCondLst>
                                    <p:cond delay="0"/>
                                  </p:stCondLst>
                                  <p:childTnLst>
                                    <p:set>
                                      <p:cBhvr>
                                        <p:cTn id="822" dur="1" fill="hold">
                                          <p:stCondLst>
                                            <p:cond delay="0"/>
                                          </p:stCondLst>
                                        </p:cTn>
                                        <p:tgtEl>
                                          <p:spTgt spid="778">
                                            <p:txEl>
                                              <p:pRg st="1" end="1"/>
                                            </p:txEl>
                                          </p:spTgt>
                                        </p:tgtEl>
                                        <p:attrNameLst>
                                          <p:attrName>style.visibility</p:attrName>
                                        </p:attrNameLst>
                                      </p:cBhvr>
                                      <p:to>
                                        <p:strVal val="visible"/>
                                      </p:to>
                                    </p:set>
                                  </p:childTnLst>
                                </p:cTn>
                              </p:par>
                              <p:par>
                                <p:cTn id="823" nodeType="withEffect" fill="hold" presetClass="entr" presetID="1">
                                  <p:stCondLst>
                                    <p:cond delay="0"/>
                                  </p:stCondLst>
                                  <p:childTnLst>
                                    <p:set>
                                      <p:cBhvr>
                                        <p:cTn id="824" dur="1" fill="hold">
                                          <p:stCondLst>
                                            <p:cond delay="0"/>
                                          </p:stCondLst>
                                        </p:cTn>
                                        <p:tgtEl>
                                          <p:spTgt spid="779"/>
                                        </p:tgtEl>
                                        <p:attrNameLst>
                                          <p:attrName>style.visibility</p:attrName>
                                        </p:attrNameLst>
                                      </p:cBhvr>
                                      <p:to>
                                        <p:strVal val="visible"/>
                                      </p:to>
                                    </p:set>
                                  </p:childTnLst>
                                </p:cTn>
                              </p:par>
                            </p:childTnLst>
                          </p:cTn>
                        </p:par>
                      </p:childTnLst>
                    </p:cTn>
                  </p:par>
                  <p:par>
                    <p:cTn id="825" fill="hold">
                      <p:stCondLst>
                        <p:cond delay="indefinite"/>
                      </p:stCondLst>
                      <p:childTnLst>
                        <p:par>
                          <p:cTn id="826" fill="hold">
                            <p:stCondLst>
                              <p:cond delay="0"/>
                            </p:stCondLst>
                            <p:childTnLst>
                              <p:par>
                                <p:cTn id="827" nodeType="clickEffect" fill="hold" presetClass="entr" presetID="1">
                                  <p:stCondLst>
                                    <p:cond delay="0"/>
                                  </p:stCondLst>
                                  <p:childTnLst>
                                    <p:set>
                                      <p:cBhvr>
                                        <p:cTn id="828" dur="1" fill="hold">
                                          <p:stCondLst>
                                            <p:cond delay="0"/>
                                          </p:stCondLst>
                                        </p:cTn>
                                        <p:tgtEl>
                                          <p:spTgt spid="778">
                                            <p:txEl>
                                              <p:pRg st="5" end="5"/>
                                            </p:txEl>
                                          </p:spTgt>
                                        </p:tgtEl>
                                        <p:attrNameLst>
                                          <p:attrName>style.visibility</p:attrName>
                                        </p:attrNameLst>
                                      </p:cBhvr>
                                      <p:to>
                                        <p:strVal val="visible"/>
                                      </p:to>
                                    </p:set>
                                  </p:childTnLst>
                                </p:cTn>
                              </p:par>
                              <p:par>
                                <p:cTn id="829" nodeType="withEffect" fill="hold" presetClass="entr" presetID="1">
                                  <p:stCondLst>
                                    <p:cond delay="0"/>
                                  </p:stCondLst>
                                  <p:childTnLst>
                                    <p:set>
                                      <p:cBhvr>
                                        <p:cTn id="830" dur="1" fill="hold">
                                          <p:stCondLst>
                                            <p:cond delay="0"/>
                                          </p:stCondLst>
                                        </p:cTn>
                                        <p:tgtEl>
                                          <p:spTgt spid="778">
                                            <p:txEl>
                                              <p:pRg st="6" end="6"/>
                                            </p:txEl>
                                          </p:spTgt>
                                        </p:tgtEl>
                                        <p:attrNameLst>
                                          <p:attrName>style.visibility</p:attrName>
                                        </p:attrNameLst>
                                      </p:cBhvr>
                                      <p:to>
                                        <p:strVal val="visible"/>
                                      </p:to>
                                    </p:set>
                                  </p:childTnLst>
                                </p:cTn>
                              </p:par>
                              <p:par>
                                <p:cTn id="831" nodeType="withEffect" fill="hold" presetClass="entr" presetID="1">
                                  <p:stCondLst>
                                    <p:cond delay="0"/>
                                  </p:stCondLst>
                                  <p:childTnLst>
                                    <p:set>
                                      <p:cBhvr>
                                        <p:cTn id="832" dur="1" fill="hold">
                                          <p:stCondLst>
                                            <p:cond delay="0"/>
                                          </p:stCondLst>
                                        </p:cTn>
                                        <p:tgtEl>
                                          <p:spTgt spid="778">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Reading until End of File (EOF)</a:t>
            </a:r>
            <a:endParaRPr b="0" lang="en-US" sz="4400" spc="-1" strike="noStrike">
              <a:solidFill>
                <a:srgbClr val="000000"/>
              </a:solidFill>
              <a:latin typeface="Calibri Light"/>
            </a:endParaRPr>
          </a:p>
        </p:txBody>
      </p:sp>
      <p:sp>
        <p:nvSpPr>
          <p:cNvPr id="782" name="TextShape 2"/>
          <p:cNvSpPr txBox="1"/>
          <p:nvPr/>
        </p:nvSpPr>
        <p:spPr>
          <a:xfrm>
            <a:off x="286560" y="1261440"/>
            <a:ext cx="8584200" cy="4966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Example</a:t>
            </a:r>
            <a:endParaRPr b="0" lang="en-US" sz="2400" spc="-1" strike="noStrike">
              <a:solidFill>
                <a:srgbClr val="000000"/>
              </a:solidFill>
              <a:latin typeface="Calibri Light"/>
            </a:endParaRPr>
          </a:p>
        </p:txBody>
      </p:sp>
      <p:sp>
        <p:nvSpPr>
          <p:cNvPr id="783" name="CustomShape 3"/>
          <p:cNvSpPr/>
          <p:nvPr/>
        </p:nvSpPr>
        <p:spPr>
          <a:xfrm>
            <a:off x="392400" y="1745280"/>
            <a:ext cx="4687920" cy="46029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808080"/>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808080"/>
                </a:solidFill>
                <a:latin typeface="Consolas"/>
                <a:ea typeface="Consolas"/>
              </a:rPr>
              <a:t>#include &lt;fstream&gt;</a:t>
            </a:r>
            <a:endParaRPr b="0" lang="en-GB" sz="1600" spc="-1" strike="noStrike">
              <a:latin typeface="Arial"/>
            </a:endParaRPr>
          </a:p>
          <a:p>
            <a:pPr>
              <a:lnSpc>
                <a:spcPct val="100000"/>
              </a:lnSpc>
            </a:pPr>
            <a:r>
              <a:rPr b="0" lang="en-GB" sz="1600" spc="-1" strike="noStrike">
                <a:solidFill>
                  <a:srgbClr val="808080"/>
                </a:solidFill>
                <a:latin typeface="Consolas"/>
                <a:ea typeface="Consolas"/>
              </a:rPr>
              <a:t>#include &lt;cstdlib&gt;</a:t>
            </a:r>
            <a:endParaRPr b="0" lang="en-GB" sz="1600" spc="-1" strike="noStrike">
              <a:latin typeface="Arial"/>
            </a:endParaRPr>
          </a:p>
          <a:p>
            <a:pPr>
              <a:lnSpc>
                <a:spcPct val="100000"/>
              </a:lnSpc>
            </a:pPr>
            <a:r>
              <a:rPr b="0" lang="en-GB" sz="1600" spc="-1" strike="noStrike">
                <a:solidFill>
                  <a:srgbClr val="808080"/>
                </a:solidFill>
                <a:latin typeface="Consolas"/>
                <a:ea typeface="Consolas"/>
              </a:rPr>
              <a:t>#include &lt;string&gt;</a:t>
            </a:r>
            <a:endParaRPr b="0" lang="en-GB" sz="1600" spc="-1" strike="noStrike">
              <a:latin typeface="Arial"/>
            </a:endParaRPr>
          </a:p>
          <a:p>
            <a:pPr>
              <a:lnSpc>
                <a:spcPct val="100000"/>
              </a:lnSpc>
            </a:pPr>
            <a:r>
              <a:rPr b="0" lang="en-GB" sz="1600" spc="-1" strike="noStrike">
                <a:solidFill>
                  <a:srgbClr val="808080"/>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80808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808080"/>
                </a:solidFill>
                <a:latin typeface="Consolas"/>
                <a:ea typeface="Consolas"/>
              </a:rPr>
              <a:t>{</a:t>
            </a:r>
            <a:endParaRPr b="0" lang="en-GB" sz="1600" spc="-1" strike="noStrike">
              <a:latin typeface="Arial"/>
            </a:endParaRPr>
          </a:p>
          <a:p>
            <a:pPr>
              <a:lnSpc>
                <a:spcPct val="100000"/>
              </a:lnSpc>
            </a:pP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ifstream fin;</a:t>
            </a:r>
            <a:endParaRPr b="0" lang="en-GB" sz="1600" spc="-1" strike="noStrike">
              <a:latin typeface="Arial"/>
            </a:endParaRPr>
          </a:p>
          <a:p>
            <a:pPr>
              <a:lnSpc>
                <a:spcPct val="100000"/>
              </a:lnSpc>
            </a:pP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fin.open("data4.txt");</a:t>
            </a:r>
            <a:endParaRPr b="0" lang="en-GB" sz="1600" spc="-1" strike="noStrike">
              <a:latin typeface="Arial"/>
            </a:endParaRPr>
          </a:p>
          <a:p>
            <a:pPr>
              <a:lnSpc>
                <a:spcPct val="100000"/>
              </a:lnSpc>
            </a:pP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if (fin.fail()) {</a:t>
            </a:r>
            <a:endParaRPr b="0" lang="en-GB" sz="1600" spc="-1" strike="noStrike">
              <a:latin typeface="Arial"/>
            </a:endParaRPr>
          </a:p>
          <a:p>
            <a:pPr>
              <a:lnSpc>
                <a:spcPct val="100000"/>
              </a:lnSpc>
            </a:pP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cout &lt;&lt; "Error in file opening!" </a:t>
            </a:r>
            <a:endParaRPr b="0" lang="en-GB" sz="1600" spc="-1" strike="noStrike">
              <a:latin typeface="Arial"/>
            </a:endParaRPr>
          </a:p>
          <a:p>
            <a:pPr>
              <a:lnSpc>
                <a:spcPct val="100000"/>
              </a:lnSpc>
            </a:pP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&lt;&lt; endl;</a:t>
            </a:r>
            <a:endParaRPr b="0" lang="en-GB" sz="1600" spc="-1" strike="noStrike">
              <a:latin typeface="Arial"/>
            </a:endParaRPr>
          </a:p>
          <a:p>
            <a:pPr>
              <a:lnSpc>
                <a:spcPct val="100000"/>
              </a:lnSpc>
            </a:pP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exit(1);</a:t>
            </a:r>
            <a:endParaRPr b="0" lang="en-GB" sz="1600" spc="-1" strike="noStrike">
              <a:latin typeface="Arial"/>
            </a:endParaRPr>
          </a:p>
          <a:p>
            <a:pPr>
              <a:lnSpc>
                <a:spcPct val="100000"/>
              </a:lnSpc>
            </a:pP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a:t>
            </a:r>
            <a:endParaRPr b="0" lang="en-GB" sz="1600" spc="-1" strike="noStrike">
              <a:latin typeface="Arial"/>
            </a:endParaRPr>
          </a:p>
        </p:txBody>
      </p:sp>
      <p:sp>
        <p:nvSpPr>
          <p:cNvPr id="784" name="CustomShape 4"/>
          <p:cNvSpPr/>
          <p:nvPr/>
        </p:nvSpPr>
        <p:spPr>
          <a:xfrm>
            <a:off x="5412240" y="4549320"/>
            <a:ext cx="3450240" cy="50832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rPr>
              <a:t>20.0 40.0 60.0 </a:t>
            </a:r>
            <a:r>
              <a:rPr b="0" lang="en-GB" sz="1600" spc="-1" strike="noStrike">
                <a:solidFill>
                  <a:srgbClr val="808080"/>
                </a:solidFill>
                <a:latin typeface="Consolas"/>
              </a:rPr>
              <a:t>eof</a:t>
            </a:r>
            <a:endParaRPr b="0" lang="en-GB" sz="1600" spc="-1" strike="noStrike">
              <a:latin typeface="Arial"/>
            </a:endParaRPr>
          </a:p>
        </p:txBody>
      </p:sp>
      <p:sp>
        <p:nvSpPr>
          <p:cNvPr id="785" name="CustomShape 5"/>
          <p:cNvSpPr/>
          <p:nvPr/>
        </p:nvSpPr>
        <p:spPr>
          <a:xfrm>
            <a:off x="5332320" y="4266360"/>
            <a:ext cx="9964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data4.txt</a:t>
            </a:r>
            <a:endParaRPr b="0" lang="en-GB" sz="1400" spc="-1" strike="noStrike">
              <a:latin typeface="Arial"/>
            </a:endParaRPr>
          </a:p>
        </p:txBody>
      </p:sp>
      <p:sp>
        <p:nvSpPr>
          <p:cNvPr id="786" name="CustomShape 6"/>
          <p:cNvSpPr/>
          <p:nvPr/>
        </p:nvSpPr>
        <p:spPr>
          <a:xfrm>
            <a:off x="3790080" y="1261440"/>
            <a:ext cx="3681360" cy="27820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double x, sum = 0;</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808080"/>
                </a:solidFill>
                <a:latin typeface="Consolas"/>
                <a:ea typeface="Consolas"/>
              </a:rPr>
              <a:t>	</a:t>
            </a:r>
            <a:r>
              <a:rPr b="0" lang="en-GB" sz="1600" spc="-1" strike="noStrike">
                <a:solidFill>
                  <a:srgbClr val="000000"/>
                </a:solidFill>
                <a:latin typeface="Consolas"/>
                <a:ea typeface="Consolas"/>
              </a:rPr>
              <a:t>while (</a:t>
            </a:r>
            <a:r>
              <a:rPr b="1" lang="en-GB" sz="1600" spc="-1" strike="noStrike">
                <a:solidFill>
                  <a:srgbClr val="e46c0a"/>
                </a:solidFill>
                <a:latin typeface="Consolas"/>
                <a:ea typeface="Consolas"/>
              </a:rPr>
              <a:t>fin &gt;&gt; x</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sum += x;</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fin.close();</a:t>
            </a:r>
            <a:endParaRPr b="0" lang="en-GB" sz="1600" spc="-1" strike="noStrike">
              <a:latin typeface="Arial"/>
            </a:endParaRPr>
          </a:p>
          <a:p>
            <a:pPr>
              <a:lnSpc>
                <a:spcPct val="100000"/>
              </a:lnSpc>
            </a:pP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cout &lt;&lt; "Total = " &lt;&lt; sum </a:t>
            </a:r>
            <a:endParaRPr b="0" lang="en-GB" sz="1600" spc="-1" strike="noStrike">
              <a:latin typeface="Arial"/>
            </a:endParaRPr>
          </a:p>
          <a:p>
            <a:pPr>
              <a:lnSpc>
                <a:spcPct val="100000"/>
              </a:lnSpc>
            </a:pP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&lt;&lt; endl;</a:t>
            </a:r>
            <a:endParaRPr b="0" lang="en-GB" sz="1600" spc="-1" strike="noStrike">
              <a:latin typeface="Arial"/>
            </a:endParaRPr>
          </a:p>
          <a:p>
            <a:pPr>
              <a:lnSpc>
                <a:spcPct val="100000"/>
              </a:lnSpc>
            </a:pP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	</a:t>
            </a:r>
            <a:r>
              <a:rPr b="0" lang="en-GB" sz="1600" spc="-1" strike="noStrike">
                <a:solidFill>
                  <a:srgbClr val="80808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808080"/>
                </a:solidFill>
                <a:latin typeface="Consolas"/>
                <a:ea typeface="Consolas"/>
              </a:rPr>
              <a:t>}</a:t>
            </a:r>
            <a:endParaRPr b="0" lang="en-GB" sz="1600" spc="-1" strike="noStrike">
              <a:latin typeface="Arial"/>
            </a:endParaRPr>
          </a:p>
        </p:txBody>
      </p:sp>
      <p:sp>
        <p:nvSpPr>
          <p:cNvPr id="787" name="CustomShape 7"/>
          <p:cNvSpPr/>
          <p:nvPr/>
        </p:nvSpPr>
        <p:spPr>
          <a:xfrm>
            <a:off x="165600" y="6295320"/>
            <a:ext cx="2035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read_till_eof.cpp</a:t>
            </a:r>
            <a:endParaRPr b="0" lang="en-GB" sz="1800" spc="-1" strike="noStrike">
              <a:latin typeface="Arial"/>
            </a:endParaRPr>
          </a:p>
        </p:txBody>
      </p:sp>
      <p:sp>
        <p:nvSpPr>
          <p:cNvPr id="788" name="CustomShape 8"/>
          <p:cNvSpPr/>
          <p:nvPr/>
        </p:nvSpPr>
        <p:spPr>
          <a:xfrm>
            <a:off x="5412240" y="5720760"/>
            <a:ext cx="3450240" cy="50724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rPr>
              <a:t>Total = 120</a:t>
            </a:r>
            <a:endParaRPr b="0" lang="en-GB" sz="1600" spc="-1" strike="noStrike">
              <a:latin typeface="Arial"/>
            </a:endParaRPr>
          </a:p>
        </p:txBody>
      </p:sp>
      <p:sp>
        <p:nvSpPr>
          <p:cNvPr id="789" name="CustomShape 9"/>
          <p:cNvSpPr/>
          <p:nvPr/>
        </p:nvSpPr>
        <p:spPr>
          <a:xfrm>
            <a:off x="5335200" y="5412960"/>
            <a:ext cx="1437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sp>
        <p:nvSpPr>
          <p:cNvPr id="790" name="TextShape 10"/>
          <p:cNvSpPr txBox="1"/>
          <p:nvPr/>
        </p:nvSpPr>
        <p:spPr>
          <a:xfrm>
            <a:off x="6553080" y="6356520"/>
            <a:ext cx="2133360" cy="364680"/>
          </a:xfrm>
          <a:prstGeom prst="rect">
            <a:avLst/>
          </a:prstGeom>
          <a:noFill/>
          <a:ln>
            <a:noFill/>
          </a:ln>
        </p:spPr>
        <p:txBody>
          <a:bodyPr anchor="ctr"/>
          <a:p>
            <a:pPr algn="r">
              <a:lnSpc>
                <a:spcPct val="100000"/>
              </a:lnSpc>
            </a:pPr>
            <a:fld id="{E2DABC2F-3992-40DB-B34E-3F2593E9757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91" name="CustomShape 11"/>
          <p:cNvSpPr/>
          <p:nvPr/>
        </p:nvSpPr>
        <p:spPr>
          <a:xfrm>
            <a:off x="6737400" y="1745280"/>
            <a:ext cx="1953000" cy="98136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nchor="ctr"/>
          <a:p>
            <a:pPr algn="ctr">
              <a:lnSpc>
                <a:spcPct val="100000"/>
              </a:lnSpc>
            </a:pPr>
            <a:r>
              <a:rPr b="0" lang="en-GB" sz="1800" spc="-1" strike="noStrike">
                <a:solidFill>
                  <a:srgbClr val="000000"/>
                </a:solidFill>
                <a:latin typeface="Avenir Next Condensed"/>
                <a:ea typeface="Avenir Next Condensed"/>
              </a:rPr>
              <a:t>Read and sum until end of file</a:t>
            </a:r>
            <a:endParaRPr b="0" lang="en-GB" sz="1800" spc="-1" strike="noStrike">
              <a:latin typeface="Arial"/>
            </a:endParaRPr>
          </a:p>
        </p:txBody>
      </p:sp>
      <p:sp>
        <p:nvSpPr>
          <p:cNvPr id="792" name="CustomShape 12"/>
          <p:cNvSpPr/>
          <p:nvPr/>
        </p:nvSpPr>
        <p:spPr>
          <a:xfrm flipH="1" flipV="1">
            <a:off x="5708880" y="2230920"/>
            <a:ext cx="1028160" cy="324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Tree>
  </p:cSld>
  <p:timing>
    <p:tnLst>
      <p:par>
        <p:cTn id="833" dur="indefinite" restart="never" nodeType="tmRoot">
          <p:childTnLst>
            <p:seq>
              <p:cTn id="834" dur="indefinite" nodeType="mainSeq">
                <p:childTnLst>
                  <p:par>
                    <p:cTn id="835" fill="hold">
                      <p:stCondLst>
                        <p:cond delay="indefinite"/>
                      </p:stCondLst>
                      <p:childTnLst>
                        <p:par>
                          <p:cTn id="836" fill="hold">
                            <p:stCondLst>
                              <p:cond delay="0"/>
                            </p:stCondLst>
                            <p:childTnLst>
                              <p:par>
                                <p:cTn id="837" nodeType="clickEffect" fill="hold" presetClass="entr" presetID="1">
                                  <p:stCondLst>
                                    <p:cond delay="0"/>
                                  </p:stCondLst>
                                  <p:childTnLst>
                                    <p:set>
                                      <p:cBhvr>
                                        <p:cTn id="838" dur="1" fill="hold">
                                          <p:stCondLst>
                                            <p:cond delay="0"/>
                                          </p:stCondLst>
                                        </p:cTn>
                                        <p:tgtEl>
                                          <p:spTgt spid="792"/>
                                        </p:tgtEl>
                                        <p:attrNameLst>
                                          <p:attrName>style.visibility</p:attrName>
                                        </p:attrNameLst>
                                      </p:cBhvr>
                                      <p:to>
                                        <p:strVal val="visible"/>
                                      </p:to>
                                    </p:set>
                                  </p:childTnLst>
                                </p:cTn>
                              </p:par>
                              <p:par>
                                <p:cTn id="839" nodeType="withEffect" fill="hold" presetClass="entr" presetID="1">
                                  <p:stCondLst>
                                    <p:cond delay="0"/>
                                  </p:stCondLst>
                                  <p:childTnLst>
                                    <p:set>
                                      <p:cBhvr>
                                        <p:cTn id="840" dur="1" fill="hold">
                                          <p:stCondLst>
                                            <p:cond delay="0"/>
                                          </p:stCondLst>
                                        </p:cTn>
                                        <p:tgtEl>
                                          <p:spTgt spid="791"/>
                                        </p:tgtEl>
                                        <p:attrNameLst>
                                          <p:attrName>style.visibility</p:attrName>
                                        </p:attrNameLst>
                                      </p:cBhvr>
                                      <p:to>
                                        <p:strVal val="visible"/>
                                      </p:to>
                                    </p:set>
                                  </p:childTnLst>
                                </p:cTn>
                              </p:par>
                            </p:childTnLst>
                          </p:cTn>
                        </p:par>
                      </p:childTnLst>
                    </p:cTn>
                  </p:par>
                  <p:par>
                    <p:cTn id="841" fill="hold">
                      <p:stCondLst>
                        <p:cond delay="indefinite"/>
                      </p:stCondLst>
                      <p:childTnLst>
                        <p:par>
                          <p:cTn id="842" fill="hold">
                            <p:stCondLst>
                              <p:cond delay="0"/>
                            </p:stCondLst>
                            <p:childTnLst>
                              <p:par>
                                <p:cTn id="843" nodeType="clickEffect" fill="hold" presetClass="entr" presetID="1">
                                  <p:stCondLst>
                                    <p:cond delay="0"/>
                                  </p:stCondLst>
                                  <p:childTnLst>
                                    <p:set>
                                      <p:cBhvr>
                                        <p:cTn id="844" dur="1" fill="hold">
                                          <p:stCondLst>
                                            <p:cond delay="0"/>
                                          </p:stCondLst>
                                        </p:cTn>
                                        <p:tgtEl>
                                          <p:spTgt spid="788"/>
                                        </p:tgtEl>
                                        <p:attrNameLst>
                                          <p:attrName>style.visibility</p:attrName>
                                        </p:attrNameLst>
                                      </p:cBhvr>
                                      <p:to>
                                        <p:strVal val="visible"/>
                                      </p:to>
                                    </p:set>
                                  </p:childTnLst>
                                </p:cTn>
                              </p:par>
                              <p:par>
                                <p:cTn id="845" nodeType="withEffect" fill="hold" presetClass="entr" presetID="1">
                                  <p:stCondLst>
                                    <p:cond delay="0"/>
                                  </p:stCondLst>
                                  <p:childTnLst>
                                    <p:set>
                                      <p:cBhvr>
                                        <p:cTn id="846" dur="1" fill="hold">
                                          <p:stCondLst>
                                            <p:cond delay="0"/>
                                          </p:stCondLst>
                                        </p:cTn>
                                        <p:tgtEl>
                                          <p:spTgt spid="78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Reading Lines From a File</a:t>
            </a:r>
            <a:endParaRPr b="0" lang="en-US" sz="4400" spc="-1" strike="noStrike">
              <a:solidFill>
                <a:srgbClr val="000000"/>
              </a:solidFill>
              <a:latin typeface="Calibri Light"/>
            </a:endParaRPr>
          </a:p>
        </p:txBody>
      </p:sp>
      <p:sp>
        <p:nvSpPr>
          <p:cNvPr id="794" name="TextShape 2"/>
          <p:cNvSpPr txBox="1"/>
          <p:nvPr/>
        </p:nvSpPr>
        <p:spPr>
          <a:xfrm>
            <a:off x="457200" y="1600200"/>
            <a:ext cx="8229240" cy="454428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Sometimes, data in a file may need to be </a:t>
            </a:r>
            <a:r>
              <a:rPr b="0" lang="en-US" sz="2400" spc="-1" strike="noStrike">
                <a:solidFill>
                  <a:srgbClr val="e46c0a"/>
                </a:solidFill>
                <a:latin typeface="Calibri Light"/>
                <a:ea typeface="Calibri Light"/>
              </a:rPr>
              <a:t>processed in a line by line manner</a:t>
            </a:r>
            <a:r>
              <a:rPr b="0" lang="en-US" sz="2400" spc="-1" strike="noStrike">
                <a:solidFill>
                  <a:srgbClr val="000000"/>
                </a:solidFill>
                <a:latin typeface="Calibri Light"/>
                <a:ea typeface="Calibri Light"/>
              </a:rPr>
              <a:t>, e.g., each line stores the record of one person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library function </a:t>
            </a:r>
            <a:r>
              <a:rPr b="1" lang="en-US" sz="2400" spc="-1" strike="noStrike">
                <a:solidFill>
                  <a:srgbClr val="31859c"/>
                </a:solidFill>
                <a:latin typeface="Calibri Light"/>
                <a:ea typeface="Calibri Light"/>
              </a:rPr>
              <a:t>getline() </a:t>
            </a:r>
            <a:r>
              <a:rPr b="0" lang="en-US" sz="2400" spc="-1" strike="noStrike">
                <a:solidFill>
                  <a:srgbClr val="000000"/>
                </a:solidFill>
                <a:latin typeface="Calibri Light"/>
                <a:ea typeface="Calibri Light"/>
              </a:rPr>
              <a:t>can be used to read in a line from an input file stream object and store it as a string object, e.g., </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Similarly, the </a:t>
            </a:r>
            <a:r>
              <a:rPr b="0" lang="en-US" sz="2400" spc="-1" strike="noStrike">
                <a:solidFill>
                  <a:srgbClr val="e46c0a"/>
                </a:solidFill>
                <a:latin typeface="Calibri Light"/>
                <a:ea typeface="Calibri Light"/>
              </a:rPr>
              <a:t>return value</a:t>
            </a:r>
            <a:r>
              <a:rPr b="0" lang="en-US" sz="2400" spc="-1" strike="noStrike">
                <a:solidFill>
                  <a:srgbClr val="000000"/>
                </a:solidFill>
                <a:latin typeface="Calibri Light"/>
                <a:ea typeface="Calibri Light"/>
              </a:rPr>
              <a:t> of </a:t>
            </a:r>
            <a:r>
              <a:rPr b="1" lang="en-US" sz="2400" spc="-1" strike="noStrike">
                <a:solidFill>
                  <a:srgbClr val="31859c"/>
                </a:solidFill>
                <a:latin typeface="Calibri Light"/>
                <a:ea typeface="Calibri Light"/>
              </a:rPr>
              <a:t>getline() </a:t>
            </a:r>
            <a:r>
              <a:rPr b="0" lang="en-US" sz="2400" spc="-1" strike="noStrike">
                <a:solidFill>
                  <a:srgbClr val="000000"/>
                </a:solidFill>
                <a:latin typeface="Calibri Light"/>
                <a:ea typeface="Calibri Light"/>
              </a:rPr>
              <a:t>can be used to check if the </a:t>
            </a:r>
            <a:r>
              <a:rPr b="0" lang="en-US" sz="2400" spc="-1" strike="noStrike">
                <a:solidFill>
                  <a:srgbClr val="e46c0a"/>
                </a:solidFill>
                <a:latin typeface="Calibri Light"/>
                <a:ea typeface="Calibri Light"/>
              </a:rPr>
              <a:t>eof</a:t>
            </a:r>
            <a:r>
              <a:rPr b="0" lang="en-US" sz="2400" spc="-1" strike="noStrike">
                <a:solidFill>
                  <a:srgbClr val="000000"/>
                </a:solidFill>
                <a:latin typeface="Calibri Light"/>
                <a:ea typeface="Calibri Light"/>
              </a:rPr>
              <a:t> has been reached </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A nonzero (</a:t>
            </a:r>
            <a:r>
              <a:rPr b="0" lang="en-US" sz="2000" spc="-1" strike="noStrike">
                <a:solidFill>
                  <a:srgbClr val="e46c0a"/>
                </a:solidFill>
                <a:latin typeface="Calibri Light"/>
                <a:ea typeface="Calibri Light"/>
              </a:rPr>
              <a:t>true</a:t>
            </a:r>
            <a:r>
              <a:rPr b="0" lang="en-US" sz="2000" spc="-1" strike="noStrike">
                <a:solidFill>
                  <a:srgbClr val="000000"/>
                </a:solidFill>
                <a:latin typeface="Calibri Light"/>
                <a:ea typeface="Calibri Light"/>
              </a:rPr>
              <a:t>) value indicates a line has been read successfully </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A zero (</a:t>
            </a:r>
            <a:r>
              <a:rPr b="0" lang="en-US" sz="2000" spc="-1" strike="noStrike">
                <a:solidFill>
                  <a:srgbClr val="e46c0a"/>
                </a:solidFill>
                <a:latin typeface="Calibri Light"/>
                <a:ea typeface="Calibri Light"/>
              </a:rPr>
              <a:t>false</a:t>
            </a:r>
            <a:r>
              <a:rPr b="0" lang="en-US" sz="2000" spc="-1" strike="noStrike">
                <a:solidFill>
                  <a:srgbClr val="000000"/>
                </a:solidFill>
                <a:latin typeface="Calibri Light"/>
                <a:ea typeface="Calibri Light"/>
              </a:rPr>
              <a:t>) value indicates the eof has been reached and no line has been read </a:t>
            </a:r>
            <a:endParaRPr b="0" lang="en-US" sz="2000" spc="-1" strike="noStrike">
              <a:solidFill>
                <a:srgbClr val="000000"/>
              </a:solidFill>
              <a:latin typeface="Calibri Light"/>
            </a:endParaRPr>
          </a:p>
          <a:p>
            <a:pPr marL="343080" indent="-342720">
              <a:lnSpc>
                <a:spcPct val="100000"/>
              </a:lnSpc>
              <a:spcBef>
                <a:spcPts val="479"/>
              </a:spcBef>
            </a:pPr>
            <a:endParaRPr b="0" lang="en-US" sz="2000" spc="-1" strike="noStrike">
              <a:solidFill>
                <a:srgbClr val="000000"/>
              </a:solidFill>
              <a:latin typeface="Calibri Light"/>
            </a:endParaRPr>
          </a:p>
        </p:txBody>
      </p:sp>
      <p:sp>
        <p:nvSpPr>
          <p:cNvPr id="795" name="CustomShape 3"/>
          <p:cNvSpPr/>
          <p:nvPr/>
        </p:nvSpPr>
        <p:spPr>
          <a:xfrm>
            <a:off x="2457360" y="3241440"/>
            <a:ext cx="2357640" cy="5515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GB" sz="1600" spc="-1" strike="noStrike">
                <a:solidFill>
                  <a:srgbClr val="000000"/>
                </a:solidFill>
                <a:latin typeface="Consolas"/>
                <a:ea typeface="Consolas"/>
              </a:rPr>
              <a:t>getline(fin, str);</a:t>
            </a:r>
            <a:endParaRPr b="0" lang="en-GB" sz="1600" spc="-1" strike="noStrike">
              <a:latin typeface="Arial"/>
            </a:endParaRPr>
          </a:p>
        </p:txBody>
      </p:sp>
      <p:sp>
        <p:nvSpPr>
          <p:cNvPr id="796" name="CustomShape 4"/>
          <p:cNvSpPr/>
          <p:nvPr/>
        </p:nvSpPr>
        <p:spPr>
          <a:xfrm>
            <a:off x="5590440" y="3209760"/>
            <a:ext cx="3220560" cy="1013040"/>
          </a:xfrm>
          <a:prstGeom prst="roundRect">
            <a:avLst>
              <a:gd name="adj" fmla="val 16667"/>
            </a:avLst>
          </a:prstGeom>
          <a:solidFill>
            <a:srgbClr val="ffffff"/>
          </a:solidFill>
          <a:ln w="25560">
            <a:solidFill>
              <a:srgbClr val="8064a2"/>
            </a:solidFill>
            <a:round/>
          </a:ln>
        </p:spPr>
        <p:style>
          <a:lnRef idx="0"/>
          <a:fillRef idx="0"/>
          <a:effectRef idx="0"/>
          <a:fontRef idx="minor"/>
        </p:style>
        <p:txBody>
          <a:bodyPr lIns="90000" rIns="90000" tIns="45000" bIns="45000" anchor="ctr"/>
          <a:p>
            <a:pPr>
              <a:lnSpc>
                <a:spcPct val="100000"/>
              </a:lnSpc>
            </a:pPr>
            <a:r>
              <a:rPr b="0" lang="en-GB" sz="1600" spc="-1" strike="noStrike">
                <a:solidFill>
                  <a:srgbClr val="e46c0a"/>
                </a:solidFill>
                <a:latin typeface="Avenir Next Condensed"/>
                <a:ea typeface="Avenir Next Condensed"/>
              </a:rPr>
              <a:t>fin</a:t>
            </a:r>
            <a:r>
              <a:rPr b="0" lang="en-GB" sz="1600" spc="-1" strike="noStrike">
                <a:solidFill>
                  <a:srgbClr val="000000"/>
                </a:solidFill>
                <a:latin typeface="Avenir Next Condensed"/>
                <a:ea typeface="Avenir Next Condensed"/>
              </a:rPr>
              <a:t> is an input file stream object and </a:t>
            </a:r>
            <a:r>
              <a:rPr b="0" lang="en-GB" sz="1600" spc="-1" strike="noStrike">
                <a:solidFill>
                  <a:srgbClr val="e46c0a"/>
                </a:solidFill>
                <a:latin typeface="Avenir Next Condensed"/>
                <a:ea typeface="Avenir Next Condensed"/>
              </a:rPr>
              <a:t>str</a:t>
            </a:r>
            <a:r>
              <a:rPr b="0" lang="en-GB" sz="1600" spc="-1" strike="noStrike">
                <a:solidFill>
                  <a:srgbClr val="000000"/>
                </a:solidFill>
                <a:latin typeface="Avenir Next Condensed"/>
                <a:ea typeface="Avenir Next Condensed"/>
              </a:rPr>
              <a:t> is a string object (both are </a:t>
            </a:r>
            <a:r>
              <a:rPr b="0" lang="en-GB" sz="1600" spc="-1" strike="noStrike">
                <a:solidFill>
                  <a:srgbClr val="31859c"/>
                </a:solidFill>
                <a:latin typeface="Avenir Next Condensed"/>
                <a:ea typeface="Avenir Next Condensed"/>
              </a:rPr>
              <a:t>call-by-reference</a:t>
            </a:r>
            <a:r>
              <a:rPr b="0" lang="en-GB" sz="1600" spc="-1" strike="noStrike">
                <a:solidFill>
                  <a:srgbClr val="000000"/>
                </a:solidFill>
                <a:latin typeface="Avenir Next Condensed"/>
                <a:ea typeface="Avenir Next Condensed"/>
              </a:rPr>
              <a:t> parameters) </a:t>
            </a:r>
            <a:endParaRPr b="0" lang="en-GB" sz="1600" spc="-1" strike="noStrike">
              <a:latin typeface="Arial"/>
            </a:endParaRPr>
          </a:p>
        </p:txBody>
      </p:sp>
      <p:sp>
        <p:nvSpPr>
          <p:cNvPr id="797" name="CustomShape 5"/>
          <p:cNvSpPr/>
          <p:nvPr/>
        </p:nvSpPr>
        <p:spPr>
          <a:xfrm flipH="1" flipV="1">
            <a:off x="4813920" y="3516120"/>
            <a:ext cx="774360" cy="198360"/>
          </a:xfrm>
          <a:custGeom>
            <a:avLst/>
            <a:gdLst/>
            <a:ahLst/>
            <a:rect l="l" t="t" r="r" b="b"/>
            <a:pathLst>
              <a:path w="21600" h="21600">
                <a:moveTo>
                  <a:pt x="0" y="0"/>
                </a:moveTo>
                <a:lnTo>
                  <a:pt x="21600" y="21600"/>
                </a:lnTo>
              </a:path>
            </a:pathLst>
          </a:custGeom>
          <a:noFill/>
          <a:ln w="25560">
            <a:solidFill>
              <a:srgbClr val="8064a2"/>
            </a:solidFill>
            <a:round/>
            <a:tailEnd len="med" type="triangle" w="med"/>
          </a:ln>
          <a:effectLst>
            <a:outerShdw dist="20160" dir="5400000">
              <a:srgbClr val="000000">
                <a:alpha val="38000"/>
              </a:srgbClr>
            </a:outerShdw>
          </a:effectLst>
        </p:spPr>
        <p:style>
          <a:lnRef idx="0"/>
          <a:fillRef idx="0"/>
          <a:effectRef idx="0"/>
          <a:fontRef idx="minor"/>
        </p:style>
      </p:sp>
      <p:sp>
        <p:nvSpPr>
          <p:cNvPr id="798" name="TextShape 6"/>
          <p:cNvSpPr txBox="1"/>
          <p:nvPr/>
        </p:nvSpPr>
        <p:spPr>
          <a:xfrm>
            <a:off x="6553080" y="6356520"/>
            <a:ext cx="2133360" cy="364680"/>
          </a:xfrm>
          <a:prstGeom prst="rect">
            <a:avLst/>
          </a:prstGeom>
          <a:noFill/>
          <a:ln>
            <a:noFill/>
          </a:ln>
        </p:spPr>
        <p:txBody>
          <a:bodyPr anchor="ctr"/>
          <a:p>
            <a:pPr algn="r">
              <a:lnSpc>
                <a:spcPct val="100000"/>
              </a:lnSpc>
            </a:pPr>
            <a:fld id="{783036E9-A78D-4F60-9531-463EB2E885A0}"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Reading Lines From a File</a:t>
            </a:r>
            <a:endParaRPr b="0" lang="en-US" sz="4400" spc="-1" strike="noStrike">
              <a:solidFill>
                <a:srgbClr val="000000"/>
              </a:solidFill>
              <a:latin typeface="Calibri Light"/>
            </a:endParaRPr>
          </a:p>
        </p:txBody>
      </p:sp>
      <p:sp>
        <p:nvSpPr>
          <p:cNvPr id="800" name="TextShape 2"/>
          <p:cNvSpPr txBox="1"/>
          <p:nvPr/>
        </p:nvSpPr>
        <p:spPr>
          <a:xfrm>
            <a:off x="286560" y="1261440"/>
            <a:ext cx="8584200" cy="4966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Example:</a:t>
            </a:r>
            <a:endParaRPr b="0" lang="en-US" sz="2400" spc="-1" strike="noStrike">
              <a:solidFill>
                <a:srgbClr val="000000"/>
              </a:solidFill>
              <a:latin typeface="Calibri Light"/>
            </a:endParaRPr>
          </a:p>
        </p:txBody>
      </p:sp>
      <p:sp>
        <p:nvSpPr>
          <p:cNvPr id="801" name="CustomShape 3"/>
          <p:cNvSpPr/>
          <p:nvPr/>
        </p:nvSpPr>
        <p:spPr>
          <a:xfrm>
            <a:off x="392400" y="1745280"/>
            <a:ext cx="4687920" cy="46029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a6a6a6"/>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#include &lt;fstream&gt;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#include &lt;cstdlib&gt;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#include &lt;string&gt;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ifstream fin;</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fin.open("data5.txt");</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if (fin.fail()) {</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cout &lt;&lt; "Error in file opening!" </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&lt;&lt; endl;</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exit(1);</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a:t>
            </a:r>
            <a:endParaRPr b="0" lang="en-GB" sz="1600" spc="-1" strike="noStrike">
              <a:latin typeface="Arial"/>
            </a:endParaRPr>
          </a:p>
        </p:txBody>
      </p:sp>
      <p:sp>
        <p:nvSpPr>
          <p:cNvPr id="802" name="CustomShape 4"/>
          <p:cNvSpPr/>
          <p:nvPr/>
        </p:nvSpPr>
        <p:spPr>
          <a:xfrm>
            <a:off x="5412240" y="4275360"/>
            <a:ext cx="3450240" cy="91224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rPr>
              <a:t>Peter</a:t>
            </a:r>
            <a:r>
              <a:rPr b="0" lang="en-GB" sz="1600" spc="-1" strike="noStrike">
                <a:solidFill>
                  <a:srgbClr val="808080"/>
                </a:solidFill>
                <a:latin typeface="Consolas"/>
              </a:rPr>
              <a:t> </a:t>
            </a:r>
            <a:r>
              <a:rPr b="0" lang="en-GB" sz="1600" spc="-1" strike="noStrike">
                <a:solidFill>
                  <a:srgbClr val="000000"/>
                </a:solidFill>
                <a:latin typeface="Consolas"/>
              </a:rPr>
              <a:t>30 130.5</a:t>
            </a:r>
            <a:r>
              <a:rPr b="0" lang="en-GB" sz="1600" spc="-1" strike="noStrike">
                <a:solidFill>
                  <a:srgbClr val="808080"/>
                </a:solidFill>
                <a:latin typeface="Consolas"/>
              </a:rPr>
              <a:t>\n</a:t>
            </a:r>
            <a:endParaRPr b="0" lang="en-GB" sz="1600" spc="-1" strike="noStrike">
              <a:latin typeface="Arial"/>
            </a:endParaRPr>
          </a:p>
          <a:p>
            <a:pPr>
              <a:lnSpc>
                <a:spcPct val="100000"/>
              </a:lnSpc>
            </a:pPr>
            <a:r>
              <a:rPr b="0" lang="en-GB" sz="1600" spc="-1" strike="noStrike">
                <a:solidFill>
                  <a:srgbClr val="000000"/>
                </a:solidFill>
                <a:latin typeface="Consolas"/>
              </a:rPr>
              <a:t>John 129.3</a:t>
            </a:r>
            <a:r>
              <a:rPr b="0" lang="en-GB" sz="1600" spc="-1" strike="noStrike">
                <a:solidFill>
                  <a:srgbClr val="808080"/>
                </a:solidFill>
                <a:latin typeface="Consolas"/>
              </a:rPr>
              <a:t>\n</a:t>
            </a:r>
            <a:endParaRPr b="0" lang="en-GB" sz="1600" spc="-1" strike="noStrike">
              <a:latin typeface="Arial"/>
            </a:endParaRPr>
          </a:p>
          <a:p>
            <a:pPr>
              <a:lnSpc>
                <a:spcPct val="100000"/>
              </a:lnSpc>
            </a:pPr>
            <a:r>
              <a:rPr b="0" lang="en-GB" sz="1600" spc="-1" strike="noStrike">
                <a:solidFill>
                  <a:srgbClr val="808080"/>
                </a:solidFill>
                <a:latin typeface="Consolas"/>
              </a:rPr>
              <a:t>eof</a:t>
            </a:r>
            <a:endParaRPr b="0" lang="en-GB" sz="1600" spc="-1" strike="noStrike">
              <a:latin typeface="Arial"/>
            </a:endParaRPr>
          </a:p>
        </p:txBody>
      </p:sp>
      <p:sp>
        <p:nvSpPr>
          <p:cNvPr id="803" name="CustomShape 5"/>
          <p:cNvSpPr/>
          <p:nvPr/>
        </p:nvSpPr>
        <p:spPr>
          <a:xfrm>
            <a:off x="5332320" y="3992400"/>
            <a:ext cx="9964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data5.txt</a:t>
            </a:r>
            <a:endParaRPr b="0" lang="en-GB" sz="1400" spc="-1" strike="noStrike">
              <a:latin typeface="Arial"/>
            </a:endParaRPr>
          </a:p>
        </p:txBody>
      </p:sp>
      <p:sp>
        <p:nvSpPr>
          <p:cNvPr id="804" name="CustomShape 6"/>
          <p:cNvSpPr/>
          <p:nvPr/>
        </p:nvSpPr>
        <p:spPr>
          <a:xfrm>
            <a:off x="3790080" y="1261440"/>
            <a:ext cx="5080680" cy="25606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string line;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while ( </a:t>
            </a:r>
            <a:r>
              <a:rPr b="1" lang="en-GB" sz="1600" spc="-1" strike="noStrike">
                <a:solidFill>
                  <a:srgbClr val="e46c0a"/>
                </a:solidFill>
                <a:latin typeface="Consolas"/>
                <a:ea typeface="Consolas"/>
              </a:rPr>
              <a:t>getline(fin, line) </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line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fin.close();</a:t>
            </a: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p:txBody>
      </p:sp>
      <p:sp>
        <p:nvSpPr>
          <p:cNvPr id="805" name="CustomShape 7"/>
          <p:cNvSpPr/>
          <p:nvPr/>
        </p:nvSpPr>
        <p:spPr>
          <a:xfrm>
            <a:off x="5412240" y="5667480"/>
            <a:ext cx="3450240" cy="54828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rPr>
              <a:t>Peter</a:t>
            </a:r>
            <a:r>
              <a:rPr b="0" lang="en-GB" sz="1600" spc="-1" strike="noStrike">
                <a:solidFill>
                  <a:srgbClr val="808080"/>
                </a:solidFill>
                <a:latin typeface="Consolas"/>
              </a:rPr>
              <a:t> </a:t>
            </a:r>
            <a:r>
              <a:rPr b="0" lang="en-GB" sz="1600" spc="-1" strike="noStrike">
                <a:solidFill>
                  <a:srgbClr val="000000"/>
                </a:solidFill>
                <a:latin typeface="Consolas"/>
              </a:rPr>
              <a:t>30 130.5</a:t>
            </a:r>
            <a:endParaRPr b="0" lang="en-GB" sz="1600" spc="-1" strike="noStrike">
              <a:latin typeface="Arial"/>
            </a:endParaRPr>
          </a:p>
          <a:p>
            <a:pPr>
              <a:lnSpc>
                <a:spcPct val="100000"/>
              </a:lnSpc>
            </a:pPr>
            <a:r>
              <a:rPr b="0" lang="en-GB" sz="1600" spc="-1" strike="noStrike">
                <a:solidFill>
                  <a:srgbClr val="000000"/>
                </a:solidFill>
                <a:latin typeface="Consolas"/>
              </a:rPr>
              <a:t>John 129.3</a:t>
            </a:r>
            <a:endParaRPr b="0" lang="en-GB" sz="1600" spc="-1" strike="noStrike">
              <a:latin typeface="Arial"/>
            </a:endParaRPr>
          </a:p>
        </p:txBody>
      </p:sp>
      <p:sp>
        <p:nvSpPr>
          <p:cNvPr id="806" name="CustomShape 8"/>
          <p:cNvSpPr/>
          <p:nvPr/>
        </p:nvSpPr>
        <p:spPr>
          <a:xfrm>
            <a:off x="5335200" y="5427000"/>
            <a:ext cx="1437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sp>
        <p:nvSpPr>
          <p:cNvPr id="807" name="CustomShape 9"/>
          <p:cNvSpPr/>
          <p:nvPr/>
        </p:nvSpPr>
        <p:spPr>
          <a:xfrm>
            <a:off x="148320" y="6295320"/>
            <a:ext cx="2170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read_line_file.cpp</a:t>
            </a:r>
            <a:endParaRPr b="0" lang="en-GB" sz="1800" spc="-1" strike="noStrike">
              <a:latin typeface="Arial"/>
            </a:endParaRPr>
          </a:p>
        </p:txBody>
      </p:sp>
      <p:sp>
        <p:nvSpPr>
          <p:cNvPr id="808" name="TextShape 10"/>
          <p:cNvSpPr txBox="1"/>
          <p:nvPr/>
        </p:nvSpPr>
        <p:spPr>
          <a:xfrm>
            <a:off x="6553080" y="6356520"/>
            <a:ext cx="2133360" cy="364680"/>
          </a:xfrm>
          <a:prstGeom prst="rect">
            <a:avLst/>
          </a:prstGeom>
          <a:noFill/>
          <a:ln>
            <a:noFill/>
          </a:ln>
        </p:spPr>
        <p:txBody>
          <a:bodyPr anchor="ctr"/>
          <a:p>
            <a:pPr algn="r">
              <a:lnSpc>
                <a:spcPct val="100000"/>
              </a:lnSpc>
            </a:pPr>
            <a:fld id="{8EF7C947-9C4E-49D4-A142-84F5C81E192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847" dur="indefinite" restart="never" nodeType="tmRoot">
          <p:childTnLst>
            <p:seq>
              <p:cTn id="848" dur="indefinite" nodeType="mainSeq">
                <p:childTnLst>
                  <p:par>
                    <p:cTn id="849" fill="hold">
                      <p:stCondLst>
                        <p:cond delay="indefinite"/>
                      </p:stCondLst>
                      <p:childTnLst>
                        <p:par>
                          <p:cTn id="850" fill="hold">
                            <p:stCondLst>
                              <p:cond delay="0"/>
                            </p:stCondLst>
                            <p:childTnLst>
                              <p:par>
                                <p:cTn id="851" nodeType="clickEffect" fill="hold" presetClass="entr" presetID="1">
                                  <p:stCondLst>
                                    <p:cond delay="0"/>
                                  </p:stCondLst>
                                  <p:childTnLst>
                                    <p:set>
                                      <p:cBhvr>
                                        <p:cTn id="852" dur="1" fill="hold">
                                          <p:stCondLst>
                                            <p:cond delay="0"/>
                                          </p:stCondLst>
                                        </p:cTn>
                                        <p:tgtEl>
                                          <p:spTgt spid="805"/>
                                        </p:tgtEl>
                                        <p:attrNameLst>
                                          <p:attrName>style.visibility</p:attrName>
                                        </p:attrNameLst>
                                      </p:cBhvr>
                                      <p:to>
                                        <p:strVal val="visible"/>
                                      </p:to>
                                    </p:set>
                                  </p:childTnLst>
                                </p:cTn>
                              </p:par>
                              <p:par>
                                <p:cTn id="853" nodeType="withEffect" fill="hold" presetClass="entr" presetID="1">
                                  <p:stCondLst>
                                    <p:cond delay="0"/>
                                  </p:stCondLst>
                                  <p:childTnLst>
                                    <p:set>
                                      <p:cBhvr>
                                        <p:cTn id="854" dur="1" fill="hold">
                                          <p:stCondLst>
                                            <p:cond delay="0"/>
                                          </p:stCondLst>
                                        </p:cTn>
                                        <p:tgtEl>
                                          <p:spTgt spid="80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Topics</a:t>
            </a:r>
            <a:endParaRPr b="0" lang="en-US" sz="4400" spc="-1" strike="noStrike">
              <a:solidFill>
                <a:srgbClr val="000000"/>
              </a:solidFill>
              <a:latin typeface="Calibri Light"/>
            </a:endParaRPr>
          </a:p>
        </p:txBody>
      </p:sp>
      <p:sp>
        <p:nvSpPr>
          <p:cNvPr id="149" name="TextShape 2"/>
          <p:cNvSpPr txBox="1"/>
          <p:nvPr/>
        </p:nvSpPr>
        <p:spPr>
          <a:xfrm>
            <a:off x="457200" y="1600200"/>
            <a:ext cx="8229240" cy="475596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Light"/>
                <a:ea typeface="Calibri Light"/>
              </a:rPr>
              <a:t>Part I: Structs</a:t>
            </a:r>
            <a:endParaRPr b="0" lang="en-US" sz="2400" spc="-1" strike="noStrike">
              <a:solidFill>
                <a:srgbClr val="000000"/>
              </a:solidFill>
              <a:latin typeface="Calibri Light"/>
            </a:endParaRPr>
          </a:p>
          <a:p>
            <a:pPr marL="457200">
              <a:lnSpc>
                <a:spcPct val="100000"/>
              </a:lnSpc>
              <a:spcBef>
                <a:spcPts val="400"/>
              </a:spcBef>
            </a:pPr>
            <a:endParaRPr b="0" lang="en-US" sz="24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Part II: File I/O</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Part III: Recursion</a:t>
            </a:r>
            <a:endParaRPr b="0" lang="en-US" sz="2400" spc="-1" strike="noStrike">
              <a:solidFill>
                <a:srgbClr val="000000"/>
              </a:solidFill>
              <a:latin typeface="Calibri Light"/>
            </a:endParaRPr>
          </a:p>
        </p:txBody>
      </p:sp>
      <p:sp>
        <p:nvSpPr>
          <p:cNvPr id="150" name="TextShape 3"/>
          <p:cNvSpPr txBox="1"/>
          <p:nvPr/>
        </p:nvSpPr>
        <p:spPr>
          <a:xfrm>
            <a:off x="6553080" y="6356520"/>
            <a:ext cx="2133360" cy="364680"/>
          </a:xfrm>
          <a:prstGeom prst="rect">
            <a:avLst/>
          </a:prstGeom>
          <a:noFill/>
          <a:ln>
            <a:noFill/>
          </a:ln>
        </p:spPr>
        <p:txBody>
          <a:bodyPr anchor="ctr"/>
          <a:p>
            <a:pPr algn="r">
              <a:lnSpc>
                <a:spcPct val="100000"/>
              </a:lnSpc>
            </a:pPr>
            <a:fld id="{ED2DECB5-5383-4C24-8E6D-DA15E29683C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3</a:t>
            </a:r>
            <a:endParaRPr b="0" lang="en-US" sz="4400" spc="-1" strike="noStrike">
              <a:solidFill>
                <a:srgbClr val="000000"/>
              </a:solidFill>
              <a:latin typeface="Calibri Light"/>
            </a:endParaRPr>
          </a:p>
        </p:txBody>
      </p:sp>
      <p:sp>
        <p:nvSpPr>
          <p:cNvPr id="810"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Write a program </a:t>
            </a:r>
            <a:r>
              <a:rPr b="1" lang="en-US" sz="2400" spc="-1" strike="noStrike">
                <a:solidFill>
                  <a:srgbClr val="000000"/>
                </a:solidFill>
                <a:latin typeface="Calibri Light"/>
                <a:ea typeface="Calibri Light"/>
              </a:rPr>
              <a:t>copyfile.cpp</a:t>
            </a:r>
            <a:r>
              <a:rPr b="0" lang="en-US" sz="2400" spc="-1" strike="noStrike">
                <a:solidFill>
                  <a:srgbClr val="000000"/>
                </a:solidFill>
                <a:latin typeface="Calibri Light"/>
                <a:ea typeface="Calibri Light"/>
              </a:rPr>
              <a:t> that prompts the user for a file name of a text file, reads the file and writes its content to a new file.  This essentially copies an existing file to another file.</a:t>
            </a:r>
            <a:endParaRPr b="0" lang="en-US" sz="2400" spc="-1" strike="noStrike">
              <a:solidFill>
                <a:srgbClr val="000000"/>
              </a:solidFill>
              <a:latin typeface="Calibri Light"/>
            </a:endParaRPr>
          </a:p>
        </p:txBody>
      </p:sp>
      <p:sp>
        <p:nvSpPr>
          <p:cNvPr id="811" name="TextShape 3"/>
          <p:cNvSpPr txBox="1"/>
          <p:nvPr/>
        </p:nvSpPr>
        <p:spPr>
          <a:xfrm>
            <a:off x="6553080" y="6356520"/>
            <a:ext cx="2133360" cy="364680"/>
          </a:xfrm>
          <a:prstGeom prst="rect">
            <a:avLst/>
          </a:prstGeom>
          <a:noFill/>
          <a:ln>
            <a:noFill/>
          </a:ln>
        </p:spPr>
        <p:txBody>
          <a:bodyPr anchor="ctr"/>
          <a:p>
            <a:pPr algn="r">
              <a:lnSpc>
                <a:spcPct val="100000"/>
              </a:lnSpc>
            </a:pPr>
            <a:fld id="{BB40CF62-5638-4A56-9B56-40669965E1A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Input String Stream</a:t>
            </a:r>
            <a:endParaRPr b="0" lang="en-US" sz="4400" spc="-1" strike="noStrike">
              <a:solidFill>
                <a:srgbClr val="000000"/>
              </a:solidFill>
              <a:latin typeface="Calibri Light"/>
            </a:endParaRPr>
          </a:p>
        </p:txBody>
      </p:sp>
      <p:sp>
        <p:nvSpPr>
          <p:cNvPr id="813" name="TextShape 2"/>
          <p:cNvSpPr txBox="1"/>
          <p:nvPr/>
        </p:nvSpPr>
        <p:spPr>
          <a:xfrm>
            <a:off x="457200" y="1224000"/>
            <a:ext cx="8229240" cy="47559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While C++ considers file as a stream of characters, it can also take strings as a stream of characters too. The </a:t>
            </a:r>
            <a:r>
              <a:rPr b="1" lang="en-US" sz="2400" spc="-1" strike="noStrike">
                <a:solidFill>
                  <a:srgbClr val="31859c"/>
                </a:solidFill>
                <a:latin typeface="Calibri Light"/>
                <a:ea typeface="Calibri Light"/>
              </a:rPr>
              <a:t>class istringstream</a:t>
            </a:r>
            <a:r>
              <a:rPr b="0" lang="en-US" sz="2400" spc="-1" strike="noStrike">
                <a:solidFill>
                  <a:srgbClr val="000000"/>
                </a:solidFill>
                <a:latin typeface="Calibri Light"/>
                <a:ea typeface="Calibri Light"/>
              </a:rPr>
              <a:t> is provided for extracting data from a string. To use this class, simply include the header file </a:t>
            </a:r>
            <a:r>
              <a:rPr b="0" lang="en-US" sz="2400" spc="-1" strike="noStrike">
                <a:solidFill>
                  <a:srgbClr val="e46c0a"/>
                </a:solidFill>
                <a:latin typeface="Calibri Light"/>
                <a:ea typeface="Calibri Light"/>
              </a:rPr>
              <a:t>&lt;sstream&gt;</a:t>
            </a:r>
            <a:r>
              <a:rPr b="0" lang="en-US" sz="2400" spc="-1" strike="noStrike">
                <a:solidFill>
                  <a:srgbClr val="000000"/>
                </a:solidFill>
                <a:latin typeface="Calibri Light"/>
                <a:ea typeface="Calibri Light"/>
              </a:rPr>
              <a:t>, i.e., </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An </a:t>
            </a:r>
            <a:r>
              <a:rPr b="0" lang="en-US" sz="2400" spc="-1" strike="noStrike">
                <a:solidFill>
                  <a:srgbClr val="31859c"/>
                </a:solidFill>
                <a:latin typeface="Calibri Light"/>
                <a:ea typeface="Calibri Light"/>
              </a:rPr>
              <a:t>input string stream object</a:t>
            </a:r>
            <a:r>
              <a:rPr b="0" lang="en-US" sz="2400" spc="-1" strike="noStrike">
                <a:solidFill>
                  <a:srgbClr val="000000"/>
                </a:solidFill>
                <a:latin typeface="Calibri Light"/>
                <a:ea typeface="Calibri Light"/>
              </a:rPr>
              <a:t> can be declared using the class name </a:t>
            </a:r>
            <a:r>
              <a:rPr b="1" lang="en-US" sz="2400" spc="-1" strike="noStrike">
                <a:solidFill>
                  <a:srgbClr val="e46c0a"/>
                </a:solidFill>
                <a:latin typeface="Calibri Light"/>
                <a:ea typeface="Calibri Light"/>
              </a:rPr>
              <a:t>istringstream</a:t>
            </a:r>
            <a:r>
              <a:rPr b="0" lang="en-US" sz="2400" spc="-1" strike="noStrike">
                <a:solidFill>
                  <a:srgbClr val="000000"/>
                </a:solidFill>
                <a:latin typeface="Calibri Light"/>
                <a:ea typeface="Calibri Light"/>
              </a:rPr>
              <a:t> and initialized with a string object as follows </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Data can then be extracted from the input string stream using the </a:t>
            </a:r>
            <a:r>
              <a:rPr b="0" lang="en-US" sz="2400" spc="-1" strike="noStrike">
                <a:solidFill>
                  <a:srgbClr val="31859c"/>
                </a:solidFill>
                <a:latin typeface="Calibri Light"/>
                <a:ea typeface="Calibri Light"/>
              </a:rPr>
              <a:t>extraction operator &gt;&gt;</a:t>
            </a:r>
            <a:r>
              <a:rPr b="0" lang="en-US" sz="2400" spc="-1" strike="noStrike">
                <a:solidFill>
                  <a:srgbClr val="000000"/>
                </a:solidFill>
                <a:latin typeface="Calibri Light"/>
                <a:ea typeface="Calibri Light"/>
              </a:rPr>
              <a:t> </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814" name="CustomShape 3"/>
          <p:cNvSpPr/>
          <p:nvPr/>
        </p:nvSpPr>
        <p:spPr>
          <a:xfrm>
            <a:off x="5321520" y="2697120"/>
            <a:ext cx="2858040" cy="4280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GB" sz="1600" spc="-1" strike="noStrike">
                <a:solidFill>
                  <a:srgbClr val="e46c0a"/>
                </a:solidFill>
                <a:latin typeface="Consolas"/>
                <a:ea typeface="Consolas"/>
              </a:rPr>
              <a:t>#include &lt;sstream&gt;</a:t>
            </a:r>
            <a:endParaRPr b="0" lang="en-GB" sz="1600" spc="-1" strike="noStrike">
              <a:latin typeface="Arial"/>
            </a:endParaRPr>
          </a:p>
        </p:txBody>
      </p:sp>
      <p:sp>
        <p:nvSpPr>
          <p:cNvPr id="815" name="CustomShape 4"/>
          <p:cNvSpPr/>
          <p:nvPr/>
        </p:nvSpPr>
        <p:spPr>
          <a:xfrm>
            <a:off x="3240000" y="4104000"/>
            <a:ext cx="3496680" cy="8150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string str;</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istringstream iss(str);</a:t>
            </a:r>
            <a:endParaRPr b="0" lang="en-GB" sz="1600" spc="-1" strike="noStrike">
              <a:latin typeface="Arial"/>
            </a:endParaRPr>
          </a:p>
        </p:txBody>
      </p:sp>
      <p:sp>
        <p:nvSpPr>
          <p:cNvPr id="816" name="CustomShape 5"/>
          <p:cNvSpPr/>
          <p:nvPr/>
        </p:nvSpPr>
        <p:spPr>
          <a:xfrm>
            <a:off x="5328000" y="5664960"/>
            <a:ext cx="3053880" cy="8150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age;</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iss &gt;&gt; age;</a:t>
            </a:r>
            <a:endParaRPr b="0" lang="en-GB" sz="1600" spc="-1" strike="noStrike">
              <a:latin typeface="Arial"/>
            </a:endParaRPr>
          </a:p>
        </p:txBody>
      </p:sp>
      <p:sp>
        <p:nvSpPr>
          <p:cNvPr id="817" name="TextShape 6"/>
          <p:cNvSpPr txBox="1"/>
          <p:nvPr/>
        </p:nvSpPr>
        <p:spPr>
          <a:xfrm>
            <a:off x="6553080" y="6356520"/>
            <a:ext cx="2133360" cy="364680"/>
          </a:xfrm>
          <a:prstGeom prst="rect">
            <a:avLst/>
          </a:prstGeom>
          <a:noFill/>
          <a:ln>
            <a:noFill/>
          </a:ln>
        </p:spPr>
        <p:txBody>
          <a:bodyPr anchor="ctr"/>
          <a:p>
            <a:pPr algn="r">
              <a:lnSpc>
                <a:spcPct val="100000"/>
              </a:lnSpc>
            </a:pPr>
            <a:fld id="{2CFA1B95-4A24-42B7-B6E3-FD42E80542C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Input String Stream</a:t>
            </a:r>
            <a:endParaRPr b="0" lang="en-US" sz="4400" spc="-1" strike="noStrike">
              <a:solidFill>
                <a:srgbClr val="000000"/>
              </a:solidFill>
              <a:latin typeface="Calibri Light"/>
            </a:endParaRPr>
          </a:p>
        </p:txBody>
      </p:sp>
      <p:sp>
        <p:nvSpPr>
          <p:cNvPr id="81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Similarly, data can be extracted sequentially from the stream until the </a:t>
            </a:r>
            <a:r>
              <a:rPr b="0" lang="en-US" sz="2400" spc="-1" strike="noStrike">
                <a:solidFill>
                  <a:srgbClr val="e46c0a"/>
                </a:solidFill>
                <a:latin typeface="Calibri Light"/>
                <a:ea typeface="Calibri Light"/>
              </a:rPr>
              <a:t>end of string </a:t>
            </a:r>
            <a:r>
              <a:rPr b="0" lang="en-US" sz="2400" spc="-1" strike="noStrike">
                <a:solidFill>
                  <a:srgbClr val="000000"/>
                </a:solidFill>
                <a:latin typeface="Calibri Light"/>
                <a:ea typeface="Calibri Light"/>
              </a:rPr>
              <a:t>has been reached by checking the </a:t>
            </a:r>
            <a:r>
              <a:rPr b="0" lang="en-US" sz="2400" spc="-1" strike="noStrike">
                <a:solidFill>
                  <a:srgbClr val="31859c"/>
                </a:solidFill>
                <a:latin typeface="Calibri Light"/>
                <a:ea typeface="Calibri Light"/>
              </a:rPr>
              <a:t>return value </a:t>
            </a:r>
            <a:r>
              <a:rPr b="0" lang="en-US" sz="2400" spc="-1" strike="noStrike">
                <a:solidFill>
                  <a:srgbClr val="000000"/>
                </a:solidFill>
                <a:latin typeface="Calibri Light"/>
                <a:ea typeface="Calibri Light"/>
              </a:rPr>
              <a:t>of the expression </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A nonzero (</a:t>
            </a:r>
            <a:r>
              <a:rPr b="0" lang="en-US" sz="2000" spc="-1" strike="noStrike">
                <a:solidFill>
                  <a:srgbClr val="e46c0a"/>
                </a:solidFill>
                <a:latin typeface="Calibri Light"/>
                <a:ea typeface="Calibri Light"/>
              </a:rPr>
              <a:t>true</a:t>
            </a:r>
            <a:r>
              <a:rPr b="0" lang="en-US" sz="2000" spc="-1" strike="noStrike">
                <a:solidFill>
                  <a:srgbClr val="000000"/>
                </a:solidFill>
                <a:latin typeface="Calibri Light"/>
                <a:ea typeface="Calibri Light"/>
              </a:rPr>
              <a:t>) value indicates a datum has been read successfully </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A zero (</a:t>
            </a:r>
            <a:r>
              <a:rPr b="0" lang="en-US" sz="2000" spc="-1" strike="noStrike">
                <a:solidFill>
                  <a:srgbClr val="e46c0a"/>
                </a:solidFill>
                <a:latin typeface="Calibri Light"/>
                <a:ea typeface="Calibri Light"/>
              </a:rPr>
              <a:t>false</a:t>
            </a:r>
            <a:r>
              <a:rPr b="0" lang="en-US" sz="2000" spc="-1" strike="noStrike">
                <a:solidFill>
                  <a:srgbClr val="000000"/>
                </a:solidFill>
                <a:latin typeface="Calibri Light"/>
                <a:ea typeface="Calibri Light"/>
              </a:rPr>
              <a:t>) value indicates the end of string has been reached and no datum has been read </a:t>
            </a:r>
            <a:endParaRPr b="0" lang="en-US" sz="2000" spc="-1" strike="noStrike">
              <a:solidFill>
                <a:srgbClr val="000000"/>
              </a:solidFill>
              <a:latin typeface="Calibri Light"/>
            </a:endParaRPr>
          </a:p>
          <a:p>
            <a:pPr>
              <a:lnSpc>
                <a:spcPct val="100000"/>
              </a:lnSpc>
              <a:spcBef>
                <a:spcPts val="479"/>
              </a:spcBef>
            </a:pPr>
            <a:endParaRPr b="0" lang="en-US" sz="2000" spc="-1" strike="noStrike">
              <a:solidFill>
                <a:srgbClr val="000000"/>
              </a:solidFill>
              <a:latin typeface="Calibri Light"/>
            </a:endParaRPr>
          </a:p>
        </p:txBody>
      </p:sp>
      <p:sp>
        <p:nvSpPr>
          <p:cNvPr id="820" name="TextShape 3"/>
          <p:cNvSpPr txBox="1"/>
          <p:nvPr/>
        </p:nvSpPr>
        <p:spPr>
          <a:xfrm>
            <a:off x="6553080" y="6356520"/>
            <a:ext cx="2133360" cy="364680"/>
          </a:xfrm>
          <a:prstGeom prst="rect">
            <a:avLst/>
          </a:prstGeom>
          <a:noFill/>
          <a:ln>
            <a:noFill/>
          </a:ln>
        </p:spPr>
        <p:txBody>
          <a:bodyPr anchor="ctr"/>
          <a:p>
            <a:pPr algn="r">
              <a:lnSpc>
                <a:spcPct val="100000"/>
              </a:lnSpc>
            </a:pPr>
            <a:fld id="{CA9A95D1-F667-4FFA-A119-28DC46FC72D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821" name="CustomShape 4"/>
          <p:cNvSpPr/>
          <p:nvPr/>
        </p:nvSpPr>
        <p:spPr>
          <a:xfrm>
            <a:off x="2440440" y="2968200"/>
            <a:ext cx="4462560" cy="5515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GB" sz="1800" spc="-1" strike="noStrike">
                <a:solidFill>
                  <a:srgbClr val="31859c"/>
                </a:solidFill>
                <a:latin typeface="Consolas"/>
                <a:ea typeface="Consolas"/>
              </a:rPr>
              <a:t>input_string_stream &gt;&gt; variable</a:t>
            </a:r>
            <a:endParaRPr b="0" lang="en-GB" sz="1800" spc="-1" strike="noStrike">
              <a:latin typeface="Arial"/>
            </a:endParaRPr>
          </a:p>
        </p:txBody>
      </p:sp>
    </p:spTree>
  </p:cSld>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Input String Stream</a:t>
            </a:r>
            <a:endParaRPr b="0" lang="en-US" sz="4400" spc="-1" strike="noStrike">
              <a:solidFill>
                <a:srgbClr val="000000"/>
              </a:solidFill>
              <a:latin typeface="Calibri Light"/>
            </a:endParaRPr>
          </a:p>
        </p:txBody>
      </p:sp>
      <p:sp>
        <p:nvSpPr>
          <p:cNvPr id="823" name="TextShape 2"/>
          <p:cNvSpPr txBox="1"/>
          <p:nvPr/>
        </p:nvSpPr>
        <p:spPr>
          <a:xfrm>
            <a:off x="457200" y="1344240"/>
            <a:ext cx="8229240" cy="478152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Example</a:t>
            </a:r>
            <a:endParaRPr b="0" lang="en-US" sz="2400" spc="-1" strike="noStrike">
              <a:solidFill>
                <a:srgbClr val="000000"/>
              </a:solidFill>
              <a:latin typeface="Calibri Light"/>
            </a:endParaRPr>
          </a:p>
        </p:txBody>
      </p:sp>
      <p:sp>
        <p:nvSpPr>
          <p:cNvPr id="824" name="TextShape 3"/>
          <p:cNvSpPr txBox="1"/>
          <p:nvPr/>
        </p:nvSpPr>
        <p:spPr>
          <a:xfrm>
            <a:off x="6553080" y="6356520"/>
            <a:ext cx="2133360" cy="364680"/>
          </a:xfrm>
          <a:prstGeom prst="rect">
            <a:avLst/>
          </a:prstGeom>
          <a:noFill/>
          <a:ln>
            <a:noFill/>
          </a:ln>
        </p:spPr>
        <p:txBody>
          <a:bodyPr anchor="ctr"/>
          <a:p>
            <a:pPr algn="r">
              <a:lnSpc>
                <a:spcPct val="100000"/>
              </a:lnSpc>
            </a:pPr>
            <a:fld id="{DFDD72AE-C54C-4D01-B8B7-B294FF01853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825" name="CustomShape 4"/>
          <p:cNvSpPr/>
          <p:nvPr/>
        </p:nvSpPr>
        <p:spPr>
          <a:xfrm>
            <a:off x="392400" y="1745280"/>
            <a:ext cx="5706000" cy="46029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a6a6a6"/>
                </a:solidFill>
                <a:latin typeface="Consolas"/>
                <a:ea typeface="Consolas"/>
              </a:rPr>
              <a:t>#include &lt;iostream&gt;</a:t>
            </a:r>
            <a:endParaRPr b="0" lang="en-GB" sz="1600" spc="-1" strike="noStrike">
              <a:latin typeface="Arial"/>
            </a:endParaRPr>
          </a:p>
          <a:p>
            <a:pPr>
              <a:lnSpc>
                <a:spcPct val="100000"/>
              </a:lnSpc>
            </a:pPr>
            <a:r>
              <a:rPr b="1" lang="en-GB" sz="1600" spc="-1" strike="noStrike">
                <a:solidFill>
                  <a:srgbClr val="000000"/>
                </a:solidFill>
                <a:latin typeface="Consolas"/>
                <a:ea typeface="Consolas"/>
              </a:rPr>
              <a:t>#include &lt;sstream&gt;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#include &lt;string&gt;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string line=" apple orange banana ", word;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istringstream line_in(line);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e46c0a"/>
                </a:solidFill>
                <a:latin typeface="Consolas"/>
                <a:ea typeface="Consolas"/>
              </a:rPr>
              <a:t>	</a:t>
            </a:r>
            <a:r>
              <a:rPr b="0" lang="en-GB" sz="1600" spc="-1" strike="noStrike">
                <a:solidFill>
                  <a:srgbClr val="e46c0a"/>
                </a:solidFill>
                <a:latin typeface="Consolas"/>
                <a:ea typeface="Consolas"/>
              </a:rPr>
              <a:t>while ( </a:t>
            </a:r>
            <a:r>
              <a:rPr b="1" lang="en-GB" sz="1600" spc="-1" strike="noStrike">
                <a:solidFill>
                  <a:srgbClr val="31859c"/>
                </a:solidFill>
                <a:latin typeface="Consolas"/>
                <a:ea typeface="Consolas"/>
              </a:rPr>
              <a:t>line_in &gt;&gt; word</a:t>
            </a:r>
            <a:r>
              <a:rPr b="0" lang="en-GB" sz="1600" spc="-1" strike="noStrike">
                <a:solidFill>
                  <a:srgbClr val="e46c0a"/>
                </a:solidFill>
                <a:latin typeface="Consolas"/>
                <a:ea typeface="Consolas"/>
              </a:rPr>
              <a:t> )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 &lt;&lt; word &lt;&lt; "\""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e46c0a"/>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p:txBody>
      </p:sp>
      <p:sp>
        <p:nvSpPr>
          <p:cNvPr id="826" name="CustomShape 5"/>
          <p:cNvSpPr/>
          <p:nvPr/>
        </p:nvSpPr>
        <p:spPr>
          <a:xfrm>
            <a:off x="5412240" y="2240640"/>
            <a:ext cx="3450240" cy="120240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sp>
      <p:sp>
        <p:nvSpPr>
          <p:cNvPr id="827" name="CustomShape 6"/>
          <p:cNvSpPr/>
          <p:nvPr/>
        </p:nvSpPr>
        <p:spPr>
          <a:xfrm>
            <a:off x="5335200" y="1957680"/>
            <a:ext cx="1437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sp>
        <p:nvSpPr>
          <p:cNvPr id="828" name="CustomShape 7"/>
          <p:cNvSpPr/>
          <p:nvPr/>
        </p:nvSpPr>
        <p:spPr>
          <a:xfrm>
            <a:off x="28080" y="6295320"/>
            <a:ext cx="2941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input_string_stream.cpp</a:t>
            </a:r>
            <a:endParaRPr b="0" lang="en-GB" sz="1800" spc="-1" strike="noStrike">
              <a:latin typeface="Arial"/>
            </a:endParaRPr>
          </a:p>
        </p:txBody>
      </p:sp>
      <p:sp>
        <p:nvSpPr>
          <p:cNvPr id="829" name="CustomShape 8"/>
          <p:cNvSpPr/>
          <p:nvPr/>
        </p:nvSpPr>
        <p:spPr>
          <a:xfrm>
            <a:off x="5481720" y="2300400"/>
            <a:ext cx="1154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"apple" </a:t>
            </a:r>
            <a:endParaRPr b="0" lang="en-GB" sz="1600" spc="-1" strike="noStrike">
              <a:latin typeface="Arial"/>
            </a:endParaRPr>
          </a:p>
        </p:txBody>
      </p:sp>
      <p:sp>
        <p:nvSpPr>
          <p:cNvPr id="830" name="CustomShape 9"/>
          <p:cNvSpPr/>
          <p:nvPr/>
        </p:nvSpPr>
        <p:spPr>
          <a:xfrm>
            <a:off x="5476680" y="2653920"/>
            <a:ext cx="12769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"orange" </a:t>
            </a:r>
            <a:endParaRPr b="0" lang="en-GB" sz="1600" spc="-1" strike="noStrike">
              <a:latin typeface="Arial"/>
            </a:endParaRPr>
          </a:p>
        </p:txBody>
      </p:sp>
      <p:sp>
        <p:nvSpPr>
          <p:cNvPr id="831" name="CustomShape 10"/>
          <p:cNvSpPr/>
          <p:nvPr/>
        </p:nvSpPr>
        <p:spPr>
          <a:xfrm>
            <a:off x="5476680" y="3007440"/>
            <a:ext cx="12769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"banana" </a:t>
            </a:r>
            <a:endParaRPr b="0" lang="en-GB" sz="1600" spc="-1" strike="noStrike">
              <a:latin typeface="Arial"/>
            </a:endParaRPr>
          </a:p>
        </p:txBody>
      </p:sp>
    </p:spTree>
  </p:cSld>
  <p:timing>
    <p:tnLst>
      <p:par>
        <p:cTn id="855" dur="indefinite" restart="never" nodeType="tmRoot">
          <p:childTnLst>
            <p:seq>
              <p:cTn id="856" dur="indefinite" nodeType="mainSeq">
                <p:childTnLst>
                  <p:par>
                    <p:cTn id="857" fill="hold">
                      <p:stCondLst>
                        <p:cond delay="indefinite"/>
                      </p:stCondLst>
                      <p:childTnLst>
                        <p:par>
                          <p:cTn id="858" fill="hold">
                            <p:stCondLst>
                              <p:cond delay="0"/>
                            </p:stCondLst>
                            <p:childTnLst>
                              <p:par>
                                <p:cTn id="859" nodeType="clickEffect" fill="hold" presetClass="entr" presetID="1">
                                  <p:stCondLst>
                                    <p:cond delay="0"/>
                                  </p:stCondLst>
                                  <p:childTnLst>
                                    <p:set>
                                      <p:cBhvr>
                                        <p:cTn id="860" dur="1" fill="hold">
                                          <p:stCondLst>
                                            <p:cond delay="0"/>
                                          </p:stCondLst>
                                        </p:cTn>
                                        <p:tgtEl>
                                          <p:spTgt spid="829"/>
                                        </p:tgtEl>
                                        <p:attrNameLst>
                                          <p:attrName>style.visibility</p:attrName>
                                        </p:attrNameLst>
                                      </p:cBhvr>
                                      <p:to>
                                        <p:strVal val="visible"/>
                                      </p:to>
                                    </p:set>
                                  </p:childTnLst>
                                </p:cTn>
                              </p:par>
                            </p:childTnLst>
                          </p:cTn>
                        </p:par>
                      </p:childTnLst>
                    </p:cTn>
                  </p:par>
                  <p:par>
                    <p:cTn id="861" fill="hold">
                      <p:stCondLst>
                        <p:cond delay="indefinite"/>
                      </p:stCondLst>
                      <p:childTnLst>
                        <p:par>
                          <p:cTn id="862" fill="hold">
                            <p:stCondLst>
                              <p:cond delay="0"/>
                            </p:stCondLst>
                            <p:childTnLst>
                              <p:par>
                                <p:cTn id="863" nodeType="clickEffect" fill="hold" presetClass="entr" presetID="1">
                                  <p:stCondLst>
                                    <p:cond delay="0"/>
                                  </p:stCondLst>
                                  <p:childTnLst>
                                    <p:set>
                                      <p:cBhvr>
                                        <p:cTn id="864" dur="1" fill="hold">
                                          <p:stCondLst>
                                            <p:cond delay="0"/>
                                          </p:stCondLst>
                                        </p:cTn>
                                        <p:tgtEl>
                                          <p:spTgt spid="830"/>
                                        </p:tgtEl>
                                        <p:attrNameLst>
                                          <p:attrName>style.visibility</p:attrName>
                                        </p:attrNameLst>
                                      </p:cBhvr>
                                      <p:to>
                                        <p:strVal val="visible"/>
                                      </p:to>
                                    </p:set>
                                  </p:childTnLst>
                                </p:cTn>
                              </p:par>
                            </p:childTnLst>
                          </p:cTn>
                        </p:par>
                      </p:childTnLst>
                    </p:cTn>
                  </p:par>
                  <p:par>
                    <p:cTn id="865" fill="hold">
                      <p:stCondLst>
                        <p:cond delay="indefinite"/>
                      </p:stCondLst>
                      <p:childTnLst>
                        <p:par>
                          <p:cTn id="866" fill="hold">
                            <p:stCondLst>
                              <p:cond delay="0"/>
                            </p:stCondLst>
                            <p:childTnLst>
                              <p:par>
                                <p:cTn id="867" nodeType="clickEffect" fill="hold" presetClass="entr" presetID="1">
                                  <p:stCondLst>
                                    <p:cond delay="0"/>
                                  </p:stCondLst>
                                  <p:childTnLst>
                                    <p:set>
                                      <p:cBhvr>
                                        <p:cTn id="868" dur="1" fill="hold">
                                          <p:stCondLst>
                                            <p:cond delay="0"/>
                                          </p:stCondLst>
                                        </p:cTn>
                                        <p:tgtEl>
                                          <p:spTgt spid="83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Stream Output Formatting</a:t>
            </a:r>
            <a:endParaRPr b="0" lang="en-US" sz="4400" spc="-1" strike="noStrike">
              <a:solidFill>
                <a:srgbClr val="000000"/>
              </a:solidFill>
              <a:latin typeface="Calibri Light"/>
            </a:endParaRPr>
          </a:p>
        </p:txBody>
      </p:sp>
      <p:sp>
        <p:nvSpPr>
          <p:cNvPr id="833" name="TextShape 2"/>
          <p:cNvSpPr txBox="1"/>
          <p:nvPr/>
        </p:nvSpPr>
        <p:spPr>
          <a:xfrm>
            <a:off x="457200" y="1600200"/>
            <a:ext cx="8229240" cy="407772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Sometimes you may want to have the output from your program to be displayed (on screen) or stored (in file) in a specific format</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Floating-point numbers:   </a:t>
            </a:r>
            <a:r>
              <a:rPr b="1" lang="en-US" sz="2000" spc="-1" strike="noStrike">
                <a:solidFill>
                  <a:srgbClr val="000000"/>
                </a:solidFill>
                <a:latin typeface="Calibri Light"/>
                <a:ea typeface="Calibri Light"/>
              </a:rPr>
              <a:t>0.00001</a:t>
            </a:r>
            <a:r>
              <a:rPr b="0" lang="en-US" sz="2000" spc="-1" strike="noStrike">
                <a:solidFill>
                  <a:srgbClr val="000000"/>
                </a:solidFill>
                <a:latin typeface="Calibri Light"/>
                <a:ea typeface="Calibri Light"/>
              </a:rPr>
              <a:t> or </a:t>
            </a:r>
            <a:r>
              <a:rPr b="1" lang="en-US" sz="2000" spc="-1" strike="noStrike">
                <a:solidFill>
                  <a:srgbClr val="000000"/>
                </a:solidFill>
                <a:latin typeface="Calibri Light"/>
                <a:ea typeface="Calibri Light"/>
              </a:rPr>
              <a:t>1e-5</a:t>
            </a:r>
            <a:r>
              <a:rPr b="0" lang="en-US" sz="2000" spc="-1" strike="noStrike">
                <a:solidFill>
                  <a:srgbClr val="000000"/>
                </a:solidFill>
                <a:latin typeface="Calibri Light"/>
                <a:ea typeface="Calibri Light"/>
              </a:rPr>
              <a:t>?   </a:t>
            </a:r>
            <a:r>
              <a:rPr b="1" lang="en-US" sz="2000" spc="-1" strike="noStrike">
                <a:solidFill>
                  <a:srgbClr val="000000"/>
                </a:solidFill>
                <a:latin typeface="Calibri Light"/>
                <a:ea typeface="Calibri Light"/>
              </a:rPr>
              <a:t>15</a:t>
            </a:r>
            <a:r>
              <a:rPr b="0" lang="en-US" sz="2000" spc="-1" strike="noStrike">
                <a:solidFill>
                  <a:srgbClr val="000000"/>
                </a:solidFill>
                <a:latin typeface="Calibri Light"/>
                <a:ea typeface="Calibri Light"/>
              </a:rPr>
              <a:t> or </a:t>
            </a:r>
            <a:r>
              <a:rPr b="1" lang="en-US" sz="2000" spc="-1" strike="noStrike">
                <a:solidFill>
                  <a:srgbClr val="000000"/>
                </a:solidFill>
                <a:latin typeface="Calibri Light"/>
                <a:ea typeface="Calibri Light"/>
              </a:rPr>
              <a:t>15.000</a:t>
            </a:r>
            <a:r>
              <a:rPr b="0" lang="en-US" sz="2000" spc="-1" strike="noStrike">
                <a:solidFill>
                  <a:srgbClr val="000000"/>
                </a:solidFill>
                <a:latin typeface="Calibri Light"/>
                <a:ea typeface="Calibri Light"/>
              </a:rPr>
              <a:t>?</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Formatted tabular output:</a:t>
            </a:r>
            <a:endParaRPr b="0" lang="en-US" sz="2000" spc="-1" strike="noStrike">
              <a:solidFill>
                <a:srgbClr val="000000"/>
              </a:solidFill>
              <a:latin typeface="Calibri Light"/>
            </a:endParaRPr>
          </a:p>
          <a:p>
            <a:endParaRPr b="0" lang="en-US" sz="2000" spc="-1" strike="noStrike">
              <a:solidFill>
                <a:srgbClr val="000000"/>
              </a:solidFill>
              <a:latin typeface="Calibri Light"/>
            </a:endParaRPr>
          </a:p>
          <a:p>
            <a:endParaRPr b="0" lang="en-US" sz="2000" spc="-1" strike="noStrike">
              <a:solidFill>
                <a:srgbClr val="000000"/>
              </a:solidFill>
              <a:latin typeface="Calibri Light"/>
            </a:endParaRPr>
          </a:p>
          <a:p>
            <a:endParaRPr b="0" lang="en-US" sz="20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may use the </a:t>
            </a:r>
            <a:r>
              <a:rPr b="1" lang="en-US" sz="2400" spc="-1" strike="noStrike">
                <a:solidFill>
                  <a:srgbClr val="31859c"/>
                </a:solidFill>
                <a:latin typeface="Calibri Light"/>
                <a:ea typeface="Calibri Light"/>
              </a:rPr>
              <a:t>output manipulators </a:t>
            </a:r>
            <a:r>
              <a:rPr b="0" lang="en-US" sz="2400" spc="-1" strike="noStrike">
                <a:solidFill>
                  <a:srgbClr val="000000"/>
                </a:solidFill>
                <a:latin typeface="Calibri Light"/>
                <a:ea typeface="Calibri Light"/>
              </a:rPr>
              <a:t>to format the output.  We've come across some examples:</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1" lang="en-US" sz="2000" spc="-1" strike="noStrike">
                <a:solidFill>
                  <a:srgbClr val="000000"/>
                </a:solidFill>
                <a:latin typeface="Calibri Light"/>
                <a:ea typeface="Calibri Light"/>
              </a:rPr>
              <a:t>endl</a:t>
            </a:r>
            <a:r>
              <a:rPr b="0" lang="en-US" sz="2000" spc="-1" strike="noStrike">
                <a:solidFill>
                  <a:srgbClr val="000000"/>
                </a:solidFill>
                <a:latin typeface="Calibri Light"/>
                <a:ea typeface="Calibri Light"/>
              </a:rPr>
              <a:t>, to move the insertion point to the beginning of the next line</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1" lang="en-US" sz="2000" spc="-1" strike="noStrike">
                <a:solidFill>
                  <a:srgbClr val="000000"/>
                </a:solidFill>
                <a:latin typeface="Calibri Light"/>
                <a:ea typeface="Calibri Light"/>
              </a:rPr>
              <a:t>setw</a:t>
            </a:r>
            <a:r>
              <a:rPr b="0" lang="en-US" sz="2000" spc="-1" strike="noStrike">
                <a:solidFill>
                  <a:srgbClr val="000000"/>
                </a:solidFill>
                <a:latin typeface="Calibri Light"/>
                <a:ea typeface="Calibri Light"/>
              </a:rPr>
              <a:t>, to set the width of the column for the next output value</a:t>
            </a:r>
            <a:endParaRPr b="0" lang="en-US" sz="2000" spc="-1" strike="noStrike">
              <a:solidFill>
                <a:srgbClr val="000000"/>
              </a:solidFill>
              <a:latin typeface="Calibri Light"/>
            </a:endParaRPr>
          </a:p>
        </p:txBody>
      </p:sp>
      <p:sp>
        <p:nvSpPr>
          <p:cNvPr id="834" name="TextShape 3"/>
          <p:cNvSpPr txBox="1"/>
          <p:nvPr/>
        </p:nvSpPr>
        <p:spPr>
          <a:xfrm>
            <a:off x="6553080" y="6356520"/>
            <a:ext cx="2133360" cy="364680"/>
          </a:xfrm>
          <a:prstGeom prst="rect">
            <a:avLst/>
          </a:prstGeom>
          <a:noFill/>
          <a:ln>
            <a:noFill/>
          </a:ln>
        </p:spPr>
        <p:txBody>
          <a:bodyPr anchor="ctr"/>
          <a:p>
            <a:pPr algn="r">
              <a:lnSpc>
                <a:spcPct val="100000"/>
              </a:lnSpc>
            </a:pPr>
            <a:fld id="{F42B615B-A28E-4786-B7B0-49252B3D83C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835" name="CustomShape 4"/>
          <p:cNvSpPr/>
          <p:nvPr/>
        </p:nvSpPr>
        <p:spPr>
          <a:xfrm>
            <a:off x="2944080" y="3156840"/>
            <a:ext cx="2578680" cy="91224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Consolas"/>
              </a:rPr>
              <a:t>Peter</a:t>
            </a:r>
            <a:r>
              <a:rPr b="0" lang="en-GB" sz="1800" spc="-1" strike="noStrike">
                <a:solidFill>
                  <a:srgbClr val="808080"/>
                </a:solidFill>
                <a:latin typeface="Consolas"/>
              </a:rPr>
              <a:t>  </a:t>
            </a:r>
            <a:r>
              <a:rPr b="0" lang="en-GB" sz="1800" spc="-1" strike="noStrike">
                <a:solidFill>
                  <a:srgbClr val="000000"/>
                </a:solidFill>
                <a:latin typeface="Consolas"/>
              </a:rPr>
              <a:t>30   130.5</a:t>
            </a:r>
            <a:endParaRPr b="0" lang="en-GB" sz="1800" spc="-1" strike="noStrike">
              <a:latin typeface="Arial"/>
            </a:endParaRPr>
          </a:p>
          <a:p>
            <a:pPr>
              <a:lnSpc>
                <a:spcPct val="100000"/>
              </a:lnSpc>
            </a:pPr>
            <a:r>
              <a:rPr b="0" lang="en-GB" sz="1800" spc="-1" strike="noStrike">
                <a:solidFill>
                  <a:srgbClr val="000000"/>
                </a:solidFill>
                <a:latin typeface="Consolas"/>
              </a:rPr>
              <a:t>John    6   129.3</a:t>
            </a:r>
            <a:endParaRPr b="0" lang="en-GB" sz="1800" spc="-1" strike="noStrike">
              <a:latin typeface="Arial"/>
            </a:endParaRPr>
          </a:p>
          <a:p>
            <a:pPr>
              <a:lnSpc>
                <a:spcPct val="100000"/>
              </a:lnSpc>
            </a:pPr>
            <a:r>
              <a:rPr b="0" lang="en-GB" sz="1800" spc="-1" strike="noStrike">
                <a:solidFill>
                  <a:srgbClr val="000000"/>
                </a:solidFill>
                <a:latin typeface="Consolas"/>
              </a:rPr>
              <a:t>Mary   18    34.5</a:t>
            </a:r>
            <a:endParaRPr b="0" lang="en-GB" sz="1800" spc="-1" strike="noStrike">
              <a:latin typeface="Arial"/>
            </a:endParaRPr>
          </a:p>
        </p:txBody>
      </p:sp>
      <p:sp>
        <p:nvSpPr>
          <p:cNvPr id="836" name="CustomShape 5"/>
          <p:cNvSpPr/>
          <p:nvPr/>
        </p:nvSpPr>
        <p:spPr>
          <a:xfrm>
            <a:off x="5367600" y="3320640"/>
            <a:ext cx="3428640" cy="1063080"/>
          </a:xfrm>
          <a:prstGeom prst="rect">
            <a:avLst/>
          </a:prstGeom>
          <a:solidFill>
            <a:srgbClr val="ffffff"/>
          </a:solidFill>
          <a:ln w="25560">
            <a:solidFill>
              <a:srgbClr val="f79646"/>
            </a:solidFill>
            <a:round/>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How to set the </a:t>
            </a:r>
            <a:r>
              <a:rPr b="0" lang="en-GB" sz="1600" spc="-1" strike="noStrike">
                <a:solidFill>
                  <a:srgbClr val="e46c0a"/>
                </a:solidFill>
                <a:latin typeface="Avenir Next Condensed"/>
                <a:ea typeface="Avenir Next Condensed"/>
              </a:rPr>
              <a:t>width</a:t>
            </a:r>
            <a:r>
              <a:rPr b="0" lang="en-GB" sz="1600" spc="-1" strike="noStrike">
                <a:solidFill>
                  <a:srgbClr val="000000"/>
                </a:solidFill>
                <a:latin typeface="Avenir Next Condensed"/>
                <a:ea typeface="Avenir Next Condensed"/>
              </a:rPr>
              <a:t> of each column?</a:t>
            </a:r>
            <a:endParaRPr b="0" lang="en-GB" sz="1600" spc="-1" strike="noStrike">
              <a:latin typeface="Arial"/>
            </a:endParaRPr>
          </a:p>
          <a:p>
            <a:pPr>
              <a:lnSpc>
                <a:spcPct val="100000"/>
              </a:lnSpc>
            </a:pPr>
            <a:r>
              <a:rPr b="0" lang="en-GB" sz="1600" spc="-1" strike="noStrike">
                <a:solidFill>
                  <a:srgbClr val="000000"/>
                </a:solidFill>
                <a:latin typeface="Avenir Next Condensed"/>
                <a:ea typeface="Avenir Next Condensed"/>
              </a:rPr>
              <a:t>How to set the column </a:t>
            </a:r>
            <a:r>
              <a:rPr b="0" lang="en-GB" sz="1600" spc="-1" strike="noStrike">
                <a:solidFill>
                  <a:srgbClr val="e46c0a"/>
                </a:solidFill>
                <a:latin typeface="Avenir Next Condensed"/>
                <a:ea typeface="Avenir Next Condensed"/>
              </a:rPr>
              <a:t>alignment</a:t>
            </a:r>
            <a:r>
              <a:rPr b="0" lang="en-GB" sz="1600" spc="-1" strike="noStrike">
                <a:solidFill>
                  <a:srgbClr val="000000"/>
                </a:solidFill>
                <a:latin typeface="Avenir Next Condensed"/>
                <a:ea typeface="Avenir Next Condensed"/>
              </a:rPr>
              <a:t>?</a:t>
            </a:r>
            <a:endParaRPr b="0" lang="en-GB" sz="1600" spc="-1" strike="noStrike">
              <a:latin typeface="Arial"/>
            </a:endParaRPr>
          </a:p>
        </p:txBody>
      </p:sp>
    </p:spTree>
  </p:cSld>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Default floating-point notation</a:t>
            </a:r>
            <a:endParaRPr b="0" lang="en-US" sz="4400" spc="-1" strike="noStrike">
              <a:solidFill>
                <a:srgbClr val="000000"/>
              </a:solidFill>
              <a:latin typeface="Calibri Light"/>
            </a:endParaRPr>
          </a:p>
        </p:txBody>
      </p:sp>
      <p:sp>
        <p:nvSpPr>
          <p:cNvPr id="838"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Example</a:t>
            </a:r>
            <a:endParaRPr b="0" lang="en-US" sz="2400" spc="-1" strike="noStrike">
              <a:solidFill>
                <a:srgbClr val="000000"/>
              </a:solidFill>
              <a:latin typeface="Calibri Light"/>
            </a:endParaRPr>
          </a:p>
        </p:txBody>
      </p:sp>
      <p:sp>
        <p:nvSpPr>
          <p:cNvPr id="839" name="TextShape 3"/>
          <p:cNvSpPr txBox="1"/>
          <p:nvPr/>
        </p:nvSpPr>
        <p:spPr>
          <a:xfrm>
            <a:off x="6553080" y="6356520"/>
            <a:ext cx="2133360" cy="364680"/>
          </a:xfrm>
          <a:prstGeom prst="rect">
            <a:avLst/>
          </a:prstGeom>
          <a:noFill/>
          <a:ln>
            <a:noFill/>
          </a:ln>
        </p:spPr>
        <p:txBody>
          <a:bodyPr anchor="ctr"/>
          <a:p>
            <a:pPr algn="r">
              <a:lnSpc>
                <a:spcPct val="100000"/>
              </a:lnSpc>
            </a:pPr>
            <a:fld id="{9B5178B4-7460-4DB6-9CEA-7A6C57E4105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840" name="CustomShape 4"/>
          <p:cNvSpPr/>
          <p:nvPr/>
        </p:nvSpPr>
        <p:spPr>
          <a:xfrm>
            <a:off x="1171800" y="2010240"/>
            <a:ext cx="3530880" cy="38487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a6a6a6"/>
                </a:solidFill>
                <a:latin typeface="Consolas"/>
                <a:ea typeface="Consolas"/>
              </a:rPr>
              <a:t>#include &lt;iostream&gt;</a:t>
            </a:r>
            <a:endParaRPr b="0" lang="en-GB" sz="1400" spc="-1" strike="noStrike">
              <a:latin typeface="Arial"/>
            </a:endParaRPr>
          </a:p>
          <a:p>
            <a:pPr>
              <a:lnSpc>
                <a:spcPct val="100000"/>
              </a:lnSpc>
            </a:pPr>
            <a:r>
              <a:rPr b="0" lang="en-GB" sz="1400" spc="-1" strike="noStrike">
                <a:solidFill>
                  <a:srgbClr val="a6a6a6"/>
                </a:solidFill>
                <a:latin typeface="Consolas"/>
                <a:ea typeface="Consolas"/>
              </a:rPr>
              <a:t>using namespace std;</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a6a6a6"/>
                </a:solidFill>
                <a:latin typeface="Consolas"/>
                <a:ea typeface="Consolas"/>
              </a:rPr>
              <a:t>int main()</a:t>
            </a:r>
            <a:endParaRPr b="0" lang="en-GB" sz="1400" spc="-1" strike="noStrike">
              <a:latin typeface="Arial"/>
            </a:endParaRPr>
          </a:p>
          <a:p>
            <a:pPr>
              <a:lnSpc>
                <a:spcPct val="100000"/>
              </a:lnSpc>
            </a:pPr>
            <a:r>
              <a:rPr b="0" lang="en-GB" sz="1400" spc="-1" strike="noStrike">
                <a:solidFill>
                  <a:srgbClr val="a6a6a6"/>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a = 1.2345678;</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b = 0.00012345678;</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c = 1234567.8;</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d = 0.000012345678;</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a &lt;&lt; endl &lt;&lt; b &lt;&lt; endl </a:t>
            </a:r>
            <a:b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&lt;&lt; c &lt;&lt; endl &lt;&lt; d &lt;&lt; endl;</a:t>
            </a:r>
            <a:endParaRPr b="0" lang="en-GB" sz="1400" spc="-1" strike="noStrike">
              <a:latin typeface="Arial"/>
            </a:endParaRPr>
          </a:p>
          <a:p>
            <a:pPr>
              <a:lnSpc>
                <a:spcPct val="100000"/>
              </a:lnSpc>
            </a:pPr>
            <a:r>
              <a:rPr b="0" lang="en-GB" sz="1400" spc="-1" strike="noStrike">
                <a:solidFill>
                  <a:srgbClr val="a6a6a6"/>
                </a:solidFill>
                <a:latin typeface="Consolas"/>
                <a:ea typeface="Consolas"/>
              </a:rPr>
              <a:t>  </a:t>
            </a:r>
            <a:r>
              <a:rPr b="0" lang="en-GB" sz="1400" spc="-1" strike="noStrike">
                <a:solidFill>
                  <a:srgbClr val="a6a6a6"/>
                </a:solidFill>
                <a:latin typeface="Consolas"/>
                <a:ea typeface="Consolas"/>
              </a:rPr>
              <a:t>	</a:t>
            </a:r>
            <a:r>
              <a:rPr b="0" lang="en-GB" sz="1400" spc="-1" strike="noStrike">
                <a:solidFill>
                  <a:srgbClr val="a6a6a6"/>
                </a:solidFill>
                <a:latin typeface="Consolas"/>
                <a:ea typeface="Consolas"/>
              </a:rPr>
              <a:t>return 0;</a:t>
            </a:r>
            <a:endParaRPr b="0" lang="en-GB" sz="1400" spc="-1" strike="noStrike">
              <a:latin typeface="Arial"/>
            </a:endParaRPr>
          </a:p>
          <a:p>
            <a:pPr>
              <a:lnSpc>
                <a:spcPct val="100000"/>
              </a:lnSpc>
            </a:pPr>
            <a:r>
              <a:rPr b="0" lang="en-GB" sz="1400" spc="-1" strike="noStrike">
                <a:solidFill>
                  <a:srgbClr val="a6a6a6"/>
                </a:solidFill>
                <a:latin typeface="Consolas"/>
                <a:ea typeface="Consolas"/>
              </a:rPr>
              <a:t>}</a:t>
            </a:r>
            <a:endParaRPr b="0" lang="en-GB" sz="1400" spc="-1" strike="noStrike">
              <a:latin typeface="Arial"/>
            </a:endParaRPr>
          </a:p>
        </p:txBody>
      </p:sp>
      <p:sp>
        <p:nvSpPr>
          <p:cNvPr id="841" name="CustomShape 5"/>
          <p:cNvSpPr/>
          <p:nvPr/>
        </p:nvSpPr>
        <p:spPr>
          <a:xfrm>
            <a:off x="4989240" y="3124800"/>
            <a:ext cx="2405160" cy="139068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1.23457</a:t>
            </a:r>
            <a:endParaRPr b="0" lang="en-GB" sz="1600" spc="-1" strike="noStrike">
              <a:latin typeface="Arial"/>
            </a:endParaRPr>
          </a:p>
          <a:p>
            <a:pPr>
              <a:lnSpc>
                <a:spcPct val="100000"/>
              </a:lnSpc>
            </a:pPr>
            <a:r>
              <a:rPr b="0" lang="en-GB" sz="1600" spc="-1" strike="noStrike">
                <a:solidFill>
                  <a:srgbClr val="000000"/>
                </a:solidFill>
                <a:latin typeface="Consolas"/>
                <a:ea typeface="Consolas"/>
              </a:rPr>
              <a:t>0.000123457</a:t>
            </a:r>
            <a:endParaRPr b="0" lang="en-GB" sz="1600" spc="-1" strike="noStrike">
              <a:latin typeface="Arial"/>
            </a:endParaRPr>
          </a:p>
          <a:p>
            <a:pPr>
              <a:lnSpc>
                <a:spcPct val="100000"/>
              </a:lnSpc>
            </a:pPr>
            <a:r>
              <a:rPr b="0" lang="en-GB" sz="1600" spc="-1" strike="noStrike">
                <a:solidFill>
                  <a:srgbClr val="000000"/>
                </a:solidFill>
                <a:latin typeface="Consolas"/>
                <a:ea typeface="Consolas"/>
              </a:rPr>
              <a:t>1.23456e+06</a:t>
            </a:r>
            <a:endParaRPr b="0" lang="en-GB" sz="1600" spc="-1" strike="noStrike">
              <a:latin typeface="Arial"/>
            </a:endParaRPr>
          </a:p>
          <a:p>
            <a:pPr>
              <a:lnSpc>
                <a:spcPct val="100000"/>
              </a:lnSpc>
            </a:pPr>
            <a:r>
              <a:rPr b="0" lang="en-GB" sz="1600" spc="-1" strike="noStrike">
                <a:solidFill>
                  <a:srgbClr val="000000"/>
                </a:solidFill>
                <a:latin typeface="Consolas"/>
                <a:ea typeface="Consolas"/>
              </a:rPr>
              <a:t>1.23457e-05</a:t>
            </a:r>
            <a:endParaRPr b="0" lang="en-GB" sz="1600" spc="-1" strike="noStrike">
              <a:latin typeface="Arial"/>
            </a:endParaRPr>
          </a:p>
          <a:p>
            <a:pPr>
              <a:lnSpc>
                <a:spcPct val="100000"/>
              </a:lnSpc>
            </a:pPr>
            <a:endParaRPr b="0" lang="en-GB" sz="1600" spc="-1" strike="noStrike">
              <a:latin typeface="Arial"/>
            </a:endParaRPr>
          </a:p>
        </p:txBody>
      </p:sp>
      <p:sp>
        <p:nvSpPr>
          <p:cNvPr id="842" name="CustomShape 6"/>
          <p:cNvSpPr/>
          <p:nvPr/>
        </p:nvSpPr>
        <p:spPr>
          <a:xfrm>
            <a:off x="4957920" y="2841480"/>
            <a:ext cx="1437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sp>
        <p:nvSpPr>
          <p:cNvPr id="843" name="CustomShape 7"/>
          <p:cNvSpPr/>
          <p:nvPr/>
        </p:nvSpPr>
        <p:spPr>
          <a:xfrm>
            <a:off x="5045400" y="3165120"/>
            <a:ext cx="1317960" cy="534960"/>
          </a:xfrm>
          <a:prstGeom prst="rect">
            <a:avLst/>
          </a:prstGeom>
          <a:noFill/>
          <a:ln w="19080">
            <a:solidFill>
              <a:srgbClr val="ff0000"/>
            </a:solidFill>
            <a:round/>
          </a:ln>
          <a:effectLst>
            <a:outerShdw dist="23040" dir="5400000">
              <a:srgbClr val="000000">
                <a:alpha val="35000"/>
              </a:srgbClr>
            </a:outerShdw>
          </a:effectLst>
        </p:spPr>
        <p:style>
          <a:lnRef idx="0"/>
          <a:fillRef idx="0"/>
          <a:effectRef idx="0"/>
          <a:fontRef idx="minor"/>
        </p:style>
      </p:sp>
      <p:sp>
        <p:nvSpPr>
          <p:cNvPr id="844" name="CustomShape 8"/>
          <p:cNvSpPr/>
          <p:nvPr/>
        </p:nvSpPr>
        <p:spPr>
          <a:xfrm flipH="1">
            <a:off x="6362280" y="2277720"/>
            <a:ext cx="577080" cy="115488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845" name="CustomShape 9"/>
          <p:cNvSpPr/>
          <p:nvPr/>
        </p:nvSpPr>
        <p:spPr>
          <a:xfrm>
            <a:off x="6941160" y="1713600"/>
            <a:ext cx="1802160" cy="112752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Avenir Next Condensed"/>
                <a:ea typeface="Avenir Next Condensed"/>
              </a:rPr>
              <a:t>Default to 6 significant digits</a:t>
            </a:r>
            <a:endParaRPr b="0" lang="en-GB" sz="1800" spc="-1" strike="noStrike">
              <a:latin typeface="Arial"/>
            </a:endParaRPr>
          </a:p>
        </p:txBody>
      </p:sp>
      <p:sp>
        <p:nvSpPr>
          <p:cNvPr id="846" name="CustomShape 10"/>
          <p:cNvSpPr/>
          <p:nvPr/>
        </p:nvSpPr>
        <p:spPr>
          <a:xfrm>
            <a:off x="5045400" y="3731760"/>
            <a:ext cx="1317960" cy="534960"/>
          </a:xfrm>
          <a:prstGeom prst="rect">
            <a:avLst/>
          </a:prstGeom>
          <a:noFill/>
          <a:ln w="25560">
            <a:solidFill>
              <a:srgbClr val="31859c"/>
            </a:solidFill>
            <a:round/>
          </a:ln>
        </p:spPr>
        <p:style>
          <a:lnRef idx="0"/>
          <a:fillRef idx="0"/>
          <a:effectRef idx="0"/>
          <a:fontRef idx="minor"/>
        </p:style>
      </p:sp>
      <p:sp>
        <p:nvSpPr>
          <p:cNvPr id="847" name="CustomShape 11"/>
          <p:cNvSpPr/>
          <p:nvPr/>
        </p:nvSpPr>
        <p:spPr>
          <a:xfrm flipH="1" flipV="1">
            <a:off x="6362280" y="3998160"/>
            <a:ext cx="373320" cy="774360"/>
          </a:xfrm>
          <a:custGeom>
            <a:avLst/>
            <a:gdLst/>
            <a:ahLst/>
            <a:rect l="l" t="t" r="r" b="b"/>
            <a:pathLst>
              <a:path w="21600" h="21600">
                <a:moveTo>
                  <a:pt x="0" y="0"/>
                </a:moveTo>
                <a:lnTo>
                  <a:pt x="21600" y="21600"/>
                </a:lnTo>
              </a:path>
            </a:pathLst>
          </a:custGeom>
          <a:noFill/>
          <a:ln w="25560">
            <a:solidFill>
              <a:srgbClr val="93cddd"/>
            </a:solidFill>
            <a:round/>
            <a:tailEnd len="med" type="triangle" w="med"/>
          </a:ln>
          <a:effectLst>
            <a:outerShdw dist="20160" dir="5400000">
              <a:srgbClr val="000000">
                <a:alpha val="38000"/>
              </a:srgbClr>
            </a:outerShdw>
          </a:effectLst>
        </p:spPr>
        <p:style>
          <a:lnRef idx="0"/>
          <a:fillRef idx="0"/>
          <a:effectRef idx="0"/>
          <a:fontRef idx="minor"/>
        </p:style>
      </p:sp>
      <p:sp>
        <p:nvSpPr>
          <p:cNvPr id="848" name="CustomShape 12"/>
          <p:cNvSpPr/>
          <p:nvPr/>
        </p:nvSpPr>
        <p:spPr>
          <a:xfrm>
            <a:off x="6737400" y="4210200"/>
            <a:ext cx="2038680" cy="1127520"/>
          </a:xfrm>
          <a:prstGeom prst="roundRect">
            <a:avLst>
              <a:gd name="adj" fmla="val 16667"/>
            </a:avLst>
          </a:prstGeom>
          <a:solidFill>
            <a:srgbClr val="ffffff"/>
          </a:solidFill>
          <a:ln w="25560">
            <a:solidFill>
              <a:srgbClr val="93cddd"/>
            </a:solidFill>
            <a:round/>
          </a:ln>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Avenir Next Condensed"/>
                <a:ea typeface="Avenir Next Condensed"/>
              </a:rPr>
              <a:t>Lengthy numbers are written in scientific notation </a:t>
            </a:r>
            <a:endParaRPr b="0" lang="en-GB" sz="1800" spc="-1" strike="noStrike">
              <a:latin typeface="Arial"/>
            </a:endParaRPr>
          </a:p>
        </p:txBody>
      </p:sp>
      <p:sp>
        <p:nvSpPr>
          <p:cNvPr id="849" name="CustomShape 13"/>
          <p:cNvSpPr/>
          <p:nvPr/>
        </p:nvSpPr>
        <p:spPr>
          <a:xfrm>
            <a:off x="4436640" y="5489640"/>
            <a:ext cx="2099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default_float.cpp</a:t>
            </a:r>
            <a:endParaRPr b="0" lang="en-GB" sz="1800" spc="-1" strike="noStrike">
              <a:latin typeface="Arial"/>
            </a:endParaRPr>
          </a:p>
        </p:txBody>
      </p:sp>
    </p:spTree>
  </p:cSld>
  <p:timing>
    <p:tnLst>
      <p:par>
        <p:cTn id="869" dur="indefinite" restart="never" nodeType="tmRoot">
          <p:childTnLst>
            <p:seq>
              <p:cTn id="870" dur="indefinite" nodeType="mainSeq">
                <p:childTnLst>
                  <p:par>
                    <p:cTn id="871" fill="hold">
                      <p:stCondLst>
                        <p:cond delay="indefinite"/>
                      </p:stCondLst>
                      <p:childTnLst>
                        <p:par>
                          <p:cTn id="872" fill="hold">
                            <p:stCondLst>
                              <p:cond delay="0"/>
                            </p:stCondLst>
                            <p:childTnLst>
                              <p:par>
                                <p:cTn id="873" nodeType="clickEffect" fill="hold" presetClass="entr" presetID="1">
                                  <p:stCondLst>
                                    <p:cond delay="0"/>
                                  </p:stCondLst>
                                  <p:childTnLst>
                                    <p:set>
                                      <p:cBhvr>
                                        <p:cTn id="874" dur="1" fill="hold">
                                          <p:stCondLst>
                                            <p:cond delay="0"/>
                                          </p:stCondLst>
                                        </p:cTn>
                                        <p:tgtEl>
                                          <p:spTgt spid="843"/>
                                        </p:tgtEl>
                                        <p:attrNameLst>
                                          <p:attrName>style.visibility</p:attrName>
                                        </p:attrNameLst>
                                      </p:cBhvr>
                                      <p:to>
                                        <p:strVal val="visible"/>
                                      </p:to>
                                    </p:set>
                                  </p:childTnLst>
                                </p:cTn>
                              </p:par>
                              <p:par>
                                <p:cTn id="875" nodeType="withEffect" fill="hold" presetClass="entr" presetID="1">
                                  <p:stCondLst>
                                    <p:cond delay="0"/>
                                  </p:stCondLst>
                                  <p:childTnLst>
                                    <p:set>
                                      <p:cBhvr>
                                        <p:cTn id="876" dur="1" fill="hold">
                                          <p:stCondLst>
                                            <p:cond delay="0"/>
                                          </p:stCondLst>
                                        </p:cTn>
                                        <p:tgtEl>
                                          <p:spTgt spid="844"/>
                                        </p:tgtEl>
                                        <p:attrNameLst>
                                          <p:attrName>style.visibility</p:attrName>
                                        </p:attrNameLst>
                                      </p:cBhvr>
                                      <p:to>
                                        <p:strVal val="visible"/>
                                      </p:to>
                                    </p:set>
                                  </p:childTnLst>
                                </p:cTn>
                              </p:par>
                              <p:par>
                                <p:cTn id="877" nodeType="withEffect" fill="hold" presetClass="entr" presetID="1">
                                  <p:stCondLst>
                                    <p:cond delay="0"/>
                                  </p:stCondLst>
                                  <p:childTnLst>
                                    <p:set>
                                      <p:cBhvr>
                                        <p:cTn id="878" dur="1" fill="hold">
                                          <p:stCondLst>
                                            <p:cond delay="0"/>
                                          </p:stCondLst>
                                        </p:cTn>
                                        <p:tgtEl>
                                          <p:spTgt spid="845"/>
                                        </p:tgtEl>
                                        <p:attrNameLst>
                                          <p:attrName>style.visibility</p:attrName>
                                        </p:attrNameLst>
                                      </p:cBhvr>
                                      <p:to>
                                        <p:strVal val="visible"/>
                                      </p:to>
                                    </p:set>
                                  </p:childTnLst>
                                </p:cTn>
                              </p:par>
                            </p:childTnLst>
                          </p:cTn>
                        </p:par>
                      </p:childTnLst>
                    </p:cTn>
                  </p:par>
                  <p:par>
                    <p:cTn id="879" fill="hold">
                      <p:stCondLst>
                        <p:cond delay="indefinite"/>
                      </p:stCondLst>
                      <p:childTnLst>
                        <p:par>
                          <p:cTn id="880" fill="hold">
                            <p:stCondLst>
                              <p:cond delay="0"/>
                            </p:stCondLst>
                            <p:childTnLst>
                              <p:par>
                                <p:cTn id="881" nodeType="clickEffect" fill="hold" presetClass="entr" presetID="1">
                                  <p:stCondLst>
                                    <p:cond delay="0"/>
                                  </p:stCondLst>
                                  <p:childTnLst>
                                    <p:set>
                                      <p:cBhvr>
                                        <p:cTn id="882" dur="1" fill="hold">
                                          <p:stCondLst>
                                            <p:cond delay="0"/>
                                          </p:stCondLst>
                                        </p:cTn>
                                        <p:tgtEl>
                                          <p:spTgt spid="846"/>
                                        </p:tgtEl>
                                        <p:attrNameLst>
                                          <p:attrName>style.visibility</p:attrName>
                                        </p:attrNameLst>
                                      </p:cBhvr>
                                      <p:to>
                                        <p:strVal val="visible"/>
                                      </p:to>
                                    </p:set>
                                  </p:childTnLst>
                                </p:cTn>
                              </p:par>
                              <p:par>
                                <p:cTn id="883" nodeType="withEffect" fill="hold" presetClass="entr" presetID="1">
                                  <p:stCondLst>
                                    <p:cond delay="0"/>
                                  </p:stCondLst>
                                  <p:childTnLst>
                                    <p:set>
                                      <p:cBhvr>
                                        <p:cTn id="884" dur="1" fill="hold">
                                          <p:stCondLst>
                                            <p:cond delay="0"/>
                                          </p:stCondLst>
                                        </p:cTn>
                                        <p:tgtEl>
                                          <p:spTgt spid="847"/>
                                        </p:tgtEl>
                                        <p:attrNameLst>
                                          <p:attrName>style.visibility</p:attrName>
                                        </p:attrNameLst>
                                      </p:cBhvr>
                                      <p:to>
                                        <p:strVal val="visible"/>
                                      </p:to>
                                    </p:set>
                                  </p:childTnLst>
                                </p:cTn>
                              </p:par>
                              <p:par>
                                <p:cTn id="885" nodeType="withEffect" fill="hold" presetClass="entr" presetID="1">
                                  <p:stCondLst>
                                    <p:cond delay="0"/>
                                  </p:stCondLst>
                                  <p:childTnLst>
                                    <p:set>
                                      <p:cBhvr>
                                        <p:cTn id="886" dur="1" fill="hold">
                                          <p:stCondLst>
                                            <p:cond delay="0"/>
                                          </p:stCondLst>
                                        </p:cTn>
                                        <p:tgtEl>
                                          <p:spTgt spid="84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0" name="TextShape 1"/>
          <p:cNvSpPr txBox="1"/>
          <p:nvPr/>
        </p:nvSpPr>
        <p:spPr>
          <a:xfrm>
            <a:off x="457200" y="274680"/>
            <a:ext cx="8229240" cy="1142640"/>
          </a:xfrm>
          <a:prstGeom prst="rect">
            <a:avLst/>
          </a:prstGeom>
          <a:noFill/>
          <a:ln>
            <a:noFill/>
          </a:ln>
        </p:spPr>
        <p:txBody>
          <a:bodyPr anchor="ctr"/>
          <a:p>
            <a:pPr>
              <a:lnSpc>
                <a:spcPct val="100000"/>
              </a:lnSpc>
            </a:pPr>
            <a:r>
              <a:rPr b="1" lang="en-US" sz="4400" spc="-1" strike="noStrike">
                <a:solidFill>
                  <a:srgbClr val="000000"/>
                </a:solidFill>
                <a:latin typeface="Avenir Next"/>
                <a:ea typeface="Avenir Next"/>
              </a:rPr>
              <a:t>showpoint</a:t>
            </a:r>
            <a:r>
              <a:rPr b="0" lang="en-US" sz="4400" spc="-1" strike="noStrike">
                <a:solidFill>
                  <a:srgbClr val="000000"/>
                </a:solidFill>
                <a:latin typeface="Avenir Next"/>
                <a:ea typeface="Avenir Next"/>
              </a:rPr>
              <a:t> Manipulator</a:t>
            </a:r>
            <a:endParaRPr b="0" lang="en-US" sz="4400" spc="-1" strike="noStrike">
              <a:solidFill>
                <a:srgbClr val="000000"/>
              </a:solidFill>
              <a:latin typeface="Calibri Light"/>
            </a:endParaRPr>
          </a:p>
        </p:txBody>
      </p:sp>
      <p:sp>
        <p:nvSpPr>
          <p:cNvPr id="851"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Example</a:t>
            </a:r>
            <a:endParaRPr b="0" lang="en-US" sz="2400" spc="-1" strike="noStrike">
              <a:solidFill>
                <a:srgbClr val="000000"/>
              </a:solidFill>
              <a:latin typeface="Calibri Light"/>
            </a:endParaRPr>
          </a:p>
        </p:txBody>
      </p:sp>
      <p:sp>
        <p:nvSpPr>
          <p:cNvPr id="852" name="TextShape 3"/>
          <p:cNvSpPr txBox="1"/>
          <p:nvPr/>
        </p:nvSpPr>
        <p:spPr>
          <a:xfrm>
            <a:off x="6553080" y="6356520"/>
            <a:ext cx="2133360" cy="364680"/>
          </a:xfrm>
          <a:prstGeom prst="rect">
            <a:avLst/>
          </a:prstGeom>
          <a:noFill/>
          <a:ln>
            <a:noFill/>
          </a:ln>
        </p:spPr>
        <p:txBody>
          <a:bodyPr anchor="ctr"/>
          <a:p>
            <a:pPr algn="r">
              <a:lnSpc>
                <a:spcPct val="100000"/>
              </a:lnSpc>
            </a:pPr>
            <a:fld id="{23C68A97-0F41-4DDB-8418-17C9B1E9F88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853" name="CustomShape 4"/>
          <p:cNvSpPr/>
          <p:nvPr/>
        </p:nvSpPr>
        <p:spPr>
          <a:xfrm>
            <a:off x="1024920" y="2010240"/>
            <a:ext cx="4023360" cy="34794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a6a6a6"/>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e = 12.0;</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e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1" lang="en-GB" sz="1600" spc="-1" strike="noStrike">
                <a:solidFill>
                  <a:srgbClr val="e46c0a"/>
                </a:solidFill>
                <a:latin typeface="Consolas"/>
                <a:ea typeface="Consolas"/>
              </a:rPr>
              <a:t>showpoint</a:t>
            </a:r>
            <a:r>
              <a:rPr b="1" lang="en-GB" sz="1600" spc="-1" strike="noStrike">
                <a:solidFill>
                  <a:srgbClr val="000000"/>
                </a:solidFill>
                <a:latin typeface="Consolas"/>
                <a:ea typeface="Consolas"/>
              </a:rPr>
              <a:t> </a:t>
            </a:r>
            <a:r>
              <a:rPr b="0" lang="en-GB" sz="1600" spc="-1" strike="noStrike">
                <a:solidFill>
                  <a:srgbClr val="000000"/>
                </a:solidFill>
                <a:latin typeface="Consolas"/>
                <a:ea typeface="Consolas"/>
              </a:rPr>
              <a:t>&lt;&lt; e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p:txBody>
      </p:sp>
      <p:sp>
        <p:nvSpPr>
          <p:cNvPr id="854" name="CustomShape 5"/>
          <p:cNvSpPr/>
          <p:nvPr/>
        </p:nvSpPr>
        <p:spPr>
          <a:xfrm>
            <a:off x="4989240" y="2279520"/>
            <a:ext cx="2405160" cy="139068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855" name="CustomShape 6"/>
          <p:cNvSpPr/>
          <p:nvPr/>
        </p:nvSpPr>
        <p:spPr>
          <a:xfrm>
            <a:off x="4957920" y="1996560"/>
            <a:ext cx="1437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sp>
        <p:nvSpPr>
          <p:cNvPr id="856" name="CustomShape 7"/>
          <p:cNvSpPr/>
          <p:nvPr/>
        </p:nvSpPr>
        <p:spPr>
          <a:xfrm>
            <a:off x="3076920" y="5483880"/>
            <a:ext cx="2099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default_float.cpp</a:t>
            </a:r>
            <a:endParaRPr b="0" lang="en-GB" sz="1800" spc="-1" strike="noStrike">
              <a:latin typeface="Arial"/>
            </a:endParaRPr>
          </a:p>
        </p:txBody>
      </p:sp>
      <p:sp>
        <p:nvSpPr>
          <p:cNvPr id="857" name="CustomShape 8"/>
          <p:cNvSpPr/>
          <p:nvPr/>
        </p:nvSpPr>
        <p:spPr>
          <a:xfrm>
            <a:off x="5045400" y="2454120"/>
            <a:ext cx="1317960" cy="263520"/>
          </a:xfrm>
          <a:prstGeom prst="rect">
            <a:avLst/>
          </a:prstGeom>
          <a:noFill/>
          <a:ln w="19080">
            <a:solidFill>
              <a:srgbClr val="ff0000"/>
            </a:solidFill>
            <a:round/>
          </a:ln>
          <a:effectLst>
            <a:outerShdw dist="23040" dir="5400000">
              <a:srgbClr val="000000">
                <a:alpha val="35000"/>
              </a:srgbClr>
            </a:outerShdw>
          </a:effectLst>
        </p:spPr>
        <p:style>
          <a:lnRef idx="0"/>
          <a:fillRef idx="0"/>
          <a:effectRef idx="0"/>
          <a:fontRef idx="minor"/>
        </p:style>
      </p:sp>
      <p:sp>
        <p:nvSpPr>
          <p:cNvPr id="858" name="CustomShape 9"/>
          <p:cNvSpPr/>
          <p:nvPr/>
        </p:nvSpPr>
        <p:spPr>
          <a:xfrm>
            <a:off x="6941160" y="1742760"/>
            <a:ext cx="1929600" cy="84492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Avenir Next Condensed"/>
                <a:ea typeface="Avenir Next Condensed"/>
              </a:rPr>
              <a:t>default is no decimal point if decimal value is 0</a:t>
            </a:r>
            <a:endParaRPr b="0" lang="en-GB" sz="1800" spc="-1" strike="noStrike">
              <a:latin typeface="Arial"/>
            </a:endParaRPr>
          </a:p>
        </p:txBody>
      </p:sp>
      <p:sp>
        <p:nvSpPr>
          <p:cNvPr id="859" name="CustomShape 10"/>
          <p:cNvSpPr/>
          <p:nvPr/>
        </p:nvSpPr>
        <p:spPr>
          <a:xfrm flipH="1">
            <a:off x="6362280" y="2165400"/>
            <a:ext cx="577080" cy="42048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860" name="CustomShape 11"/>
          <p:cNvSpPr/>
          <p:nvPr/>
        </p:nvSpPr>
        <p:spPr>
          <a:xfrm>
            <a:off x="5045400" y="2736000"/>
            <a:ext cx="1317960" cy="267480"/>
          </a:xfrm>
          <a:prstGeom prst="rect">
            <a:avLst/>
          </a:prstGeom>
          <a:noFill/>
          <a:ln w="25560">
            <a:solidFill>
              <a:srgbClr val="31859c"/>
            </a:solidFill>
            <a:round/>
          </a:ln>
        </p:spPr>
        <p:style>
          <a:lnRef idx="0"/>
          <a:fillRef idx="0"/>
          <a:effectRef idx="0"/>
          <a:fontRef idx="minor"/>
        </p:style>
      </p:sp>
      <p:sp>
        <p:nvSpPr>
          <p:cNvPr id="861" name="CustomShape 12"/>
          <p:cNvSpPr/>
          <p:nvPr/>
        </p:nvSpPr>
        <p:spPr>
          <a:xfrm flipH="1" flipV="1">
            <a:off x="6362280" y="2869560"/>
            <a:ext cx="373320" cy="697680"/>
          </a:xfrm>
          <a:custGeom>
            <a:avLst/>
            <a:gdLst/>
            <a:ahLst/>
            <a:rect l="l" t="t" r="r" b="b"/>
            <a:pathLst>
              <a:path w="21600" h="21600">
                <a:moveTo>
                  <a:pt x="0" y="0"/>
                </a:moveTo>
                <a:lnTo>
                  <a:pt x="21600" y="21600"/>
                </a:lnTo>
              </a:path>
            </a:pathLst>
          </a:custGeom>
          <a:noFill/>
          <a:ln w="25560">
            <a:solidFill>
              <a:srgbClr val="93cddd"/>
            </a:solidFill>
            <a:round/>
            <a:tailEnd len="med" type="triangle" w="med"/>
          </a:ln>
          <a:effectLst>
            <a:outerShdw dist="20160" dir="5400000">
              <a:srgbClr val="000000">
                <a:alpha val="38000"/>
              </a:srgbClr>
            </a:outerShdw>
          </a:effectLst>
        </p:spPr>
        <p:style>
          <a:lnRef idx="0"/>
          <a:fillRef idx="0"/>
          <a:effectRef idx="0"/>
          <a:fontRef idx="minor"/>
        </p:style>
      </p:sp>
      <p:sp>
        <p:nvSpPr>
          <p:cNvPr id="862" name="CustomShape 13"/>
          <p:cNvSpPr/>
          <p:nvPr/>
        </p:nvSpPr>
        <p:spPr>
          <a:xfrm>
            <a:off x="6737400" y="3003480"/>
            <a:ext cx="2133360" cy="1127520"/>
          </a:xfrm>
          <a:prstGeom prst="roundRect">
            <a:avLst>
              <a:gd name="adj" fmla="val 16667"/>
            </a:avLst>
          </a:prstGeom>
          <a:solidFill>
            <a:srgbClr val="ffffff"/>
          </a:solidFill>
          <a:ln w="25560">
            <a:solidFill>
              <a:srgbClr val="93cddd"/>
            </a:solidFill>
            <a:round/>
          </a:ln>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Avenir Next Condensed"/>
                <a:ea typeface="Avenir Next Condensed"/>
              </a:rPr>
              <a:t>display decimal point with padding zeros with </a:t>
            </a:r>
            <a:r>
              <a:rPr b="1" lang="en-GB" sz="1800" spc="-1" strike="noStrike">
                <a:solidFill>
                  <a:srgbClr val="000000"/>
                </a:solidFill>
                <a:latin typeface="Avenir Next Condensed"/>
                <a:ea typeface="Avenir Next Condensed"/>
              </a:rPr>
              <a:t>showpoint</a:t>
            </a:r>
            <a:endParaRPr b="0" lang="en-GB" sz="1800" spc="-1" strike="noStrike">
              <a:latin typeface="Arial"/>
            </a:endParaRPr>
          </a:p>
        </p:txBody>
      </p:sp>
      <p:sp>
        <p:nvSpPr>
          <p:cNvPr id="863" name="CustomShape 14"/>
          <p:cNvSpPr/>
          <p:nvPr/>
        </p:nvSpPr>
        <p:spPr>
          <a:xfrm>
            <a:off x="5616720" y="4439880"/>
            <a:ext cx="2648880" cy="91260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can be unset with the </a:t>
            </a:r>
            <a:r>
              <a:rPr b="1" lang="en-GB" sz="1800" spc="-1" strike="noStrike">
                <a:solidFill>
                  <a:srgbClr val="000000"/>
                </a:solidFill>
                <a:latin typeface="Avenir Next Condensed"/>
                <a:ea typeface="Avenir Next Condensed"/>
              </a:rPr>
              <a:t>noshowpoint</a:t>
            </a:r>
            <a:r>
              <a:rPr b="0" lang="en-GB" sz="1800" spc="-1" strike="noStrike">
                <a:solidFill>
                  <a:srgbClr val="000000"/>
                </a:solidFill>
                <a:latin typeface="Avenir Next Condensed"/>
                <a:ea typeface="Avenir Next Condensed"/>
              </a:rPr>
              <a:t> manipulator</a:t>
            </a:r>
            <a:endParaRPr b="0" lang="en-GB" sz="1800" spc="-1" strike="noStrike">
              <a:latin typeface="Arial"/>
            </a:endParaRPr>
          </a:p>
        </p:txBody>
      </p:sp>
      <p:sp>
        <p:nvSpPr>
          <p:cNvPr id="864" name="CustomShape 15"/>
          <p:cNvSpPr/>
          <p:nvPr/>
        </p:nvSpPr>
        <p:spPr>
          <a:xfrm>
            <a:off x="5022360" y="2403360"/>
            <a:ext cx="4388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12</a:t>
            </a:r>
            <a:endParaRPr b="0" lang="en-GB" sz="1600" spc="-1" strike="noStrike">
              <a:latin typeface="Arial"/>
            </a:endParaRPr>
          </a:p>
        </p:txBody>
      </p:sp>
      <p:sp>
        <p:nvSpPr>
          <p:cNvPr id="865" name="CustomShape 16"/>
          <p:cNvSpPr/>
          <p:nvPr/>
        </p:nvSpPr>
        <p:spPr>
          <a:xfrm>
            <a:off x="4965480" y="2701080"/>
            <a:ext cx="102096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12.0000</a:t>
            </a:r>
            <a:endParaRPr b="0" lang="en-GB" sz="1600" spc="-1" strike="noStrike">
              <a:latin typeface="Arial"/>
            </a:endParaRPr>
          </a:p>
        </p:txBody>
      </p:sp>
    </p:spTree>
  </p:cSld>
  <p:timing>
    <p:tnLst>
      <p:par>
        <p:cTn id="887" dur="indefinite" restart="never" nodeType="tmRoot">
          <p:childTnLst>
            <p:seq>
              <p:cTn id="888" dur="indefinite" nodeType="mainSeq">
                <p:childTnLst>
                  <p:par>
                    <p:cTn id="889" fill="hold">
                      <p:stCondLst>
                        <p:cond delay="indefinite"/>
                      </p:stCondLst>
                      <p:childTnLst>
                        <p:par>
                          <p:cTn id="890" fill="hold">
                            <p:stCondLst>
                              <p:cond delay="0"/>
                            </p:stCondLst>
                            <p:childTnLst>
                              <p:par>
                                <p:cTn id="891" nodeType="clickEffect" fill="hold" presetClass="entr" presetID="1">
                                  <p:stCondLst>
                                    <p:cond delay="0"/>
                                  </p:stCondLst>
                                  <p:childTnLst>
                                    <p:set>
                                      <p:cBhvr>
                                        <p:cTn id="892" dur="1" fill="hold">
                                          <p:stCondLst>
                                            <p:cond delay="0"/>
                                          </p:stCondLst>
                                        </p:cTn>
                                        <p:tgtEl>
                                          <p:spTgt spid="857"/>
                                        </p:tgtEl>
                                        <p:attrNameLst>
                                          <p:attrName>style.visibility</p:attrName>
                                        </p:attrNameLst>
                                      </p:cBhvr>
                                      <p:to>
                                        <p:strVal val="visible"/>
                                      </p:to>
                                    </p:set>
                                  </p:childTnLst>
                                </p:cTn>
                              </p:par>
                              <p:par>
                                <p:cTn id="893" nodeType="withEffect" fill="hold" presetClass="entr" presetID="1">
                                  <p:stCondLst>
                                    <p:cond delay="0"/>
                                  </p:stCondLst>
                                  <p:childTnLst>
                                    <p:set>
                                      <p:cBhvr>
                                        <p:cTn id="894" dur="1" fill="hold">
                                          <p:stCondLst>
                                            <p:cond delay="0"/>
                                          </p:stCondLst>
                                        </p:cTn>
                                        <p:tgtEl>
                                          <p:spTgt spid="864"/>
                                        </p:tgtEl>
                                        <p:attrNameLst>
                                          <p:attrName>style.visibility</p:attrName>
                                        </p:attrNameLst>
                                      </p:cBhvr>
                                      <p:to>
                                        <p:strVal val="visible"/>
                                      </p:to>
                                    </p:set>
                                  </p:childTnLst>
                                </p:cTn>
                              </p:par>
                              <p:par>
                                <p:cTn id="895" nodeType="withEffect" fill="hold" presetClass="entr" presetID="1">
                                  <p:stCondLst>
                                    <p:cond delay="0"/>
                                  </p:stCondLst>
                                  <p:childTnLst>
                                    <p:set>
                                      <p:cBhvr>
                                        <p:cTn id="896" dur="1" fill="hold">
                                          <p:stCondLst>
                                            <p:cond delay="0"/>
                                          </p:stCondLst>
                                        </p:cTn>
                                        <p:tgtEl>
                                          <p:spTgt spid="859"/>
                                        </p:tgtEl>
                                        <p:attrNameLst>
                                          <p:attrName>style.visibility</p:attrName>
                                        </p:attrNameLst>
                                      </p:cBhvr>
                                      <p:to>
                                        <p:strVal val="visible"/>
                                      </p:to>
                                    </p:set>
                                  </p:childTnLst>
                                </p:cTn>
                              </p:par>
                              <p:par>
                                <p:cTn id="897" nodeType="withEffect" fill="hold" presetClass="entr" presetID="1">
                                  <p:stCondLst>
                                    <p:cond delay="0"/>
                                  </p:stCondLst>
                                  <p:childTnLst>
                                    <p:set>
                                      <p:cBhvr>
                                        <p:cTn id="898" dur="1" fill="hold">
                                          <p:stCondLst>
                                            <p:cond delay="0"/>
                                          </p:stCondLst>
                                        </p:cTn>
                                        <p:tgtEl>
                                          <p:spTgt spid="858"/>
                                        </p:tgtEl>
                                        <p:attrNameLst>
                                          <p:attrName>style.visibility</p:attrName>
                                        </p:attrNameLst>
                                      </p:cBhvr>
                                      <p:to>
                                        <p:strVal val="visible"/>
                                      </p:to>
                                    </p:set>
                                  </p:childTnLst>
                                </p:cTn>
                              </p:par>
                            </p:childTnLst>
                          </p:cTn>
                        </p:par>
                      </p:childTnLst>
                    </p:cTn>
                  </p:par>
                  <p:par>
                    <p:cTn id="899" fill="hold">
                      <p:stCondLst>
                        <p:cond delay="indefinite"/>
                      </p:stCondLst>
                      <p:childTnLst>
                        <p:par>
                          <p:cTn id="900" fill="hold">
                            <p:stCondLst>
                              <p:cond delay="0"/>
                            </p:stCondLst>
                            <p:childTnLst>
                              <p:par>
                                <p:cTn id="901" nodeType="clickEffect" fill="hold" presetClass="entr" presetID="1">
                                  <p:stCondLst>
                                    <p:cond delay="0"/>
                                  </p:stCondLst>
                                  <p:childTnLst>
                                    <p:set>
                                      <p:cBhvr>
                                        <p:cTn id="902" dur="1" fill="hold">
                                          <p:stCondLst>
                                            <p:cond delay="0"/>
                                          </p:stCondLst>
                                        </p:cTn>
                                        <p:tgtEl>
                                          <p:spTgt spid="865"/>
                                        </p:tgtEl>
                                        <p:attrNameLst>
                                          <p:attrName>style.visibility</p:attrName>
                                        </p:attrNameLst>
                                      </p:cBhvr>
                                      <p:to>
                                        <p:strVal val="visible"/>
                                      </p:to>
                                    </p:set>
                                  </p:childTnLst>
                                </p:cTn>
                              </p:par>
                              <p:par>
                                <p:cTn id="903" nodeType="withEffect" fill="hold" presetClass="entr" presetID="1">
                                  <p:stCondLst>
                                    <p:cond delay="0"/>
                                  </p:stCondLst>
                                  <p:childTnLst>
                                    <p:set>
                                      <p:cBhvr>
                                        <p:cTn id="904" dur="1" fill="hold">
                                          <p:stCondLst>
                                            <p:cond delay="0"/>
                                          </p:stCondLst>
                                        </p:cTn>
                                        <p:tgtEl>
                                          <p:spTgt spid="860"/>
                                        </p:tgtEl>
                                        <p:attrNameLst>
                                          <p:attrName>style.visibility</p:attrName>
                                        </p:attrNameLst>
                                      </p:cBhvr>
                                      <p:to>
                                        <p:strVal val="visible"/>
                                      </p:to>
                                    </p:set>
                                  </p:childTnLst>
                                </p:cTn>
                              </p:par>
                              <p:par>
                                <p:cTn id="905" nodeType="withEffect" fill="hold" presetClass="entr" presetID="1">
                                  <p:stCondLst>
                                    <p:cond delay="0"/>
                                  </p:stCondLst>
                                  <p:childTnLst>
                                    <p:set>
                                      <p:cBhvr>
                                        <p:cTn id="906" dur="1" fill="hold">
                                          <p:stCondLst>
                                            <p:cond delay="0"/>
                                          </p:stCondLst>
                                        </p:cTn>
                                        <p:tgtEl>
                                          <p:spTgt spid="861"/>
                                        </p:tgtEl>
                                        <p:attrNameLst>
                                          <p:attrName>style.visibility</p:attrName>
                                        </p:attrNameLst>
                                      </p:cBhvr>
                                      <p:to>
                                        <p:strVal val="visible"/>
                                      </p:to>
                                    </p:set>
                                  </p:childTnLst>
                                </p:cTn>
                              </p:par>
                              <p:par>
                                <p:cTn id="907" nodeType="withEffect" fill="hold" presetClass="entr" presetID="1">
                                  <p:stCondLst>
                                    <p:cond delay="0"/>
                                  </p:stCondLst>
                                  <p:childTnLst>
                                    <p:set>
                                      <p:cBhvr>
                                        <p:cTn id="908" dur="1" fill="hold">
                                          <p:stCondLst>
                                            <p:cond delay="0"/>
                                          </p:stCondLst>
                                        </p:cTn>
                                        <p:tgtEl>
                                          <p:spTgt spid="862"/>
                                        </p:tgtEl>
                                        <p:attrNameLst>
                                          <p:attrName>style.visibility</p:attrName>
                                        </p:attrNameLst>
                                      </p:cBhvr>
                                      <p:to>
                                        <p:strVal val="visible"/>
                                      </p:to>
                                    </p:set>
                                  </p:childTnLst>
                                </p:cTn>
                              </p:par>
                            </p:childTnLst>
                          </p:cTn>
                        </p:par>
                      </p:childTnLst>
                    </p:cTn>
                  </p:par>
                  <p:par>
                    <p:cTn id="909" fill="hold">
                      <p:stCondLst>
                        <p:cond delay="indefinite"/>
                      </p:stCondLst>
                      <p:childTnLst>
                        <p:par>
                          <p:cTn id="910" fill="hold">
                            <p:stCondLst>
                              <p:cond delay="0"/>
                            </p:stCondLst>
                            <p:childTnLst>
                              <p:par>
                                <p:cTn id="911" nodeType="clickEffect" fill="hold" presetClass="entr" presetID="1">
                                  <p:stCondLst>
                                    <p:cond delay="0"/>
                                  </p:stCondLst>
                                  <p:childTnLst>
                                    <p:set>
                                      <p:cBhvr>
                                        <p:cTn id="912" dur="1" fill="hold">
                                          <p:stCondLst>
                                            <p:cond delay="0"/>
                                          </p:stCondLst>
                                        </p:cTn>
                                        <p:tgtEl>
                                          <p:spTgt spid="86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6" name="TextShape 1"/>
          <p:cNvSpPr txBox="1"/>
          <p:nvPr/>
        </p:nvSpPr>
        <p:spPr>
          <a:xfrm>
            <a:off x="457200" y="274680"/>
            <a:ext cx="8229240" cy="1142640"/>
          </a:xfrm>
          <a:prstGeom prst="rect">
            <a:avLst/>
          </a:prstGeom>
          <a:noFill/>
          <a:ln>
            <a:noFill/>
          </a:ln>
        </p:spPr>
        <p:txBody>
          <a:bodyPr anchor="ctr"/>
          <a:p>
            <a:pPr>
              <a:lnSpc>
                <a:spcPct val="100000"/>
              </a:lnSpc>
            </a:pPr>
            <a:r>
              <a:rPr b="1" lang="en-US" sz="4400" spc="-1" strike="noStrike">
                <a:solidFill>
                  <a:srgbClr val="000000"/>
                </a:solidFill>
                <a:latin typeface="Avenir Next"/>
                <a:ea typeface="Avenir Next"/>
              </a:rPr>
              <a:t>fixed </a:t>
            </a:r>
            <a:r>
              <a:rPr b="0" lang="en-US" sz="4400" spc="-1" strike="noStrike">
                <a:solidFill>
                  <a:srgbClr val="000000"/>
                </a:solidFill>
                <a:latin typeface="Avenir Next"/>
                <a:ea typeface="Avenir Next"/>
              </a:rPr>
              <a:t>/</a:t>
            </a:r>
            <a:r>
              <a:rPr b="1" lang="en-US" sz="4400" spc="-1" strike="noStrike">
                <a:solidFill>
                  <a:srgbClr val="000000"/>
                </a:solidFill>
                <a:latin typeface="Avenir Next"/>
                <a:ea typeface="Avenir Next"/>
              </a:rPr>
              <a:t> scientific </a:t>
            </a:r>
            <a:r>
              <a:rPr b="0" lang="en-US" sz="4400" spc="-1" strike="noStrike">
                <a:solidFill>
                  <a:srgbClr val="000000"/>
                </a:solidFill>
                <a:latin typeface="Avenir Next"/>
                <a:ea typeface="Avenir Next"/>
              </a:rPr>
              <a:t>Manipulators</a:t>
            </a:r>
            <a:endParaRPr b="0" lang="en-US" sz="4400" spc="-1" strike="noStrike">
              <a:solidFill>
                <a:srgbClr val="000000"/>
              </a:solidFill>
              <a:latin typeface="Calibri Light"/>
            </a:endParaRPr>
          </a:p>
        </p:txBody>
      </p:sp>
      <p:sp>
        <p:nvSpPr>
          <p:cNvPr id="867" name="TextShape 2"/>
          <p:cNvSpPr txBox="1"/>
          <p:nvPr/>
        </p:nvSpPr>
        <p:spPr>
          <a:xfrm>
            <a:off x="457200" y="1600200"/>
            <a:ext cx="8445960" cy="101772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1" lang="en-US" sz="2400" spc="-1" strike="noStrike">
                <a:solidFill>
                  <a:srgbClr val="000000"/>
                </a:solidFill>
                <a:latin typeface="Calibri Light"/>
                <a:ea typeface="Calibri Light"/>
              </a:rPr>
              <a:t>fixed </a:t>
            </a:r>
            <a:r>
              <a:rPr b="0" lang="en-US" sz="2400" spc="-1" strike="noStrike">
                <a:solidFill>
                  <a:srgbClr val="000000"/>
                </a:solidFill>
                <a:latin typeface="Calibri Light"/>
                <a:ea typeface="Calibri Light"/>
              </a:rPr>
              <a:t>to write floating-point numbers as </a:t>
            </a:r>
            <a:r>
              <a:rPr b="0" lang="en-US" sz="2400" spc="-1" strike="noStrike">
                <a:solidFill>
                  <a:srgbClr val="31859c"/>
                </a:solidFill>
                <a:latin typeface="Calibri Light"/>
                <a:ea typeface="Calibri Light"/>
              </a:rPr>
              <a:t>fixed decimal</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1" lang="en-US" sz="2400" spc="-1" strike="noStrike">
                <a:solidFill>
                  <a:srgbClr val="000000"/>
                </a:solidFill>
                <a:latin typeface="Calibri Light"/>
                <a:ea typeface="Calibri Light"/>
              </a:rPr>
              <a:t>scientific </a:t>
            </a:r>
            <a:r>
              <a:rPr b="0" lang="en-US" sz="2400" spc="-1" strike="noStrike">
                <a:solidFill>
                  <a:srgbClr val="000000"/>
                </a:solidFill>
                <a:latin typeface="Calibri Light"/>
                <a:ea typeface="Calibri Light"/>
              </a:rPr>
              <a:t>to output floating-point numbers in </a:t>
            </a:r>
            <a:r>
              <a:rPr b="0" lang="en-US" sz="2400" spc="-1" strike="noStrike">
                <a:solidFill>
                  <a:srgbClr val="31859c"/>
                </a:solidFill>
                <a:latin typeface="Calibri Light"/>
                <a:ea typeface="Calibri Light"/>
              </a:rPr>
              <a:t>scientific notation</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868" name="TextShape 3"/>
          <p:cNvSpPr txBox="1"/>
          <p:nvPr/>
        </p:nvSpPr>
        <p:spPr>
          <a:xfrm>
            <a:off x="6553080" y="6356520"/>
            <a:ext cx="2133360" cy="364680"/>
          </a:xfrm>
          <a:prstGeom prst="rect">
            <a:avLst/>
          </a:prstGeom>
          <a:noFill/>
          <a:ln>
            <a:noFill/>
          </a:ln>
        </p:spPr>
        <p:txBody>
          <a:bodyPr anchor="ctr"/>
          <a:p>
            <a:pPr algn="r">
              <a:lnSpc>
                <a:spcPct val="100000"/>
              </a:lnSpc>
            </a:pPr>
            <a:fld id="{12E80F8D-B2AC-41C3-B3FA-CE08756D076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869" name="CustomShape 4"/>
          <p:cNvSpPr/>
          <p:nvPr/>
        </p:nvSpPr>
        <p:spPr>
          <a:xfrm>
            <a:off x="1554480" y="2620800"/>
            <a:ext cx="4432680" cy="360756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a6a6a6"/>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f = 0.135;</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f &lt;&lt; endl;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1" lang="en-GB" sz="1600" spc="-1" strike="noStrike">
                <a:solidFill>
                  <a:srgbClr val="e46c0a"/>
                </a:solidFill>
                <a:latin typeface="Consolas"/>
                <a:ea typeface="Consolas"/>
              </a:rPr>
              <a:t>fixed</a:t>
            </a:r>
            <a:r>
              <a:rPr b="1" lang="en-GB" sz="1600" spc="-1" strike="noStrike">
                <a:solidFill>
                  <a:srgbClr val="000000"/>
                </a:solidFill>
                <a:latin typeface="Consolas"/>
                <a:ea typeface="Consolas"/>
              </a:rPr>
              <a:t> </a:t>
            </a:r>
            <a:r>
              <a:rPr b="0" lang="en-GB" sz="1600" spc="-1" strike="noStrike">
                <a:solidFill>
                  <a:srgbClr val="000000"/>
                </a:solidFill>
                <a:latin typeface="Consolas"/>
                <a:ea typeface="Consolas"/>
              </a:rPr>
              <a:t>&lt;&lt; f &lt;&lt; endl;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1" lang="en-GB" sz="1600" spc="-1" strike="noStrike">
                <a:solidFill>
                  <a:srgbClr val="e46c0a"/>
                </a:solidFill>
                <a:latin typeface="Consolas"/>
                <a:ea typeface="Consolas"/>
              </a:rPr>
              <a:t>scientific</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&lt;&lt; f &lt;&lt; endl;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a:t>
            </a:r>
            <a:r>
              <a:rPr b="1" lang="en-GB" sz="1600" spc="-1" strike="noStrike">
                <a:solidFill>
                  <a:srgbClr val="31859c"/>
                </a:solidFill>
                <a:latin typeface="Consolas"/>
                <a:ea typeface="Consolas"/>
              </a:rPr>
              <a:t>unsetf(ios_base::floatfield)</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f &lt;&lt; endl;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a6a6a6"/>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p:txBody>
      </p:sp>
      <p:sp>
        <p:nvSpPr>
          <p:cNvPr id="870" name="CustomShape 5"/>
          <p:cNvSpPr/>
          <p:nvPr/>
        </p:nvSpPr>
        <p:spPr>
          <a:xfrm>
            <a:off x="6019920" y="3422520"/>
            <a:ext cx="2405160" cy="128088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sp>
      <p:sp>
        <p:nvSpPr>
          <p:cNvPr id="871" name="CustomShape 6"/>
          <p:cNvSpPr/>
          <p:nvPr/>
        </p:nvSpPr>
        <p:spPr>
          <a:xfrm>
            <a:off x="5988600" y="3139560"/>
            <a:ext cx="1437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sp>
        <p:nvSpPr>
          <p:cNvPr id="872" name="CustomShape 7"/>
          <p:cNvSpPr/>
          <p:nvPr/>
        </p:nvSpPr>
        <p:spPr>
          <a:xfrm>
            <a:off x="5643360" y="5906880"/>
            <a:ext cx="27277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manipulator_fixed.cpp</a:t>
            </a:r>
            <a:endParaRPr b="0" lang="en-GB" sz="1800" spc="-1" strike="noStrike">
              <a:latin typeface="Arial"/>
            </a:endParaRPr>
          </a:p>
        </p:txBody>
      </p:sp>
      <p:sp>
        <p:nvSpPr>
          <p:cNvPr id="873" name="CustomShape 8"/>
          <p:cNvSpPr/>
          <p:nvPr/>
        </p:nvSpPr>
        <p:spPr>
          <a:xfrm flipH="1">
            <a:off x="6735960" y="3323520"/>
            <a:ext cx="1176840" cy="33912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874" name="CustomShape 9"/>
          <p:cNvSpPr/>
          <p:nvPr/>
        </p:nvSpPr>
        <p:spPr>
          <a:xfrm>
            <a:off x="7914600" y="3139560"/>
            <a:ext cx="956160" cy="43272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Avenir Next Condensed"/>
                <a:ea typeface="Avenir Next Condensed"/>
              </a:rPr>
              <a:t>default</a:t>
            </a:r>
            <a:endParaRPr b="0" lang="en-GB" sz="1800" spc="-1" strike="noStrike">
              <a:latin typeface="Arial"/>
            </a:endParaRPr>
          </a:p>
        </p:txBody>
      </p:sp>
      <p:sp>
        <p:nvSpPr>
          <p:cNvPr id="875" name="CustomShape 10"/>
          <p:cNvSpPr/>
          <p:nvPr/>
        </p:nvSpPr>
        <p:spPr>
          <a:xfrm flipH="1">
            <a:off x="7066080" y="3855960"/>
            <a:ext cx="880560" cy="6192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876" name="CustomShape 11"/>
          <p:cNvSpPr/>
          <p:nvPr/>
        </p:nvSpPr>
        <p:spPr>
          <a:xfrm>
            <a:off x="7947000" y="3672000"/>
            <a:ext cx="956160" cy="43272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Avenir Next Condensed"/>
                <a:ea typeface="Avenir Next Condensed"/>
              </a:rPr>
              <a:t>fixed</a:t>
            </a:r>
            <a:endParaRPr b="0" lang="en-GB" sz="1800" spc="-1" strike="noStrike">
              <a:latin typeface="Arial"/>
            </a:endParaRPr>
          </a:p>
        </p:txBody>
      </p:sp>
      <p:sp>
        <p:nvSpPr>
          <p:cNvPr id="877" name="CustomShape 12"/>
          <p:cNvSpPr/>
          <p:nvPr/>
        </p:nvSpPr>
        <p:spPr>
          <a:xfrm flipH="1" flipV="1">
            <a:off x="7394400" y="4206960"/>
            <a:ext cx="552240" cy="18360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878" name="CustomShape 13"/>
          <p:cNvSpPr/>
          <p:nvPr/>
        </p:nvSpPr>
        <p:spPr>
          <a:xfrm>
            <a:off x="7750080" y="4206960"/>
            <a:ext cx="1153080" cy="62784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Avenir Next Condensed"/>
                <a:ea typeface="Avenir Next Condensed"/>
              </a:rPr>
              <a:t>Scientific notation</a:t>
            </a:r>
            <a:endParaRPr b="0" lang="en-GB" sz="1800" spc="-1" strike="noStrike">
              <a:latin typeface="Arial"/>
            </a:endParaRPr>
          </a:p>
        </p:txBody>
      </p:sp>
      <p:sp>
        <p:nvSpPr>
          <p:cNvPr id="879" name="CustomShape 14"/>
          <p:cNvSpPr/>
          <p:nvPr/>
        </p:nvSpPr>
        <p:spPr>
          <a:xfrm flipH="1" flipV="1">
            <a:off x="6610320" y="4556880"/>
            <a:ext cx="784080" cy="61020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880" name="CustomShape 15"/>
          <p:cNvSpPr/>
          <p:nvPr/>
        </p:nvSpPr>
        <p:spPr>
          <a:xfrm>
            <a:off x="7394400" y="4952520"/>
            <a:ext cx="956160" cy="43272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Avenir Next Condensed"/>
                <a:ea typeface="Avenir Next Condensed"/>
              </a:rPr>
              <a:t>default</a:t>
            </a:r>
            <a:endParaRPr b="0" lang="en-GB" sz="1800" spc="-1" strike="noStrike">
              <a:latin typeface="Arial"/>
            </a:endParaRPr>
          </a:p>
        </p:txBody>
      </p:sp>
      <p:sp>
        <p:nvSpPr>
          <p:cNvPr id="881" name="CustomShape 16"/>
          <p:cNvSpPr/>
          <p:nvPr/>
        </p:nvSpPr>
        <p:spPr>
          <a:xfrm>
            <a:off x="6005160" y="3447360"/>
            <a:ext cx="789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0.135</a:t>
            </a:r>
            <a:endParaRPr b="0" lang="en-GB" sz="1600" spc="-1" strike="noStrike">
              <a:latin typeface="Arial"/>
            </a:endParaRPr>
          </a:p>
        </p:txBody>
      </p:sp>
      <p:sp>
        <p:nvSpPr>
          <p:cNvPr id="882" name="CustomShape 17"/>
          <p:cNvSpPr/>
          <p:nvPr/>
        </p:nvSpPr>
        <p:spPr>
          <a:xfrm>
            <a:off x="5990760" y="3730680"/>
            <a:ext cx="1154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0.135000</a:t>
            </a:r>
            <a:endParaRPr b="0" lang="en-GB" sz="1600" spc="-1" strike="noStrike">
              <a:latin typeface="Arial"/>
            </a:endParaRPr>
          </a:p>
        </p:txBody>
      </p:sp>
      <p:sp>
        <p:nvSpPr>
          <p:cNvPr id="883" name="CustomShape 18"/>
          <p:cNvSpPr/>
          <p:nvPr/>
        </p:nvSpPr>
        <p:spPr>
          <a:xfrm>
            <a:off x="5971320" y="4013640"/>
            <a:ext cx="16426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1.350000e-01</a:t>
            </a:r>
            <a:endParaRPr b="0" lang="en-GB" sz="1600" spc="-1" strike="noStrike">
              <a:latin typeface="Arial"/>
            </a:endParaRPr>
          </a:p>
        </p:txBody>
      </p:sp>
      <p:sp>
        <p:nvSpPr>
          <p:cNvPr id="884" name="CustomShape 19"/>
          <p:cNvSpPr/>
          <p:nvPr/>
        </p:nvSpPr>
        <p:spPr>
          <a:xfrm>
            <a:off x="6005160" y="4296960"/>
            <a:ext cx="789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0.135</a:t>
            </a:r>
            <a:endParaRPr b="0" lang="en-GB" sz="1600" spc="-1" strike="noStrike">
              <a:latin typeface="Arial"/>
            </a:endParaRPr>
          </a:p>
        </p:txBody>
      </p:sp>
    </p:spTree>
  </p:cSld>
  <p:timing>
    <p:tnLst>
      <p:par>
        <p:cTn id="913" dur="indefinite" restart="never" nodeType="tmRoot">
          <p:childTnLst>
            <p:seq>
              <p:cTn id="914" dur="indefinite" nodeType="mainSeq">
                <p:childTnLst>
                  <p:par>
                    <p:cTn id="915" fill="hold">
                      <p:stCondLst>
                        <p:cond delay="indefinite"/>
                      </p:stCondLst>
                      <p:childTnLst>
                        <p:par>
                          <p:cTn id="916" fill="hold">
                            <p:stCondLst>
                              <p:cond delay="0"/>
                            </p:stCondLst>
                            <p:childTnLst>
                              <p:par>
                                <p:cTn id="917" nodeType="clickEffect" fill="hold" presetClass="entr" presetID="1">
                                  <p:stCondLst>
                                    <p:cond delay="0"/>
                                  </p:stCondLst>
                                  <p:childTnLst>
                                    <p:set>
                                      <p:cBhvr>
                                        <p:cTn id="918" dur="1" fill="hold">
                                          <p:stCondLst>
                                            <p:cond delay="0"/>
                                          </p:stCondLst>
                                        </p:cTn>
                                        <p:tgtEl>
                                          <p:spTgt spid="881"/>
                                        </p:tgtEl>
                                        <p:attrNameLst>
                                          <p:attrName>style.visibility</p:attrName>
                                        </p:attrNameLst>
                                      </p:cBhvr>
                                      <p:to>
                                        <p:strVal val="visible"/>
                                      </p:to>
                                    </p:set>
                                  </p:childTnLst>
                                </p:cTn>
                              </p:par>
                              <p:par>
                                <p:cTn id="919" nodeType="withEffect" fill="hold" presetClass="entr" presetID="1">
                                  <p:stCondLst>
                                    <p:cond delay="0"/>
                                  </p:stCondLst>
                                  <p:childTnLst>
                                    <p:set>
                                      <p:cBhvr>
                                        <p:cTn id="920" dur="1" fill="hold">
                                          <p:stCondLst>
                                            <p:cond delay="0"/>
                                          </p:stCondLst>
                                        </p:cTn>
                                        <p:tgtEl>
                                          <p:spTgt spid="873"/>
                                        </p:tgtEl>
                                        <p:attrNameLst>
                                          <p:attrName>style.visibility</p:attrName>
                                        </p:attrNameLst>
                                      </p:cBhvr>
                                      <p:to>
                                        <p:strVal val="visible"/>
                                      </p:to>
                                    </p:set>
                                  </p:childTnLst>
                                </p:cTn>
                              </p:par>
                              <p:par>
                                <p:cTn id="921" nodeType="withEffect" fill="hold" presetClass="entr" presetID="1">
                                  <p:stCondLst>
                                    <p:cond delay="0"/>
                                  </p:stCondLst>
                                  <p:childTnLst>
                                    <p:set>
                                      <p:cBhvr>
                                        <p:cTn id="922" dur="1" fill="hold">
                                          <p:stCondLst>
                                            <p:cond delay="0"/>
                                          </p:stCondLst>
                                        </p:cTn>
                                        <p:tgtEl>
                                          <p:spTgt spid="874"/>
                                        </p:tgtEl>
                                        <p:attrNameLst>
                                          <p:attrName>style.visibility</p:attrName>
                                        </p:attrNameLst>
                                      </p:cBhvr>
                                      <p:to>
                                        <p:strVal val="visible"/>
                                      </p:to>
                                    </p:set>
                                  </p:childTnLst>
                                </p:cTn>
                              </p:par>
                            </p:childTnLst>
                          </p:cTn>
                        </p:par>
                      </p:childTnLst>
                    </p:cTn>
                  </p:par>
                  <p:par>
                    <p:cTn id="923" fill="hold">
                      <p:stCondLst>
                        <p:cond delay="indefinite"/>
                      </p:stCondLst>
                      <p:childTnLst>
                        <p:par>
                          <p:cTn id="924" fill="hold">
                            <p:stCondLst>
                              <p:cond delay="0"/>
                            </p:stCondLst>
                            <p:childTnLst>
                              <p:par>
                                <p:cTn id="925" nodeType="clickEffect" fill="hold" presetClass="entr" presetID="1">
                                  <p:stCondLst>
                                    <p:cond delay="0"/>
                                  </p:stCondLst>
                                  <p:childTnLst>
                                    <p:set>
                                      <p:cBhvr>
                                        <p:cTn id="926" dur="1" fill="hold">
                                          <p:stCondLst>
                                            <p:cond delay="0"/>
                                          </p:stCondLst>
                                        </p:cTn>
                                        <p:tgtEl>
                                          <p:spTgt spid="882"/>
                                        </p:tgtEl>
                                        <p:attrNameLst>
                                          <p:attrName>style.visibility</p:attrName>
                                        </p:attrNameLst>
                                      </p:cBhvr>
                                      <p:to>
                                        <p:strVal val="visible"/>
                                      </p:to>
                                    </p:set>
                                  </p:childTnLst>
                                </p:cTn>
                              </p:par>
                              <p:par>
                                <p:cTn id="927" nodeType="withEffect" fill="hold" presetClass="entr" presetID="1">
                                  <p:stCondLst>
                                    <p:cond delay="0"/>
                                  </p:stCondLst>
                                  <p:childTnLst>
                                    <p:set>
                                      <p:cBhvr>
                                        <p:cTn id="928" dur="1" fill="hold">
                                          <p:stCondLst>
                                            <p:cond delay="0"/>
                                          </p:stCondLst>
                                        </p:cTn>
                                        <p:tgtEl>
                                          <p:spTgt spid="875"/>
                                        </p:tgtEl>
                                        <p:attrNameLst>
                                          <p:attrName>style.visibility</p:attrName>
                                        </p:attrNameLst>
                                      </p:cBhvr>
                                      <p:to>
                                        <p:strVal val="visible"/>
                                      </p:to>
                                    </p:set>
                                  </p:childTnLst>
                                </p:cTn>
                              </p:par>
                              <p:par>
                                <p:cTn id="929" nodeType="withEffect" fill="hold" presetClass="entr" presetID="1">
                                  <p:stCondLst>
                                    <p:cond delay="0"/>
                                  </p:stCondLst>
                                  <p:childTnLst>
                                    <p:set>
                                      <p:cBhvr>
                                        <p:cTn id="930" dur="1" fill="hold">
                                          <p:stCondLst>
                                            <p:cond delay="0"/>
                                          </p:stCondLst>
                                        </p:cTn>
                                        <p:tgtEl>
                                          <p:spTgt spid="876"/>
                                        </p:tgtEl>
                                        <p:attrNameLst>
                                          <p:attrName>style.visibility</p:attrName>
                                        </p:attrNameLst>
                                      </p:cBhvr>
                                      <p:to>
                                        <p:strVal val="visible"/>
                                      </p:to>
                                    </p:set>
                                  </p:childTnLst>
                                </p:cTn>
                              </p:par>
                            </p:childTnLst>
                          </p:cTn>
                        </p:par>
                      </p:childTnLst>
                    </p:cTn>
                  </p:par>
                  <p:par>
                    <p:cTn id="931" fill="hold">
                      <p:stCondLst>
                        <p:cond delay="indefinite"/>
                      </p:stCondLst>
                      <p:childTnLst>
                        <p:par>
                          <p:cTn id="932" fill="hold">
                            <p:stCondLst>
                              <p:cond delay="0"/>
                            </p:stCondLst>
                            <p:childTnLst>
                              <p:par>
                                <p:cTn id="933" nodeType="clickEffect" fill="hold" presetClass="entr" presetID="1">
                                  <p:stCondLst>
                                    <p:cond delay="0"/>
                                  </p:stCondLst>
                                  <p:childTnLst>
                                    <p:set>
                                      <p:cBhvr>
                                        <p:cTn id="934" dur="1" fill="hold">
                                          <p:stCondLst>
                                            <p:cond delay="0"/>
                                          </p:stCondLst>
                                        </p:cTn>
                                        <p:tgtEl>
                                          <p:spTgt spid="883"/>
                                        </p:tgtEl>
                                        <p:attrNameLst>
                                          <p:attrName>style.visibility</p:attrName>
                                        </p:attrNameLst>
                                      </p:cBhvr>
                                      <p:to>
                                        <p:strVal val="visible"/>
                                      </p:to>
                                    </p:set>
                                  </p:childTnLst>
                                </p:cTn>
                              </p:par>
                              <p:par>
                                <p:cTn id="935" nodeType="withEffect" fill="hold" presetClass="entr" presetID="1">
                                  <p:stCondLst>
                                    <p:cond delay="0"/>
                                  </p:stCondLst>
                                  <p:childTnLst>
                                    <p:set>
                                      <p:cBhvr>
                                        <p:cTn id="936" dur="1" fill="hold">
                                          <p:stCondLst>
                                            <p:cond delay="0"/>
                                          </p:stCondLst>
                                        </p:cTn>
                                        <p:tgtEl>
                                          <p:spTgt spid="877"/>
                                        </p:tgtEl>
                                        <p:attrNameLst>
                                          <p:attrName>style.visibility</p:attrName>
                                        </p:attrNameLst>
                                      </p:cBhvr>
                                      <p:to>
                                        <p:strVal val="visible"/>
                                      </p:to>
                                    </p:set>
                                  </p:childTnLst>
                                </p:cTn>
                              </p:par>
                              <p:par>
                                <p:cTn id="937" nodeType="withEffect" fill="hold" presetClass="entr" presetID="1">
                                  <p:stCondLst>
                                    <p:cond delay="0"/>
                                  </p:stCondLst>
                                  <p:childTnLst>
                                    <p:set>
                                      <p:cBhvr>
                                        <p:cTn id="938" dur="1" fill="hold">
                                          <p:stCondLst>
                                            <p:cond delay="0"/>
                                          </p:stCondLst>
                                        </p:cTn>
                                        <p:tgtEl>
                                          <p:spTgt spid="878"/>
                                        </p:tgtEl>
                                        <p:attrNameLst>
                                          <p:attrName>style.visibility</p:attrName>
                                        </p:attrNameLst>
                                      </p:cBhvr>
                                      <p:to>
                                        <p:strVal val="visible"/>
                                      </p:to>
                                    </p:set>
                                  </p:childTnLst>
                                </p:cTn>
                              </p:par>
                            </p:childTnLst>
                          </p:cTn>
                        </p:par>
                      </p:childTnLst>
                    </p:cTn>
                  </p:par>
                  <p:par>
                    <p:cTn id="939" fill="hold">
                      <p:stCondLst>
                        <p:cond delay="indefinite"/>
                      </p:stCondLst>
                      <p:childTnLst>
                        <p:par>
                          <p:cTn id="940" fill="hold">
                            <p:stCondLst>
                              <p:cond delay="0"/>
                            </p:stCondLst>
                            <p:childTnLst>
                              <p:par>
                                <p:cTn id="941" nodeType="clickEffect" fill="hold" presetClass="entr" presetID="1">
                                  <p:stCondLst>
                                    <p:cond delay="0"/>
                                  </p:stCondLst>
                                  <p:childTnLst>
                                    <p:set>
                                      <p:cBhvr>
                                        <p:cTn id="942" dur="1" fill="hold">
                                          <p:stCondLst>
                                            <p:cond delay="0"/>
                                          </p:stCondLst>
                                        </p:cTn>
                                        <p:tgtEl>
                                          <p:spTgt spid="884"/>
                                        </p:tgtEl>
                                        <p:attrNameLst>
                                          <p:attrName>style.visibility</p:attrName>
                                        </p:attrNameLst>
                                      </p:cBhvr>
                                      <p:to>
                                        <p:strVal val="visible"/>
                                      </p:to>
                                    </p:set>
                                  </p:childTnLst>
                                </p:cTn>
                              </p:par>
                              <p:par>
                                <p:cTn id="943" nodeType="withEffect" fill="hold" presetClass="entr" presetID="1">
                                  <p:stCondLst>
                                    <p:cond delay="0"/>
                                  </p:stCondLst>
                                  <p:childTnLst>
                                    <p:set>
                                      <p:cBhvr>
                                        <p:cTn id="944" dur="1" fill="hold">
                                          <p:stCondLst>
                                            <p:cond delay="0"/>
                                          </p:stCondLst>
                                        </p:cTn>
                                        <p:tgtEl>
                                          <p:spTgt spid="879"/>
                                        </p:tgtEl>
                                        <p:attrNameLst>
                                          <p:attrName>style.visibility</p:attrName>
                                        </p:attrNameLst>
                                      </p:cBhvr>
                                      <p:to>
                                        <p:strVal val="visible"/>
                                      </p:to>
                                    </p:set>
                                  </p:childTnLst>
                                </p:cTn>
                              </p:par>
                              <p:par>
                                <p:cTn id="945" nodeType="withEffect" fill="hold" presetClass="entr" presetID="1">
                                  <p:stCondLst>
                                    <p:cond delay="0"/>
                                  </p:stCondLst>
                                  <p:childTnLst>
                                    <p:set>
                                      <p:cBhvr>
                                        <p:cTn id="946" dur="1" fill="hold">
                                          <p:stCondLst>
                                            <p:cond delay="0"/>
                                          </p:stCondLst>
                                        </p:cTn>
                                        <p:tgtEl>
                                          <p:spTgt spid="88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5" name="TextShape 1"/>
          <p:cNvSpPr txBox="1"/>
          <p:nvPr/>
        </p:nvSpPr>
        <p:spPr>
          <a:xfrm>
            <a:off x="457200" y="274680"/>
            <a:ext cx="8229240" cy="1142640"/>
          </a:xfrm>
          <a:prstGeom prst="rect">
            <a:avLst/>
          </a:prstGeom>
          <a:noFill/>
          <a:ln>
            <a:noFill/>
          </a:ln>
        </p:spPr>
        <p:txBody>
          <a:bodyPr anchor="ctr"/>
          <a:p>
            <a:pPr>
              <a:lnSpc>
                <a:spcPct val="100000"/>
              </a:lnSpc>
            </a:pPr>
            <a:r>
              <a:rPr b="1" lang="en-US" sz="4400" spc="-1" strike="noStrike">
                <a:solidFill>
                  <a:srgbClr val="000000"/>
                </a:solidFill>
                <a:latin typeface="Avenir Next"/>
                <a:ea typeface="Avenir Next"/>
              </a:rPr>
              <a:t>setprecision</a:t>
            </a:r>
            <a:r>
              <a:rPr b="0" lang="en-US" sz="4400" spc="-1" strike="noStrike">
                <a:solidFill>
                  <a:srgbClr val="000000"/>
                </a:solidFill>
                <a:latin typeface="Avenir Next"/>
                <a:ea typeface="Avenir Next"/>
              </a:rPr>
              <a:t> Manipulator</a:t>
            </a:r>
            <a:endParaRPr b="0" lang="en-US" sz="4400" spc="-1" strike="noStrike">
              <a:solidFill>
                <a:srgbClr val="000000"/>
              </a:solidFill>
              <a:latin typeface="Calibri Light"/>
            </a:endParaRPr>
          </a:p>
        </p:txBody>
      </p:sp>
      <p:sp>
        <p:nvSpPr>
          <p:cNvPr id="886" name="TextShape 2"/>
          <p:cNvSpPr txBox="1"/>
          <p:nvPr/>
        </p:nvSpPr>
        <p:spPr>
          <a:xfrm>
            <a:off x="457200" y="1471680"/>
            <a:ext cx="8229240" cy="123192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With the </a:t>
            </a:r>
            <a:r>
              <a:rPr b="0" lang="en-US" sz="2400" spc="-1" strike="noStrike">
                <a:solidFill>
                  <a:srgbClr val="31859c"/>
                </a:solidFill>
                <a:latin typeface="Calibri Light"/>
                <a:ea typeface="Calibri Light"/>
              </a:rPr>
              <a:t>default floating-point notation</a:t>
            </a:r>
            <a:r>
              <a:rPr b="0" lang="en-US" sz="2400" spc="-1" strike="noStrike">
                <a:solidFill>
                  <a:srgbClr val="000000"/>
                </a:solidFill>
                <a:latin typeface="Calibri Light"/>
                <a:ea typeface="Calibri Light"/>
              </a:rPr>
              <a:t>, </a:t>
            </a:r>
            <a:r>
              <a:rPr b="1" lang="en-US" sz="2400" spc="-1" strike="noStrike">
                <a:solidFill>
                  <a:srgbClr val="000000"/>
                </a:solidFill>
                <a:latin typeface="Calibri Light"/>
                <a:ea typeface="Calibri Light"/>
              </a:rPr>
              <a:t>setprecision</a:t>
            </a:r>
            <a:r>
              <a:rPr b="0" lang="en-US" sz="2400" spc="-1" strike="noStrike">
                <a:solidFill>
                  <a:srgbClr val="000000"/>
                </a:solidFill>
                <a:latin typeface="Calibri Light"/>
                <a:ea typeface="Calibri Light"/>
              </a:rPr>
              <a:t> specifies the </a:t>
            </a:r>
            <a:r>
              <a:rPr b="0" lang="en-US" sz="2400" spc="-1" strike="noStrike">
                <a:solidFill>
                  <a:srgbClr val="e46c0a"/>
                </a:solidFill>
                <a:latin typeface="Calibri Light"/>
                <a:ea typeface="Calibri Light"/>
              </a:rPr>
              <a:t>maximum</a:t>
            </a:r>
            <a:r>
              <a:rPr b="0" lang="en-US" sz="2400" spc="-1" strike="noStrike">
                <a:solidFill>
                  <a:srgbClr val="000000"/>
                </a:solidFill>
                <a:latin typeface="Calibri Light"/>
                <a:ea typeface="Calibri Light"/>
              </a:rPr>
              <a:t> number of meaningful digits before and after the decimal point.</a:t>
            </a:r>
            <a:endParaRPr b="0" lang="en-US" sz="2400" spc="-1" strike="noStrike">
              <a:solidFill>
                <a:srgbClr val="000000"/>
              </a:solidFill>
              <a:latin typeface="Calibri Light"/>
            </a:endParaRPr>
          </a:p>
        </p:txBody>
      </p:sp>
      <p:sp>
        <p:nvSpPr>
          <p:cNvPr id="887" name="TextShape 3"/>
          <p:cNvSpPr txBox="1"/>
          <p:nvPr/>
        </p:nvSpPr>
        <p:spPr>
          <a:xfrm>
            <a:off x="6553080" y="6356520"/>
            <a:ext cx="2133360" cy="364680"/>
          </a:xfrm>
          <a:prstGeom prst="rect">
            <a:avLst/>
          </a:prstGeom>
          <a:noFill/>
          <a:ln>
            <a:noFill/>
          </a:ln>
        </p:spPr>
        <p:txBody>
          <a:bodyPr anchor="ctr"/>
          <a:p>
            <a:pPr algn="r">
              <a:lnSpc>
                <a:spcPct val="100000"/>
              </a:lnSpc>
            </a:pPr>
            <a:fld id="{8F9F63C6-5A3B-42C6-846D-A2CEEBD137C3}"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888" name="CustomShape 4"/>
          <p:cNvSpPr/>
          <p:nvPr/>
        </p:nvSpPr>
        <p:spPr>
          <a:xfrm>
            <a:off x="1119240" y="2673000"/>
            <a:ext cx="4512960" cy="39250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a6a6a6"/>
                </a:solidFill>
                <a:latin typeface="Consolas"/>
                <a:ea typeface="Consolas"/>
              </a:rPr>
              <a:t>#include &lt;iostream&gt;</a:t>
            </a:r>
            <a:endParaRPr b="0" lang="en-GB" sz="1600" spc="-1" strike="noStrike">
              <a:latin typeface="Arial"/>
            </a:endParaRPr>
          </a:p>
          <a:p>
            <a:pPr>
              <a:lnSpc>
                <a:spcPct val="100000"/>
              </a:lnSpc>
            </a:pPr>
            <a:r>
              <a:rPr b="1" lang="en-GB" sz="1600" spc="-1" strike="noStrike">
                <a:solidFill>
                  <a:srgbClr val="31859c"/>
                </a:solidFill>
                <a:latin typeface="Consolas"/>
                <a:ea typeface="Consolas"/>
              </a:rPr>
              <a:t>#include &lt;iomanip&gt;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a = 1.2345678;</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b = 1234567.8;</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 &lt;&lt; '\n' &lt;&lt; b &lt;&lt; "\n\n";</a:t>
            </a:r>
            <a:b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1" lang="en-GB" sz="1600" spc="-1" strike="noStrike">
                <a:solidFill>
                  <a:srgbClr val="e46c0a"/>
                </a:solidFill>
                <a:latin typeface="Consolas"/>
                <a:ea typeface="Consolas"/>
              </a:rPr>
              <a:t>setprecision(2)</a:t>
            </a:r>
            <a:r>
              <a:rPr b="0" lang="en-GB" sz="1600" spc="-1" strike="noStrike">
                <a:solidFill>
                  <a:srgbClr val="000000"/>
                </a:solidFill>
                <a:latin typeface="Consolas"/>
                <a:ea typeface="Consolas"/>
              </a:rPr>
              <a:t>;</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 &lt;&lt; '\n' &lt;&lt; b &lt;&lt; '\n';</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a6a6a6"/>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p:txBody>
      </p:sp>
      <p:sp>
        <p:nvSpPr>
          <p:cNvPr id="889" name="CustomShape 5"/>
          <p:cNvSpPr/>
          <p:nvPr/>
        </p:nvSpPr>
        <p:spPr>
          <a:xfrm>
            <a:off x="5178600" y="3043440"/>
            <a:ext cx="2405160" cy="162900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1.23457</a:t>
            </a:r>
            <a:endParaRPr b="0" lang="en-GB" sz="1600" spc="-1" strike="noStrike">
              <a:latin typeface="Arial"/>
            </a:endParaRPr>
          </a:p>
          <a:p>
            <a:pPr>
              <a:lnSpc>
                <a:spcPct val="100000"/>
              </a:lnSpc>
            </a:pPr>
            <a:r>
              <a:rPr b="0" lang="en-GB" sz="1600" spc="-1" strike="noStrike">
                <a:solidFill>
                  <a:srgbClr val="000000"/>
                </a:solidFill>
                <a:latin typeface="Consolas"/>
                <a:ea typeface="Consolas"/>
              </a:rPr>
              <a:t>1.23457e+006</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p:txBody>
      </p:sp>
      <p:sp>
        <p:nvSpPr>
          <p:cNvPr id="890" name="CustomShape 6"/>
          <p:cNvSpPr/>
          <p:nvPr/>
        </p:nvSpPr>
        <p:spPr>
          <a:xfrm>
            <a:off x="6044400" y="2760480"/>
            <a:ext cx="1437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sp>
        <p:nvSpPr>
          <p:cNvPr id="891" name="CustomShape 7"/>
          <p:cNvSpPr/>
          <p:nvPr/>
        </p:nvSpPr>
        <p:spPr>
          <a:xfrm>
            <a:off x="5229360" y="3974400"/>
            <a:ext cx="1011960" cy="603720"/>
          </a:xfrm>
          <a:prstGeom prst="rect">
            <a:avLst/>
          </a:prstGeom>
          <a:noFill/>
          <a:ln w="19080">
            <a:solidFill>
              <a:srgbClr val="ff0000"/>
            </a:solidFill>
            <a:round/>
          </a:ln>
          <a:effectLst>
            <a:outerShdw dist="23040" dir="5400000">
              <a:srgbClr val="000000">
                <a:alpha val="35000"/>
              </a:srgbClr>
            </a:outerShdw>
          </a:effectLst>
        </p:spPr>
        <p:style>
          <a:lnRef idx="0"/>
          <a:fillRef idx="0"/>
          <a:effectRef idx="0"/>
          <a:fontRef idx="minor"/>
        </p:style>
      </p:sp>
      <p:sp>
        <p:nvSpPr>
          <p:cNvPr id="892" name="CustomShape 8"/>
          <p:cNvSpPr/>
          <p:nvPr/>
        </p:nvSpPr>
        <p:spPr>
          <a:xfrm flipH="1" flipV="1">
            <a:off x="6239880" y="4276440"/>
            <a:ext cx="594360" cy="58176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893" name="CustomShape 9"/>
          <p:cNvSpPr/>
          <p:nvPr/>
        </p:nvSpPr>
        <p:spPr>
          <a:xfrm>
            <a:off x="6836040" y="4276440"/>
            <a:ext cx="2129400" cy="116388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Avenir Next Condensed"/>
                <a:ea typeface="Avenir Next Condensed"/>
              </a:rPr>
              <a:t>showing 2 significant digits with </a:t>
            </a:r>
            <a:r>
              <a:rPr b="1" lang="en-GB" sz="1600" spc="-1" strike="noStrike">
                <a:solidFill>
                  <a:srgbClr val="000000"/>
                </a:solidFill>
                <a:latin typeface="Avenir Next Condensed"/>
                <a:ea typeface="Avenir Next Condensed"/>
              </a:rPr>
              <a:t>setprecision(2)</a:t>
            </a:r>
            <a:endParaRPr b="0" lang="en-GB" sz="1600" spc="-1" strike="noStrike">
              <a:latin typeface="Arial"/>
            </a:endParaRPr>
          </a:p>
        </p:txBody>
      </p:sp>
      <p:sp>
        <p:nvSpPr>
          <p:cNvPr id="894" name="CustomShape 10"/>
          <p:cNvSpPr/>
          <p:nvPr/>
        </p:nvSpPr>
        <p:spPr>
          <a:xfrm>
            <a:off x="5162760" y="6285960"/>
            <a:ext cx="35506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manipulator_setprecision.cpp</a:t>
            </a:r>
            <a:endParaRPr b="0" lang="en-GB" sz="1800" spc="-1" strike="noStrike">
              <a:latin typeface="Arial"/>
            </a:endParaRPr>
          </a:p>
        </p:txBody>
      </p:sp>
      <p:sp>
        <p:nvSpPr>
          <p:cNvPr id="895" name="CustomShape 11"/>
          <p:cNvSpPr/>
          <p:nvPr/>
        </p:nvSpPr>
        <p:spPr>
          <a:xfrm>
            <a:off x="1157040" y="3008520"/>
            <a:ext cx="2070000" cy="307440"/>
          </a:xfrm>
          <a:prstGeom prst="rect">
            <a:avLst/>
          </a:prstGeom>
          <a:noFill/>
          <a:ln w="19080">
            <a:solidFill>
              <a:srgbClr val="ff0000"/>
            </a:solidFill>
            <a:round/>
          </a:ln>
          <a:effectLst>
            <a:outerShdw dist="23040" dir="5400000">
              <a:srgbClr val="000000">
                <a:alpha val="35000"/>
              </a:srgbClr>
            </a:outerShdw>
          </a:effectLst>
        </p:spPr>
        <p:style>
          <a:lnRef idx="0"/>
          <a:fillRef idx="0"/>
          <a:effectRef idx="0"/>
          <a:fontRef idx="minor"/>
        </p:style>
      </p:sp>
      <p:sp>
        <p:nvSpPr>
          <p:cNvPr id="896" name="CustomShape 12"/>
          <p:cNvSpPr/>
          <p:nvPr/>
        </p:nvSpPr>
        <p:spPr>
          <a:xfrm>
            <a:off x="5150160" y="3975120"/>
            <a:ext cx="1154880" cy="5770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1.2</a:t>
            </a:r>
            <a:endParaRPr b="0" lang="en-GB" sz="1600" spc="-1" strike="noStrike">
              <a:latin typeface="Arial"/>
            </a:endParaRPr>
          </a:p>
          <a:p>
            <a:pPr>
              <a:lnSpc>
                <a:spcPct val="100000"/>
              </a:lnSpc>
            </a:pPr>
            <a:r>
              <a:rPr b="0" lang="en-GB" sz="1600" spc="-1" strike="noStrike">
                <a:solidFill>
                  <a:srgbClr val="000000"/>
                </a:solidFill>
                <a:latin typeface="Consolas"/>
                <a:ea typeface="Consolas"/>
              </a:rPr>
              <a:t>1.2e+006</a:t>
            </a:r>
            <a:endParaRPr b="0" lang="en-GB" sz="1600" spc="-1" strike="noStrike">
              <a:latin typeface="Arial"/>
            </a:endParaRPr>
          </a:p>
        </p:txBody>
      </p:sp>
    </p:spTree>
  </p:cSld>
  <p:timing>
    <p:tnLst>
      <p:par>
        <p:cTn id="947" dur="indefinite" restart="never" nodeType="tmRoot">
          <p:childTnLst>
            <p:seq>
              <p:cTn id="948" dur="indefinite" nodeType="mainSeq">
                <p:childTnLst>
                  <p:par>
                    <p:cTn id="949" fill="hold">
                      <p:stCondLst>
                        <p:cond delay="indefinite"/>
                      </p:stCondLst>
                      <p:childTnLst>
                        <p:par>
                          <p:cTn id="950" fill="hold">
                            <p:stCondLst>
                              <p:cond delay="0"/>
                            </p:stCondLst>
                            <p:childTnLst>
                              <p:par>
                                <p:cTn id="951" nodeType="clickEffect" fill="hold" presetClass="entr" presetID="1">
                                  <p:stCondLst>
                                    <p:cond delay="0"/>
                                  </p:stCondLst>
                                  <p:childTnLst>
                                    <p:set>
                                      <p:cBhvr>
                                        <p:cTn id="952" dur="1" fill="hold">
                                          <p:stCondLst>
                                            <p:cond delay="0"/>
                                          </p:stCondLst>
                                        </p:cTn>
                                        <p:tgtEl>
                                          <p:spTgt spid="891"/>
                                        </p:tgtEl>
                                        <p:attrNameLst>
                                          <p:attrName>style.visibility</p:attrName>
                                        </p:attrNameLst>
                                      </p:cBhvr>
                                      <p:to>
                                        <p:strVal val="visible"/>
                                      </p:to>
                                    </p:set>
                                  </p:childTnLst>
                                </p:cTn>
                              </p:par>
                              <p:par>
                                <p:cTn id="953" nodeType="withEffect" fill="hold" presetClass="entr" presetID="1">
                                  <p:stCondLst>
                                    <p:cond delay="0"/>
                                  </p:stCondLst>
                                  <p:childTnLst>
                                    <p:set>
                                      <p:cBhvr>
                                        <p:cTn id="954" dur="1" fill="hold">
                                          <p:stCondLst>
                                            <p:cond delay="0"/>
                                          </p:stCondLst>
                                        </p:cTn>
                                        <p:tgtEl>
                                          <p:spTgt spid="892"/>
                                        </p:tgtEl>
                                        <p:attrNameLst>
                                          <p:attrName>style.visibility</p:attrName>
                                        </p:attrNameLst>
                                      </p:cBhvr>
                                      <p:to>
                                        <p:strVal val="visible"/>
                                      </p:to>
                                    </p:set>
                                  </p:childTnLst>
                                </p:cTn>
                              </p:par>
                              <p:par>
                                <p:cTn id="955" nodeType="withEffect" fill="hold" presetClass="entr" presetID="1">
                                  <p:stCondLst>
                                    <p:cond delay="0"/>
                                  </p:stCondLst>
                                  <p:childTnLst>
                                    <p:set>
                                      <p:cBhvr>
                                        <p:cTn id="956" dur="1" fill="hold">
                                          <p:stCondLst>
                                            <p:cond delay="0"/>
                                          </p:stCondLst>
                                        </p:cTn>
                                        <p:tgtEl>
                                          <p:spTgt spid="893"/>
                                        </p:tgtEl>
                                        <p:attrNameLst>
                                          <p:attrName>style.visibility</p:attrName>
                                        </p:attrNameLst>
                                      </p:cBhvr>
                                      <p:to>
                                        <p:strVal val="visible"/>
                                      </p:to>
                                    </p:set>
                                  </p:childTnLst>
                                </p:cTn>
                              </p:par>
                              <p:par>
                                <p:cTn id="957" nodeType="withEffect" fill="hold" presetClass="entr" presetID="1">
                                  <p:stCondLst>
                                    <p:cond delay="0"/>
                                  </p:stCondLst>
                                  <p:childTnLst>
                                    <p:set>
                                      <p:cBhvr>
                                        <p:cTn id="958" dur="1" fill="hold">
                                          <p:stCondLst>
                                            <p:cond delay="0"/>
                                          </p:stCondLst>
                                        </p:cTn>
                                        <p:tgtEl>
                                          <p:spTgt spid="89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7" name="TextShape 1"/>
          <p:cNvSpPr txBox="1"/>
          <p:nvPr/>
        </p:nvSpPr>
        <p:spPr>
          <a:xfrm>
            <a:off x="457200" y="274680"/>
            <a:ext cx="8229240" cy="1142640"/>
          </a:xfrm>
          <a:prstGeom prst="rect">
            <a:avLst/>
          </a:prstGeom>
          <a:noFill/>
          <a:ln>
            <a:noFill/>
          </a:ln>
        </p:spPr>
        <p:txBody>
          <a:bodyPr anchor="ctr"/>
          <a:p>
            <a:pPr>
              <a:lnSpc>
                <a:spcPct val="100000"/>
              </a:lnSpc>
            </a:pPr>
            <a:r>
              <a:rPr b="1" lang="en-US" sz="4400" spc="-1" strike="noStrike">
                <a:solidFill>
                  <a:srgbClr val="000000"/>
                </a:solidFill>
                <a:latin typeface="Avenir Next"/>
                <a:ea typeface="Avenir Next"/>
              </a:rPr>
              <a:t>setprecision</a:t>
            </a:r>
            <a:r>
              <a:rPr b="0" lang="en-US" sz="4400" spc="-1" strike="noStrike">
                <a:solidFill>
                  <a:srgbClr val="000000"/>
                </a:solidFill>
                <a:latin typeface="Avenir Next"/>
                <a:ea typeface="Avenir Next"/>
              </a:rPr>
              <a:t> Manipulator</a:t>
            </a:r>
            <a:endParaRPr b="0" lang="en-US" sz="4400" spc="-1" strike="noStrike">
              <a:solidFill>
                <a:srgbClr val="000000"/>
              </a:solidFill>
              <a:latin typeface="Calibri Light"/>
            </a:endParaRPr>
          </a:p>
        </p:txBody>
      </p:sp>
      <p:sp>
        <p:nvSpPr>
          <p:cNvPr id="898" name="TextShape 2"/>
          <p:cNvSpPr txBox="1"/>
          <p:nvPr/>
        </p:nvSpPr>
        <p:spPr>
          <a:xfrm>
            <a:off x="457200" y="1417680"/>
            <a:ext cx="8229240" cy="131400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With the </a:t>
            </a:r>
            <a:r>
              <a:rPr b="0" lang="en-US" sz="2400" spc="-1" strike="noStrike">
                <a:solidFill>
                  <a:srgbClr val="31859c"/>
                </a:solidFill>
                <a:latin typeface="Calibri Light"/>
                <a:ea typeface="Calibri Light"/>
              </a:rPr>
              <a:t>fixed or scientific notation</a:t>
            </a:r>
            <a:r>
              <a:rPr b="0" lang="en-US" sz="2400" spc="-1" strike="noStrike">
                <a:solidFill>
                  <a:srgbClr val="000000"/>
                </a:solidFill>
                <a:latin typeface="Calibri Light"/>
                <a:ea typeface="Calibri Light"/>
              </a:rPr>
              <a:t>, </a:t>
            </a:r>
            <a:r>
              <a:rPr b="1" lang="en-US" sz="2400" spc="-1" strike="noStrike">
                <a:solidFill>
                  <a:srgbClr val="000000"/>
                </a:solidFill>
                <a:latin typeface="Calibri Light"/>
                <a:ea typeface="Calibri Light"/>
              </a:rPr>
              <a:t>setprecision</a:t>
            </a:r>
            <a:r>
              <a:rPr b="0" lang="en-US" sz="2400" spc="-1" strike="noStrike">
                <a:solidFill>
                  <a:srgbClr val="000000"/>
                </a:solidFill>
                <a:latin typeface="Calibri Light"/>
                <a:ea typeface="Calibri Light"/>
              </a:rPr>
              <a:t> specifies the </a:t>
            </a:r>
            <a:r>
              <a:rPr b="0" lang="en-US" sz="2400" spc="-1" strike="noStrike">
                <a:solidFill>
                  <a:srgbClr val="e46c0a"/>
                </a:solidFill>
                <a:latin typeface="Calibri Light"/>
                <a:ea typeface="Calibri Light"/>
              </a:rPr>
              <a:t>exact</a:t>
            </a:r>
            <a:r>
              <a:rPr b="0" lang="en-US" sz="2400" spc="-1" strike="noStrike">
                <a:solidFill>
                  <a:srgbClr val="000000"/>
                </a:solidFill>
                <a:latin typeface="Calibri Light"/>
                <a:ea typeface="Calibri Light"/>
              </a:rPr>
              <a:t> number of digits after the decimal point.   By default, 6 decimal places are used.</a:t>
            </a:r>
            <a:endParaRPr b="0" lang="en-US" sz="2400" spc="-1" strike="noStrike">
              <a:solidFill>
                <a:srgbClr val="000000"/>
              </a:solidFill>
              <a:latin typeface="Calibri Light"/>
            </a:endParaRPr>
          </a:p>
        </p:txBody>
      </p:sp>
      <p:sp>
        <p:nvSpPr>
          <p:cNvPr id="899" name="TextShape 3"/>
          <p:cNvSpPr txBox="1"/>
          <p:nvPr/>
        </p:nvSpPr>
        <p:spPr>
          <a:xfrm>
            <a:off x="6553080" y="6356520"/>
            <a:ext cx="2133360" cy="364680"/>
          </a:xfrm>
          <a:prstGeom prst="rect">
            <a:avLst/>
          </a:prstGeom>
          <a:noFill/>
          <a:ln>
            <a:noFill/>
          </a:ln>
        </p:spPr>
        <p:txBody>
          <a:bodyPr anchor="ctr"/>
          <a:p>
            <a:pPr algn="r">
              <a:lnSpc>
                <a:spcPct val="100000"/>
              </a:lnSpc>
            </a:pPr>
            <a:fld id="{86115201-5D84-45C9-B085-5E3CF0F8C33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900" name="CustomShape 4"/>
          <p:cNvSpPr/>
          <p:nvPr/>
        </p:nvSpPr>
        <p:spPr>
          <a:xfrm>
            <a:off x="588960" y="2673000"/>
            <a:ext cx="4318560" cy="392508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a6a6a6"/>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#include &lt;iomanip&gt;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a = 1.2345678;</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b = 1234567.8;</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1" lang="en-GB" sz="1600" spc="-1" strike="noStrike">
                <a:solidFill>
                  <a:srgbClr val="31859c"/>
                </a:solidFill>
                <a:latin typeface="Consolas"/>
                <a:ea typeface="Consolas"/>
              </a:rPr>
              <a:t>fixed</a:t>
            </a:r>
            <a:r>
              <a:rPr b="0" lang="en-GB" sz="1600" spc="-1" strike="noStrike">
                <a:solidFill>
                  <a:srgbClr val="000000"/>
                </a:solidFill>
                <a:latin typeface="Consolas"/>
                <a:ea typeface="Consolas"/>
              </a:rPr>
              <a:t> &lt;&lt; </a:t>
            </a:r>
            <a:r>
              <a:rPr b="1" lang="en-GB" sz="1600" spc="-1" strike="noStrike">
                <a:solidFill>
                  <a:srgbClr val="31859c"/>
                </a:solidFill>
                <a:latin typeface="Consolas"/>
                <a:ea typeface="Consolas"/>
              </a:rPr>
              <a:t>setprecision(2)</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 &lt;&lt; '\n' &lt;&lt; b &lt;&lt; "\n\n";</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1" lang="en-GB" sz="1600" spc="-1" strike="noStrike">
                <a:solidFill>
                  <a:srgbClr val="31859c"/>
                </a:solidFill>
                <a:latin typeface="Consolas"/>
                <a:ea typeface="Consolas"/>
              </a:rPr>
              <a:t>setprecision(8)</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 &lt;&lt; '\n' &lt;&lt; b &lt;&lt; '\n';</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a6a6a6"/>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p:txBody>
      </p:sp>
      <p:sp>
        <p:nvSpPr>
          <p:cNvPr id="901" name="CustomShape 5"/>
          <p:cNvSpPr/>
          <p:nvPr/>
        </p:nvSpPr>
        <p:spPr>
          <a:xfrm>
            <a:off x="4955760" y="3059280"/>
            <a:ext cx="2405160" cy="162900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sp>
      <p:sp>
        <p:nvSpPr>
          <p:cNvPr id="902" name="CustomShape 6"/>
          <p:cNvSpPr/>
          <p:nvPr/>
        </p:nvSpPr>
        <p:spPr>
          <a:xfrm>
            <a:off x="4924440" y="2776320"/>
            <a:ext cx="1437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sp>
        <p:nvSpPr>
          <p:cNvPr id="903" name="CustomShape 7"/>
          <p:cNvSpPr/>
          <p:nvPr/>
        </p:nvSpPr>
        <p:spPr>
          <a:xfrm>
            <a:off x="6883200" y="2776320"/>
            <a:ext cx="1935000" cy="88956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Avenir Next Condensed"/>
                <a:ea typeface="Avenir Next Condensed"/>
              </a:rPr>
              <a:t>showing 2 decimal places with </a:t>
            </a:r>
            <a:r>
              <a:rPr b="1" lang="en-GB" sz="1600" spc="-1" strike="noStrike">
                <a:solidFill>
                  <a:srgbClr val="000000"/>
                </a:solidFill>
                <a:latin typeface="Avenir Next Condensed"/>
                <a:ea typeface="Avenir Next Condensed"/>
              </a:rPr>
              <a:t>setprecision(2)</a:t>
            </a:r>
            <a:endParaRPr b="0" lang="en-GB" sz="1600" spc="-1" strike="noStrike">
              <a:latin typeface="Arial"/>
            </a:endParaRPr>
          </a:p>
        </p:txBody>
      </p:sp>
      <p:sp>
        <p:nvSpPr>
          <p:cNvPr id="904" name="CustomShape 8"/>
          <p:cNvSpPr/>
          <p:nvPr/>
        </p:nvSpPr>
        <p:spPr>
          <a:xfrm>
            <a:off x="4548240" y="6330960"/>
            <a:ext cx="35506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manipulator_setprecision.cpp</a:t>
            </a:r>
            <a:endParaRPr b="0" lang="en-GB" sz="1800" spc="-1" strike="noStrike">
              <a:latin typeface="Arial"/>
            </a:endParaRPr>
          </a:p>
        </p:txBody>
      </p:sp>
      <p:sp>
        <p:nvSpPr>
          <p:cNvPr id="905" name="CustomShape 9"/>
          <p:cNvSpPr/>
          <p:nvPr/>
        </p:nvSpPr>
        <p:spPr>
          <a:xfrm>
            <a:off x="5006520" y="3194640"/>
            <a:ext cx="1158840" cy="603720"/>
          </a:xfrm>
          <a:prstGeom prst="rect">
            <a:avLst/>
          </a:prstGeom>
          <a:noFill/>
          <a:ln w="19080">
            <a:solidFill>
              <a:srgbClr val="ff0000"/>
            </a:solidFill>
            <a:round/>
          </a:ln>
          <a:effectLst>
            <a:outerShdw dist="23040" dir="5400000">
              <a:srgbClr val="000000">
                <a:alpha val="35000"/>
              </a:srgbClr>
            </a:outerShdw>
          </a:effectLst>
        </p:spPr>
        <p:style>
          <a:lnRef idx="0"/>
          <a:fillRef idx="0"/>
          <a:effectRef idx="0"/>
          <a:fontRef idx="minor"/>
        </p:style>
      </p:sp>
      <p:sp>
        <p:nvSpPr>
          <p:cNvPr id="906" name="CustomShape 10"/>
          <p:cNvSpPr/>
          <p:nvPr/>
        </p:nvSpPr>
        <p:spPr>
          <a:xfrm flipH="1">
            <a:off x="6165720" y="3221280"/>
            <a:ext cx="717120" cy="27504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907" name="CustomShape 11"/>
          <p:cNvSpPr/>
          <p:nvPr/>
        </p:nvSpPr>
        <p:spPr>
          <a:xfrm>
            <a:off x="5012280" y="4015800"/>
            <a:ext cx="1870920" cy="534960"/>
          </a:xfrm>
          <a:prstGeom prst="rect">
            <a:avLst/>
          </a:prstGeom>
          <a:noFill/>
          <a:ln w="25560">
            <a:solidFill>
              <a:srgbClr val="31859c"/>
            </a:solidFill>
            <a:round/>
          </a:ln>
        </p:spPr>
        <p:style>
          <a:lnRef idx="0"/>
          <a:fillRef idx="0"/>
          <a:effectRef idx="0"/>
          <a:fontRef idx="minor"/>
        </p:style>
      </p:sp>
      <p:sp>
        <p:nvSpPr>
          <p:cNvPr id="908" name="CustomShape 12"/>
          <p:cNvSpPr/>
          <p:nvPr/>
        </p:nvSpPr>
        <p:spPr>
          <a:xfrm flipH="1" flipV="1">
            <a:off x="6881760" y="4283280"/>
            <a:ext cx="526680" cy="348480"/>
          </a:xfrm>
          <a:custGeom>
            <a:avLst/>
            <a:gdLst/>
            <a:ahLst/>
            <a:rect l="l" t="t" r="r" b="b"/>
            <a:pathLst>
              <a:path w="21600" h="21600">
                <a:moveTo>
                  <a:pt x="0" y="0"/>
                </a:moveTo>
                <a:lnTo>
                  <a:pt x="21600" y="21600"/>
                </a:lnTo>
              </a:path>
            </a:pathLst>
          </a:custGeom>
          <a:noFill/>
          <a:ln w="25560">
            <a:solidFill>
              <a:srgbClr val="93cddd"/>
            </a:solidFill>
            <a:round/>
            <a:tailEnd len="med" type="triangle" w="med"/>
          </a:ln>
          <a:effectLst>
            <a:outerShdw dist="20160" dir="5400000">
              <a:srgbClr val="000000">
                <a:alpha val="38000"/>
              </a:srgbClr>
            </a:outerShdw>
          </a:effectLst>
        </p:spPr>
        <p:style>
          <a:lnRef idx="0"/>
          <a:fillRef idx="0"/>
          <a:effectRef idx="0"/>
          <a:fontRef idx="minor"/>
        </p:style>
      </p:sp>
      <p:sp>
        <p:nvSpPr>
          <p:cNvPr id="909" name="CustomShape 13"/>
          <p:cNvSpPr/>
          <p:nvPr/>
        </p:nvSpPr>
        <p:spPr>
          <a:xfrm>
            <a:off x="6012720" y="4632120"/>
            <a:ext cx="2795040" cy="932760"/>
          </a:xfrm>
          <a:prstGeom prst="roundRect">
            <a:avLst>
              <a:gd name="adj" fmla="val 16667"/>
            </a:avLst>
          </a:prstGeom>
          <a:solidFill>
            <a:srgbClr val="ffffff"/>
          </a:solidFill>
          <a:ln w="25560">
            <a:solidFill>
              <a:srgbClr val="93cddd"/>
            </a:solidFill>
            <a:round/>
          </a:ln>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Avenir Next Condensed"/>
                <a:ea typeface="Avenir Next Condensed"/>
              </a:rPr>
              <a:t>Showing 8 decimal places with </a:t>
            </a:r>
            <a:r>
              <a:rPr b="1" lang="en-GB" sz="1600" spc="-1" strike="noStrike">
                <a:solidFill>
                  <a:srgbClr val="e46c0a"/>
                </a:solidFill>
                <a:latin typeface="Avenir Next Condensed"/>
                <a:ea typeface="Avenir Next Condensed"/>
              </a:rPr>
              <a:t>padding zeros </a:t>
            </a:r>
            <a:r>
              <a:rPr b="0" lang="en-GB" sz="1600" spc="-1" strike="noStrike">
                <a:solidFill>
                  <a:srgbClr val="000000"/>
                </a:solidFill>
                <a:latin typeface="Avenir Next Condensed"/>
                <a:ea typeface="Avenir Next Condensed"/>
              </a:rPr>
              <a:t>at the end with </a:t>
            </a:r>
            <a:r>
              <a:rPr b="1" lang="en-GB" sz="1600" spc="-1" strike="noStrike">
                <a:solidFill>
                  <a:srgbClr val="000000"/>
                </a:solidFill>
                <a:latin typeface="Avenir Next Condensed"/>
                <a:ea typeface="Avenir Next Condensed"/>
              </a:rPr>
              <a:t>setprecision(8)</a:t>
            </a:r>
            <a:r>
              <a:rPr b="0" lang="en-GB" sz="1600" spc="-1" strike="noStrike">
                <a:solidFill>
                  <a:srgbClr val="000000"/>
                </a:solidFill>
                <a:latin typeface="Avenir Next Condensed"/>
                <a:ea typeface="Avenir Next Condensed"/>
              </a:rPr>
              <a:t> </a:t>
            </a:r>
            <a:endParaRPr b="0" lang="en-GB" sz="1600" spc="-1" strike="noStrike">
              <a:latin typeface="Arial"/>
            </a:endParaRPr>
          </a:p>
        </p:txBody>
      </p:sp>
      <p:sp>
        <p:nvSpPr>
          <p:cNvPr id="910" name="CustomShape 14"/>
          <p:cNvSpPr/>
          <p:nvPr/>
        </p:nvSpPr>
        <p:spPr>
          <a:xfrm>
            <a:off x="6757560" y="5686560"/>
            <a:ext cx="1857600" cy="94212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Avenir Next Condensed"/>
                <a:ea typeface="Avenir Next Condensed"/>
              </a:rPr>
              <a:t>Try using setprecision </a:t>
            </a:r>
            <a:br/>
            <a:r>
              <a:rPr b="0" lang="en-GB" sz="1400" spc="-1" strike="noStrike">
                <a:solidFill>
                  <a:srgbClr val="000000"/>
                </a:solidFill>
                <a:latin typeface="Avenir Next Condensed"/>
                <a:ea typeface="Avenir Next Condensed"/>
              </a:rPr>
              <a:t>with scientific notation</a:t>
            </a:r>
            <a:endParaRPr b="0" lang="en-GB" sz="1400" spc="-1" strike="noStrike">
              <a:latin typeface="Arial"/>
            </a:endParaRPr>
          </a:p>
        </p:txBody>
      </p:sp>
      <p:sp>
        <p:nvSpPr>
          <p:cNvPr id="911" name="CustomShape 15"/>
          <p:cNvSpPr/>
          <p:nvPr/>
        </p:nvSpPr>
        <p:spPr>
          <a:xfrm>
            <a:off x="4909320" y="3152160"/>
            <a:ext cx="1398960" cy="5770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1.23</a:t>
            </a:r>
            <a:endParaRPr b="0" lang="en-GB" sz="1600" spc="-1" strike="noStrike">
              <a:latin typeface="Arial"/>
            </a:endParaRPr>
          </a:p>
          <a:p>
            <a:pPr>
              <a:lnSpc>
                <a:spcPct val="100000"/>
              </a:lnSpc>
            </a:pPr>
            <a:r>
              <a:rPr b="0" lang="en-GB" sz="1600" spc="-1" strike="noStrike">
                <a:solidFill>
                  <a:srgbClr val="000000"/>
                </a:solidFill>
                <a:latin typeface="Consolas"/>
                <a:ea typeface="Consolas"/>
              </a:rPr>
              <a:t>1234567.80</a:t>
            </a:r>
            <a:endParaRPr b="0" lang="en-GB" sz="1600" spc="-1" strike="noStrike">
              <a:latin typeface="Arial"/>
            </a:endParaRPr>
          </a:p>
        </p:txBody>
      </p:sp>
      <p:sp>
        <p:nvSpPr>
          <p:cNvPr id="912" name="CustomShape 16"/>
          <p:cNvSpPr/>
          <p:nvPr/>
        </p:nvSpPr>
        <p:spPr>
          <a:xfrm>
            <a:off x="4880160" y="3985560"/>
            <a:ext cx="2130480" cy="5770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1.23456780</a:t>
            </a:r>
            <a:endParaRPr b="0" lang="en-GB" sz="1600" spc="-1" strike="noStrike">
              <a:latin typeface="Arial"/>
            </a:endParaRPr>
          </a:p>
          <a:p>
            <a:pPr>
              <a:lnSpc>
                <a:spcPct val="100000"/>
              </a:lnSpc>
            </a:pPr>
            <a:r>
              <a:rPr b="0" lang="en-GB" sz="1600" spc="-1" strike="noStrike">
                <a:solidFill>
                  <a:srgbClr val="000000"/>
                </a:solidFill>
                <a:latin typeface="Consolas"/>
                <a:ea typeface="Consolas"/>
              </a:rPr>
              <a:t>1234567.80000000</a:t>
            </a:r>
            <a:endParaRPr b="0" lang="en-GB" sz="1600" spc="-1" strike="noStrike">
              <a:latin typeface="Arial"/>
            </a:endParaRPr>
          </a:p>
        </p:txBody>
      </p:sp>
    </p:spTree>
  </p:cSld>
  <p:timing>
    <p:tnLst>
      <p:par>
        <p:cTn id="959" dur="indefinite" restart="never" nodeType="tmRoot">
          <p:childTnLst>
            <p:seq>
              <p:cTn id="960" dur="indefinite" nodeType="mainSeq">
                <p:childTnLst>
                  <p:par>
                    <p:cTn id="961" fill="hold">
                      <p:stCondLst>
                        <p:cond delay="indefinite"/>
                      </p:stCondLst>
                      <p:childTnLst>
                        <p:par>
                          <p:cTn id="962" fill="hold">
                            <p:stCondLst>
                              <p:cond delay="0"/>
                            </p:stCondLst>
                            <p:childTnLst>
                              <p:par>
                                <p:cTn id="963" nodeType="clickEffect" fill="hold" presetClass="entr" presetID="1">
                                  <p:stCondLst>
                                    <p:cond delay="0"/>
                                  </p:stCondLst>
                                  <p:childTnLst>
                                    <p:set>
                                      <p:cBhvr>
                                        <p:cTn id="964" dur="1" fill="hold">
                                          <p:stCondLst>
                                            <p:cond delay="0"/>
                                          </p:stCondLst>
                                        </p:cTn>
                                        <p:tgtEl>
                                          <p:spTgt spid="905"/>
                                        </p:tgtEl>
                                        <p:attrNameLst>
                                          <p:attrName>style.visibility</p:attrName>
                                        </p:attrNameLst>
                                      </p:cBhvr>
                                      <p:to>
                                        <p:strVal val="visible"/>
                                      </p:to>
                                    </p:set>
                                  </p:childTnLst>
                                </p:cTn>
                              </p:par>
                              <p:par>
                                <p:cTn id="965" nodeType="withEffect" fill="hold" presetClass="entr" presetID="1">
                                  <p:stCondLst>
                                    <p:cond delay="0"/>
                                  </p:stCondLst>
                                  <p:childTnLst>
                                    <p:set>
                                      <p:cBhvr>
                                        <p:cTn id="966" dur="1" fill="hold">
                                          <p:stCondLst>
                                            <p:cond delay="0"/>
                                          </p:stCondLst>
                                        </p:cTn>
                                        <p:tgtEl>
                                          <p:spTgt spid="911"/>
                                        </p:tgtEl>
                                        <p:attrNameLst>
                                          <p:attrName>style.visibility</p:attrName>
                                        </p:attrNameLst>
                                      </p:cBhvr>
                                      <p:to>
                                        <p:strVal val="visible"/>
                                      </p:to>
                                    </p:set>
                                  </p:childTnLst>
                                </p:cTn>
                              </p:par>
                              <p:par>
                                <p:cTn id="967" nodeType="withEffect" fill="hold" presetClass="entr" presetID="1">
                                  <p:stCondLst>
                                    <p:cond delay="0"/>
                                  </p:stCondLst>
                                  <p:childTnLst>
                                    <p:set>
                                      <p:cBhvr>
                                        <p:cTn id="968" dur="1" fill="hold">
                                          <p:stCondLst>
                                            <p:cond delay="0"/>
                                          </p:stCondLst>
                                        </p:cTn>
                                        <p:tgtEl>
                                          <p:spTgt spid="906"/>
                                        </p:tgtEl>
                                        <p:attrNameLst>
                                          <p:attrName>style.visibility</p:attrName>
                                        </p:attrNameLst>
                                      </p:cBhvr>
                                      <p:to>
                                        <p:strVal val="visible"/>
                                      </p:to>
                                    </p:set>
                                  </p:childTnLst>
                                </p:cTn>
                              </p:par>
                              <p:par>
                                <p:cTn id="969" nodeType="withEffect" fill="hold" presetClass="entr" presetID="1">
                                  <p:stCondLst>
                                    <p:cond delay="0"/>
                                  </p:stCondLst>
                                  <p:childTnLst>
                                    <p:set>
                                      <p:cBhvr>
                                        <p:cTn id="970" dur="1" fill="hold">
                                          <p:stCondLst>
                                            <p:cond delay="0"/>
                                          </p:stCondLst>
                                        </p:cTn>
                                        <p:tgtEl>
                                          <p:spTgt spid="903"/>
                                        </p:tgtEl>
                                        <p:attrNameLst>
                                          <p:attrName>style.visibility</p:attrName>
                                        </p:attrNameLst>
                                      </p:cBhvr>
                                      <p:to>
                                        <p:strVal val="visible"/>
                                      </p:to>
                                    </p:set>
                                  </p:childTnLst>
                                </p:cTn>
                              </p:par>
                            </p:childTnLst>
                          </p:cTn>
                        </p:par>
                      </p:childTnLst>
                    </p:cTn>
                  </p:par>
                  <p:par>
                    <p:cTn id="971" fill="hold">
                      <p:stCondLst>
                        <p:cond delay="indefinite"/>
                      </p:stCondLst>
                      <p:childTnLst>
                        <p:par>
                          <p:cTn id="972" fill="hold">
                            <p:stCondLst>
                              <p:cond delay="0"/>
                            </p:stCondLst>
                            <p:childTnLst>
                              <p:par>
                                <p:cTn id="973" nodeType="clickEffect" fill="hold" presetClass="entr" presetID="1">
                                  <p:stCondLst>
                                    <p:cond delay="0"/>
                                  </p:stCondLst>
                                  <p:childTnLst>
                                    <p:set>
                                      <p:cBhvr>
                                        <p:cTn id="974" dur="1" fill="hold">
                                          <p:stCondLst>
                                            <p:cond delay="0"/>
                                          </p:stCondLst>
                                        </p:cTn>
                                        <p:tgtEl>
                                          <p:spTgt spid="907"/>
                                        </p:tgtEl>
                                        <p:attrNameLst>
                                          <p:attrName>style.visibility</p:attrName>
                                        </p:attrNameLst>
                                      </p:cBhvr>
                                      <p:to>
                                        <p:strVal val="visible"/>
                                      </p:to>
                                    </p:set>
                                  </p:childTnLst>
                                </p:cTn>
                              </p:par>
                              <p:par>
                                <p:cTn id="975" nodeType="withEffect" fill="hold" presetClass="entr" presetID="1">
                                  <p:stCondLst>
                                    <p:cond delay="0"/>
                                  </p:stCondLst>
                                  <p:childTnLst>
                                    <p:set>
                                      <p:cBhvr>
                                        <p:cTn id="976" dur="1" fill="hold">
                                          <p:stCondLst>
                                            <p:cond delay="0"/>
                                          </p:stCondLst>
                                        </p:cTn>
                                        <p:tgtEl>
                                          <p:spTgt spid="908"/>
                                        </p:tgtEl>
                                        <p:attrNameLst>
                                          <p:attrName>style.visibility</p:attrName>
                                        </p:attrNameLst>
                                      </p:cBhvr>
                                      <p:to>
                                        <p:strVal val="visible"/>
                                      </p:to>
                                    </p:set>
                                  </p:childTnLst>
                                </p:cTn>
                              </p:par>
                              <p:par>
                                <p:cTn id="977" nodeType="withEffect" fill="hold" presetClass="entr" presetID="1">
                                  <p:stCondLst>
                                    <p:cond delay="0"/>
                                  </p:stCondLst>
                                  <p:childTnLst>
                                    <p:set>
                                      <p:cBhvr>
                                        <p:cTn id="978" dur="1" fill="hold">
                                          <p:stCondLst>
                                            <p:cond delay="0"/>
                                          </p:stCondLst>
                                        </p:cTn>
                                        <p:tgtEl>
                                          <p:spTgt spid="912"/>
                                        </p:tgtEl>
                                        <p:attrNameLst>
                                          <p:attrName>style.visibility</p:attrName>
                                        </p:attrNameLst>
                                      </p:cBhvr>
                                      <p:to>
                                        <p:strVal val="visible"/>
                                      </p:to>
                                    </p:set>
                                  </p:childTnLst>
                                </p:cTn>
                              </p:par>
                              <p:par>
                                <p:cTn id="979" nodeType="withEffect" fill="hold" presetClass="entr" presetID="1">
                                  <p:stCondLst>
                                    <p:cond delay="0"/>
                                  </p:stCondLst>
                                  <p:childTnLst>
                                    <p:set>
                                      <p:cBhvr>
                                        <p:cTn id="980" dur="1" fill="hold">
                                          <p:stCondLst>
                                            <p:cond delay="0"/>
                                          </p:stCondLst>
                                        </p:cTn>
                                        <p:tgtEl>
                                          <p:spTgt spid="90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STRUCTS</a:t>
            </a:r>
            <a:endParaRPr b="0" lang="en-US" sz="4000" spc="-1" strike="noStrike">
              <a:solidFill>
                <a:srgbClr val="000000"/>
              </a:solidFill>
              <a:latin typeface="Calibri Light"/>
            </a:endParaRPr>
          </a:p>
        </p:txBody>
      </p:sp>
      <p:sp>
        <p:nvSpPr>
          <p:cNvPr id="152" name="TextShape 2"/>
          <p:cNvSpPr txBox="1"/>
          <p:nvPr/>
        </p:nvSpPr>
        <p:spPr>
          <a:xfrm>
            <a:off x="722160" y="2906640"/>
            <a:ext cx="7772040" cy="1499760"/>
          </a:xfrm>
          <a:prstGeom prst="rect">
            <a:avLst/>
          </a:prstGeom>
          <a:noFill/>
          <a:ln>
            <a:noFill/>
          </a:ln>
        </p:spPr>
        <p:txBody>
          <a:bodyPr anchor="b"/>
          <a:p>
            <a:pPr>
              <a:lnSpc>
                <a:spcPct val="100000"/>
              </a:lnSpc>
              <a:spcBef>
                <a:spcPts val="400"/>
              </a:spcBef>
            </a:pPr>
            <a:r>
              <a:rPr b="0" lang="en-US" sz="2000" spc="-1" strike="noStrike">
                <a:solidFill>
                  <a:srgbClr val="8b8b8b"/>
                </a:solidFill>
                <a:latin typeface="Calibri Light"/>
                <a:ea typeface="Calibri Light"/>
              </a:rPr>
              <a:t>Part I</a:t>
            </a:r>
            <a:endParaRPr b="0" lang="en-US" sz="2000" spc="-1" strike="noStrike">
              <a:solidFill>
                <a:srgbClr val="000000"/>
              </a:solidFill>
              <a:latin typeface="Calibri Light"/>
            </a:endParaRPr>
          </a:p>
        </p:txBody>
      </p:sp>
      <p:sp>
        <p:nvSpPr>
          <p:cNvPr id="153" name="TextShape 3"/>
          <p:cNvSpPr txBox="1"/>
          <p:nvPr/>
        </p:nvSpPr>
        <p:spPr>
          <a:xfrm>
            <a:off x="6553080" y="6356520"/>
            <a:ext cx="2133360" cy="364680"/>
          </a:xfrm>
          <a:prstGeom prst="rect">
            <a:avLst/>
          </a:prstGeom>
          <a:noFill/>
          <a:ln>
            <a:noFill/>
          </a:ln>
        </p:spPr>
        <p:txBody>
          <a:bodyPr anchor="ctr"/>
          <a:p>
            <a:pPr algn="r">
              <a:lnSpc>
                <a:spcPct val="100000"/>
              </a:lnSpc>
            </a:pPr>
            <a:fld id="{DF19BC0D-6AB8-4E27-AF73-6E19B26C4C7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3" name="TextShape 1"/>
          <p:cNvSpPr txBox="1"/>
          <p:nvPr/>
        </p:nvSpPr>
        <p:spPr>
          <a:xfrm>
            <a:off x="457200" y="274680"/>
            <a:ext cx="8229240" cy="1142640"/>
          </a:xfrm>
          <a:prstGeom prst="rect">
            <a:avLst/>
          </a:prstGeom>
          <a:noFill/>
          <a:ln>
            <a:noFill/>
          </a:ln>
        </p:spPr>
        <p:txBody>
          <a:bodyPr anchor="ctr"/>
          <a:p>
            <a:pPr>
              <a:lnSpc>
                <a:spcPct val="100000"/>
              </a:lnSpc>
            </a:pPr>
            <a:r>
              <a:rPr b="1" lang="en-US" sz="4400" spc="-1" strike="noStrike">
                <a:solidFill>
                  <a:srgbClr val="000000"/>
                </a:solidFill>
                <a:latin typeface="Avenir Next"/>
                <a:ea typeface="Avenir Next"/>
              </a:rPr>
              <a:t>setw</a:t>
            </a:r>
            <a:r>
              <a:rPr b="0" lang="en-US" sz="4400" spc="-1" strike="noStrike">
                <a:solidFill>
                  <a:srgbClr val="000000"/>
                </a:solidFill>
                <a:latin typeface="Avenir Next"/>
                <a:ea typeface="Avenir Next"/>
              </a:rPr>
              <a:t> Manipulator</a:t>
            </a:r>
            <a:endParaRPr b="0" lang="en-US" sz="4400" spc="-1" strike="noStrike">
              <a:solidFill>
                <a:srgbClr val="000000"/>
              </a:solidFill>
              <a:latin typeface="Calibri Light"/>
            </a:endParaRPr>
          </a:p>
        </p:txBody>
      </p:sp>
      <p:sp>
        <p:nvSpPr>
          <p:cNvPr id="914" name="TextShape 2"/>
          <p:cNvSpPr txBox="1"/>
          <p:nvPr/>
        </p:nvSpPr>
        <p:spPr>
          <a:xfrm>
            <a:off x="457200" y="1311480"/>
            <a:ext cx="8229240" cy="481428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Use </a:t>
            </a:r>
            <a:r>
              <a:rPr b="1" lang="en-US" sz="2400" spc="-1" strike="noStrike">
                <a:solidFill>
                  <a:srgbClr val="e46c0a"/>
                </a:solidFill>
                <a:latin typeface="Calibri Light"/>
                <a:ea typeface="Calibri Light"/>
              </a:rPr>
              <a:t>setw</a:t>
            </a:r>
            <a:r>
              <a:rPr b="0" lang="en-US" sz="2400" spc="-1" strike="noStrike">
                <a:solidFill>
                  <a:srgbClr val="000000"/>
                </a:solidFill>
                <a:latin typeface="Calibri Light"/>
                <a:ea typeface="Calibri Light"/>
              </a:rPr>
              <a:t> to output a string or a number in a specific number of columns (the output is right-justified).</a:t>
            </a:r>
            <a:endParaRPr b="0" lang="en-US" sz="2400" spc="-1" strike="noStrike">
              <a:solidFill>
                <a:srgbClr val="000000"/>
              </a:solidFill>
              <a:latin typeface="Calibri Light"/>
            </a:endParaRPr>
          </a:p>
        </p:txBody>
      </p:sp>
      <p:sp>
        <p:nvSpPr>
          <p:cNvPr id="915" name="TextShape 3"/>
          <p:cNvSpPr txBox="1"/>
          <p:nvPr/>
        </p:nvSpPr>
        <p:spPr>
          <a:xfrm>
            <a:off x="6553080" y="6356520"/>
            <a:ext cx="2133360" cy="364680"/>
          </a:xfrm>
          <a:prstGeom prst="rect">
            <a:avLst/>
          </a:prstGeom>
          <a:noFill/>
          <a:ln>
            <a:noFill/>
          </a:ln>
        </p:spPr>
        <p:txBody>
          <a:bodyPr anchor="ctr"/>
          <a:p>
            <a:pPr algn="r">
              <a:lnSpc>
                <a:spcPct val="100000"/>
              </a:lnSpc>
            </a:pPr>
            <a:fld id="{EDF13531-DFDA-4FBB-B0F8-1E19EF64644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916" name="CustomShape 4"/>
          <p:cNvSpPr/>
          <p:nvPr/>
        </p:nvSpPr>
        <p:spPr>
          <a:xfrm>
            <a:off x="594360" y="2173680"/>
            <a:ext cx="4695480" cy="44341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a6a6a6"/>
                </a:solidFill>
                <a:latin typeface="Consolas"/>
                <a:ea typeface="Consolas"/>
              </a:rPr>
              <a:t>#include &lt;iostream&gt;</a:t>
            </a:r>
            <a:endParaRPr b="0" lang="en-GB" sz="1600" spc="-1" strike="noStrike">
              <a:latin typeface="Arial"/>
            </a:endParaRPr>
          </a:p>
          <a:p>
            <a:pPr>
              <a:lnSpc>
                <a:spcPct val="100000"/>
              </a:lnSpc>
            </a:pPr>
            <a:r>
              <a:rPr b="1" lang="en-GB" sz="1600" spc="-1" strike="noStrike">
                <a:solidFill>
                  <a:srgbClr val="31859c"/>
                </a:solidFill>
                <a:latin typeface="Consolas"/>
                <a:ea typeface="Consolas"/>
              </a:rPr>
              <a:t>#include &lt;iomanip&gt;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x = 12; </a:t>
            </a:r>
            <a:b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string a = "Hello";</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b = 34.567;</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fixed &lt;&lt; setprecision(2);</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"12345678901234567890\n";</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1" lang="en-GB" sz="1600" spc="-1" strike="noStrike">
                <a:solidFill>
                  <a:srgbClr val="000000"/>
                </a:solidFill>
                <a:latin typeface="Consolas"/>
                <a:ea typeface="Consolas"/>
              </a:rPr>
              <a:t>setw(5)</a:t>
            </a:r>
            <a:r>
              <a:rPr b="0" lang="en-GB" sz="1600" spc="-1" strike="noStrike">
                <a:solidFill>
                  <a:srgbClr val="000000"/>
                </a:solidFill>
                <a:latin typeface="Consolas"/>
                <a:ea typeface="Consolas"/>
              </a:rPr>
              <a:t> &lt;&lt; x &lt;&lt; </a:t>
            </a:r>
            <a:r>
              <a:rPr b="1" lang="en-GB" sz="1600" spc="-1" strike="noStrike">
                <a:solidFill>
                  <a:srgbClr val="000000"/>
                </a:solidFill>
                <a:latin typeface="Consolas"/>
                <a:ea typeface="Consolas"/>
              </a:rPr>
              <a:t>setw(8)</a:t>
            </a:r>
            <a:r>
              <a:rPr b="0" lang="en-GB" sz="1600" spc="-1" strike="noStrike">
                <a:solidFill>
                  <a:srgbClr val="000000"/>
                </a:solidFill>
                <a:latin typeface="Consolas"/>
                <a:ea typeface="Consolas"/>
              </a:rPr>
              <a:t> &lt;&lt; a;</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1" lang="en-GB" sz="1600" spc="-1" strike="noStrike">
                <a:solidFill>
                  <a:srgbClr val="000000"/>
                </a:solidFill>
                <a:latin typeface="Consolas"/>
                <a:ea typeface="Consolas"/>
              </a:rPr>
              <a:t>setw(6)</a:t>
            </a:r>
            <a:r>
              <a:rPr b="0" lang="en-GB" sz="1600" spc="-1" strike="noStrike">
                <a:solidFill>
                  <a:srgbClr val="000000"/>
                </a:solidFill>
                <a:latin typeface="Consolas"/>
                <a:ea typeface="Consolas"/>
              </a:rPr>
              <a:t> &lt;&lt; b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a6a6a6"/>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p:txBody>
      </p:sp>
      <p:sp>
        <p:nvSpPr>
          <p:cNvPr id="917" name="CustomShape 5"/>
          <p:cNvSpPr/>
          <p:nvPr/>
        </p:nvSpPr>
        <p:spPr>
          <a:xfrm>
            <a:off x="5332320" y="2785680"/>
            <a:ext cx="3094920" cy="76284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12345678901234567890</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12   Hello 34.57</a:t>
            </a:r>
            <a:endParaRPr b="0" lang="en-GB" sz="1600" spc="-1" strike="noStrike">
              <a:latin typeface="Arial"/>
            </a:endParaRPr>
          </a:p>
        </p:txBody>
      </p:sp>
      <p:sp>
        <p:nvSpPr>
          <p:cNvPr id="918" name="CustomShape 6"/>
          <p:cNvSpPr/>
          <p:nvPr/>
        </p:nvSpPr>
        <p:spPr>
          <a:xfrm>
            <a:off x="5301000" y="2502720"/>
            <a:ext cx="1437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sp>
        <p:nvSpPr>
          <p:cNvPr id="919" name="CustomShape 7"/>
          <p:cNvSpPr/>
          <p:nvPr/>
        </p:nvSpPr>
        <p:spPr>
          <a:xfrm rot="5400000">
            <a:off x="5598360" y="3318480"/>
            <a:ext cx="200880" cy="586440"/>
          </a:xfrm>
          <a:prstGeom prst="rightBrace">
            <a:avLst>
              <a:gd name="adj1" fmla="val 8333"/>
              <a:gd name="adj2" fmla="val 50000"/>
            </a:avLst>
          </a:prstGeom>
          <a:noFill/>
          <a:ln w="25560">
            <a:solidFill>
              <a:srgbClr val="c0504d"/>
            </a:solidFill>
            <a:round/>
          </a:ln>
          <a:effectLst>
            <a:outerShdw dist="20160" dir="5400000">
              <a:srgbClr val="000000">
                <a:alpha val="38000"/>
              </a:srgbClr>
            </a:outerShdw>
          </a:effectLst>
        </p:spPr>
        <p:style>
          <a:lnRef idx="0"/>
          <a:fillRef idx="0"/>
          <a:effectRef idx="0"/>
          <a:fontRef idx="minor"/>
        </p:style>
      </p:sp>
      <p:sp>
        <p:nvSpPr>
          <p:cNvPr id="920" name="CustomShape 8"/>
          <p:cNvSpPr/>
          <p:nvPr/>
        </p:nvSpPr>
        <p:spPr>
          <a:xfrm rot="5400000">
            <a:off x="6337440" y="3198600"/>
            <a:ext cx="200880" cy="826200"/>
          </a:xfrm>
          <a:prstGeom prst="rightBrace">
            <a:avLst>
              <a:gd name="adj1" fmla="val 8333"/>
              <a:gd name="adj2" fmla="val 50000"/>
            </a:avLst>
          </a:prstGeom>
          <a:noFill/>
          <a:ln w="25560">
            <a:solidFill>
              <a:srgbClr val="c0504d"/>
            </a:solidFill>
            <a:round/>
          </a:ln>
          <a:effectLst>
            <a:outerShdw dist="20160" dir="5400000">
              <a:srgbClr val="000000">
                <a:alpha val="38000"/>
              </a:srgbClr>
            </a:outerShdw>
          </a:effectLst>
        </p:spPr>
        <p:style>
          <a:lnRef idx="0"/>
          <a:fillRef idx="0"/>
          <a:effectRef idx="0"/>
          <a:fontRef idx="minor"/>
        </p:style>
      </p:sp>
      <p:sp>
        <p:nvSpPr>
          <p:cNvPr id="921" name="CustomShape 9"/>
          <p:cNvSpPr/>
          <p:nvPr/>
        </p:nvSpPr>
        <p:spPr>
          <a:xfrm rot="5400000">
            <a:off x="7106400" y="3293280"/>
            <a:ext cx="200880" cy="636840"/>
          </a:xfrm>
          <a:prstGeom prst="rightBrace">
            <a:avLst>
              <a:gd name="adj1" fmla="val 8333"/>
              <a:gd name="adj2" fmla="val 50000"/>
            </a:avLst>
          </a:prstGeom>
          <a:noFill/>
          <a:ln w="25560">
            <a:solidFill>
              <a:srgbClr val="c0504d"/>
            </a:solidFill>
            <a:round/>
          </a:ln>
          <a:effectLst>
            <a:outerShdw dist="20160" dir="5400000">
              <a:srgbClr val="000000">
                <a:alpha val="38000"/>
              </a:srgbClr>
            </a:outerShdw>
          </a:effectLst>
        </p:spPr>
        <p:style>
          <a:lnRef idx="0"/>
          <a:fillRef idx="0"/>
          <a:effectRef idx="0"/>
          <a:fontRef idx="minor"/>
        </p:style>
      </p:sp>
      <p:sp>
        <p:nvSpPr>
          <p:cNvPr id="922" name="CustomShape 10"/>
          <p:cNvSpPr/>
          <p:nvPr/>
        </p:nvSpPr>
        <p:spPr>
          <a:xfrm>
            <a:off x="5403600" y="3712680"/>
            <a:ext cx="6994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5 cols</a:t>
            </a:r>
            <a:endParaRPr b="0" lang="en-GB" sz="1400" spc="-1" strike="noStrike">
              <a:latin typeface="Arial"/>
            </a:endParaRPr>
          </a:p>
        </p:txBody>
      </p:sp>
      <p:sp>
        <p:nvSpPr>
          <p:cNvPr id="923" name="CustomShape 11"/>
          <p:cNvSpPr/>
          <p:nvPr/>
        </p:nvSpPr>
        <p:spPr>
          <a:xfrm>
            <a:off x="6115680" y="3712680"/>
            <a:ext cx="6994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8 cols</a:t>
            </a:r>
            <a:endParaRPr b="0" lang="en-GB" sz="1400" spc="-1" strike="noStrike">
              <a:latin typeface="Arial"/>
            </a:endParaRPr>
          </a:p>
        </p:txBody>
      </p:sp>
      <p:sp>
        <p:nvSpPr>
          <p:cNvPr id="924" name="CustomShape 12"/>
          <p:cNvSpPr/>
          <p:nvPr/>
        </p:nvSpPr>
        <p:spPr>
          <a:xfrm>
            <a:off x="6863040" y="3712680"/>
            <a:ext cx="6994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6 cols</a:t>
            </a:r>
            <a:endParaRPr b="0" lang="en-GB" sz="1400" spc="-1" strike="noStrike">
              <a:latin typeface="Arial"/>
            </a:endParaRPr>
          </a:p>
        </p:txBody>
      </p:sp>
      <p:sp>
        <p:nvSpPr>
          <p:cNvPr id="925" name="CustomShape 13"/>
          <p:cNvSpPr/>
          <p:nvPr/>
        </p:nvSpPr>
        <p:spPr>
          <a:xfrm>
            <a:off x="4947120" y="6264360"/>
            <a:ext cx="26866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manipulator_setw.cpp</a:t>
            </a:r>
            <a:endParaRPr b="0" lang="en-GB" sz="1800" spc="-1" strike="noStrike">
              <a:latin typeface="Arial"/>
            </a:endParaRPr>
          </a:p>
        </p:txBody>
      </p:sp>
      <p:sp>
        <p:nvSpPr>
          <p:cNvPr id="926" name="CustomShape 14"/>
          <p:cNvSpPr/>
          <p:nvPr/>
        </p:nvSpPr>
        <p:spPr>
          <a:xfrm>
            <a:off x="644760" y="2427120"/>
            <a:ext cx="2088720" cy="307440"/>
          </a:xfrm>
          <a:prstGeom prst="rect">
            <a:avLst/>
          </a:prstGeom>
          <a:noFill/>
          <a:ln w="19080">
            <a:solidFill>
              <a:srgbClr val="ff0000"/>
            </a:solidFill>
            <a:round/>
          </a:ln>
          <a:effectLst>
            <a:outerShdw dist="23040" dir="5400000">
              <a:srgbClr val="000000">
                <a:alpha val="35000"/>
              </a:srgbClr>
            </a:outerShdw>
          </a:effectLst>
        </p:spPr>
        <p:style>
          <a:lnRef idx="0"/>
          <a:fillRef idx="0"/>
          <a:effectRef idx="0"/>
          <a:fontRef idx="minor"/>
        </p:style>
      </p:sp>
      <p:sp>
        <p:nvSpPr>
          <p:cNvPr id="927" name="CustomShape 15"/>
          <p:cNvSpPr/>
          <p:nvPr/>
        </p:nvSpPr>
        <p:spPr>
          <a:xfrm>
            <a:off x="5455080" y="4121280"/>
            <a:ext cx="3520800" cy="1696320"/>
          </a:xfrm>
          <a:prstGeom prst="roundRect">
            <a:avLst>
              <a:gd name="adj" fmla="val 16667"/>
            </a:avLst>
          </a:prstGeom>
          <a:solidFill>
            <a:srgbClr val="ffffff"/>
          </a:solidFill>
          <a:ln w="25560">
            <a:solidFill>
              <a:srgbClr val="f79646"/>
            </a:solidFill>
            <a:round/>
          </a:ln>
        </p:spPr>
        <p:style>
          <a:lnRef idx="0"/>
          <a:fillRef idx="0"/>
          <a:effectRef idx="0"/>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For those manipulators that accept parameters such as setw(x), include the </a:t>
            </a:r>
            <a:r>
              <a:rPr b="1" lang="en-GB" sz="1600" spc="-1" strike="noStrike">
                <a:solidFill>
                  <a:srgbClr val="000000"/>
                </a:solidFill>
                <a:latin typeface="Avenir Next Condensed"/>
                <a:ea typeface="Avenir Next Condensed"/>
              </a:rPr>
              <a:t>&lt;iomanip&gt; </a:t>
            </a:r>
            <a:r>
              <a:rPr b="0" lang="en-GB" sz="1600" spc="-1" strike="noStrike">
                <a:solidFill>
                  <a:srgbClr val="000000"/>
                </a:solidFill>
                <a:latin typeface="Avenir Next Condensed"/>
                <a:ea typeface="Avenir Next Condensed"/>
              </a:rPr>
              <a:t>header; otherwise for those manipulator without parameters such as fixed, include the </a:t>
            </a:r>
            <a:r>
              <a:rPr b="1" lang="en-GB" sz="1600" spc="-1" strike="noStrike">
                <a:solidFill>
                  <a:srgbClr val="000000"/>
                </a:solidFill>
                <a:latin typeface="Avenir Next Condensed"/>
                <a:ea typeface="Avenir Next Condensed"/>
              </a:rPr>
              <a:t>&lt;iostream&gt;</a:t>
            </a:r>
            <a:r>
              <a:rPr b="0" lang="en-GB" sz="1600" spc="-1" strike="noStrike">
                <a:solidFill>
                  <a:srgbClr val="000000"/>
                </a:solidFill>
                <a:latin typeface="Avenir Next Condensed"/>
                <a:ea typeface="Avenir Next Condensed"/>
              </a:rPr>
              <a:t> header</a:t>
            </a:r>
            <a:endParaRPr b="0" lang="en-GB" sz="1600" spc="-1" strike="noStrike">
              <a:latin typeface="Arial"/>
            </a:endParaRPr>
          </a:p>
        </p:txBody>
      </p:sp>
    </p:spTree>
  </p:cSld>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8" name="TextShape 1"/>
          <p:cNvSpPr txBox="1"/>
          <p:nvPr/>
        </p:nvSpPr>
        <p:spPr>
          <a:xfrm>
            <a:off x="457200" y="274680"/>
            <a:ext cx="8229240" cy="1142640"/>
          </a:xfrm>
          <a:prstGeom prst="rect">
            <a:avLst/>
          </a:prstGeom>
          <a:noFill/>
          <a:ln>
            <a:noFill/>
          </a:ln>
        </p:spPr>
        <p:txBody>
          <a:bodyPr anchor="ctr"/>
          <a:p>
            <a:pPr>
              <a:lnSpc>
                <a:spcPct val="100000"/>
              </a:lnSpc>
            </a:pPr>
            <a:r>
              <a:rPr b="1" lang="en-US" sz="4400" spc="-1" strike="noStrike">
                <a:solidFill>
                  <a:srgbClr val="000000"/>
                </a:solidFill>
                <a:latin typeface="Avenir Next"/>
                <a:ea typeface="Avenir Next"/>
              </a:rPr>
              <a:t>setfill</a:t>
            </a:r>
            <a:r>
              <a:rPr b="0" lang="en-US" sz="4400" spc="-1" strike="noStrike">
                <a:solidFill>
                  <a:srgbClr val="000000"/>
                </a:solidFill>
                <a:latin typeface="Avenir Next"/>
                <a:ea typeface="Avenir Next"/>
              </a:rPr>
              <a:t> Manipulator</a:t>
            </a:r>
            <a:endParaRPr b="0" lang="en-US" sz="4400" spc="-1" strike="noStrike">
              <a:solidFill>
                <a:srgbClr val="000000"/>
              </a:solidFill>
              <a:latin typeface="Calibri Light"/>
            </a:endParaRPr>
          </a:p>
        </p:txBody>
      </p:sp>
      <p:sp>
        <p:nvSpPr>
          <p:cNvPr id="929" name="TextShape 2"/>
          <p:cNvSpPr txBox="1"/>
          <p:nvPr/>
        </p:nvSpPr>
        <p:spPr>
          <a:xfrm>
            <a:off x="457200" y="1600200"/>
            <a:ext cx="8229240" cy="146304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With setw, if the specified number of columns &gt; the required number of columns, the unused columns are filled with spaces.  We may use </a:t>
            </a:r>
            <a:r>
              <a:rPr b="1" lang="en-US" sz="2400" spc="-1" strike="noStrike">
                <a:solidFill>
                  <a:srgbClr val="e46c0a"/>
                </a:solidFill>
                <a:latin typeface="Calibri Light"/>
                <a:ea typeface="Calibri Light"/>
              </a:rPr>
              <a:t>setfill</a:t>
            </a:r>
            <a:r>
              <a:rPr b="0" lang="en-US" sz="2400" spc="-1" strike="noStrike">
                <a:solidFill>
                  <a:srgbClr val="000000"/>
                </a:solidFill>
                <a:latin typeface="Calibri Light"/>
                <a:ea typeface="Calibri Light"/>
              </a:rPr>
              <a:t> to fill the unused columns with other characters.</a:t>
            </a:r>
            <a:endParaRPr b="0" lang="en-US" sz="2400" spc="-1" strike="noStrike">
              <a:solidFill>
                <a:srgbClr val="000000"/>
              </a:solidFill>
              <a:latin typeface="Calibri Light"/>
            </a:endParaRPr>
          </a:p>
        </p:txBody>
      </p:sp>
      <p:sp>
        <p:nvSpPr>
          <p:cNvPr id="930" name="TextShape 3"/>
          <p:cNvSpPr txBox="1"/>
          <p:nvPr/>
        </p:nvSpPr>
        <p:spPr>
          <a:xfrm>
            <a:off x="6553080" y="6356520"/>
            <a:ext cx="2133360" cy="364680"/>
          </a:xfrm>
          <a:prstGeom prst="rect">
            <a:avLst/>
          </a:prstGeom>
          <a:noFill/>
          <a:ln>
            <a:noFill/>
          </a:ln>
        </p:spPr>
        <p:txBody>
          <a:bodyPr anchor="ctr"/>
          <a:p>
            <a:pPr algn="r">
              <a:lnSpc>
                <a:spcPct val="100000"/>
              </a:lnSpc>
            </a:pPr>
            <a:fld id="{7457BBF1-4E25-4075-B482-09A3D6DCEA5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931" name="CustomShape 4"/>
          <p:cNvSpPr/>
          <p:nvPr/>
        </p:nvSpPr>
        <p:spPr>
          <a:xfrm>
            <a:off x="549360" y="3186360"/>
            <a:ext cx="4646520" cy="316980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a6a6a6"/>
                </a:solidFill>
                <a:latin typeface="Consolas"/>
                <a:ea typeface="Consolas"/>
              </a:rPr>
              <a:t>#include &lt;iostream&gt;</a:t>
            </a:r>
            <a:endParaRPr b="0" lang="en-GB" sz="1600" spc="-1" strike="noStrike">
              <a:latin typeface="Arial"/>
            </a:endParaRPr>
          </a:p>
          <a:p>
            <a:pPr>
              <a:lnSpc>
                <a:spcPct val="100000"/>
              </a:lnSpc>
            </a:pPr>
            <a:r>
              <a:rPr b="1" lang="en-GB" sz="1600" spc="-1" strike="noStrike">
                <a:solidFill>
                  <a:srgbClr val="31859c"/>
                </a:solidFill>
                <a:latin typeface="Consolas"/>
                <a:ea typeface="Consolas"/>
              </a:rPr>
              <a:t>#include &lt;iomanip&gt;</a:t>
            </a:r>
            <a:endParaRPr b="0" lang="en-GB" sz="1600" spc="-1" strike="noStrike">
              <a:latin typeface="Arial"/>
            </a:endParaRPr>
          </a:p>
          <a:p>
            <a:pPr>
              <a:lnSpc>
                <a:spcPct val="100000"/>
              </a:lnSpc>
            </a:pPr>
            <a:r>
              <a:rPr b="0" lang="en-GB" sz="1600" spc="-1" strike="noStrike">
                <a:solidFill>
                  <a:srgbClr val="a6a6a6"/>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a6a6a6"/>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x = 12;</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string a = "Hello";</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b = 34.567;</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fixed &lt;&lt; setprecision(2);</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"12345678901234567890\n"; </a:t>
            </a:r>
            <a:endParaRPr b="0" lang="en-GB" sz="1600" spc="-1" strike="noStrike">
              <a:latin typeface="Arial"/>
            </a:endParaRPr>
          </a:p>
        </p:txBody>
      </p:sp>
      <p:sp>
        <p:nvSpPr>
          <p:cNvPr id="932" name="CustomShape 5"/>
          <p:cNvSpPr/>
          <p:nvPr/>
        </p:nvSpPr>
        <p:spPr>
          <a:xfrm>
            <a:off x="3810960" y="3063600"/>
            <a:ext cx="4646520" cy="161172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1" lang="en-GB" sz="1600" spc="-1" strike="noStrike">
                <a:solidFill>
                  <a:srgbClr val="e46c0a"/>
                </a:solidFill>
                <a:latin typeface="Consolas"/>
                <a:ea typeface="Consolas"/>
              </a:rPr>
              <a:t>setfill('*')</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setw(5) &lt;&lt; x &lt;&lt; setw(8) &lt;&lt; a;</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setw(6) &lt;&lt; b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a6a6a6"/>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a6a6a6"/>
                </a:solidFill>
                <a:latin typeface="Consolas"/>
                <a:ea typeface="Consolas"/>
              </a:rPr>
              <a:t>}</a:t>
            </a:r>
            <a:endParaRPr b="0" lang="en-GB" sz="1600" spc="-1" strike="noStrike">
              <a:latin typeface="Arial"/>
            </a:endParaRPr>
          </a:p>
        </p:txBody>
      </p:sp>
      <p:sp>
        <p:nvSpPr>
          <p:cNvPr id="933" name="CustomShape 6"/>
          <p:cNvSpPr/>
          <p:nvPr/>
        </p:nvSpPr>
        <p:spPr>
          <a:xfrm>
            <a:off x="5362560" y="5118840"/>
            <a:ext cx="3094920" cy="76284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rPr>
              <a:t>12345678901234567890</a:t>
            </a:r>
            <a:endParaRPr b="0" lang="en-GB" sz="1600" spc="-1" strike="noStrike">
              <a:latin typeface="Arial"/>
            </a:endParaRPr>
          </a:p>
          <a:p>
            <a:pPr>
              <a:lnSpc>
                <a:spcPct val="100000"/>
              </a:lnSpc>
            </a:pPr>
            <a:r>
              <a:rPr b="0" lang="en-GB" sz="1600" spc="-1" strike="noStrike">
                <a:solidFill>
                  <a:srgbClr val="000000"/>
                </a:solidFill>
                <a:latin typeface="Consolas"/>
              </a:rPr>
              <a:t>***12***Hello*34.57</a:t>
            </a:r>
            <a:endParaRPr b="0" lang="en-GB" sz="1600" spc="-1" strike="noStrike">
              <a:latin typeface="Arial"/>
            </a:endParaRPr>
          </a:p>
        </p:txBody>
      </p:sp>
      <p:sp>
        <p:nvSpPr>
          <p:cNvPr id="934" name="CustomShape 7"/>
          <p:cNvSpPr/>
          <p:nvPr/>
        </p:nvSpPr>
        <p:spPr>
          <a:xfrm>
            <a:off x="5331240" y="4835880"/>
            <a:ext cx="1437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sp>
        <p:nvSpPr>
          <p:cNvPr id="935" name="CustomShape 8"/>
          <p:cNvSpPr/>
          <p:nvPr/>
        </p:nvSpPr>
        <p:spPr>
          <a:xfrm>
            <a:off x="4853160" y="6077160"/>
            <a:ext cx="26866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manipulator_setw.cpp</a:t>
            </a:r>
            <a:endParaRPr b="0" lang="en-GB" sz="1800" spc="-1" strike="noStrike">
              <a:latin typeface="Arial"/>
            </a:endParaRPr>
          </a:p>
        </p:txBody>
      </p:sp>
    </p:spTree>
  </p:cSld>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6" name="TextShape 1"/>
          <p:cNvSpPr txBox="1"/>
          <p:nvPr/>
        </p:nvSpPr>
        <p:spPr>
          <a:xfrm>
            <a:off x="457200" y="274680"/>
            <a:ext cx="8229240" cy="1142640"/>
          </a:xfrm>
          <a:prstGeom prst="rect">
            <a:avLst/>
          </a:prstGeom>
          <a:noFill/>
          <a:ln>
            <a:noFill/>
          </a:ln>
        </p:spPr>
        <p:txBody>
          <a:bodyPr anchor="ctr"/>
          <a:p>
            <a:pPr>
              <a:lnSpc>
                <a:spcPct val="100000"/>
              </a:lnSpc>
            </a:pPr>
            <a:r>
              <a:rPr b="1" lang="en-US" sz="4400" spc="-1" strike="noStrike">
                <a:solidFill>
                  <a:srgbClr val="000000"/>
                </a:solidFill>
                <a:latin typeface="Avenir Next"/>
                <a:ea typeface="Avenir Next"/>
              </a:rPr>
              <a:t>left</a:t>
            </a:r>
            <a:r>
              <a:rPr b="0" lang="en-US" sz="4400" spc="-1" strike="noStrike">
                <a:solidFill>
                  <a:srgbClr val="000000"/>
                </a:solidFill>
                <a:latin typeface="Avenir Next"/>
                <a:ea typeface="Avenir Next"/>
              </a:rPr>
              <a:t> / </a:t>
            </a:r>
            <a:r>
              <a:rPr b="1" lang="en-US" sz="4400" spc="-1" strike="noStrike">
                <a:solidFill>
                  <a:srgbClr val="000000"/>
                </a:solidFill>
                <a:latin typeface="Avenir Next"/>
                <a:ea typeface="Avenir Next"/>
              </a:rPr>
              <a:t>right </a:t>
            </a:r>
            <a:r>
              <a:rPr b="0" lang="en-US" sz="4400" spc="-1" strike="noStrike">
                <a:solidFill>
                  <a:srgbClr val="000000"/>
                </a:solidFill>
                <a:latin typeface="Avenir Next"/>
                <a:ea typeface="Avenir Next"/>
              </a:rPr>
              <a:t>Manipulators</a:t>
            </a:r>
            <a:endParaRPr b="0" lang="en-US" sz="4400" spc="-1" strike="noStrike">
              <a:solidFill>
                <a:srgbClr val="000000"/>
              </a:solidFill>
              <a:latin typeface="Calibri Light"/>
            </a:endParaRPr>
          </a:p>
        </p:txBody>
      </p:sp>
      <p:sp>
        <p:nvSpPr>
          <p:cNvPr id="937" name="TextShape 2"/>
          <p:cNvSpPr txBox="1"/>
          <p:nvPr/>
        </p:nvSpPr>
        <p:spPr>
          <a:xfrm>
            <a:off x="457200" y="1600200"/>
            <a:ext cx="8229240" cy="118044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With setw, the default output is right-justified within a column.  Use the </a:t>
            </a:r>
            <a:r>
              <a:rPr b="1" lang="en-US" sz="2400" spc="-1" strike="noStrike">
                <a:solidFill>
                  <a:srgbClr val="000000"/>
                </a:solidFill>
                <a:latin typeface="Calibri Light"/>
                <a:ea typeface="Calibri Light"/>
              </a:rPr>
              <a:t>left</a:t>
            </a:r>
            <a:r>
              <a:rPr b="0" lang="en-US" sz="2400" spc="-1" strike="noStrike">
                <a:solidFill>
                  <a:srgbClr val="000000"/>
                </a:solidFill>
                <a:latin typeface="Calibri Light"/>
                <a:ea typeface="Calibri Light"/>
              </a:rPr>
              <a:t> and </a:t>
            </a:r>
            <a:r>
              <a:rPr b="1" lang="en-US" sz="2400" spc="-1" strike="noStrike">
                <a:solidFill>
                  <a:srgbClr val="000000"/>
                </a:solidFill>
                <a:latin typeface="Calibri Light"/>
                <a:ea typeface="Calibri Light"/>
              </a:rPr>
              <a:t>right</a:t>
            </a:r>
            <a:r>
              <a:rPr b="0" lang="en-US" sz="2400" spc="-1" strike="noStrike">
                <a:solidFill>
                  <a:srgbClr val="000000"/>
                </a:solidFill>
                <a:latin typeface="Calibri Light"/>
                <a:ea typeface="Calibri Light"/>
              </a:rPr>
              <a:t> manipulators to set the output to be left-justified or right-justified, respectively.</a:t>
            </a:r>
            <a:endParaRPr b="0" lang="en-US" sz="2400" spc="-1" strike="noStrike">
              <a:solidFill>
                <a:srgbClr val="000000"/>
              </a:solidFill>
              <a:latin typeface="Calibri Light"/>
            </a:endParaRPr>
          </a:p>
        </p:txBody>
      </p:sp>
      <p:sp>
        <p:nvSpPr>
          <p:cNvPr id="938" name="TextShape 3"/>
          <p:cNvSpPr txBox="1"/>
          <p:nvPr/>
        </p:nvSpPr>
        <p:spPr>
          <a:xfrm>
            <a:off x="6553080" y="6356520"/>
            <a:ext cx="2133360" cy="364680"/>
          </a:xfrm>
          <a:prstGeom prst="rect">
            <a:avLst/>
          </a:prstGeom>
          <a:noFill/>
          <a:ln>
            <a:noFill/>
          </a:ln>
        </p:spPr>
        <p:txBody>
          <a:bodyPr anchor="ctr"/>
          <a:p>
            <a:pPr algn="r">
              <a:lnSpc>
                <a:spcPct val="100000"/>
              </a:lnSpc>
            </a:pPr>
            <a:fld id="{DCA9C523-B39B-40EE-A079-642D5F487D8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939" name="CustomShape 4"/>
          <p:cNvSpPr/>
          <p:nvPr/>
        </p:nvSpPr>
        <p:spPr>
          <a:xfrm>
            <a:off x="600840" y="2781000"/>
            <a:ext cx="4720680" cy="3077640"/>
          </a:xfrm>
          <a:prstGeom prst="rect">
            <a:avLst/>
          </a:prstGeom>
          <a:solidFill>
            <a:srgbClr val="dce6f2"/>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a6a6a6"/>
                </a:solidFill>
                <a:latin typeface="Consolas"/>
                <a:ea typeface="Consolas"/>
              </a:rPr>
              <a:t>	</a:t>
            </a:r>
            <a:r>
              <a:rPr b="0" lang="en-GB" sz="1600" spc="-1" strike="noStrike">
                <a:solidFill>
                  <a:srgbClr val="a6a6a6"/>
                </a:solidFill>
                <a:latin typeface="Consolas"/>
                <a:ea typeface="Consolas"/>
              </a:rPr>
              <a:t>… </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"12345678901234567890\n";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setfill('-');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1" lang="en-GB" sz="1600" spc="-1" strike="noStrike">
                <a:solidFill>
                  <a:srgbClr val="e46c0a"/>
                </a:solidFill>
                <a:latin typeface="Consolas"/>
                <a:ea typeface="Consolas"/>
              </a:rPr>
              <a:t>left</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setw(5) &lt;&lt; x &lt;&lt; setw(8) &lt;&lt; a;</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setw(6) &lt;&lt; b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1" lang="en-GB" sz="1600" spc="-1" strike="noStrike">
                <a:solidFill>
                  <a:srgbClr val="e46c0a"/>
                </a:solidFill>
                <a:latin typeface="Consolas"/>
                <a:ea typeface="Consolas"/>
              </a:rPr>
              <a:t>right</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setw(5) &lt;&lt; x &lt;&lt; setw(8) &lt;&lt; a;</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setw(6) &lt;&lt; b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a6a6a6"/>
                </a:solidFill>
                <a:latin typeface="Consolas"/>
                <a:ea typeface="Consolas"/>
              </a:rPr>
              <a:t>…</a:t>
            </a:r>
            <a:endParaRPr b="0" lang="en-GB" sz="1600" spc="-1" strike="noStrike">
              <a:latin typeface="Arial"/>
            </a:endParaRPr>
          </a:p>
        </p:txBody>
      </p:sp>
      <p:sp>
        <p:nvSpPr>
          <p:cNvPr id="940" name="CustomShape 5"/>
          <p:cNvSpPr/>
          <p:nvPr/>
        </p:nvSpPr>
        <p:spPr>
          <a:xfrm>
            <a:off x="257760" y="5859000"/>
            <a:ext cx="26866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manipulator_setw.cpp</a:t>
            </a:r>
            <a:endParaRPr b="0" lang="en-GB" sz="1800" spc="-1" strike="noStrike">
              <a:latin typeface="Arial"/>
            </a:endParaRPr>
          </a:p>
        </p:txBody>
      </p:sp>
      <p:sp>
        <p:nvSpPr>
          <p:cNvPr id="941" name="CustomShape 6"/>
          <p:cNvSpPr/>
          <p:nvPr/>
        </p:nvSpPr>
        <p:spPr>
          <a:xfrm>
            <a:off x="5591520" y="3346920"/>
            <a:ext cx="3094920" cy="1168200"/>
          </a:xfrm>
          <a:prstGeom prst="rect">
            <a:avLst/>
          </a:prstGeom>
          <a:solidFill>
            <a:srgbClr val="d9d9d9"/>
          </a:solidFill>
          <a:ln w="9360">
            <a:solidFill>
              <a:srgbClr val="000000"/>
            </a:solidFill>
            <a:round/>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onsolas"/>
                <a:ea typeface="Consolas"/>
              </a:rPr>
              <a:t>12345678901234567890</a:t>
            </a:r>
            <a:endParaRPr b="0" lang="en-GB" sz="1600" spc="-1" strike="noStrike">
              <a:latin typeface="Arial"/>
            </a:endParaRPr>
          </a:p>
          <a:p>
            <a:pPr>
              <a:lnSpc>
                <a:spcPct val="100000"/>
              </a:lnSpc>
            </a:pPr>
            <a:r>
              <a:rPr b="0" lang="en-GB" sz="1600" spc="-1" strike="noStrike">
                <a:solidFill>
                  <a:srgbClr val="000000"/>
                </a:solidFill>
                <a:latin typeface="Consolas"/>
                <a:ea typeface="Consolas"/>
              </a:rPr>
              <a:t>12---Hello---34.57-</a:t>
            </a:r>
            <a:endParaRPr b="0" lang="en-GB" sz="1600" spc="-1" strike="noStrike">
              <a:latin typeface="Arial"/>
            </a:endParaRPr>
          </a:p>
          <a:p>
            <a:pPr>
              <a:lnSpc>
                <a:spcPct val="100000"/>
              </a:lnSpc>
            </a:pPr>
            <a:r>
              <a:rPr b="0" lang="en-GB" sz="1600" spc="-1" strike="noStrike">
                <a:solidFill>
                  <a:srgbClr val="000000"/>
                </a:solidFill>
                <a:latin typeface="Consolas"/>
                <a:ea typeface="Consolas"/>
              </a:rPr>
              <a:t>---12---Hello-34.57</a:t>
            </a:r>
            <a:endParaRPr b="0" lang="en-GB" sz="1600" spc="-1" strike="noStrike">
              <a:latin typeface="Arial"/>
            </a:endParaRPr>
          </a:p>
        </p:txBody>
      </p:sp>
      <p:sp>
        <p:nvSpPr>
          <p:cNvPr id="942" name="CustomShape 7"/>
          <p:cNvSpPr/>
          <p:nvPr/>
        </p:nvSpPr>
        <p:spPr>
          <a:xfrm>
            <a:off x="5560200" y="3063600"/>
            <a:ext cx="1437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sp>
        <p:nvSpPr>
          <p:cNvPr id="943" name="CustomShape 8"/>
          <p:cNvSpPr/>
          <p:nvPr/>
        </p:nvSpPr>
        <p:spPr>
          <a:xfrm>
            <a:off x="5824080" y="5310000"/>
            <a:ext cx="2867040" cy="63900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left</a:t>
            </a:r>
            <a:r>
              <a:rPr b="0" lang="en-GB" sz="1800" spc="-1" strike="noStrike">
                <a:solidFill>
                  <a:srgbClr val="000000"/>
                </a:solidFill>
                <a:latin typeface="Avenir Next Condensed"/>
                <a:ea typeface="Avenir Next Condensed"/>
              </a:rPr>
              <a:t> and </a:t>
            </a:r>
            <a:r>
              <a:rPr b="0" lang="en-GB" sz="1800" spc="-1" strike="noStrike">
                <a:solidFill>
                  <a:srgbClr val="000000"/>
                </a:solidFill>
                <a:latin typeface="Consolas"/>
                <a:ea typeface="Consolas"/>
              </a:rPr>
              <a:t>right</a:t>
            </a:r>
            <a:r>
              <a:rPr b="0" lang="en-GB" sz="1800" spc="-1" strike="noStrike">
                <a:solidFill>
                  <a:srgbClr val="000000"/>
                </a:solidFill>
                <a:latin typeface="Avenir Next Condensed"/>
                <a:ea typeface="Avenir Next Condensed"/>
              </a:rPr>
              <a:t> are defined in &lt;iostream&gt;</a:t>
            </a:r>
            <a:endParaRPr b="0" lang="en-GB" sz="1800" spc="-1" strike="noStrike">
              <a:latin typeface="Arial"/>
            </a:endParaRPr>
          </a:p>
        </p:txBody>
      </p:sp>
    </p:spTree>
  </p:cSld>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Further References on File I/O</a:t>
            </a:r>
            <a:endParaRPr b="0" lang="en-US" sz="4400" spc="-1" strike="noStrike">
              <a:solidFill>
                <a:srgbClr val="000000"/>
              </a:solidFill>
              <a:latin typeface="Calibri Light"/>
            </a:endParaRPr>
          </a:p>
        </p:txBody>
      </p:sp>
      <p:sp>
        <p:nvSpPr>
          <p:cNvPr id="94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C++ Language Tutorial: Input/Output with files </a:t>
            </a:r>
            <a:r>
              <a:rPr b="0" lang="en-US" sz="2000" spc="-1" strike="noStrike" u="sng">
                <a:solidFill>
                  <a:srgbClr val="0000ff"/>
                </a:solidFill>
                <a:uFill>
                  <a:solidFill>
                    <a:srgbClr val="ffffff"/>
                  </a:solidFill>
                </a:uFill>
                <a:latin typeface="Calibri Light"/>
                <a:ea typeface="Calibri Light"/>
                <a:hlinkClick r:id="rId1"/>
              </a:rPr>
              <a:t>http://www.cplusplus.com/doc/tutorial/files/</a:t>
            </a:r>
            <a:endParaRPr b="0" lang="en-US" sz="20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C++ Library Reference: ifstream class </a:t>
            </a:r>
            <a:r>
              <a:rPr b="0" lang="en-US" sz="2000" spc="-1" strike="noStrike" u="sng">
                <a:solidFill>
                  <a:srgbClr val="0000ff"/>
                </a:solidFill>
                <a:uFill>
                  <a:solidFill>
                    <a:srgbClr val="ffffff"/>
                  </a:solidFill>
                </a:uFill>
                <a:latin typeface="Calibri Light"/>
                <a:ea typeface="Calibri Light"/>
                <a:hlinkClick r:id="rId2"/>
              </a:rPr>
              <a:t>http://www.cplusplus.com/reference/fstream/ifstream/</a:t>
            </a:r>
            <a:r>
              <a:rPr b="0" lang="en-US" sz="2000" spc="-1" strike="noStrike" u="sng">
                <a:solidFill>
                  <a:srgbClr val="000000"/>
                </a:solidFill>
                <a:uFill>
                  <a:solidFill>
                    <a:srgbClr val="ffffff"/>
                  </a:solidFill>
                </a:uFill>
                <a:latin typeface="Calibri Light"/>
                <a:ea typeface="Calibri Light"/>
              </a:rPr>
              <a:t> </a:t>
            </a:r>
            <a:endParaRPr b="0" lang="en-US" sz="20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C++ Library Reference: istringstream class </a:t>
            </a:r>
            <a:r>
              <a:rPr b="0" lang="en-US" sz="2000" spc="-1" strike="noStrike" u="sng">
                <a:solidFill>
                  <a:srgbClr val="0000ff"/>
                </a:solidFill>
                <a:uFill>
                  <a:solidFill>
                    <a:srgbClr val="ffffff"/>
                  </a:solidFill>
                </a:uFill>
                <a:latin typeface="Calibri Light"/>
                <a:ea typeface="Calibri Light"/>
                <a:hlinkClick r:id="rId3"/>
              </a:rPr>
              <a:t>http://www.cplusplus.com/reference/sstream/istringstream/</a:t>
            </a:r>
            <a:endParaRPr b="0" lang="en-US" sz="20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C++ Library Reference: ofstream class </a:t>
            </a:r>
            <a:r>
              <a:rPr b="0" lang="en-US" sz="2000" spc="-1" strike="noStrike" u="sng">
                <a:solidFill>
                  <a:srgbClr val="0000ff"/>
                </a:solidFill>
                <a:uFill>
                  <a:solidFill>
                    <a:srgbClr val="ffffff"/>
                  </a:solidFill>
                </a:uFill>
                <a:latin typeface="Calibri Light"/>
                <a:ea typeface="Calibri Light"/>
                <a:hlinkClick r:id="rId4"/>
              </a:rPr>
              <a:t>http://www.cplusplus.com/reference/fstream/ofstream/</a:t>
            </a:r>
            <a:r>
              <a:rPr b="0" lang="en-US" sz="2000" spc="-1" strike="noStrike" u="sng">
                <a:solidFill>
                  <a:srgbClr val="000000"/>
                </a:solidFill>
                <a:uFill>
                  <a:solidFill>
                    <a:srgbClr val="ffffff"/>
                  </a:solidFill>
                </a:uFill>
                <a:latin typeface="Calibri Light"/>
                <a:ea typeface="Calibri Light"/>
              </a:rPr>
              <a:t> </a:t>
            </a:r>
            <a:endParaRPr b="0" lang="en-US" sz="20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C++ Library Reference: ofstream class </a:t>
            </a:r>
            <a:br/>
            <a:r>
              <a:rPr b="0" lang="en-US" sz="2000" spc="-1" strike="noStrike" u="sng">
                <a:solidFill>
                  <a:srgbClr val="0000ff"/>
                </a:solidFill>
                <a:uFill>
                  <a:solidFill>
                    <a:srgbClr val="ffffff"/>
                  </a:solidFill>
                </a:uFill>
                <a:latin typeface="Calibri Light"/>
                <a:ea typeface="Calibri Light"/>
                <a:hlinkClick r:id="rId5"/>
              </a:rPr>
              <a:t>http://www.cplusplus.com/reference/library/manipulators/</a:t>
            </a:r>
            <a:endParaRPr b="0" lang="en-US" sz="2000" spc="-1" strike="noStrike">
              <a:solidFill>
                <a:srgbClr val="000000"/>
              </a:solidFill>
              <a:latin typeface="Calibri Light"/>
            </a:endParaRPr>
          </a:p>
        </p:txBody>
      </p:sp>
      <p:sp>
        <p:nvSpPr>
          <p:cNvPr id="946" name="TextShape 3"/>
          <p:cNvSpPr txBox="1"/>
          <p:nvPr/>
        </p:nvSpPr>
        <p:spPr>
          <a:xfrm>
            <a:off x="6553080" y="6356520"/>
            <a:ext cx="2133360" cy="364680"/>
          </a:xfrm>
          <a:prstGeom prst="rect">
            <a:avLst/>
          </a:prstGeom>
          <a:noFill/>
          <a:ln>
            <a:noFill/>
          </a:ln>
        </p:spPr>
        <p:txBody>
          <a:bodyPr anchor="ctr"/>
          <a:p>
            <a:pPr algn="r">
              <a:lnSpc>
                <a:spcPct val="100000"/>
              </a:lnSpc>
            </a:pPr>
            <a:fld id="{5F297BD2-FF62-4002-9B9B-FADC4B6722F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4</a:t>
            </a:r>
            <a:endParaRPr b="0" lang="en-US" sz="4400" spc="-1" strike="noStrike">
              <a:solidFill>
                <a:srgbClr val="000000"/>
              </a:solidFill>
              <a:latin typeface="Calibri Light"/>
            </a:endParaRPr>
          </a:p>
        </p:txBody>
      </p:sp>
      <p:sp>
        <p:nvSpPr>
          <p:cNvPr id="948" name="TextShape 2"/>
          <p:cNvSpPr txBox="1"/>
          <p:nvPr/>
        </p:nvSpPr>
        <p:spPr>
          <a:xfrm>
            <a:off x="457200" y="1600200"/>
            <a:ext cx="8229240" cy="4525560"/>
          </a:xfrm>
          <a:prstGeom prst="rect">
            <a:avLst/>
          </a:prstGeom>
          <a:noFill/>
          <a:ln>
            <a:noFill/>
          </a:ln>
        </p:spPr>
        <p:txBody>
          <a:bodyPr>
            <a:normAutofit/>
          </a:bodyPr>
          <a:p>
            <a:pPr>
              <a:lnSpc>
                <a:spcPct val="100000"/>
              </a:lnSpc>
            </a:pPr>
            <a:r>
              <a:rPr b="0" lang="en-US" sz="2400" spc="-1" strike="noStrike">
                <a:solidFill>
                  <a:srgbClr val="000000"/>
                </a:solidFill>
                <a:latin typeface="Calibri Light"/>
                <a:ea typeface="DengXian"/>
              </a:rPr>
              <a:t>Create a text ﬁle and save it on your computer. Here is an example.</a:t>
            </a:r>
            <a:endParaRPr b="0" lang="en-US" sz="2400" spc="-1" strike="noStrike">
              <a:solidFill>
                <a:srgbClr val="000000"/>
              </a:solidFill>
              <a:latin typeface="Calibri Light"/>
            </a:endParaRPr>
          </a:p>
          <a:p>
            <a:pPr>
              <a:lnSpc>
                <a:spcPct val="100000"/>
              </a:lnSpc>
            </a:pPr>
            <a:endParaRPr b="0" lang="en-US" sz="2400" spc="-1" strike="noStrike">
              <a:solidFill>
                <a:srgbClr val="000000"/>
              </a:solidFill>
              <a:latin typeface="Calibri Light"/>
            </a:endParaRPr>
          </a:p>
          <a:p>
            <a:pPr>
              <a:lnSpc>
                <a:spcPct val="100000"/>
              </a:lnSpc>
            </a:pPr>
            <a:endParaRPr b="0" lang="en-US" sz="2400" spc="-1" strike="noStrike">
              <a:solidFill>
                <a:srgbClr val="000000"/>
              </a:solidFill>
              <a:latin typeface="Calibri Light"/>
            </a:endParaRPr>
          </a:p>
          <a:p>
            <a:pPr>
              <a:lnSpc>
                <a:spcPct val="100000"/>
              </a:lnSpc>
            </a:pPr>
            <a:endParaRPr b="0" lang="en-US" sz="2400" spc="-1" strike="noStrike">
              <a:solidFill>
                <a:srgbClr val="000000"/>
              </a:solidFill>
              <a:latin typeface="Calibri Light"/>
            </a:endParaRPr>
          </a:p>
          <a:p>
            <a:pPr>
              <a:lnSpc>
                <a:spcPct val="100000"/>
              </a:lnSpc>
            </a:pPr>
            <a:endParaRPr b="0" lang="en-US" sz="2400" spc="-1" strike="noStrike">
              <a:solidFill>
                <a:srgbClr val="000000"/>
              </a:solidFill>
              <a:latin typeface="Calibri Light"/>
            </a:endParaRPr>
          </a:p>
          <a:p>
            <a:pPr>
              <a:lnSpc>
                <a:spcPct val="100000"/>
              </a:lnSpc>
            </a:pPr>
            <a:r>
              <a:rPr b="0" lang="en-US" sz="2400" spc="-1" strike="noStrike">
                <a:solidFill>
                  <a:srgbClr val="000000"/>
                </a:solidFill>
                <a:latin typeface="Calibri Light"/>
                <a:ea typeface="Calibri Light"/>
              </a:rPr>
              <a:t>Write a C++ program that reads in the content of the ﬁle and then outputs only every second word on the screen. Your program should output the following for the given text ﬁle.</a:t>
            </a:r>
            <a:endParaRPr b="0" lang="en-US" sz="2400" spc="-1" strike="noStrike">
              <a:solidFill>
                <a:srgbClr val="000000"/>
              </a:solidFill>
              <a:latin typeface="Calibri Light"/>
            </a:endParaRPr>
          </a:p>
        </p:txBody>
      </p:sp>
      <p:sp>
        <p:nvSpPr>
          <p:cNvPr id="949" name="TextShape 3"/>
          <p:cNvSpPr txBox="1"/>
          <p:nvPr/>
        </p:nvSpPr>
        <p:spPr>
          <a:xfrm>
            <a:off x="6553080" y="6356520"/>
            <a:ext cx="2133360" cy="364680"/>
          </a:xfrm>
          <a:prstGeom prst="rect">
            <a:avLst/>
          </a:prstGeom>
          <a:noFill/>
          <a:ln>
            <a:noFill/>
          </a:ln>
        </p:spPr>
        <p:txBody>
          <a:bodyPr anchor="ctr"/>
          <a:p>
            <a:pPr algn="r">
              <a:lnSpc>
                <a:spcPct val="100000"/>
              </a:lnSpc>
            </a:pPr>
            <a:fld id="{C673AF43-4BE1-4E1A-9D4E-7B3627EC897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950" name="CustomShape 4"/>
          <p:cNvSpPr/>
          <p:nvPr/>
        </p:nvSpPr>
        <p:spPr>
          <a:xfrm>
            <a:off x="0" y="2384280"/>
            <a:ext cx="9143640" cy="360"/>
          </a:xfrm>
          <a:prstGeom prst="rect">
            <a:avLst/>
          </a:prstGeom>
          <a:noFill/>
          <a:ln>
            <a:noFill/>
          </a:ln>
        </p:spPr>
        <p:style>
          <a:lnRef idx="0"/>
          <a:fillRef idx="0"/>
          <a:effectRef idx="0"/>
          <a:fontRef idx="minor"/>
        </p:style>
      </p:sp>
      <p:pic>
        <p:nvPicPr>
          <p:cNvPr id="951" name="Picture 6" descr=""/>
          <p:cNvPicPr/>
          <p:nvPr/>
        </p:nvPicPr>
        <p:blipFill>
          <a:blip r:embed="rId1"/>
          <a:stretch/>
        </p:blipFill>
        <p:spPr>
          <a:xfrm>
            <a:off x="1968840" y="2304000"/>
            <a:ext cx="6173640" cy="1316520"/>
          </a:xfrm>
          <a:prstGeom prst="rect">
            <a:avLst/>
          </a:prstGeom>
          <a:ln>
            <a:noFill/>
          </a:ln>
        </p:spPr>
      </p:pic>
      <p:pic>
        <p:nvPicPr>
          <p:cNvPr id="952" name="Picture 8" descr=""/>
          <p:cNvPicPr/>
          <p:nvPr/>
        </p:nvPicPr>
        <p:blipFill>
          <a:blip r:embed="rId2"/>
          <a:stretch/>
        </p:blipFill>
        <p:spPr>
          <a:xfrm>
            <a:off x="1674360" y="5492880"/>
            <a:ext cx="6173640" cy="771120"/>
          </a:xfrm>
          <a:prstGeom prst="rect">
            <a:avLst/>
          </a:prstGeom>
          <a:ln>
            <a:noFill/>
          </a:ln>
        </p:spPr>
      </p:pic>
    </p:spTree>
  </p:cSld>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5</a:t>
            </a:r>
            <a:endParaRPr b="0" lang="en-US" sz="4400" spc="-1" strike="noStrike">
              <a:solidFill>
                <a:srgbClr val="000000"/>
              </a:solidFill>
              <a:latin typeface="Calibri Light"/>
            </a:endParaRPr>
          </a:p>
        </p:txBody>
      </p:sp>
      <p:sp>
        <p:nvSpPr>
          <p:cNvPr id="954" name="TextShape 2"/>
          <p:cNvSpPr txBox="1"/>
          <p:nvPr/>
        </p:nvSpPr>
        <p:spPr>
          <a:xfrm>
            <a:off x="457200" y="1600200"/>
            <a:ext cx="8229240" cy="4525560"/>
          </a:xfrm>
          <a:prstGeom prst="rect">
            <a:avLst/>
          </a:prstGeom>
          <a:noFill/>
          <a:ln>
            <a:noFill/>
          </a:ln>
        </p:spPr>
        <p:txBody>
          <a:bodyPr>
            <a:normAutofit/>
          </a:bodyPr>
          <a:p>
            <a:pPr>
              <a:lnSpc>
                <a:spcPct val="100000"/>
              </a:lnSpc>
            </a:pPr>
            <a:r>
              <a:rPr b="0" lang="en-US" sz="2400" spc="-1" strike="noStrike">
                <a:solidFill>
                  <a:srgbClr val="000000"/>
                </a:solidFill>
                <a:latin typeface="Calibri Light"/>
                <a:ea typeface="DengXian"/>
              </a:rPr>
              <a:t>Write a program that will search a ﬁle of numbers of type int and write the largest and the smallest numbers to the end of that ﬁle. The ﬁle contains nothing but numbers of type int separated by spaces or line breaks.</a:t>
            </a:r>
            <a:endParaRPr b="0" lang="en-US" sz="2400" spc="-1" strike="noStrike">
              <a:solidFill>
                <a:srgbClr val="000000"/>
              </a:solidFill>
              <a:latin typeface="Calibri Light"/>
            </a:endParaRPr>
          </a:p>
        </p:txBody>
      </p:sp>
      <p:sp>
        <p:nvSpPr>
          <p:cNvPr id="955" name="TextShape 3"/>
          <p:cNvSpPr txBox="1"/>
          <p:nvPr/>
        </p:nvSpPr>
        <p:spPr>
          <a:xfrm>
            <a:off x="6553080" y="6356520"/>
            <a:ext cx="2133360" cy="364680"/>
          </a:xfrm>
          <a:prstGeom prst="rect">
            <a:avLst/>
          </a:prstGeom>
          <a:noFill/>
          <a:ln>
            <a:noFill/>
          </a:ln>
        </p:spPr>
        <p:txBody>
          <a:bodyPr anchor="ctr"/>
          <a:p>
            <a:pPr algn="r">
              <a:lnSpc>
                <a:spcPct val="100000"/>
              </a:lnSpc>
            </a:pPr>
            <a:fld id="{EA67D719-0124-4007-868F-41CD3625E9A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956" name="CustomShape 4"/>
          <p:cNvSpPr/>
          <p:nvPr/>
        </p:nvSpPr>
        <p:spPr>
          <a:xfrm>
            <a:off x="0" y="2384280"/>
            <a:ext cx="9143640" cy="360"/>
          </a:xfrm>
          <a:prstGeom prst="rect">
            <a:avLst/>
          </a:prstGeom>
          <a:noFill/>
          <a:ln>
            <a:noFill/>
          </a:ln>
        </p:spPr>
        <p:style>
          <a:lnRef idx="0"/>
          <a:fillRef idx="0"/>
          <a:effectRef idx="0"/>
          <a:fontRef idx="minor"/>
        </p:style>
      </p:sp>
    </p:spTree>
  </p:cSld>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6</a:t>
            </a:r>
            <a:endParaRPr b="0" lang="en-US" sz="4400" spc="-1" strike="noStrike">
              <a:solidFill>
                <a:srgbClr val="000000"/>
              </a:solidFill>
              <a:latin typeface="Calibri Light"/>
            </a:endParaRPr>
          </a:p>
        </p:txBody>
      </p:sp>
      <p:sp>
        <p:nvSpPr>
          <p:cNvPr id="958" name="TextShape 2"/>
          <p:cNvSpPr txBox="1"/>
          <p:nvPr/>
        </p:nvSpPr>
        <p:spPr>
          <a:xfrm>
            <a:off x="457200" y="1600200"/>
            <a:ext cx="8229240" cy="4525560"/>
          </a:xfrm>
          <a:prstGeom prst="rect">
            <a:avLst/>
          </a:prstGeom>
          <a:noFill/>
          <a:ln>
            <a:noFill/>
          </a:ln>
        </p:spPr>
        <p:txBody>
          <a:bodyPr>
            <a:normAutofit/>
          </a:bodyPr>
          <a:p>
            <a:pPr>
              <a:lnSpc>
                <a:spcPct val="100000"/>
              </a:lnSpc>
            </a:pPr>
            <a:r>
              <a:rPr b="0" lang="en-US" sz="2400" spc="-1" strike="noStrike">
                <a:solidFill>
                  <a:srgbClr val="000000"/>
                </a:solidFill>
                <a:latin typeface="Calibri Light"/>
                <a:ea typeface="DengXian"/>
              </a:rPr>
              <a:t>Write a program that will read in a ﬁle containing nothing but numbers of type int separated by spaces or line breaks. Sort the numbers and write them into a new ﬁle.</a:t>
            </a:r>
            <a:endParaRPr b="0" lang="en-US" sz="2400" spc="-1" strike="noStrike">
              <a:solidFill>
                <a:srgbClr val="000000"/>
              </a:solidFill>
              <a:latin typeface="Calibri Light"/>
            </a:endParaRPr>
          </a:p>
        </p:txBody>
      </p:sp>
      <p:sp>
        <p:nvSpPr>
          <p:cNvPr id="959" name="TextShape 3"/>
          <p:cNvSpPr txBox="1"/>
          <p:nvPr/>
        </p:nvSpPr>
        <p:spPr>
          <a:xfrm>
            <a:off x="6553080" y="6356520"/>
            <a:ext cx="2133360" cy="364680"/>
          </a:xfrm>
          <a:prstGeom prst="rect">
            <a:avLst/>
          </a:prstGeom>
          <a:noFill/>
          <a:ln>
            <a:noFill/>
          </a:ln>
        </p:spPr>
        <p:txBody>
          <a:bodyPr anchor="ctr"/>
          <a:p>
            <a:pPr algn="r">
              <a:lnSpc>
                <a:spcPct val="100000"/>
              </a:lnSpc>
            </a:pPr>
            <a:fld id="{6FACD581-272F-48F1-A3CA-A3B702C00B08}"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960" name="CustomShape 4"/>
          <p:cNvSpPr/>
          <p:nvPr/>
        </p:nvSpPr>
        <p:spPr>
          <a:xfrm>
            <a:off x="0" y="2384280"/>
            <a:ext cx="9143640" cy="360"/>
          </a:xfrm>
          <a:prstGeom prst="rect">
            <a:avLst/>
          </a:prstGeom>
          <a:noFill/>
          <a:ln>
            <a:noFill/>
          </a:ln>
        </p:spPr>
        <p:style>
          <a:lnRef idx="0"/>
          <a:fillRef idx="0"/>
          <a:effectRef idx="0"/>
          <a:fontRef idx="minor"/>
        </p:style>
      </p:sp>
    </p:spTree>
  </p:cSld>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7</a:t>
            </a:r>
            <a:endParaRPr b="0" lang="en-US" sz="4400" spc="-1" strike="noStrike">
              <a:solidFill>
                <a:srgbClr val="000000"/>
              </a:solidFill>
              <a:latin typeface="Calibri Light"/>
            </a:endParaRPr>
          </a:p>
        </p:txBody>
      </p:sp>
      <p:sp>
        <p:nvSpPr>
          <p:cNvPr id="962" name="TextShape 2"/>
          <p:cNvSpPr txBox="1"/>
          <p:nvPr/>
        </p:nvSpPr>
        <p:spPr>
          <a:xfrm>
            <a:off x="457200" y="1600200"/>
            <a:ext cx="8229240" cy="4525560"/>
          </a:xfrm>
          <a:prstGeom prst="rect">
            <a:avLst/>
          </a:prstGeom>
          <a:noFill/>
          <a:ln>
            <a:noFill/>
          </a:ln>
        </p:spPr>
        <p:txBody>
          <a:bodyPr>
            <a:normAutofit/>
          </a:bodyPr>
          <a:p>
            <a:pPr>
              <a:lnSpc>
                <a:spcPct val="100000"/>
              </a:lnSpc>
            </a:pPr>
            <a:r>
              <a:rPr b="0" lang="en-US" sz="2400" spc="-1" strike="noStrike">
                <a:solidFill>
                  <a:srgbClr val="000000"/>
                </a:solidFill>
                <a:latin typeface="Calibri Light"/>
                <a:ea typeface="DengXian"/>
              </a:rPr>
              <a:t>Read a text file that consists of a list of Entry.(see Problem 2). Here is an example: </a:t>
            </a:r>
            <a:endParaRPr b="0" lang="en-US" sz="2400" spc="-1" strike="noStrike">
              <a:solidFill>
                <a:srgbClr val="000000"/>
              </a:solidFill>
              <a:latin typeface="Calibri Light"/>
            </a:endParaRPr>
          </a:p>
          <a:p>
            <a:pPr>
              <a:lnSpc>
                <a:spcPct val="100000"/>
              </a:lnSpc>
            </a:pPr>
            <a:endParaRPr b="0" lang="en-US" sz="2400" spc="-1" strike="noStrike">
              <a:solidFill>
                <a:srgbClr val="000000"/>
              </a:solidFill>
              <a:latin typeface="Calibri Light"/>
            </a:endParaRPr>
          </a:p>
          <a:p>
            <a:pPr>
              <a:lnSpc>
                <a:spcPct val="100000"/>
              </a:lnSpc>
            </a:pPr>
            <a:endParaRPr b="0" lang="en-US" sz="2400" spc="-1" strike="noStrike">
              <a:solidFill>
                <a:srgbClr val="000000"/>
              </a:solidFill>
              <a:latin typeface="Calibri Light"/>
            </a:endParaRPr>
          </a:p>
          <a:p>
            <a:pPr>
              <a:lnSpc>
                <a:spcPct val="100000"/>
              </a:lnSpc>
            </a:pPr>
            <a:endParaRPr b="0" lang="en-US" sz="2400" spc="-1" strike="noStrike">
              <a:solidFill>
                <a:srgbClr val="000000"/>
              </a:solidFill>
              <a:latin typeface="Calibri Light"/>
            </a:endParaRPr>
          </a:p>
          <a:p>
            <a:pPr>
              <a:lnSpc>
                <a:spcPct val="100000"/>
              </a:lnSpc>
            </a:pPr>
            <a:endParaRPr b="0" lang="en-US" sz="2400" spc="-1" strike="noStrike">
              <a:solidFill>
                <a:srgbClr val="000000"/>
              </a:solidFill>
              <a:latin typeface="Calibri Light"/>
            </a:endParaRPr>
          </a:p>
          <a:p>
            <a:pPr>
              <a:lnSpc>
                <a:spcPct val="100000"/>
              </a:lnSpc>
            </a:pPr>
            <a:endParaRPr b="0" lang="en-US" sz="2400" spc="-1" strike="noStrike">
              <a:solidFill>
                <a:srgbClr val="000000"/>
              </a:solidFill>
              <a:latin typeface="Calibri Light"/>
            </a:endParaRPr>
          </a:p>
          <a:p>
            <a:pPr>
              <a:lnSpc>
                <a:spcPct val="100000"/>
              </a:lnSpc>
            </a:pPr>
            <a:endParaRPr b="0" lang="en-US" sz="2400" spc="-1" strike="noStrike">
              <a:solidFill>
                <a:srgbClr val="000000"/>
              </a:solidFill>
              <a:latin typeface="Calibri Light"/>
            </a:endParaRPr>
          </a:p>
          <a:p>
            <a:pPr>
              <a:lnSpc>
                <a:spcPct val="100000"/>
              </a:lnSpc>
            </a:pPr>
            <a:r>
              <a:rPr b="0" lang="en-US" sz="2400" spc="-1" strike="noStrike">
                <a:solidFill>
                  <a:srgbClr val="000000"/>
                </a:solidFill>
                <a:latin typeface="Calibri Light"/>
                <a:ea typeface="Calibri Light"/>
              </a:rPr>
              <a:t>Save the entries as an array of type </a:t>
            </a:r>
            <a:r>
              <a:rPr b="0" lang="en-US" sz="2400" spc="-1" strike="noStrike">
                <a:solidFill>
                  <a:srgbClr val="000000"/>
                </a:solidFill>
                <a:latin typeface="Consolas"/>
                <a:ea typeface="Calibri Light"/>
              </a:rPr>
              <a:t>Entry</a:t>
            </a:r>
            <a:r>
              <a:rPr b="0" lang="en-US" sz="2400" spc="-1" strike="noStrike">
                <a:solidFill>
                  <a:srgbClr val="000000"/>
                </a:solidFill>
                <a:latin typeface="Calibri Light"/>
                <a:ea typeface="Calibri Light"/>
              </a:rPr>
              <a:t>. Sort the list by age and output the result on the screen. You may assume that there are at most 100 entries in the text file. </a:t>
            </a:r>
            <a:endParaRPr b="0" lang="en-US" sz="2400" spc="-1" strike="noStrike">
              <a:solidFill>
                <a:srgbClr val="000000"/>
              </a:solidFill>
              <a:latin typeface="Calibri Light"/>
            </a:endParaRPr>
          </a:p>
          <a:p>
            <a:pPr>
              <a:lnSpc>
                <a:spcPct val="100000"/>
              </a:lnSpc>
            </a:pPr>
            <a:endParaRPr b="0" lang="en-US" sz="2400" spc="-1" strike="noStrike">
              <a:solidFill>
                <a:srgbClr val="000000"/>
              </a:solidFill>
              <a:latin typeface="Calibri Light"/>
            </a:endParaRPr>
          </a:p>
        </p:txBody>
      </p:sp>
      <p:sp>
        <p:nvSpPr>
          <p:cNvPr id="963" name="TextShape 3"/>
          <p:cNvSpPr txBox="1"/>
          <p:nvPr/>
        </p:nvSpPr>
        <p:spPr>
          <a:xfrm>
            <a:off x="6553080" y="6356520"/>
            <a:ext cx="2133360" cy="364680"/>
          </a:xfrm>
          <a:prstGeom prst="rect">
            <a:avLst/>
          </a:prstGeom>
          <a:noFill/>
          <a:ln>
            <a:noFill/>
          </a:ln>
        </p:spPr>
        <p:txBody>
          <a:bodyPr anchor="ctr"/>
          <a:p>
            <a:pPr algn="r">
              <a:lnSpc>
                <a:spcPct val="100000"/>
              </a:lnSpc>
            </a:pPr>
            <a:fld id="{80F21BE9-FCE2-4DC6-A9A0-B0A1A24A430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964" name="CustomShape 4"/>
          <p:cNvSpPr/>
          <p:nvPr/>
        </p:nvSpPr>
        <p:spPr>
          <a:xfrm>
            <a:off x="0" y="2384280"/>
            <a:ext cx="9143640" cy="360"/>
          </a:xfrm>
          <a:prstGeom prst="rect">
            <a:avLst/>
          </a:prstGeom>
          <a:noFill/>
          <a:ln>
            <a:noFill/>
          </a:ln>
        </p:spPr>
        <p:style>
          <a:lnRef idx="0"/>
          <a:fillRef idx="0"/>
          <a:effectRef idx="0"/>
          <a:fontRef idx="minor"/>
        </p:style>
      </p:sp>
      <p:pic>
        <p:nvPicPr>
          <p:cNvPr id="965" name="Picture 6" descr=""/>
          <p:cNvPicPr/>
          <p:nvPr/>
        </p:nvPicPr>
        <p:blipFill>
          <a:blip r:embed="rId1"/>
          <a:stretch/>
        </p:blipFill>
        <p:spPr>
          <a:xfrm>
            <a:off x="3551760" y="2600640"/>
            <a:ext cx="3250800" cy="1622160"/>
          </a:xfrm>
          <a:prstGeom prst="rect">
            <a:avLst/>
          </a:prstGeom>
          <a:ln>
            <a:noFill/>
          </a:ln>
        </p:spPr>
      </p:pic>
    </p:spTree>
  </p:cSld>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6"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Recursion</a:t>
            </a:r>
            <a:endParaRPr b="0" lang="en-US" sz="4000" spc="-1" strike="noStrike">
              <a:solidFill>
                <a:srgbClr val="000000"/>
              </a:solidFill>
              <a:latin typeface="Calibri Light"/>
            </a:endParaRPr>
          </a:p>
        </p:txBody>
      </p:sp>
      <p:sp>
        <p:nvSpPr>
          <p:cNvPr id="967" name="TextShape 2"/>
          <p:cNvSpPr txBox="1"/>
          <p:nvPr/>
        </p:nvSpPr>
        <p:spPr>
          <a:xfrm>
            <a:off x="722160" y="2906640"/>
            <a:ext cx="7772040" cy="1499760"/>
          </a:xfrm>
          <a:prstGeom prst="rect">
            <a:avLst/>
          </a:prstGeom>
          <a:noFill/>
          <a:ln>
            <a:noFill/>
          </a:ln>
        </p:spPr>
        <p:txBody>
          <a:bodyPr anchor="b"/>
          <a:p>
            <a:pPr>
              <a:lnSpc>
                <a:spcPct val="100000"/>
              </a:lnSpc>
              <a:spcBef>
                <a:spcPts val="400"/>
              </a:spcBef>
            </a:pPr>
            <a:r>
              <a:rPr b="0" lang="en-US" sz="2000" spc="-1" strike="noStrike">
                <a:solidFill>
                  <a:srgbClr val="8b8b8b"/>
                </a:solidFill>
                <a:latin typeface="Calibri Light"/>
                <a:ea typeface="Calibri Light"/>
              </a:rPr>
              <a:t>Part III</a:t>
            </a:r>
            <a:endParaRPr b="0" lang="en-US" sz="2000" spc="-1" strike="noStrike">
              <a:solidFill>
                <a:srgbClr val="000000"/>
              </a:solidFill>
              <a:latin typeface="Calibri Light"/>
            </a:endParaRPr>
          </a:p>
        </p:txBody>
      </p:sp>
      <p:sp>
        <p:nvSpPr>
          <p:cNvPr id="968" name="TextShape 3"/>
          <p:cNvSpPr txBox="1"/>
          <p:nvPr/>
        </p:nvSpPr>
        <p:spPr>
          <a:xfrm>
            <a:off x="6553080" y="6356520"/>
            <a:ext cx="2133360" cy="364680"/>
          </a:xfrm>
          <a:prstGeom prst="rect">
            <a:avLst/>
          </a:prstGeom>
          <a:noFill/>
          <a:ln>
            <a:noFill/>
          </a:ln>
        </p:spPr>
        <p:txBody>
          <a:bodyPr anchor="ctr"/>
          <a:p>
            <a:pPr algn="r">
              <a:lnSpc>
                <a:spcPct val="100000"/>
              </a:lnSpc>
            </a:pPr>
            <a:fld id="{086EA591-DC67-4A38-8666-90AB6FBA779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What are we going to learn?</a:t>
            </a:r>
            <a:endParaRPr b="0" lang="en-US" sz="4400" spc="-1" strike="noStrike">
              <a:solidFill>
                <a:srgbClr val="000000"/>
              </a:solidFill>
              <a:latin typeface="Calibri Light"/>
            </a:endParaRPr>
          </a:p>
        </p:txBody>
      </p:sp>
      <p:sp>
        <p:nvSpPr>
          <p:cNvPr id="970"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Recursive definition</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Recursive functions in C++</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Flow of control in recursive functions</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General structure of a recursive function</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Examples of recursive functions</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Stack overflow problem</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Recursion versus iteration</a:t>
            </a:r>
            <a:endParaRPr b="0" lang="en-US" sz="2400" spc="-1" strike="noStrike">
              <a:solidFill>
                <a:srgbClr val="000000"/>
              </a:solidFill>
              <a:latin typeface="Calibri Light"/>
            </a:endParaRPr>
          </a:p>
        </p:txBody>
      </p:sp>
      <p:sp>
        <p:nvSpPr>
          <p:cNvPr id="971" name="TextShape 3"/>
          <p:cNvSpPr txBox="1"/>
          <p:nvPr/>
        </p:nvSpPr>
        <p:spPr>
          <a:xfrm>
            <a:off x="6553080" y="6356520"/>
            <a:ext cx="2133360" cy="364680"/>
          </a:xfrm>
          <a:prstGeom prst="rect">
            <a:avLst/>
          </a:prstGeom>
          <a:noFill/>
          <a:ln>
            <a:noFill/>
          </a:ln>
        </p:spPr>
        <p:txBody>
          <a:bodyPr anchor="ctr"/>
          <a:p>
            <a:pPr algn="r">
              <a:lnSpc>
                <a:spcPct val="100000"/>
              </a:lnSpc>
            </a:pPr>
            <a:fld id="{909A54BA-C4D4-424E-A2E6-364F221AF31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457200" y="1600200"/>
            <a:ext cx="8229240" cy="408708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 </a:t>
            </a:r>
            <a:r>
              <a:rPr b="1" lang="en-US" sz="2400" spc="-1" strike="noStrike">
                <a:solidFill>
                  <a:srgbClr val="e46c0a"/>
                </a:solidFill>
                <a:latin typeface="Calibri Light"/>
                <a:ea typeface="Calibri Light"/>
              </a:rPr>
              <a:t>structure</a:t>
            </a:r>
            <a:r>
              <a:rPr b="0" lang="en-US" sz="2400" spc="-1" strike="noStrike">
                <a:solidFill>
                  <a:srgbClr val="e46c0a"/>
                </a:solidFill>
                <a:latin typeface="Calibri Light"/>
                <a:ea typeface="Calibri Light"/>
              </a:rPr>
              <a:t> </a:t>
            </a:r>
            <a:r>
              <a:rPr b="0" lang="en-US" sz="2400" spc="-1" strike="noStrike">
                <a:solidFill>
                  <a:srgbClr val="000000"/>
                </a:solidFill>
                <a:latin typeface="Calibri Light"/>
                <a:ea typeface="Calibri Light"/>
              </a:rPr>
              <a:t>is a collection of one or more variables grouped together under a single name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data elements in a structure are known as its </a:t>
            </a:r>
            <a:r>
              <a:rPr b="0" lang="en-US" sz="2400" spc="-1" strike="noStrike">
                <a:solidFill>
                  <a:srgbClr val="31859c"/>
                </a:solidFill>
                <a:latin typeface="Calibri Light"/>
                <a:ea typeface="Calibri Light"/>
              </a:rPr>
              <a:t>member variables </a:t>
            </a:r>
            <a:r>
              <a:rPr b="0" lang="en-US" sz="2400" spc="-1" strike="noStrike">
                <a:solidFill>
                  <a:srgbClr val="000000"/>
                </a:solidFill>
                <a:latin typeface="Calibri Light"/>
                <a:ea typeface="Calibri Light"/>
              </a:rPr>
              <a:t>(or simply members), which can be of different types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Structures help organizing complex data </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Allow a group of related variables to be treated as a single unit instead of separate entities </a:t>
            </a:r>
            <a:endParaRPr b="0" lang="en-US" sz="20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e46c0a"/>
                </a:solidFill>
                <a:latin typeface="Calibri Light"/>
                <a:ea typeface="Calibri Light"/>
              </a:rPr>
              <a:t>Structures act like any basic data type </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May be copied and assigned to variables </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May be passed to and returned by functions </a:t>
            </a:r>
            <a:endParaRPr b="0" lang="en-US" sz="2000" spc="-1" strike="noStrike">
              <a:solidFill>
                <a:srgbClr val="000000"/>
              </a:solidFill>
              <a:latin typeface="Calibri Light"/>
            </a:endParaRPr>
          </a:p>
          <a:p>
            <a:pPr>
              <a:lnSpc>
                <a:spcPct val="100000"/>
              </a:lnSpc>
              <a:spcBef>
                <a:spcPts val="479"/>
              </a:spcBef>
            </a:pPr>
            <a:endParaRPr b="0" lang="en-US" sz="2000" spc="-1" strike="noStrike">
              <a:solidFill>
                <a:srgbClr val="000000"/>
              </a:solidFill>
              <a:latin typeface="Calibri Light"/>
            </a:endParaRPr>
          </a:p>
        </p:txBody>
      </p:sp>
      <p:sp>
        <p:nvSpPr>
          <p:cNvPr id="155" name="CustomShape 2"/>
          <p:cNvSpPr/>
          <p:nvPr/>
        </p:nvSpPr>
        <p:spPr>
          <a:xfrm>
            <a:off x="6946200" y="4227120"/>
            <a:ext cx="1797480" cy="2205720"/>
          </a:xfrm>
          <a:prstGeom prst="flowChartDocument">
            <a:avLst/>
          </a:prstGeom>
          <a:solidFill>
            <a:srgbClr val="dbeef4"/>
          </a:solidFill>
          <a:ln w="25560">
            <a:solidFill>
              <a:srgbClr val="377f92"/>
            </a:solidFill>
            <a:round/>
          </a:ln>
        </p:spPr>
        <p:style>
          <a:lnRef idx="0"/>
          <a:fillRef idx="0"/>
          <a:effectRef idx="0"/>
          <a:fontRef idx="minor"/>
        </p:style>
      </p:sp>
      <p:sp>
        <p:nvSpPr>
          <p:cNvPr id="156" name="CustomShape 3"/>
          <p:cNvSpPr/>
          <p:nvPr/>
        </p:nvSpPr>
        <p:spPr>
          <a:xfrm>
            <a:off x="6851880" y="4318920"/>
            <a:ext cx="1797480" cy="2205720"/>
          </a:xfrm>
          <a:prstGeom prst="flowChartDocument">
            <a:avLst/>
          </a:prstGeom>
          <a:solidFill>
            <a:srgbClr val="dbeef4"/>
          </a:solidFill>
          <a:ln w="25560">
            <a:solidFill>
              <a:srgbClr val="377f92"/>
            </a:solidFill>
            <a:round/>
          </a:ln>
        </p:spPr>
        <p:style>
          <a:lnRef idx="0"/>
          <a:fillRef idx="0"/>
          <a:effectRef idx="0"/>
          <a:fontRef idx="minor"/>
        </p:style>
      </p:sp>
      <p:sp>
        <p:nvSpPr>
          <p:cNvPr id="157" name="TextShape 4"/>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Structures</a:t>
            </a:r>
            <a:endParaRPr b="0" lang="en-US" sz="4400" spc="-1" strike="noStrike">
              <a:solidFill>
                <a:srgbClr val="000000"/>
              </a:solidFill>
              <a:latin typeface="Calibri Light"/>
            </a:endParaRPr>
          </a:p>
        </p:txBody>
      </p:sp>
      <p:sp>
        <p:nvSpPr>
          <p:cNvPr id="158" name="TextShape 5"/>
          <p:cNvSpPr txBox="1"/>
          <p:nvPr/>
        </p:nvSpPr>
        <p:spPr>
          <a:xfrm>
            <a:off x="6553080" y="6356520"/>
            <a:ext cx="2133360" cy="364680"/>
          </a:xfrm>
          <a:prstGeom prst="rect">
            <a:avLst/>
          </a:prstGeom>
          <a:noFill/>
          <a:ln>
            <a:noFill/>
          </a:ln>
        </p:spPr>
        <p:txBody>
          <a:bodyPr anchor="ctr"/>
          <a:p>
            <a:pPr algn="r">
              <a:lnSpc>
                <a:spcPct val="100000"/>
              </a:lnSpc>
            </a:pPr>
            <a:fld id="{E8C5B8EC-1D8B-4F6A-9A4B-33C84CA40EC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59" name="CustomShape 6"/>
          <p:cNvSpPr/>
          <p:nvPr/>
        </p:nvSpPr>
        <p:spPr>
          <a:xfrm>
            <a:off x="6756120" y="4412880"/>
            <a:ext cx="1797480" cy="2205720"/>
          </a:xfrm>
          <a:prstGeom prst="flowChartDocument">
            <a:avLst/>
          </a:prstGeom>
          <a:solidFill>
            <a:srgbClr val="dbeef4"/>
          </a:solidFill>
          <a:ln w="25560">
            <a:solidFill>
              <a:srgbClr val="377f92"/>
            </a:solidFill>
            <a:round/>
          </a:ln>
        </p:spPr>
        <p:style>
          <a:lnRef idx="0"/>
          <a:fillRef idx="0"/>
          <a:effectRef idx="0"/>
          <a:fontRef idx="minor"/>
        </p:style>
        <p:txBody>
          <a:bodyPr lIns="90000" rIns="90000" tIns="45000" bIns="45000" anchor="ctr"/>
          <a:p>
            <a:pPr>
              <a:lnSpc>
                <a:spcPct val="100000"/>
              </a:lnSpc>
            </a:pPr>
            <a:endParaRPr b="0" lang="en-GB" sz="1800" spc="-1" strike="noStrike">
              <a:latin typeface="Arial"/>
            </a:endParaRPr>
          </a:p>
          <a:p>
            <a:pPr>
              <a:lnSpc>
                <a:spcPct val="100000"/>
              </a:lnSpc>
            </a:pPr>
            <a:r>
              <a:rPr b="1" lang="en-GB" sz="1400" spc="-1" strike="noStrike">
                <a:solidFill>
                  <a:srgbClr val="000000"/>
                </a:solidFill>
                <a:latin typeface="Avenir Next Condensed"/>
                <a:ea typeface="Avenir Next Condensed"/>
              </a:rPr>
              <a:t>Student Record </a:t>
            </a:r>
            <a:endParaRPr b="0" lang="en-GB" sz="1400" spc="-1" strike="noStrike">
              <a:latin typeface="Arial"/>
            </a:endParaRPr>
          </a:p>
          <a:p>
            <a:pPr>
              <a:lnSpc>
                <a:spcPct val="100000"/>
              </a:lnSpc>
            </a:pPr>
            <a:r>
              <a:rPr b="0" lang="en-GB" sz="1400" spc="-1" strike="noStrike">
                <a:solidFill>
                  <a:srgbClr val="000000"/>
                </a:solidFill>
                <a:latin typeface="Avenir Next Condensed"/>
                <a:ea typeface="Avenir Next Condensed"/>
              </a:rPr>
              <a:t>uid (int) </a:t>
            </a:r>
            <a:endParaRPr b="0" lang="en-GB" sz="1400" spc="-1" strike="noStrike">
              <a:latin typeface="Arial"/>
            </a:endParaRPr>
          </a:p>
          <a:p>
            <a:pPr>
              <a:lnSpc>
                <a:spcPct val="100000"/>
              </a:lnSpc>
            </a:pPr>
            <a:r>
              <a:rPr b="0" lang="en-GB" sz="1400" spc="-1" strike="noStrike">
                <a:solidFill>
                  <a:srgbClr val="000000"/>
                </a:solidFill>
                <a:latin typeface="Avenir Next Condensed"/>
                <a:ea typeface="Avenir Next Condensed"/>
              </a:rPr>
              <a:t>assign 1 marks (int) </a:t>
            </a:r>
            <a:endParaRPr b="0" lang="en-GB" sz="1400" spc="-1" strike="noStrike">
              <a:latin typeface="Arial"/>
            </a:endParaRPr>
          </a:p>
          <a:p>
            <a:pPr>
              <a:lnSpc>
                <a:spcPct val="100000"/>
              </a:lnSpc>
            </a:pPr>
            <a:r>
              <a:rPr b="0" lang="en-GB" sz="1400" spc="-1" strike="noStrike">
                <a:solidFill>
                  <a:srgbClr val="000000"/>
                </a:solidFill>
                <a:latin typeface="Avenir Next Condensed"/>
                <a:ea typeface="Avenir Next Condensed"/>
              </a:rPr>
              <a:t>assign 2 marks (int) </a:t>
            </a:r>
            <a:endParaRPr b="0" lang="en-GB" sz="1400" spc="-1" strike="noStrike">
              <a:latin typeface="Arial"/>
            </a:endParaRPr>
          </a:p>
          <a:p>
            <a:pPr>
              <a:lnSpc>
                <a:spcPct val="100000"/>
              </a:lnSpc>
            </a:pPr>
            <a:r>
              <a:rPr b="0" lang="en-GB" sz="1400" spc="-1" strike="noStrike">
                <a:solidFill>
                  <a:srgbClr val="000000"/>
                </a:solidFill>
                <a:latin typeface="Avenir Next Condensed"/>
                <a:ea typeface="Avenir Next Condensed"/>
              </a:rPr>
              <a:t>quiz 1 marks (int) </a:t>
            </a:r>
            <a:endParaRPr b="0" lang="en-GB" sz="1400" spc="-1" strike="noStrike">
              <a:latin typeface="Arial"/>
            </a:endParaRPr>
          </a:p>
          <a:p>
            <a:pPr>
              <a:lnSpc>
                <a:spcPct val="100000"/>
              </a:lnSpc>
            </a:pPr>
            <a:r>
              <a:rPr b="0" lang="en-GB" sz="1400" spc="-1" strike="noStrike">
                <a:solidFill>
                  <a:srgbClr val="000000"/>
                </a:solidFill>
                <a:latin typeface="Avenir Next Condensed"/>
                <a:ea typeface="Avenir Next Condensed"/>
              </a:rPr>
              <a:t>quiz 2 marks (int) </a:t>
            </a:r>
            <a:endParaRPr b="0" lang="en-GB" sz="1400" spc="-1" strike="noStrike">
              <a:latin typeface="Arial"/>
            </a:endParaRPr>
          </a:p>
          <a:p>
            <a:pPr>
              <a:lnSpc>
                <a:spcPct val="100000"/>
              </a:lnSpc>
            </a:pPr>
            <a:r>
              <a:rPr b="0" lang="en-GB" sz="1400" spc="-1" strike="noStrike">
                <a:solidFill>
                  <a:srgbClr val="000000"/>
                </a:solidFill>
                <a:latin typeface="Avenir Next Condensed"/>
                <a:ea typeface="Avenir Next Condensed"/>
              </a:rPr>
              <a:t>final marks (int) </a:t>
            </a:r>
            <a:endParaRPr b="0" lang="en-GB" sz="1400" spc="-1" strike="noStrike">
              <a:latin typeface="Arial"/>
            </a:endParaRPr>
          </a:p>
          <a:p>
            <a:pPr>
              <a:lnSpc>
                <a:spcPct val="100000"/>
              </a:lnSpc>
            </a:pPr>
            <a:r>
              <a:rPr b="0" lang="en-GB" sz="1400" spc="-1" strike="noStrike">
                <a:solidFill>
                  <a:srgbClr val="000000"/>
                </a:solidFill>
                <a:latin typeface="Avenir Next Condensed"/>
                <a:ea typeface="Avenir Next Condensed"/>
              </a:rPr>
              <a:t>total marks (double) </a:t>
            </a:r>
            <a:endParaRPr b="0" lang="en-GB" sz="1400" spc="-1" strike="noStrike">
              <a:latin typeface="Arial"/>
            </a:endParaRPr>
          </a:p>
          <a:p>
            <a:pPr>
              <a:lnSpc>
                <a:spcPct val="100000"/>
              </a:lnSpc>
            </a:pPr>
            <a:r>
              <a:rPr b="0" lang="en-GB" sz="1400" spc="-1" strike="noStrike">
                <a:solidFill>
                  <a:srgbClr val="000000"/>
                </a:solidFill>
                <a:latin typeface="Avenir Next Condensed"/>
                <a:ea typeface="Avenir Next Condensed"/>
              </a:rPr>
              <a:t>grade (char) </a:t>
            </a:r>
            <a:endParaRPr b="0" lang="en-GB" sz="1400" spc="-1" strike="noStrike">
              <a:latin typeface="Arial"/>
            </a:endParaRPr>
          </a:p>
        </p:txBody>
      </p:sp>
    </p:spTree>
  </p:cSld>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2" name="TextShape 1"/>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Some problems are </a:t>
            </a:r>
            <a:r>
              <a:rPr b="1" lang="en-US" sz="2400" spc="-1" strike="noStrike">
                <a:solidFill>
                  <a:srgbClr val="e46c0a"/>
                </a:solidFill>
                <a:latin typeface="Calibri Light"/>
                <a:ea typeface="Calibri Light"/>
              </a:rPr>
              <a:t>recursive</a:t>
            </a:r>
            <a:r>
              <a:rPr b="0" lang="en-US" sz="2400" spc="-1" strike="noStrike">
                <a:solidFill>
                  <a:srgbClr val="000000"/>
                </a:solidFill>
                <a:latin typeface="Calibri Light"/>
                <a:ea typeface="Calibri Light"/>
              </a:rPr>
              <a:t> by nature, i.e., it has a </a:t>
            </a:r>
            <a:r>
              <a:rPr b="0" lang="en-US" sz="2400" spc="-1" strike="noStrike">
                <a:solidFill>
                  <a:srgbClr val="31859c"/>
                </a:solidFill>
                <a:latin typeface="Calibri Light"/>
                <a:ea typeface="Calibri Light"/>
              </a:rPr>
              <a:t>recursive definition</a:t>
            </a:r>
            <a:r>
              <a:rPr b="0" lang="en-US" sz="2400" spc="-1" strike="noStrike">
                <a:solidFill>
                  <a:srgbClr val="000000"/>
                </a:solidFill>
                <a:latin typeface="Calibri Light"/>
                <a:ea typeface="Calibri Light"/>
              </a:rPr>
              <a:t> which means that the problem can be defined in terms of a smaller version of itself.</a:t>
            </a:r>
            <a:endParaRPr b="0" lang="en-US" sz="2400" spc="-1" strike="noStrike">
              <a:solidFill>
                <a:srgbClr val="000000"/>
              </a:solidFill>
              <a:latin typeface="Calibri Light"/>
            </a:endParaRPr>
          </a:p>
        </p:txBody>
      </p:sp>
      <p:sp>
        <p:nvSpPr>
          <p:cNvPr id="973" name="TextShape 2"/>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Recursive Definition</a:t>
            </a:r>
            <a:endParaRPr b="0" lang="en-US" sz="4400" spc="-1" strike="noStrike">
              <a:solidFill>
                <a:srgbClr val="000000"/>
              </a:solidFill>
              <a:latin typeface="Calibri Light"/>
            </a:endParaRPr>
          </a:p>
        </p:txBody>
      </p:sp>
      <p:sp>
        <p:nvSpPr>
          <p:cNvPr id="974" name="CustomShape 3"/>
          <p:cNvSpPr/>
          <p:nvPr/>
        </p:nvSpPr>
        <p:spPr>
          <a:xfrm>
            <a:off x="25920" y="3048120"/>
            <a:ext cx="56217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Consider the factorial of a nonnegative integer:</a:t>
            </a:r>
            <a:endParaRPr b="0" lang="en-GB" sz="1800" spc="-1" strike="noStrike">
              <a:latin typeface="Arial"/>
            </a:endParaRPr>
          </a:p>
        </p:txBody>
      </p:sp>
      <p:grpSp>
        <p:nvGrpSpPr>
          <p:cNvPr id="975" name="Group 4"/>
          <p:cNvGrpSpPr/>
          <p:nvPr/>
        </p:nvGrpSpPr>
        <p:grpSpPr>
          <a:xfrm>
            <a:off x="1007280" y="3417480"/>
            <a:ext cx="6648480" cy="921960"/>
            <a:chOff x="1007280" y="3417480"/>
            <a:chExt cx="6648480" cy="921960"/>
          </a:xfrm>
        </p:grpSpPr>
        <p:sp>
          <p:nvSpPr>
            <p:cNvPr id="976" name="CustomShape 5"/>
            <p:cNvSpPr/>
            <p:nvPr/>
          </p:nvSpPr>
          <p:spPr>
            <a:xfrm>
              <a:off x="1007280" y="3417480"/>
              <a:ext cx="6648480" cy="921960"/>
            </a:xfrm>
            <a:prstGeom prst="rect">
              <a:avLst/>
            </a:prstGeom>
            <a:solidFill>
              <a:srgbClr val="ebf1de"/>
            </a:solidFill>
            <a:ln w="25560">
              <a:solidFill>
                <a:srgbClr val="728a41"/>
              </a:solidFill>
              <a:round/>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Segoe Print"/>
                </a:rPr>
                <a:t>Definition 1</a:t>
              </a:r>
              <a:endParaRPr b="0" lang="en-GB" sz="1400" spc="-1" strike="noStrike">
                <a:latin typeface="Arial"/>
              </a:endParaRPr>
            </a:p>
          </p:txBody>
        </p:sp>
        <p:sp>
          <p:nvSpPr>
            <p:cNvPr id="977" name="CustomShape 6"/>
            <p:cNvSpPr/>
            <p:nvPr/>
          </p:nvSpPr>
          <p:spPr>
            <a:xfrm>
              <a:off x="2127600" y="3564720"/>
              <a:ext cx="550476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0! = 1</a:t>
              </a:r>
              <a:endParaRPr b="0" lang="en-GB" sz="1800" spc="-1" strike="noStrike">
                <a:latin typeface="Arial"/>
              </a:endParaRPr>
            </a:p>
            <a:p>
              <a:pPr>
                <a:lnSpc>
                  <a:spcPct val="100000"/>
                </a:lnSpc>
              </a:pPr>
              <a:r>
                <a:rPr b="0" lang="en-GB" sz="1800" spc="-1" strike="noStrike">
                  <a:solidFill>
                    <a:srgbClr val="000000"/>
                  </a:solidFill>
                  <a:latin typeface="Calibri Light"/>
                </a:rPr>
                <a:t>n! = n </a:t>
              </a:r>
              <a:r>
                <a:rPr b="0" lang="en-GB" sz="1800" spc="-1" strike="noStrike">
                  <a:solidFill>
                    <a:srgbClr val="000000"/>
                  </a:solidFill>
                  <a:latin typeface="Symbol"/>
                </a:rPr>
                <a:t></a:t>
              </a:r>
              <a:r>
                <a:rPr b="0" lang="en-GB" sz="1800" spc="-1" strike="noStrike">
                  <a:solidFill>
                    <a:srgbClr val="000000"/>
                  </a:solidFill>
                  <a:latin typeface="Calibri Light"/>
                </a:rPr>
                <a:t> (n</a:t>
              </a:r>
              <a:r>
                <a:rPr b="0" lang="en-GB" sz="1800" spc="-1" strike="noStrike">
                  <a:solidFill>
                    <a:srgbClr val="000000"/>
                  </a:solidFill>
                  <a:latin typeface="Symbol"/>
                </a:rPr>
                <a:t></a:t>
              </a:r>
              <a:r>
                <a:rPr b="0" lang="en-GB" sz="1800" spc="-1" strike="noStrike">
                  <a:solidFill>
                    <a:srgbClr val="000000"/>
                  </a:solidFill>
                  <a:latin typeface="Calibri Light"/>
                </a:rPr>
                <a:t>1) </a:t>
              </a:r>
              <a:r>
                <a:rPr b="0" lang="en-GB" sz="1800" spc="-1" strike="noStrike">
                  <a:solidFill>
                    <a:srgbClr val="000000"/>
                  </a:solidFill>
                  <a:latin typeface="Symbol"/>
                </a:rPr>
                <a:t></a:t>
              </a:r>
              <a:r>
                <a:rPr b="0" lang="en-GB" sz="1800" spc="-1" strike="noStrike">
                  <a:solidFill>
                    <a:srgbClr val="000000"/>
                  </a:solidFill>
                  <a:latin typeface="Calibri Light"/>
                </a:rPr>
                <a:t> (n</a:t>
              </a:r>
              <a:r>
                <a:rPr b="0" lang="en-GB" sz="1800" spc="-1" strike="noStrike">
                  <a:solidFill>
                    <a:srgbClr val="000000"/>
                  </a:solidFill>
                  <a:latin typeface="Symbol"/>
                </a:rPr>
                <a:t></a:t>
              </a:r>
              <a:r>
                <a:rPr b="0" lang="en-GB" sz="1800" spc="-1" strike="noStrike">
                  <a:solidFill>
                    <a:srgbClr val="000000"/>
                  </a:solidFill>
                  <a:latin typeface="Calibri Light"/>
                </a:rPr>
                <a:t>2) </a:t>
              </a:r>
              <a:r>
                <a:rPr b="0" lang="en-GB" sz="1800" spc="-1" strike="noStrike">
                  <a:solidFill>
                    <a:srgbClr val="000000"/>
                  </a:solidFill>
                  <a:latin typeface="Symbol"/>
                </a:rPr>
                <a:t></a:t>
              </a:r>
              <a:r>
                <a:rPr b="0" lang="en-GB" sz="1800" spc="-1" strike="noStrike">
                  <a:solidFill>
                    <a:srgbClr val="000000"/>
                  </a:solidFill>
                  <a:latin typeface="Calibri Light"/>
                </a:rPr>
                <a:t> … </a:t>
              </a:r>
              <a:r>
                <a:rPr b="0" lang="en-GB" sz="1800" spc="-1" strike="noStrike">
                  <a:solidFill>
                    <a:srgbClr val="000000"/>
                  </a:solidFill>
                  <a:latin typeface="Symbol"/>
                </a:rPr>
                <a:t></a:t>
              </a:r>
              <a:r>
                <a:rPr b="0" lang="en-GB" sz="1800" spc="-1" strike="noStrike">
                  <a:solidFill>
                    <a:srgbClr val="000000"/>
                  </a:solidFill>
                  <a:latin typeface="Calibri Light"/>
                </a:rPr>
                <a:t> 2 </a:t>
              </a:r>
              <a:r>
                <a:rPr b="0" lang="en-GB" sz="1800" spc="-1" strike="noStrike">
                  <a:solidFill>
                    <a:srgbClr val="000000"/>
                  </a:solidFill>
                  <a:latin typeface="Symbol"/>
                </a:rPr>
                <a:t></a:t>
              </a:r>
              <a:r>
                <a:rPr b="0" lang="en-GB" sz="1800" spc="-1" strike="noStrike">
                  <a:solidFill>
                    <a:srgbClr val="000000"/>
                  </a:solidFill>
                  <a:latin typeface="Calibri Light"/>
                </a:rPr>
                <a:t> 1,      if n &gt; 0</a:t>
              </a:r>
              <a:endParaRPr b="0" lang="en-GB" sz="1800" spc="-1" strike="noStrike">
                <a:latin typeface="Arial"/>
              </a:endParaRPr>
            </a:p>
          </p:txBody>
        </p:sp>
      </p:grpSp>
      <p:grpSp>
        <p:nvGrpSpPr>
          <p:cNvPr id="978" name="Group 7"/>
          <p:cNvGrpSpPr/>
          <p:nvPr/>
        </p:nvGrpSpPr>
        <p:grpSpPr>
          <a:xfrm>
            <a:off x="1007280" y="4827600"/>
            <a:ext cx="6648480" cy="921960"/>
            <a:chOff x="1007280" y="4827600"/>
            <a:chExt cx="6648480" cy="921960"/>
          </a:xfrm>
        </p:grpSpPr>
        <p:sp>
          <p:nvSpPr>
            <p:cNvPr id="979" name="CustomShape 8"/>
            <p:cNvSpPr/>
            <p:nvPr/>
          </p:nvSpPr>
          <p:spPr>
            <a:xfrm>
              <a:off x="1007280" y="4827600"/>
              <a:ext cx="6648480" cy="921960"/>
            </a:xfrm>
            <a:prstGeom prst="rect">
              <a:avLst/>
            </a:prstGeom>
            <a:solidFill>
              <a:srgbClr val="e6e0ec"/>
            </a:solidFill>
            <a:ln w="25560">
              <a:solidFill>
                <a:srgbClr val="5e4977"/>
              </a:solidFill>
              <a:round/>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Segoe Print"/>
                </a:rPr>
                <a:t>Definition 2</a:t>
              </a:r>
              <a:endParaRPr b="0" lang="en-GB" sz="1400" spc="-1" strike="noStrike">
                <a:latin typeface="Arial"/>
              </a:endParaRPr>
            </a:p>
          </p:txBody>
        </p:sp>
        <p:sp>
          <p:nvSpPr>
            <p:cNvPr id="980" name="CustomShape 9"/>
            <p:cNvSpPr/>
            <p:nvPr/>
          </p:nvSpPr>
          <p:spPr>
            <a:xfrm>
              <a:off x="2354760" y="4979520"/>
              <a:ext cx="329616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0! = 1</a:t>
              </a:r>
              <a:endParaRPr b="0" lang="en-GB" sz="1800" spc="-1" strike="noStrike">
                <a:latin typeface="Arial"/>
              </a:endParaRPr>
            </a:p>
            <a:p>
              <a:pPr>
                <a:lnSpc>
                  <a:spcPct val="100000"/>
                </a:lnSpc>
              </a:pPr>
              <a:r>
                <a:rPr b="0" lang="en-GB" sz="1800" spc="-1" strike="noStrike">
                  <a:solidFill>
                    <a:srgbClr val="000000"/>
                  </a:solidFill>
                  <a:latin typeface="Calibri Light"/>
                </a:rPr>
                <a:t>n! = n </a:t>
              </a:r>
              <a:r>
                <a:rPr b="0" lang="en-GB" sz="1800" spc="-1" strike="noStrike">
                  <a:solidFill>
                    <a:srgbClr val="000000"/>
                  </a:solidFill>
                  <a:latin typeface="Symbol"/>
                </a:rPr>
                <a:t></a:t>
              </a:r>
              <a:r>
                <a:rPr b="0" lang="en-GB" sz="1800" spc="-1" strike="noStrike">
                  <a:solidFill>
                    <a:srgbClr val="000000"/>
                  </a:solidFill>
                  <a:latin typeface="Calibri Light"/>
                </a:rPr>
                <a:t> </a:t>
              </a:r>
              <a:r>
                <a:rPr b="1" lang="en-GB" sz="1800" spc="-1" strike="noStrike">
                  <a:solidFill>
                    <a:srgbClr val="e46c0a"/>
                  </a:solidFill>
                  <a:latin typeface="Calibri Light"/>
                </a:rPr>
                <a:t>(n</a:t>
              </a:r>
              <a:r>
                <a:rPr b="1" lang="en-GB" sz="1800" spc="-1" strike="noStrike">
                  <a:solidFill>
                    <a:srgbClr val="e46c0a"/>
                  </a:solidFill>
                  <a:latin typeface="Symbol"/>
                </a:rPr>
                <a:t></a:t>
              </a:r>
              <a:r>
                <a:rPr b="1" lang="en-GB" sz="1800" spc="-1" strike="noStrike">
                  <a:solidFill>
                    <a:srgbClr val="e46c0a"/>
                  </a:solidFill>
                  <a:latin typeface="Calibri Light"/>
                </a:rPr>
                <a:t>1)!</a:t>
              </a:r>
              <a:r>
                <a:rPr b="0" lang="en-GB" sz="1800" spc="-1" strike="noStrike">
                  <a:solidFill>
                    <a:srgbClr val="000000"/>
                  </a:solidFill>
                  <a:latin typeface="Calibri Light"/>
                </a:rPr>
                <a:t>,      if n &gt; 0</a:t>
              </a:r>
              <a:endParaRPr b="0" lang="en-GB" sz="1800" spc="-1" strike="noStrike">
                <a:latin typeface="Arial"/>
              </a:endParaRPr>
            </a:p>
          </p:txBody>
        </p:sp>
      </p:grpSp>
      <p:sp>
        <p:nvSpPr>
          <p:cNvPr id="981" name="CustomShape 10"/>
          <p:cNvSpPr/>
          <p:nvPr/>
        </p:nvSpPr>
        <p:spPr>
          <a:xfrm>
            <a:off x="6621480" y="4252320"/>
            <a:ext cx="2150280" cy="335880"/>
          </a:xfrm>
          <a:prstGeom prst="roundRect">
            <a:avLst>
              <a:gd name="adj" fmla="val 16667"/>
            </a:avLst>
          </a:prstGeom>
          <a:solidFill>
            <a:srgbClr val="ffff00"/>
          </a:solidFill>
          <a:ln w="12600">
            <a:solidFill>
              <a:srgbClr val="e46c0a"/>
            </a:solidFill>
            <a:round/>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An iterative definition</a:t>
            </a:r>
            <a:endParaRPr b="0" lang="en-GB" sz="1400" spc="-1" strike="noStrike">
              <a:latin typeface="Arial"/>
            </a:endParaRPr>
          </a:p>
        </p:txBody>
      </p:sp>
      <p:sp>
        <p:nvSpPr>
          <p:cNvPr id="982" name="CustomShape 11"/>
          <p:cNvSpPr/>
          <p:nvPr/>
        </p:nvSpPr>
        <p:spPr>
          <a:xfrm>
            <a:off x="6602400" y="5625720"/>
            <a:ext cx="2110680" cy="335880"/>
          </a:xfrm>
          <a:prstGeom prst="roundRect">
            <a:avLst>
              <a:gd name="adj" fmla="val 16667"/>
            </a:avLst>
          </a:prstGeom>
          <a:solidFill>
            <a:srgbClr val="ffff00"/>
          </a:solidFill>
          <a:ln w="12600">
            <a:solidFill>
              <a:srgbClr val="e46c0a"/>
            </a:solidFill>
            <a:round/>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A recursive definition</a:t>
            </a:r>
            <a:endParaRPr b="0" lang="en-GB" sz="1400" spc="-1" strike="noStrike">
              <a:latin typeface="Arial"/>
            </a:endParaRPr>
          </a:p>
        </p:txBody>
      </p:sp>
      <p:sp>
        <p:nvSpPr>
          <p:cNvPr id="983" name="TextShape 12"/>
          <p:cNvSpPr txBox="1"/>
          <p:nvPr/>
        </p:nvSpPr>
        <p:spPr>
          <a:xfrm>
            <a:off x="6553080" y="6356520"/>
            <a:ext cx="2133360" cy="364680"/>
          </a:xfrm>
          <a:prstGeom prst="rect">
            <a:avLst/>
          </a:prstGeom>
          <a:noFill/>
          <a:ln>
            <a:noFill/>
          </a:ln>
        </p:spPr>
        <p:txBody>
          <a:bodyPr anchor="ctr"/>
          <a:p>
            <a:pPr algn="r">
              <a:lnSpc>
                <a:spcPct val="100000"/>
              </a:lnSpc>
            </a:pPr>
            <a:fld id="{97A1E53F-B670-4373-A981-E4298BD0C24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981" dur="indefinite" restart="never" nodeType="tmRoot">
          <p:childTnLst>
            <p:seq>
              <p:cTn id="982" dur="indefinite" nodeType="mainSeq">
                <p:childTnLst>
                  <p:par>
                    <p:cTn id="983" fill="hold">
                      <p:stCondLst>
                        <p:cond delay="indefinite"/>
                      </p:stCondLst>
                      <p:childTnLst>
                        <p:par>
                          <p:cTn id="984" fill="hold">
                            <p:stCondLst>
                              <p:cond delay="0"/>
                            </p:stCondLst>
                            <p:childTnLst>
                              <p:par>
                                <p:cTn id="985" nodeType="clickEffect" fill="hold" presetClass="entr" presetID="1">
                                  <p:stCondLst>
                                    <p:cond delay="0"/>
                                  </p:stCondLst>
                                  <p:childTnLst>
                                    <p:set>
                                      <p:cBhvr>
                                        <p:cTn id="986" dur="1" fill="hold">
                                          <p:stCondLst>
                                            <p:cond delay="0"/>
                                          </p:stCondLst>
                                        </p:cTn>
                                        <p:tgtEl>
                                          <p:spTgt spid="975"/>
                                        </p:tgtEl>
                                        <p:attrNameLst>
                                          <p:attrName>style.visibility</p:attrName>
                                        </p:attrNameLst>
                                      </p:cBhvr>
                                      <p:to>
                                        <p:strVal val="visible"/>
                                      </p:to>
                                    </p:set>
                                  </p:childTnLst>
                                </p:cTn>
                              </p:par>
                            </p:childTnLst>
                          </p:cTn>
                        </p:par>
                      </p:childTnLst>
                    </p:cTn>
                  </p:par>
                  <p:par>
                    <p:cTn id="987" fill="hold">
                      <p:stCondLst>
                        <p:cond delay="indefinite"/>
                      </p:stCondLst>
                      <p:childTnLst>
                        <p:par>
                          <p:cTn id="988" fill="hold">
                            <p:stCondLst>
                              <p:cond delay="0"/>
                            </p:stCondLst>
                            <p:childTnLst>
                              <p:par>
                                <p:cTn id="989" nodeType="clickEffect" fill="hold" presetClass="entr" presetID="1">
                                  <p:stCondLst>
                                    <p:cond delay="0"/>
                                  </p:stCondLst>
                                  <p:childTnLst>
                                    <p:set>
                                      <p:cBhvr>
                                        <p:cTn id="990" dur="1" fill="hold">
                                          <p:stCondLst>
                                            <p:cond delay="0"/>
                                          </p:stCondLst>
                                        </p:cTn>
                                        <p:tgtEl>
                                          <p:spTgt spid="978"/>
                                        </p:tgtEl>
                                        <p:attrNameLst>
                                          <p:attrName>style.visibility</p:attrName>
                                        </p:attrNameLst>
                                      </p:cBhvr>
                                      <p:to>
                                        <p:strVal val="visible"/>
                                      </p:to>
                                    </p:set>
                                  </p:childTnLst>
                                </p:cTn>
                              </p:par>
                            </p:childTnLst>
                          </p:cTn>
                        </p:par>
                      </p:childTnLst>
                    </p:cTn>
                  </p:par>
                  <p:par>
                    <p:cTn id="991" fill="hold">
                      <p:stCondLst>
                        <p:cond delay="indefinite"/>
                      </p:stCondLst>
                      <p:childTnLst>
                        <p:par>
                          <p:cTn id="992" fill="hold">
                            <p:stCondLst>
                              <p:cond delay="0"/>
                            </p:stCondLst>
                            <p:childTnLst>
                              <p:par>
                                <p:cTn id="993" nodeType="clickEffect" fill="hold" presetClass="entr" presetID="1">
                                  <p:stCondLst>
                                    <p:cond delay="0"/>
                                  </p:stCondLst>
                                  <p:childTnLst>
                                    <p:set>
                                      <p:cBhvr>
                                        <p:cTn id="994" dur="1" fill="hold">
                                          <p:stCondLst>
                                            <p:cond delay="0"/>
                                          </p:stCondLst>
                                        </p:cTn>
                                        <p:tgtEl>
                                          <p:spTgt spid="981"/>
                                        </p:tgtEl>
                                        <p:attrNameLst>
                                          <p:attrName>style.visibility</p:attrName>
                                        </p:attrNameLst>
                                      </p:cBhvr>
                                      <p:to>
                                        <p:strVal val="visible"/>
                                      </p:to>
                                    </p:set>
                                  </p:childTnLst>
                                </p:cTn>
                              </p:par>
                            </p:childTnLst>
                          </p:cTn>
                        </p:par>
                      </p:childTnLst>
                    </p:cTn>
                  </p:par>
                  <p:par>
                    <p:cTn id="995" fill="hold">
                      <p:stCondLst>
                        <p:cond delay="indefinite"/>
                      </p:stCondLst>
                      <p:childTnLst>
                        <p:par>
                          <p:cTn id="996" fill="hold">
                            <p:stCondLst>
                              <p:cond delay="0"/>
                            </p:stCondLst>
                            <p:childTnLst>
                              <p:par>
                                <p:cTn id="997" nodeType="clickEffect" fill="hold" presetClass="entr" presetID="1">
                                  <p:stCondLst>
                                    <p:cond delay="0"/>
                                  </p:stCondLst>
                                  <p:childTnLst>
                                    <p:set>
                                      <p:cBhvr>
                                        <p:cTn id="998" dur="1" fill="hold">
                                          <p:stCondLst>
                                            <p:cond delay="0"/>
                                          </p:stCondLst>
                                        </p:cTn>
                                        <p:tgtEl>
                                          <p:spTgt spid="98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Recursive Definition</a:t>
            </a:r>
            <a:endParaRPr b="0" lang="en-US" sz="4400" spc="-1" strike="noStrike">
              <a:solidFill>
                <a:srgbClr val="000000"/>
              </a:solidFill>
              <a:latin typeface="Calibri Light"/>
            </a:endParaRPr>
          </a:p>
        </p:txBody>
      </p:sp>
      <p:sp>
        <p:nvSpPr>
          <p:cNvPr id="985"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How does a recursive definition work?</a:t>
            </a:r>
            <a:endParaRPr b="0" lang="en-US" sz="2400" spc="-1" strike="noStrike">
              <a:solidFill>
                <a:srgbClr val="000000"/>
              </a:solidFill>
              <a:latin typeface="Calibri Light"/>
            </a:endParaRPr>
          </a:p>
        </p:txBody>
      </p:sp>
      <p:sp>
        <p:nvSpPr>
          <p:cNvPr id="986" name="CustomShape 3"/>
          <p:cNvSpPr/>
          <p:nvPr/>
        </p:nvSpPr>
        <p:spPr>
          <a:xfrm>
            <a:off x="2426040" y="2156760"/>
            <a:ext cx="5136840" cy="1200600"/>
          </a:xfrm>
          <a:prstGeom prst="rect">
            <a:avLst/>
          </a:prstGeom>
          <a:solidFill>
            <a:srgbClr val="e6e0ec"/>
          </a:solidFill>
          <a:ln w="25560">
            <a:solidFill>
              <a:srgbClr val="5e4977"/>
            </a:solidFill>
            <a:round/>
          </a:ln>
        </p:spPr>
        <p:style>
          <a:lnRef idx="0"/>
          <a:fillRef idx="0"/>
          <a:effectRef idx="0"/>
          <a:fontRef idx="minor"/>
        </p:style>
      </p:sp>
      <p:sp>
        <p:nvSpPr>
          <p:cNvPr id="987" name="CustomShape 4"/>
          <p:cNvSpPr/>
          <p:nvPr/>
        </p:nvSpPr>
        <p:spPr>
          <a:xfrm>
            <a:off x="3314880" y="2250000"/>
            <a:ext cx="4334040" cy="968040"/>
          </a:xfrm>
          <a:prstGeom prst="rect">
            <a:avLst/>
          </a:prstGeom>
          <a:noFill/>
          <a:ln>
            <a:noFill/>
          </a:ln>
        </p:spPr>
        <p:style>
          <a:lnRef idx="0"/>
          <a:fillRef idx="0"/>
          <a:effectRef idx="0"/>
          <a:fontRef idx="minor"/>
        </p:style>
        <p:txBody>
          <a:bodyPr wrap="none" lIns="90000" rIns="90000" tIns="45000" bIns="45000"/>
          <a:p>
            <a:pPr>
              <a:lnSpc>
                <a:spcPct val="120000"/>
              </a:lnSpc>
            </a:pPr>
            <a:r>
              <a:rPr b="0" lang="en-GB" sz="2400" spc="-1" strike="noStrike">
                <a:solidFill>
                  <a:srgbClr val="000000"/>
                </a:solidFill>
                <a:latin typeface="Calibri Light"/>
              </a:rPr>
              <a:t>0! = 1</a:t>
            </a:r>
            <a:endParaRPr b="0" lang="en-GB" sz="2400" spc="-1" strike="noStrike">
              <a:latin typeface="Arial"/>
            </a:endParaRPr>
          </a:p>
          <a:p>
            <a:pPr>
              <a:lnSpc>
                <a:spcPct val="120000"/>
              </a:lnSpc>
            </a:pPr>
            <a:r>
              <a:rPr b="0" lang="en-GB" sz="2400" spc="-1" strike="noStrike">
                <a:solidFill>
                  <a:srgbClr val="000000"/>
                </a:solidFill>
                <a:latin typeface="Calibri Light"/>
              </a:rPr>
              <a:t>n! = n </a:t>
            </a:r>
            <a:r>
              <a:rPr b="0" lang="en-GB" sz="2400" spc="-1" strike="noStrike">
                <a:solidFill>
                  <a:srgbClr val="000000"/>
                </a:solidFill>
                <a:latin typeface="Symbol"/>
              </a:rPr>
              <a:t></a:t>
            </a:r>
            <a:r>
              <a:rPr b="0" lang="en-GB" sz="2400" spc="-1" strike="noStrike">
                <a:solidFill>
                  <a:srgbClr val="000000"/>
                </a:solidFill>
                <a:latin typeface="Calibri Light"/>
              </a:rPr>
              <a:t> </a:t>
            </a:r>
            <a:r>
              <a:rPr b="1" lang="en-GB" sz="2400" spc="-1" strike="noStrike">
                <a:solidFill>
                  <a:srgbClr val="e46c0a"/>
                </a:solidFill>
                <a:latin typeface="Calibri Light"/>
              </a:rPr>
              <a:t>(n</a:t>
            </a:r>
            <a:r>
              <a:rPr b="1" lang="en-GB" sz="2400" spc="-1" strike="noStrike">
                <a:solidFill>
                  <a:srgbClr val="e46c0a"/>
                </a:solidFill>
                <a:latin typeface="Symbol"/>
              </a:rPr>
              <a:t></a:t>
            </a:r>
            <a:r>
              <a:rPr b="1" lang="en-GB" sz="2400" spc="-1" strike="noStrike">
                <a:solidFill>
                  <a:srgbClr val="e46c0a"/>
                </a:solidFill>
                <a:latin typeface="Calibri Light"/>
              </a:rPr>
              <a:t>1)!</a:t>
            </a:r>
            <a:r>
              <a:rPr b="0" lang="en-GB" sz="2400" spc="-1" strike="noStrike">
                <a:solidFill>
                  <a:srgbClr val="000000"/>
                </a:solidFill>
                <a:latin typeface="Calibri Light"/>
              </a:rPr>
              <a:t>,      if n &gt; 0</a:t>
            </a:r>
            <a:endParaRPr b="0" lang="en-GB" sz="2400" spc="-1" strike="noStrike">
              <a:latin typeface="Arial"/>
            </a:endParaRPr>
          </a:p>
        </p:txBody>
      </p:sp>
      <p:sp>
        <p:nvSpPr>
          <p:cNvPr id="988" name="CustomShape 5"/>
          <p:cNvSpPr/>
          <p:nvPr/>
        </p:nvSpPr>
        <p:spPr>
          <a:xfrm>
            <a:off x="1619280" y="2365560"/>
            <a:ext cx="1113840" cy="335880"/>
          </a:xfrm>
          <a:prstGeom prst="roundRect">
            <a:avLst>
              <a:gd name="adj" fmla="val 16667"/>
            </a:avLst>
          </a:prstGeom>
          <a:solidFill>
            <a:srgbClr val="ffff00"/>
          </a:solidFill>
          <a:ln w="19080">
            <a:solidFill>
              <a:srgbClr val="e46c0a"/>
            </a:solidFill>
            <a:round/>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Base case</a:t>
            </a:r>
            <a:endParaRPr b="0" lang="en-GB" sz="1400" spc="-1" strike="noStrike">
              <a:latin typeface="Arial"/>
            </a:endParaRPr>
          </a:p>
        </p:txBody>
      </p:sp>
      <p:sp>
        <p:nvSpPr>
          <p:cNvPr id="989" name="CustomShape 6"/>
          <p:cNvSpPr/>
          <p:nvPr/>
        </p:nvSpPr>
        <p:spPr>
          <a:xfrm>
            <a:off x="2642760" y="2250000"/>
            <a:ext cx="1293840" cy="968040"/>
          </a:xfrm>
          <a:prstGeom prst="rect">
            <a:avLst/>
          </a:prstGeom>
          <a:noFill/>
          <a:ln>
            <a:noFill/>
          </a:ln>
        </p:spPr>
        <p:style>
          <a:lnRef idx="0"/>
          <a:fillRef idx="0"/>
          <a:effectRef idx="0"/>
          <a:fontRef idx="minor"/>
        </p:style>
        <p:txBody>
          <a:bodyPr wrap="none" lIns="90000" rIns="90000" tIns="45000" bIns="45000"/>
          <a:p>
            <a:pPr>
              <a:lnSpc>
                <a:spcPct val="120000"/>
              </a:lnSpc>
            </a:pPr>
            <a:r>
              <a:rPr b="0" lang="en-GB" sz="2400" spc="-1" strike="noStrike">
                <a:solidFill>
                  <a:srgbClr val="595959"/>
                </a:solidFill>
                <a:latin typeface="Calibri Light"/>
              </a:rPr>
              <a:t>Eq. (1):</a:t>
            </a:r>
            <a:endParaRPr b="0" lang="en-GB" sz="2400" spc="-1" strike="noStrike">
              <a:latin typeface="Arial"/>
            </a:endParaRPr>
          </a:p>
          <a:p>
            <a:pPr>
              <a:lnSpc>
                <a:spcPct val="120000"/>
              </a:lnSpc>
            </a:pPr>
            <a:r>
              <a:rPr b="0" lang="en-GB" sz="2400" spc="-1" strike="noStrike">
                <a:solidFill>
                  <a:srgbClr val="595959"/>
                </a:solidFill>
                <a:latin typeface="Calibri Light"/>
              </a:rPr>
              <a:t>Eq. (2):</a:t>
            </a:r>
            <a:endParaRPr b="0" lang="en-GB" sz="2400" spc="-1" strike="noStrike">
              <a:latin typeface="Arial"/>
            </a:endParaRPr>
          </a:p>
        </p:txBody>
      </p:sp>
      <p:sp>
        <p:nvSpPr>
          <p:cNvPr id="990" name="CustomShape 7"/>
          <p:cNvSpPr/>
          <p:nvPr/>
        </p:nvSpPr>
        <p:spPr>
          <a:xfrm>
            <a:off x="378360" y="3537360"/>
            <a:ext cx="1923120" cy="395280"/>
          </a:xfrm>
          <a:prstGeom prst="rect">
            <a:avLst/>
          </a:prstGeom>
          <a:solidFill>
            <a:srgbClr val="ffffff"/>
          </a:solidFill>
          <a:ln w="25560">
            <a:solidFill>
              <a:srgbClr val="9bbb59"/>
            </a:solidFill>
            <a:round/>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Segoe Print"/>
              </a:rPr>
              <a:t>To calculate</a:t>
            </a:r>
            <a:r>
              <a:rPr b="0" lang="en-GB" sz="2000" spc="-1" strike="noStrike">
                <a:solidFill>
                  <a:srgbClr val="000000"/>
                </a:solidFill>
                <a:latin typeface="Calibri Light"/>
              </a:rPr>
              <a:t>  </a:t>
            </a:r>
            <a:r>
              <a:rPr b="0" lang="en-GB" sz="1800" spc="-1" strike="noStrike">
                <a:solidFill>
                  <a:srgbClr val="000000"/>
                </a:solidFill>
                <a:latin typeface="Calibri Light"/>
              </a:rPr>
              <a:t>3! :</a:t>
            </a:r>
            <a:endParaRPr b="0" lang="en-GB" sz="1800" spc="-1" strike="noStrike">
              <a:latin typeface="Arial"/>
            </a:endParaRPr>
          </a:p>
        </p:txBody>
      </p:sp>
      <p:grpSp>
        <p:nvGrpSpPr>
          <p:cNvPr id="991" name="Group 8"/>
          <p:cNvGrpSpPr/>
          <p:nvPr/>
        </p:nvGrpSpPr>
        <p:grpSpPr>
          <a:xfrm>
            <a:off x="3275640" y="5987880"/>
            <a:ext cx="3154320" cy="395280"/>
            <a:chOff x="3275640" y="5987880"/>
            <a:chExt cx="3154320" cy="395280"/>
          </a:xfrm>
        </p:grpSpPr>
        <p:sp>
          <p:nvSpPr>
            <p:cNvPr id="992" name="CustomShape 9"/>
            <p:cNvSpPr/>
            <p:nvPr/>
          </p:nvSpPr>
          <p:spPr>
            <a:xfrm>
              <a:off x="3275640" y="5987880"/>
              <a:ext cx="224460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Segoe Print"/>
                </a:rPr>
                <a:t>4.  Apply</a:t>
              </a:r>
              <a:r>
                <a:rPr b="0" lang="en-GB" sz="2000" spc="-1" strike="noStrike">
                  <a:solidFill>
                    <a:srgbClr val="000000"/>
                  </a:solidFill>
                  <a:latin typeface="Calibri Light"/>
                </a:rPr>
                <a:t>  Eq. (1) :</a:t>
              </a:r>
              <a:endParaRPr b="0" lang="en-GB" sz="2000" spc="-1" strike="noStrike">
                <a:latin typeface="Arial"/>
              </a:endParaRPr>
            </a:p>
          </p:txBody>
        </p:sp>
        <p:sp>
          <p:nvSpPr>
            <p:cNvPr id="993" name="CustomShape 10"/>
            <p:cNvSpPr/>
            <p:nvPr/>
          </p:nvSpPr>
          <p:spPr>
            <a:xfrm>
              <a:off x="5450040" y="5987880"/>
              <a:ext cx="97992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000" spc="-1" strike="noStrike">
                  <a:solidFill>
                    <a:srgbClr val="000000"/>
                  </a:solidFill>
                  <a:latin typeface="Calibri Light"/>
                </a:rPr>
                <a:t>0! = 1</a:t>
              </a:r>
              <a:endParaRPr b="0" lang="en-GB" sz="2000" spc="-1" strike="noStrike">
                <a:latin typeface="Arial"/>
              </a:endParaRPr>
            </a:p>
          </p:txBody>
        </p:sp>
      </p:grpSp>
      <p:grpSp>
        <p:nvGrpSpPr>
          <p:cNvPr id="994" name="Group 11"/>
          <p:cNvGrpSpPr/>
          <p:nvPr/>
        </p:nvGrpSpPr>
        <p:grpSpPr>
          <a:xfrm>
            <a:off x="395280" y="5315760"/>
            <a:ext cx="3562200" cy="395280"/>
            <a:chOff x="395280" y="5315760"/>
            <a:chExt cx="3562200" cy="395280"/>
          </a:xfrm>
        </p:grpSpPr>
        <p:sp>
          <p:nvSpPr>
            <p:cNvPr id="995" name="CustomShape 12"/>
            <p:cNvSpPr/>
            <p:nvPr/>
          </p:nvSpPr>
          <p:spPr>
            <a:xfrm>
              <a:off x="395280" y="5315760"/>
              <a:ext cx="224460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Segoe Print"/>
                </a:rPr>
                <a:t>3.  Apply</a:t>
              </a:r>
              <a:r>
                <a:rPr b="0" lang="en-GB" sz="2000" spc="-1" strike="noStrike">
                  <a:solidFill>
                    <a:srgbClr val="000000"/>
                  </a:solidFill>
                  <a:latin typeface="Calibri Light"/>
                </a:rPr>
                <a:t>  Eq. (2) :</a:t>
              </a:r>
              <a:endParaRPr b="0" lang="en-GB" sz="2000" spc="-1" strike="noStrike">
                <a:latin typeface="Arial"/>
              </a:endParaRPr>
            </a:p>
          </p:txBody>
        </p:sp>
        <p:sp>
          <p:nvSpPr>
            <p:cNvPr id="996" name="CustomShape 13"/>
            <p:cNvSpPr/>
            <p:nvPr/>
          </p:nvSpPr>
          <p:spPr>
            <a:xfrm>
              <a:off x="2320920" y="5315760"/>
              <a:ext cx="163656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000" spc="-1" strike="noStrike">
                  <a:solidFill>
                    <a:srgbClr val="000000"/>
                  </a:solidFill>
                  <a:latin typeface="Calibri Light"/>
                </a:rPr>
                <a:t>1! = 1 </a:t>
              </a:r>
              <a:r>
                <a:rPr b="0" lang="en-GB" sz="2000" spc="-1" strike="noStrike">
                  <a:solidFill>
                    <a:srgbClr val="000000"/>
                  </a:solidFill>
                  <a:latin typeface="Symbol"/>
                </a:rPr>
                <a:t></a:t>
              </a:r>
              <a:r>
                <a:rPr b="0" lang="en-GB" sz="2000" spc="-1" strike="noStrike">
                  <a:solidFill>
                    <a:srgbClr val="000000"/>
                  </a:solidFill>
                  <a:latin typeface="Calibri Light"/>
                </a:rPr>
                <a:t> </a:t>
              </a:r>
              <a:r>
                <a:rPr b="1" lang="en-GB" sz="2000" spc="-1" strike="noStrike">
                  <a:solidFill>
                    <a:srgbClr val="e46c0a"/>
                  </a:solidFill>
                  <a:latin typeface="Calibri Light"/>
                </a:rPr>
                <a:t>0!</a:t>
              </a:r>
              <a:endParaRPr b="0" lang="en-GB" sz="2000" spc="-1" strike="noStrike">
                <a:latin typeface="Arial"/>
              </a:endParaRPr>
            </a:p>
          </p:txBody>
        </p:sp>
      </p:grpSp>
      <p:sp>
        <p:nvSpPr>
          <p:cNvPr id="997" name="CustomShape 14"/>
          <p:cNvSpPr/>
          <p:nvPr/>
        </p:nvSpPr>
        <p:spPr>
          <a:xfrm>
            <a:off x="5417280" y="5315760"/>
            <a:ext cx="3262320" cy="69948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Segoe Print"/>
              </a:rPr>
              <a:t>5.  Substitute</a:t>
            </a:r>
            <a:r>
              <a:rPr b="0" lang="en-GB" sz="2000" spc="-1" strike="noStrike">
                <a:solidFill>
                  <a:srgbClr val="000000"/>
                </a:solidFill>
                <a:latin typeface="Calibri Light"/>
              </a:rPr>
              <a:t>:    1! = 1 </a:t>
            </a:r>
            <a:r>
              <a:rPr b="0" lang="en-GB" sz="2000" spc="-1" strike="noStrike">
                <a:solidFill>
                  <a:srgbClr val="000000"/>
                </a:solidFill>
                <a:latin typeface="Symbol"/>
              </a:rPr>
              <a:t></a:t>
            </a:r>
            <a:r>
              <a:rPr b="0" lang="en-GB" sz="2000" spc="-1" strike="noStrike">
                <a:solidFill>
                  <a:srgbClr val="000000"/>
                </a:solidFill>
                <a:latin typeface="Calibri Light"/>
              </a:rPr>
              <a:t> </a:t>
            </a:r>
            <a:r>
              <a:rPr b="1" lang="en-GB" sz="2000" spc="-1" strike="noStrike">
                <a:solidFill>
                  <a:srgbClr val="31859c"/>
                </a:solidFill>
                <a:latin typeface="Calibri Light"/>
              </a:rPr>
              <a:t>1</a:t>
            </a:r>
            <a:r>
              <a:rPr b="0" lang="en-GB" sz="2000" spc="-1" strike="noStrike">
                <a:solidFill>
                  <a:srgbClr val="000000"/>
                </a:solidFill>
                <a:latin typeface="Calibri Light"/>
              </a:rPr>
              <a:t> = 1</a:t>
            </a:r>
            <a:endParaRPr b="0" lang="en-GB" sz="2000" spc="-1" strike="noStrike">
              <a:latin typeface="Arial"/>
            </a:endParaRPr>
          </a:p>
        </p:txBody>
      </p:sp>
      <p:grpSp>
        <p:nvGrpSpPr>
          <p:cNvPr id="998" name="Group 15"/>
          <p:cNvGrpSpPr/>
          <p:nvPr/>
        </p:nvGrpSpPr>
        <p:grpSpPr>
          <a:xfrm>
            <a:off x="395280" y="4643640"/>
            <a:ext cx="3562200" cy="395280"/>
            <a:chOff x="395280" y="4643640"/>
            <a:chExt cx="3562200" cy="395280"/>
          </a:xfrm>
        </p:grpSpPr>
        <p:sp>
          <p:nvSpPr>
            <p:cNvPr id="999" name="CustomShape 16"/>
            <p:cNvSpPr/>
            <p:nvPr/>
          </p:nvSpPr>
          <p:spPr>
            <a:xfrm>
              <a:off x="395280" y="4643640"/>
              <a:ext cx="224460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Segoe Print"/>
                </a:rPr>
                <a:t>2.  Apply</a:t>
              </a:r>
              <a:r>
                <a:rPr b="0" lang="en-GB" sz="2000" spc="-1" strike="noStrike">
                  <a:solidFill>
                    <a:srgbClr val="000000"/>
                  </a:solidFill>
                  <a:latin typeface="Calibri Light"/>
                </a:rPr>
                <a:t>  Eq. (2) :</a:t>
              </a:r>
              <a:endParaRPr b="0" lang="en-GB" sz="2000" spc="-1" strike="noStrike">
                <a:latin typeface="Arial"/>
              </a:endParaRPr>
            </a:p>
          </p:txBody>
        </p:sp>
        <p:sp>
          <p:nvSpPr>
            <p:cNvPr id="1000" name="CustomShape 17"/>
            <p:cNvSpPr/>
            <p:nvPr/>
          </p:nvSpPr>
          <p:spPr>
            <a:xfrm>
              <a:off x="2320920" y="4643640"/>
              <a:ext cx="163656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000" spc="-1" strike="noStrike">
                  <a:solidFill>
                    <a:srgbClr val="000000"/>
                  </a:solidFill>
                  <a:latin typeface="Calibri Light"/>
                </a:rPr>
                <a:t>2! = 2 </a:t>
              </a:r>
              <a:r>
                <a:rPr b="0" lang="en-GB" sz="2000" spc="-1" strike="noStrike">
                  <a:solidFill>
                    <a:srgbClr val="000000"/>
                  </a:solidFill>
                  <a:latin typeface="Symbol"/>
                </a:rPr>
                <a:t></a:t>
              </a:r>
              <a:r>
                <a:rPr b="0" lang="en-GB" sz="2000" spc="-1" strike="noStrike">
                  <a:solidFill>
                    <a:srgbClr val="000000"/>
                  </a:solidFill>
                  <a:latin typeface="Calibri Light"/>
                </a:rPr>
                <a:t> </a:t>
              </a:r>
              <a:r>
                <a:rPr b="1" lang="en-GB" sz="2000" spc="-1" strike="noStrike">
                  <a:solidFill>
                    <a:srgbClr val="e46c0a"/>
                  </a:solidFill>
                  <a:latin typeface="Calibri Light"/>
                </a:rPr>
                <a:t>1!</a:t>
              </a:r>
              <a:endParaRPr b="0" lang="en-GB" sz="2000" spc="-1" strike="noStrike">
                <a:latin typeface="Arial"/>
              </a:endParaRPr>
            </a:p>
          </p:txBody>
        </p:sp>
      </p:grpSp>
      <p:sp>
        <p:nvSpPr>
          <p:cNvPr id="1001" name="CustomShape 18"/>
          <p:cNvSpPr/>
          <p:nvPr/>
        </p:nvSpPr>
        <p:spPr>
          <a:xfrm>
            <a:off x="5417280" y="4643640"/>
            <a:ext cx="3262320" cy="69948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Segoe Print"/>
              </a:rPr>
              <a:t>6.  Substitute</a:t>
            </a:r>
            <a:r>
              <a:rPr b="0" lang="en-GB" sz="2000" spc="-1" strike="noStrike">
                <a:solidFill>
                  <a:srgbClr val="000000"/>
                </a:solidFill>
                <a:latin typeface="Calibri Light"/>
              </a:rPr>
              <a:t>:    2! = 2 </a:t>
            </a:r>
            <a:r>
              <a:rPr b="0" lang="en-GB" sz="2000" spc="-1" strike="noStrike">
                <a:solidFill>
                  <a:srgbClr val="000000"/>
                </a:solidFill>
                <a:latin typeface="Symbol"/>
              </a:rPr>
              <a:t></a:t>
            </a:r>
            <a:r>
              <a:rPr b="0" lang="en-GB" sz="2000" spc="-1" strike="noStrike">
                <a:solidFill>
                  <a:srgbClr val="000000"/>
                </a:solidFill>
                <a:latin typeface="Calibri Light"/>
              </a:rPr>
              <a:t> </a:t>
            </a:r>
            <a:r>
              <a:rPr b="1" lang="en-GB" sz="2000" spc="-1" strike="noStrike">
                <a:solidFill>
                  <a:srgbClr val="31859c"/>
                </a:solidFill>
                <a:latin typeface="Calibri Light"/>
              </a:rPr>
              <a:t>1</a:t>
            </a:r>
            <a:r>
              <a:rPr b="0" lang="en-GB" sz="2000" spc="-1" strike="noStrike">
                <a:solidFill>
                  <a:srgbClr val="000000"/>
                </a:solidFill>
                <a:latin typeface="Calibri Light"/>
              </a:rPr>
              <a:t> = 2</a:t>
            </a:r>
            <a:endParaRPr b="0" lang="en-GB" sz="2000" spc="-1" strike="noStrike">
              <a:latin typeface="Arial"/>
            </a:endParaRPr>
          </a:p>
        </p:txBody>
      </p:sp>
      <p:grpSp>
        <p:nvGrpSpPr>
          <p:cNvPr id="1002" name="Group 19"/>
          <p:cNvGrpSpPr/>
          <p:nvPr/>
        </p:nvGrpSpPr>
        <p:grpSpPr>
          <a:xfrm>
            <a:off x="395280" y="3971520"/>
            <a:ext cx="3562200" cy="395280"/>
            <a:chOff x="395280" y="3971520"/>
            <a:chExt cx="3562200" cy="395280"/>
          </a:xfrm>
        </p:grpSpPr>
        <p:sp>
          <p:nvSpPr>
            <p:cNvPr id="1003" name="CustomShape 20"/>
            <p:cNvSpPr/>
            <p:nvPr/>
          </p:nvSpPr>
          <p:spPr>
            <a:xfrm>
              <a:off x="395280" y="3971520"/>
              <a:ext cx="224460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Segoe Print"/>
                </a:rPr>
                <a:t>1.  Apply</a:t>
              </a:r>
              <a:r>
                <a:rPr b="0" lang="en-GB" sz="2000" spc="-1" strike="noStrike">
                  <a:solidFill>
                    <a:srgbClr val="000000"/>
                  </a:solidFill>
                  <a:latin typeface="Calibri Light"/>
                </a:rPr>
                <a:t>  Eq. (2) :</a:t>
              </a:r>
              <a:endParaRPr b="0" lang="en-GB" sz="2000" spc="-1" strike="noStrike">
                <a:latin typeface="Arial"/>
              </a:endParaRPr>
            </a:p>
          </p:txBody>
        </p:sp>
        <p:sp>
          <p:nvSpPr>
            <p:cNvPr id="1004" name="CustomShape 21"/>
            <p:cNvSpPr/>
            <p:nvPr/>
          </p:nvSpPr>
          <p:spPr>
            <a:xfrm>
              <a:off x="2320920" y="3971520"/>
              <a:ext cx="163656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000" spc="-1" strike="noStrike">
                  <a:solidFill>
                    <a:srgbClr val="000000"/>
                  </a:solidFill>
                  <a:latin typeface="Calibri Light"/>
                </a:rPr>
                <a:t>3! = 3 </a:t>
              </a:r>
              <a:r>
                <a:rPr b="0" lang="en-GB" sz="2000" spc="-1" strike="noStrike">
                  <a:solidFill>
                    <a:srgbClr val="000000"/>
                  </a:solidFill>
                  <a:latin typeface="Symbol"/>
                </a:rPr>
                <a:t></a:t>
              </a:r>
              <a:r>
                <a:rPr b="0" lang="en-GB" sz="2000" spc="-1" strike="noStrike">
                  <a:solidFill>
                    <a:srgbClr val="000000"/>
                  </a:solidFill>
                  <a:latin typeface="Calibri Light"/>
                </a:rPr>
                <a:t> </a:t>
              </a:r>
              <a:r>
                <a:rPr b="1" lang="en-GB" sz="2000" spc="-1" strike="noStrike">
                  <a:solidFill>
                    <a:srgbClr val="e46c0a"/>
                  </a:solidFill>
                  <a:latin typeface="Calibri Light"/>
                </a:rPr>
                <a:t>2!</a:t>
              </a:r>
              <a:endParaRPr b="0" lang="en-GB" sz="2000" spc="-1" strike="noStrike">
                <a:latin typeface="Arial"/>
              </a:endParaRPr>
            </a:p>
          </p:txBody>
        </p:sp>
      </p:grpSp>
      <p:sp>
        <p:nvSpPr>
          <p:cNvPr id="1005" name="CustomShape 22"/>
          <p:cNvSpPr/>
          <p:nvPr/>
        </p:nvSpPr>
        <p:spPr>
          <a:xfrm>
            <a:off x="5417280" y="3971520"/>
            <a:ext cx="3262320" cy="69948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Segoe Print"/>
              </a:rPr>
              <a:t>7.  Substitute</a:t>
            </a:r>
            <a:r>
              <a:rPr b="0" lang="en-GB" sz="2000" spc="-1" strike="noStrike">
                <a:solidFill>
                  <a:srgbClr val="000000"/>
                </a:solidFill>
                <a:latin typeface="Calibri Light"/>
              </a:rPr>
              <a:t>:    3! = 3 </a:t>
            </a:r>
            <a:r>
              <a:rPr b="0" lang="en-GB" sz="2000" spc="-1" strike="noStrike">
                <a:solidFill>
                  <a:srgbClr val="000000"/>
                </a:solidFill>
                <a:latin typeface="Symbol"/>
              </a:rPr>
              <a:t></a:t>
            </a:r>
            <a:r>
              <a:rPr b="0" lang="en-GB" sz="2000" spc="-1" strike="noStrike">
                <a:solidFill>
                  <a:srgbClr val="000000"/>
                </a:solidFill>
                <a:latin typeface="Calibri Light"/>
              </a:rPr>
              <a:t> </a:t>
            </a:r>
            <a:r>
              <a:rPr b="1" lang="en-GB" sz="2000" spc="-1" strike="noStrike">
                <a:solidFill>
                  <a:srgbClr val="31859c"/>
                </a:solidFill>
                <a:latin typeface="Calibri Light"/>
              </a:rPr>
              <a:t>2</a:t>
            </a:r>
            <a:r>
              <a:rPr b="0" lang="en-GB" sz="2000" spc="-1" strike="noStrike">
                <a:solidFill>
                  <a:srgbClr val="000000"/>
                </a:solidFill>
                <a:latin typeface="Calibri Light"/>
              </a:rPr>
              <a:t> = 6</a:t>
            </a:r>
            <a:endParaRPr b="0" lang="en-GB" sz="2000" spc="-1" strike="noStrike">
              <a:latin typeface="Arial"/>
            </a:endParaRPr>
          </a:p>
        </p:txBody>
      </p:sp>
      <p:sp>
        <p:nvSpPr>
          <p:cNvPr id="1006" name="CustomShape 23"/>
          <p:cNvSpPr/>
          <p:nvPr/>
        </p:nvSpPr>
        <p:spPr>
          <a:xfrm>
            <a:off x="1344240" y="2825280"/>
            <a:ext cx="1383480" cy="335880"/>
          </a:xfrm>
          <a:prstGeom prst="roundRect">
            <a:avLst>
              <a:gd name="adj" fmla="val 16667"/>
            </a:avLst>
          </a:prstGeom>
          <a:solidFill>
            <a:srgbClr val="ffff00"/>
          </a:solidFill>
          <a:ln w="19080">
            <a:solidFill>
              <a:srgbClr val="e46c0a"/>
            </a:solidFill>
            <a:round/>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General case</a:t>
            </a:r>
            <a:endParaRPr b="0" lang="en-GB" sz="1400" spc="-1" strike="noStrike">
              <a:latin typeface="Arial"/>
            </a:endParaRPr>
          </a:p>
        </p:txBody>
      </p:sp>
      <p:sp>
        <p:nvSpPr>
          <p:cNvPr id="1007" name="CustomShape 24"/>
          <p:cNvSpPr/>
          <p:nvPr/>
        </p:nvSpPr>
        <p:spPr>
          <a:xfrm>
            <a:off x="3778200" y="4020120"/>
            <a:ext cx="1209960" cy="302400"/>
          </a:xfrm>
          <a:prstGeom prst="roundRect">
            <a:avLst>
              <a:gd name="adj" fmla="val 16667"/>
            </a:avLst>
          </a:prstGeom>
          <a:noFill/>
          <a:ln w="19080">
            <a:solidFill>
              <a:srgbClr val="e46c0a"/>
            </a:solidFill>
            <a:round/>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Segoe Print"/>
              </a:rPr>
              <a:t>General case</a:t>
            </a:r>
            <a:endParaRPr b="0" lang="en-GB" sz="1200" spc="-1" strike="noStrike">
              <a:latin typeface="Arial"/>
            </a:endParaRPr>
          </a:p>
        </p:txBody>
      </p:sp>
      <p:sp>
        <p:nvSpPr>
          <p:cNvPr id="1008" name="CustomShape 25"/>
          <p:cNvSpPr/>
          <p:nvPr/>
        </p:nvSpPr>
        <p:spPr>
          <a:xfrm>
            <a:off x="3796200" y="4695480"/>
            <a:ext cx="1209960" cy="302400"/>
          </a:xfrm>
          <a:prstGeom prst="roundRect">
            <a:avLst>
              <a:gd name="adj" fmla="val 16667"/>
            </a:avLst>
          </a:prstGeom>
          <a:noFill/>
          <a:ln w="19080">
            <a:solidFill>
              <a:srgbClr val="e46c0a"/>
            </a:solidFill>
            <a:round/>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Segoe Print"/>
              </a:rPr>
              <a:t>General case</a:t>
            </a:r>
            <a:endParaRPr b="0" lang="en-GB" sz="1200" spc="-1" strike="noStrike">
              <a:latin typeface="Arial"/>
            </a:endParaRPr>
          </a:p>
        </p:txBody>
      </p:sp>
      <p:sp>
        <p:nvSpPr>
          <p:cNvPr id="1009" name="CustomShape 26"/>
          <p:cNvSpPr/>
          <p:nvPr/>
        </p:nvSpPr>
        <p:spPr>
          <a:xfrm>
            <a:off x="3778200" y="5370480"/>
            <a:ext cx="1209960" cy="302400"/>
          </a:xfrm>
          <a:prstGeom prst="roundRect">
            <a:avLst>
              <a:gd name="adj" fmla="val 16667"/>
            </a:avLst>
          </a:prstGeom>
          <a:noFill/>
          <a:ln w="19080">
            <a:solidFill>
              <a:srgbClr val="e46c0a"/>
            </a:solidFill>
            <a:round/>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Segoe Print"/>
              </a:rPr>
              <a:t>General case</a:t>
            </a:r>
            <a:endParaRPr b="0" lang="en-GB" sz="1200" spc="-1" strike="noStrike">
              <a:latin typeface="Arial"/>
            </a:endParaRPr>
          </a:p>
        </p:txBody>
      </p:sp>
      <p:sp>
        <p:nvSpPr>
          <p:cNvPr id="1010" name="CustomShape 27"/>
          <p:cNvSpPr/>
          <p:nvPr/>
        </p:nvSpPr>
        <p:spPr>
          <a:xfrm>
            <a:off x="6365520" y="6045480"/>
            <a:ext cx="981360" cy="302400"/>
          </a:xfrm>
          <a:prstGeom prst="roundRect">
            <a:avLst>
              <a:gd name="adj" fmla="val 16667"/>
            </a:avLst>
          </a:prstGeom>
          <a:noFill/>
          <a:ln w="19080">
            <a:solidFill>
              <a:srgbClr val="e46c0a"/>
            </a:solidFill>
            <a:round/>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Segoe Print"/>
              </a:rPr>
              <a:t>Base case</a:t>
            </a:r>
            <a:endParaRPr b="0" lang="en-GB" sz="1200" spc="-1" strike="noStrike">
              <a:latin typeface="Arial"/>
            </a:endParaRPr>
          </a:p>
        </p:txBody>
      </p:sp>
      <p:sp>
        <p:nvSpPr>
          <p:cNvPr id="1011" name="TextShape 28"/>
          <p:cNvSpPr txBox="1"/>
          <p:nvPr/>
        </p:nvSpPr>
        <p:spPr>
          <a:xfrm>
            <a:off x="6553080" y="6356520"/>
            <a:ext cx="2133360" cy="364680"/>
          </a:xfrm>
          <a:prstGeom prst="rect">
            <a:avLst/>
          </a:prstGeom>
          <a:noFill/>
          <a:ln>
            <a:noFill/>
          </a:ln>
        </p:spPr>
        <p:txBody>
          <a:bodyPr anchor="ctr"/>
          <a:p>
            <a:pPr algn="r">
              <a:lnSpc>
                <a:spcPct val="100000"/>
              </a:lnSpc>
            </a:pPr>
            <a:fld id="{99C64C1C-A107-4DFC-97AB-9C7003D38AD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012" name="CustomShape 29"/>
          <p:cNvSpPr/>
          <p:nvPr/>
        </p:nvSpPr>
        <p:spPr>
          <a:xfrm flipH="1">
            <a:off x="2757240" y="4326840"/>
            <a:ext cx="752040" cy="36828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1013" name="CustomShape 30"/>
          <p:cNvSpPr/>
          <p:nvPr/>
        </p:nvSpPr>
        <p:spPr>
          <a:xfrm flipH="1">
            <a:off x="2757240" y="5000760"/>
            <a:ext cx="752040" cy="36828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1014" name="CustomShape 31"/>
          <p:cNvSpPr/>
          <p:nvPr/>
        </p:nvSpPr>
        <p:spPr>
          <a:xfrm>
            <a:off x="3589560" y="5693760"/>
            <a:ext cx="2083680" cy="36072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1015" name="CustomShape 32"/>
          <p:cNvSpPr/>
          <p:nvPr/>
        </p:nvSpPr>
        <p:spPr>
          <a:xfrm flipV="1">
            <a:off x="6120000" y="5662080"/>
            <a:ext cx="1962720" cy="39060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st="20160" dir="5400000">
              <a:srgbClr val="000000">
                <a:alpha val="38000"/>
              </a:srgbClr>
            </a:outerShdw>
          </a:effectLst>
        </p:spPr>
        <p:style>
          <a:lnRef idx="0"/>
          <a:fillRef idx="0"/>
          <a:effectRef idx="0"/>
          <a:fontRef idx="minor"/>
        </p:style>
      </p:sp>
      <p:sp>
        <p:nvSpPr>
          <p:cNvPr id="1016" name="CustomShape 33"/>
          <p:cNvSpPr/>
          <p:nvPr/>
        </p:nvSpPr>
        <p:spPr>
          <a:xfrm flipH="1" flipV="1">
            <a:off x="8118000" y="4991760"/>
            <a:ext cx="367560" cy="3772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st="20160" dir="5400000">
              <a:srgbClr val="000000">
                <a:alpha val="38000"/>
              </a:srgbClr>
            </a:outerShdw>
          </a:effectLst>
        </p:spPr>
        <p:style>
          <a:lnRef idx="0"/>
          <a:fillRef idx="0"/>
          <a:effectRef idx="0"/>
          <a:fontRef idx="minor"/>
        </p:style>
      </p:sp>
      <p:sp>
        <p:nvSpPr>
          <p:cNvPr id="1017" name="CustomShape 34"/>
          <p:cNvSpPr/>
          <p:nvPr/>
        </p:nvSpPr>
        <p:spPr>
          <a:xfrm flipH="1" flipV="1">
            <a:off x="8107920" y="4309920"/>
            <a:ext cx="367560" cy="3772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st="20160" dir="5400000">
              <a:srgbClr val="000000">
                <a:alpha val="38000"/>
              </a:srgbClr>
            </a:outerShdw>
          </a:effectLst>
        </p:spPr>
        <p:style>
          <a:lnRef idx="0"/>
          <a:fillRef idx="0"/>
          <a:effectRef idx="0"/>
          <a:fontRef idx="minor"/>
        </p:style>
      </p:sp>
    </p:spTree>
  </p:cSld>
  <p:timing>
    <p:tnLst>
      <p:par>
        <p:cTn id="999" dur="indefinite" restart="never" nodeType="tmRoot">
          <p:childTnLst>
            <p:seq>
              <p:cTn id="1000" dur="indefinite" nodeType="mainSeq">
                <p:childTnLst>
                  <p:par>
                    <p:cTn id="1001" fill="hold">
                      <p:stCondLst>
                        <p:cond delay="indefinite"/>
                      </p:stCondLst>
                      <p:childTnLst>
                        <p:par>
                          <p:cTn id="1002" fill="hold">
                            <p:stCondLst>
                              <p:cond delay="0"/>
                            </p:stCondLst>
                            <p:childTnLst>
                              <p:par>
                                <p:cTn id="1003" nodeType="clickEffect" fill="hold" presetClass="entr" presetID="1">
                                  <p:stCondLst>
                                    <p:cond delay="0"/>
                                  </p:stCondLst>
                                  <p:childTnLst>
                                    <p:set>
                                      <p:cBhvr>
                                        <p:cTn id="1004" dur="1" fill="hold">
                                          <p:stCondLst>
                                            <p:cond delay="0"/>
                                          </p:stCondLst>
                                        </p:cTn>
                                        <p:tgtEl>
                                          <p:spTgt spid="1002"/>
                                        </p:tgtEl>
                                        <p:attrNameLst>
                                          <p:attrName>style.visibility</p:attrName>
                                        </p:attrNameLst>
                                      </p:cBhvr>
                                      <p:to>
                                        <p:strVal val="visible"/>
                                      </p:to>
                                    </p:set>
                                  </p:childTnLst>
                                </p:cTn>
                              </p:par>
                            </p:childTnLst>
                          </p:cTn>
                        </p:par>
                      </p:childTnLst>
                    </p:cTn>
                  </p:par>
                  <p:par>
                    <p:cTn id="1005" fill="hold">
                      <p:stCondLst>
                        <p:cond delay="indefinite"/>
                      </p:stCondLst>
                      <p:childTnLst>
                        <p:par>
                          <p:cTn id="1006" fill="hold">
                            <p:stCondLst>
                              <p:cond delay="0"/>
                            </p:stCondLst>
                            <p:childTnLst>
                              <p:par>
                                <p:cTn id="1007" nodeType="clickEffect" fill="hold" presetClass="entr" presetID="1">
                                  <p:stCondLst>
                                    <p:cond delay="0"/>
                                  </p:stCondLst>
                                  <p:childTnLst>
                                    <p:set>
                                      <p:cBhvr>
                                        <p:cTn id="1008" dur="1" fill="hold">
                                          <p:stCondLst>
                                            <p:cond delay="0"/>
                                          </p:stCondLst>
                                        </p:cTn>
                                        <p:tgtEl>
                                          <p:spTgt spid="1012"/>
                                        </p:tgtEl>
                                        <p:attrNameLst>
                                          <p:attrName>style.visibility</p:attrName>
                                        </p:attrNameLst>
                                      </p:cBhvr>
                                      <p:to>
                                        <p:strVal val="visible"/>
                                      </p:to>
                                    </p:set>
                                  </p:childTnLst>
                                </p:cTn>
                              </p:par>
                              <p:par>
                                <p:cTn id="1009" nodeType="withEffect" fill="hold" presetClass="entr" presetID="1">
                                  <p:stCondLst>
                                    <p:cond delay="0"/>
                                  </p:stCondLst>
                                  <p:childTnLst>
                                    <p:set>
                                      <p:cBhvr>
                                        <p:cTn id="1010" dur="1" fill="hold">
                                          <p:stCondLst>
                                            <p:cond delay="0"/>
                                          </p:stCondLst>
                                        </p:cTn>
                                        <p:tgtEl>
                                          <p:spTgt spid="998"/>
                                        </p:tgtEl>
                                        <p:attrNameLst>
                                          <p:attrName>style.visibility</p:attrName>
                                        </p:attrNameLst>
                                      </p:cBhvr>
                                      <p:to>
                                        <p:strVal val="visible"/>
                                      </p:to>
                                    </p:set>
                                  </p:childTnLst>
                                </p:cTn>
                              </p:par>
                            </p:childTnLst>
                          </p:cTn>
                        </p:par>
                      </p:childTnLst>
                    </p:cTn>
                  </p:par>
                  <p:par>
                    <p:cTn id="1011" fill="hold">
                      <p:stCondLst>
                        <p:cond delay="indefinite"/>
                      </p:stCondLst>
                      <p:childTnLst>
                        <p:par>
                          <p:cTn id="1012" fill="hold">
                            <p:stCondLst>
                              <p:cond delay="0"/>
                            </p:stCondLst>
                            <p:childTnLst>
                              <p:par>
                                <p:cTn id="1013" nodeType="clickEffect" fill="hold" presetClass="entr" presetID="1">
                                  <p:stCondLst>
                                    <p:cond delay="0"/>
                                  </p:stCondLst>
                                  <p:childTnLst>
                                    <p:set>
                                      <p:cBhvr>
                                        <p:cTn id="1014" dur="1" fill="hold">
                                          <p:stCondLst>
                                            <p:cond delay="0"/>
                                          </p:stCondLst>
                                        </p:cTn>
                                        <p:tgtEl>
                                          <p:spTgt spid="1013"/>
                                        </p:tgtEl>
                                        <p:attrNameLst>
                                          <p:attrName>style.visibility</p:attrName>
                                        </p:attrNameLst>
                                      </p:cBhvr>
                                      <p:to>
                                        <p:strVal val="visible"/>
                                      </p:to>
                                    </p:set>
                                  </p:childTnLst>
                                </p:cTn>
                              </p:par>
                              <p:par>
                                <p:cTn id="1015" nodeType="withEffect" fill="hold" presetClass="entr" presetID="1">
                                  <p:stCondLst>
                                    <p:cond delay="0"/>
                                  </p:stCondLst>
                                  <p:childTnLst>
                                    <p:set>
                                      <p:cBhvr>
                                        <p:cTn id="1016" dur="1" fill="hold">
                                          <p:stCondLst>
                                            <p:cond delay="0"/>
                                          </p:stCondLst>
                                        </p:cTn>
                                        <p:tgtEl>
                                          <p:spTgt spid="994"/>
                                        </p:tgtEl>
                                        <p:attrNameLst>
                                          <p:attrName>style.visibility</p:attrName>
                                        </p:attrNameLst>
                                      </p:cBhvr>
                                      <p:to>
                                        <p:strVal val="visible"/>
                                      </p:to>
                                    </p:set>
                                  </p:childTnLst>
                                </p:cTn>
                              </p:par>
                            </p:childTnLst>
                          </p:cTn>
                        </p:par>
                      </p:childTnLst>
                    </p:cTn>
                  </p:par>
                  <p:par>
                    <p:cTn id="1017" fill="hold">
                      <p:stCondLst>
                        <p:cond delay="indefinite"/>
                      </p:stCondLst>
                      <p:childTnLst>
                        <p:par>
                          <p:cTn id="1018" fill="hold">
                            <p:stCondLst>
                              <p:cond delay="0"/>
                            </p:stCondLst>
                            <p:childTnLst>
                              <p:par>
                                <p:cTn id="1019" nodeType="clickEffect" fill="hold" presetClass="entr" presetID="1">
                                  <p:stCondLst>
                                    <p:cond delay="0"/>
                                  </p:stCondLst>
                                  <p:childTnLst>
                                    <p:set>
                                      <p:cBhvr>
                                        <p:cTn id="1020" dur="1" fill="hold">
                                          <p:stCondLst>
                                            <p:cond delay="0"/>
                                          </p:stCondLst>
                                        </p:cTn>
                                        <p:tgtEl>
                                          <p:spTgt spid="1014"/>
                                        </p:tgtEl>
                                        <p:attrNameLst>
                                          <p:attrName>style.visibility</p:attrName>
                                        </p:attrNameLst>
                                      </p:cBhvr>
                                      <p:to>
                                        <p:strVal val="visible"/>
                                      </p:to>
                                    </p:set>
                                  </p:childTnLst>
                                </p:cTn>
                              </p:par>
                              <p:par>
                                <p:cTn id="1021" nodeType="withEffect" fill="hold" presetClass="entr" presetID="1">
                                  <p:stCondLst>
                                    <p:cond delay="0"/>
                                  </p:stCondLst>
                                  <p:childTnLst>
                                    <p:set>
                                      <p:cBhvr>
                                        <p:cTn id="1022" dur="1" fill="hold">
                                          <p:stCondLst>
                                            <p:cond delay="0"/>
                                          </p:stCondLst>
                                        </p:cTn>
                                        <p:tgtEl>
                                          <p:spTgt spid="991"/>
                                        </p:tgtEl>
                                        <p:attrNameLst>
                                          <p:attrName>style.visibility</p:attrName>
                                        </p:attrNameLst>
                                      </p:cBhvr>
                                      <p:to>
                                        <p:strVal val="visible"/>
                                      </p:to>
                                    </p:set>
                                  </p:childTnLst>
                                </p:cTn>
                              </p:par>
                            </p:childTnLst>
                          </p:cTn>
                        </p:par>
                      </p:childTnLst>
                    </p:cTn>
                  </p:par>
                  <p:par>
                    <p:cTn id="1023" fill="hold">
                      <p:stCondLst>
                        <p:cond delay="indefinite"/>
                      </p:stCondLst>
                      <p:childTnLst>
                        <p:par>
                          <p:cTn id="1024" fill="hold">
                            <p:stCondLst>
                              <p:cond delay="0"/>
                            </p:stCondLst>
                            <p:childTnLst>
                              <p:par>
                                <p:cTn id="1025" nodeType="clickEffect" fill="hold" presetClass="entr" presetID="1">
                                  <p:stCondLst>
                                    <p:cond delay="0"/>
                                  </p:stCondLst>
                                  <p:childTnLst>
                                    <p:set>
                                      <p:cBhvr>
                                        <p:cTn id="1026" dur="1" fill="hold">
                                          <p:stCondLst>
                                            <p:cond delay="0"/>
                                          </p:stCondLst>
                                        </p:cTn>
                                        <p:tgtEl>
                                          <p:spTgt spid="1015"/>
                                        </p:tgtEl>
                                        <p:attrNameLst>
                                          <p:attrName>style.visibility</p:attrName>
                                        </p:attrNameLst>
                                      </p:cBhvr>
                                      <p:to>
                                        <p:strVal val="visible"/>
                                      </p:to>
                                    </p:set>
                                  </p:childTnLst>
                                </p:cTn>
                              </p:par>
                              <p:par>
                                <p:cTn id="1027" nodeType="withEffect" fill="hold" presetClass="entr" presetID="1">
                                  <p:stCondLst>
                                    <p:cond delay="0"/>
                                  </p:stCondLst>
                                  <p:childTnLst>
                                    <p:set>
                                      <p:cBhvr>
                                        <p:cTn id="1028" dur="1" fill="hold">
                                          <p:stCondLst>
                                            <p:cond delay="0"/>
                                          </p:stCondLst>
                                        </p:cTn>
                                        <p:tgtEl>
                                          <p:spTgt spid="997"/>
                                        </p:tgtEl>
                                        <p:attrNameLst>
                                          <p:attrName>style.visibility</p:attrName>
                                        </p:attrNameLst>
                                      </p:cBhvr>
                                      <p:to>
                                        <p:strVal val="visible"/>
                                      </p:to>
                                    </p:set>
                                  </p:childTnLst>
                                </p:cTn>
                              </p:par>
                            </p:childTnLst>
                          </p:cTn>
                        </p:par>
                      </p:childTnLst>
                    </p:cTn>
                  </p:par>
                  <p:par>
                    <p:cTn id="1029" fill="hold">
                      <p:stCondLst>
                        <p:cond delay="indefinite"/>
                      </p:stCondLst>
                      <p:childTnLst>
                        <p:par>
                          <p:cTn id="1030" fill="hold">
                            <p:stCondLst>
                              <p:cond delay="0"/>
                            </p:stCondLst>
                            <p:childTnLst>
                              <p:par>
                                <p:cTn id="1031" nodeType="clickEffect" fill="hold" presetClass="entr" presetID="1">
                                  <p:stCondLst>
                                    <p:cond delay="0"/>
                                  </p:stCondLst>
                                  <p:childTnLst>
                                    <p:set>
                                      <p:cBhvr>
                                        <p:cTn id="1032" dur="1" fill="hold">
                                          <p:stCondLst>
                                            <p:cond delay="0"/>
                                          </p:stCondLst>
                                        </p:cTn>
                                        <p:tgtEl>
                                          <p:spTgt spid="1016"/>
                                        </p:tgtEl>
                                        <p:attrNameLst>
                                          <p:attrName>style.visibility</p:attrName>
                                        </p:attrNameLst>
                                      </p:cBhvr>
                                      <p:to>
                                        <p:strVal val="visible"/>
                                      </p:to>
                                    </p:set>
                                  </p:childTnLst>
                                </p:cTn>
                              </p:par>
                              <p:par>
                                <p:cTn id="1033" nodeType="withEffect" fill="hold" presetClass="entr" presetID="1">
                                  <p:stCondLst>
                                    <p:cond delay="0"/>
                                  </p:stCondLst>
                                  <p:childTnLst>
                                    <p:set>
                                      <p:cBhvr>
                                        <p:cTn id="1034" dur="1" fill="hold">
                                          <p:stCondLst>
                                            <p:cond delay="0"/>
                                          </p:stCondLst>
                                        </p:cTn>
                                        <p:tgtEl>
                                          <p:spTgt spid="1001"/>
                                        </p:tgtEl>
                                        <p:attrNameLst>
                                          <p:attrName>style.visibility</p:attrName>
                                        </p:attrNameLst>
                                      </p:cBhvr>
                                      <p:to>
                                        <p:strVal val="visible"/>
                                      </p:to>
                                    </p:set>
                                  </p:childTnLst>
                                </p:cTn>
                              </p:par>
                              <p:par>
                                <p:cTn id="1035" nodeType="withEffect" fill="hold" presetClass="entr" presetID="1">
                                  <p:stCondLst>
                                    <p:cond delay="0"/>
                                  </p:stCondLst>
                                  <p:childTnLst>
                                    <p:set>
                                      <p:cBhvr>
                                        <p:cTn id="1036" dur="1" fill="hold">
                                          <p:stCondLst>
                                            <p:cond delay="0"/>
                                          </p:stCondLst>
                                        </p:cTn>
                                        <p:tgtEl>
                                          <p:spTgt spid="1005"/>
                                        </p:tgtEl>
                                        <p:attrNameLst>
                                          <p:attrName>style.visibility</p:attrName>
                                        </p:attrNameLst>
                                      </p:cBhvr>
                                      <p:to>
                                        <p:strVal val="visible"/>
                                      </p:to>
                                    </p:set>
                                  </p:childTnLst>
                                </p:cTn>
                              </p:par>
                            </p:childTnLst>
                          </p:cTn>
                        </p:par>
                      </p:childTnLst>
                    </p:cTn>
                  </p:par>
                  <p:par>
                    <p:cTn id="1037" fill="hold">
                      <p:stCondLst>
                        <p:cond delay="indefinite"/>
                      </p:stCondLst>
                      <p:childTnLst>
                        <p:par>
                          <p:cTn id="1038" fill="hold">
                            <p:stCondLst>
                              <p:cond delay="0"/>
                            </p:stCondLst>
                            <p:childTnLst>
                              <p:par>
                                <p:cTn id="1039" nodeType="clickEffect" fill="hold" presetClass="entr" presetID="1">
                                  <p:stCondLst>
                                    <p:cond delay="0"/>
                                  </p:stCondLst>
                                  <p:childTnLst>
                                    <p:set>
                                      <p:cBhvr>
                                        <p:cTn id="1040" dur="1" fill="hold">
                                          <p:stCondLst>
                                            <p:cond delay="0"/>
                                          </p:stCondLst>
                                        </p:cTn>
                                        <p:tgtEl>
                                          <p:spTgt spid="1017"/>
                                        </p:tgtEl>
                                        <p:attrNameLst>
                                          <p:attrName>style.visibility</p:attrName>
                                        </p:attrNameLst>
                                      </p:cBhvr>
                                      <p:to>
                                        <p:strVal val="visible"/>
                                      </p:to>
                                    </p:set>
                                  </p:childTnLst>
                                </p:cTn>
                              </p:par>
                            </p:childTnLst>
                          </p:cTn>
                        </p:par>
                      </p:childTnLst>
                    </p:cTn>
                  </p:par>
                  <p:par>
                    <p:cTn id="1041" fill="hold">
                      <p:stCondLst>
                        <p:cond delay="indefinite"/>
                      </p:stCondLst>
                      <p:childTnLst>
                        <p:par>
                          <p:cTn id="1042" fill="hold">
                            <p:stCondLst>
                              <p:cond delay="0"/>
                            </p:stCondLst>
                            <p:childTnLst>
                              <p:par>
                                <p:cTn id="1043" nodeType="clickEffect" fill="hold" presetClass="entr" presetID="1">
                                  <p:stCondLst>
                                    <p:cond delay="0"/>
                                  </p:stCondLst>
                                  <p:childTnLst>
                                    <p:set>
                                      <p:cBhvr>
                                        <p:cTn id="1044" dur="1" fill="hold">
                                          <p:stCondLst>
                                            <p:cond delay="0"/>
                                          </p:stCondLst>
                                        </p:cTn>
                                        <p:tgtEl>
                                          <p:spTgt spid="1007"/>
                                        </p:tgtEl>
                                        <p:attrNameLst>
                                          <p:attrName>style.visibility</p:attrName>
                                        </p:attrNameLst>
                                      </p:cBhvr>
                                      <p:to>
                                        <p:strVal val="visible"/>
                                      </p:to>
                                    </p:set>
                                  </p:childTnLst>
                                </p:cTn>
                              </p:par>
                              <p:par>
                                <p:cTn id="1045" nodeType="withEffect" fill="hold" presetClass="entr" presetID="1">
                                  <p:stCondLst>
                                    <p:cond delay="0"/>
                                  </p:stCondLst>
                                  <p:childTnLst>
                                    <p:set>
                                      <p:cBhvr>
                                        <p:cTn id="1046" dur="1" fill="hold">
                                          <p:stCondLst>
                                            <p:cond delay="0"/>
                                          </p:stCondLst>
                                        </p:cTn>
                                        <p:tgtEl>
                                          <p:spTgt spid="1008"/>
                                        </p:tgtEl>
                                        <p:attrNameLst>
                                          <p:attrName>style.visibility</p:attrName>
                                        </p:attrNameLst>
                                      </p:cBhvr>
                                      <p:to>
                                        <p:strVal val="visible"/>
                                      </p:to>
                                    </p:set>
                                  </p:childTnLst>
                                </p:cTn>
                              </p:par>
                              <p:par>
                                <p:cTn id="1047" nodeType="withEffect" fill="hold" presetClass="entr" presetID="1">
                                  <p:stCondLst>
                                    <p:cond delay="0"/>
                                  </p:stCondLst>
                                  <p:childTnLst>
                                    <p:set>
                                      <p:cBhvr>
                                        <p:cTn id="1048" dur="1" fill="hold">
                                          <p:stCondLst>
                                            <p:cond delay="0"/>
                                          </p:stCondLst>
                                        </p:cTn>
                                        <p:tgtEl>
                                          <p:spTgt spid="1009"/>
                                        </p:tgtEl>
                                        <p:attrNameLst>
                                          <p:attrName>style.visibility</p:attrName>
                                        </p:attrNameLst>
                                      </p:cBhvr>
                                      <p:to>
                                        <p:strVal val="visible"/>
                                      </p:to>
                                    </p:set>
                                  </p:childTnLst>
                                </p:cTn>
                              </p:par>
                              <p:par>
                                <p:cTn id="1049" nodeType="withEffect" fill="hold" presetClass="entr" presetID="1">
                                  <p:stCondLst>
                                    <p:cond delay="0"/>
                                  </p:stCondLst>
                                  <p:childTnLst>
                                    <p:set>
                                      <p:cBhvr>
                                        <p:cTn id="1050" dur="1" fill="hold">
                                          <p:stCondLst>
                                            <p:cond delay="0"/>
                                          </p:stCondLst>
                                        </p:cTn>
                                        <p:tgtEl>
                                          <p:spTgt spid="1006"/>
                                        </p:tgtEl>
                                        <p:attrNameLst>
                                          <p:attrName>style.visibility</p:attrName>
                                        </p:attrNameLst>
                                      </p:cBhvr>
                                      <p:to>
                                        <p:strVal val="visible"/>
                                      </p:to>
                                    </p:set>
                                  </p:childTnLst>
                                </p:cTn>
                              </p:par>
                            </p:childTnLst>
                          </p:cTn>
                        </p:par>
                      </p:childTnLst>
                    </p:cTn>
                  </p:par>
                  <p:par>
                    <p:cTn id="1051" fill="hold">
                      <p:stCondLst>
                        <p:cond delay="indefinite"/>
                      </p:stCondLst>
                      <p:childTnLst>
                        <p:par>
                          <p:cTn id="1052" fill="hold">
                            <p:stCondLst>
                              <p:cond delay="0"/>
                            </p:stCondLst>
                            <p:childTnLst>
                              <p:par>
                                <p:cTn id="1053" nodeType="clickEffect" fill="hold" presetClass="entr" presetID="1">
                                  <p:stCondLst>
                                    <p:cond delay="0"/>
                                  </p:stCondLst>
                                  <p:childTnLst>
                                    <p:set>
                                      <p:cBhvr>
                                        <p:cTn id="1054" dur="1" fill="hold">
                                          <p:stCondLst>
                                            <p:cond delay="0"/>
                                          </p:stCondLst>
                                        </p:cTn>
                                        <p:tgtEl>
                                          <p:spTgt spid="988"/>
                                        </p:tgtEl>
                                        <p:attrNameLst>
                                          <p:attrName>style.visibility</p:attrName>
                                        </p:attrNameLst>
                                      </p:cBhvr>
                                      <p:to>
                                        <p:strVal val="visible"/>
                                      </p:to>
                                    </p:set>
                                  </p:childTnLst>
                                </p:cTn>
                              </p:par>
                              <p:par>
                                <p:cTn id="1055" nodeType="withEffect" fill="hold" presetClass="entr" presetID="1">
                                  <p:stCondLst>
                                    <p:cond delay="0"/>
                                  </p:stCondLst>
                                  <p:childTnLst>
                                    <p:set>
                                      <p:cBhvr>
                                        <p:cTn id="1056" dur="1" fill="hold">
                                          <p:stCondLst>
                                            <p:cond delay="0"/>
                                          </p:stCondLst>
                                        </p:cTn>
                                        <p:tgtEl>
                                          <p:spTgt spid="101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8" name="TextShape 1"/>
          <p:cNvSpPr txBox="1"/>
          <p:nvPr/>
        </p:nvSpPr>
        <p:spPr>
          <a:xfrm>
            <a:off x="286560" y="1319040"/>
            <a:ext cx="8584200" cy="36201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Properties for a recursive definition</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Must have one (or more) base cases</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The general case must be reduced to a base case eventually</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The base case terminates the recursion</a:t>
            </a:r>
            <a:endParaRPr b="0" lang="en-US" sz="2000" spc="-1" strike="noStrike">
              <a:solidFill>
                <a:srgbClr val="000000"/>
              </a:solidFill>
              <a:latin typeface="Calibri Light"/>
            </a:endParaRPr>
          </a:p>
        </p:txBody>
      </p:sp>
      <p:sp>
        <p:nvSpPr>
          <p:cNvPr id="1019" name="CustomShape 2"/>
          <p:cNvSpPr/>
          <p:nvPr/>
        </p:nvSpPr>
        <p:spPr>
          <a:xfrm>
            <a:off x="286560" y="3129480"/>
            <a:ext cx="8584200" cy="3620160"/>
          </a:xfrm>
          <a:prstGeom prst="rect">
            <a:avLst/>
          </a:prstGeom>
          <a:noFill/>
          <a:ln>
            <a:noFill/>
          </a:ln>
        </p:spPr>
        <p:style>
          <a:lnRef idx="0"/>
          <a:fillRef idx="0"/>
          <a:effectRef idx="0"/>
          <a:fontRef idx="minor"/>
        </p:style>
        <p:txBody>
          <a:bodyPr>
            <a:normAutofit/>
          </a:bodyPr>
          <a:p>
            <a:pPr marL="343080" indent="-342720">
              <a:lnSpc>
                <a:spcPct val="100000"/>
              </a:lnSpc>
              <a:spcBef>
                <a:spcPts val="1199"/>
              </a:spcBef>
              <a:buClr>
                <a:srgbClr val="000000"/>
              </a:buClr>
              <a:buFont typeface="Arial"/>
              <a:buChar char="•"/>
            </a:pPr>
            <a:r>
              <a:rPr b="0" lang="en-GB" sz="2800" spc="-1" strike="noStrike">
                <a:solidFill>
                  <a:srgbClr val="000000"/>
                </a:solidFill>
                <a:latin typeface="Calibri Light"/>
              </a:rPr>
              <a:t>Some more examples of recursive problems</a:t>
            </a:r>
            <a:endParaRPr b="0" lang="en-GB" sz="2800" spc="-1" strike="noStrike">
              <a:latin typeface="Arial"/>
            </a:endParaRPr>
          </a:p>
          <a:p>
            <a:pPr lvl="1" marL="743040" indent="-285480">
              <a:lnSpc>
                <a:spcPct val="100000"/>
              </a:lnSpc>
              <a:spcBef>
                <a:spcPts val="439"/>
              </a:spcBef>
              <a:buClr>
                <a:srgbClr val="000000"/>
              </a:buClr>
              <a:buFont typeface="Arial"/>
              <a:buChar char="–"/>
            </a:pPr>
            <a:r>
              <a:rPr b="0" lang="en-GB" sz="2200" spc="-1" strike="noStrike">
                <a:solidFill>
                  <a:srgbClr val="000000"/>
                </a:solidFill>
                <a:latin typeface="Calibri Light"/>
              </a:rPr>
              <a:t>Fibonacci sequence: 0, 1, 1, 2, 3, 5, 8, 13, 21, 34, …</a:t>
            </a:r>
            <a:endParaRPr b="0" lang="en-GB" sz="2200" spc="-1" strike="noStrike">
              <a:latin typeface="Arial"/>
            </a:endParaRPr>
          </a:p>
          <a:p>
            <a:pPr lvl="2" marL="1143000" indent="-228240">
              <a:lnSpc>
                <a:spcPct val="100000"/>
              </a:lnSpc>
              <a:spcBef>
                <a:spcPts val="439"/>
              </a:spcBef>
              <a:buClr>
                <a:srgbClr val="000000"/>
              </a:buClr>
              <a:buFont typeface="Arial"/>
              <a:buChar char="•"/>
            </a:pPr>
            <a:r>
              <a:rPr b="0" lang="en-GB" sz="2200" spc="-1" strike="noStrike">
                <a:solidFill>
                  <a:srgbClr val="000000"/>
                </a:solidFill>
                <a:latin typeface="Calibri Light"/>
              </a:rPr>
              <a:t>F</a:t>
            </a:r>
            <a:r>
              <a:rPr b="0" lang="en-GB" sz="2200" spc="-1" strike="noStrike" baseline="-25000">
                <a:solidFill>
                  <a:srgbClr val="000000"/>
                </a:solidFill>
                <a:latin typeface="Calibri Light"/>
              </a:rPr>
              <a:t>n  </a:t>
            </a:r>
            <a:r>
              <a:rPr b="0" lang="en-GB" sz="2200" spc="-1" strike="noStrike">
                <a:solidFill>
                  <a:srgbClr val="000000"/>
                </a:solidFill>
                <a:latin typeface="Calibri Light"/>
              </a:rPr>
              <a:t>= F</a:t>
            </a:r>
            <a:r>
              <a:rPr b="0" lang="en-GB" sz="2200" spc="-1" strike="noStrike" baseline="-25000">
                <a:solidFill>
                  <a:srgbClr val="000000"/>
                </a:solidFill>
                <a:latin typeface="Calibri Light"/>
              </a:rPr>
              <a:t>n-1</a:t>
            </a:r>
            <a:r>
              <a:rPr b="0" lang="en-GB" sz="2200" spc="-1" strike="noStrike">
                <a:solidFill>
                  <a:srgbClr val="000000"/>
                </a:solidFill>
                <a:latin typeface="Calibri Light"/>
              </a:rPr>
              <a:t> + F</a:t>
            </a:r>
            <a:r>
              <a:rPr b="0" lang="en-GB" sz="2200" spc="-1" strike="noStrike" baseline="-25000">
                <a:solidFill>
                  <a:srgbClr val="000000"/>
                </a:solidFill>
                <a:latin typeface="Calibri Light"/>
              </a:rPr>
              <a:t>n-2 </a:t>
            </a:r>
            <a:r>
              <a:rPr b="0" lang="en-GB" sz="2200" spc="-1" strike="noStrike">
                <a:solidFill>
                  <a:srgbClr val="000000"/>
                </a:solidFill>
                <a:latin typeface="Calibri Light"/>
              </a:rPr>
              <a:t>,   F</a:t>
            </a:r>
            <a:r>
              <a:rPr b="0" lang="en-GB" sz="2200" spc="-1" strike="noStrike" baseline="-25000">
                <a:solidFill>
                  <a:srgbClr val="000000"/>
                </a:solidFill>
                <a:latin typeface="Calibri Light"/>
              </a:rPr>
              <a:t>0</a:t>
            </a:r>
            <a:r>
              <a:rPr b="0" lang="en-GB" sz="2200" spc="-1" strike="noStrike">
                <a:solidFill>
                  <a:srgbClr val="000000"/>
                </a:solidFill>
                <a:latin typeface="Calibri Light"/>
              </a:rPr>
              <a:t> = 0,  F</a:t>
            </a:r>
            <a:r>
              <a:rPr b="0" lang="en-GB" sz="2200" spc="-1" strike="noStrike" baseline="-25000">
                <a:solidFill>
                  <a:srgbClr val="000000"/>
                </a:solidFill>
                <a:latin typeface="Calibri Light"/>
              </a:rPr>
              <a:t>1</a:t>
            </a:r>
            <a:r>
              <a:rPr b="0" lang="en-GB" sz="2200" spc="-1" strike="noStrike">
                <a:solidFill>
                  <a:srgbClr val="000000"/>
                </a:solidFill>
                <a:latin typeface="Calibri Light"/>
              </a:rPr>
              <a:t> = 1</a:t>
            </a:r>
            <a:endParaRPr b="0" lang="en-GB" sz="2200" spc="-1" strike="noStrike">
              <a:latin typeface="Arial"/>
            </a:endParaRPr>
          </a:p>
          <a:p>
            <a:pPr lvl="1" marL="743040" indent="-285480">
              <a:lnSpc>
                <a:spcPct val="100000"/>
              </a:lnSpc>
              <a:spcBef>
                <a:spcPts val="439"/>
              </a:spcBef>
              <a:buClr>
                <a:srgbClr val="000000"/>
              </a:buClr>
              <a:buFont typeface="Arial"/>
              <a:buChar char="–"/>
            </a:pPr>
            <a:r>
              <a:rPr b="0" lang="en-GB" sz="2200" spc="-1" strike="noStrike">
                <a:solidFill>
                  <a:srgbClr val="000000"/>
                </a:solidFill>
                <a:latin typeface="Calibri Light"/>
              </a:rPr>
              <a:t>Tower of Hanoi</a:t>
            </a:r>
            <a:endParaRPr b="0" lang="en-GB" sz="2200" spc="-1" strike="noStrike">
              <a:latin typeface="Arial"/>
            </a:endParaRPr>
          </a:p>
        </p:txBody>
      </p:sp>
      <p:sp>
        <p:nvSpPr>
          <p:cNvPr id="1020" name="TextShape 3"/>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Recursive Definition</a:t>
            </a:r>
            <a:endParaRPr b="0" lang="en-US" sz="4400" spc="-1" strike="noStrike">
              <a:solidFill>
                <a:srgbClr val="000000"/>
              </a:solidFill>
              <a:latin typeface="Calibri Light"/>
            </a:endParaRPr>
          </a:p>
        </p:txBody>
      </p:sp>
      <p:sp>
        <p:nvSpPr>
          <p:cNvPr id="1021" name="CustomShape 4"/>
          <p:cNvSpPr/>
          <p:nvPr/>
        </p:nvSpPr>
        <p:spPr>
          <a:xfrm>
            <a:off x="5298120" y="4025160"/>
            <a:ext cx="2801160" cy="474840"/>
          </a:xfrm>
          <a:prstGeom prst="roundRect">
            <a:avLst>
              <a:gd name="adj" fmla="val 16667"/>
            </a:avLst>
          </a:prstGeom>
          <a:solidFill>
            <a:srgbClr val="ffffff"/>
          </a:solidFill>
          <a:ln w="25560">
            <a:solidFill>
              <a:srgbClr val="c0504d"/>
            </a:solidFill>
            <a:round/>
          </a:ln>
        </p:spPr>
        <p:style>
          <a:lnRef idx="0"/>
          <a:fillRef idx="0"/>
          <a:effectRef idx="0"/>
          <a:fontRef idx="minor"/>
        </p:style>
        <p:txBody>
          <a:bodyPr lIns="90000" rIns="90000" tIns="45000" bIns="45000" anchor="ctr"/>
          <a:p>
            <a:pPr algn="ctr">
              <a:lnSpc>
                <a:spcPct val="100000"/>
              </a:lnSpc>
            </a:pPr>
            <a:r>
              <a:rPr b="1" lang="en-GB" sz="1200" spc="-1" strike="noStrike">
                <a:solidFill>
                  <a:srgbClr val="000000"/>
                </a:solidFill>
                <a:latin typeface="Segoe Print"/>
              </a:rPr>
              <a:t>General case:</a:t>
            </a:r>
            <a:r>
              <a:rPr b="0" lang="en-GB" sz="1200" spc="-1" strike="noStrike">
                <a:solidFill>
                  <a:srgbClr val="000000"/>
                </a:solidFill>
                <a:latin typeface="Segoe Print"/>
              </a:rPr>
              <a:t> a number is the sum of its previous two numbers</a:t>
            </a:r>
            <a:endParaRPr b="0" lang="en-GB" sz="1200" spc="-1" strike="noStrike">
              <a:latin typeface="Arial"/>
            </a:endParaRPr>
          </a:p>
        </p:txBody>
      </p:sp>
      <p:pic>
        <p:nvPicPr>
          <p:cNvPr id="1022" name="Picture 2" descr=""/>
          <p:cNvPicPr/>
          <p:nvPr/>
        </p:nvPicPr>
        <p:blipFill>
          <a:blip r:embed="rId1"/>
          <a:stretch/>
        </p:blipFill>
        <p:spPr>
          <a:xfrm>
            <a:off x="1788120" y="4825440"/>
            <a:ext cx="3187080" cy="1402560"/>
          </a:xfrm>
          <a:prstGeom prst="rect">
            <a:avLst/>
          </a:prstGeom>
          <a:ln>
            <a:noFill/>
          </a:ln>
        </p:spPr>
      </p:pic>
      <p:sp>
        <p:nvSpPr>
          <p:cNvPr id="1023" name="CustomShape 5"/>
          <p:cNvSpPr/>
          <p:nvPr/>
        </p:nvSpPr>
        <p:spPr>
          <a:xfrm>
            <a:off x="1488240" y="6174720"/>
            <a:ext cx="27140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Image from Wikimedia Commons</a:t>
            </a:r>
            <a:endParaRPr b="0" lang="en-GB" sz="1200" spc="-1" strike="noStrike">
              <a:latin typeface="Arial"/>
            </a:endParaRPr>
          </a:p>
        </p:txBody>
      </p:sp>
      <p:sp>
        <p:nvSpPr>
          <p:cNvPr id="1024" name="TextShape 6"/>
          <p:cNvSpPr txBox="1"/>
          <p:nvPr/>
        </p:nvSpPr>
        <p:spPr>
          <a:xfrm>
            <a:off x="6553080" y="6356520"/>
            <a:ext cx="2133360" cy="364680"/>
          </a:xfrm>
          <a:prstGeom prst="rect">
            <a:avLst/>
          </a:prstGeom>
          <a:noFill/>
          <a:ln>
            <a:noFill/>
          </a:ln>
        </p:spPr>
        <p:txBody>
          <a:bodyPr anchor="ctr"/>
          <a:p>
            <a:pPr algn="r">
              <a:lnSpc>
                <a:spcPct val="100000"/>
              </a:lnSpc>
            </a:pPr>
            <a:fld id="{B64877A5-5AFE-4DB2-A01C-931F950539D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057" dur="indefinite" restart="never" nodeType="tmRoot">
          <p:childTnLst>
            <p:seq>
              <p:cTn id="1058" dur="indefinite" nodeType="mainSeq">
                <p:childTnLst>
                  <p:par>
                    <p:cTn id="1059" fill="hold">
                      <p:stCondLst>
                        <p:cond delay="indefinite"/>
                      </p:stCondLst>
                      <p:childTnLst>
                        <p:par>
                          <p:cTn id="1060" fill="hold">
                            <p:stCondLst>
                              <p:cond delay="0"/>
                            </p:stCondLst>
                            <p:childTnLst>
                              <p:par>
                                <p:cTn id="1061" nodeType="clickEffect" fill="hold" presetClass="entr" presetID="1">
                                  <p:stCondLst>
                                    <p:cond delay="0"/>
                                  </p:stCondLst>
                                  <p:childTnLst>
                                    <p:set>
                                      <p:cBhvr>
                                        <p:cTn id="1062" dur="1" fill="hold">
                                          <p:stCondLst>
                                            <p:cond delay="0"/>
                                          </p:stCondLst>
                                        </p:cTn>
                                        <p:tgtEl>
                                          <p:spTgt spid="1021"/>
                                        </p:tgtEl>
                                        <p:attrNameLst>
                                          <p:attrName>style.visibility</p:attrName>
                                        </p:attrNameLst>
                                      </p:cBhvr>
                                      <p:to>
                                        <p:strVal val="visible"/>
                                      </p:to>
                                    </p:set>
                                  </p:childTnLst>
                                </p:cTn>
                              </p:par>
                              <p:par>
                                <p:cTn id="1063" nodeType="withEffect" fill="hold" presetClass="entr" presetID="1">
                                  <p:stCondLst>
                                    <p:cond delay="0"/>
                                  </p:stCondLst>
                                  <p:childTnLst>
                                    <p:set>
                                      <p:cBhvr>
                                        <p:cTn id="1064" dur="1" fill="hold">
                                          <p:stCondLst>
                                            <p:cond delay="0"/>
                                          </p:stCondLst>
                                        </p:cTn>
                                        <p:tgtEl>
                                          <p:spTgt spid="1022"/>
                                        </p:tgtEl>
                                        <p:attrNameLst>
                                          <p:attrName>style.visibility</p:attrName>
                                        </p:attrNameLst>
                                      </p:cBhvr>
                                      <p:to>
                                        <p:strVal val="visible"/>
                                      </p:to>
                                    </p:set>
                                  </p:childTnLst>
                                </p:cTn>
                              </p:par>
                              <p:par>
                                <p:cTn id="1065" nodeType="withEffect" fill="hold" presetClass="entr" presetID="1">
                                  <p:stCondLst>
                                    <p:cond delay="0"/>
                                  </p:stCondLst>
                                  <p:childTnLst>
                                    <p:set>
                                      <p:cBhvr>
                                        <p:cTn id="1066" dur="1" fill="hold">
                                          <p:stCondLst>
                                            <p:cond delay="0"/>
                                          </p:stCondLst>
                                        </p:cTn>
                                        <p:tgtEl>
                                          <p:spTgt spid="101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Recursive Function</a:t>
            </a:r>
            <a:endParaRPr b="0" lang="en-US" sz="4400" spc="-1" strike="noStrike">
              <a:solidFill>
                <a:srgbClr val="000000"/>
              </a:solidFill>
              <a:latin typeface="Calibri Light"/>
            </a:endParaRPr>
          </a:p>
        </p:txBody>
      </p:sp>
      <p:sp>
        <p:nvSpPr>
          <p:cNvPr id="1026"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In C/C++, we may write </a:t>
            </a:r>
            <a:r>
              <a:rPr b="1" lang="en-US" sz="2400" spc="-1" strike="noStrike">
                <a:solidFill>
                  <a:srgbClr val="e46c0a"/>
                </a:solidFill>
                <a:latin typeface="Calibri Light"/>
                <a:ea typeface="Calibri Light"/>
              </a:rPr>
              <a:t>recursive function </a:t>
            </a:r>
            <a:r>
              <a:rPr b="0" lang="en-US" sz="2400" spc="-1" strike="noStrike">
                <a:solidFill>
                  <a:srgbClr val="000000"/>
                </a:solidFill>
                <a:latin typeface="Calibri Light"/>
                <a:ea typeface="Calibri Light"/>
              </a:rPr>
              <a:t>to implement recursion.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 recursive function is one that </a:t>
            </a:r>
            <a:r>
              <a:rPr b="0" lang="en-US" sz="2400" spc="-1" strike="noStrike">
                <a:solidFill>
                  <a:srgbClr val="31859c"/>
                </a:solidFill>
                <a:latin typeface="Calibri Light"/>
                <a:ea typeface="Calibri Light"/>
              </a:rPr>
              <a:t>contains a call to itself</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p:txBody>
      </p:sp>
      <p:sp>
        <p:nvSpPr>
          <p:cNvPr id="1027" name="CustomShape 3"/>
          <p:cNvSpPr/>
          <p:nvPr/>
        </p:nvSpPr>
        <p:spPr>
          <a:xfrm>
            <a:off x="1684080" y="3119760"/>
            <a:ext cx="5612760" cy="2267640"/>
          </a:xfrm>
          <a:prstGeom prst="rect">
            <a:avLst/>
          </a:prstGeom>
          <a:solidFill>
            <a:srgbClr val="dce6f2"/>
          </a:solidFill>
          <a:ln w="9360">
            <a:solidFill>
              <a:srgbClr val="000000"/>
            </a:solidFill>
            <a:round/>
          </a:ln>
          <a:effectLst>
            <a:outerShdw dist="37674" dir="2700000">
              <a:srgbClr val="000000">
                <a:alpha val="40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Menlo"/>
                <a:ea typeface="Menlo"/>
              </a:rPr>
              <a:t>int factorial(int num)</a:t>
            </a:r>
            <a:endParaRPr b="0" lang="en-GB" sz="1800" spc="-1" strike="noStrike">
              <a:latin typeface="Arial"/>
            </a:endParaRPr>
          </a:p>
          <a:p>
            <a:pPr>
              <a:lnSpc>
                <a:spcPct val="100000"/>
              </a:lnSpc>
            </a:pPr>
            <a:r>
              <a:rPr b="0" lang="en-GB" sz="1800" spc="-1" strike="noStrike">
                <a:solidFill>
                  <a:srgbClr val="000000"/>
                </a:solidFill>
                <a:latin typeface="Menlo"/>
                <a:ea typeface="Menlo"/>
              </a:rPr>
              <a:t>{</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if (num == 0)</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	</a:t>
            </a:r>
            <a:r>
              <a:rPr b="0" lang="en-GB" sz="1800" spc="-1" strike="noStrike">
                <a:solidFill>
                  <a:srgbClr val="000000"/>
                </a:solidFill>
                <a:latin typeface="Menlo"/>
                <a:ea typeface="Menlo"/>
              </a:rPr>
              <a:t>return 1;</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else</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	</a:t>
            </a:r>
            <a:r>
              <a:rPr b="0" lang="en-GB" sz="1800" spc="-1" strike="noStrike">
                <a:solidFill>
                  <a:srgbClr val="000000"/>
                </a:solidFill>
                <a:latin typeface="Menlo"/>
                <a:ea typeface="Menlo"/>
              </a:rPr>
              <a:t>return num * </a:t>
            </a:r>
            <a:r>
              <a:rPr b="1" lang="en-GB" sz="1800" spc="-1" strike="noStrike">
                <a:solidFill>
                  <a:srgbClr val="e46c0a"/>
                </a:solidFill>
                <a:latin typeface="Menlo"/>
                <a:ea typeface="Menlo"/>
              </a:rPr>
              <a:t>factorial(num – 1)</a:t>
            </a:r>
            <a:r>
              <a:rPr b="0" lang="en-GB" sz="1800" spc="-1" strike="noStrike">
                <a:solidFill>
                  <a:srgbClr val="000000"/>
                </a:solidFill>
                <a:latin typeface="Menlo"/>
                <a:ea typeface="Menlo"/>
              </a:rPr>
              <a:t>;</a:t>
            </a:r>
            <a:endParaRPr b="0" lang="en-GB" sz="1800" spc="-1" strike="noStrike">
              <a:latin typeface="Arial"/>
            </a:endParaRPr>
          </a:p>
          <a:p>
            <a:pPr>
              <a:lnSpc>
                <a:spcPct val="100000"/>
              </a:lnSpc>
            </a:pPr>
            <a:r>
              <a:rPr b="0" lang="en-GB" sz="1800" spc="-1" strike="noStrike">
                <a:solidFill>
                  <a:srgbClr val="000000"/>
                </a:solidFill>
                <a:latin typeface="Menlo"/>
                <a:ea typeface="Menlo"/>
              </a:rPr>
              <a:t>}</a:t>
            </a:r>
            <a:r>
              <a:rPr b="0" lang="en-GB" sz="1800" spc="-1" strike="noStrike">
                <a:solidFill>
                  <a:srgbClr val="000000"/>
                </a:solidFill>
                <a:latin typeface="Menlo"/>
                <a:ea typeface="Menlo"/>
              </a:rPr>
              <a:t>	</a:t>
            </a:r>
            <a:r>
              <a:rPr b="0" lang="en-GB" sz="1800" spc="-1" strike="noStrike">
                <a:solidFill>
                  <a:srgbClr val="000000"/>
                </a:solidFill>
                <a:latin typeface="Menlo"/>
                <a:ea typeface="Menlo"/>
              </a:rPr>
              <a:t>	</a:t>
            </a:r>
            <a:endParaRPr b="0" lang="en-GB" sz="1800" spc="-1" strike="noStrike">
              <a:latin typeface="Arial"/>
            </a:endParaRPr>
          </a:p>
        </p:txBody>
      </p:sp>
      <p:sp>
        <p:nvSpPr>
          <p:cNvPr id="1028" name="CustomShape 4"/>
          <p:cNvSpPr/>
          <p:nvPr/>
        </p:nvSpPr>
        <p:spPr>
          <a:xfrm>
            <a:off x="1089000" y="3899880"/>
            <a:ext cx="1113840" cy="335880"/>
          </a:xfrm>
          <a:prstGeom prst="roundRect">
            <a:avLst>
              <a:gd name="adj" fmla="val 16667"/>
            </a:avLst>
          </a:prstGeom>
          <a:solidFill>
            <a:srgbClr val="ffff00"/>
          </a:solidFill>
          <a:ln w="19080">
            <a:solidFill>
              <a:srgbClr val="e46c0a"/>
            </a:solidFill>
            <a:round/>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Base case</a:t>
            </a:r>
            <a:endParaRPr b="0" lang="en-GB" sz="1400" spc="-1" strike="noStrike">
              <a:latin typeface="Arial"/>
            </a:endParaRPr>
          </a:p>
        </p:txBody>
      </p:sp>
      <p:sp>
        <p:nvSpPr>
          <p:cNvPr id="1029" name="CustomShape 5"/>
          <p:cNvSpPr/>
          <p:nvPr/>
        </p:nvSpPr>
        <p:spPr>
          <a:xfrm>
            <a:off x="813600" y="4556520"/>
            <a:ext cx="1383480" cy="335880"/>
          </a:xfrm>
          <a:prstGeom prst="roundRect">
            <a:avLst>
              <a:gd name="adj" fmla="val 16667"/>
            </a:avLst>
          </a:prstGeom>
          <a:solidFill>
            <a:srgbClr val="ffff00"/>
          </a:solidFill>
          <a:ln w="19080">
            <a:solidFill>
              <a:srgbClr val="e46c0a"/>
            </a:solidFill>
            <a:round/>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General case</a:t>
            </a:r>
            <a:endParaRPr b="0" lang="en-GB" sz="1400" spc="-1" strike="noStrike">
              <a:latin typeface="Arial"/>
            </a:endParaRPr>
          </a:p>
        </p:txBody>
      </p:sp>
      <p:sp>
        <p:nvSpPr>
          <p:cNvPr id="1030" name="CustomShape 6"/>
          <p:cNvSpPr/>
          <p:nvPr/>
        </p:nvSpPr>
        <p:spPr>
          <a:xfrm>
            <a:off x="4186440" y="5150160"/>
            <a:ext cx="4500000" cy="1205640"/>
          </a:xfrm>
          <a:prstGeom prst="roundRect">
            <a:avLst>
              <a:gd name="adj" fmla="val 16667"/>
            </a:avLst>
          </a:prstGeom>
          <a:solidFill>
            <a:srgbClr val="ffffff"/>
          </a:solidFill>
          <a:ln w="25560">
            <a:solidFill>
              <a:srgbClr val="c0504d"/>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Segoe Print"/>
              </a:rPr>
              <a:t>Since the argument passed to the functions keeps decrementing by 1, we are certain that the base case will be reached eventually which stops the recursion.</a:t>
            </a:r>
            <a:endParaRPr b="0" lang="en-GB" sz="1400" spc="-1" strike="noStrike">
              <a:latin typeface="Arial"/>
            </a:endParaRPr>
          </a:p>
        </p:txBody>
      </p:sp>
      <p:sp>
        <p:nvSpPr>
          <p:cNvPr id="1031" name="CustomShape 7"/>
          <p:cNvSpPr/>
          <p:nvPr/>
        </p:nvSpPr>
        <p:spPr>
          <a:xfrm>
            <a:off x="1527120" y="5414040"/>
            <a:ext cx="14428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factorial.cpp</a:t>
            </a:r>
            <a:endParaRPr b="0" lang="en-GB" sz="1600" spc="-1" strike="noStrike">
              <a:latin typeface="Arial"/>
            </a:endParaRPr>
          </a:p>
        </p:txBody>
      </p:sp>
      <p:sp>
        <p:nvSpPr>
          <p:cNvPr id="1032" name="TextShape 8"/>
          <p:cNvSpPr txBox="1"/>
          <p:nvPr/>
        </p:nvSpPr>
        <p:spPr>
          <a:xfrm>
            <a:off x="6553080" y="6356520"/>
            <a:ext cx="2133360" cy="364680"/>
          </a:xfrm>
          <a:prstGeom prst="rect">
            <a:avLst/>
          </a:prstGeom>
          <a:noFill/>
          <a:ln>
            <a:noFill/>
          </a:ln>
        </p:spPr>
        <p:txBody>
          <a:bodyPr anchor="ctr"/>
          <a:p>
            <a:pPr algn="r">
              <a:lnSpc>
                <a:spcPct val="100000"/>
              </a:lnSpc>
            </a:pPr>
            <a:fld id="{EF236A65-5A61-407F-95F6-9D620D5FE7E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067" dur="indefinite" restart="never" nodeType="tmRoot">
          <p:childTnLst>
            <p:seq>
              <p:cTn id="1068" dur="indefinite" nodeType="mainSeq">
                <p:childTnLst>
                  <p:par>
                    <p:cTn id="1069" fill="hold">
                      <p:stCondLst>
                        <p:cond delay="indefinite"/>
                      </p:stCondLst>
                      <p:childTnLst>
                        <p:par>
                          <p:cTn id="1070" fill="hold">
                            <p:stCondLst>
                              <p:cond delay="0"/>
                            </p:stCondLst>
                            <p:childTnLst>
                              <p:par>
                                <p:cTn id="1071" nodeType="clickEffect" fill="hold" presetClass="entr" presetID="1">
                                  <p:stCondLst>
                                    <p:cond delay="0"/>
                                  </p:stCondLst>
                                  <p:childTnLst>
                                    <p:set>
                                      <p:cBhvr>
                                        <p:cTn id="1072" dur="1" fill="hold">
                                          <p:stCondLst>
                                            <p:cond delay="0"/>
                                          </p:stCondLst>
                                        </p:cTn>
                                        <p:tgtEl>
                                          <p:spTgt spid="1028"/>
                                        </p:tgtEl>
                                        <p:attrNameLst>
                                          <p:attrName>style.visibility</p:attrName>
                                        </p:attrNameLst>
                                      </p:cBhvr>
                                      <p:to>
                                        <p:strVal val="visible"/>
                                      </p:to>
                                    </p:set>
                                  </p:childTnLst>
                                </p:cTn>
                              </p:par>
                              <p:par>
                                <p:cTn id="1073" nodeType="withEffect" fill="hold" presetClass="entr" presetID="1">
                                  <p:stCondLst>
                                    <p:cond delay="0"/>
                                  </p:stCondLst>
                                  <p:childTnLst>
                                    <p:set>
                                      <p:cBhvr>
                                        <p:cTn id="1074" dur="1" fill="hold">
                                          <p:stCondLst>
                                            <p:cond delay="0"/>
                                          </p:stCondLst>
                                        </p:cTn>
                                        <p:tgtEl>
                                          <p:spTgt spid="1029"/>
                                        </p:tgtEl>
                                        <p:attrNameLst>
                                          <p:attrName>style.visibility</p:attrName>
                                        </p:attrNameLst>
                                      </p:cBhvr>
                                      <p:to>
                                        <p:strVal val="visible"/>
                                      </p:to>
                                    </p:set>
                                  </p:childTnLst>
                                </p:cTn>
                              </p:par>
                              <p:par>
                                <p:cTn id="1075" nodeType="withEffect" fill="hold" presetClass="entr" presetID="1">
                                  <p:stCondLst>
                                    <p:cond delay="0"/>
                                  </p:stCondLst>
                                  <p:childTnLst>
                                    <p:set>
                                      <p:cBhvr>
                                        <p:cTn id="1076"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Flow of Control</a:t>
            </a:r>
            <a:endParaRPr b="0" lang="en-US" sz="4400" spc="-1" strike="noStrike">
              <a:solidFill>
                <a:srgbClr val="000000"/>
              </a:solidFill>
              <a:latin typeface="Calibri Light"/>
            </a:endParaRPr>
          </a:p>
        </p:txBody>
      </p:sp>
      <p:sp>
        <p:nvSpPr>
          <p:cNvPr id="1034" name="TextShape 2"/>
          <p:cNvSpPr txBox="1"/>
          <p:nvPr/>
        </p:nvSpPr>
        <p:spPr>
          <a:xfrm>
            <a:off x="286560" y="1206720"/>
            <a:ext cx="8584200" cy="502128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Flow of control is essentially the same as function calls, except that the same function is repeatedly called.</a:t>
            </a:r>
            <a:endParaRPr b="0" lang="en-US" sz="2400" spc="-1" strike="noStrike">
              <a:solidFill>
                <a:srgbClr val="000000"/>
              </a:solidFill>
              <a:latin typeface="Calibri Light"/>
            </a:endParaRPr>
          </a:p>
        </p:txBody>
      </p:sp>
      <p:sp>
        <p:nvSpPr>
          <p:cNvPr id="1035" name="CustomShape 3"/>
          <p:cNvSpPr/>
          <p:nvPr/>
        </p:nvSpPr>
        <p:spPr>
          <a:xfrm>
            <a:off x="136080" y="2112840"/>
            <a:ext cx="3506400" cy="395280"/>
          </a:xfrm>
          <a:prstGeom prst="rect">
            <a:avLst/>
          </a:prstGeom>
          <a:solidFill>
            <a:srgbClr val="ffffff"/>
          </a:solidFill>
          <a:ln w="25560">
            <a:solidFill>
              <a:srgbClr val="9bbb59"/>
            </a:solidFill>
            <a:round/>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Segoe Print"/>
              </a:rPr>
              <a:t>Suppose we call </a:t>
            </a:r>
            <a:r>
              <a:rPr b="0" lang="en-GB" sz="2000" spc="-1" strike="noStrike">
                <a:solidFill>
                  <a:srgbClr val="000000"/>
                </a:solidFill>
                <a:latin typeface="Calibri Light"/>
              </a:rPr>
              <a:t> </a:t>
            </a:r>
            <a:r>
              <a:rPr b="0" lang="en-GB" sz="1600" spc="-1" strike="noStrike">
                <a:solidFill>
                  <a:srgbClr val="000000"/>
                </a:solidFill>
                <a:latin typeface="Menlo"/>
                <a:ea typeface="Menlo"/>
              </a:rPr>
              <a:t>factorial(3)</a:t>
            </a:r>
            <a:r>
              <a:rPr b="0" lang="en-GB" sz="2000" spc="-1" strike="noStrike">
                <a:solidFill>
                  <a:srgbClr val="000000"/>
                </a:solidFill>
                <a:latin typeface="Calibri Light"/>
                <a:ea typeface="Menlo"/>
              </a:rPr>
              <a:t>:</a:t>
            </a:r>
            <a:endParaRPr b="0" lang="en-GB" sz="2000" spc="-1" strike="noStrike">
              <a:latin typeface="Arial"/>
            </a:endParaRPr>
          </a:p>
        </p:txBody>
      </p:sp>
      <p:sp>
        <p:nvSpPr>
          <p:cNvPr id="1036" name="CustomShape 4"/>
          <p:cNvSpPr/>
          <p:nvPr/>
        </p:nvSpPr>
        <p:spPr>
          <a:xfrm>
            <a:off x="5078160" y="2028960"/>
            <a:ext cx="3792600" cy="1335240"/>
          </a:xfrm>
          <a:prstGeom prst="rect">
            <a:avLst/>
          </a:prstGeom>
          <a:solidFill>
            <a:srgbClr val="dce6f2"/>
          </a:solidFill>
          <a:ln w="9360">
            <a:solidFill>
              <a:srgbClr val="000000"/>
            </a:solidFill>
            <a:round/>
          </a:ln>
          <a:effectLst>
            <a:outerShdw dist="37674" dir="2700000">
              <a:srgbClr val="000000">
                <a:alpha val="40000"/>
              </a:srgbClr>
            </a:outerShdw>
          </a:effectLst>
        </p:spPr>
        <p:style>
          <a:lnRef idx="0"/>
          <a:fillRef idx="0"/>
          <a:effectRef idx="0"/>
          <a:fontRef idx="minor"/>
        </p:style>
        <p:txBody>
          <a:bodyPr lIns="90000" rIns="90000" tIns="45000" bIns="45000" anchor="ctr"/>
          <a:p>
            <a:pPr>
              <a:lnSpc>
                <a:spcPct val="100000"/>
              </a:lnSpc>
            </a:pPr>
            <a:r>
              <a:rPr b="0" lang="en-GB" sz="1100" spc="-1" strike="noStrike">
                <a:solidFill>
                  <a:srgbClr val="000000"/>
                </a:solidFill>
                <a:latin typeface="Menlo"/>
                <a:ea typeface="Menlo"/>
              </a:rPr>
              <a:t>int factorial(int num)</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if (num == 0)</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	</a:t>
            </a:r>
            <a:r>
              <a:rPr b="0" lang="en-GB" sz="1100" spc="-1" strike="noStrike">
                <a:solidFill>
                  <a:srgbClr val="000000"/>
                </a:solidFill>
                <a:latin typeface="Menlo"/>
                <a:ea typeface="Menlo"/>
              </a:rPr>
              <a:t>return 1;</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else</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	</a:t>
            </a:r>
            <a:r>
              <a:rPr b="0" lang="en-GB" sz="1100" spc="-1" strike="noStrike">
                <a:solidFill>
                  <a:srgbClr val="000000"/>
                </a:solidFill>
                <a:latin typeface="Menlo"/>
                <a:ea typeface="Menlo"/>
              </a:rPr>
              <a:t>return num * factorial(num – 1);</a:t>
            </a:r>
            <a:endParaRPr b="0" lang="en-GB" sz="1100" spc="-1" strike="noStrike">
              <a:latin typeface="Arial"/>
            </a:endParaRPr>
          </a:p>
          <a:p>
            <a:pPr>
              <a:lnSpc>
                <a:spcPct val="100000"/>
              </a:lnSpc>
            </a:pPr>
            <a:r>
              <a:rPr b="0" lang="en-GB" sz="1100" spc="-1" strike="noStrike">
                <a:solidFill>
                  <a:srgbClr val="000000"/>
                </a:solidFill>
                <a:latin typeface="Menlo"/>
                <a:ea typeface="Menlo"/>
              </a:rPr>
              <a:t>}</a:t>
            </a:r>
            <a:r>
              <a:rPr b="0" lang="en-GB" sz="1100" spc="-1" strike="noStrike">
                <a:solidFill>
                  <a:srgbClr val="000000"/>
                </a:solidFill>
                <a:latin typeface="Menlo"/>
                <a:ea typeface="Menlo"/>
              </a:rPr>
              <a:t>	</a:t>
            </a:r>
            <a:r>
              <a:rPr b="0" lang="en-GB" sz="1100" spc="-1" strike="noStrike">
                <a:solidFill>
                  <a:srgbClr val="000000"/>
                </a:solidFill>
                <a:latin typeface="Menlo"/>
                <a:ea typeface="Menlo"/>
              </a:rPr>
              <a:t>	</a:t>
            </a:r>
            <a:endParaRPr b="0" lang="en-GB" sz="1100" spc="-1" strike="noStrike">
              <a:latin typeface="Arial"/>
            </a:endParaRPr>
          </a:p>
        </p:txBody>
      </p:sp>
      <p:grpSp>
        <p:nvGrpSpPr>
          <p:cNvPr id="1037" name="Group 5"/>
          <p:cNvGrpSpPr/>
          <p:nvPr/>
        </p:nvGrpSpPr>
        <p:grpSpPr>
          <a:xfrm>
            <a:off x="379800" y="2606760"/>
            <a:ext cx="3352680" cy="1065600"/>
            <a:chOff x="379800" y="2606760"/>
            <a:chExt cx="3352680" cy="1065600"/>
          </a:xfrm>
        </p:grpSpPr>
        <p:sp>
          <p:nvSpPr>
            <p:cNvPr id="1038" name="CustomShape 6"/>
            <p:cNvSpPr/>
            <p:nvPr/>
          </p:nvSpPr>
          <p:spPr>
            <a:xfrm>
              <a:off x="466920" y="2606760"/>
              <a:ext cx="12783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factorial(3)</a:t>
              </a:r>
              <a:endParaRPr b="0" lang="en-GB" sz="1200" spc="-1" strike="noStrike">
                <a:latin typeface="Arial"/>
              </a:endParaRPr>
            </a:p>
          </p:txBody>
        </p:sp>
        <p:grpSp>
          <p:nvGrpSpPr>
            <p:cNvPr id="1039" name="Group 7"/>
            <p:cNvGrpSpPr/>
            <p:nvPr/>
          </p:nvGrpSpPr>
          <p:grpSpPr>
            <a:xfrm>
              <a:off x="379800" y="2847960"/>
              <a:ext cx="3352680" cy="824400"/>
              <a:chOff x="379800" y="2847960"/>
              <a:chExt cx="3352680" cy="824400"/>
            </a:xfrm>
          </p:grpSpPr>
          <p:sp>
            <p:nvSpPr>
              <p:cNvPr id="1040" name="CustomShape 8"/>
              <p:cNvSpPr/>
              <p:nvPr/>
            </p:nvSpPr>
            <p:spPr>
              <a:xfrm>
                <a:off x="456120" y="2847960"/>
                <a:ext cx="3183120" cy="824400"/>
              </a:xfrm>
              <a:prstGeom prst="rect">
                <a:avLst/>
              </a:prstGeom>
              <a:solidFill>
                <a:srgbClr val="e6e0ec"/>
              </a:solidFill>
              <a:ln w="9360">
                <a:solidFill>
                  <a:srgbClr val="000000"/>
                </a:solidFill>
                <a:round/>
              </a:ln>
              <a:effectLst>
                <a:outerShdw dist="37674" dir="2700000">
                  <a:srgbClr val="000000">
                    <a:alpha val="40000"/>
                  </a:srgbClr>
                </a:outerShdw>
              </a:effectLst>
            </p:spPr>
            <p:style>
              <a:lnRef idx="0"/>
              <a:fillRef idx="0"/>
              <a:effectRef idx="0"/>
              <a:fontRef idx="minor"/>
            </p:style>
          </p:sp>
          <p:sp>
            <p:nvSpPr>
              <p:cNvPr id="1041" name="CustomShape 9"/>
              <p:cNvSpPr/>
              <p:nvPr/>
            </p:nvSpPr>
            <p:spPr>
              <a:xfrm>
                <a:off x="771840" y="2977200"/>
                <a:ext cx="501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Menlo"/>
                    <a:ea typeface="Menlo"/>
                  </a:rPr>
                  <a:t>num</a:t>
                </a:r>
                <a:endParaRPr b="0" lang="en-GB" sz="1400" spc="-1" strike="noStrike">
                  <a:latin typeface="Arial"/>
                </a:endParaRPr>
              </a:p>
            </p:txBody>
          </p:sp>
          <p:sp>
            <p:nvSpPr>
              <p:cNvPr id="1042" name="CustomShape 10"/>
              <p:cNvSpPr/>
              <p:nvPr/>
            </p:nvSpPr>
            <p:spPr>
              <a:xfrm>
                <a:off x="1276200" y="2982240"/>
                <a:ext cx="390960" cy="338040"/>
              </a:xfrm>
              <a:prstGeom prst="rect">
                <a:avLst/>
              </a:prstGeom>
              <a:solidFill>
                <a:srgbClr val="d7e4bd"/>
              </a:solidFill>
              <a:ln w="25560">
                <a:solidFill>
                  <a:srgbClr val="4f81bd"/>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Menlo"/>
                    <a:ea typeface="Menlo"/>
                  </a:rPr>
                  <a:t>3</a:t>
                </a:r>
                <a:endParaRPr b="0" lang="en-GB" sz="1400" spc="-1" strike="noStrike">
                  <a:latin typeface="Arial"/>
                </a:endParaRPr>
              </a:p>
            </p:txBody>
          </p:sp>
          <p:sp>
            <p:nvSpPr>
              <p:cNvPr id="1043" name="CustomShape 11"/>
              <p:cNvSpPr/>
              <p:nvPr/>
            </p:nvSpPr>
            <p:spPr>
              <a:xfrm>
                <a:off x="379800" y="3364920"/>
                <a:ext cx="3352680" cy="3034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400" spc="-1" strike="noStrike">
                    <a:solidFill>
                      <a:srgbClr val="ff0000"/>
                    </a:solidFill>
                    <a:latin typeface="Calibri Light"/>
                  </a:rPr>
                  <a:t>Halts at   </a:t>
                </a:r>
                <a:r>
                  <a:rPr b="0" lang="en-GB" sz="1200" spc="-1" strike="noStrike">
                    <a:solidFill>
                      <a:srgbClr val="000000"/>
                    </a:solidFill>
                    <a:latin typeface="Menlo"/>
                    <a:ea typeface="Menlo"/>
                  </a:rPr>
                  <a:t>return 3 * factorial(2);</a:t>
                </a:r>
                <a:endParaRPr b="0" lang="en-GB" sz="1200" spc="-1" strike="noStrike">
                  <a:latin typeface="Arial"/>
                </a:endParaRPr>
              </a:p>
            </p:txBody>
          </p:sp>
        </p:grpSp>
      </p:grpSp>
      <p:grpSp>
        <p:nvGrpSpPr>
          <p:cNvPr id="1044" name="Group 12"/>
          <p:cNvGrpSpPr/>
          <p:nvPr/>
        </p:nvGrpSpPr>
        <p:grpSpPr>
          <a:xfrm>
            <a:off x="466920" y="3742560"/>
            <a:ext cx="4589280" cy="824400"/>
            <a:chOff x="466920" y="3742560"/>
            <a:chExt cx="4589280" cy="824400"/>
          </a:xfrm>
        </p:grpSpPr>
        <p:grpSp>
          <p:nvGrpSpPr>
            <p:cNvPr id="1045" name="Group 13"/>
            <p:cNvGrpSpPr/>
            <p:nvPr/>
          </p:nvGrpSpPr>
          <p:grpSpPr>
            <a:xfrm>
              <a:off x="1703520" y="3742560"/>
              <a:ext cx="3352680" cy="824400"/>
              <a:chOff x="1703520" y="3742560"/>
              <a:chExt cx="3352680" cy="824400"/>
            </a:xfrm>
          </p:grpSpPr>
          <p:sp>
            <p:nvSpPr>
              <p:cNvPr id="1046" name="CustomShape 14"/>
              <p:cNvSpPr/>
              <p:nvPr/>
            </p:nvSpPr>
            <p:spPr>
              <a:xfrm>
                <a:off x="1780200" y="3742560"/>
                <a:ext cx="3183120" cy="824400"/>
              </a:xfrm>
              <a:prstGeom prst="rect">
                <a:avLst/>
              </a:prstGeom>
              <a:solidFill>
                <a:srgbClr val="e6e0ec"/>
              </a:solidFill>
              <a:ln w="9360">
                <a:solidFill>
                  <a:srgbClr val="000000"/>
                </a:solidFill>
                <a:round/>
              </a:ln>
              <a:effectLst>
                <a:outerShdw dist="37674" dir="2700000">
                  <a:srgbClr val="000000">
                    <a:alpha val="40000"/>
                  </a:srgbClr>
                </a:outerShdw>
              </a:effectLst>
            </p:spPr>
            <p:style>
              <a:lnRef idx="0"/>
              <a:fillRef idx="0"/>
              <a:effectRef idx="0"/>
              <a:fontRef idx="minor"/>
            </p:style>
          </p:sp>
          <p:sp>
            <p:nvSpPr>
              <p:cNvPr id="1047" name="CustomShape 15"/>
              <p:cNvSpPr/>
              <p:nvPr/>
            </p:nvSpPr>
            <p:spPr>
              <a:xfrm>
                <a:off x="2095560" y="3871800"/>
                <a:ext cx="501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Menlo"/>
                    <a:ea typeface="Menlo"/>
                  </a:rPr>
                  <a:t>num</a:t>
                </a:r>
                <a:endParaRPr b="0" lang="en-GB" sz="1400" spc="-1" strike="noStrike">
                  <a:latin typeface="Arial"/>
                </a:endParaRPr>
              </a:p>
            </p:txBody>
          </p:sp>
          <p:sp>
            <p:nvSpPr>
              <p:cNvPr id="1048" name="CustomShape 16"/>
              <p:cNvSpPr/>
              <p:nvPr/>
            </p:nvSpPr>
            <p:spPr>
              <a:xfrm>
                <a:off x="2599920" y="3876840"/>
                <a:ext cx="390960" cy="338040"/>
              </a:xfrm>
              <a:prstGeom prst="rect">
                <a:avLst/>
              </a:prstGeom>
              <a:solidFill>
                <a:srgbClr val="d7e4bd"/>
              </a:solidFill>
              <a:ln w="25560">
                <a:solidFill>
                  <a:srgbClr val="4f81bd"/>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Menlo"/>
                    <a:ea typeface="Menlo"/>
                  </a:rPr>
                  <a:t>2</a:t>
                </a:r>
                <a:endParaRPr b="0" lang="en-GB" sz="1400" spc="-1" strike="noStrike">
                  <a:latin typeface="Arial"/>
                </a:endParaRPr>
              </a:p>
            </p:txBody>
          </p:sp>
          <p:sp>
            <p:nvSpPr>
              <p:cNvPr id="1049" name="CustomShape 17"/>
              <p:cNvSpPr/>
              <p:nvPr/>
            </p:nvSpPr>
            <p:spPr>
              <a:xfrm>
                <a:off x="1703520" y="4259520"/>
                <a:ext cx="3352680" cy="3034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400" spc="-1" strike="noStrike">
                    <a:solidFill>
                      <a:srgbClr val="ff0000"/>
                    </a:solidFill>
                    <a:latin typeface="Calibri Light"/>
                  </a:rPr>
                  <a:t>Halts at   </a:t>
                </a:r>
                <a:r>
                  <a:rPr b="0" lang="en-GB" sz="1200" spc="-1" strike="noStrike">
                    <a:solidFill>
                      <a:srgbClr val="000000"/>
                    </a:solidFill>
                    <a:latin typeface="Menlo"/>
                    <a:ea typeface="Menlo"/>
                  </a:rPr>
                  <a:t>return 2 * factorial(1);</a:t>
                </a:r>
                <a:endParaRPr b="0" lang="en-GB" sz="1200" spc="-1" strike="noStrike">
                  <a:latin typeface="Arial"/>
                </a:endParaRPr>
              </a:p>
            </p:txBody>
          </p:sp>
        </p:grpSp>
        <p:sp>
          <p:nvSpPr>
            <p:cNvPr id="1050" name="CustomShape 18"/>
            <p:cNvSpPr/>
            <p:nvPr/>
          </p:nvSpPr>
          <p:spPr>
            <a:xfrm>
              <a:off x="502920" y="3742560"/>
              <a:ext cx="1164240" cy="436680"/>
            </a:xfrm>
            <a:prstGeom prst="bentConnector3">
              <a:avLst>
                <a:gd name="adj1" fmla="val -806"/>
              </a:avLst>
            </a:pr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1051" name="CustomShape 19"/>
            <p:cNvSpPr/>
            <p:nvPr/>
          </p:nvSpPr>
          <p:spPr>
            <a:xfrm>
              <a:off x="466920" y="3920400"/>
              <a:ext cx="12783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factorial(2)</a:t>
              </a:r>
              <a:endParaRPr b="0" lang="en-GB" sz="1200" spc="-1" strike="noStrike">
                <a:latin typeface="Arial"/>
              </a:endParaRPr>
            </a:p>
          </p:txBody>
        </p:sp>
      </p:grpSp>
      <p:grpSp>
        <p:nvGrpSpPr>
          <p:cNvPr id="1052" name="Group 20"/>
          <p:cNvGrpSpPr/>
          <p:nvPr/>
        </p:nvGrpSpPr>
        <p:grpSpPr>
          <a:xfrm>
            <a:off x="1823400" y="4637160"/>
            <a:ext cx="4556880" cy="824400"/>
            <a:chOff x="1823400" y="4637160"/>
            <a:chExt cx="4556880" cy="824400"/>
          </a:xfrm>
        </p:grpSpPr>
        <p:grpSp>
          <p:nvGrpSpPr>
            <p:cNvPr id="1053" name="Group 21"/>
            <p:cNvGrpSpPr/>
            <p:nvPr/>
          </p:nvGrpSpPr>
          <p:grpSpPr>
            <a:xfrm>
              <a:off x="3027600" y="4637160"/>
              <a:ext cx="3352680" cy="824400"/>
              <a:chOff x="3027600" y="4637160"/>
              <a:chExt cx="3352680" cy="824400"/>
            </a:xfrm>
          </p:grpSpPr>
          <p:sp>
            <p:nvSpPr>
              <p:cNvPr id="1054" name="CustomShape 22"/>
              <p:cNvSpPr/>
              <p:nvPr/>
            </p:nvSpPr>
            <p:spPr>
              <a:xfrm>
                <a:off x="3103920" y="4637160"/>
                <a:ext cx="3183120" cy="824400"/>
              </a:xfrm>
              <a:prstGeom prst="rect">
                <a:avLst/>
              </a:prstGeom>
              <a:solidFill>
                <a:srgbClr val="e6e0ec"/>
              </a:solidFill>
              <a:ln w="9360">
                <a:solidFill>
                  <a:srgbClr val="000000"/>
                </a:solidFill>
                <a:round/>
              </a:ln>
              <a:effectLst>
                <a:outerShdw dist="37674" dir="2700000">
                  <a:srgbClr val="000000">
                    <a:alpha val="40000"/>
                  </a:srgbClr>
                </a:outerShdw>
              </a:effectLst>
            </p:spPr>
            <p:style>
              <a:lnRef idx="0"/>
              <a:fillRef idx="0"/>
              <a:effectRef idx="0"/>
              <a:fontRef idx="minor"/>
            </p:style>
          </p:sp>
          <p:sp>
            <p:nvSpPr>
              <p:cNvPr id="1055" name="CustomShape 23"/>
              <p:cNvSpPr/>
              <p:nvPr/>
            </p:nvSpPr>
            <p:spPr>
              <a:xfrm>
                <a:off x="3419640" y="4766400"/>
                <a:ext cx="501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Menlo"/>
                    <a:ea typeface="Menlo"/>
                  </a:rPr>
                  <a:t>num</a:t>
                </a:r>
                <a:endParaRPr b="0" lang="en-GB" sz="1400" spc="-1" strike="noStrike">
                  <a:latin typeface="Arial"/>
                </a:endParaRPr>
              </a:p>
            </p:txBody>
          </p:sp>
          <p:sp>
            <p:nvSpPr>
              <p:cNvPr id="1056" name="CustomShape 24"/>
              <p:cNvSpPr/>
              <p:nvPr/>
            </p:nvSpPr>
            <p:spPr>
              <a:xfrm>
                <a:off x="3924000" y="4771440"/>
                <a:ext cx="390960" cy="338040"/>
              </a:xfrm>
              <a:prstGeom prst="rect">
                <a:avLst/>
              </a:prstGeom>
              <a:solidFill>
                <a:srgbClr val="d7e4bd"/>
              </a:solidFill>
              <a:ln w="25560">
                <a:solidFill>
                  <a:srgbClr val="4f81bd"/>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Menlo"/>
                    <a:ea typeface="Menlo"/>
                  </a:rPr>
                  <a:t>1</a:t>
                </a:r>
                <a:endParaRPr b="0" lang="en-GB" sz="1400" spc="-1" strike="noStrike">
                  <a:latin typeface="Arial"/>
                </a:endParaRPr>
              </a:p>
            </p:txBody>
          </p:sp>
          <p:sp>
            <p:nvSpPr>
              <p:cNvPr id="1057" name="CustomShape 25"/>
              <p:cNvSpPr/>
              <p:nvPr/>
            </p:nvSpPr>
            <p:spPr>
              <a:xfrm>
                <a:off x="3027600" y="5154120"/>
                <a:ext cx="3352680" cy="3034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400" spc="-1" strike="noStrike">
                    <a:solidFill>
                      <a:srgbClr val="ff0000"/>
                    </a:solidFill>
                    <a:latin typeface="Calibri Light"/>
                  </a:rPr>
                  <a:t>Halts at   </a:t>
                </a:r>
                <a:r>
                  <a:rPr b="0" lang="en-GB" sz="1200" spc="-1" strike="noStrike">
                    <a:solidFill>
                      <a:srgbClr val="000000"/>
                    </a:solidFill>
                    <a:latin typeface="Menlo"/>
                    <a:ea typeface="Menlo"/>
                  </a:rPr>
                  <a:t>return 1 * factorial(0);</a:t>
                </a:r>
                <a:endParaRPr b="0" lang="en-GB" sz="1200" spc="-1" strike="noStrike">
                  <a:latin typeface="Arial"/>
                </a:endParaRPr>
              </a:p>
            </p:txBody>
          </p:sp>
        </p:grpSp>
        <p:sp>
          <p:nvSpPr>
            <p:cNvPr id="1058" name="CustomShape 26"/>
            <p:cNvSpPr/>
            <p:nvPr/>
          </p:nvSpPr>
          <p:spPr>
            <a:xfrm>
              <a:off x="1859400" y="4654800"/>
              <a:ext cx="1164240" cy="436680"/>
            </a:xfrm>
            <a:prstGeom prst="bentConnector3">
              <a:avLst>
                <a:gd name="adj1" fmla="val -806"/>
              </a:avLst>
            </a:pr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1059" name="CustomShape 27"/>
            <p:cNvSpPr/>
            <p:nvPr/>
          </p:nvSpPr>
          <p:spPr>
            <a:xfrm>
              <a:off x="1823400" y="4833000"/>
              <a:ext cx="12783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factorial(1)</a:t>
              </a:r>
              <a:endParaRPr b="0" lang="en-GB" sz="1200" spc="-1" strike="noStrike">
                <a:latin typeface="Arial"/>
              </a:endParaRPr>
            </a:p>
          </p:txBody>
        </p:sp>
      </p:grpSp>
      <p:grpSp>
        <p:nvGrpSpPr>
          <p:cNvPr id="1060" name="Group 28"/>
          <p:cNvGrpSpPr/>
          <p:nvPr/>
        </p:nvGrpSpPr>
        <p:grpSpPr>
          <a:xfrm>
            <a:off x="3168720" y="5513760"/>
            <a:ext cx="4442400" cy="842400"/>
            <a:chOff x="3168720" y="5513760"/>
            <a:chExt cx="4442400" cy="842400"/>
          </a:xfrm>
        </p:grpSpPr>
        <p:grpSp>
          <p:nvGrpSpPr>
            <p:cNvPr id="1061" name="Group 29"/>
            <p:cNvGrpSpPr/>
            <p:nvPr/>
          </p:nvGrpSpPr>
          <p:grpSpPr>
            <a:xfrm>
              <a:off x="4378320" y="5531760"/>
              <a:ext cx="3232800" cy="824400"/>
              <a:chOff x="4378320" y="5531760"/>
              <a:chExt cx="3232800" cy="824400"/>
            </a:xfrm>
          </p:grpSpPr>
          <p:sp>
            <p:nvSpPr>
              <p:cNvPr id="1062" name="CustomShape 30"/>
              <p:cNvSpPr/>
              <p:nvPr/>
            </p:nvSpPr>
            <p:spPr>
              <a:xfrm>
                <a:off x="4428000" y="5531760"/>
                <a:ext cx="3183120" cy="824400"/>
              </a:xfrm>
              <a:prstGeom prst="rect">
                <a:avLst/>
              </a:prstGeom>
              <a:solidFill>
                <a:srgbClr val="e6e0ec"/>
              </a:solidFill>
              <a:ln w="9360">
                <a:solidFill>
                  <a:srgbClr val="000000"/>
                </a:solidFill>
                <a:round/>
              </a:ln>
              <a:effectLst>
                <a:outerShdw dist="37674" dir="2700000">
                  <a:srgbClr val="000000">
                    <a:alpha val="40000"/>
                  </a:srgbClr>
                </a:outerShdw>
              </a:effectLst>
            </p:spPr>
            <p:style>
              <a:lnRef idx="0"/>
              <a:fillRef idx="0"/>
              <a:effectRef idx="0"/>
              <a:fontRef idx="minor"/>
            </p:style>
          </p:sp>
          <p:sp>
            <p:nvSpPr>
              <p:cNvPr id="1063" name="CustomShape 31"/>
              <p:cNvSpPr/>
              <p:nvPr/>
            </p:nvSpPr>
            <p:spPr>
              <a:xfrm>
                <a:off x="4743360" y="5661000"/>
                <a:ext cx="501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Menlo"/>
                    <a:ea typeface="Menlo"/>
                  </a:rPr>
                  <a:t>num</a:t>
                </a:r>
                <a:endParaRPr b="0" lang="en-GB" sz="1400" spc="-1" strike="noStrike">
                  <a:latin typeface="Arial"/>
                </a:endParaRPr>
              </a:p>
            </p:txBody>
          </p:sp>
          <p:sp>
            <p:nvSpPr>
              <p:cNvPr id="1064" name="CustomShape 32"/>
              <p:cNvSpPr/>
              <p:nvPr/>
            </p:nvSpPr>
            <p:spPr>
              <a:xfrm>
                <a:off x="5247720" y="5666040"/>
                <a:ext cx="390960" cy="338040"/>
              </a:xfrm>
              <a:prstGeom prst="rect">
                <a:avLst/>
              </a:prstGeom>
              <a:solidFill>
                <a:srgbClr val="d7e4bd"/>
              </a:solidFill>
              <a:ln w="25560">
                <a:solidFill>
                  <a:srgbClr val="4f81bd"/>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Menlo"/>
                    <a:ea typeface="Menlo"/>
                  </a:rPr>
                  <a:t>0</a:t>
                </a:r>
                <a:endParaRPr b="0" lang="en-GB" sz="1400" spc="-1" strike="noStrike">
                  <a:latin typeface="Arial"/>
                </a:endParaRPr>
              </a:p>
            </p:txBody>
          </p:sp>
          <p:sp>
            <p:nvSpPr>
              <p:cNvPr id="1065" name="CustomShape 33"/>
              <p:cNvSpPr/>
              <p:nvPr/>
            </p:nvSpPr>
            <p:spPr>
              <a:xfrm>
                <a:off x="4378320" y="6048720"/>
                <a:ext cx="1994760" cy="3034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400" spc="-1" strike="noStrike">
                    <a:solidFill>
                      <a:srgbClr val="ff0000"/>
                    </a:solidFill>
                    <a:latin typeface="Calibri Light"/>
                  </a:rPr>
                  <a:t>Executes</a:t>
                </a:r>
                <a:r>
                  <a:rPr b="0" lang="en-GB" sz="1200" spc="-1" strike="noStrike">
                    <a:solidFill>
                      <a:srgbClr val="000000"/>
                    </a:solidFill>
                    <a:latin typeface="Menlo"/>
                    <a:ea typeface="Menlo"/>
                  </a:rPr>
                  <a:t> return 1;</a:t>
                </a:r>
                <a:endParaRPr b="0" lang="en-GB" sz="1200" spc="-1" strike="noStrike">
                  <a:latin typeface="Arial"/>
                </a:endParaRPr>
              </a:p>
            </p:txBody>
          </p:sp>
        </p:grpSp>
        <p:sp>
          <p:nvSpPr>
            <p:cNvPr id="1066" name="CustomShape 34"/>
            <p:cNvSpPr/>
            <p:nvPr/>
          </p:nvSpPr>
          <p:spPr>
            <a:xfrm>
              <a:off x="3204360" y="5513760"/>
              <a:ext cx="1164240" cy="436680"/>
            </a:xfrm>
            <a:prstGeom prst="bentConnector3">
              <a:avLst>
                <a:gd name="adj1" fmla="val -806"/>
              </a:avLst>
            </a:pr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1067" name="CustomShape 35"/>
            <p:cNvSpPr/>
            <p:nvPr/>
          </p:nvSpPr>
          <p:spPr>
            <a:xfrm>
              <a:off x="3168720" y="5691600"/>
              <a:ext cx="12783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factorial(0)</a:t>
              </a:r>
              <a:endParaRPr b="0" lang="en-GB" sz="1200" spc="-1" strike="noStrike">
                <a:latin typeface="Arial"/>
              </a:endParaRPr>
            </a:p>
          </p:txBody>
        </p:sp>
      </p:grpSp>
      <p:grpSp>
        <p:nvGrpSpPr>
          <p:cNvPr id="1068" name="Group 36"/>
          <p:cNvGrpSpPr/>
          <p:nvPr/>
        </p:nvGrpSpPr>
        <p:grpSpPr>
          <a:xfrm>
            <a:off x="6266520" y="5388480"/>
            <a:ext cx="2408760" cy="918000"/>
            <a:chOff x="6266520" y="5388480"/>
            <a:chExt cx="2408760" cy="918000"/>
          </a:xfrm>
        </p:grpSpPr>
        <p:sp>
          <p:nvSpPr>
            <p:cNvPr id="1069" name="CustomShape 37"/>
            <p:cNvSpPr/>
            <p:nvPr/>
          </p:nvSpPr>
          <p:spPr>
            <a:xfrm flipV="1">
              <a:off x="6266520" y="4494240"/>
              <a:ext cx="12240" cy="894240"/>
            </a:xfrm>
            <a:prstGeom prst="bentConnector3">
              <a:avLst>
                <a:gd name="adj1" fmla="val 13870595"/>
              </a:avLst>
            </a:prstGeom>
            <a:noFill/>
            <a:ln w="25560">
              <a:solidFill>
                <a:srgbClr val="4bacc6"/>
              </a:solidFill>
              <a:round/>
              <a:tailEnd len="med" type="triangle" w="med"/>
            </a:ln>
            <a:effectLst>
              <a:outerShdw dist="20160" dir="5400000">
                <a:srgbClr val="000000">
                  <a:alpha val="38000"/>
                </a:srgbClr>
              </a:outerShdw>
            </a:effectLst>
          </p:spPr>
          <p:style>
            <a:lnRef idx="0"/>
            <a:fillRef idx="0"/>
            <a:effectRef idx="0"/>
            <a:fontRef idx="minor"/>
          </p:style>
        </p:sp>
        <p:sp>
          <p:nvSpPr>
            <p:cNvPr id="1070" name="CustomShape 38"/>
            <p:cNvSpPr/>
            <p:nvPr/>
          </p:nvSpPr>
          <p:spPr>
            <a:xfrm>
              <a:off x="7031160" y="5600160"/>
              <a:ext cx="1644120" cy="272880"/>
            </a:xfrm>
            <a:prstGeom prst="rect">
              <a:avLst/>
            </a:prstGeom>
            <a:solidFill>
              <a:srgbClr val="ffffff"/>
            </a:solidFill>
            <a:ln>
              <a:solidFill>
                <a:srgbClr val="376092"/>
              </a:solid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factorial(0) = 1</a:t>
              </a:r>
              <a:endParaRPr b="0" lang="en-GB" sz="1200" spc="-1" strike="noStrike">
                <a:latin typeface="Arial"/>
              </a:endParaRPr>
            </a:p>
          </p:txBody>
        </p:sp>
        <p:sp>
          <p:nvSpPr>
            <p:cNvPr id="1071" name="CustomShape 39"/>
            <p:cNvSpPr/>
            <p:nvPr/>
          </p:nvSpPr>
          <p:spPr>
            <a:xfrm>
              <a:off x="6689160" y="6048720"/>
              <a:ext cx="85176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Menlo"/>
                  <a:ea typeface="Menlo"/>
                </a:rPr>
                <a:t>return 1</a:t>
              </a:r>
              <a:endParaRPr b="0" lang="en-GB" sz="1100" spc="-1" strike="noStrike">
                <a:latin typeface="Arial"/>
              </a:endParaRPr>
            </a:p>
          </p:txBody>
        </p:sp>
      </p:grpSp>
      <p:grpSp>
        <p:nvGrpSpPr>
          <p:cNvPr id="1072" name="Group 40"/>
          <p:cNvGrpSpPr/>
          <p:nvPr/>
        </p:nvGrpSpPr>
        <p:grpSpPr>
          <a:xfrm>
            <a:off x="4974840" y="4524120"/>
            <a:ext cx="3561480" cy="807840"/>
            <a:chOff x="4974840" y="4524120"/>
            <a:chExt cx="3561480" cy="807840"/>
          </a:xfrm>
        </p:grpSpPr>
        <p:sp>
          <p:nvSpPr>
            <p:cNvPr id="1073" name="CustomShape 41"/>
            <p:cNvSpPr/>
            <p:nvPr/>
          </p:nvSpPr>
          <p:spPr>
            <a:xfrm rot="10800000">
              <a:off x="4974840" y="4524120"/>
              <a:ext cx="1168200" cy="783720"/>
            </a:xfrm>
            <a:prstGeom prst="bentConnector3">
              <a:avLst>
                <a:gd name="adj1" fmla="val -141034"/>
              </a:avLst>
            </a:prstGeom>
            <a:noFill/>
            <a:ln w="25560">
              <a:solidFill>
                <a:srgbClr val="4bacc6"/>
              </a:solidFill>
              <a:round/>
              <a:tailEnd len="med" type="triangle" w="med"/>
            </a:ln>
            <a:effectLst>
              <a:outerShdw dist="20160" dir="5400000">
                <a:srgbClr val="000000">
                  <a:alpha val="38000"/>
                </a:srgbClr>
              </a:outerShdw>
            </a:effectLst>
          </p:spPr>
          <p:style>
            <a:lnRef idx="0"/>
            <a:fillRef idx="0"/>
            <a:effectRef idx="0"/>
            <a:fontRef idx="minor"/>
          </p:style>
        </p:sp>
        <p:sp>
          <p:nvSpPr>
            <p:cNvPr id="1074" name="CustomShape 42"/>
            <p:cNvSpPr/>
            <p:nvPr/>
          </p:nvSpPr>
          <p:spPr>
            <a:xfrm>
              <a:off x="6892200" y="4694400"/>
              <a:ext cx="1644120" cy="272880"/>
            </a:xfrm>
            <a:prstGeom prst="rect">
              <a:avLst/>
            </a:prstGeom>
            <a:solidFill>
              <a:srgbClr val="ffffff"/>
            </a:solidFill>
            <a:ln>
              <a:solidFill>
                <a:srgbClr val="376092"/>
              </a:solid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factorial(1) = 1</a:t>
              </a:r>
              <a:endParaRPr b="0" lang="en-GB" sz="1200" spc="-1" strike="noStrike">
                <a:latin typeface="Arial"/>
              </a:endParaRPr>
            </a:p>
          </p:txBody>
        </p:sp>
        <p:sp>
          <p:nvSpPr>
            <p:cNvPr id="1075" name="CustomShape 43"/>
            <p:cNvSpPr/>
            <p:nvPr/>
          </p:nvSpPr>
          <p:spPr>
            <a:xfrm>
              <a:off x="6424200" y="5074200"/>
              <a:ext cx="1186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Menlo"/>
                  <a:ea typeface="Menlo"/>
                </a:rPr>
                <a:t>return 1 * 1</a:t>
              </a:r>
              <a:endParaRPr b="0" lang="en-GB" sz="1100" spc="-1" strike="noStrike">
                <a:latin typeface="Arial"/>
              </a:endParaRPr>
            </a:p>
          </p:txBody>
        </p:sp>
      </p:grpSp>
      <p:grpSp>
        <p:nvGrpSpPr>
          <p:cNvPr id="1076" name="Group 44"/>
          <p:cNvGrpSpPr/>
          <p:nvPr/>
        </p:nvGrpSpPr>
        <p:grpSpPr>
          <a:xfrm>
            <a:off x="3640320" y="3613320"/>
            <a:ext cx="3597120" cy="818640"/>
            <a:chOff x="3640320" y="3613320"/>
            <a:chExt cx="3597120" cy="818640"/>
          </a:xfrm>
        </p:grpSpPr>
        <p:sp>
          <p:nvSpPr>
            <p:cNvPr id="1077" name="CustomShape 45"/>
            <p:cNvSpPr/>
            <p:nvPr/>
          </p:nvSpPr>
          <p:spPr>
            <a:xfrm rot="10800000">
              <a:off x="3640320" y="3613320"/>
              <a:ext cx="1175400" cy="799920"/>
            </a:xfrm>
            <a:prstGeom prst="bentConnector3">
              <a:avLst>
                <a:gd name="adj1" fmla="val -153029"/>
              </a:avLst>
            </a:prstGeom>
            <a:noFill/>
            <a:ln w="25560">
              <a:solidFill>
                <a:srgbClr val="4bacc6"/>
              </a:solidFill>
              <a:round/>
              <a:tailEnd len="med" type="triangle" w="med"/>
            </a:ln>
            <a:effectLst>
              <a:outerShdw dist="20160" dir="5400000">
                <a:srgbClr val="000000">
                  <a:alpha val="38000"/>
                </a:srgbClr>
              </a:outerShdw>
            </a:effectLst>
          </p:spPr>
          <p:style>
            <a:lnRef idx="0"/>
            <a:fillRef idx="0"/>
            <a:effectRef idx="0"/>
            <a:fontRef idx="minor"/>
          </p:style>
        </p:sp>
        <p:sp>
          <p:nvSpPr>
            <p:cNvPr id="1078" name="CustomShape 46"/>
            <p:cNvSpPr/>
            <p:nvPr/>
          </p:nvSpPr>
          <p:spPr>
            <a:xfrm>
              <a:off x="5593320" y="3782160"/>
              <a:ext cx="1644120" cy="272880"/>
            </a:xfrm>
            <a:prstGeom prst="rect">
              <a:avLst/>
            </a:prstGeom>
            <a:solidFill>
              <a:srgbClr val="ffffff"/>
            </a:solidFill>
            <a:ln>
              <a:solidFill>
                <a:srgbClr val="376092"/>
              </a:solid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factorial(2) = 2</a:t>
              </a:r>
              <a:endParaRPr b="0" lang="en-GB" sz="1200" spc="-1" strike="noStrike">
                <a:latin typeface="Arial"/>
              </a:endParaRPr>
            </a:p>
          </p:txBody>
        </p:sp>
        <p:sp>
          <p:nvSpPr>
            <p:cNvPr id="1079" name="CustomShape 47"/>
            <p:cNvSpPr/>
            <p:nvPr/>
          </p:nvSpPr>
          <p:spPr>
            <a:xfrm>
              <a:off x="5256000" y="4174200"/>
              <a:ext cx="1186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Menlo"/>
                  <a:ea typeface="Menlo"/>
                </a:rPr>
                <a:t>return 2 * 1</a:t>
              </a:r>
              <a:endParaRPr b="0" lang="en-GB" sz="1100" spc="-1" strike="noStrike">
                <a:latin typeface="Arial"/>
              </a:endParaRPr>
            </a:p>
          </p:txBody>
        </p:sp>
      </p:grpSp>
      <p:grpSp>
        <p:nvGrpSpPr>
          <p:cNvPr id="1080" name="Group 48"/>
          <p:cNvGrpSpPr/>
          <p:nvPr/>
        </p:nvGrpSpPr>
        <p:grpSpPr>
          <a:xfrm>
            <a:off x="3315960" y="2265840"/>
            <a:ext cx="1644120" cy="1276920"/>
            <a:chOff x="3315960" y="2265840"/>
            <a:chExt cx="1644120" cy="1276920"/>
          </a:xfrm>
        </p:grpSpPr>
        <p:sp>
          <p:nvSpPr>
            <p:cNvPr id="1081" name="CustomShape 49"/>
            <p:cNvSpPr/>
            <p:nvPr/>
          </p:nvSpPr>
          <p:spPr>
            <a:xfrm flipH="1" flipV="1" rot="5400000">
              <a:off x="3368880" y="2369160"/>
              <a:ext cx="1226880" cy="1019880"/>
            </a:xfrm>
            <a:prstGeom prst="bentConnector3">
              <a:avLst>
                <a:gd name="adj1" fmla="val -1425"/>
              </a:avLst>
            </a:prstGeom>
            <a:noFill/>
            <a:ln w="25560">
              <a:solidFill>
                <a:srgbClr val="4bacc6"/>
              </a:solidFill>
              <a:round/>
              <a:tailEnd len="med" type="triangle" w="med"/>
            </a:ln>
            <a:effectLst>
              <a:outerShdw dist="20160" dir="5400000">
                <a:srgbClr val="000000">
                  <a:alpha val="38000"/>
                </a:srgbClr>
              </a:outerShdw>
            </a:effectLst>
          </p:spPr>
          <p:style>
            <a:lnRef idx="0"/>
            <a:fillRef idx="0"/>
            <a:effectRef idx="0"/>
            <a:fontRef idx="minor"/>
          </p:style>
        </p:sp>
        <p:sp>
          <p:nvSpPr>
            <p:cNvPr id="1082" name="CustomShape 50"/>
            <p:cNvSpPr/>
            <p:nvPr/>
          </p:nvSpPr>
          <p:spPr>
            <a:xfrm>
              <a:off x="3315960" y="2700360"/>
              <a:ext cx="1644120" cy="272880"/>
            </a:xfrm>
            <a:prstGeom prst="rect">
              <a:avLst/>
            </a:prstGeom>
            <a:solidFill>
              <a:srgbClr val="ffffff"/>
            </a:solidFill>
            <a:ln>
              <a:solidFill>
                <a:srgbClr val="376092"/>
              </a:solid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factorial(3) = 6</a:t>
              </a:r>
              <a:endParaRPr b="0" lang="en-GB" sz="1200" spc="-1" strike="noStrike">
                <a:latin typeface="Arial"/>
              </a:endParaRPr>
            </a:p>
          </p:txBody>
        </p:sp>
        <p:sp>
          <p:nvSpPr>
            <p:cNvPr id="1083" name="CustomShape 51"/>
            <p:cNvSpPr/>
            <p:nvPr/>
          </p:nvSpPr>
          <p:spPr>
            <a:xfrm>
              <a:off x="3721320" y="3285000"/>
              <a:ext cx="1186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Menlo"/>
                  <a:ea typeface="Menlo"/>
                </a:rPr>
                <a:t>return 3 * 2</a:t>
              </a:r>
              <a:endParaRPr b="0" lang="en-GB" sz="1100" spc="-1" strike="noStrike">
                <a:latin typeface="Arial"/>
              </a:endParaRPr>
            </a:p>
          </p:txBody>
        </p:sp>
      </p:grpSp>
      <p:sp>
        <p:nvSpPr>
          <p:cNvPr id="1084" name="TextShape 52"/>
          <p:cNvSpPr txBox="1"/>
          <p:nvPr/>
        </p:nvSpPr>
        <p:spPr>
          <a:xfrm>
            <a:off x="6553080" y="6356520"/>
            <a:ext cx="2133360" cy="364680"/>
          </a:xfrm>
          <a:prstGeom prst="rect">
            <a:avLst/>
          </a:prstGeom>
          <a:noFill/>
          <a:ln>
            <a:noFill/>
          </a:ln>
        </p:spPr>
        <p:txBody>
          <a:bodyPr anchor="ctr"/>
          <a:p>
            <a:pPr algn="r">
              <a:lnSpc>
                <a:spcPct val="100000"/>
              </a:lnSpc>
            </a:pPr>
            <a:fld id="{EE12E3A3-7975-42F5-8576-BDFBF62E322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077" dur="indefinite" restart="never" nodeType="tmRoot">
          <p:childTnLst>
            <p:seq>
              <p:cTn id="1078" dur="indefinite" nodeType="mainSeq">
                <p:childTnLst>
                  <p:par>
                    <p:cTn id="1079" fill="hold">
                      <p:stCondLst>
                        <p:cond delay="indefinite"/>
                      </p:stCondLst>
                      <p:childTnLst>
                        <p:par>
                          <p:cTn id="1080" fill="hold">
                            <p:stCondLst>
                              <p:cond delay="0"/>
                            </p:stCondLst>
                            <p:childTnLst>
                              <p:par>
                                <p:cTn id="1081" nodeType="clickEffect" fill="hold" presetClass="entr" presetID="1">
                                  <p:stCondLst>
                                    <p:cond delay="0"/>
                                  </p:stCondLst>
                                  <p:childTnLst>
                                    <p:set>
                                      <p:cBhvr>
                                        <p:cTn id="1082" dur="1" fill="hold">
                                          <p:stCondLst>
                                            <p:cond delay="0"/>
                                          </p:stCondLst>
                                        </p:cTn>
                                        <p:tgtEl>
                                          <p:spTgt spid="1037"/>
                                        </p:tgtEl>
                                        <p:attrNameLst>
                                          <p:attrName>style.visibility</p:attrName>
                                        </p:attrNameLst>
                                      </p:cBhvr>
                                      <p:to>
                                        <p:strVal val="visible"/>
                                      </p:to>
                                    </p:set>
                                  </p:childTnLst>
                                </p:cTn>
                              </p:par>
                            </p:childTnLst>
                          </p:cTn>
                        </p:par>
                      </p:childTnLst>
                    </p:cTn>
                  </p:par>
                  <p:par>
                    <p:cTn id="1083" fill="hold">
                      <p:stCondLst>
                        <p:cond delay="indefinite"/>
                      </p:stCondLst>
                      <p:childTnLst>
                        <p:par>
                          <p:cTn id="1084" fill="hold">
                            <p:stCondLst>
                              <p:cond delay="0"/>
                            </p:stCondLst>
                            <p:childTnLst>
                              <p:par>
                                <p:cTn id="1085" nodeType="clickEffect" fill="hold" presetClass="entr" presetID="1">
                                  <p:stCondLst>
                                    <p:cond delay="0"/>
                                  </p:stCondLst>
                                  <p:childTnLst>
                                    <p:set>
                                      <p:cBhvr>
                                        <p:cTn id="1086" dur="1" fill="hold">
                                          <p:stCondLst>
                                            <p:cond delay="0"/>
                                          </p:stCondLst>
                                        </p:cTn>
                                        <p:tgtEl>
                                          <p:spTgt spid="1044"/>
                                        </p:tgtEl>
                                        <p:attrNameLst>
                                          <p:attrName>style.visibility</p:attrName>
                                        </p:attrNameLst>
                                      </p:cBhvr>
                                      <p:to>
                                        <p:strVal val="visible"/>
                                      </p:to>
                                    </p:set>
                                  </p:childTnLst>
                                </p:cTn>
                              </p:par>
                            </p:childTnLst>
                          </p:cTn>
                        </p:par>
                      </p:childTnLst>
                    </p:cTn>
                  </p:par>
                  <p:par>
                    <p:cTn id="1087" fill="hold">
                      <p:stCondLst>
                        <p:cond delay="indefinite"/>
                      </p:stCondLst>
                      <p:childTnLst>
                        <p:par>
                          <p:cTn id="1088" fill="hold">
                            <p:stCondLst>
                              <p:cond delay="0"/>
                            </p:stCondLst>
                            <p:childTnLst>
                              <p:par>
                                <p:cTn id="1089" nodeType="clickEffect" fill="hold" presetClass="entr" presetID="1">
                                  <p:stCondLst>
                                    <p:cond delay="0"/>
                                  </p:stCondLst>
                                  <p:childTnLst>
                                    <p:set>
                                      <p:cBhvr>
                                        <p:cTn id="1090" dur="1" fill="hold">
                                          <p:stCondLst>
                                            <p:cond delay="0"/>
                                          </p:stCondLst>
                                        </p:cTn>
                                        <p:tgtEl>
                                          <p:spTgt spid="1052"/>
                                        </p:tgtEl>
                                        <p:attrNameLst>
                                          <p:attrName>style.visibility</p:attrName>
                                        </p:attrNameLst>
                                      </p:cBhvr>
                                      <p:to>
                                        <p:strVal val="visible"/>
                                      </p:to>
                                    </p:set>
                                  </p:childTnLst>
                                </p:cTn>
                              </p:par>
                            </p:childTnLst>
                          </p:cTn>
                        </p:par>
                      </p:childTnLst>
                    </p:cTn>
                  </p:par>
                  <p:par>
                    <p:cTn id="1091" fill="hold">
                      <p:stCondLst>
                        <p:cond delay="indefinite"/>
                      </p:stCondLst>
                      <p:childTnLst>
                        <p:par>
                          <p:cTn id="1092" fill="hold">
                            <p:stCondLst>
                              <p:cond delay="0"/>
                            </p:stCondLst>
                            <p:childTnLst>
                              <p:par>
                                <p:cTn id="1093" nodeType="clickEffect" fill="hold" presetClass="entr" presetID="1">
                                  <p:stCondLst>
                                    <p:cond delay="0"/>
                                  </p:stCondLst>
                                  <p:childTnLst>
                                    <p:set>
                                      <p:cBhvr>
                                        <p:cTn id="1094" dur="1" fill="hold">
                                          <p:stCondLst>
                                            <p:cond delay="0"/>
                                          </p:stCondLst>
                                        </p:cTn>
                                        <p:tgtEl>
                                          <p:spTgt spid="1060"/>
                                        </p:tgtEl>
                                        <p:attrNameLst>
                                          <p:attrName>style.visibility</p:attrName>
                                        </p:attrNameLst>
                                      </p:cBhvr>
                                      <p:to>
                                        <p:strVal val="visible"/>
                                      </p:to>
                                    </p:set>
                                  </p:childTnLst>
                                </p:cTn>
                              </p:par>
                            </p:childTnLst>
                          </p:cTn>
                        </p:par>
                      </p:childTnLst>
                    </p:cTn>
                  </p:par>
                  <p:par>
                    <p:cTn id="1095" fill="hold">
                      <p:stCondLst>
                        <p:cond delay="indefinite"/>
                      </p:stCondLst>
                      <p:childTnLst>
                        <p:par>
                          <p:cTn id="1096" fill="hold">
                            <p:stCondLst>
                              <p:cond delay="0"/>
                            </p:stCondLst>
                            <p:childTnLst>
                              <p:par>
                                <p:cTn id="1097" nodeType="clickEffect" fill="hold" presetClass="entr" presetID="1">
                                  <p:stCondLst>
                                    <p:cond delay="0"/>
                                  </p:stCondLst>
                                  <p:childTnLst>
                                    <p:set>
                                      <p:cBhvr>
                                        <p:cTn id="1098" dur="1" fill="hold">
                                          <p:stCondLst>
                                            <p:cond delay="0"/>
                                          </p:stCondLst>
                                        </p:cTn>
                                        <p:tgtEl>
                                          <p:spTgt spid="1068"/>
                                        </p:tgtEl>
                                        <p:attrNameLst>
                                          <p:attrName>style.visibility</p:attrName>
                                        </p:attrNameLst>
                                      </p:cBhvr>
                                      <p:to>
                                        <p:strVal val="visible"/>
                                      </p:to>
                                    </p:set>
                                  </p:childTnLst>
                                </p:cTn>
                              </p:par>
                            </p:childTnLst>
                          </p:cTn>
                        </p:par>
                      </p:childTnLst>
                    </p:cTn>
                  </p:par>
                  <p:par>
                    <p:cTn id="1099" fill="hold">
                      <p:stCondLst>
                        <p:cond delay="indefinite"/>
                      </p:stCondLst>
                      <p:childTnLst>
                        <p:par>
                          <p:cTn id="1100" fill="hold">
                            <p:stCondLst>
                              <p:cond delay="0"/>
                            </p:stCondLst>
                            <p:childTnLst>
                              <p:par>
                                <p:cTn id="1101" nodeType="clickEffect" fill="hold" presetClass="entr" presetID="1">
                                  <p:stCondLst>
                                    <p:cond delay="0"/>
                                  </p:stCondLst>
                                  <p:childTnLst>
                                    <p:set>
                                      <p:cBhvr>
                                        <p:cTn id="1102" dur="1" fill="hold">
                                          <p:stCondLst>
                                            <p:cond delay="0"/>
                                          </p:stCondLst>
                                        </p:cTn>
                                        <p:tgtEl>
                                          <p:spTgt spid="1072"/>
                                        </p:tgtEl>
                                        <p:attrNameLst>
                                          <p:attrName>style.visibility</p:attrName>
                                        </p:attrNameLst>
                                      </p:cBhvr>
                                      <p:to>
                                        <p:strVal val="visible"/>
                                      </p:to>
                                    </p:set>
                                  </p:childTnLst>
                                </p:cTn>
                              </p:par>
                            </p:childTnLst>
                          </p:cTn>
                        </p:par>
                      </p:childTnLst>
                    </p:cTn>
                  </p:par>
                  <p:par>
                    <p:cTn id="1103" fill="hold">
                      <p:stCondLst>
                        <p:cond delay="indefinite"/>
                      </p:stCondLst>
                      <p:childTnLst>
                        <p:par>
                          <p:cTn id="1104" fill="hold">
                            <p:stCondLst>
                              <p:cond delay="0"/>
                            </p:stCondLst>
                            <p:childTnLst>
                              <p:par>
                                <p:cTn id="1105" nodeType="clickEffect" fill="hold" presetClass="entr" presetID="1">
                                  <p:stCondLst>
                                    <p:cond delay="0"/>
                                  </p:stCondLst>
                                  <p:childTnLst>
                                    <p:set>
                                      <p:cBhvr>
                                        <p:cTn id="1106" dur="1" fill="hold">
                                          <p:stCondLst>
                                            <p:cond delay="0"/>
                                          </p:stCondLst>
                                        </p:cTn>
                                        <p:tgtEl>
                                          <p:spTgt spid="1076"/>
                                        </p:tgtEl>
                                        <p:attrNameLst>
                                          <p:attrName>style.visibility</p:attrName>
                                        </p:attrNameLst>
                                      </p:cBhvr>
                                      <p:to>
                                        <p:strVal val="visible"/>
                                      </p:to>
                                    </p:set>
                                  </p:childTnLst>
                                </p:cTn>
                              </p:par>
                            </p:childTnLst>
                          </p:cTn>
                        </p:par>
                      </p:childTnLst>
                    </p:cTn>
                  </p:par>
                  <p:par>
                    <p:cTn id="1107" fill="hold">
                      <p:stCondLst>
                        <p:cond delay="indefinite"/>
                      </p:stCondLst>
                      <p:childTnLst>
                        <p:par>
                          <p:cTn id="1108" fill="hold">
                            <p:stCondLst>
                              <p:cond delay="0"/>
                            </p:stCondLst>
                            <p:childTnLst>
                              <p:par>
                                <p:cTn id="1109" nodeType="clickEffect" fill="hold" presetClass="entr" presetID="1">
                                  <p:stCondLst>
                                    <p:cond delay="0"/>
                                  </p:stCondLst>
                                  <p:childTnLst>
                                    <p:set>
                                      <p:cBhvr>
                                        <p:cTn id="1110" dur="1" fill="hold">
                                          <p:stCondLst>
                                            <p:cond delay="0"/>
                                          </p:stCondLst>
                                        </p:cTn>
                                        <p:tgtEl>
                                          <p:spTgt spid="108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General Structure</a:t>
            </a:r>
            <a:endParaRPr b="0" lang="en-US" sz="4400" spc="-1" strike="noStrike">
              <a:solidFill>
                <a:srgbClr val="000000"/>
              </a:solidFill>
              <a:latin typeface="Calibri Light"/>
            </a:endParaRPr>
          </a:p>
        </p:txBody>
      </p:sp>
      <p:sp>
        <p:nvSpPr>
          <p:cNvPr id="1086" name="TextShape 2"/>
          <p:cNvSpPr txBox="1"/>
          <p:nvPr/>
        </p:nvSpPr>
        <p:spPr>
          <a:xfrm>
            <a:off x="457200" y="1417680"/>
            <a:ext cx="8229240" cy="470808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process of calling a function itself recursively can be repeated any number of times.</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How to avoid </a:t>
            </a:r>
            <a:r>
              <a:rPr b="1" lang="en-US" sz="2400" spc="-1" strike="noStrike">
                <a:solidFill>
                  <a:srgbClr val="e46c0a"/>
                </a:solidFill>
                <a:latin typeface="Calibri Light"/>
                <a:ea typeface="Calibri Light"/>
              </a:rPr>
              <a:t>infinite</a:t>
            </a:r>
            <a:r>
              <a:rPr b="0" lang="en-US" sz="2400" spc="-1" strike="noStrike">
                <a:solidFill>
                  <a:srgbClr val="e46c0a"/>
                </a:solidFill>
                <a:latin typeface="Calibri Light"/>
                <a:ea typeface="Calibri Light"/>
              </a:rPr>
              <a:t> </a:t>
            </a:r>
            <a:r>
              <a:rPr b="1" lang="en-US" sz="2400" spc="-1" strike="noStrike">
                <a:solidFill>
                  <a:srgbClr val="e46c0a"/>
                </a:solidFill>
                <a:latin typeface="Calibri Light"/>
                <a:ea typeface="Calibri Light"/>
              </a:rPr>
              <a:t>recursion</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General structure for a recursive function definition:</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Having one or more recursive calls to itself to accomplish smaller tasks</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Having one or more base cases </a:t>
            </a:r>
            <a:r>
              <a:rPr b="0" lang="en-US" sz="2000" spc="-1" strike="noStrike">
                <a:solidFill>
                  <a:srgbClr val="31859c"/>
                </a:solidFill>
                <a:latin typeface="Calibri Light"/>
                <a:ea typeface="Calibri Light"/>
              </a:rPr>
              <a:t>without using recursive calls</a:t>
            </a:r>
            <a:r>
              <a:rPr b="0" lang="en-US" sz="2000" spc="-1" strike="noStrike">
                <a:solidFill>
                  <a:srgbClr val="000000"/>
                </a:solidFill>
                <a:latin typeface="Calibri Light"/>
                <a:ea typeface="Calibri Light"/>
              </a:rPr>
              <a:t> to terminate the recursion</a:t>
            </a:r>
            <a:endParaRPr b="0" lang="en-US" sz="2000" spc="-1" strike="noStrike">
              <a:solidFill>
                <a:srgbClr val="000000"/>
              </a:solidFill>
              <a:latin typeface="Calibri Light"/>
            </a:endParaRPr>
          </a:p>
        </p:txBody>
      </p:sp>
      <p:sp>
        <p:nvSpPr>
          <p:cNvPr id="1087" name="CustomShape 3"/>
          <p:cNvSpPr/>
          <p:nvPr/>
        </p:nvSpPr>
        <p:spPr>
          <a:xfrm>
            <a:off x="1776960" y="4354920"/>
            <a:ext cx="4877640" cy="2267640"/>
          </a:xfrm>
          <a:prstGeom prst="rect">
            <a:avLst/>
          </a:prstGeom>
          <a:solidFill>
            <a:srgbClr val="dce6f2"/>
          </a:solidFill>
          <a:ln w="9360">
            <a:solidFill>
              <a:srgbClr val="000000"/>
            </a:solidFill>
            <a:round/>
          </a:ln>
          <a:effectLst>
            <a:outerShdw dist="37674" dir="2700000">
              <a:srgbClr val="000000">
                <a:alpha val="40000"/>
              </a:srgbClr>
            </a:outerShdw>
          </a:effectLst>
        </p:spPr>
        <p:style>
          <a:lnRef idx="0"/>
          <a:fillRef idx="0"/>
          <a:effectRef idx="0"/>
          <a:fontRef idx="minor"/>
        </p:style>
        <p:txBody>
          <a:bodyPr lIns="90000" rIns="90000" tIns="45000" bIns="45000" anchor="ctr"/>
          <a:p>
            <a:pPr>
              <a:lnSpc>
                <a:spcPct val="100000"/>
              </a:lnSpc>
            </a:pPr>
            <a:r>
              <a:rPr b="0" lang="en-GB" sz="1400" spc="-1" strike="noStrike">
                <a:solidFill>
                  <a:srgbClr val="000000"/>
                </a:solidFill>
                <a:latin typeface="Menlo"/>
                <a:ea typeface="Menlo"/>
              </a:rPr>
              <a:t>int factorial(int num)</a:t>
            </a:r>
            <a:endParaRPr b="0" lang="en-GB" sz="1400" spc="-1" strike="noStrike">
              <a:latin typeface="Arial"/>
            </a:endParaRPr>
          </a:p>
          <a:p>
            <a:pPr>
              <a:lnSpc>
                <a:spcPct val="100000"/>
              </a:lnSpc>
            </a:pPr>
            <a:r>
              <a:rPr b="0" lang="en-GB" sz="1400" spc="-1" strike="noStrike">
                <a:solidFill>
                  <a:srgbClr val="000000"/>
                </a:solidFill>
                <a:latin typeface="Menlo"/>
                <a:ea typeface="Menlo"/>
              </a:rPr>
              <a:t>{</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if (num == 0)</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	</a:t>
            </a:r>
            <a:r>
              <a:rPr b="0" lang="en-GB" sz="1400" spc="-1" strike="noStrike">
                <a:solidFill>
                  <a:srgbClr val="000000"/>
                </a:solidFill>
                <a:latin typeface="Menlo"/>
                <a:ea typeface="Menlo"/>
              </a:rPr>
              <a:t>return 1;</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else</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	</a:t>
            </a:r>
            <a:r>
              <a:rPr b="0" lang="en-GB" sz="1400" spc="-1" strike="noStrike">
                <a:solidFill>
                  <a:srgbClr val="000000"/>
                </a:solidFill>
                <a:latin typeface="Menlo"/>
                <a:ea typeface="Menlo"/>
              </a:rPr>
              <a:t>return num * </a:t>
            </a:r>
            <a:r>
              <a:rPr b="1" lang="en-GB" sz="1400" spc="-1" strike="noStrike">
                <a:solidFill>
                  <a:srgbClr val="e46c0a"/>
                </a:solidFill>
                <a:latin typeface="Menlo"/>
                <a:ea typeface="Menlo"/>
              </a:rPr>
              <a:t>factorial(num – 1)</a:t>
            </a:r>
            <a:r>
              <a:rPr b="0" lang="en-GB" sz="1400" spc="-1" strike="noStrike">
                <a:solidFill>
                  <a:srgbClr val="000000"/>
                </a:solidFill>
                <a:latin typeface="Menlo"/>
                <a:ea typeface="Menlo"/>
              </a:rPr>
              <a:t>;</a:t>
            </a:r>
            <a:endParaRPr b="0" lang="en-GB" sz="1400" spc="-1" strike="noStrike">
              <a:latin typeface="Arial"/>
            </a:endParaRPr>
          </a:p>
          <a:p>
            <a:pPr>
              <a:lnSpc>
                <a:spcPct val="100000"/>
              </a:lnSpc>
            </a:pPr>
            <a:r>
              <a:rPr b="0" lang="en-GB" sz="1400" spc="-1" strike="noStrike">
                <a:solidFill>
                  <a:srgbClr val="000000"/>
                </a:solidFill>
                <a:latin typeface="Menlo"/>
                <a:ea typeface="Menlo"/>
              </a:rPr>
              <a:t>}</a:t>
            </a:r>
            <a:r>
              <a:rPr b="0" lang="en-GB" sz="1400" spc="-1" strike="noStrike">
                <a:solidFill>
                  <a:srgbClr val="000000"/>
                </a:solidFill>
                <a:latin typeface="Menlo"/>
                <a:ea typeface="Menlo"/>
              </a:rPr>
              <a:t>	</a:t>
            </a:r>
            <a:r>
              <a:rPr b="0" lang="en-GB" sz="1400" spc="-1" strike="noStrike">
                <a:solidFill>
                  <a:srgbClr val="000000"/>
                </a:solidFill>
                <a:latin typeface="Menlo"/>
                <a:ea typeface="Menlo"/>
              </a:rPr>
              <a:t>	</a:t>
            </a:r>
            <a:endParaRPr b="0" lang="en-GB" sz="1400" spc="-1" strike="noStrike">
              <a:latin typeface="Arial"/>
            </a:endParaRPr>
          </a:p>
        </p:txBody>
      </p:sp>
      <p:grpSp>
        <p:nvGrpSpPr>
          <p:cNvPr id="1088" name="Group 4"/>
          <p:cNvGrpSpPr/>
          <p:nvPr/>
        </p:nvGrpSpPr>
        <p:grpSpPr>
          <a:xfrm>
            <a:off x="3769200" y="4538880"/>
            <a:ext cx="4312440" cy="2175840"/>
            <a:chOff x="3769200" y="4538880"/>
            <a:chExt cx="4312440" cy="2175840"/>
          </a:xfrm>
        </p:grpSpPr>
        <p:sp>
          <p:nvSpPr>
            <p:cNvPr id="1089" name="CustomShape 5"/>
            <p:cNvSpPr/>
            <p:nvPr/>
          </p:nvSpPr>
          <p:spPr>
            <a:xfrm>
              <a:off x="4488480" y="4538880"/>
              <a:ext cx="3265560" cy="335880"/>
            </a:xfrm>
            <a:prstGeom prst="roundRect">
              <a:avLst>
                <a:gd name="adj" fmla="val 16667"/>
              </a:avLst>
            </a:prstGeom>
            <a:solidFill>
              <a:srgbClr val="ffff00"/>
            </a:solidFill>
            <a:ln w="19080">
              <a:solidFill>
                <a:srgbClr val="e46c0a"/>
              </a:solidFill>
              <a:round/>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Base case without using recursion</a:t>
              </a:r>
              <a:endParaRPr b="0" lang="en-GB" sz="1400" spc="-1" strike="noStrike">
                <a:latin typeface="Arial"/>
              </a:endParaRPr>
            </a:p>
          </p:txBody>
        </p:sp>
        <p:sp>
          <p:nvSpPr>
            <p:cNvPr id="1090" name="CustomShape 6"/>
            <p:cNvSpPr/>
            <p:nvPr/>
          </p:nvSpPr>
          <p:spPr>
            <a:xfrm>
              <a:off x="4957920" y="6142680"/>
              <a:ext cx="3123720" cy="572040"/>
            </a:xfrm>
            <a:prstGeom prst="roundRect">
              <a:avLst>
                <a:gd name="adj" fmla="val 16667"/>
              </a:avLst>
            </a:prstGeom>
            <a:solidFill>
              <a:srgbClr val="ffff00"/>
            </a:solidFill>
            <a:ln w="19080">
              <a:solidFill>
                <a:srgbClr val="e46c0a"/>
              </a:solidFill>
              <a:round/>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Segoe Print"/>
                </a:rPr>
                <a:t>Recursion to handle smaller tasks by making recursive calls</a:t>
              </a:r>
              <a:endParaRPr b="0" lang="en-GB" sz="1400" spc="-1" strike="noStrike">
                <a:latin typeface="Arial"/>
              </a:endParaRPr>
            </a:p>
          </p:txBody>
        </p:sp>
        <p:sp>
          <p:nvSpPr>
            <p:cNvPr id="1091" name="CustomShape 7"/>
            <p:cNvSpPr/>
            <p:nvPr/>
          </p:nvSpPr>
          <p:spPr>
            <a:xfrm flipH="1">
              <a:off x="3769200" y="4879440"/>
              <a:ext cx="2351520" cy="589680"/>
            </a:xfrm>
            <a:custGeom>
              <a:avLst/>
              <a:gdLst/>
              <a:ahLst/>
              <a:rect l="l" t="t" r="r" b="b"/>
              <a:pathLst>
                <a:path w="21600" h="21600">
                  <a:moveTo>
                    <a:pt x="0" y="0"/>
                  </a:moveTo>
                  <a:lnTo>
                    <a:pt x="21600" y="21600"/>
                  </a:lnTo>
                </a:path>
              </a:pathLst>
            </a:cu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
          <p:nvSpPr>
            <p:cNvPr id="1092" name="CustomShape 8"/>
            <p:cNvSpPr/>
            <p:nvPr/>
          </p:nvSpPr>
          <p:spPr>
            <a:xfrm flipH="1" flipV="1">
              <a:off x="4488120" y="6045120"/>
              <a:ext cx="468360" cy="386640"/>
            </a:xfrm>
            <a:custGeom>
              <a:avLst/>
              <a:gdLst/>
              <a:ahLst/>
              <a:rect l="l" t="t" r="r" b="b"/>
              <a:pathLst>
                <a:path w="21600" h="21600">
                  <a:moveTo>
                    <a:pt x="0" y="0"/>
                  </a:moveTo>
                  <a:lnTo>
                    <a:pt x="21600" y="21600"/>
                  </a:lnTo>
                </a:path>
              </a:pathLst>
            </a:cu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grpSp>
      <p:sp>
        <p:nvSpPr>
          <p:cNvPr id="1093" name="TextShape 9"/>
          <p:cNvSpPr txBox="1"/>
          <p:nvPr/>
        </p:nvSpPr>
        <p:spPr>
          <a:xfrm>
            <a:off x="6553080" y="6356520"/>
            <a:ext cx="2133360" cy="364680"/>
          </a:xfrm>
          <a:prstGeom prst="rect">
            <a:avLst/>
          </a:prstGeom>
          <a:noFill/>
          <a:ln>
            <a:noFill/>
          </a:ln>
        </p:spPr>
        <p:txBody>
          <a:bodyPr anchor="ctr"/>
          <a:p>
            <a:pPr algn="r">
              <a:lnSpc>
                <a:spcPct val="100000"/>
              </a:lnSpc>
            </a:pPr>
            <a:fld id="{63E9A25E-4761-4199-892D-B8DBFE3D860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111" dur="indefinite" restart="never" nodeType="tmRoot">
          <p:childTnLst>
            <p:seq>
              <p:cTn id="1112" dur="indefinite" nodeType="mainSeq">
                <p:childTnLst>
                  <p:par>
                    <p:cTn id="1113" fill="hold">
                      <p:stCondLst>
                        <p:cond delay="indefinite"/>
                      </p:stCondLst>
                      <p:childTnLst>
                        <p:par>
                          <p:cTn id="1114" fill="hold">
                            <p:stCondLst>
                              <p:cond delay="0"/>
                            </p:stCondLst>
                            <p:childTnLst>
                              <p:par>
                                <p:cTn id="1115" nodeType="clickEffect" fill="hold" presetClass="entr" presetID="1">
                                  <p:stCondLst>
                                    <p:cond delay="0"/>
                                  </p:stCondLst>
                                  <p:childTnLst>
                                    <p:set>
                                      <p:cBhvr>
                                        <p:cTn id="1116" dur="1" fill="hold">
                                          <p:stCondLst>
                                            <p:cond delay="0"/>
                                          </p:stCondLst>
                                        </p:cTn>
                                        <p:tgtEl>
                                          <p:spTgt spid="108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Example: Fibonacci Sequence</a:t>
            </a:r>
            <a:endParaRPr b="0" lang="en-US" sz="4400" spc="-1" strike="noStrike">
              <a:solidFill>
                <a:srgbClr val="000000"/>
              </a:solidFill>
              <a:latin typeface="Calibri Light"/>
            </a:endParaRPr>
          </a:p>
        </p:txBody>
      </p:sp>
      <p:sp>
        <p:nvSpPr>
          <p:cNvPr id="1095" name="CustomShape 2"/>
          <p:cNvSpPr/>
          <p:nvPr/>
        </p:nvSpPr>
        <p:spPr>
          <a:xfrm>
            <a:off x="555480" y="1319040"/>
            <a:ext cx="5136840" cy="1200600"/>
          </a:xfrm>
          <a:prstGeom prst="rect">
            <a:avLst/>
          </a:prstGeom>
          <a:solidFill>
            <a:srgbClr val="e6e0ec"/>
          </a:solidFill>
          <a:ln w="25560">
            <a:solidFill>
              <a:srgbClr val="5e4977"/>
            </a:solidFill>
            <a:round/>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Segoe Print"/>
              </a:rPr>
              <a:t>Recursive definition for the problem:</a:t>
            </a:r>
            <a:endParaRPr b="0" lang="en-GB" sz="1400" spc="-1" strike="noStrike">
              <a:latin typeface="Arial"/>
            </a:endParaRPr>
          </a:p>
        </p:txBody>
      </p:sp>
      <p:sp>
        <p:nvSpPr>
          <p:cNvPr id="1096" name="CustomShape 3"/>
          <p:cNvSpPr/>
          <p:nvPr/>
        </p:nvSpPr>
        <p:spPr>
          <a:xfrm>
            <a:off x="639720" y="1650600"/>
            <a:ext cx="3465720" cy="112644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200" spc="-1" strike="noStrike">
                <a:solidFill>
                  <a:srgbClr val="000000"/>
                </a:solidFill>
                <a:latin typeface="Calibri Light"/>
              </a:rPr>
              <a:t>F</a:t>
            </a:r>
            <a:r>
              <a:rPr b="0" lang="en-GB" sz="2200" spc="-1" strike="noStrike" baseline="-25000">
                <a:solidFill>
                  <a:srgbClr val="000000"/>
                </a:solidFill>
                <a:latin typeface="Calibri Light"/>
              </a:rPr>
              <a:t>0</a:t>
            </a:r>
            <a:r>
              <a:rPr b="0" lang="en-GB" sz="2200" spc="-1" strike="noStrike">
                <a:solidFill>
                  <a:srgbClr val="000000"/>
                </a:solidFill>
                <a:latin typeface="Calibri Light"/>
              </a:rPr>
              <a:t> = 0,  F</a:t>
            </a:r>
            <a:r>
              <a:rPr b="0" lang="en-GB" sz="2200" spc="-1" strike="noStrike" baseline="-25000">
                <a:solidFill>
                  <a:srgbClr val="000000"/>
                </a:solidFill>
                <a:latin typeface="Calibri Light"/>
              </a:rPr>
              <a:t>1</a:t>
            </a:r>
            <a:r>
              <a:rPr b="0" lang="en-GB" sz="2200" spc="-1" strike="noStrike">
                <a:solidFill>
                  <a:srgbClr val="000000"/>
                </a:solidFill>
                <a:latin typeface="Calibri Light"/>
              </a:rPr>
              <a:t> = 1</a:t>
            </a:r>
            <a:endParaRPr b="0" lang="en-GB" sz="2200" spc="-1" strike="noStrike">
              <a:latin typeface="Arial"/>
            </a:endParaRPr>
          </a:p>
          <a:p>
            <a:pPr>
              <a:lnSpc>
                <a:spcPct val="100000"/>
              </a:lnSpc>
            </a:pPr>
            <a:r>
              <a:rPr b="0" lang="en-GB" sz="2200" spc="-1" strike="noStrike">
                <a:solidFill>
                  <a:srgbClr val="000000"/>
                </a:solidFill>
                <a:latin typeface="Calibri Light"/>
              </a:rPr>
              <a:t>F</a:t>
            </a:r>
            <a:r>
              <a:rPr b="0" lang="en-GB" sz="2200" spc="-1" strike="noStrike" baseline="-25000">
                <a:solidFill>
                  <a:srgbClr val="000000"/>
                </a:solidFill>
                <a:latin typeface="Calibri Light"/>
              </a:rPr>
              <a:t>n  </a:t>
            </a:r>
            <a:r>
              <a:rPr b="0" lang="en-GB" sz="2200" spc="-1" strike="noStrike">
                <a:solidFill>
                  <a:srgbClr val="000000"/>
                </a:solidFill>
                <a:latin typeface="Calibri Light"/>
              </a:rPr>
              <a:t>= F</a:t>
            </a:r>
            <a:r>
              <a:rPr b="0" lang="en-GB" sz="2200" spc="-1" strike="noStrike" baseline="-25000">
                <a:solidFill>
                  <a:srgbClr val="000000"/>
                </a:solidFill>
                <a:latin typeface="Calibri Light"/>
              </a:rPr>
              <a:t>n-1</a:t>
            </a:r>
            <a:r>
              <a:rPr b="0" lang="en-GB" sz="2200" spc="-1" strike="noStrike">
                <a:solidFill>
                  <a:srgbClr val="000000"/>
                </a:solidFill>
                <a:latin typeface="Calibri Light"/>
              </a:rPr>
              <a:t> + F</a:t>
            </a:r>
            <a:r>
              <a:rPr b="0" lang="en-GB" sz="2200" spc="-1" strike="noStrike" baseline="-25000">
                <a:solidFill>
                  <a:srgbClr val="000000"/>
                </a:solidFill>
                <a:latin typeface="Calibri Light"/>
              </a:rPr>
              <a:t>n-2 </a:t>
            </a:r>
            <a:r>
              <a:rPr b="0" lang="en-GB" sz="2200" spc="-1" strike="noStrike">
                <a:solidFill>
                  <a:srgbClr val="000000"/>
                </a:solidFill>
                <a:latin typeface="Calibri Light"/>
              </a:rPr>
              <a:t>,  if n &gt; 1</a:t>
            </a:r>
            <a:endParaRPr b="0" lang="en-GB" sz="2200" spc="-1" strike="noStrike">
              <a:latin typeface="Arial"/>
            </a:endParaRPr>
          </a:p>
          <a:p>
            <a:pPr>
              <a:lnSpc>
                <a:spcPct val="100000"/>
              </a:lnSpc>
            </a:pPr>
            <a:endParaRPr b="0" lang="en-GB" sz="2200" spc="-1" strike="noStrike">
              <a:latin typeface="Arial"/>
            </a:endParaRPr>
          </a:p>
        </p:txBody>
      </p:sp>
      <p:grpSp>
        <p:nvGrpSpPr>
          <p:cNvPr id="1097" name="Group 4"/>
          <p:cNvGrpSpPr/>
          <p:nvPr/>
        </p:nvGrpSpPr>
        <p:grpSpPr>
          <a:xfrm>
            <a:off x="3884040" y="1699920"/>
            <a:ext cx="1587240" cy="700560"/>
            <a:chOff x="3884040" y="1699920"/>
            <a:chExt cx="1587240" cy="700560"/>
          </a:xfrm>
        </p:grpSpPr>
        <p:sp>
          <p:nvSpPr>
            <p:cNvPr id="1098" name="CustomShape 5"/>
            <p:cNvSpPr/>
            <p:nvPr/>
          </p:nvSpPr>
          <p:spPr>
            <a:xfrm>
              <a:off x="4357440" y="1699920"/>
              <a:ext cx="1113840" cy="335880"/>
            </a:xfrm>
            <a:prstGeom prst="roundRect">
              <a:avLst>
                <a:gd name="adj" fmla="val 16667"/>
              </a:avLst>
            </a:prstGeom>
            <a:solidFill>
              <a:srgbClr val="ffff00"/>
            </a:solidFill>
            <a:ln w="19080">
              <a:solidFill>
                <a:srgbClr val="e46c0a"/>
              </a:solidFill>
              <a:round/>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Base case</a:t>
              </a:r>
              <a:endParaRPr b="0" lang="en-GB" sz="1400" spc="-1" strike="noStrike">
                <a:latin typeface="Arial"/>
              </a:endParaRPr>
            </a:p>
          </p:txBody>
        </p:sp>
        <p:sp>
          <p:nvSpPr>
            <p:cNvPr id="1099" name="CustomShape 6"/>
            <p:cNvSpPr/>
            <p:nvPr/>
          </p:nvSpPr>
          <p:spPr>
            <a:xfrm>
              <a:off x="4379760" y="2064600"/>
              <a:ext cx="1087920" cy="335880"/>
            </a:xfrm>
            <a:prstGeom prst="roundRect">
              <a:avLst>
                <a:gd name="adj" fmla="val 16667"/>
              </a:avLst>
            </a:prstGeom>
            <a:solidFill>
              <a:srgbClr val="ffff00"/>
            </a:solidFill>
            <a:ln w="19080">
              <a:solidFill>
                <a:srgbClr val="e46c0a"/>
              </a:solidFill>
              <a:round/>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Recursion</a:t>
              </a:r>
              <a:endParaRPr b="0" lang="en-GB" sz="1400" spc="-1" strike="noStrike">
                <a:latin typeface="Arial"/>
              </a:endParaRPr>
            </a:p>
          </p:txBody>
        </p:sp>
        <p:sp>
          <p:nvSpPr>
            <p:cNvPr id="1100" name="CustomShape 7"/>
            <p:cNvSpPr/>
            <p:nvPr/>
          </p:nvSpPr>
          <p:spPr>
            <a:xfrm flipH="1" flipV="1">
              <a:off x="3884040" y="1869120"/>
              <a:ext cx="499680" cy="720"/>
            </a:xfrm>
            <a:custGeom>
              <a:avLst/>
              <a:gdLst/>
              <a:ahLst/>
              <a:rect l="l" t="t" r="r" b="b"/>
              <a:pathLst>
                <a:path w="21600" h="21600">
                  <a:moveTo>
                    <a:pt x="0" y="0"/>
                  </a:moveTo>
                  <a:lnTo>
                    <a:pt x="21600" y="21600"/>
                  </a:lnTo>
                </a:path>
              </a:pathLst>
            </a:cu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
          <p:nvSpPr>
            <p:cNvPr id="1101" name="CustomShape 8"/>
            <p:cNvSpPr/>
            <p:nvPr/>
          </p:nvSpPr>
          <p:spPr>
            <a:xfrm flipH="1">
              <a:off x="3884040" y="2234880"/>
              <a:ext cx="499680" cy="360"/>
            </a:xfrm>
            <a:custGeom>
              <a:avLst/>
              <a:gdLst/>
              <a:ahLst/>
              <a:rect l="l" t="t" r="r" b="b"/>
              <a:pathLst>
                <a:path w="21600" h="21600">
                  <a:moveTo>
                    <a:pt x="0" y="0"/>
                  </a:moveTo>
                  <a:lnTo>
                    <a:pt x="21600" y="21600"/>
                  </a:lnTo>
                </a:path>
              </a:pathLst>
            </a:cu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grpSp>
      <p:sp>
        <p:nvSpPr>
          <p:cNvPr id="1102" name="CustomShape 9"/>
          <p:cNvSpPr/>
          <p:nvPr/>
        </p:nvSpPr>
        <p:spPr>
          <a:xfrm>
            <a:off x="5591520" y="1906560"/>
            <a:ext cx="2840040" cy="656280"/>
          </a:xfrm>
          <a:prstGeom prst="roundRect">
            <a:avLst>
              <a:gd name="adj" fmla="val 16667"/>
            </a:avLst>
          </a:prstGeom>
          <a:solidFill>
            <a:srgbClr val="ffffff"/>
          </a:solidFill>
          <a:ln w="25560">
            <a:solidFill>
              <a:srgbClr val="8064a2"/>
            </a:solidFill>
            <a:round/>
          </a:ln>
        </p:spPr>
        <p:style>
          <a:lnRef idx="0"/>
          <a:fillRef idx="0"/>
          <a:effectRef idx="0"/>
          <a:fontRef idx="minor"/>
        </p:style>
        <p:txBody>
          <a:bodyPr lIns="90000" rIns="90000" tIns="45000" bIns="45000" anchor="ctr"/>
          <a:p>
            <a:pPr>
              <a:lnSpc>
                <a:spcPct val="100000"/>
              </a:lnSpc>
            </a:pPr>
            <a:r>
              <a:rPr b="0" lang="en-GB" sz="1600" spc="-1" strike="noStrike">
                <a:solidFill>
                  <a:srgbClr val="000000"/>
                </a:solidFill>
                <a:latin typeface="Calibri Light"/>
              </a:rPr>
              <a:t>The sequence:</a:t>
            </a:r>
            <a:endParaRPr b="0" lang="en-GB" sz="1600" spc="-1" strike="noStrike">
              <a:latin typeface="Arial"/>
            </a:endParaRPr>
          </a:p>
          <a:p>
            <a:pPr>
              <a:lnSpc>
                <a:spcPct val="100000"/>
              </a:lnSpc>
            </a:pPr>
            <a:r>
              <a:rPr b="0" lang="en-GB" sz="1600" spc="-1" strike="noStrike">
                <a:solidFill>
                  <a:srgbClr val="000000"/>
                </a:solidFill>
                <a:latin typeface="Calibri Light"/>
              </a:rPr>
              <a:t>0, 1, 1, 2, 3, 5, 8, 13, 21, 34, …</a:t>
            </a:r>
            <a:endParaRPr b="0" lang="en-GB" sz="1600" spc="-1" strike="noStrike">
              <a:latin typeface="Arial"/>
            </a:endParaRPr>
          </a:p>
        </p:txBody>
      </p:sp>
      <p:sp>
        <p:nvSpPr>
          <p:cNvPr id="1103" name="CustomShape 10"/>
          <p:cNvSpPr/>
          <p:nvPr/>
        </p:nvSpPr>
        <p:spPr>
          <a:xfrm>
            <a:off x="1302120" y="2953440"/>
            <a:ext cx="6312240" cy="2564640"/>
          </a:xfrm>
          <a:prstGeom prst="rect">
            <a:avLst/>
          </a:prstGeom>
          <a:solidFill>
            <a:srgbClr val="dce6f2"/>
          </a:solidFill>
          <a:ln w="9360">
            <a:solidFill>
              <a:srgbClr val="000000"/>
            </a:solidFill>
            <a:round/>
          </a:ln>
          <a:effectLst>
            <a:outerShdw dist="37674" dir="2700000">
              <a:srgbClr val="000000">
                <a:alpha val="40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Menlo"/>
                <a:ea typeface="Menlo"/>
              </a:rPr>
              <a:t>int fib(int num)</a:t>
            </a:r>
            <a:endParaRPr b="0" lang="en-GB" sz="1800" spc="-1" strike="noStrike">
              <a:latin typeface="Arial"/>
            </a:endParaRPr>
          </a:p>
          <a:p>
            <a:pPr>
              <a:lnSpc>
                <a:spcPct val="100000"/>
              </a:lnSpc>
            </a:pPr>
            <a:r>
              <a:rPr b="0" lang="en-GB" sz="1800" spc="-1" strike="noStrike">
                <a:solidFill>
                  <a:srgbClr val="000000"/>
                </a:solidFill>
                <a:latin typeface="Menlo"/>
                <a:ea typeface="Menlo"/>
              </a:rPr>
              <a:t>{</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Menlo"/>
                <a:ea typeface="Menlo"/>
              </a:rPr>
              <a:t>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Menlo"/>
                <a:ea typeface="Menlo"/>
              </a:rPr>
              <a:t>}</a:t>
            </a:r>
            <a:r>
              <a:rPr b="0" lang="en-GB" sz="1800" spc="-1" strike="noStrike">
                <a:solidFill>
                  <a:srgbClr val="000000"/>
                </a:solidFill>
                <a:latin typeface="Menlo"/>
                <a:ea typeface="Menlo"/>
              </a:rPr>
              <a:t>	</a:t>
            </a:r>
            <a:r>
              <a:rPr b="0" lang="en-GB" sz="1800" spc="-1" strike="noStrike">
                <a:solidFill>
                  <a:srgbClr val="000000"/>
                </a:solidFill>
                <a:latin typeface="Menlo"/>
                <a:ea typeface="Menlo"/>
              </a:rPr>
              <a:t>	</a:t>
            </a:r>
            <a:endParaRPr b="0" lang="en-GB" sz="1800" spc="-1" strike="noStrike">
              <a:latin typeface="Arial"/>
            </a:endParaRPr>
          </a:p>
        </p:txBody>
      </p:sp>
      <p:sp>
        <p:nvSpPr>
          <p:cNvPr id="1104" name="CustomShape 11"/>
          <p:cNvSpPr/>
          <p:nvPr/>
        </p:nvSpPr>
        <p:spPr>
          <a:xfrm>
            <a:off x="1911960" y="3725280"/>
            <a:ext cx="227700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Menlo"/>
                <a:ea typeface="Menlo"/>
              </a:rPr>
              <a:t>if (num &lt; 2)</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return  ???;</a:t>
            </a:r>
            <a:endParaRPr b="0" lang="en-GB" sz="1800" spc="-1" strike="noStrike">
              <a:latin typeface="Arial"/>
            </a:endParaRPr>
          </a:p>
        </p:txBody>
      </p:sp>
      <p:sp>
        <p:nvSpPr>
          <p:cNvPr id="1105" name="CustomShape 12"/>
          <p:cNvSpPr/>
          <p:nvPr/>
        </p:nvSpPr>
        <p:spPr>
          <a:xfrm>
            <a:off x="1914120" y="4371480"/>
            <a:ext cx="255132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Menlo"/>
                <a:ea typeface="Menlo"/>
              </a:rPr>
              <a:t>else</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return    </a:t>
            </a:r>
            <a:r>
              <a:rPr b="1" lang="en-GB" sz="1800" spc="-1" strike="noStrike">
                <a:solidFill>
                  <a:srgbClr val="e46c0a"/>
                </a:solidFill>
                <a:latin typeface="Menlo"/>
                <a:ea typeface="Menlo"/>
              </a:rPr>
              <a:t>???</a:t>
            </a:r>
            <a:r>
              <a:rPr b="0" lang="en-GB" sz="1800" spc="-1" strike="noStrike">
                <a:solidFill>
                  <a:srgbClr val="000000"/>
                </a:solidFill>
                <a:latin typeface="Menlo"/>
                <a:ea typeface="Menlo"/>
              </a:rPr>
              <a:t>;</a:t>
            </a:r>
            <a:endParaRPr b="0" lang="en-GB" sz="1800" spc="-1" strike="noStrike">
              <a:latin typeface="Arial"/>
            </a:endParaRPr>
          </a:p>
        </p:txBody>
      </p:sp>
      <p:sp>
        <p:nvSpPr>
          <p:cNvPr id="1106" name="CustomShape 13"/>
          <p:cNvSpPr/>
          <p:nvPr/>
        </p:nvSpPr>
        <p:spPr>
          <a:xfrm>
            <a:off x="3352320" y="4513320"/>
            <a:ext cx="3525480" cy="653040"/>
          </a:xfrm>
          <a:prstGeom prst="rect">
            <a:avLst/>
          </a:prstGeom>
          <a:solidFill>
            <a:srgbClr val="dce6f2"/>
          </a:solidFill>
          <a:ln w="9360">
            <a:noFill/>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1" lang="en-GB" sz="1800" spc="-1" strike="noStrike">
                <a:solidFill>
                  <a:srgbClr val="e46c0a"/>
                </a:solidFill>
                <a:latin typeface="Menlo"/>
                <a:ea typeface="Menlo"/>
              </a:rPr>
              <a:t>fib(num-1) </a:t>
            </a:r>
            <a:r>
              <a:rPr b="0" lang="en-GB" sz="1800" spc="-1" strike="noStrike">
                <a:solidFill>
                  <a:srgbClr val="000000"/>
                </a:solidFill>
                <a:latin typeface="Menlo"/>
                <a:ea typeface="Menlo"/>
              </a:rPr>
              <a:t>+</a:t>
            </a:r>
            <a:r>
              <a:rPr b="1" lang="en-GB" sz="1800" spc="-1" strike="noStrike">
                <a:solidFill>
                  <a:srgbClr val="e46c0a"/>
                </a:solidFill>
                <a:latin typeface="Menlo"/>
                <a:ea typeface="Menlo"/>
              </a:rPr>
              <a:t> fib(num-2);</a:t>
            </a:r>
            <a:endParaRPr b="0" lang="en-GB" sz="1800" spc="-1" strike="noStrike">
              <a:latin typeface="Arial"/>
            </a:endParaRPr>
          </a:p>
        </p:txBody>
      </p:sp>
      <p:sp>
        <p:nvSpPr>
          <p:cNvPr id="1107" name="CustomShape 14"/>
          <p:cNvSpPr/>
          <p:nvPr/>
        </p:nvSpPr>
        <p:spPr>
          <a:xfrm>
            <a:off x="3362040" y="4021920"/>
            <a:ext cx="3525480" cy="317160"/>
          </a:xfrm>
          <a:prstGeom prst="rect">
            <a:avLst/>
          </a:prstGeom>
          <a:solidFill>
            <a:srgbClr val="dce6f2"/>
          </a:solidFill>
          <a:ln w="9360">
            <a:noFill/>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1" lang="en-GB" sz="1800" spc="-1" strike="noStrike">
                <a:solidFill>
                  <a:srgbClr val="e46c0a"/>
                </a:solidFill>
                <a:latin typeface="Menlo"/>
                <a:ea typeface="Menlo"/>
              </a:rPr>
              <a:t>num;</a:t>
            </a:r>
            <a:endParaRPr b="0" lang="en-GB" sz="1800" spc="-1" strike="noStrike">
              <a:latin typeface="Arial"/>
            </a:endParaRPr>
          </a:p>
        </p:txBody>
      </p:sp>
      <p:sp>
        <p:nvSpPr>
          <p:cNvPr id="1108" name="CustomShape 15"/>
          <p:cNvSpPr/>
          <p:nvPr/>
        </p:nvSpPr>
        <p:spPr>
          <a:xfrm>
            <a:off x="4897080" y="3220560"/>
            <a:ext cx="3265560" cy="335880"/>
          </a:xfrm>
          <a:prstGeom prst="roundRect">
            <a:avLst>
              <a:gd name="adj" fmla="val 16667"/>
            </a:avLst>
          </a:prstGeom>
          <a:solidFill>
            <a:srgbClr val="ffff00"/>
          </a:solidFill>
          <a:ln w="19080">
            <a:solidFill>
              <a:srgbClr val="e46c0a"/>
            </a:solidFill>
            <a:round/>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Base case without using recursion</a:t>
            </a:r>
            <a:endParaRPr b="0" lang="en-GB" sz="1400" spc="-1" strike="noStrike">
              <a:latin typeface="Arial"/>
            </a:endParaRPr>
          </a:p>
        </p:txBody>
      </p:sp>
      <p:sp>
        <p:nvSpPr>
          <p:cNvPr id="1109" name="CustomShape 16"/>
          <p:cNvSpPr/>
          <p:nvPr/>
        </p:nvSpPr>
        <p:spPr>
          <a:xfrm flipH="1">
            <a:off x="4178160" y="3561120"/>
            <a:ext cx="2351520" cy="589680"/>
          </a:xfrm>
          <a:custGeom>
            <a:avLst/>
            <a:gdLst/>
            <a:ahLst/>
            <a:rect l="l" t="t" r="r" b="b"/>
            <a:pathLst>
              <a:path w="21600" h="21600">
                <a:moveTo>
                  <a:pt x="0" y="0"/>
                </a:moveTo>
                <a:lnTo>
                  <a:pt x="21600" y="21600"/>
                </a:lnTo>
              </a:path>
            </a:pathLst>
          </a:cu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
        <p:nvSpPr>
          <p:cNvPr id="1110" name="CustomShape 17"/>
          <p:cNvSpPr/>
          <p:nvPr/>
        </p:nvSpPr>
        <p:spPr>
          <a:xfrm>
            <a:off x="4679280" y="5677920"/>
            <a:ext cx="3123720" cy="572040"/>
          </a:xfrm>
          <a:prstGeom prst="roundRect">
            <a:avLst>
              <a:gd name="adj" fmla="val 16667"/>
            </a:avLst>
          </a:prstGeom>
          <a:solidFill>
            <a:srgbClr val="ffff00"/>
          </a:solidFill>
          <a:ln w="19080">
            <a:solidFill>
              <a:srgbClr val="e46c0a"/>
            </a:solidFill>
            <a:round/>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Segoe Print"/>
              </a:rPr>
              <a:t>Recursion to handle smaller tasks by making recursive calls</a:t>
            </a:r>
            <a:endParaRPr b="0" lang="en-GB" sz="1400" spc="-1" strike="noStrike">
              <a:latin typeface="Arial"/>
            </a:endParaRPr>
          </a:p>
        </p:txBody>
      </p:sp>
      <p:sp>
        <p:nvSpPr>
          <p:cNvPr id="1111" name="CustomShape 18"/>
          <p:cNvSpPr/>
          <p:nvPr/>
        </p:nvSpPr>
        <p:spPr>
          <a:xfrm flipH="1" flipV="1">
            <a:off x="4178160" y="5018040"/>
            <a:ext cx="2062800" cy="659520"/>
          </a:xfrm>
          <a:custGeom>
            <a:avLst/>
            <a:gdLst/>
            <a:ahLst/>
            <a:rect l="l" t="t" r="r" b="b"/>
            <a:pathLst>
              <a:path w="21600" h="21600">
                <a:moveTo>
                  <a:pt x="0" y="0"/>
                </a:moveTo>
                <a:lnTo>
                  <a:pt x="21600" y="21600"/>
                </a:lnTo>
              </a:path>
            </a:pathLst>
          </a:cu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
        <p:nvSpPr>
          <p:cNvPr id="1112" name="CustomShape 19"/>
          <p:cNvSpPr/>
          <p:nvPr/>
        </p:nvSpPr>
        <p:spPr>
          <a:xfrm flipH="1" flipV="1">
            <a:off x="6019920" y="5018040"/>
            <a:ext cx="221040" cy="659520"/>
          </a:xfrm>
          <a:custGeom>
            <a:avLst/>
            <a:gdLst/>
            <a:ahLst/>
            <a:rect l="l" t="t" r="r" b="b"/>
            <a:pathLst>
              <a:path w="21600" h="21600">
                <a:moveTo>
                  <a:pt x="0" y="0"/>
                </a:moveTo>
                <a:lnTo>
                  <a:pt x="21600" y="21600"/>
                </a:lnTo>
              </a:path>
            </a:pathLst>
          </a:custGeom>
          <a:noFill/>
          <a:ln w="25560">
            <a:solidFill>
              <a:srgbClr val="c0504d"/>
            </a:solidFill>
            <a:round/>
            <a:tailEnd len="med" type="triangle" w="med"/>
          </a:ln>
          <a:effectLst>
            <a:outerShdw dist="20160" dir="5400000">
              <a:srgbClr val="000000">
                <a:alpha val="38000"/>
              </a:srgbClr>
            </a:outerShdw>
          </a:effectLst>
        </p:spPr>
        <p:style>
          <a:lnRef idx="0"/>
          <a:fillRef idx="0"/>
          <a:effectRef idx="0"/>
          <a:fontRef idx="minor"/>
        </p:style>
      </p:sp>
      <p:sp>
        <p:nvSpPr>
          <p:cNvPr id="1113" name="CustomShape 20"/>
          <p:cNvSpPr/>
          <p:nvPr/>
        </p:nvSpPr>
        <p:spPr>
          <a:xfrm>
            <a:off x="1184400" y="5488920"/>
            <a:ext cx="1522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fibonacci.cpp</a:t>
            </a:r>
            <a:endParaRPr b="0" lang="en-GB" sz="1600" spc="-1" strike="noStrike">
              <a:latin typeface="Arial"/>
            </a:endParaRPr>
          </a:p>
        </p:txBody>
      </p:sp>
      <p:sp>
        <p:nvSpPr>
          <p:cNvPr id="1114" name="TextShape 21"/>
          <p:cNvSpPr txBox="1"/>
          <p:nvPr/>
        </p:nvSpPr>
        <p:spPr>
          <a:xfrm>
            <a:off x="6553080" y="6356520"/>
            <a:ext cx="2133360" cy="364680"/>
          </a:xfrm>
          <a:prstGeom prst="rect">
            <a:avLst/>
          </a:prstGeom>
          <a:noFill/>
          <a:ln>
            <a:noFill/>
          </a:ln>
        </p:spPr>
        <p:txBody>
          <a:bodyPr anchor="ctr"/>
          <a:p>
            <a:pPr algn="r">
              <a:lnSpc>
                <a:spcPct val="100000"/>
              </a:lnSpc>
            </a:pPr>
            <a:fld id="{945A1B71-B857-4CB7-8C79-B497CB5F005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117" dur="indefinite" restart="never" nodeType="tmRoot">
          <p:childTnLst>
            <p:seq>
              <p:cTn id="1118" dur="indefinite" nodeType="mainSeq">
                <p:childTnLst>
                  <p:par>
                    <p:cTn id="1119" fill="hold">
                      <p:stCondLst>
                        <p:cond delay="indefinite"/>
                      </p:stCondLst>
                      <p:childTnLst>
                        <p:par>
                          <p:cTn id="1120" fill="hold">
                            <p:stCondLst>
                              <p:cond delay="0"/>
                            </p:stCondLst>
                            <p:childTnLst>
                              <p:par>
                                <p:cTn id="1121" nodeType="clickEffect" fill="hold" presetClass="entr" presetID="1">
                                  <p:stCondLst>
                                    <p:cond delay="0"/>
                                  </p:stCondLst>
                                  <p:childTnLst>
                                    <p:set>
                                      <p:cBhvr>
                                        <p:cTn id="1122" dur="1" fill="hold">
                                          <p:stCondLst>
                                            <p:cond delay="0"/>
                                          </p:stCondLst>
                                        </p:cTn>
                                        <p:tgtEl>
                                          <p:spTgt spid="1104"/>
                                        </p:tgtEl>
                                        <p:attrNameLst>
                                          <p:attrName>style.visibility</p:attrName>
                                        </p:attrNameLst>
                                      </p:cBhvr>
                                      <p:to>
                                        <p:strVal val="visible"/>
                                      </p:to>
                                    </p:set>
                                  </p:childTnLst>
                                </p:cTn>
                              </p:par>
                            </p:childTnLst>
                          </p:cTn>
                        </p:par>
                      </p:childTnLst>
                    </p:cTn>
                  </p:par>
                  <p:par>
                    <p:cTn id="1123" fill="hold">
                      <p:stCondLst>
                        <p:cond delay="indefinite"/>
                      </p:stCondLst>
                      <p:childTnLst>
                        <p:par>
                          <p:cTn id="1124" fill="hold">
                            <p:stCondLst>
                              <p:cond delay="0"/>
                            </p:stCondLst>
                            <p:childTnLst>
                              <p:par>
                                <p:cTn id="1125" nodeType="clickEffect" fill="hold" presetClass="entr" presetID="1">
                                  <p:stCondLst>
                                    <p:cond delay="0"/>
                                  </p:stCondLst>
                                  <p:childTnLst>
                                    <p:set>
                                      <p:cBhvr>
                                        <p:cTn id="1126" dur="1" fill="hold">
                                          <p:stCondLst>
                                            <p:cond delay="0"/>
                                          </p:stCondLst>
                                        </p:cTn>
                                        <p:tgtEl>
                                          <p:spTgt spid="1107"/>
                                        </p:tgtEl>
                                        <p:attrNameLst>
                                          <p:attrName>style.visibility</p:attrName>
                                        </p:attrNameLst>
                                      </p:cBhvr>
                                      <p:to>
                                        <p:strVal val="visible"/>
                                      </p:to>
                                    </p:set>
                                  </p:childTnLst>
                                </p:cTn>
                              </p:par>
                            </p:childTnLst>
                          </p:cTn>
                        </p:par>
                      </p:childTnLst>
                    </p:cTn>
                  </p:par>
                  <p:par>
                    <p:cTn id="1127" fill="hold">
                      <p:stCondLst>
                        <p:cond delay="indefinite"/>
                      </p:stCondLst>
                      <p:childTnLst>
                        <p:par>
                          <p:cTn id="1128" fill="hold">
                            <p:stCondLst>
                              <p:cond delay="0"/>
                            </p:stCondLst>
                            <p:childTnLst>
                              <p:par>
                                <p:cTn id="1129" nodeType="clickEffect" fill="hold" presetClass="entr" presetID="1">
                                  <p:stCondLst>
                                    <p:cond delay="0"/>
                                  </p:stCondLst>
                                  <p:childTnLst>
                                    <p:set>
                                      <p:cBhvr>
                                        <p:cTn id="1130" dur="1" fill="hold">
                                          <p:stCondLst>
                                            <p:cond delay="0"/>
                                          </p:stCondLst>
                                        </p:cTn>
                                        <p:tgtEl>
                                          <p:spTgt spid="1105"/>
                                        </p:tgtEl>
                                        <p:attrNameLst>
                                          <p:attrName>style.visibility</p:attrName>
                                        </p:attrNameLst>
                                      </p:cBhvr>
                                      <p:to>
                                        <p:strVal val="visible"/>
                                      </p:to>
                                    </p:set>
                                  </p:childTnLst>
                                </p:cTn>
                              </p:par>
                            </p:childTnLst>
                          </p:cTn>
                        </p:par>
                      </p:childTnLst>
                    </p:cTn>
                  </p:par>
                  <p:par>
                    <p:cTn id="1131" fill="hold">
                      <p:stCondLst>
                        <p:cond delay="indefinite"/>
                      </p:stCondLst>
                      <p:childTnLst>
                        <p:par>
                          <p:cTn id="1132" fill="hold">
                            <p:stCondLst>
                              <p:cond delay="0"/>
                            </p:stCondLst>
                            <p:childTnLst>
                              <p:par>
                                <p:cTn id="1133" nodeType="clickEffect" fill="hold" presetClass="entr" presetID="1">
                                  <p:stCondLst>
                                    <p:cond delay="0"/>
                                  </p:stCondLst>
                                  <p:childTnLst>
                                    <p:set>
                                      <p:cBhvr>
                                        <p:cTn id="1134" dur="1" fill="hold">
                                          <p:stCondLst>
                                            <p:cond delay="0"/>
                                          </p:stCondLst>
                                        </p:cTn>
                                        <p:tgtEl>
                                          <p:spTgt spid="1106"/>
                                        </p:tgtEl>
                                        <p:attrNameLst>
                                          <p:attrName>style.visibility</p:attrName>
                                        </p:attrNameLst>
                                      </p:cBhvr>
                                      <p:to>
                                        <p:strVal val="visible"/>
                                      </p:to>
                                    </p:set>
                                  </p:childTnLst>
                                </p:cTn>
                              </p:par>
                            </p:childTnLst>
                          </p:cTn>
                        </p:par>
                      </p:childTnLst>
                    </p:cTn>
                  </p:par>
                  <p:par>
                    <p:cTn id="1135" fill="hold">
                      <p:stCondLst>
                        <p:cond delay="indefinite"/>
                      </p:stCondLst>
                      <p:childTnLst>
                        <p:par>
                          <p:cTn id="1136" fill="hold">
                            <p:stCondLst>
                              <p:cond delay="0"/>
                            </p:stCondLst>
                            <p:childTnLst>
                              <p:par>
                                <p:cTn id="1137" nodeType="clickEffect" fill="hold" presetClass="entr" presetID="1">
                                  <p:stCondLst>
                                    <p:cond delay="0"/>
                                  </p:stCondLst>
                                  <p:childTnLst>
                                    <p:set>
                                      <p:cBhvr>
                                        <p:cTn id="1138" dur="1" fill="hold">
                                          <p:stCondLst>
                                            <p:cond delay="0"/>
                                          </p:stCondLst>
                                        </p:cTn>
                                        <p:tgtEl>
                                          <p:spTgt spid="1108"/>
                                        </p:tgtEl>
                                        <p:attrNameLst>
                                          <p:attrName>style.visibility</p:attrName>
                                        </p:attrNameLst>
                                      </p:cBhvr>
                                      <p:to>
                                        <p:strVal val="visible"/>
                                      </p:to>
                                    </p:set>
                                  </p:childTnLst>
                                </p:cTn>
                              </p:par>
                              <p:par>
                                <p:cTn id="1139" nodeType="withEffect" fill="hold" presetClass="entr" presetID="1">
                                  <p:stCondLst>
                                    <p:cond delay="0"/>
                                  </p:stCondLst>
                                  <p:childTnLst>
                                    <p:set>
                                      <p:cBhvr>
                                        <p:cTn id="1140" dur="1" fill="hold">
                                          <p:stCondLst>
                                            <p:cond delay="0"/>
                                          </p:stCondLst>
                                        </p:cTn>
                                        <p:tgtEl>
                                          <p:spTgt spid="1109"/>
                                        </p:tgtEl>
                                        <p:attrNameLst>
                                          <p:attrName>style.visibility</p:attrName>
                                        </p:attrNameLst>
                                      </p:cBhvr>
                                      <p:to>
                                        <p:strVal val="visible"/>
                                      </p:to>
                                    </p:set>
                                  </p:childTnLst>
                                </p:cTn>
                              </p:par>
                            </p:childTnLst>
                          </p:cTn>
                        </p:par>
                      </p:childTnLst>
                    </p:cTn>
                  </p:par>
                  <p:par>
                    <p:cTn id="1141" fill="hold">
                      <p:stCondLst>
                        <p:cond delay="indefinite"/>
                      </p:stCondLst>
                      <p:childTnLst>
                        <p:par>
                          <p:cTn id="1142" fill="hold">
                            <p:stCondLst>
                              <p:cond delay="0"/>
                            </p:stCondLst>
                            <p:childTnLst>
                              <p:par>
                                <p:cTn id="1143" nodeType="clickEffect" fill="hold" presetClass="entr" presetID="1">
                                  <p:stCondLst>
                                    <p:cond delay="0"/>
                                  </p:stCondLst>
                                  <p:childTnLst>
                                    <p:set>
                                      <p:cBhvr>
                                        <p:cTn id="1144" dur="1" fill="hold">
                                          <p:stCondLst>
                                            <p:cond delay="0"/>
                                          </p:stCondLst>
                                        </p:cTn>
                                        <p:tgtEl>
                                          <p:spTgt spid="1111"/>
                                        </p:tgtEl>
                                        <p:attrNameLst>
                                          <p:attrName>style.visibility</p:attrName>
                                        </p:attrNameLst>
                                      </p:cBhvr>
                                      <p:to>
                                        <p:strVal val="visible"/>
                                      </p:to>
                                    </p:set>
                                  </p:childTnLst>
                                </p:cTn>
                              </p:par>
                              <p:par>
                                <p:cTn id="1145" nodeType="withEffect" fill="hold" presetClass="entr" presetID="1">
                                  <p:stCondLst>
                                    <p:cond delay="0"/>
                                  </p:stCondLst>
                                  <p:childTnLst>
                                    <p:set>
                                      <p:cBhvr>
                                        <p:cTn id="1146" dur="1" fill="hold">
                                          <p:stCondLst>
                                            <p:cond delay="0"/>
                                          </p:stCondLst>
                                        </p:cTn>
                                        <p:tgtEl>
                                          <p:spTgt spid="1112"/>
                                        </p:tgtEl>
                                        <p:attrNameLst>
                                          <p:attrName>style.visibility</p:attrName>
                                        </p:attrNameLst>
                                      </p:cBhvr>
                                      <p:to>
                                        <p:strVal val="visible"/>
                                      </p:to>
                                    </p:set>
                                  </p:childTnLst>
                                </p:cTn>
                              </p:par>
                              <p:par>
                                <p:cTn id="1147" nodeType="withEffect" fill="hold" presetClass="entr" presetID="1">
                                  <p:stCondLst>
                                    <p:cond delay="0"/>
                                  </p:stCondLst>
                                  <p:childTnLst>
                                    <p:set>
                                      <p:cBhvr>
                                        <p:cTn id="1148" dur="1" fill="hold">
                                          <p:stCondLst>
                                            <p:cond delay="0"/>
                                          </p:stCondLst>
                                        </p:cTn>
                                        <p:tgtEl>
                                          <p:spTgt spid="111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Example: Fibonacci Sequence</a:t>
            </a:r>
            <a:endParaRPr b="0" lang="en-US" sz="4400" spc="-1" strike="noStrike">
              <a:solidFill>
                <a:srgbClr val="000000"/>
              </a:solidFill>
              <a:latin typeface="Calibri Light"/>
            </a:endParaRPr>
          </a:p>
        </p:txBody>
      </p:sp>
      <p:sp>
        <p:nvSpPr>
          <p:cNvPr id="1116" name="CustomShape 2"/>
          <p:cNvSpPr/>
          <p:nvPr/>
        </p:nvSpPr>
        <p:spPr>
          <a:xfrm>
            <a:off x="2776680" y="1206720"/>
            <a:ext cx="7297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fib(4)</a:t>
            </a:r>
            <a:endParaRPr b="0" lang="en-GB" sz="1200" spc="-1" strike="noStrike">
              <a:latin typeface="Arial"/>
            </a:endParaRPr>
          </a:p>
        </p:txBody>
      </p:sp>
      <p:grpSp>
        <p:nvGrpSpPr>
          <p:cNvPr id="1117" name="Group 3"/>
          <p:cNvGrpSpPr/>
          <p:nvPr/>
        </p:nvGrpSpPr>
        <p:grpSpPr>
          <a:xfrm>
            <a:off x="2815920" y="1447920"/>
            <a:ext cx="2285640" cy="615240"/>
            <a:chOff x="2815920" y="1447920"/>
            <a:chExt cx="2285640" cy="615240"/>
          </a:xfrm>
        </p:grpSpPr>
        <p:sp>
          <p:nvSpPr>
            <p:cNvPr id="1118" name="CustomShape 4"/>
            <p:cNvSpPr/>
            <p:nvPr/>
          </p:nvSpPr>
          <p:spPr>
            <a:xfrm>
              <a:off x="2815920" y="1447920"/>
              <a:ext cx="2285640" cy="615240"/>
            </a:xfrm>
            <a:prstGeom prst="rect">
              <a:avLst/>
            </a:prstGeom>
            <a:solidFill>
              <a:srgbClr val="ebf1de"/>
            </a:solidFill>
            <a:ln w="9360">
              <a:solidFill>
                <a:srgbClr val="000000"/>
              </a:solidFill>
              <a:round/>
            </a:ln>
            <a:effectLst>
              <a:outerShdw dist="37674" dir="2700000">
                <a:srgbClr val="000000">
                  <a:alpha val="40000"/>
                </a:srgbClr>
              </a:outerShdw>
            </a:effectLst>
          </p:spPr>
          <p:style>
            <a:lnRef idx="0"/>
            <a:fillRef idx="0"/>
            <a:effectRef idx="0"/>
            <a:fontRef idx="minor"/>
          </p:style>
        </p:sp>
        <p:sp>
          <p:nvSpPr>
            <p:cNvPr id="1119" name="CustomShape 5"/>
            <p:cNvSpPr/>
            <p:nvPr/>
          </p:nvSpPr>
          <p:spPr>
            <a:xfrm>
              <a:off x="3155400" y="1487880"/>
              <a:ext cx="5011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Menlo"/>
                  <a:ea typeface="Menlo"/>
                </a:rPr>
                <a:t>num</a:t>
              </a:r>
              <a:endParaRPr b="0" lang="en-GB" sz="1400" spc="-1" strike="noStrike">
                <a:latin typeface="Arial"/>
              </a:endParaRPr>
            </a:p>
          </p:txBody>
        </p:sp>
        <p:sp>
          <p:nvSpPr>
            <p:cNvPr id="1120" name="CustomShape 6"/>
            <p:cNvSpPr/>
            <p:nvPr/>
          </p:nvSpPr>
          <p:spPr>
            <a:xfrm>
              <a:off x="3669840" y="1491480"/>
              <a:ext cx="407160" cy="252360"/>
            </a:xfrm>
            <a:prstGeom prst="rect">
              <a:avLst/>
            </a:prstGeom>
            <a:solidFill>
              <a:srgbClr val="d7e4bd"/>
            </a:solidFill>
            <a:ln w="25560">
              <a:solidFill>
                <a:srgbClr val="4f81bd"/>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Menlo"/>
                  <a:ea typeface="Menlo"/>
                </a:rPr>
                <a:t>4</a:t>
              </a:r>
              <a:endParaRPr b="0" lang="en-GB" sz="1400" spc="-1" strike="noStrike">
                <a:latin typeface="Arial"/>
              </a:endParaRPr>
            </a:p>
          </p:txBody>
        </p:sp>
        <p:sp>
          <p:nvSpPr>
            <p:cNvPr id="1121" name="CustomShape 7"/>
            <p:cNvSpPr/>
            <p:nvPr/>
          </p:nvSpPr>
          <p:spPr>
            <a:xfrm>
              <a:off x="2882880" y="1785240"/>
              <a:ext cx="21927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return fib(3) + fib(2)</a:t>
              </a:r>
              <a:endParaRPr b="0" lang="en-GB" sz="1200" spc="-1" strike="noStrike">
                <a:latin typeface="Arial"/>
              </a:endParaRPr>
            </a:p>
          </p:txBody>
        </p:sp>
      </p:grpSp>
      <p:sp>
        <p:nvSpPr>
          <p:cNvPr id="1122" name="CustomShape 8"/>
          <p:cNvSpPr/>
          <p:nvPr/>
        </p:nvSpPr>
        <p:spPr>
          <a:xfrm>
            <a:off x="461160" y="1240200"/>
            <a:ext cx="1958040" cy="700200"/>
          </a:xfrm>
          <a:prstGeom prst="rect">
            <a:avLst/>
          </a:prstGeom>
          <a:solidFill>
            <a:srgbClr val="ffffff"/>
          </a:solidFill>
          <a:ln w="25560">
            <a:solidFill>
              <a:srgbClr val="9bbb59"/>
            </a:solidFill>
            <a:round/>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Segoe Print"/>
              </a:rPr>
              <a:t>Suppose we call </a:t>
            </a:r>
            <a:r>
              <a:rPr b="0" lang="en-GB" sz="2000" spc="-1" strike="noStrike">
                <a:solidFill>
                  <a:srgbClr val="000000"/>
                </a:solidFill>
                <a:latin typeface="Calibri Light"/>
              </a:rPr>
              <a:t> </a:t>
            </a:r>
            <a:endParaRPr b="0" lang="en-GB" sz="2000" spc="-1" strike="noStrike">
              <a:latin typeface="Arial"/>
            </a:endParaRPr>
          </a:p>
          <a:p>
            <a:pPr>
              <a:lnSpc>
                <a:spcPct val="100000"/>
              </a:lnSpc>
            </a:pPr>
            <a:r>
              <a:rPr b="0" lang="en-GB" sz="1600" spc="-1" strike="noStrike">
                <a:solidFill>
                  <a:srgbClr val="000000"/>
                </a:solidFill>
                <a:latin typeface="Menlo"/>
                <a:ea typeface="Menlo"/>
              </a:rPr>
              <a:t>fib(4)</a:t>
            </a:r>
            <a:r>
              <a:rPr b="0" lang="en-GB" sz="2000" spc="-1" strike="noStrike">
                <a:solidFill>
                  <a:srgbClr val="000000"/>
                </a:solidFill>
                <a:latin typeface="Calibri Light"/>
                <a:ea typeface="Menlo"/>
              </a:rPr>
              <a:t>:</a:t>
            </a:r>
            <a:endParaRPr b="0" lang="en-GB" sz="2000" spc="-1" strike="noStrike">
              <a:latin typeface="Arial"/>
            </a:endParaRPr>
          </a:p>
        </p:txBody>
      </p:sp>
      <p:grpSp>
        <p:nvGrpSpPr>
          <p:cNvPr id="1123" name="Group 9"/>
          <p:cNvGrpSpPr/>
          <p:nvPr/>
        </p:nvGrpSpPr>
        <p:grpSpPr>
          <a:xfrm>
            <a:off x="1216080" y="1998360"/>
            <a:ext cx="2404440" cy="1424880"/>
            <a:chOff x="1216080" y="1998360"/>
            <a:chExt cx="2404440" cy="1424880"/>
          </a:xfrm>
        </p:grpSpPr>
        <p:grpSp>
          <p:nvGrpSpPr>
            <p:cNvPr id="1124" name="Group 10"/>
            <p:cNvGrpSpPr/>
            <p:nvPr/>
          </p:nvGrpSpPr>
          <p:grpSpPr>
            <a:xfrm>
              <a:off x="1250280" y="2808000"/>
              <a:ext cx="2285640" cy="615240"/>
              <a:chOff x="1250280" y="2808000"/>
              <a:chExt cx="2285640" cy="615240"/>
            </a:xfrm>
          </p:grpSpPr>
          <p:sp>
            <p:nvSpPr>
              <p:cNvPr id="1125" name="CustomShape 11"/>
              <p:cNvSpPr/>
              <p:nvPr/>
            </p:nvSpPr>
            <p:spPr>
              <a:xfrm>
                <a:off x="1250280" y="2808000"/>
                <a:ext cx="2285640" cy="615240"/>
              </a:xfrm>
              <a:prstGeom prst="rect">
                <a:avLst/>
              </a:prstGeom>
              <a:solidFill>
                <a:srgbClr val="ebf1de"/>
              </a:solidFill>
              <a:ln w="9360">
                <a:solidFill>
                  <a:srgbClr val="000000"/>
                </a:solidFill>
                <a:round/>
              </a:ln>
              <a:effectLst>
                <a:outerShdw dist="37674" dir="2700000">
                  <a:srgbClr val="000000">
                    <a:alpha val="40000"/>
                  </a:srgbClr>
                </a:outerShdw>
              </a:effectLst>
            </p:spPr>
            <p:style>
              <a:lnRef idx="0"/>
              <a:fillRef idx="0"/>
              <a:effectRef idx="0"/>
              <a:fontRef idx="minor"/>
            </p:style>
          </p:sp>
          <p:sp>
            <p:nvSpPr>
              <p:cNvPr id="1126" name="CustomShape 12"/>
              <p:cNvSpPr/>
              <p:nvPr/>
            </p:nvSpPr>
            <p:spPr>
              <a:xfrm>
                <a:off x="1589760" y="2847960"/>
                <a:ext cx="5011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Menlo"/>
                    <a:ea typeface="Menlo"/>
                  </a:rPr>
                  <a:t>num</a:t>
                </a:r>
                <a:endParaRPr b="0" lang="en-GB" sz="1400" spc="-1" strike="noStrike">
                  <a:latin typeface="Arial"/>
                </a:endParaRPr>
              </a:p>
            </p:txBody>
          </p:sp>
          <p:sp>
            <p:nvSpPr>
              <p:cNvPr id="1127" name="CustomShape 13"/>
              <p:cNvSpPr/>
              <p:nvPr/>
            </p:nvSpPr>
            <p:spPr>
              <a:xfrm>
                <a:off x="2104200" y="2851920"/>
                <a:ext cx="407160" cy="252360"/>
              </a:xfrm>
              <a:prstGeom prst="rect">
                <a:avLst/>
              </a:prstGeom>
              <a:solidFill>
                <a:srgbClr val="d7e4bd"/>
              </a:solidFill>
              <a:ln w="25560">
                <a:solidFill>
                  <a:srgbClr val="4f81bd"/>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Menlo"/>
                    <a:ea typeface="Menlo"/>
                  </a:rPr>
                  <a:t>3</a:t>
                </a:r>
                <a:endParaRPr b="0" lang="en-GB" sz="1400" spc="-1" strike="noStrike">
                  <a:latin typeface="Arial"/>
                </a:endParaRPr>
              </a:p>
            </p:txBody>
          </p:sp>
          <p:sp>
            <p:nvSpPr>
              <p:cNvPr id="1128" name="CustomShape 14"/>
              <p:cNvSpPr/>
              <p:nvPr/>
            </p:nvSpPr>
            <p:spPr>
              <a:xfrm>
                <a:off x="1317240" y="3145320"/>
                <a:ext cx="21927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return fib(2) + fib(1)</a:t>
                </a:r>
                <a:endParaRPr b="0" lang="en-GB" sz="1200" spc="-1" strike="noStrike">
                  <a:latin typeface="Arial"/>
                </a:endParaRPr>
              </a:p>
            </p:txBody>
          </p:sp>
        </p:grpSp>
        <p:sp>
          <p:nvSpPr>
            <p:cNvPr id="1129" name="CustomShape 15"/>
            <p:cNvSpPr/>
            <p:nvPr/>
          </p:nvSpPr>
          <p:spPr>
            <a:xfrm>
              <a:off x="1216080" y="2566800"/>
              <a:ext cx="7297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fib(3)</a:t>
              </a:r>
              <a:endParaRPr b="0" lang="en-GB" sz="1200" spc="-1" strike="noStrike">
                <a:latin typeface="Arial"/>
              </a:endParaRPr>
            </a:p>
          </p:txBody>
        </p:sp>
        <p:sp>
          <p:nvSpPr>
            <p:cNvPr id="1130" name="CustomShape 16"/>
            <p:cNvSpPr/>
            <p:nvPr/>
          </p:nvSpPr>
          <p:spPr>
            <a:xfrm flipH="1">
              <a:off x="1950840" y="1998360"/>
              <a:ext cx="1669320" cy="70632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1131" name="CustomShape 17"/>
            <p:cNvSpPr/>
            <p:nvPr/>
          </p:nvSpPr>
          <p:spPr>
            <a:xfrm>
              <a:off x="2349720" y="2251800"/>
              <a:ext cx="182520" cy="182520"/>
            </a:xfrm>
            <a:prstGeom prst="ellipse">
              <a:avLst/>
            </a:prstGeom>
            <a:noFill/>
            <a:ln w="25560">
              <a:solidFill>
                <a:srgbClr val="f79646"/>
              </a:solidFill>
              <a:round/>
            </a:ln>
          </p:spPr>
          <p:style>
            <a:lnRef idx="0"/>
            <a:fillRef idx="0"/>
            <a:effectRef idx="0"/>
            <a:fontRef idx="minor"/>
          </p:style>
          <p:txBody>
            <a:bodyPr wrap="none" lIns="0" rIns="0" tIns="0" bIns="0" anchor="ctr"/>
            <a:p>
              <a:pPr algn="ctr">
                <a:lnSpc>
                  <a:spcPct val="100000"/>
                </a:lnSpc>
              </a:pPr>
              <a:r>
                <a:rPr b="1" lang="en-GB" sz="800" spc="-1" strike="noStrike">
                  <a:solidFill>
                    <a:srgbClr val="e46c0a"/>
                  </a:solidFill>
                  <a:latin typeface="Calibri Light"/>
                </a:rPr>
                <a:t>1</a:t>
              </a:r>
              <a:endParaRPr b="0" lang="en-GB" sz="800" spc="-1" strike="noStrike">
                <a:latin typeface="Arial"/>
              </a:endParaRPr>
            </a:p>
          </p:txBody>
        </p:sp>
      </p:grpSp>
      <p:grpSp>
        <p:nvGrpSpPr>
          <p:cNvPr id="1132" name="Group 18"/>
          <p:cNvGrpSpPr/>
          <p:nvPr/>
        </p:nvGrpSpPr>
        <p:grpSpPr>
          <a:xfrm>
            <a:off x="568800" y="3367800"/>
            <a:ext cx="2333880" cy="1415880"/>
            <a:chOff x="568800" y="3367800"/>
            <a:chExt cx="2333880" cy="1415880"/>
          </a:xfrm>
        </p:grpSpPr>
        <p:grpSp>
          <p:nvGrpSpPr>
            <p:cNvPr id="1133" name="Group 19"/>
            <p:cNvGrpSpPr/>
            <p:nvPr/>
          </p:nvGrpSpPr>
          <p:grpSpPr>
            <a:xfrm>
              <a:off x="617040" y="4168440"/>
              <a:ext cx="2285640" cy="615240"/>
              <a:chOff x="617040" y="4168440"/>
              <a:chExt cx="2285640" cy="615240"/>
            </a:xfrm>
          </p:grpSpPr>
          <p:sp>
            <p:nvSpPr>
              <p:cNvPr id="1134" name="CustomShape 20"/>
              <p:cNvSpPr/>
              <p:nvPr/>
            </p:nvSpPr>
            <p:spPr>
              <a:xfrm>
                <a:off x="617040" y="4168440"/>
                <a:ext cx="2285640" cy="615240"/>
              </a:xfrm>
              <a:prstGeom prst="rect">
                <a:avLst/>
              </a:prstGeom>
              <a:solidFill>
                <a:srgbClr val="ebf1de"/>
              </a:solidFill>
              <a:ln w="9360">
                <a:solidFill>
                  <a:srgbClr val="000000"/>
                </a:solidFill>
                <a:round/>
              </a:ln>
              <a:effectLst>
                <a:outerShdw dist="37674" dir="2700000">
                  <a:srgbClr val="000000">
                    <a:alpha val="40000"/>
                  </a:srgbClr>
                </a:outerShdw>
              </a:effectLst>
            </p:spPr>
            <p:style>
              <a:lnRef idx="0"/>
              <a:fillRef idx="0"/>
              <a:effectRef idx="0"/>
              <a:fontRef idx="minor"/>
            </p:style>
          </p:sp>
          <p:sp>
            <p:nvSpPr>
              <p:cNvPr id="1135" name="CustomShape 21"/>
              <p:cNvSpPr/>
              <p:nvPr/>
            </p:nvSpPr>
            <p:spPr>
              <a:xfrm>
                <a:off x="956520" y="4208400"/>
                <a:ext cx="5011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Menlo"/>
                    <a:ea typeface="Menlo"/>
                  </a:rPr>
                  <a:t>num</a:t>
                </a:r>
                <a:endParaRPr b="0" lang="en-GB" sz="1400" spc="-1" strike="noStrike">
                  <a:latin typeface="Arial"/>
                </a:endParaRPr>
              </a:p>
            </p:txBody>
          </p:sp>
          <p:sp>
            <p:nvSpPr>
              <p:cNvPr id="1136" name="CustomShape 22"/>
              <p:cNvSpPr/>
              <p:nvPr/>
            </p:nvSpPr>
            <p:spPr>
              <a:xfrm>
                <a:off x="1470960" y="4212000"/>
                <a:ext cx="407160" cy="252360"/>
              </a:xfrm>
              <a:prstGeom prst="rect">
                <a:avLst/>
              </a:prstGeom>
              <a:solidFill>
                <a:srgbClr val="d7e4bd"/>
              </a:solidFill>
              <a:ln w="25560">
                <a:solidFill>
                  <a:srgbClr val="4f81bd"/>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Menlo"/>
                    <a:ea typeface="Menlo"/>
                  </a:rPr>
                  <a:t>2</a:t>
                </a:r>
                <a:endParaRPr b="0" lang="en-GB" sz="1400" spc="-1" strike="noStrike">
                  <a:latin typeface="Arial"/>
                </a:endParaRPr>
              </a:p>
            </p:txBody>
          </p:sp>
          <p:sp>
            <p:nvSpPr>
              <p:cNvPr id="1137" name="CustomShape 23"/>
              <p:cNvSpPr/>
              <p:nvPr/>
            </p:nvSpPr>
            <p:spPr>
              <a:xfrm>
                <a:off x="684000" y="4505760"/>
                <a:ext cx="21927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return fib(1) + fib(0)</a:t>
                </a:r>
                <a:endParaRPr b="0" lang="en-GB" sz="1200" spc="-1" strike="noStrike">
                  <a:latin typeface="Arial"/>
                </a:endParaRPr>
              </a:p>
            </p:txBody>
          </p:sp>
        </p:grpSp>
        <p:sp>
          <p:nvSpPr>
            <p:cNvPr id="1138" name="CustomShape 24"/>
            <p:cNvSpPr/>
            <p:nvPr/>
          </p:nvSpPr>
          <p:spPr>
            <a:xfrm>
              <a:off x="568800" y="3923640"/>
              <a:ext cx="7297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fib(2)</a:t>
              </a:r>
              <a:endParaRPr b="0" lang="en-GB" sz="1200" spc="-1" strike="noStrike">
                <a:latin typeface="Arial"/>
              </a:endParaRPr>
            </a:p>
          </p:txBody>
        </p:sp>
        <p:sp>
          <p:nvSpPr>
            <p:cNvPr id="1139" name="CustomShape 25"/>
            <p:cNvSpPr/>
            <p:nvPr/>
          </p:nvSpPr>
          <p:spPr>
            <a:xfrm flipH="1">
              <a:off x="1305000" y="3367800"/>
              <a:ext cx="968400" cy="69408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1140" name="CustomShape 26"/>
            <p:cNvSpPr/>
            <p:nvPr/>
          </p:nvSpPr>
          <p:spPr>
            <a:xfrm>
              <a:off x="1517760" y="3578040"/>
              <a:ext cx="182520" cy="182520"/>
            </a:xfrm>
            <a:prstGeom prst="ellipse">
              <a:avLst/>
            </a:prstGeom>
            <a:noFill/>
            <a:ln w="25560">
              <a:solidFill>
                <a:srgbClr val="f79646"/>
              </a:solidFill>
              <a:round/>
            </a:ln>
          </p:spPr>
          <p:style>
            <a:lnRef idx="0"/>
            <a:fillRef idx="0"/>
            <a:effectRef idx="0"/>
            <a:fontRef idx="minor"/>
          </p:style>
          <p:txBody>
            <a:bodyPr wrap="none" lIns="0" rIns="0" tIns="0" bIns="0" anchor="ctr"/>
            <a:p>
              <a:pPr algn="ctr">
                <a:lnSpc>
                  <a:spcPct val="100000"/>
                </a:lnSpc>
              </a:pPr>
              <a:r>
                <a:rPr b="1" lang="en-GB" sz="800" spc="-1" strike="noStrike">
                  <a:solidFill>
                    <a:srgbClr val="e46c0a"/>
                  </a:solidFill>
                  <a:latin typeface="Calibri Light"/>
                </a:rPr>
                <a:t>2</a:t>
              </a:r>
              <a:endParaRPr b="0" lang="en-GB" sz="800" spc="-1" strike="noStrike">
                <a:latin typeface="Arial"/>
              </a:endParaRPr>
            </a:p>
          </p:txBody>
        </p:sp>
      </p:grpSp>
      <p:grpSp>
        <p:nvGrpSpPr>
          <p:cNvPr id="1141" name="Group 27"/>
          <p:cNvGrpSpPr/>
          <p:nvPr/>
        </p:nvGrpSpPr>
        <p:grpSpPr>
          <a:xfrm>
            <a:off x="334080" y="4731480"/>
            <a:ext cx="1694160" cy="1412280"/>
            <a:chOff x="334080" y="4731480"/>
            <a:chExt cx="1694160" cy="1412280"/>
          </a:xfrm>
        </p:grpSpPr>
        <p:grpSp>
          <p:nvGrpSpPr>
            <p:cNvPr id="1142" name="Group 28"/>
            <p:cNvGrpSpPr/>
            <p:nvPr/>
          </p:nvGrpSpPr>
          <p:grpSpPr>
            <a:xfrm>
              <a:off x="382680" y="5528520"/>
              <a:ext cx="1645560" cy="615240"/>
              <a:chOff x="382680" y="5528520"/>
              <a:chExt cx="1645560" cy="615240"/>
            </a:xfrm>
          </p:grpSpPr>
          <p:sp>
            <p:nvSpPr>
              <p:cNvPr id="1143" name="CustomShape 29"/>
              <p:cNvSpPr/>
              <p:nvPr/>
            </p:nvSpPr>
            <p:spPr>
              <a:xfrm>
                <a:off x="382680" y="5528520"/>
                <a:ext cx="1645560" cy="615240"/>
              </a:xfrm>
              <a:prstGeom prst="rect">
                <a:avLst/>
              </a:prstGeom>
              <a:solidFill>
                <a:srgbClr val="ebf1de"/>
              </a:solidFill>
              <a:ln w="9360">
                <a:solidFill>
                  <a:srgbClr val="000000"/>
                </a:solidFill>
                <a:round/>
              </a:ln>
              <a:effectLst>
                <a:outerShdw dist="37674" dir="2700000">
                  <a:srgbClr val="000000">
                    <a:alpha val="40000"/>
                  </a:srgbClr>
                </a:outerShdw>
              </a:effectLst>
            </p:spPr>
            <p:style>
              <a:lnRef idx="0"/>
              <a:fillRef idx="0"/>
              <a:effectRef idx="0"/>
              <a:fontRef idx="minor"/>
            </p:style>
          </p:sp>
          <p:sp>
            <p:nvSpPr>
              <p:cNvPr id="1144" name="CustomShape 30"/>
              <p:cNvSpPr/>
              <p:nvPr/>
            </p:nvSpPr>
            <p:spPr>
              <a:xfrm>
                <a:off x="721800" y="5568480"/>
                <a:ext cx="5011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Menlo"/>
                    <a:ea typeface="Menlo"/>
                  </a:rPr>
                  <a:t>num</a:t>
                </a:r>
                <a:endParaRPr b="0" lang="en-GB" sz="1400" spc="-1" strike="noStrike">
                  <a:latin typeface="Arial"/>
                </a:endParaRPr>
              </a:p>
            </p:txBody>
          </p:sp>
          <p:sp>
            <p:nvSpPr>
              <p:cNvPr id="1145" name="CustomShape 31"/>
              <p:cNvSpPr/>
              <p:nvPr/>
            </p:nvSpPr>
            <p:spPr>
              <a:xfrm>
                <a:off x="1236600" y="5572440"/>
                <a:ext cx="407160" cy="252360"/>
              </a:xfrm>
              <a:prstGeom prst="rect">
                <a:avLst/>
              </a:prstGeom>
              <a:solidFill>
                <a:srgbClr val="d7e4bd"/>
              </a:solidFill>
              <a:ln w="25560">
                <a:solidFill>
                  <a:srgbClr val="4f81bd"/>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Menlo"/>
                    <a:ea typeface="Menlo"/>
                  </a:rPr>
                  <a:t>1</a:t>
                </a:r>
                <a:endParaRPr b="0" lang="en-GB" sz="1400" spc="-1" strike="noStrike">
                  <a:latin typeface="Arial"/>
                </a:endParaRPr>
              </a:p>
            </p:txBody>
          </p:sp>
          <p:sp>
            <p:nvSpPr>
              <p:cNvPr id="1146" name="CustomShape 32"/>
              <p:cNvSpPr/>
              <p:nvPr/>
            </p:nvSpPr>
            <p:spPr>
              <a:xfrm>
                <a:off x="725040" y="5865840"/>
                <a:ext cx="109548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return num</a:t>
                </a:r>
                <a:endParaRPr b="0" lang="en-GB" sz="1200" spc="-1" strike="noStrike">
                  <a:latin typeface="Arial"/>
                </a:endParaRPr>
              </a:p>
            </p:txBody>
          </p:sp>
        </p:grpSp>
        <p:sp>
          <p:nvSpPr>
            <p:cNvPr id="1147" name="CustomShape 33"/>
            <p:cNvSpPr/>
            <p:nvPr/>
          </p:nvSpPr>
          <p:spPr>
            <a:xfrm>
              <a:off x="334080" y="5284800"/>
              <a:ext cx="7297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fib(1)</a:t>
              </a:r>
              <a:endParaRPr b="0" lang="en-GB" sz="1200" spc="-1" strike="noStrike">
                <a:latin typeface="Arial"/>
              </a:endParaRPr>
            </a:p>
          </p:txBody>
        </p:sp>
        <p:sp>
          <p:nvSpPr>
            <p:cNvPr id="1148" name="CustomShape 34"/>
            <p:cNvSpPr/>
            <p:nvPr/>
          </p:nvSpPr>
          <p:spPr>
            <a:xfrm flipH="1">
              <a:off x="1068840" y="4731480"/>
              <a:ext cx="573480" cy="69156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1149" name="CustomShape 35"/>
            <p:cNvSpPr/>
            <p:nvPr/>
          </p:nvSpPr>
          <p:spPr>
            <a:xfrm>
              <a:off x="1082160" y="4984560"/>
              <a:ext cx="182520" cy="182520"/>
            </a:xfrm>
            <a:prstGeom prst="ellipse">
              <a:avLst/>
            </a:prstGeom>
            <a:noFill/>
            <a:ln w="25560">
              <a:solidFill>
                <a:srgbClr val="f79646"/>
              </a:solidFill>
              <a:round/>
            </a:ln>
          </p:spPr>
          <p:style>
            <a:lnRef idx="0"/>
            <a:fillRef idx="0"/>
            <a:effectRef idx="0"/>
            <a:fontRef idx="minor"/>
          </p:style>
          <p:txBody>
            <a:bodyPr wrap="none" lIns="0" rIns="0" tIns="0" bIns="0" anchor="ctr"/>
            <a:p>
              <a:pPr algn="ctr">
                <a:lnSpc>
                  <a:spcPct val="100000"/>
                </a:lnSpc>
              </a:pPr>
              <a:r>
                <a:rPr b="1" lang="en-GB" sz="800" spc="-1" strike="noStrike">
                  <a:solidFill>
                    <a:srgbClr val="e46c0a"/>
                  </a:solidFill>
                  <a:latin typeface="Calibri Light"/>
                </a:rPr>
                <a:t>3</a:t>
              </a:r>
              <a:endParaRPr b="0" lang="en-GB" sz="800" spc="-1" strike="noStrike">
                <a:latin typeface="Arial"/>
              </a:endParaRPr>
            </a:p>
          </p:txBody>
        </p:sp>
      </p:grpSp>
      <p:grpSp>
        <p:nvGrpSpPr>
          <p:cNvPr id="1150" name="Group 36"/>
          <p:cNvGrpSpPr/>
          <p:nvPr/>
        </p:nvGrpSpPr>
        <p:grpSpPr>
          <a:xfrm>
            <a:off x="1557720" y="4730400"/>
            <a:ext cx="851760" cy="796680"/>
            <a:chOff x="1557720" y="4730400"/>
            <a:chExt cx="851760" cy="796680"/>
          </a:xfrm>
        </p:grpSpPr>
        <p:sp>
          <p:nvSpPr>
            <p:cNvPr id="1151" name="CustomShape 37"/>
            <p:cNvSpPr/>
            <p:nvPr/>
          </p:nvSpPr>
          <p:spPr>
            <a:xfrm flipH="1" flipV="1">
              <a:off x="1723680" y="4730040"/>
              <a:ext cx="104760" cy="7966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st="20160" dir="5400000">
                <a:srgbClr val="000000">
                  <a:alpha val="38000"/>
                </a:srgbClr>
              </a:outerShdw>
            </a:effectLst>
          </p:spPr>
          <p:style>
            <a:lnRef idx="0"/>
            <a:fillRef idx="0"/>
            <a:effectRef idx="0"/>
            <a:fontRef idx="minor"/>
          </p:style>
        </p:sp>
        <p:sp>
          <p:nvSpPr>
            <p:cNvPr id="1152" name="CustomShape 38"/>
            <p:cNvSpPr/>
            <p:nvPr/>
          </p:nvSpPr>
          <p:spPr>
            <a:xfrm>
              <a:off x="1557720" y="5007960"/>
              <a:ext cx="85176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Menlo"/>
                  <a:ea typeface="Menlo"/>
                </a:rPr>
                <a:t>return 1</a:t>
              </a:r>
              <a:endParaRPr b="0" lang="en-GB" sz="1100" spc="-1" strike="noStrike">
                <a:latin typeface="Arial"/>
              </a:endParaRPr>
            </a:p>
          </p:txBody>
        </p:sp>
        <p:sp>
          <p:nvSpPr>
            <p:cNvPr id="1153" name="CustomShape 39"/>
            <p:cNvSpPr/>
            <p:nvPr/>
          </p:nvSpPr>
          <p:spPr>
            <a:xfrm>
              <a:off x="1860840" y="5284800"/>
              <a:ext cx="182520" cy="182520"/>
            </a:xfrm>
            <a:prstGeom prst="ellipse">
              <a:avLst/>
            </a:prstGeom>
            <a:noFill/>
            <a:ln w="25560">
              <a:solidFill>
                <a:srgbClr val="4bacc6"/>
              </a:solidFill>
              <a:round/>
            </a:ln>
          </p:spPr>
          <p:style>
            <a:lnRef idx="0"/>
            <a:fillRef idx="0"/>
            <a:effectRef idx="0"/>
            <a:fontRef idx="minor"/>
          </p:style>
          <p:txBody>
            <a:bodyPr wrap="none" lIns="0" rIns="0" tIns="0" bIns="0" anchor="ctr"/>
            <a:p>
              <a:pPr algn="ctr">
                <a:lnSpc>
                  <a:spcPct val="100000"/>
                </a:lnSpc>
              </a:pPr>
              <a:r>
                <a:rPr b="1" lang="en-GB" sz="800" spc="-1" strike="noStrike">
                  <a:solidFill>
                    <a:srgbClr val="31859c"/>
                  </a:solidFill>
                  <a:latin typeface="Calibri Light"/>
                </a:rPr>
                <a:t>4</a:t>
              </a:r>
              <a:endParaRPr b="0" lang="en-GB" sz="800" spc="-1" strike="noStrike">
                <a:latin typeface="Arial"/>
              </a:endParaRPr>
            </a:p>
          </p:txBody>
        </p:sp>
      </p:grpSp>
      <p:grpSp>
        <p:nvGrpSpPr>
          <p:cNvPr id="1154" name="Group 40"/>
          <p:cNvGrpSpPr/>
          <p:nvPr/>
        </p:nvGrpSpPr>
        <p:grpSpPr>
          <a:xfrm>
            <a:off x="2225520" y="4731480"/>
            <a:ext cx="1693800" cy="1412280"/>
            <a:chOff x="2225520" y="4731480"/>
            <a:chExt cx="1693800" cy="1412280"/>
          </a:xfrm>
        </p:grpSpPr>
        <p:grpSp>
          <p:nvGrpSpPr>
            <p:cNvPr id="1155" name="Group 41"/>
            <p:cNvGrpSpPr/>
            <p:nvPr/>
          </p:nvGrpSpPr>
          <p:grpSpPr>
            <a:xfrm>
              <a:off x="2273760" y="5528520"/>
              <a:ext cx="1645560" cy="615240"/>
              <a:chOff x="2273760" y="5528520"/>
              <a:chExt cx="1645560" cy="615240"/>
            </a:xfrm>
          </p:grpSpPr>
          <p:sp>
            <p:nvSpPr>
              <p:cNvPr id="1156" name="CustomShape 42"/>
              <p:cNvSpPr/>
              <p:nvPr/>
            </p:nvSpPr>
            <p:spPr>
              <a:xfrm>
                <a:off x="2273760" y="5528520"/>
                <a:ext cx="1645560" cy="615240"/>
              </a:xfrm>
              <a:prstGeom prst="rect">
                <a:avLst/>
              </a:prstGeom>
              <a:solidFill>
                <a:srgbClr val="ebf1de"/>
              </a:solidFill>
              <a:ln w="9360">
                <a:solidFill>
                  <a:srgbClr val="000000"/>
                </a:solidFill>
                <a:round/>
              </a:ln>
              <a:effectLst>
                <a:outerShdw dist="37674" dir="2700000">
                  <a:srgbClr val="000000">
                    <a:alpha val="40000"/>
                  </a:srgbClr>
                </a:outerShdw>
              </a:effectLst>
            </p:spPr>
            <p:style>
              <a:lnRef idx="0"/>
              <a:fillRef idx="0"/>
              <a:effectRef idx="0"/>
              <a:fontRef idx="minor"/>
            </p:style>
          </p:sp>
          <p:sp>
            <p:nvSpPr>
              <p:cNvPr id="1157" name="CustomShape 43"/>
              <p:cNvSpPr/>
              <p:nvPr/>
            </p:nvSpPr>
            <p:spPr>
              <a:xfrm>
                <a:off x="2613240" y="5568480"/>
                <a:ext cx="5011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Menlo"/>
                    <a:ea typeface="Menlo"/>
                  </a:rPr>
                  <a:t>num</a:t>
                </a:r>
                <a:endParaRPr b="0" lang="en-GB" sz="1400" spc="-1" strike="noStrike">
                  <a:latin typeface="Arial"/>
                </a:endParaRPr>
              </a:p>
            </p:txBody>
          </p:sp>
          <p:sp>
            <p:nvSpPr>
              <p:cNvPr id="1158" name="CustomShape 44"/>
              <p:cNvSpPr/>
              <p:nvPr/>
            </p:nvSpPr>
            <p:spPr>
              <a:xfrm>
                <a:off x="3127680" y="5572440"/>
                <a:ext cx="407160" cy="252360"/>
              </a:xfrm>
              <a:prstGeom prst="rect">
                <a:avLst/>
              </a:prstGeom>
              <a:solidFill>
                <a:srgbClr val="d7e4bd"/>
              </a:solidFill>
              <a:ln w="25560">
                <a:solidFill>
                  <a:srgbClr val="4f81bd"/>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Menlo"/>
                    <a:ea typeface="Menlo"/>
                  </a:rPr>
                  <a:t>0</a:t>
                </a:r>
                <a:endParaRPr b="0" lang="en-GB" sz="1400" spc="-1" strike="noStrike">
                  <a:latin typeface="Arial"/>
                </a:endParaRPr>
              </a:p>
            </p:txBody>
          </p:sp>
          <p:sp>
            <p:nvSpPr>
              <p:cNvPr id="1159" name="CustomShape 45"/>
              <p:cNvSpPr/>
              <p:nvPr/>
            </p:nvSpPr>
            <p:spPr>
              <a:xfrm>
                <a:off x="2616480" y="5865840"/>
                <a:ext cx="109548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return num</a:t>
                </a:r>
                <a:endParaRPr b="0" lang="en-GB" sz="1200" spc="-1" strike="noStrike">
                  <a:latin typeface="Arial"/>
                </a:endParaRPr>
              </a:p>
            </p:txBody>
          </p:sp>
        </p:grpSp>
        <p:sp>
          <p:nvSpPr>
            <p:cNvPr id="1160" name="CustomShape 46"/>
            <p:cNvSpPr/>
            <p:nvPr/>
          </p:nvSpPr>
          <p:spPr>
            <a:xfrm>
              <a:off x="2225520" y="5284800"/>
              <a:ext cx="7297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fib(0)</a:t>
              </a:r>
              <a:endParaRPr b="0" lang="en-GB" sz="1200" spc="-1" strike="noStrike">
                <a:latin typeface="Arial"/>
              </a:endParaRPr>
            </a:p>
          </p:txBody>
        </p:sp>
        <p:sp>
          <p:nvSpPr>
            <p:cNvPr id="1161" name="CustomShape 47"/>
            <p:cNvSpPr/>
            <p:nvPr/>
          </p:nvSpPr>
          <p:spPr>
            <a:xfrm>
              <a:off x="2678040" y="4731480"/>
              <a:ext cx="283320" cy="69156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1162" name="CustomShape 48"/>
            <p:cNvSpPr/>
            <p:nvPr/>
          </p:nvSpPr>
          <p:spPr>
            <a:xfrm>
              <a:off x="2559960" y="4984560"/>
              <a:ext cx="182520" cy="182520"/>
            </a:xfrm>
            <a:prstGeom prst="ellipse">
              <a:avLst/>
            </a:prstGeom>
            <a:noFill/>
            <a:ln w="25560">
              <a:solidFill>
                <a:srgbClr val="f79646"/>
              </a:solidFill>
              <a:round/>
            </a:ln>
          </p:spPr>
          <p:style>
            <a:lnRef idx="0"/>
            <a:fillRef idx="0"/>
            <a:effectRef idx="0"/>
            <a:fontRef idx="minor"/>
          </p:style>
          <p:txBody>
            <a:bodyPr wrap="none" lIns="0" rIns="0" tIns="0" bIns="0" anchor="ctr"/>
            <a:p>
              <a:pPr algn="ctr">
                <a:lnSpc>
                  <a:spcPct val="100000"/>
                </a:lnSpc>
              </a:pPr>
              <a:r>
                <a:rPr b="1" lang="en-GB" sz="800" spc="-1" strike="noStrike">
                  <a:solidFill>
                    <a:srgbClr val="e46c0a"/>
                  </a:solidFill>
                  <a:latin typeface="Calibri Light"/>
                </a:rPr>
                <a:t>5</a:t>
              </a:r>
              <a:endParaRPr b="0" lang="en-GB" sz="800" spc="-1" strike="noStrike">
                <a:latin typeface="Arial"/>
              </a:endParaRPr>
            </a:p>
          </p:txBody>
        </p:sp>
      </p:grpSp>
      <p:grpSp>
        <p:nvGrpSpPr>
          <p:cNvPr id="1163" name="Group 49"/>
          <p:cNvGrpSpPr/>
          <p:nvPr/>
        </p:nvGrpSpPr>
        <p:grpSpPr>
          <a:xfrm>
            <a:off x="2790720" y="4730400"/>
            <a:ext cx="1224720" cy="829800"/>
            <a:chOff x="2790720" y="4730400"/>
            <a:chExt cx="1224720" cy="829800"/>
          </a:xfrm>
        </p:grpSpPr>
        <p:sp>
          <p:nvSpPr>
            <p:cNvPr id="1164" name="CustomShape 50"/>
            <p:cNvSpPr/>
            <p:nvPr/>
          </p:nvSpPr>
          <p:spPr>
            <a:xfrm flipH="1" flipV="1">
              <a:off x="2790720" y="4730040"/>
              <a:ext cx="930240" cy="82980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st="20160" dir="5400000">
                <a:srgbClr val="000000">
                  <a:alpha val="38000"/>
                </a:srgbClr>
              </a:outerShdw>
            </a:effectLst>
          </p:spPr>
          <p:style>
            <a:lnRef idx="0"/>
            <a:fillRef idx="0"/>
            <a:effectRef idx="0"/>
            <a:fontRef idx="minor"/>
          </p:style>
        </p:sp>
        <p:sp>
          <p:nvSpPr>
            <p:cNvPr id="1165" name="CustomShape 51"/>
            <p:cNvSpPr/>
            <p:nvPr/>
          </p:nvSpPr>
          <p:spPr>
            <a:xfrm>
              <a:off x="3163680" y="5007960"/>
              <a:ext cx="85176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Menlo"/>
                  <a:ea typeface="Menlo"/>
                </a:rPr>
                <a:t>return 0</a:t>
              </a:r>
              <a:endParaRPr b="0" lang="en-GB" sz="1100" spc="-1" strike="noStrike">
                <a:latin typeface="Arial"/>
              </a:endParaRPr>
            </a:p>
          </p:txBody>
        </p:sp>
        <p:sp>
          <p:nvSpPr>
            <p:cNvPr id="1166" name="CustomShape 52"/>
            <p:cNvSpPr/>
            <p:nvPr/>
          </p:nvSpPr>
          <p:spPr>
            <a:xfrm>
              <a:off x="3614400" y="5273280"/>
              <a:ext cx="182520" cy="182520"/>
            </a:xfrm>
            <a:prstGeom prst="ellipse">
              <a:avLst/>
            </a:prstGeom>
            <a:noFill/>
            <a:ln w="25560">
              <a:solidFill>
                <a:srgbClr val="4bacc6"/>
              </a:solidFill>
              <a:round/>
            </a:ln>
          </p:spPr>
          <p:style>
            <a:lnRef idx="0"/>
            <a:fillRef idx="0"/>
            <a:effectRef idx="0"/>
            <a:fontRef idx="minor"/>
          </p:style>
          <p:txBody>
            <a:bodyPr wrap="none" lIns="0" rIns="0" tIns="0" bIns="0" anchor="ctr"/>
            <a:p>
              <a:pPr algn="ctr">
                <a:lnSpc>
                  <a:spcPct val="100000"/>
                </a:lnSpc>
              </a:pPr>
              <a:r>
                <a:rPr b="1" lang="en-GB" sz="800" spc="-1" strike="noStrike">
                  <a:solidFill>
                    <a:srgbClr val="31859c"/>
                  </a:solidFill>
                  <a:latin typeface="Calibri Light"/>
                </a:rPr>
                <a:t>6</a:t>
              </a:r>
              <a:endParaRPr b="0" lang="en-GB" sz="800" spc="-1" strike="noStrike">
                <a:latin typeface="Arial"/>
              </a:endParaRPr>
            </a:p>
          </p:txBody>
        </p:sp>
      </p:grpSp>
      <p:grpSp>
        <p:nvGrpSpPr>
          <p:cNvPr id="1167" name="Group 53"/>
          <p:cNvGrpSpPr/>
          <p:nvPr/>
        </p:nvGrpSpPr>
        <p:grpSpPr>
          <a:xfrm>
            <a:off x="2110320" y="3366720"/>
            <a:ext cx="851760" cy="796680"/>
            <a:chOff x="2110320" y="3366720"/>
            <a:chExt cx="851760" cy="796680"/>
          </a:xfrm>
        </p:grpSpPr>
        <p:sp>
          <p:nvSpPr>
            <p:cNvPr id="1168" name="CustomShape 54"/>
            <p:cNvSpPr/>
            <p:nvPr/>
          </p:nvSpPr>
          <p:spPr>
            <a:xfrm flipH="1" flipV="1">
              <a:off x="2426400" y="3366360"/>
              <a:ext cx="104760" cy="7966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st="20160" dir="5400000">
                <a:srgbClr val="000000">
                  <a:alpha val="38000"/>
                </a:srgbClr>
              </a:outerShdw>
            </a:effectLst>
          </p:spPr>
          <p:style>
            <a:lnRef idx="0"/>
            <a:fillRef idx="0"/>
            <a:effectRef idx="0"/>
            <a:fontRef idx="minor"/>
          </p:style>
        </p:sp>
        <p:sp>
          <p:nvSpPr>
            <p:cNvPr id="1169" name="CustomShape 55"/>
            <p:cNvSpPr/>
            <p:nvPr/>
          </p:nvSpPr>
          <p:spPr>
            <a:xfrm>
              <a:off x="2110320" y="3785040"/>
              <a:ext cx="85176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Menlo"/>
                  <a:ea typeface="Menlo"/>
                </a:rPr>
                <a:t>return 1</a:t>
              </a:r>
              <a:endParaRPr b="0" lang="en-GB" sz="1100" spc="-1" strike="noStrike">
                <a:latin typeface="Arial"/>
              </a:endParaRPr>
            </a:p>
          </p:txBody>
        </p:sp>
        <p:sp>
          <p:nvSpPr>
            <p:cNvPr id="1170" name="CustomShape 56"/>
            <p:cNvSpPr/>
            <p:nvPr/>
          </p:nvSpPr>
          <p:spPr>
            <a:xfrm>
              <a:off x="2521080" y="3578040"/>
              <a:ext cx="182520" cy="182520"/>
            </a:xfrm>
            <a:prstGeom prst="ellipse">
              <a:avLst/>
            </a:prstGeom>
            <a:noFill/>
            <a:ln w="25560">
              <a:solidFill>
                <a:srgbClr val="4bacc6"/>
              </a:solidFill>
              <a:round/>
            </a:ln>
          </p:spPr>
          <p:style>
            <a:lnRef idx="0"/>
            <a:fillRef idx="0"/>
            <a:effectRef idx="0"/>
            <a:fontRef idx="minor"/>
          </p:style>
          <p:txBody>
            <a:bodyPr wrap="none" lIns="0" rIns="0" tIns="0" bIns="0" anchor="ctr"/>
            <a:p>
              <a:pPr algn="ctr">
                <a:lnSpc>
                  <a:spcPct val="100000"/>
                </a:lnSpc>
              </a:pPr>
              <a:r>
                <a:rPr b="1" lang="en-GB" sz="800" spc="-1" strike="noStrike">
                  <a:solidFill>
                    <a:srgbClr val="31859c"/>
                  </a:solidFill>
                  <a:latin typeface="Calibri Light"/>
                </a:rPr>
                <a:t>7</a:t>
              </a:r>
              <a:endParaRPr b="0" lang="en-GB" sz="800" spc="-1" strike="noStrike">
                <a:latin typeface="Arial"/>
              </a:endParaRPr>
            </a:p>
          </p:txBody>
        </p:sp>
      </p:grpSp>
      <p:grpSp>
        <p:nvGrpSpPr>
          <p:cNvPr id="1171" name="Group 57"/>
          <p:cNvGrpSpPr/>
          <p:nvPr/>
        </p:nvGrpSpPr>
        <p:grpSpPr>
          <a:xfrm>
            <a:off x="3075840" y="3371400"/>
            <a:ext cx="1828440" cy="1412280"/>
            <a:chOff x="3075840" y="3371400"/>
            <a:chExt cx="1828440" cy="1412280"/>
          </a:xfrm>
        </p:grpSpPr>
        <p:grpSp>
          <p:nvGrpSpPr>
            <p:cNvPr id="1172" name="Group 58"/>
            <p:cNvGrpSpPr/>
            <p:nvPr/>
          </p:nvGrpSpPr>
          <p:grpSpPr>
            <a:xfrm>
              <a:off x="3258720" y="4168440"/>
              <a:ext cx="1645560" cy="615240"/>
              <a:chOff x="3258720" y="4168440"/>
              <a:chExt cx="1645560" cy="615240"/>
            </a:xfrm>
          </p:grpSpPr>
          <p:sp>
            <p:nvSpPr>
              <p:cNvPr id="1173" name="CustomShape 59"/>
              <p:cNvSpPr/>
              <p:nvPr/>
            </p:nvSpPr>
            <p:spPr>
              <a:xfrm>
                <a:off x="3258720" y="4168440"/>
                <a:ext cx="1645560" cy="615240"/>
              </a:xfrm>
              <a:prstGeom prst="rect">
                <a:avLst/>
              </a:prstGeom>
              <a:solidFill>
                <a:srgbClr val="ebf1de"/>
              </a:solidFill>
              <a:ln w="9360">
                <a:solidFill>
                  <a:srgbClr val="000000"/>
                </a:solidFill>
                <a:round/>
              </a:ln>
              <a:effectLst>
                <a:outerShdw dist="37674" dir="2700000">
                  <a:srgbClr val="000000">
                    <a:alpha val="40000"/>
                  </a:srgbClr>
                </a:outerShdw>
              </a:effectLst>
            </p:spPr>
            <p:style>
              <a:lnRef idx="0"/>
              <a:fillRef idx="0"/>
              <a:effectRef idx="0"/>
              <a:fontRef idx="minor"/>
            </p:style>
          </p:sp>
          <p:sp>
            <p:nvSpPr>
              <p:cNvPr id="1174" name="CustomShape 60"/>
              <p:cNvSpPr/>
              <p:nvPr/>
            </p:nvSpPr>
            <p:spPr>
              <a:xfrm>
                <a:off x="3598200" y="4208400"/>
                <a:ext cx="5011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Menlo"/>
                    <a:ea typeface="Menlo"/>
                  </a:rPr>
                  <a:t>num</a:t>
                </a:r>
                <a:endParaRPr b="0" lang="en-GB" sz="1400" spc="-1" strike="noStrike">
                  <a:latin typeface="Arial"/>
                </a:endParaRPr>
              </a:p>
            </p:txBody>
          </p:sp>
          <p:sp>
            <p:nvSpPr>
              <p:cNvPr id="1175" name="CustomShape 61"/>
              <p:cNvSpPr/>
              <p:nvPr/>
            </p:nvSpPr>
            <p:spPr>
              <a:xfrm>
                <a:off x="4112640" y="4212000"/>
                <a:ext cx="407160" cy="252360"/>
              </a:xfrm>
              <a:prstGeom prst="rect">
                <a:avLst/>
              </a:prstGeom>
              <a:solidFill>
                <a:srgbClr val="d7e4bd"/>
              </a:solidFill>
              <a:ln w="25560">
                <a:solidFill>
                  <a:srgbClr val="4f81bd"/>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Menlo"/>
                    <a:ea typeface="Menlo"/>
                  </a:rPr>
                  <a:t>1</a:t>
                </a:r>
                <a:endParaRPr b="0" lang="en-GB" sz="1400" spc="-1" strike="noStrike">
                  <a:latin typeface="Arial"/>
                </a:endParaRPr>
              </a:p>
            </p:txBody>
          </p:sp>
          <p:sp>
            <p:nvSpPr>
              <p:cNvPr id="1176" name="CustomShape 62"/>
              <p:cNvSpPr/>
              <p:nvPr/>
            </p:nvSpPr>
            <p:spPr>
              <a:xfrm>
                <a:off x="3601440" y="4505760"/>
                <a:ext cx="109548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return num</a:t>
                </a:r>
                <a:endParaRPr b="0" lang="en-GB" sz="1200" spc="-1" strike="noStrike">
                  <a:latin typeface="Arial"/>
                </a:endParaRPr>
              </a:p>
            </p:txBody>
          </p:sp>
        </p:grpSp>
        <p:sp>
          <p:nvSpPr>
            <p:cNvPr id="1177" name="CustomShape 63"/>
            <p:cNvSpPr/>
            <p:nvPr/>
          </p:nvSpPr>
          <p:spPr>
            <a:xfrm>
              <a:off x="3210480" y="3924720"/>
              <a:ext cx="7297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fib(1)</a:t>
              </a:r>
              <a:endParaRPr b="0" lang="en-GB" sz="1200" spc="-1" strike="noStrike">
                <a:latin typeface="Arial"/>
              </a:endParaRPr>
            </a:p>
          </p:txBody>
        </p:sp>
        <p:sp>
          <p:nvSpPr>
            <p:cNvPr id="1178" name="CustomShape 64"/>
            <p:cNvSpPr/>
            <p:nvPr/>
          </p:nvSpPr>
          <p:spPr>
            <a:xfrm>
              <a:off x="3127680" y="3371400"/>
              <a:ext cx="447480" cy="55296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1179" name="CustomShape 65"/>
            <p:cNvSpPr/>
            <p:nvPr/>
          </p:nvSpPr>
          <p:spPr>
            <a:xfrm>
              <a:off x="3075840" y="3578040"/>
              <a:ext cx="182520" cy="182520"/>
            </a:xfrm>
            <a:prstGeom prst="ellipse">
              <a:avLst/>
            </a:prstGeom>
            <a:noFill/>
            <a:ln w="25560">
              <a:solidFill>
                <a:srgbClr val="f79646"/>
              </a:solidFill>
              <a:round/>
            </a:ln>
          </p:spPr>
          <p:style>
            <a:lnRef idx="0"/>
            <a:fillRef idx="0"/>
            <a:effectRef idx="0"/>
            <a:fontRef idx="minor"/>
          </p:style>
          <p:txBody>
            <a:bodyPr wrap="none" lIns="0" rIns="0" tIns="0" bIns="0" anchor="ctr"/>
            <a:p>
              <a:pPr algn="ctr">
                <a:lnSpc>
                  <a:spcPct val="100000"/>
                </a:lnSpc>
              </a:pPr>
              <a:r>
                <a:rPr b="1" lang="en-GB" sz="800" spc="-1" strike="noStrike">
                  <a:solidFill>
                    <a:srgbClr val="e46c0a"/>
                  </a:solidFill>
                  <a:latin typeface="Calibri Light"/>
                </a:rPr>
                <a:t>8</a:t>
              </a:r>
              <a:endParaRPr b="0" lang="en-GB" sz="800" spc="-1" strike="noStrike">
                <a:latin typeface="Arial"/>
              </a:endParaRPr>
            </a:p>
          </p:txBody>
        </p:sp>
      </p:grpSp>
      <p:grpSp>
        <p:nvGrpSpPr>
          <p:cNvPr id="1180" name="Group 66"/>
          <p:cNvGrpSpPr/>
          <p:nvPr/>
        </p:nvGrpSpPr>
        <p:grpSpPr>
          <a:xfrm>
            <a:off x="3309840" y="3370320"/>
            <a:ext cx="1510920" cy="796680"/>
            <a:chOff x="3309840" y="3370320"/>
            <a:chExt cx="1510920" cy="796680"/>
          </a:xfrm>
        </p:grpSpPr>
        <p:sp>
          <p:nvSpPr>
            <p:cNvPr id="1181" name="CustomShape 67"/>
            <p:cNvSpPr/>
            <p:nvPr/>
          </p:nvSpPr>
          <p:spPr>
            <a:xfrm flipH="1" flipV="1">
              <a:off x="3309480" y="3369960"/>
              <a:ext cx="1395000" cy="7966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st="20160" dir="5400000">
                <a:srgbClr val="000000">
                  <a:alpha val="38000"/>
                </a:srgbClr>
              </a:outerShdw>
            </a:effectLst>
          </p:spPr>
          <p:style>
            <a:lnRef idx="0"/>
            <a:fillRef idx="0"/>
            <a:effectRef idx="0"/>
            <a:fontRef idx="minor"/>
          </p:style>
        </p:sp>
        <p:sp>
          <p:nvSpPr>
            <p:cNvPr id="1182" name="CustomShape 68"/>
            <p:cNvSpPr/>
            <p:nvPr/>
          </p:nvSpPr>
          <p:spPr>
            <a:xfrm>
              <a:off x="3969000" y="3785040"/>
              <a:ext cx="85176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Menlo"/>
                  <a:ea typeface="Menlo"/>
                </a:rPr>
                <a:t>return 1</a:t>
              </a:r>
              <a:endParaRPr b="0" lang="en-GB" sz="1100" spc="-1" strike="noStrike">
                <a:latin typeface="Arial"/>
              </a:endParaRPr>
            </a:p>
          </p:txBody>
        </p:sp>
        <p:sp>
          <p:nvSpPr>
            <p:cNvPr id="1183" name="CustomShape 69"/>
            <p:cNvSpPr/>
            <p:nvPr/>
          </p:nvSpPr>
          <p:spPr>
            <a:xfrm>
              <a:off x="4021920" y="3578040"/>
              <a:ext cx="182520" cy="182520"/>
            </a:xfrm>
            <a:prstGeom prst="ellipse">
              <a:avLst/>
            </a:prstGeom>
            <a:noFill/>
            <a:ln w="25560">
              <a:solidFill>
                <a:srgbClr val="4bacc6"/>
              </a:solidFill>
              <a:round/>
            </a:ln>
          </p:spPr>
          <p:style>
            <a:lnRef idx="0"/>
            <a:fillRef idx="0"/>
            <a:effectRef idx="0"/>
            <a:fontRef idx="minor"/>
          </p:style>
          <p:txBody>
            <a:bodyPr wrap="none" lIns="0" rIns="0" tIns="0" bIns="0" anchor="ctr"/>
            <a:p>
              <a:pPr algn="ctr">
                <a:lnSpc>
                  <a:spcPct val="100000"/>
                </a:lnSpc>
              </a:pPr>
              <a:r>
                <a:rPr b="1" lang="en-GB" sz="800" spc="-1" strike="noStrike">
                  <a:solidFill>
                    <a:srgbClr val="31859c"/>
                  </a:solidFill>
                  <a:latin typeface="Calibri Light"/>
                </a:rPr>
                <a:t>9</a:t>
              </a:r>
              <a:endParaRPr b="0" lang="en-GB" sz="800" spc="-1" strike="noStrike">
                <a:latin typeface="Arial"/>
              </a:endParaRPr>
            </a:p>
          </p:txBody>
        </p:sp>
      </p:grpSp>
      <p:grpSp>
        <p:nvGrpSpPr>
          <p:cNvPr id="1184" name="Group 70"/>
          <p:cNvGrpSpPr/>
          <p:nvPr/>
        </p:nvGrpSpPr>
        <p:grpSpPr>
          <a:xfrm>
            <a:off x="3310920" y="1997280"/>
            <a:ext cx="1034640" cy="852840"/>
            <a:chOff x="3310920" y="1997280"/>
            <a:chExt cx="1034640" cy="852840"/>
          </a:xfrm>
        </p:grpSpPr>
        <p:sp>
          <p:nvSpPr>
            <p:cNvPr id="1185" name="CustomShape 71"/>
            <p:cNvSpPr/>
            <p:nvPr/>
          </p:nvSpPr>
          <p:spPr>
            <a:xfrm flipV="1">
              <a:off x="3310920" y="1144080"/>
              <a:ext cx="661320" cy="85284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st="20160" dir="5400000">
                <a:srgbClr val="000000">
                  <a:alpha val="38000"/>
                </a:srgbClr>
              </a:outerShdw>
            </a:effectLst>
          </p:spPr>
          <p:style>
            <a:lnRef idx="0"/>
            <a:fillRef idx="0"/>
            <a:effectRef idx="0"/>
            <a:fontRef idx="minor"/>
          </p:style>
        </p:sp>
        <p:sp>
          <p:nvSpPr>
            <p:cNvPr id="1186" name="CustomShape 72"/>
            <p:cNvSpPr/>
            <p:nvPr/>
          </p:nvSpPr>
          <p:spPr>
            <a:xfrm>
              <a:off x="3493800" y="2289600"/>
              <a:ext cx="85176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Menlo"/>
                  <a:ea typeface="Menlo"/>
                </a:rPr>
                <a:t>return 2</a:t>
              </a:r>
              <a:endParaRPr b="0" lang="en-GB" sz="1100" spc="-1" strike="noStrike">
                <a:latin typeface="Arial"/>
              </a:endParaRPr>
            </a:p>
          </p:txBody>
        </p:sp>
        <p:sp>
          <p:nvSpPr>
            <p:cNvPr id="1187" name="CustomShape 73"/>
            <p:cNvSpPr/>
            <p:nvPr/>
          </p:nvSpPr>
          <p:spPr>
            <a:xfrm>
              <a:off x="3535560" y="2606040"/>
              <a:ext cx="182520" cy="182520"/>
            </a:xfrm>
            <a:prstGeom prst="ellipse">
              <a:avLst/>
            </a:prstGeom>
            <a:noFill/>
            <a:ln w="25560">
              <a:solidFill>
                <a:srgbClr val="4bacc6"/>
              </a:solidFill>
              <a:round/>
            </a:ln>
          </p:spPr>
          <p:style>
            <a:lnRef idx="0"/>
            <a:fillRef idx="0"/>
            <a:effectRef idx="0"/>
            <a:fontRef idx="minor"/>
          </p:style>
          <p:txBody>
            <a:bodyPr wrap="none" lIns="0" rIns="0" tIns="0" bIns="0" anchor="ctr"/>
            <a:p>
              <a:pPr algn="ctr">
                <a:lnSpc>
                  <a:spcPct val="100000"/>
                </a:lnSpc>
              </a:pPr>
              <a:r>
                <a:rPr b="1" lang="en-GB" sz="800" spc="-1" strike="noStrike">
                  <a:solidFill>
                    <a:srgbClr val="31859c"/>
                  </a:solidFill>
                  <a:latin typeface="Calibri Light"/>
                </a:rPr>
                <a:t>10</a:t>
              </a:r>
              <a:endParaRPr b="0" lang="en-GB" sz="800" spc="-1" strike="noStrike">
                <a:latin typeface="Arial"/>
              </a:endParaRPr>
            </a:p>
          </p:txBody>
        </p:sp>
      </p:grpSp>
      <p:grpSp>
        <p:nvGrpSpPr>
          <p:cNvPr id="1188" name="Group 74"/>
          <p:cNvGrpSpPr/>
          <p:nvPr/>
        </p:nvGrpSpPr>
        <p:grpSpPr>
          <a:xfrm>
            <a:off x="4662720" y="1998360"/>
            <a:ext cx="3089160" cy="1420560"/>
            <a:chOff x="4662720" y="1998360"/>
            <a:chExt cx="3089160" cy="1420560"/>
          </a:xfrm>
        </p:grpSpPr>
        <p:grpSp>
          <p:nvGrpSpPr>
            <p:cNvPr id="1189" name="Group 75"/>
            <p:cNvGrpSpPr/>
            <p:nvPr/>
          </p:nvGrpSpPr>
          <p:grpSpPr>
            <a:xfrm>
              <a:off x="5466240" y="2803680"/>
              <a:ext cx="2285640" cy="615240"/>
              <a:chOff x="5466240" y="2803680"/>
              <a:chExt cx="2285640" cy="615240"/>
            </a:xfrm>
          </p:grpSpPr>
          <p:sp>
            <p:nvSpPr>
              <p:cNvPr id="1190" name="CustomShape 76"/>
              <p:cNvSpPr/>
              <p:nvPr/>
            </p:nvSpPr>
            <p:spPr>
              <a:xfrm>
                <a:off x="5466240" y="2803680"/>
                <a:ext cx="2285640" cy="615240"/>
              </a:xfrm>
              <a:prstGeom prst="rect">
                <a:avLst/>
              </a:prstGeom>
              <a:solidFill>
                <a:srgbClr val="ebf1de"/>
              </a:solidFill>
              <a:ln w="9360">
                <a:solidFill>
                  <a:srgbClr val="000000"/>
                </a:solidFill>
                <a:round/>
              </a:ln>
              <a:effectLst>
                <a:outerShdw dist="37674" dir="2700000">
                  <a:srgbClr val="000000">
                    <a:alpha val="40000"/>
                  </a:srgbClr>
                </a:outerShdw>
              </a:effectLst>
            </p:spPr>
            <p:style>
              <a:lnRef idx="0"/>
              <a:fillRef idx="0"/>
              <a:effectRef idx="0"/>
              <a:fontRef idx="minor"/>
            </p:style>
          </p:sp>
          <p:sp>
            <p:nvSpPr>
              <p:cNvPr id="1191" name="CustomShape 77"/>
              <p:cNvSpPr/>
              <p:nvPr/>
            </p:nvSpPr>
            <p:spPr>
              <a:xfrm>
                <a:off x="5805360" y="2843640"/>
                <a:ext cx="5011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Menlo"/>
                    <a:ea typeface="Menlo"/>
                  </a:rPr>
                  <a:t>num</a:t>
                </a:r>
                <a:endParaRPr b="0" lang="en-GB" sz="1400" spc="-1" strike="noStrike">
                  <a:latin typeface="Arial"/>
                </a:endParaRPr>
              </a:p>
            </p:txBody>
          </p:sp>
          <p:sp>
            <p:nvSpPr>
              <p:cNvPr id="1192" name="CustomShape 78"/>
              <p:cNvSpPr/>
              <p:nvPr/>
            </p:nvSpPr>
            <p:spPr>
              <a:xfrm>
                <a:off x="6320160" y="2847240"/>
                <a:ext cx="407160" cy="252360"/>
              </a:xfrm>
              <a:prstGeom prst="rect">
                <a:avLst/>
              </a:prstGeom>
              <a:solidFill>
                <a:srgbClr val="d7e4bd"/>
              </a:solidFill>
              <a:ln w="25560">
                <a:solidFill>
                  <a:srgbClr val="4f81bd"/>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Menlo"/>
                    <a:ea typeface="Menlo"/>
                  </a:rPr>
                  <a:t>2</a:t>
                </a:r>
                <a:endParaRPr b="0" lang="en-GB" sz="1400" spc="-1" strike="noStrike">
                  <a:latin typeface="Arial"/>
                </a:endParaRPr>
              </a:p>
            </p:txBody>
          </p:sp>
          <p:sp>
            <p:nvSpPr>
              <p:cNvPr id="1193" name="CustomShape 79"/>
              <p:cNvSpPr/>
              <p:nvPr/>
            </p:nvSpPr>
            <p:spPr>
              <a:xfrm>
                <a:off x="5533200" y="3141000"/>
                <a:ext cx="21927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return fib(1) + fib(0)</a:t>
                </a:r>
                <a:endParaRPr b="0" lang="en-GB" sz="1200" spc="-1" strike="noStrike">
                  <a:latin typeface="Arial"/>
                </a:endParaRPr>
              </a:p>
            </p:txBody>
          </p:sp>
        </p:grpSp>
        <p:sp>
          <p:nvSpPr>
            <p:cNvPr id="1194" name="CustomShape 80"/>
            <p:cNvSpPr/>
            <p:nvPr/>
          </p:nvSpPr>
          <p:spPr>
            <a:xfrm>
              <a:off x="5417640" y="2558880"/>
              <a:ext cx="7297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fib(2)</a:t>
              </a:r>
              <a:endParaRPr b="0" lang="en-GB" sz="1200" spc="-1" strike="noStrike">
                <a:latin typeface="Arial"/>
              </a:endParaRPr>
            </a:p>
          </p:txBody>
        </p:sp>
        <p:sp>
          <p:nvSpPr>
            <p:cNvPr id="1195" name="CustomShape 81"/>
            <p:cNvSpPr/>
            <p:nvPr/>
          </p:nvSpPr>
          <p:spPr>
            <a:xfrm>
              <a:off x="4662720" y="1998360"/>
              <a:ext cx="748800" cy="69876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1196" name="CustomShape 82"/>
            <p:cNvSpPr/>
            <p:nvPr/>
          </p:nvSpPr>
          <p:spPr>
            <a:xfrm>
              <a:off x="4871880" y="2383920"/>
              <a:ext cx="182520" cy="182520"/>
            </a:xfrm>
            <a:prstGeom prst="ellipse">
              <a:avLst/>
            </a:prstGeom>
            <a:noFill/>
            <a:ln w="25560">
              <a:solidFill>
                <a:srgbClr val="f79646"/>
              </a:solidFill>
              <a:round/>
            </a:ln>
          </p:spPr>
          <p:style>
            <a:lnRef idx="0"/>
            <a:fillRef idx="0"/>
            <a:effectRef idx="0"/>
            <a:fontRef idx="minor"/>
          </p:style>
          <p:txBody>
            <a:bodyPr wrap="none" lIns="0" rIns="0" tIns="0" bIns="0" anchor="ctr"/>
            <a:p>
              <a:pPr algn="ctr">
                <a:lnSpc>
                  <a:spcPct val="100000"/>
                </a:lnSpc>
              </a:pPr>
              <a:r>
                <a:rPr b="1" lang="en-GB" sz="800" spc="-1" strike="noStrike">
                  <a:solidFill>
                    <a:srgbClr val="e46c0a"/>
                  </a:solidFill>
                  <a:latin typeface="Calibri Light"/>
                </a:rPr>
                <a:t>11</a:t>
              </a:r>
              <a:endParaRPr b="0" lang="en-GB" sz="800" spc="-1" strike="noStrike">
                <a:latin typeface="Arial"/>
              </a:endParaRPr>
            </a:p>
          </p:txBody>
        </p:sp>
      </p:grpSp>
      <p:grpSp>
        <p:nvGrpSpPr>
          <p:cNvPr id="1197" name="Group 83"/>
          <p:cNvGrpSpPr/>
          <p:nvPr/>
        </p:nvGrpSpPr>
        <p:grpSpPr>
          <a:xfrm>
            <a:off x="5182920" y="3367080"/>
            <a:ext cx="1694160" cy="1411920"/>
            <a:chOff x="5182920" y="3367080"/>
            <a:chExt cx="1694160" cy="1411920"/>
          </a:xfrm>
        </p:grpSpPr>
        <p:grpSp>
          <p:nvGrpSpPr>
            <p:cNvPr id="1198" name="Group 84"/>
            <p:cNvGrpSpPr/>
            <p:nvPr/>
          </p:nvGrpSpPr>
          <p:grpSpPr>
            <a:xfrm>
              <a:off x="5231520" y="4163760"/>
              <a:ext cx="1645560" cy="615240"/>
              <a:chOff x="5231520" y="4163760"/>
              <a:chExt cx="1645560" cy="615240"/>
            </a:xfrm>
          </p:grpSpPr>
          <p:sp>
            <p:nvSpPr>
              <p:cNvPr id="1199" name="CustomShape 85"/>
              <p:cNvSpPr/>
              <p:nvPr/>
            </p:nvSpPr>
            <p:spPr>
              <a:xfrm>
                <a:off x="5231520" y="4163760"/>
                <a:ext cx="1645560" cy="615240"/>
              </a:xfrm>
              <a:prstGeom prst="rect">
                <a:avLst/>
              </a:prstGeom>
              <a:solidFill>
                <a:srgbClr val="ebf1de"/>
              </a:solidFill>
              <a:ln w="9360">
                <a:solidFill>
                  <a:srgbClr val="000000"/>
                </a:solidFill>
                <a:round/>
              </a:ln>
              <a:effectLst>
                <a:outerShdw dist="37674" dir="2700000">
                  <a:srgbClr val="000000">
                    <a:alpha val="40000"/>
                  </a:srgbClr>
                </a:outerShdw>
              </a:effectLst>
            </p:spPr>
            <p:style>
              <a:lnRef idx="0"/>
              <a:fillRef idx="0"/>
              <a:effectRef idx="0"/>
              <a:fontRef idx="minor"/>
            </p:style>
          </p:sp>
          <p:sp>
            <p:nvSpPr>
              <p:cNvPr id="1200" name="CustomShape 86"/>
              <p:cNvSpPr/>
              <p:nvPr/>
            </p:nvSpPr>
            <p:spPr>
              <a:xfrm>
                <a:off x="5570640" y="4203720"/>
                <a:ext cx="5011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Menlo"/>
                    <a:ea typeface="Menlo"/>
                  </a:rPr>
                  <a:t>num</a:t>
                </a:r>
                <a:endParaRPr b="0" lang="en-GB" sz="1400" spc="-1" strike="noStrike">
                  <a:latin typeface="Arial"/>
                </a:endParaRPr>
              </a:p>
            </p:txBody>
          </p:sp>
          <p:sp>
            <p:nvSpPr>
              <p:cNvPr id="1201" name="CustomShape 87"/>
              <p:cNvSpPr/>
              <p:nvPr/>
            </p:nvSpPr>
            <p:spPr>
              <a:xfrm>
                <a:off x="6085440" y="4207680"/>
                <a:ext cx="407160" cy="252360"/>
              </a:xfrm>
              <a:prstGeom prst="rect">
                <a:avLst/>
              </a:prstGeom>
              <a:solidFill>
                <a:srgbClr val="d7e4bd"/>
              </a:solidFill>
              <a:ln w="25560">
                <a:solidFill>
                  <a:srgbClr val="4f81bd"/>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Menlo"/>
                    <a:ea typeface="Menlo"/>
                  </a:rPr>
                  <a:t>1</a:t>
                </a:r>
                <a:endParaRPr b="0" lang="en-GB" sz="1400" spc="-1" strike="noStrike">
                  <a:latin typeface="Arial"/>
                </a:endParaRPr>
              </a:p>
            </p:txBody>
          </p:sp>
          <p:sp>
            <p:nvSpPr>
              <p:cNvPr id="1202" name="CustomShape 88"/>
              <p:cNvSpPr/>
              <p:nvPr/>
            </p:nvSpPr>
            <p:spPr>
              <a:xfrm>
                <a:off x="5573880" y="4501080"/>
                <a:ext cx="109548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return num</a:t>
                </a:r>
                <a:endParaRPr b="0" lang="en-GB" sz="1200" spc="-1" strike="noStrike">
                  <a:latin typeface="Arial"/>
                </a:endParaRPr>
              </a:p>
            </p:txBody>
          </p:sp>
        </p:grpSp>
        <p:sp>
          <p:nvSpPr>
            <p:cNvPr id="1203" name="CustomShape 89"/>
            <p:cNvSpPr/>
            <p:nvPr/>
          </p:nvSpPr>
          <p:spPr>
            <a:xfrm>
              <a:off x="5182920" y="3920040"/>
              <a:ext cx="7297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fib(1)</a:t>
              </a:r>
              <a:endParaRPr b="0" lang="en-GB" sz="1200" spc="-1" strike="noStrike">
                <a:latin typeface="Arial"/>
              </a:endParaRPr>
            </a:p>
          </p:txBody>
        </p:sp>
        <p:sp>
          <p:nvSpPr>
            <p:cNvPr id="1204" name="CustomShape 90"/>
            <p:cNvSpPr/>
            <p:nvPr/>
          </p:nvSpPr>
          <p:spPr>
            <a:xfrm flipH="1">
              <a:off x="5918040" y="3367080"/>
              <a:ext cx="573480" cy="69156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1205" name="CustomShape 91"/>
            <p:cNvSpPr/>
            <p:nvPr/>
          </p:nvSpPr>
          <p:spPr>
            <a:xfrm>
              <a:off x="5994000" y="3551760"/>
              <a:ext cx="182520" cy="182520"/>
            </a:xfrm>
            <a:prstGeom prst="ellipse">
              <a:avLst/>
            </a:prstGeom>
            <a:noFill/>
            <a:ln w="25560">
              <a:solidFill>
                <a:srgbClr val="f79646"/>
              </a:solidFill>
              <a:round/>
            </a:ln>
          </p:spPr>
          <p:style>
            <a:lnRef idx="0"/>
            <a:fillRef idx="0"/>
            <a:effectRef idx="0"/>
            <a:fontRef idx="minor"/>
          </p:style>
          <p:txBody>
            <a:bodyPr wrap="none" lIns="0" rIns="0" tIns="0" bIns="0" anchor="ctr"/>
            <a:p>
              <a:pPr algn="ctr">
                <a:lnSpc>
                  <a:spcPct val="100000"/>
                </a:lnSpc>
              </a:pPr>
              <a:r>
                <a:rPr b="1" lang="en-GB" sz="800" spc="-1" strike="noStrike">
                  <a:solidFill>
                    <a:srgbClr val="e46c0a"/>
                  </a:solidFill>
                  <a:latin typeface="Calibri Light"/>
                </a:rPr>
                <a:t>12</a:t>
              </a:r>
              <a:endParaRPr b="0" lang="en-GB" sz="800" spc="-1" strike="noStrike">
                <a:latin typeface="Arial"/>
              </a:endParaRPr>
            </a:p>
          </p:txBody>
        </p:sp>
      </p:grpSp>
      <p:grpSp>
        <p:nvGrpSpPr>
          <p:cNvPr id="1206" name="Group 92"/>
          <p:cNvGrpSpPr/>
          <p:nvPr/>
        </p:nvGrpSpPr>
        <p:grpSpPr>
          <a:xfrm>
            <a:off x="6406920" y="3366000"/>
            <a:ext cx="851760" cy="796680"/>
            <a:chOff x="6406920" y="3366000"/>
            <a:chExt cx="851760" cy="796680"/>
          </a:xfrm>
        </p:grpSpPr>
        <p:sp>
          <p:nvSpPr>
            <p:cNvPr id="1207" name="CustomShape 93"/>
            <p:cNvSpPr/>
            <p:nvPr/>
          </p:nvSpPr>
          <p:spPr>
            <a:xfrm flipH="1" flipV="1">
              <a:off x="6572520" y="3365640"/>
              <a:ext cx="104760" cy="7966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st="20160" dir="5400000">
                <a:srgbClr val="000000">
                  <a:alpha val="38000"/>
                </a:srgbClr>
              </a:outerShdw>
            </a:effectLst>
          </p:spPr>
          <p:style>
            <a:lnRef idx="0"/>
            <a:fillRef idx="0"/>
            <a:effectRef idx="0"/>
            <a:fontRef idx="minor"/>
          </p:style>
        </p:sp>
        <p:sp>
          <p:nvSpPr>
            <p:cNvPr id="1208" name="CustomShape 94"/>
            <p:cNvSpPr/>
            <p:nvPr/>
          </p:nvSpPr>
          <p:spPr>
            <a:xfrm>
              <a:off x="6406920" y="3643200"/>
              <a:ext cx="85176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Menlo"/>
                  <a:ea typeface="Menlo"/>
                </a:rPr>
                <a:t>return 1</a:t>
              </a:r>
              <a:endParaRPr b="0" lang="en-GB" sz="1100" spc="-1" strike="noStrike">
                <a:latin typeface="Arial"/>
              </a:endParaRPr>
            </a:p>
          </p:txBody>
        </p:sp>
        <p:sp>
          <p:nvSpPr>
            <p:cNvPr id="1209" name="CustomShape 95"/>
            <p:cNvSpPr/>
            <p:nvPr/>
          </p:nvSpPr>
          <p:spPr>
            <a:xfrm>
              <a:off x="6727680" y="3920040"/>
              <a:ext cx="182520" cy="182520"/>
            </a:xfrm>
            <a:prstGeom prst="ellipse">
              <a:avLst/>
            </a:prstGeom>
            <a:noFill/>
            <a:ln w="25560">
              <a:solidFill>
                <a:srgbClr val="4bacc6"/>
              </a:solidFill>
              <a:round/>
            </a:ln>
          </p:spPr>
          <p:style>
            <a:lnRef idx="0"/>
            <a:fillRef idx="0"/>
            <a:effectRef idx="0"/>
            <a:fontRef idx="minor"/>
          </p:style>
          <p:txBody>
            <a:bodyPr wrap="none" lIns="0" rIns="0" tIns="0" bIns="0" anchor="ctr"/>
            <a:p>
              <a:pPr algn="ctr">
                <a:lnSpc>
                  <a:spcPct val="100000"/>
                </a:lnSpc>
              </a:pPr>
              <a:r>
                <a:rPr b="1" lang="en-GB" sz="800" spc="-1" strike="noStrike">
                  <a:solidFill>
                    <a:srgbClr val="31859c"/>
                  </a:solidFill>
                  <a:latin typeface="Calibri Light"/>
                </a:rPr>
                <a:t>13</a:t>
              </a:r>
              <a:endParaRPr b="0" lang="en-GB" sz="800" spc="-1" strike="noStrike">
                <a:latin typeface="Arial"/>
              </a:endParaRPr>
            </a:p>
          </p:txBody>
        </p:sp>
      </p:grpSp>
      <p:grpSp>
        <p:nvGrpSpPr>
          <p:cNvPr id="1210" name="Group 96"/>
          <p:cNvGrpSpPr/>
          <p:nvPr/>
        </p:nvGrpSpPr>
        <p:grpSpPr>
          <a:xfrm>
            <a:off x="7074360" y="3367080"/>
            <a:ext cx="1694160" cy="1411920"/>
            <a:chOff x="7074360" y="3367080"/>
            <a:chExt cx="1694160" cy="1411920"/>
          </a:xfrm>
        </p:grpSpPr>
        <p:grpSp>
          <p:nvGrpSpPr>
            <p:cNvPr id="1211" name="Group 97"/>
            <p:cNvGrpSpPr/>
            <p:nvPr/>
          </p:nvGrpSpPr>
          <p:grpSpPr>
            <a:xfrm>
              <a:off x="7122960" y="4163760"/>
              <a:ext cx="1645560" cy="615240"/>
              <a:chOff x="7122960" y="4163760"/>
              <a:chExt cx="1645560" cy="615240"/>
            </a:xfrm>
          </p:grpSpPr>
          <p:sp>
            <p:nvSpPr>
              <p:cNvPr id="1212" name="CustomShape 98"/>
              <p:cNvSpPr/>
              <p:nvPr/>
            </p:nvSpPr>
            <p:spPr>
              <a:xfrm>
                <a:off x="7122960" y="4163760"/>
                <a:ext cx="1645560" cy="615240"/>
              </a:xfrm>
              <a:prstGeom prst="rect">
                <a:avLst/>
              </a:prstGeom>
              <a:solidFill>
                <a:srgbClr val="ebf1de"/>
              </a:solidFill>
              <a:ln w="9360">
                <a:solidFill>
                  <a:srgbClr val="000000"/>
                </a:solidFill>
                <a:round/>
              </a:ln>
              <a:effectLst>
                <a:outerShdw dist="37674" dir="2700000">
                  <a:srgbClr val="000000">
                    <a:alpha val="40000"/>
                  </a:srgbClr>
                </a:outerShdw>
              </a:effectLst>
            </p:spPr>
            <p:style>
              <a:lnRef idx="0"/>
              <a:fillRef idx="0"/>
              <a:effectRef idx="0"/>
              <a:fontRef idx="minor"/>
            </p:style>
          </p:sp>
          <p:sp>
            <p:nvSpPr>
              <p:cNvPr id="1213" name="CustomShape 99"/>
              <p:cNvSpPr/>
              <p:nvPr/>
            </p:nvSpPr>
            <p:spPr>
              <a:xfrm>
                <a:off x="7462080" y="4203720"/>
                <a:ext cx="5011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Menlo"/>
                    <a:ea typeface="Menlo"/>
                  </a:rPr>
                  <a:t>num</a:t>
                </a:r>
                <a:endParaRPr b="0" lang="en-GB" sz="1400" spc="-1" strike="noStrike">
                  <a:latin typeface="Arial"/>
                </a:endParaRPr>
              </a:p>
            </p:txBody>
          </p:sp>
          <p:sp>
            <p:nvSpPr>
              <p:cNvPr id="1214" name="CustomShape 100"/>
              <p:cNvSpPr/>
              <p:nvPr/>
            </p:nvSpPr>
            <p:spPr>
              <a:xfrm>
                <a:off x="7976880" y="4207680"/>
                <a:ext cx="407160" cy="252360"/>
              </a:xfrm>
              <a:prstGeom prst="rect">
                <a:avLst/>
              </a:prstGeom>
              <a:solidFill>
                <a:srgbClr val="d7e4bd"/>
              </a:solidFill>
              <a:ln w="25560">
                <a:solidFill>
                  <a:srgbClr val="4f81bd"/>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Menlo"/>
                    <a:ea typeface="Menlo"/>
                  </a:rPr>
                  <a:t>0</a:t>
                </a:r>
                <a:endParaRPr b="0" lang="en-GB" sz="1400" spc="-1" strike="noStrike">
                  <a:latin typeface="Arial"/>
                </a:endParaRPr>
              </a:p>
            </p:txBody>
          </p:sp>
          <p:sp>
            <p:nvSpPr>
              <p:cNvPr id="1215" name="CustomShape 101"/>
              <p:cNvSpPr/>
              <p:nvPr/>
            </p:nvSpPr>
            <p:spPr>
              <a:xfrm>
                <a:off x="7465320" y="4501080"/>
                <a:ext cx="109548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return num</a:t>
                </a:r>
                <a:endParaRPr b="0" lang="en-GB" sz="1200" spc="-1" strike="noStrike">
                  <a:latin typeface="Arial"/>
                </a:endParaRPr>
              </a:p>
            </p:txBody>
          </p:sp>
        </p:grpSp>
        <p:sp>
          <p:nvSpPr>
            <p:cNvPr id="1216" name="CustomShape 102"/>
            <p:cNvSpPr/>
            <p:nvPr/>
          </p:nvSpPr>
          <p:spPr>
            <a:xfrm>
              <a:off x="7074360" y="3920040"/>
              <a:ext cx="7297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Menlo"/>
                  <a:ea typeface="Menlo"/>
                </a:rPr>
                <a:t>fib(0)</a:t>
              </a:r>
              <a:endParaRPr b="0" lang="en-GB" sz="1200" spc="-1" strike="noStrike">
                <a:latin typeface="Arial"/>
              </a:endParaRPr>
            </a:p>
          </p:txBody>
        </p:sp>
        <p:sp>
          <p:nvSpPr>
            <p:cNvPr id="1217" name="CustomShape 103"/>
            <p:cNvSpPr/>
            <p:nvPr/>
          </p:nvSpPr>
          <p:spPr>
            <a:xfrm>
              <a:off x="7526880" y="3367080"/>
              <a:ext cx="283320" cy="691560"/>
            </a:xfrm>
            <a:custGeom>
              <a:avLst/>
              <a:gdLst/>
              <a:ahLst/>
              <a:rect l="l" t="t" r="r" b="b"/>
              <a:pathLst>
                <a:path w="21600" h="21600">
                  <a:moveTo>
                    <a:pt x="0" y="0"/>
                  </a:moveTo>
                  <a:lnTo>
                    <a:pt x="21600" y="21600"/>
                  </a:lnTo>
                </a:path>
              </a:pathLst>
            </a:custGeom>
            <a:noFill/>
            <a:ln w="25560">
              <a:solidFill>
                <a:srgbClr val="f79646"/>
              </a:solidFill>
              <a:round/>
              <a:tailEnd len="med" type="triangle" w="med"/>
            </a:ln>
            <a:effectLst>
              <a:outerShdw dist="20160" dir="5400000">
                <a:srgbClr val="000000">
                  <a:alpha val="38000"/>
                </a:srgbClr>
              </a:outerShdw>
            </a:effectLst>
          </p:spPr>
          <p:style>
            <a:lnRef idx="0"/>
            <a:fillRef idx="0"/>
            <a:effectRef idx="0"/>
            <a:fontRef idx="minor"/>
          </p:style>
        </p:sp>
        <p:sp>
          <p:nvSpPr>
            <p:cNvPr id="1218" name="CustomShape 104"/>
            <p:cNvSpPr/>
            <p:nvPr/>
          </p:nvSpPr>
          <p:spPr>
            <a:xfrm>
              <a:off x="7383960" y="3551760"/>
              <a:ext cx="182520" cy="182520"/>
            </a:xfrm>
            <a:prstGeom prst="ellipse">
              <a:avLst/>
            </a:prstGeom>
            <a:noFill/>
            <a:ln w="25560">
              <a:solidFill>
                <a:srgbClr val="f79646"/>
              </a:solidFill>
              <a:round/>
            </a:ln>
          </p:spPr>
          <p:style>
            <a:lnRef idx="0"/>
            <a:fillRef idx="0"/>
            <a:effectRef idx="0"/>
            <a:fontRef idx="minor"/>
          </p:style>
          <p:txBody>
            <a:bodyPr wrap="none" lIns="0" rIns="0" tIns="0" bIns="0" anchor="ctr"/>
            <a:p>
              <a:pPr algn="ctr">
                <a:lnSpc>
                  <a:spcPct val="100000"/>
                </a:lnSpc>
              </a:pPr>
              <a:r>
                <a:rPr b="1" lang="en-GB" sz="800" spc="-1" strike="noStrike">
                  <a:solidFill>
                    <a:srgbClr val="e46c0a"/>
                  </a:solidFill>
                  <a:latin typeface="Calibri Light"/>
                </a:rPr>
                <a:t>14</a:t>
              </a:r>
              <a:endParaRPr b="0" lang="en-GB" sz="800" spc="-1" strike="noStrike">
                <a:latin typeface="Arial"/>
              </a:endParaRPr>
            </a:p>
          </p:txBody>
        </p:sp>
      </p:grpSp>
      <p:grpSp>
        <p:nvGrpSpPr>
          <p:cNvPr id="1219" name="Group 105"/>
          <p:cNvGrpSpPr/>
          <p:nvPr/>
        </p:nvGrpSpPr>
        <p:grpSpPr>
          <a:xfrm>
            <a:off x="7639920" y="3366000"/>
            <a:ext cx="1224720" cy="829800"/>
            <a:chOff x="7639920" y="3366000"/>
            <a:chExt cx="1224720" cy="829800"/>
          </a:xfrm>
        </p:grpSpPr>
        <p:sp>
          <p:nvSpPr>
            <p:cNvPr id="1220" name="CustomShape 106"/>
            <p:cNvSpPr/>
            <p:nvPr/>
          </p:nvSpPr>
          <p:spPr>
            <a:xfrm flipH="1" flipV="1">
              <a:off x="7639920" y="3365640"/>
              <a:ext cx="930240" cy="82980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st="20160" dir="5400000">
                <a:srgbClr val="000000">
                  <a:alpha val="38000"/>
                </a:srgbClr>
              </a:outerShdw>
            </a:effectLst>
          </p:spPr>
          <p:style>
            <a:lnRef idx="0"/>
            <a:fillRef idx="0"/>
            <a:effectRef idx="0"/>
            <a:fontRef idx="minor"/>
          </p:style>
        </p:sp>
        <p:sp>
          <p:nvSpPr>
            <p:cNvPr id="1221" name="CustomShape 107"/>
            <p:cNvSpPr/>
            <p:nvPr/>
          </p:nvSpPr>
          <p:spPr>
            <a:xfrm>
              <a:off x="8012880" y="3643200"/>
              <a:ext cx="85176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Menlo"/>
                  <a:ea typeface="Menlo"/>
                </a:rPr>
                <a:t>return 0</a:t>
              </a:r>
              <a:endParaRPr b="0" lang="en-GB" sz="1100" spc="-1" strike="noStrike">
                <a:latin typeface="Arial"/>
              </a:endParaRPr>
            </a:p>
          </p:txBody>
        </p:sp>
        <p:sp>
          <p:nvSpPr>
            <p:cNvPr id="1222" name="CustomShape 108"/>
            <p:cNvSpPr/>
            <p:nvPr/>
          </p:nvSpPr>
          <p:spPr>
            <a:xfrm>
              <a:off x="8479080" y="3924720"/>
              <a:ext cx="182520" cy="182520"/>
            </a:xfrm>
            <a:prstGeom prst="ellipse">
              <a:avLst/>
            </a:prstGeom>
            <a:noFill/>
            <a:ln w="25560">
              <a:solidFill>
                <a:srgbClr val="4bacc6"/>
              </a:solidFill>
              <a:round/>
            </a:ln>
          </p:spPr>
          <p:style>
            <a:lnRef idx="0"/>
            <a:fillRef idx="0"/>
            <a:effectRef idx="0"/>
            <a:fontRef idx="minor"/>
          </p:style>
          <p:txBody>
            <a:bodyPr wrap="none" lIns="0" rIns="0" tIns="0" bIns="0" anchor="ctr"/>
            <a:p>
              <a:pPr algn="ctr">
                <a:lnSpc>
                  <a:spcPct val="100000"/>
                </a:lnSpc>
              </a:pPr>
              <a:r>
                <a:rPr b="1" lang="en-GB" sz="800" spc="-1" strike="noStrike">
                  <a:solidFill>
                    <a:srgbClr val="31859c"/>
                  </a:solidFill>
                  <a:latin typeface="Calibri Light"/>
                </a:rPr>
                <a:t>15</a:t>
              </a:r>
              <a:endParaRPr b="0" lang="en-GB" sz="800" spc="-1" strike="noStrike">
                <a:latin typeface="Arial"/>
              </a:endParaRPr>
            </a:p>
          </p:txBody>
        </p:sp>
      </p:grpSp>
      <p:grpSp>
        <p:nvGrpSpPr>
          <p:cNvPr id="1223" name="Group 109"/>
          <p:cNvGrpSpPr/>
          <p:nvPr/>
        </p:nvGrpSpPr>
        <p:grpSpPr>
          <a:xfrm>
            <a:off x="4811040" y="1998360"/>
            <a:ext cx="2664000" cy="837360"/>
            <a:chOff x="4811040" y="1998360"/>
            <a:chExt cx="2664000" cy="837360"/>
          </a:xfrm>
        </p:grpSpPr>
        <p:sp>
          <p:nvSpPr>
            <p:cNvPr id="1224" name="CustomShape 110"/>
            <p:cNvSpPr/>
            <p:nvPr/>
          </p:nvSpPr>
          <p:spPr>
            <a:xfrm>
              <a:off x="6210000" y="2289600"/>
              <a:ext cx="85176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Menlo"/>
                  <a:ea typeface="Menlo"/>
                </a:rPr>
                <a:t>return 1</a:t>
              </a:r>
              <a:endParaRPr b="0" lang="en-GB" sz="1100" spc="-1" strike="noStrike">
                <a:latin typeface="Arial"/>
              </a:endParaRPr>
            </a:p>
          </p:txBody>
        </p:sp>
        <p:sp>
          <p:nvSpPr>
            <p:cNvPr id="1225" name="CustomShape 111"/>
            <p:cNvSpPr/>
            <p:nvPr/>
          </p:nvSpPr>
          <p:spPr>
            <a:xfrm flipH="1" flipV="1">
              <a:off x="4811040" y="1998360"/>
              <a:ext cx="2644560" cy="8373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st="20160" dir="5400000">
                <a:srgbClr val="000000">
                  <a:alpha val="38000"/>
                </a:srgbClr>
              </a:outerShdw>
            </a:effectLst>
          </p:spPr>
          <p:style>
            <a:lnRef idx="0"/>
            <a:fillRef idx="0"/>
            <a:effectRef idx="0"/>
            <a:fontRef idx="minor"/>
          </p:style>
        </p:sp>
        <p:sp>
          <p:nvSpPr>
            <p:cNvPr id="1226" name="CustomShape 112"/>
            <p:cNvSpPr/>
            <p:nvPr/>
          </p:nvSpPr>
          <p:spPr>
            <a:xfrm>
              <a:off x="7292520" y="2566800"/>
              <a:ext cx="182520" cy="182520"/>
            </a:xfrm>
            <a:prstGeom prst="ellipse">
              <a:avLst/>
            </a:prstGeom>
            <a:noFill/>
            <a:ln w="25560">
              <a:solidFill>
                <a:srgbClr val="4bacc6"/>
              </a:solidFill>
              <a:round/>
            </a:ln>
          </p:spPr>
          <p:style>
            <a:lnRef idx="0"/>
            <a:fillRef idx="0"/>
            <a:effectRef idx="0"/>
            <a:fontRef idx="minor"/>
          </p:style>
          <p:txBody>
            <a:bodyPr wrap="none" lIns="0" rIns="0" tIns="0" bIns="0" anchor="ctr"/>
            <a:p>
              <a:pPr algn="ctr">
                <a:lnSpc>
                  <a:spcPct val="100000"/>
                </a:lnSpc>
              </a:pPr>
              <a:r>
                <a:rPr b="1" lang="en-GB" sz="800" spc="-1" strike="noStrike">
                  <a:solidFill>
                    <a:srgbClr val="31859c"/>
                  </a:solidFill>
                  <a:latin typeface="Calibri Light"/>
                </a:rPr>
                <a:t>16</a:t>
              </a:r>
              <a:endParaRPr b="0" lang="en-GB" sz="800" spc="-1" strike="noStrike">
                <a:latin typeface="Arial"/>
              </a:endParaRPr>
            </a:p>
          </p:txBody>
        </p:sp>
      </p:grpSp>
      <p:grpSp>
        <p:nvGrpSpPr>
          <p:cNvPr id="1227" name="Group 113"/>
          <p:cNvGrpSpPr/>
          <p:nvPr/>
        </p:nvGrpSpPr>
        <p:grpSpPr>
          <a:xfrm>
            <a:off x="4963320" y="1082520"/>
            <a:ext cx="3931200" cy="661320"/>
            <a:chOff x="4963320" y="1082520"/>
            <a:chExt cx="3931200" cy="661320"/>
          </a:xfrm>
        </p:grpSpPr>
        <p:sp>
          <p:nvSpPr>
            <p:cNvPr id="1228" name="CustomShape 114"/>
            <p:cNvSpPr/>
            <p:nvPr/>
          </p:nvSpPr>
          <p:spPr>
            <a:xfrm flipV="1">
              <a:off x="4963320" y="572040"/>
              <a:ext cx="1437120" cy="51012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st="20160" dir="5400000">
                <a:srgbClr val="000000">
                  <a:alpha val="38000"/>
                </a:srgbClr>
              </a:outerShdw>
            </a:effectLst>
          </p:spPr>
          <p:style>
            <a:lnRef idx="0"/>
            <a:fillRef idx="0"/>
            <a:effectRef idx="0"/>
            <a:fontRef idx="minor"/>
          </p:style>
        </p:sp>
        <p:sp>
          <p:nvSpPr>
            <p:cNvPr id="1229" name="CustomShape 115"/>
            <p:cNvSpPr/>
            <p:nvPr/>
          </p:nvSpPr>
          <p:spPr>
            <a:xfrm>
              <a:off x="5798160" y="1240200"/>
              <a:ext cx="85176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Menlo"/>
                  <a:ea typeface="Menlo"/>
                </a:rPr>
                <a:t>return 3</a:t>
              </a:r>
              <a:endParaRPr b="0" lang="en-GB" sz="1100" spc="-1" strike="noStrike">
                <a:latin typeface="Arial"/>
              </a:endParaRPr>
            </a:p>
          </p:txBody>
        </p:sp>
        <p:sp>
          <p:nvSpPr>
            <p:cNvPr id="1230" name="CustomShape 116"/>
            <p:cNvSpPr/>
            <p:nvPr/>
          </p:nvSpPr>
          <p:spPr>
            <a:xfrm>
              <a:off x="5564520" y="1447920"/>
              <a:ext cx="182520" cy="182520"/>
            </a:xfrm>
            <a:prstGeom prst="ellipse">
              <a:avLst/>
            </a:prstGeom>
            <a:noFill/>
            <a:ln w="25560">
              <a:solidFill>
                <a:srgbClr val="4bacc6"/>
              </a:solidFill>
              <a:round/>
            </a:ln>
          </p:spPr>
          <p:style>
            <a:lnRef idx="0"/>
            <a:fillRef idx="0"/>
            <a:effectRef idx="0"/>
            <a:fontRef idx="minor"/>
          </p:style>
          <p:txBody>
            <a:bodyPr wrap="none" lIns="0" rIns="0" tIns="0" bIns="0" anchor="ctr"/>
            <a:p>
              <a:pPr algn="ctr">
                <a:lnSpc>
                  <a:spcPct val="100000"/>
                </a:lnSpc>
              </a:pPr>
              <a:r>
                <a:rPr b="1" lang="en-GB" sz="800" spc="-1" strike="noStrike">
                  <a:solidFill>
                    <a:srgbClr val="31859c"/>
                  </a:solidFill>
                  <a:latin typeface="Calibri Light"/>
                </a:rPr>
                <a:t>17</a:t>
              </a:r>
              <a:endParaRPr b="0" lang="en-GB" sz="800" spc="-1" strike="noStrike">
                <a:latin typeface="Arial"/>
              </a:endParaRPr>
            </a:p>
          </p:txBody>
        </p:sp>
        <p:sp>
          <p:nvSpPr>
            <p:cNvPr id="1231" name="CustomShape 117"/>
            <p:cNvSpPr/>
            <p:nvPr/>
          </p:nvSpPr>
          <p:spPr>
            <a:xfrm>
              <a:off x="6877440" y="1332720"/>
              <a:ext cx="2017080" cy="411120"/>
            </a:xfrm>
            <a:prstGeom prst="roundRect">
              <a:avLst>
                <a:gd name="adj" fmla="val 16667"/>
              </a:avLst>
            </a:prstGeom>
            <a:solidFill>
              <a:srgbClr val="ffffff"/>
            </a:solidFill>
            <a:ln w="25560">
              <a:solidFill>
                <a:srgbClr val="c0504d"/>
              </a:solidFill>
              <a:round/>
            </a:ln>
          </p:spPr>
          <p:style>
            <a:lnRef idx="0"/>
            <a:fillRef idx="0"/>
            <a:effectRef idx="0"/>
            <a:fontRef idx="minor"/>
          </p:style>
          <p:txBody>
            <a:bodyPr lIns="90000" rIns="90000" tIns="45000" bIns="45000" anchor="ctr"/>
            <a:p>
              <a:pPr algn="ctr">
                <a:lnSpc>
                  <a:spcPct val="100000"/>
                </a:lnSpc>
              </a:pPr>
              <a:r>
                <a:rPr b="0" lang="en-GB" sz="1400" spc="-1" strike="noStrike">
                  <a:solidFill>
                    <a:srgbClr val="000000"/>
                  </a:solidFill>
                  <a:latin typeface="Segoe Print"/>
                </a:rPr>
                <a:t>Hence, </a:t>
              </a:r>
              <a:r>
                <a:rPr b="0" lang="en-GB" sz="1400" spc="-1" strike="noStrike">
                  <a:solidFill>
                    <a:srgbClr val="000000"/>
                  </a:solidFill>
                  <a:latin typeface="Menlo"/>
                  <a:ea typeface="Menlo"/>
                </a:rPr>
                <a:t>fib(4) = 3</a:t>
              </a:r>
              <a:endParaRPr b="0" lang="en-GB" sz="1400" spc="-1" strike="noStrike">
                <a:latin typeface="Arial"/>
              </a:endParaRPr>
            </a:p>
          </p:txBody>
        </p:sp>
      </p:grpSp>
      <p:sp>
        <p:nvSpPr>
          <p:cNvPr id="1232" name="TextShape 118"/>
          <p:cNvSpPr txBox="1"/>
          <p:nvPr/>
        </p:nvSpPr>
        <p:spPr>
          <a:xfrm>
            <a:off x="6553080" y="6356520"/>
            <a:ext cx="2133360" cy="364680"/>
          </a:xfrm>
          <a:prstGeom prst="rect">
            <a:avLst/>
          </a:prstGeom>
          <a:noFill/>
          <a:ln>
            <a:noFill/>
          </a:ln>
        </p:spPr>
        <p:txBody>
          <a:bodyPr anchor="ctr"/>
          <a:p>
            <a:pPr algn="r">
              <a:lnSpc>
                <a:spcPct val="100000"/>
              </a:lnSpc>
            </a:pPr>
            <a:fld id="{60B83D32-ABCC-4F13-92A7-E1B2E68B3DF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149" dur="indefinite" restart="never" nodeType="tmRoot">
          <p:childTnLst>
            <p:seq>
              <p:cTn id="1150" dur="indefinite" nodeType="mainSeq">
                <p:childTnLst>
                  <p:par>
                    <p:cTn id="1151" fill="hold">
                      <p:stCondLst>
                        <p:cond delay="indefinite"/>
                      </p:stCondLst>
                      <p:childTnLst>
                        <p:par>
                          <p:cTn id="1152" fill="hold">
                            <p:stCondLst>
                              <p:cond delay="0"/>
                            </p:stCondLst>
                            <p:childTnLst>
                              <p:par>
                                <p:cTn id="1153" nodeType="clickEffect" fill="hold" presetClass="entr" presetID="1">
                                  <p:stCondLst>
                                    <p:cond delay="0"/>
                                  </p:stCondLst>
                                  <p:childTnLst>
                                    <p:set>
                                      <p:cBhvr>
                                        <p:cTn id="1154" dur="1" fill="hold">
                                          <p:stCondLst>
                                            <p:cond delay="0"/>
                                          </p:stCondLst>
                                        </p:cTn>
                                        <p:tgtEl>
                                          <p:spTgt spid="1123"/>
                                        </p:tgtEl>
                                        <p:attrNameLst>
                                          <p:attrName>style.visibility</p:attrName>
                                        </p:attrNameLst>
                                      </p:cBhvr>
                                      <p:to>
                                        <p:strVal val="visible"/>
                                      </p:to>
                                    </p:set>
                                  </p:childTnLst>
                                </p:cTn>
                              </p:par>
                            </p:childTnLst>
                          </p:cTn>
                        </p:par>
                      </p:childTnLst>
                    </p:cTn>
                  </p:par>
                  <p:par>
                    <p:cTn id="1155" fill="hold">
                      <p:stCondLst>
                        <p:cond delay="indefinite"/>
                      </p:stCondLst>
                      <p:childTnLst>
                        <p:par>
                          <p:cTn id="1156" fill="hold">
                            <p:stCondLst>
                              <p:cond delay="0"/>
                            </p:stCondLst>
                            <p:childTnLst>
                              <p:par>
                                <p:cTn id="1157" nodeType="clickEffect" fill="hold" presetClass="entr" presetID="1">
                                  <p:stCondLst>
                                    <p:cond delay="0"/>
                                  </p:stCondLst>
                                  <p:childTnLst>
                                    <p:set>
                                      <p:cBhvr>
                                        <p:cTn id="1158" dur="1" fill="hold">
                                          <p:stCondLst>
                                            <p:cond delay="0"/>
                                          </p:stCondLst>
                                        </p:cTn>
                                        <p:tgtEl>
                                          <p:spTgt spid="1132"/>
                                        </p:tgtEl>
                                        <p:attrNameLst>
                                          <p:attrName>style.visibility</p:attrName>
                                        </p:attrNameLst>
                                      </p:cBhvr>
                                      <p:to>
                                        <p:strVal val="visible"/>
                                      </p:to>
                                    </p:set>
                                  </p:childTnLst>
                                </p:cTn>
                              </p:par>
                            </p:childTnLst>
                          </p:cTn>
                        </p:par>
                      </p:childTnLst>
                    </p:cTn>
                  </p:par>
                  <p:par>
                    <p:cTn id="1159" fill="hold">
                      <p:stCondLst>
                        <p:cond delay="indefinite"/>
                      </p:stCondLst>
                      <p:childTnLst>
                        <p:par>
                          <p:cTn id="1160" fill="hold">
                            <p:stCondLst>
                              <p:cond delay="0"/>
                            </p:stCondLst>
                            <p:childTnLst>
                              <p:par>
                                <p:cTn id="1161" nodeType="clickEffect" fill="hold" presetClass="entr" presetID="1">
                                  <p:stCondLst>
                                    <p:cond delay="0"/>
                                  </p:stCondLst>
                                  <p:childTnLst>
                                    <p:set>
                                      <p:cBhvr>
                                        <p:cTn id="1162" dur="1" fill="hold">
                                          <p:stCondLst>
                                            <p:cond delay="0"/>
                                          </p:stCondLst>
                                        </p:cTn>
                                        <p:tgtEl>
                                          <p:spTgt spid="1141"/>
                                        </p:tgtEl>
                                        <p:attrNameLst>
                                          <p:attrName>style.visibility</p:attrName>
                                        </p:attrNameLst>
                                      </p:cBhvr>
                                      <p:to>
                                        <p:strVal val="visible"/>
                                      </p:to>
                                    </p:set>
                                  </p:childTnLst>
                                </p:cTn>
                              </p:par>
                            </p:childTnLst>
                          </p:cTn>
                        </p:par>
                      </p:childTnLst>
                    </p:cTn>
                  </p:par>
                  <p:par>
                    <p:cTn id="1163" fill="hold">
                      <p:stCondLst>
                        <p:cond delay="indefinite"/>
                      </p:stCondLst>
                      <p:childTnLst>
                        <p:par>
                          <p:cTn id="1164" fill="hold">
                            <p:stCondLst>
                              <p:cond delay="0"/>
                            </p:stCondLst>
                            <p:childTnLst>
                              <p:par>
                                <p:cTn id="1165" nodeType="clickEffect" fill="hold" presetClass="entr" presetID="1">
                                  <p:stCondLst>
                                    <p:cond delay="0"/>
                                  </p:stCondLst>
                                  <p:childTnLst>
                                    <p:set>
                                      <p:cBhvr>
                                        <p:cTn id="1166" dur="1" fill="hold">
                                          <p:stCondLst>
                                            <p:cond delay="0"/>
                                          </p:stCondLst>
                                        </p:cTn>
                                        <p:tgtEl>
                                          <p:spTgt spid="1150"/>
                                        </p:tgtEl>
                                        <p:attrNameLst>
                                          <p:attrName>style.visibility</p:attrName>
                                        </p:attrNameLst>
                                      </p:cBhvr>
                                      <p:to>
                                        <p:strVal val="visible"/>
                                      </p:to>
                                    </p:set>
                                  </p:childTnLst>
                                </p:cTn>
                              </p:par>
                            </p:childTnLst>
                          </p:cTn>
                        </p:par>
                      </p:childTnLst>
                    </p:cTn>
                  </p:par>
                  <p:par>
                    <p:cTn id="1167" fill="hold">
                      <p:stCondLst>
                        <p:cond delay="indefinite"/>
                      </p:stCondLst>
                      <p:childTnLst>
                        <p:par>
                          <p:cTn id="1168" fill="hold">
                            <p:stCondLst>
                              <p:cond delay="0"/>
                            </p:stCondLst>
                            <p:childTnLst>
                              <p:par>
                                <p:cTn id="1169" nodeType="clickEffect" fill="hold" presetClass="entr" presetID="1">
                                  <p:stCondLst>
                                    <p:cond delay="0"/>
                                  </p:stCondLst>
                                  <p:childTnLst>
                                    <p:set>
                                      <p:cBhvr>
                                        <p:cTn id="1170" dur="1" fill="hold">
                                          <p:stCondLst>
                                            <p:cond delay="0"/>
                                          </p:stCondLst>
                                        </p:cTn>
                                        <p:tgtEl>
                                          <p:spTgt spid="1154"/>
                                        </p:tgtEl>
                                        <p:attrNameLst>
                                          <p:attrName>style.visibility</p:attrName>
                                        </p:attrNameLst>
                                      </p:cBhvr>
                                      <p:to>
                                        <p:strVal val="visible"/>
                                      </p:to>
                                    </p:set>
                                  </p:childTnLst>
                                </p:cTn>
                              </p:par>
                            </p:childTnLst>
                          </p:cTn>
                        </p:par>
                      </p:childTnLst>
                    </p:cTn>
                  </p:par>
                  <p:par>
                    <p:cTn id="1171" fill="hold">
                      <p:stCondLst>
                        <p:cond delay="indefinite"/>
                      </p:stCondLst>
                      <p:childTnLst>
                        <p:par>
                          <p:cTn id="1172" fill="hold">
                            <p:stCondLst>
                              <p:cond delay="0"/>
                            </p:stCondLst>
                            <p:childTnLst>
                              <p:par>
                                <p:cTn id="1173" nodeType="clickEffect" fill="hold" presetClass="entr" presetID="1">
                                  <p:stCondLst>
                                    <p:cond delay="0"/>
                                  </p:stCondLst>
                                  <p:childTnLst>
                                    <p:set>
                                      <p:cBhvr>
                                        <p:cTn id="1174" dur="1" fill="hold">
                                          <p:stCondLst>
                                            <p:cond delay="0"/>
                                          </p:stCondLst>
                                        </p:cTn>
                                        <p:tgtEl>
                                          <p:spTgt spid="1163"/>
                                        </p:tgtEl>
                                        <p:attrNameLst>
                                          <p:attrName>style.visibility</p:attrName>
                                        </p:attrNameLst>
                                      </p:cBhvr>
                                      <p:to>
                                        <p:strVal val="visible"/>
                                      </p:to>
                                    </p:set>
                                  </p:childTnLst>
                                </p:cTn>
                              </p:par>
                            </p:childTnLst>
                          </p:cTn>
                        </p:par>
                      </p:childTnLst>
                    </p:cTn>
                  </p:par>
                  <p:par>
                    <p:cTn id="1175" fill="hold">
                      <p:stCondLst>
                        <p:cond delay="indefinite"/>
                      </p:stCondLst>
                      <p:childTnLst>
                        <p:par>
                          <p:cTn id="1176" fill="hold">
                            <p:stCondLst>
                              <p:cond delay="0"/>
                            </p:stCondLst>
                            <p:childTnLst>
                              <p:par>
                                <p:cTn id="1177" nodeType="clickEffect" fill="hold" presetClass="entr" presetID="1">
                                  <p:stCondLst>
                                    <p:cond delay="0"/>
                                  </p:stCondLst>
                                  <p:childTnLst>
                                    <p:set>
                                      <p:cBhvr>
                                        <p:cTn id="1178" dur="1" fill="hold">
                                          <p:stCondLst>
                                            <p:cond delay="0"/>
                                          </p:stCondLst>
                                        </p:cTn>
                                        <p:tgtEl>
                                          <p:spTgt spid="1167"/>
                                        </p:tgtEl>
                                        <p:attrNameLst>
                                          <p:attrName>style.visibility</p:attrName>
                                        </p:attrNameLst>
                                      </p:cBhvr>
                                      <p:to>
                                        <p:strVal val="visible"/>
                                      </p:to>
                                    </p:set>
                                  </p:childTnLst>
                                </p:cTn>
                              </p:par>
                            </p:childTnLst>
                          </p:cTn>
                        </p:par>
                      </p:childTnLst>
                    </p:cTn>
                  </p:par>
                  <p:par>
                    <p:cTn id="1179" fill="hold">
                      <p:stCondLst>
                        <p:cond delay="indefinite"/>
                      </p:stCondLst>
                      <p:childTnLst>
                        <p:par>
                          <p:cTn id="1180" fill="hold">
                            <p:stCondLst>
                              <p:cond delay="0"/>
                            </p:stCondLst>
                            <p:childTnLst>
                              <p:par>
                                <p:cTn id="1181" nodeType="clickEffect" fill="hold" presetClass="entr" presetID="1">
                                  <p:stCondLst>
                                    <p:cond delay="0"/>
                                  </p:stCondLst>
                                  <p:childTnLst>
                                    <p:set>
                                      <p:cBhvr>
                                        <p:cTn id="1182" dur="1" fill="hold">
                                          <p:stCondLst>
                                            <p:cond delay="0"/>
                                          </p:stCondLst>
                                        </p:cTn>
                                        <p:tgtEl>
                                          <p:spTgt spid="1171"/>
                                        </p:tgtEl>
                                        <p:attrNameLst>
                                          <p:attrName>style.visibility</p:attrName>
                                        </p:attrNameLst>
                                      </p:cBhvr>
                                      <p:to>
                                        <p:strVal val="visible"/>
                                      </p:to>
                                    </p:set>
                                  </p:childTnLst>
                                </p:cTn>
                              </p:par>
                            </p:childTnLst>
                          </p:cTn>
                        </p:par>
                      </p:childTnLst>
                    </p:cTn>
                  </p:par>
                  <p:par>
                    <p:cTn id="1183" fill="hold">
                      <p:stCondLst>
                        <p:cond delay="indefinite"/>
                      </p:stCondLst>
                      <p:childTnLst>
                        <p:par>
                          <p:cTn id="1184" fill="hold">
                            <p:stCondLst>
                              <p:cond delay="0"/>
                            </p:stCondLst>
                            <p:childTnLst>
                              <p:par>
                                <p:cTn id="1185" nodeType="clickEffect" fill="hold" presetClass="entr" presetID="1">
                                  <p:stCondLst>
                                    <p:cond delay="0"/>
                                  </p:stCondLst>
                                  <p:childTnLst>
                                    <p:set>
                                      <p:cBhvr>
                                        <p:cTn id="1186" dur="1" fill="hold">
                                          <p:stCondLst>
                                            <p:cond delay="0"/>
                                          </p:stCondLst>
                                        </p:cTn>
                                        <p:tgtEl>
                                          <p:spTgt spid="1180"/>
                                        </p:tgtEl>
                                        <p:attrNameLst>
                                          <p:attrName>style.visibility</p:attrName>
                                        </p:attrNameLst>
                                      </p:cBhvr>
                                      <p:to>
                                        <p:strVal val="visible"/>
                                      </p:to>
                                    </p:set>
                                  </p:childTnLst>
                                </p:cTn>
                              </p:par>
                            </p:childTnLst>
                          </p:cTn>
                        </p:par>
                      </p:childTnLst>
                    </p:cTn>
                  </p:par>
                  <p:par>
                    <p:cTn id="1187" fill="hold">
                      <p:stCondLst>
                        <p:cond delay="indefinite"/>
                      </p:stCondLst>
                      <p:childTnLst>
                        <p:par>
                          <p:cTn id="1188" fill="hold">
                            <p:stCondLst>
                              <p:cond delay="0"/>
                            </p:stCondLst>
                            <p:childTnLst>
                              <p:par>
                                <p:cTn id="1189" nodeType="clickEffect" fill="hold" presetClass="entr" presetID="1">
                                  <p:stCondLst>
                                    <p:cond delay="0"/>
                                  </p:stCondLst>
                                  <p:childTnLst>
                                    <p:set>
                                      <p:cBhvr>
                                        <p:cTn id="1190" dur="1" fill="hold">
                                          <p:stCondLst>
                                            <p:cond delay="0"/>
                                          </p:stCondLst>
                                        </p:cTn>
                                        <p:tgtEl>
                                          <p:spTgt spid="1184"/>
                                        </p:tgtEl>
                                        <p:attrNameLst>
                                          <p:attrName>style.visibility</p:attrName>
                                        </p:attrNameLst>
                                      </p:cBhvr>
                                      <p:to>
                                        <p:strVal val="visible"/>
                                      </p:to>
                                    </p:set>
                                  </p:childTnLst>
                                </p:cTn>
                              </p:par>
                            </p:childTnLst>
                          </p:cTn>
                        </p:par>
                      </p:childTnLst>
                    </p:cTn>
                  </p:par>
                  <p:par>
                    <p:cTn id="1191" fill="hold">
                      <p:stCondLst>
                        <p:cond delay="indefinite"/>
                      </p:stCondLst>
                      <p:childTnLst>
                        <p:par>
                          <p:cTn id="1192" fill="hold">
                            <p:stCondLst>
                              <p:cond delay="0"/>
                            </p:stCondLst>
                            <p:childTnLst>
                              <p:par>
                                <p:cTn id="1193" nodeType="clickEffect" fill="hold" presetClass="entr" presetID="1">
                                  <p:stCondLst>
                                    <p:cond delay="0"/>
                                  </p:stCondLst>
                                  <p:childTnLst>
                                    <p:set>
                                      <p:cBhvr>
                                        <p:cTn id="1194" dur="1" fill="hold">
                                          <p:stCondLst>
                                            <p:cond delay="0"/>
                                          </p:stCondLst>
                                        </p:cTn>
                                        <p:tgtEl>
                                          <p:spTgt spid="1188"/>
                                        </p:tgtEl>
                                        <p:attrNameLst>
                                          <p:attrName>style.visibility</p:attrName>
                                        </p:attrNameLst>
                                      </p:cBhvr>
                                      <p:to>
                                        <p:strVal val="visible"/>
                                      </p:to>
                                    </p:set>
                                  </p:childTnLst>
                                </p:cTn>
                              </p:par>
                            </p:childTnLst>
                          </p:cTn>
                        </p:par>
                      </p:childTnLst>
                    </p:cTn>
                  </p:par>
                  <p:par>
                    <p:cTn id="1195" fill="hold">
                      <p:stCondLst>
                        <p:cond delay="indefinite"/>
                      </p:stCondLst>
                      <p:childTnLst>
                        <p:par>
                          <p:cTn id="1196" fill="hold">
                            <p:stCondLst>
                              <p:cond delay="0"/>
                            </p:stCondLst>
                            <p:childTnLst>
                              <p:par>
                                <p:cTn id="1197" nodeType="clickEffect" fill="hold" presetClass="entr" presetID="1">
                                  <p:stCondLst>
                                    <p:cond delay="0"/>
                                  </p:stCondLst>
                                  <p:childTnLst>
                                    <p:set>
                                      <p:cBhvr>
                                        <p:cTn id="1198" dur="1" fill="hold">
                                          <p:stCondLst>
                                            <p:cond delay="0"/>
                                          </p:stCondLst>
                                        </p:cTn>
                                        <p:tgtEl>
                                          <p:spTgt spid="1197"/>
                                        </p:tgtEl>
                                        <p:attrNameLst>
                                          <p:attrName>style.visibility</p:attrName>
                                        </p:attrNameLst>
                                      </p:cBhvr>
                                      <p:to>
                                        <p:strVal val="visible"/>
                                      </p:to>
                                    </p:set>
                                  </p:childTnLst>
                                </p:cTn>
                              </p:par>
                            </p:childTnLst>
                          </p:cTn>
                        </p:par>
                      </p:childTnLst>
                    </p:cTn>
                  </p:par>
                  <p:par>
                    <p:cTn id="1199" fill="hold">
                      <p:stCondLst>
                        <p:cond delay="indefinite"/>
                      </p:stCondLst>
                      <p:childTnLst>
                        <p:par>
                          <p:cTn id="1200" fill="hold">
                            <p:stCondLst>
                              <p:cond delay="0"/>
                            </p:stCondLst>
                            <p:childTnLst>
                              <p:par>
                                <p:cTn id="1201" nodeType="clickEffect" fill="hold" presetClass="entr" presetID="1">
                                  <p:stCondLst>
                                    <p:cond delay="0"/>
                                  </p:stCondLst>
                                  <p:childTnLst>
                                    <p:set>
                                      <p:cBhvr>
                                        <p:cTn id="1202" dur="1" fill="hold">
                                          <p:stCondLst>
                                            <p:cond delay="0"/>
                                          </p:stCondLst>
                                        </p:cTn>
                                        <p:tgtEl>
                                          <p:spTgt spid="1206"/>
                                        </p:tgtEl>
                                        <p:attrNameLst>
                                          <p:attrName>style.visibility</p:attrName>
                                        </p:attrNameLst>
                                      </p:cBhvr>
                                      <p:to>
                                        <p:strVal val="visible"/>
                                      </p:to>
                                    </p:set>
                                  </p:childTnLst>
                                </p:cTn>
                              </p:par>
                            </p:childTnLst>
                          </p:cTn>
                        </p:par>
                      </p:childTnLst>
                    </p:cTn>
                  </p:par>
                  <p:par>
                    <p:cTn id="1203" fill="hold">
                      <p:stCondLst>
                        <p:cond delay="indefinite"/>
                      </p:stCondLst>
                      <p:childTnLst>
                        <p:par>
                          <p:cTn id="1204" fill="hold">
                            <p:stCondLst>
                              <p:cond delay="0"/>
                            </p:stCondLst>
                            <p:childTnLst>
                              <p:par>
                                <p:cTn id="1205" nodeType="clickEffect" fill="hold" presetClass="entr" presetID="1">
                                  <p:stCondLst>
                                    <p:cond delay="0"/>
                                  </p:stCondLst>
                                  <p:childTnLst>
                                    <p:set>
                                      <p:cBhvr>
                                        <p:cTn id="1206" dur="1" fill="hold">
                                          <p:stCondLst>
                                            <p:cond delay="0"/>
                                          </p:stCondLst>
                                        </p:cTn>
                                        <p:tgtEl>
                                          <p:spTgt spid="1210"/>
                                        </p:tgtEl>
                                        <p:attrNameLst>
                                          <p:attrName>style.visibility</p:attrName>
                                        </p:attrNameLst>
                                      </p:cBhvr>
                                      <p:to>
                                        <p:strVal val="visible"/>
                                      </p:to>
                                    </p:set>
                                  </p:childTnLst>
                                </p:cTn>
                              </p:par>
                            </p:childTnLst>
                          </p:cTn>
                        </p:par>
                      </p:childTnLst>
                    </p:cTn>
                  </p:par>
                  <p:par>
                    <p:cTn id="1207" fill="hold">
                      <p:stCondLst>
                        <p:cond delay="indefinite"/>
                      </p:stCondLst>
                      <p:childTnLst>
                        <p:par>
                          <p:cTn id="1208" fill="hold">
                            <p:stCondLst>
                              <p:cond delay="0"/>
                            </p:stCondLst>
                            <p:childTnLst>
                              <p:par>
                                <p:cTn id="1209" nodeType="clickEffect" fill="hold" presetClass="entr" presetID="1">
                                  <p:stCondLst>
                                    <p:cond delay="0"/>
                                  </p:stCondLst>
                                  <p:childTnLst>
                                    <p:set>
                                      <p:cBhvr>
                                        <p:cTn id="1210" dur="1" fill="hold">
                                          <p:stCondLst>
                                            <p:cond delay="0"/>
                                          </p:stCondLst>
                                        </p:cTn>
                                        <p:tgtEl>
                                          <p:spTgt spid="1219"/>
                                        </p:tgtEl>
                                        <p:attrNameLst>
                                          <p:attrName>style.visibility</p:attrName>
                                        </p:attrNameLst>
                                      </p:cBhvr>
                                      <p:to>
                                        <p:strVal val="visible"/>
                                      </p:to>
                                    </p:set>
                                  </p:childTnLst>
                                </p:cTn>
                              </p:par>
                            </p:childTnLst>
                          </p:cTn>
                        </p:par>
                      </p:childTnLst>
                    </p:cTn>
                  </p:par>
                  <p:par>
                    <p:cTn id="1211" fill="hold">
                      <p:stCondLst>
                        <p:cond delay="indefinite"/>
                      </p:stCondLst>
                      <p:childTnLst>
                        <p:par>
                          <p:cTn id="1212" fill="hold">
                            <p:stCondLst>
                              <p:cond delay="0"/>
                            </p:stCondLst>
                            <p:childTnLst>
                              <p:par>
                                <p:cTn id="1213" nodeType="clickEffect" fill="hold" presetClass="entr" presetID="1">
                                  <p:stCondLst>
                                    <p:cond delay="0"/>
                                  </p:stCondLst>
                                  <p:childTnLst>
                                    <p:set>
                                      <p:cBhvr>
                                        <p:cTn id="1214" dur="1" fill="hold">
                                          <p:stCondLst>
                                            <p:cond delay="0"/>
                                          </p:stCondLst>
                                        </p:cTn>
                                        <p:tgtEl>
                                          <p:spTgt spid="1223"/>
                                        </p:tgtEl>
                                        <p:attrNameLst>
                                          <p:attrName>style.visibility</p:attrName>
                                        </p:attrNameLst>
                                      </p:cBhvr>
                                      <p:to>
                                        <p:strVal val="visible"/>
                                      </p:to>
                                    </p:set>
                                  </p:childTnLst>
                                </p:cTn>
                              </p:par>
                            </p:childTnLst>
                          </p:cTn>
                        </p:par>
                      </p:childTnLst>
                    </p:cTn>
                  </p:par>
                  <p:par>
                    <p:cTn id="1215" fill="hold">
                      <p:stCondLst>
                        <p:cond delay="indefinite"/>
                      </p:stCondLst>
                      <p:childTnLst>
                        <p:par>
                          <p:cTn id="1216" fill="hold">
                            <p:stCondLst>
                              <p:cond delay="0"/>
                            </p:stCondLst>
                            <p:childTnLst>
                              <p:par>
                                <p:cTn id="1217" nodeType="clickEffect" fill="hold" presetClass="entr" presetID="1">
                                  <p:stCondLst>
                                    <p:cond delay="0"/>
                                  </p:stCondLst>
                                  <p:childTnLst>
                                    <p:set>
                                      <p:cBhvr>
                                        <p:cTn id="1218" dur="1" fill="hold">
                                          <p:stCondLst>
                                            <p:cond delay="0"/>
                                          </p:stCondLst>
                                        </p:cTn>
                                        <p:tgtEl>
                                          <p:spTgt spid="122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3" name="TextShape 1"/>
          <p:cNvSpPr txBox="1"/>
          <p:nvPr/>
        </p:nvSpPr>
        <p:spPr>
          <a:xfrm>
            <a:off x="457200" y="274680"/>
            <a:ext cx="8229240" cy="1142640"/>
          </a:xfrm>
          <a:prstGeom prst="rect">
            <a:avLst/>
          </a:prstGeom>
          <a:noFill/>
          <a:ln>
            <a:noFill/>
          </a:ln>
        </p:spPr>
        <p:txBody>
          <a:bodyPr anchor="ctr"/>
          <a:p>
            <a:pPr>
              <a:lnSpc>
                <a:spcPct val="100000"/>
              </a:lnSpc>
            </a:pPr>
            <a:r>
              <a:rPr b="0" lang="en-US" sz="3600" spc="-1" strike="noStrike">
                <a:solidFill>
                  <a:srgbClr val="000000"/>
                </a:solidFill>
                <a:latin typeface="Avenir Next"/>
                <a:ea typeface="Avenir Next"/>
              </a:rPr>
              <a:t>Example: Greatest Common Divisor</a:t>
            </a:r>
            <a:endParaRPr b="0" lang="en-US" sz="3600" spc="-1" strike="noStrike">
              <a:solidFill>
                <a:srgbClr val="000000"/>
              </a:solidFill>
              <a:latin typeface="Calibri Light"/>
            </a:endParaRPr>
          </a:p>
        </p:txBody>
      </p:sp>
      <p:sp>
        <p:nvSpPr>
          <p:cNvPr id="1234" name="TextShape 2"/>
          <p:cNvSpPr txBox="1"/>
          <p:nvPr/>
        </p:nvSpPr>
        <p:spPr>
          <a:xfrm>
            <a:off x="457200" y="1379160"/>
            <a:ext cx="8229240" cy="474660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Euclidean algorithm</a:t>
            </a:r>
            <a:endParaRPr b="0" lang="en-US" sz="2400" spc="-1" strike="noStrike">
              <a:solidFill>
                <a:srgbClr val="000000"/>
              </a:solidFill>
              <a:latin typeface="Calibri Light"/>
            </a:endParaRPr>
          </a:p>
        </p:txBody>
      </p:sp>
      <p:sp>
        <p:nvSpPr>
          <p:cNvPr id="1235" name="CustomShape 3"/>
          <p:cNvSpPr/>
          <p:nvPr/>
        </p:nvSpPr>
        <p:spPr>
          <a:xfrm>
            <a:off x="632520" y="1947960"/>
            <a:ext cx="2479680" cy="333720"/>
          </a:xfrm>
          <a:prstGeom prst="rect">
            <a:avLst/>
          </a:prstGeom>
          <a:solidFill>
            <a:srgbClr val="ffffff"/>
          </a:solidFill>
          <a:ln w="25560">
            <a:solidFill>
              <a:srgbClr val="9bbb59"/>
            </a:solidFill>
            <a:round/>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Segoe Print"/>
              </a:rPr>
              <a:t>E.g., gcd of </a:t>
            </a:r>
            <a:r>
              <a:rPr b="0" lang="en-GB" sz="1600" spc="-1" strike="noStrike">
                <a:solidFill>
                  <a:srgbClr val="e46c0a"/>
                </a:solidFill>
                <a:latin typeface="Segoe Print"/>
              </a:rPr>
              <a:t>48</a:t>
            </a:r>
            <a:r>
              <a:rPr b="0" lang="en-GB" sz="1600" spc="-1" strike="noStrike">
                <a:solidFill>
                  <a:srgbClr val="000000"/>
                </a:solidFill>
                <a:latin typeface="Segoe Print"/>
              </a:rPr>
              <a:t> and </a:t>
            </a:r>
            <a:r>
              <a:rPr b="0" lang="en-GB" sz="1600" spc="-1" strike="noStrike">
                <a:solidFill>
                  <a:srgbClr val="31859c"/>
                </a:solidFill>
                <a:latin typeface="Segoe Print"/>
              </a:rPr>
              <a:t>18</a:t>
            </a:r>
            <a:r>
              <a:rPr b="0" lang="en-GB" sz="1600" spc="-1" strike="noStrike">
                <a:solidFill>
                  <a:srgbClr val="000000"/>
                </a:solidFill>
                <a:latin typeface="Segoe Print"/>
              </a:rPr>
              <a:t>:</a:t>
            </a:r>
            <a:endParaRPr b="0" lang="en-GB" sz="1600" spc="-1" strike="noStrike">
              <a:latin typeface="Arial"/>
            </a:endParaRPr>
          </a:p>
        </p:txBody>
      </p:sp>
      <p:grpSp>
        <p:nvGrpSpPr>
          <p:cNvPr id="1236" name="Group 4"/>
          <p:cNvGrpSpPr/>
          <p:nvPr/>
        </p:nvGrpSpPr>
        <p:grpSpPr>
          <a:xfrm>
            <a:off x="1137240" y="2392200"/>
            <a:ext cx="939960" cy="1280160"/>
            <a:chOff x="1137240" y="2392200"/>
            <a:chExt cx="939960" cy="1280160"/>
          </a:xfrm>
        </p:grpSpPr>
        <p:grpSp>
          <p:nvGrpSpPr>
            <p:cNvPr id="1237" name="Group 5"/>
            <p:cNvGrpSpPr/>
            <p:nvPr/>
          </p:nvGrpSpPr>
          <p:grpSpPr>
            <a:xfrm>
              <a:off x="1137240" y="2701080"/>
              <a:ext cx="939960" cy="971280"/>
              <a:chOff x="1137240" y="2701080"/>
              <a:chExt cx="939960" cy="971280"/>
            </a:xfrm>
          </p:grpSpPr>
          <p:sp>
            <p:nvSpPr>
              <p:cNvPr id="1238" name="CustomShape 6"/>
              <p:cNvSpPr/>
              <p:nvPr/>
            </p:nvSpPr>
            <p:spPr>
              <a:xfrm>
                <a:off x="1617480" y="2701080"/>
                <a:ext cx="45540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e46c0a"/>
                    </a:solidFill>
                    <a:latin typeface="Menlo"/>
                    <a:ea typeface="Menlo"/>
                  </a:rPr>
                  <a:t>48</a:t>
                </a:r>
                <a:endParaRPr b="0" lang="en-GB" sz="1800" spc="-1" strike="noStrike">
                  <a:latin typeface="Arial"/>
                </a:endParaRPr>
              </a:p>
              <a:p>
                <a:pPr>
                  <a:lnSpc>
                    <a:spcPct val="100000"/>
                  </a:lnSpc>
                </a:pPr>
                <a:r>
                  <a:rPr b="0" lang="en-GB" sz="1800" spc="-1" strike="noStrike">
                    <a:solidFill>
                      <a:srgbClr val="000000"/>
                    </a:solidFill>
                    <a:latin typeface="Menlo"/>
                    <a:ea typeface="Menlo"/>
                  </a:rPr>
                  <a:t>36</a:t>
                </a:r>
                <a:endParaRPr b="0" lang="en-GB" sz="1800" spc="-1" strike="noStrike">
                  <a:latin typeface="Arial"/>
                </a:endParaRPr>
              </a:p>
            </p:txBody>
          </p:sp>
          <p:grpSp>
            <p:nvGrpSpPr>
              <p:cNvPr id="1239" name="Group 7"/>
              <p:cNvGrpSpPr/>
              <p:nvPr/>
            </p:nvGrpSpPr>
            <p:grpSpPr>
              <a:xfrm>
                <a:off x="1503720" y="2728080"/>
                <a:ext cx="540000" cy="272880"/>
                <a:chOff x="1503720" y="2728080"/>
                <a:chExt cx="540000" cy="272880"/>
              </a:xfrm>
            </p:grpSpPr>
            <p:sp>
              <p:nvSpPr>
                <p:cNvPr id="1240" name="Line 8"/>
                <p:cNvSpPr/>
                <p:nvPr/>
              </p:nvSpPr>
              <p:spPr>
                <a:xfrm>
                  <a:off x="1625040" y="2728080"/>
                  <a:ext cx="418680" cy="360"/>
                </a:xfrm>
                <a:prstGeom prst="line">
                  <a:avLst/>
                </a:prstGeom>
                <a:ln w="25560">
                  <a:solidFill>
                    <a:srgbClr val="000000"/>
                  </a:solidFill>
                  <a:round/>
                </a:ln>
              </p:spPr>
              <p:style>
                <a:lnRef idx="0"/>
                <a:fillRef idx="0"/>
                <a:effectRef idx="0"/>
                <a:fontRef idx="minor"/>
              </p:style>
            </p:sp>
            <p:sp>
              <p:nvSpPr>
                <p:cNvPr id="1241" name="CustomShape 9"/>
                <p:cNvSpPr/>
                <p:nvPr/>
              </p:nvSpPr>
              <p:spPr>
                <a:xfrm>
                  <a:off x="1503720" y="2728440"/>
                  <a:ext cx="126360" cy="272520"/>
                </a:xfrm>
                <a:custGeom>
                  <a:avLst/>
                  <a:gdLst/>
                  <a:ahLst/>
                  <a:rect l="l" t="t" r="r" b="b"/>
                  <a:pathLst>
                    <a:path w="108065" h="381000">
                      <a:moveTo>
                        <a:pt x="108065" y="0"/>
                      </a:moveTo>
                      <a:cubicBezTo>
                        <a:pt x="104601" y="142009"/>
                        <a:pt x="101138" y="284018"/>
                        <a:pt x="83127" y="332509"/>
                      </a:cubicBezTo>
                      <a:cubicBezTo>
                        <a:pt x="65116" y="381000"/>
                        <a:pt x="32558" y="335972"/>
                        <a:pt x="0" y="290945"/>
                      </a:cubicBezTo>
                    </a:path>
                  </a:pathLst>
                </a:custGeom>
                <a:noFill/>
                <a:ln w="25560">
                  <a:solidFill>
                    <a:srgbClr val="000000"/>
                  </a:solidFill>
                  <a:round/>
                </a:ln>
                <a:effectLst>
                  <a:outerShdw dist="20160" dir="5400000">
                    <a:srgbClr val="000000">
                      <a:alpha val="38000"/>
                    </a:srgbClr>
                  </a:outerShdw>
                </a:effectLst>
              </p:spPr>
              <p:style>
                <a:lnRef idx="0"/>
                <a:fillRef idx="0"/>
                <a:effectRef idx="0"/>
                <a:fontRef idx="minor"/>
              </p:style>
            </p:sp>
          </p:grpSp>
          <p:sp>
            <p:nvSpPr>
              <p:cNvPr id="1242" name="CustomShape 10"/>
              <p:cNvSpPr/>
              <p:nvPr/>
            </p:nvSpPr>
            <p:spPr>
              <a:xfrm>
                <a:off x="1137240" y="2701080"/>
                <a:ext cx="4554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31859c"/>
                    </a:solidFill>
                    <a:latin typeface="Menlo"/>
                    <a:ea typeface="Menlo"/>
                  </a:rPr>
                  <a:t>18</a:t>
                </a:r>
                <a:endParaRPr b="0" lang="en-GB" sz="1800" spc="-1" strike="noStrike">
                  <a:latin typeface="Arial"/>
                </a:endParaRPr>
              </a:p>
            </p:txBody>
          </p:sp>
          <p:sp>
            <p:nvSpPr>
              <p:cNvPr id="1243" name="Line 11"/>
              <p:cNvSpPr/>
              <p:nvPr/>
            </p:nvSpPr>
            <p:spPr>
              <a:xfrm>
                <a:off x="1596960" y="3291120"/>
                <a:ext cx="480240" cy="360"/>
              </a:xfrm>
              <a:prstGeom prst="line">
                <a:avLst/>
              </a:prstGeom>
              <a:ln w="25560">
                <a:solidFill>
                  <a:srgbClr val="000000"/>
                </a:solidFill>
                <a:round/>
              </a:ln>
            </p:spPr>
            <p:style>
              <a:lnRef idx="0"/>
              <a:fillRef idx="0"/>
              <a:effectRef idx="0"/>
              <a:fontRef idx="minor"/>
            </p:style>
          </p:sp>
          <p:sp>
            <p:nvSpPr>
              <p:cNvPr id="1244" name="CustomShape 12"/>
              <p:cNvSpPr/>
              <p:nvPr/>
            </p:nvSpPr>
            <p:spPr>
              <a:xfrm>
                <a:off x="1617480" y="3307680"/>
                <a:ext cx="4554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e46c0a"/>
                    </a:solidFill>
                    <a:latin typeface="Menlo"/>
                    <a:ea typeface="Menlo"/>
                  </a:rPr>
                  <a:t>12</a:t>
                </a:r>
                <a:endParaRPr b="0" lang="en-GB" sz="1800" spc="-1" strike="noStrike">
                  <a:latin typeface="Arial"/>
                </a:endParaRPr>
              </a:p>
            </p:txBody>
          </p:sp>
        </p:grpSp>
        <p:sp>
          <p:nvSpPr>
            <p:cNvPr id="1245" name="CustomShape 13"/>
            <p:cNvSpPr/>
            <p:nvPr/>
          </p:nvSpPr>
          <p:spPr>
            <a:xfrm>
              <a:off x="1757520" y="2392200"/>
              <a:ext cx="3182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a6a6a6"/>
                  </a:solidFill>
                  <a:latin typeface="Menlo"/>
                  <a:ea typeface="Menlo"/>
                </a:rPr>
                <a:t>2</a:t>
              </a:r>
              <a:endParaRPr b="0" lang="en-GB" sz="1800" spc="-1" strike="noStrike">
                <a:latin typeface="Arial"/>
              </a:endParaRPr>
            </a:p>
          </p:txBody>
        </p:sp>
      </p:grpSp>
      <p:grpSp>
        <p:nvGrpSpPr>
          <p:cNvPr id="1246" name="Group 14"/>
          <p:cNvGrpSpPr/>
          <p:nvPr/>
        </p:nvGrpSpPr>
        <p:grpSpPr>
          <a:xfrm>
            <a:off x="3128040" y="2392200"/>
            <a:ext cx="939960" cy="1280160"/>
            <a:chOff x="3128040" y="2392200"/>
            <a:chExt cx="939960" cy="1280160"/>
          </a:xfrm>
        </p:grpSpPr>
        <p:sp>
          <p:nvSpPr>
            <p:cNvPr id="1247" name="CustomShape 15"/>
            <p:cNvSpPr/>
            <p:nvPr/>
          </p:nvSpPr>
          <p:spPr>
            <a:xfrm>
              <a:off x="3608280" y="2701080"/>
              <a:ext cx="45540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31859c"/>
                  </a:solidFill>
                  <a:latin typeface="Menlo"/>
                  <a:ea typeface="Menlo"/>
                </a:rPr>
                <a:t>18</a:t>
              </a:r>
              <a:endParaRPr b="0" lang="en-GB" sz="1800" spc="-1" strike="noStrike">
                <a:latin typeface="Arial"/>
              </a:endParaRPr>
            </a:p>
            <a:p>
              <a:pPr>
                <a:lnSpc>
                  <a:spcPct val="100000"/>
                </a:lnSpc>
              </a:pPr>
              <a:r>
                <a:rPr b="0" lang="en-GB" sz="1800" spc="-1" strike="noStrike">
                  <a:solidFill>
                    <a:srgbClr val="000000"/>
                  </a:solidFill>
                  <a:latin typeface="Menlo"/>
                  <a:ea typeface="Menlo"/>
                </a:rPr>
                <a:t>12</a:t>
              </a:r>
              <a:endParaRPr b="0" lang="en-GB" sz="1800" spc="-1" strike="noStrike">
                <a:latin typeface="Arial"/>
              </a:endParaRPr>
            </a:p>
          </p:txBody>
        </p:sp>
        <p:grpSp>
          <p:nvGrpSpPr>
            <p:cNvPr id="1248" name="Group 16"/>
            <p:cNvGrpSpPr/>
            <p:nvPr/>
          </p:nvGrpSpPr>
          <p:grpSpPr>
            <a:xfrm>
              <a:off x="3494520" y="2728080"/>
              <a:ext cx="540000" cy="272880"/>
              <a:chOff x="3494520" y="2728080"/>
              <a:chExt cx="540000" cy="272880"/>
            </a:xfrm>
          </p:grpSpPr>
          <p:sp>
            <p:nvSpPr>
              <p:cNvPr id="1249" name="Line 17"/>
              <p:cNvSpPr/>
              <p:nvPr/>
            </p:nvSpPr>
            <p:spPr>
              <a:xfrm>
                <a:off x="3615840" y="2728080"/>
                <a:ext cx="418680" cy="360"/>
              </a:xfrm>
              <a:prstGeom prst="line">
                <a:avLst/>
              </a:prstGeom>
              <a:ln w="25560">
                <a:solidFill>
                  <a:srgbClr val="000000"/>
                </a:solidFill>
                <a:round/>
              </a:ln>
            </p:spPr>
            <p:style>
              <a:lnRef idx="0"/>
              <a:fillRef idx="0"/>
              <a:effectRef idx="0"/>
              <a:fontRef idx="minor"/>
            </p:style>
          </p:sp>
          <p:sp>
            <p:nvSpPr>
              <p:cNvPr id="1250" name="CustomShape 18"/>
              <p:cNvSpPr/>
              <p:nvPr/>
            </p:nvSpPr>
            <p:spPr>
              <a:xfrm>
                <a:off x="3494520" y="2728440"/>
                <a:ext cx="126360" cy="272520"/>
              </a:xfrm>
              <a:custGeom>
                <a:avLst/>
                <a:gdLst/>
                <a:ahLst/>
                <a:rect l="l" t="t" r="r" b="b"/>
                <a:pathLst>
                  <a:path w="108065" h="381000">
                    <a:moveTo>
                      <a:pt x="108065" y="0"/>
                    </a:moveTo>
                    <a:cubicBezTo>
                      <a:pt x="104601" y="142009"/>
                      <a:pt x="101138" y="284018"/>
                      <a:pt x="83127" y="332509"/>
                    </a:cubicBezTo>
                    <a:cubicBezTo>
                      <a:pt x="65116" y="381000"/>
                      <a:pt x="32558" y="335972"/>
                      <a:pt x="0" y="290945"/>
                    </a:cubicBezTo>
                  </a:path>
                </a:pathLst>
              </a:custGeom>
              <a:noFill/>
              <a:ln w="25560">
                <a:solidFill>
                  <a:srgbClr val="000000"/>
                </a:solidFill>
                <a:round/>
              </a:ln>
              <a:effectLst>
                <a:outerShdw dist="20160" dir="5400000">
                  <a:srgbClr val="000000">
                    <a:alpha val="38000"/>
                  </a:srgbClr>
                </a:outerShdw>
              </a:effectLst>
            </p:spPr>
            <p:style>
              <a:lnRef idx="0"/>
              <a:fillRef idx="0"/>
              <a:effectRef idx="0"/>
              <a:fontRef idx="minor"/>
            </p:style>
          </p:sp>
        </p:grpSp>
        <p:sp>
          <p:nvSpPr>
            <p:cNvPr id="1251" name="CustomShape 19"/>
            <p:cNvSpPr/>
            <p:nvPr/>
          </p:nvSpPr>
          <p:spPr>
            <a:xfrm>
              <a:off x="3128040" y="2701080"/>
              <a:ext cx="4554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e46c0a"/>
                  </a:solidFill>
                  <a:latin typeface="Menlo"/>
                  <a:ea typeface="Menlo"/>
                </a:rPr>
                <a:t>12</a:t>
              </a:r>
              <a:endParaRPr b="0" lang="en-GB" sz="1800" spc="-1" strike="noStrike">
                <a:latin typeface="Arial"/>
              </a:endParaRPr>
            </a:p>
          </p:txBody>
        </p:sp>
        <p:sp>
          <p:nvSpPr>
            <p:cNvPr id="1252" name="Line 20"/>
            <p:cNvSpPr/>
            <p:nvPr/>
          </p:nvSpPr>
          <p:spPr>
            <a:xfrm>
              <a:off x="3587760" y="3291120"/>
              <a:ext cx="480240" cy="360"/>
            </a:xfrm>
            <a:prstGeom prst="line">
              <a:avLst/>
            </a:prstGeom>
            <a:ln w="25560">
              <a:solidFill>
                <a:srgbClr val="000000"/>
              </a:solidFill>
              <a:round/>
            </a:ln>
          </p:spPr>
          <p:style>
            <a:lnRef idx="0"/>
            <a:fillRef idx="0"/>
            <a:effectRef idx="0"/>
            <a:fontRef idx="minor"/>
          </p:style>
        </p:sp>
        <p:sp>
          <p:nvSpPr>
            <p:cNvPr id="1253" name="CustomShape 21"/>
            <p:cNvSpPr/>
            <p:nvPr/>
          </p:nvSpPr>
          <p:spPr>
            <a:xfrm>
              <a:off x="3740040" y="3307680"/>
              <a:ext cx="3182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31859c"/>
                  </a:solidFill>
                  <a:latin typeface="Menlo"/>
                  <a:ea typeface="Menlo"/>
                </a:rPr>
                <a:t>6</a:t>
              </a:r>
              <a:endParaRPr b="0" lang="en-GB" sz="1800" spc="-1" strike="noStrike">
                <a:latin typeface="Arial"/>
              </a:endParaRPr>
            </a:p>
          </p:txBody>
        </p:sp>
        <p:sp>
          <p:nvSpPr>
            <p:cNvPr id="1254" name="CustomShape 22"/>
            <p:cNvSpPr/>
            <p:nvPr/>
          </p:nvSpPr>
          <p:spPr>
            <a:xfrm>
              <a:off x="3746520" y="2392200"/>
              <a:ext cx="3182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a6a6a6"/>
                  </a:solidFill>
                  <a:latin typeface="Menlo"/>
                  <a:ea typeface="Menlo"/>
                </a:rPr>
                <a:t>1</a:t>
              </a:r>
              <a:endParaRPr b="0" lang="en-GB" sz="1800" spc="-1" strike="noStrike">
                <a:latin typeface="Arial"/>
              </a:endParaRPr>
            </a:p>
          </p:txBody>
        </p:sp>
      </p:grpSp>
      <p:grpSp>
        <p:nvGrpSpPr>
          <p:cNvPr id="1255" name="Group 23"/>
          <p:cNvGrpSpPr/>
          <p:nvPr/>
        </p:nvGrpSpPr>
        <p:grpSpPr>
          <a:xfrm>
            <a:off x="5211360" y="2392200"/>
            <a:ext cx="799920" cy="1280160"/>
            <a:chOff x="5211360" y="2392200"/>
            <a:chExt cx="799920" cy="1280160"/>
          </a:xfrm>
        </p:grpSpPr>
        <p:sp>
          <p:nvSpPr>
            <p:cNvPr id="1256" name="CustomShape 24"/>
            <p:cNvSpPr/>
            <p:nvPr/>
          </p:nvSpPr>
          <p:spPr>
            <a:xfrm>
              <a:off x="5551920" y="2701080"/>
              <a:ext cx="45540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e46c0a"/>
                  </a:solidFill>
                  <a:latin typeface="Menlo"/>
                  <a:ea typeface="Menlo"/>
                </a:rPr>
                <a:t>12</a:t>
              </a:r>
              <a:endParaRPr b="0" lang="en-GB" sz="1800" spc="-1" strike="noStrike">
                <a:latin typeface="Arial"/>
              </a:endParaRPr>
            </a:p>
            <a:p>
              <a:pPr>
                <a:lnSpc>
                  <a:spcPct val="100000"/>
                </a:lnSpc>
              </a:pPr>
              <a:r>
                <a:rPr b="0" lang="en-GB" sz="1800" spc="-1" strike="noStrike">
                  <a:solidFill>
                    <a:srgbClr val="000000"/>
                  </a:solidFill>
                  <a:latin typeface="Menlo"/>
                  <a:ea typeface="Menlo"/>
                </a:rPr>
                <a:t>12</a:t>
              </a:r>
              <a:endParaRPr b="0" lang="en-GB" sz="1800" spc="-1" strike="noStrike">
                <a:latin typeface="Arial"/>
              </a:endParaRPr>
            </a:p>
          </p:txBody>
        </p:sp>
        <p:grpSp>
          <p:nvGrpSpPr>
            <p:cNvPr id="1257" name="Group 25"/>
            <p:cNvGrpSpPr/>
            <p:nvPr/>
          </p:nvGrpSpPr>
          <p:grpSpPr>
            <a:xfrm>
              <a:off x="5438160" y="2728080"/>
              <a:ext cx="540000" cy="272880"/>
              <a:chOff x="5438160" y="2728080"/>
              <a:chExt cx="540000" cy="272880"/>
            </a:xfrm>
          </p:grpSpPr>
          <p:sp>
            <p:nvSpPr>
              <p:cNvPr id="1258" name="Line 26"/>
              <p:cNvSpPr/>
              <p:nvPr/>
            </p:nvSpPr>
            <p:spPr>
              <a:xfrm>
                <a:off x="5559480" y="2728080"/>
                <a:ext cx="418680" cy="360"/>
              </a:xfrm>
              <a:prstGeom prst="line">
                <a:avLst/>
              </a:prstGeom>
              <a:ln w="25560">
                <a:solidFill>
                  <a:srgbClr val="000000"/>
                </a:solidFill>
                <a:round/>
              </a:ln>
            </p:spPr>
            <p:style>
              <a:lnRef idx="0"/>
              <a:fillRef idx="0"/>
              <a:effectRef idx="0"/>
              <a:fontRef idx="minor"/>
            </p:style>
          </p:sp>
          <p:sp>
            <p:nvSpPr>
              <p:cNvPr id="1259" name="CustomShape 27"/>
              <p:cNvSpPr/>
              <p:nvPr/>
            </p:nvSpPr>
            <p:spPr>
              <a:xfrm>
                <a:off x="5438160" y="2728440"/>
                <a:ext cx="126360" cy="272520"/>
              </a:xfrm>
              <a:custGeom>
                <a:avLst/>
                <a:gdLst/>
                <a:ahLst/>
                <a:rect l="l" t="t" r="r" b="b"/>
                <a:pathLst>
                  <a:path w="108065" h="381000">
                    <a:moveTo>
                      <a:pt x="108065" y="0"/>
                    </a:moveTo>
                    <a:cubicBezTo>
                      <a:pt x="104601" y="142009"/>
                      <a:pt x="101138" y="284018"/>
                      <a:pt x="83127" y="332509"/>
                    </a:cubicBezTo>
                    <a:cubicBezTo>
                      <a:pt x="65116" y="381000"/>
                      <a:pt x="32558" y="335972"/>
                      <a:pt x="0" y="290945"/>
                    </a:cubicBezTo>
                  </a:path>
                </a:pathLst>
              </a:custGeom>
              <a:noFill/>
              <a:ln w="25560">
                <a:solidFill>
                  <a:srgbClr val="000000"/>
                </a:solidFill>
                <a:round/>
              </a:ln>
              <a:effectLst>
                <a:outerShdw dist="20160" dir="5400000">
                  <a:srgbClr val="000000">
                    <a:alpha val="38000"/>
                  </a:srgbClr>
                </a:outerShdw>
              </a:effectLst>
            </p:spPr>
            <p:style>
              <a:lnRef idx="0"/>
              <a:fillRef idx="0"/>
              <a:effectRef idx="0"/>
              <a:fontRef idx="minor"/>
            </p:style>
          </p:sp>
        </p:grpSp>
        <p:sp>
          <p:nvSpPr>
            <p:cNvPr id="1260" name="CustomShape 28"/>
            <p:cNvSpPr/>
            <p:nvPr/>
          </p:nvSpPr>
          <p:spPr>
            <a:xfrm>
              <a:off x="5211360" y="2701080"/>
              <a:ext cx="31824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Menlo"/>
                  <a:ea typeface="Menlo"/>
                </a:rPr>
                <a:t>6</a:t>
              </a:r>
              <a:endParaRPr b="0" lang="en-GB" sz="1800" spc="-1" strike="noStrike">
                <a:latin typeface="Arial"/>
              </a:endParaRPr>
            </a:p>
          </p:txBody>
        </p:sp>
        <p:sp>
          <p:nvSpPr>
            <p:cNvPr id="1261" name="Line 29"/>
            <p:cNvSpPr/>
            <p:nvPr/>
          </p:nvSpPr>
          <p:spPr>
            <a:xfrm>
              <a:off x="5531040" y="3291120"/>
              <a:ext cx="480240" cy="360"/>
            </a:xfrm>
            <a:prstGeom prst="line">
              <a:avLst/>
            </a:prstGeom>
            <a:ln w="25560">
              <a:solidFill>
                <a:srgbClr val="000000"/>
              </a:solidFill>
              <a:round/>
            </a:ln>
          </p:spPr>
          <p:style>
            <a:lnRef idx="0"/>
            <a:fillRef idx="0"/>
            <a:effectRef idx="0"/>
            <a:fontRef idx="minor"/>
          </p:style>
        </p:sp>
        <p:sp>
          <p:nvSpPr>
            <p:cNvPr id="1262" name="CustomShape 30"/>
            <p:cNvSpPr/>
            <p:nvPr/>
          </p:nvSpPr>
          <p:spPr>
            <a:xfrm>
              <a:off x="5683320" y="3307680"/>
              <a:ext cx="3182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e46c0a"/>
                  </a:solidFill>
                  <a:latin typeface="Menlo"/>
                  <a:ea typeface="Menlo"/>
                </a:rPr>
                <a:t>0</a:t>
              </a:r>
              <a:endParaRPr b="0" lang="en-GB" sz="1800" spc="-1" strike="noStrike">
                <a:latin typeface="Arial"/>
              </a:endParaRPr>
            </a:p>
          </p:txBody>
        </p:sp>
        <p:sp>
          <p:nvSpPr>
            <p:cNvPr id="1263" name="CustomShape 31"/>
            <p:cNvSpPr/>
            <p:nvPr/>
          </p:nvSpPr>
          <p:spPr>
            <a:xfrm>
              <a:off x="5689800" y="2392200"/>
              <a:ext cx="3182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a6a6a6"/>
                  </a:solidFill>
                  <a:latin typeface="Menlo"/>
                  <a:ea typeface="Menlo"/>
                </a:rPr>
                <a:t>2</a:t>
              </a:r>
              <a:endParaRPr b="0" lang="en-GB" sz="1800" spc="-1" strike="noStrike">
                <a:latin typeface="Arial"/>
              </a:endParaRPr>
            </a:p>
          </p:txBody>
        </p:sp>
      </p:grpSp>
      <p:sp>
        <p:nvSpPr>
          <p:cNvPr id="1264" name="CustomShape 32"/>
          <p:cNvSpPr/>
          <p:nvPr/>
        </p:nvSpPr>
        <p:spPr>
          <a:xfrm>
            <a:off x="7008120" y="2832120"/>
            <a:ext cx="975240" cy="333720"/>
          </a:xfrm>
          <a:prstGeom prst="rect">
            <a:avLst/>
          </a:prstGeom>
          <a:solidFill>
            <a:srgbClr val="ffffff"/>
          </a:solidFill>
          <a:ln w="25560">
            <a:solidFill>
              <a:srgbClr val="9bbb59"/>
            </a:solidFill>
            <a:round/>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Segoe Print"/>
              </a:rPr>
              <a:t>gcd = 6</a:t>
            </a:r>
            <a:endParaRPr b="0" lang="en-GB" sz="1600" spc="-1" strike="noStrike">
              <a:latin typeface="Arial"/>
            </a:endParaRPr>
          </a:p>
        </p:txBody>
      </p:sp>
      <p:grpSp>
        <p:nvGrpSpPr>
          <p:cNvPr id="1265" name="Group 33"/>
          <p:cNvGrpSpPr/>
          <p:nvPr/>
        </p:nvGrpSpPr>
        <p:grpSpPr>
          <a:xfrm>
            <a:off x="451080" y="3726720"/>
            <a:ext cx="2937600" cy="1986840"/>
            <a:chOff x="451080" y="3726720"/>
            <a:chExt cx="2937600" cy="1986840"/>
          </a:xfrm>
        </p:grpSpPr>
        <p:sp>
          <p:nvSpPr>
            <p:cNvPr id="1266" name="CustomShape 34"/>
            <p:cNvSpPr/>
            <p:nvPr/>
          </p:nvSpPr>
          <p:spPr>
            <a:xfrm>
              <a:off x="486000" y="3994200"/>
              <a:ext cx="2902680" cy="1707840"/>
            </a:xfrm>
            <a:prstGeom prst="rect">
              <a:avLst/>
            </a:prstGeom>
            <a:solidFill>
              <a:srgbClr val="e6e0ec"/>
            </a:solidFill>
            <a:ln w="25560">
              <a:solidFill>
                <a:srgbClr val="5e4977"/>
              </a:solidFill>
              <a:round/>
            </a:ln>
          </p:spPr>
          <p:style>
            <a:lnRef idx="0"/>
            <a:fillRef idx="0"/>
            <a:effectRef idx="0"/>
            <a:fontRef idx="minor"/>
          </p:style>
        </p:sp>
        <p:sp>
          <p:nvSpPr>
            <p:cNvPr id="1267" name="CustomShape 35"/>
            <p:cNvSpPr/>
            <p:nvPr/>
          </p:nvSpPr>
          <p:spPr>
            <a:xfrm>
              <a:off x="479880" y="3726720"/>
              <a:ext cx="20786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A recursive definition</a:t>
              </a:r>
              <a:endParaRPr b="0" lang="en-GB" sz="1400" spc="-1" strike="noStrike">
                <a:latin typeface="Arial"/>
              </a:endParaRPr>
            </a:p>
          </p:txBody>
        </p:sp>
        <p:grpSp>
          <p:nvGrpSpPr>
            <p:cNvPr id="1268" name="Group 36"/>
            <p:cNvGrpSpPr/>
            <p:nvPr/>
          </p:nvGrpSpPr>
          <p:grpSpPr>
            <a:xfrm>
              <a:off x="451080" y="4064400"/>
              <a:ext cx="2905560" cy="1649160"/>
              <a:chOff x="451080" y="4064400"/>
              <a:chExt cx="2905560" cy="1649160"/>
            </a:xfrm>
          </p:grpSpPr>
          <p:sp>
            <p:nvSpPr>
              <p:cNvPr id="1269" name="CustomShape 37"/>
              <p:cNvSpPr/>
              <p:nvPr/>
            </p:nvSpPr>
            <p:spPr>
              <a:xfrm>
                <a:off x="577800" y="4064400"/>
                <a:ext cx="128484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gcd(</a:t>
                </a:r>
                <a:r>
                  <a:rPr b="0" i="1" lang="en-GB" sz="1800" spc="-1" strike="noStrike">
                    <a:solidFill>
                      <a:srgbClr val="000000"/>
                    </a:solidFill>
                    <a:latin typeface="Times New Roman"/>
                  </a:rPr>
                  <a:t>x</a:t>
                </a:r>
                <a:r>
                  <a:rPr b="0" lang="en-GB" sz="1800" spc="-1" strike="noStrike">
                    <a:solidFill>
                      <a:srgbClr val="000000"/>
                    </a:solidFill>
                    <a:latin typeface="Calibri Light"/>
                  </a:rPr>
                  <a:t>, </a:t>
                </a:r>
                <a:r>
                  <a:rPr b="0" i="1" lang="en-GB" sz="1800" spc="-1" strike="noStrike">
                    <a:solidFill>
                      <a:srgbClr val="000000"/>
                    </a:solidFill>
                    <a:latin typeface="Times New Roman"/>
                  </a:rPr>
                  <a:t>y</a:t>
                </a:r>
                <a:r>
                  <a:rPr b="0" lang="en-GB" sz="1800" spc="-1" strike="noStrike">
                    <a:solidFill>
                      <a:srgbClr val="000000"/>
                    </a:solidFill>
                    <a:latin typeface="Calibri Light"/>
                  </a:rPr>
                  <a:t>)</a:t>
                </a:r>
                <a:endParaRPr b="0" lang="en-GB" sz="1800" spc="-1" strike="noStrike">
                  <a:latin typeface="Arial"/>
                </a:endParaRPr>
              </a:p>
            </p:txBody>
          </p:sp>
          <p:sp>
            <p:nvSpPr>
              <p:cNvPr id="1270" name="CustomShape 38"/>
              <p:cNvSpPr/>
              <p:nvPr/>
            </p:nvSpPr>
            <p:spPr>
              <a:xfrm>
                <a:off x="691200" y="4447440"/>
                <a:ext cx="194040" cy="1031040"/>
              </a:xfrm>
              <a:prstGeom prst="leftBrace">
                <a:avLst>
                  <a:gd name="adj1" fmla="val 8333"/>
                  <a:gd name="adj2" fmla="val 50000"/>
                </a:avLst>
              </a:prstGeom>
              <a:noFill/>
              <a:ln w="19080">
                <a:solidFill>
                  <a:srgbClr val="000000"/>
                </a:solidFill>
                <a:round/>
              </a:ln>
              <a:effectLst>
                <a:outerShdw dist="20160" dir="5400000">
                  <a:srgbClr val="000000">
                    <a:alpha val="38000"/>
                  </a:srgbClr>
                </a:outerShdw>
              </a:effectLst>
            </p:spPr>
            <p:style>
              <a:lnRef idx="0"/>
              <a:fillRef idx="0"/>
              <a:effectRef idx="0"/>
              <a:fontRef idx="minor"/>
            </p:style>
          </p:sp>
          <p:sp>
            <p:nvSpPr>
              <p:cNvPr id="1271" name="CustomShape 39"/>
              <p:cNvSpPr/>
              <p:nvPr/>
            </p:nvSpPr>
            <p:spPr>
              <a:xfrm>
                <a:off x="885600" y="4493880"/>
                <a:ext cx="1919520" cy="333720"/>
              </a:xfrm>
              <a:prstGeom prst="rect">
                <a:avLst/>
              </a:prstGeom>
              <a:noFill/>
              <a:ln>
                <a:noFill/>
              </a:ln>
            </p:spPr>
            <p:style>
              <a:lnRef idx="0"/>
              <a:fillRef idx="0"/>
              <a:effectRef idx="0"/>
              <a:fontRef idx="minor"/>
            </p:style>
            <p:txBody>
              <a:bodyPr lIns="90000" rIns="90000" tIns="45000" bIns="45000"/>
              <a:p>
                <a:pPr>
                  <a:lnSpc>
                    <a:spcPct val="100000"/>
                  </a:lnSpc>
                </a:pPr>
                <a:r>
                  <a:rPr b="0" i="1" lang="en-GB" sz="1600" spc="-1" strike="noStrike">
                    <a:solidFill>
                      <a:srgbClr val="000000"/>
                    </a:solidFill>
                    <a:latin typeface="Times New Roman"/>
                  </a:rPr>
                  <a:t>x</a:t>
                </a:r>
                <a:r>
                  <a:rPr b="0" lang="en-GB" sz="1600" spc="-1" strike="noStrike">
                    <a:solidFill>
                      <a:srgbClr val="000000"/>
                    </a:solidFill>
                    <a:latin typeface="Calibri Light"/>
                  </a:rPr>
                  <a:t>,      </a:t>
                </a:r>
                <a:r>
                  <a:rPr b="0" i="1" lang="en-GB" sz="1600" spc="-1" strike="noStrike">
                    <a:solidFill>
                      <a:srgbClr val="000000"/>
                    </a:solidFill>
                    <a:latin typeface="Calibri Light"/>
                  </a:rPr>
                  <a:t>if</a:t>
                </a:r>
                <a:r>
                  <a:rPr b="0" lang="en-GB" sz="1600" spc="-1" strike="noStrike">
                    <a:solidFill>
                      <a:srgbClr val="000000"/>
                    </a:solidFill>
                    <a:latin typeface="Calibri Light"/>
                  </a:rPr>
                  <a:t> </a:t>
                </a:r>
                <a:r>
                  <a:rPr b="0" i="1" lang="en-GB" sz="1600" spc="-1" strike="noStrike">
                    <a:solidFill>
                      <a:srgbClr val="000000"/>
                    </a:solidFill>
                    <a:latin typeface="Times New Roman"/>
                  </a:rPr>
                  <a:t>y</a:t>
                </a:r>
                <a:r>
                  <a:rPr b="0" lang="en-GB" sz="1600" spc="-1" strike="noStrike">
                    <a:solidFill>
                      <a:srgbClr val="000000"/>
                    </a:solidFill>
                    <a:latin typeface="Calibri Light"/>
                  </a:rPr>
                  <a:t> = 0</a:t>
                </a:r>
                <a:endParaRPr b="0" lang="en-GB" sz="1600" spc="-1" strike="noStrike">
                  <a:latin typeface="Arial"/>
                </a:endParaRPr>
              </a:p>
            </p:txBody>
          </p:sp>
          <p:sp>
            <p:nvSpPr>
              <p:cNvPr id="1272" name="CustomShape 40"/>
              <p:cNvSpPr/>
              <p:nvPr/>
            </p:nvSpPr>
            <p:spPr>
              <a:xfrm>
                <a:off x="885600" y="4893840"/>
                <a:ext cx="2471040" cy="81972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alibri Light"/>
                  </a:rPr>
                  <a:t>gcd( </a:t>
                </a:r>
                <a:r>
                  <a:rPr b="0" i="1" lang="en-GB" sz="1600" spc="-1" strike="noStrike">
                    <a:solidFill>
                      <a:srgbClr val="000000"/>
                    </a:solidFill>
                    <a:latin typeface="Times New Roman"/>
                  </a:rPr>
                  <a:t>y</a:t>
                </a:r>
                <a:r>
                  <a:rPr b="0" lang="en-GB" sz="1600" spc="-1" strike="noStrike">
                    <a:solidFill>
                      <a:srgbClr val="000000"/>
                    </a:solidFill>
                    <a:latin typeface="Calibri Light"/>
                  </a:rPr>
                  <a:t>, remainder of </a:t>
                </a:r>
                <a:r>
                  <a:rPr b="0" i="1" lang="en-GB" sz="1600" spc="-1" strike="noStrike">
                    <a:solidFill>
                      <a:srgbClr val="000000"/>
                    </a:solidFill>
                    <a:latin typeface="Times New Roman"/>
                  </a:rPr>
                  <a:t>x</a:t>
                </a:r>
                <a:r>
                  <a:rPr b="0" lang="en-GB" sz="1600" spc="-1" strike="noStrike">
                    <a:solidFill>
                      <a:srgbClr val="000000"/>
                    </a:solidFill>
                    <a:latin typeface="Calibri Light"/>
                  </a:rPr>
                  <a:t> / </a:t>
                </a:r>
                <a:r>
                  <a:rPr b="0" i="1" lang="en-GB" sz="1600" spc="-1" strike="noStrike">
                    <a:solidFill>
                      <a:srgbClr val="000000"/>
                    </a:solidFill>
                    <a:latin typeface="Times New Roman"/>
                  </a:rPr>
                  <a:t>y </a:t>
                </a:r>
                <a:r>
                  <a:rPr b="0" lang="en-GB" sz="1600" spc="-1" strike="noStrike">
                    <a:solidFill>
                      <a:srgbClr val="000000"/>
                    </a:solidFill>
                    <a:latin typeface="Calibri Light"/>
                  </a:rPr>
                  <a:t>) , </a:t>
                </a:r>
                <a:endParaRPr b="0" lang="en-GB" sz="1600" spc="-1" strike="noStrike">
                  <a:latin typeface="Arial"/>
                </a:endParaRPr>
              </a:p>
              <a:p>
                <a:pPr>
                  <a:lnSpc>
                    <a:spcPct val="100000"/>
                  </a:lnSpc>
                </a:pPr>
                <a:r>
                  <a:rPr b="0" i="1" lang="en-GB" sz="1600" spc="-1" strike="noStrike">
                    <a:solidFill>
                      <a:srgbClr val="000000"/>
                    </a:solidFill>
                    <a:latin typeface="Calibri Light"/>
                  </a:rPr>
                  <a:t>         </a:t>
                </a:r>
                <a:r>
                  <a:rPr b="0" i="1" lang="en-GB" sz="1600" spc="-1" strike="noStrike">
                    <a:solidFill>
                      <a:srgbClr val="000000"/>
                    </a:solidFill>
                    <a:latin typeface="Calibri Light"/>
                  </a:rPr>
                  <a:t>otherwise</a:t>
                </a:r>
                <a:endParaRPr b="0" lang="en-GB" sz="1600" spc="-1" strike="noStrike">
                  <a:latin typeface="Arial"/>
                </a:endParaRPr>
              </a:p>
            </p:txBody>
          </p:sp>
          <p:sp>
            <p:nvSpPr>
              <p:cNvPr id="1273" name="CustomShape 41"/>
              <p:cNvSpPr/>
              <p:nvPr/>
            </p:nvSpPr>
            <p:spPr>
              <a:xfrm>
                <a:off x="451080" y="4745880"/>
                <a:ext cx="1284840" cy="395280"/>
              </a:xfrm>
              <a:prstGeom prst="rect">
                <a:avLst/>
              </a:prstGeom>
              <a:noFill/>
              <a:ln>
                <a:noFill/>
              </a:ln>
            </p:spPr>
            <p:style>
              <a:lnRef idx="0"/>
              <a:fillRef idx="0"/>
              <a:effectRef idx="0"/>
              <a:fontRef idx="minor"/>
            </p:style>
            <p:txBody>
              <a:bodyPr lIns="90000" rIns="90000" tIns="45000" bIns="45000"/>
              <a:p>
                <a:pPr>
                  <a:lnSpc>
                    <a:spcPct val="100000"/>
                  </a:lnSpc>
                </a:pPr>
                <a:r>
                  <a:rPr b="0" lang="en-GB" sz="2000" spc="-1" strike="noStrike">
                    <a:solidFill>
                      <a:srgbClr val="000000"/>
                    </a:solidFill>
                    <a:latin typeface="Calibri Light"/>
                  </a:rPr>
                  <a:t>=</a:t>
                </a:r>
                <a:endParaRPr b="0" lang="en-GB" sz="2000" spc="-1" strike="noStrike">
                  <a:latin typeface="Arial"/>
                </a:endParaRPr>
              </a:p>
            </p:txBody>
          </p:sp>
        </p:grpSp>
      </p:grpSp>
      <p:sp>
        <p:nvSpPr>
          <p:cNvPr id="1274" name="CustomShape 42"/>
          <p:cNvSpPr/>
          <p:nvPr/>
        </p:nvSpPr>
        <p:spPr>
          <a:xfrm>
            <a:off x="3744000" y="3791160"/>
            <a:ext cx="4101840" cy="2564640"/>
          </a:xfrm>
          <a:prstGeom prst="rect">
            <a:avLst/>
          </a:prstGeom>
          <a:solidFill>
            <a:srgbClr val="dce6f2"/>
          </a:solidFill>
          <a:ln w="9360">
            <a:solidFill>
              <a:srgbClr val="000000"/>
            </a:solidFill>
            <a:round/>
          </a:ln>
          <a:effectLst>
            <a:outerShdw dist="37674" dir="2700000">
              <a:srgbClr val="000000">
                <a:alpha val="40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Menlo"/>
                <a:ea typeface="Menlo"/>
              </a:rPr>
              <a:t>int gcd(int x, int y)</a:t>
            </a:r>
            <a:endParaRPr b="0" lang="en-GB" sz="1800" spc="-1" strike="noStrike">
              <a:latin typeface="Arial"/>
            </a:endParaRPr>
          </a:p>
          <a:p>
            <a:pPr>
              <a:lnSpc>
                <a:spcPct val="100000"/>
              </a:lnSpc>
            </a:pPr>
            <a:r>
              <a:rPr b="0" lang="en-GB" sz="1800" spc="-1" strike="noStrike">
                <a:solidFill>
                  <a:srgbClr val="000000"/>
                </a:solidFill>
                <a:latin typeface="Menlo"/>
                <a:ea typeface="Menlo"/>
              </a:rPr>
              <a:t>{</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Menlo"/>
                <a:ea typeface="Menlo"/>
              </a:rPr>
              <a:t>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Menlo"/>
                <a:ea typeface="Menlo"/>
              </a:rPr>
              <a:t>}</a:t>
            </a:r>
            <a:r>
              <a:rPr b="0" lang="en-GB" sz="1800" spc="-1" strike="noStrike">
                <a:solidFill>
                  <a:srgbClr val="000000"/>
                </a:solidFill>
                <a:latin typeface="Menlo"/>
                <a:ea typeface="Menlo"/>
              </a:rPr>
              <a:t>	</a:t>
            </a:r>
            <a:r>
              <a:rPr b="0" lang="en-GB" sz="1800" spc="-1" strike="noStrike">
                <a:solidFill>
                  <a:srgbClr val="000000"/>
                </a:solidFill>
                <a:latin typeface="Menlo"/>
                <a:ea typeface="Menlo"/>
              </a:rPr>
              <a:t>	</a:t>
            </a:r>
            <a:endParaRPr b="0" lang="en-GB" sz="1800" spc="-1" strike="noStrike">
              <a:latin typeface="Arial"/>
            </a:endParaRPr>
          </a:p>
        </p:txBody>
      </p:sp>
      <p:sp>
        <p:nvSpPr>
          <p:cNvPr id="1275" name="CustomShape 43"/>
          <p:cNvSpPr/>
          <p:nvPr/>
        </p:nvSpPr>
        <p:spPr>
          <a:xfrm>
            <a:off x="4353480" y="4563000"/>
            <a:ext cx="227700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Menlo"/>
                <a:ea typeface="Menlo"/>
              </a:rPr>
              <a:t>if (y == 0)</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return  ???;</a:t>
            </a:r>
            <a:endParaRPr b="0" lang="en-GB" sz="1800" spc="-1" strike="noStrike">
              <a:latin typeface="Arial"/>
            </a:endParaRPr>
          </a:p>
        </p:txBody>
      </p:sp>
      <p:sp>
        <p:nvSpPr>
          <p:cNvPr id="1276" name="CustomShape 44"/>
          <p:cNvSpPr/>
          <p:nvPr/>
        </p:nvSpPr>
        <p:spPr>
          <a:xfrm>
            <a:off x="4355640" y="5209200"/>
            <a:ext cx="255132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Menlo"/>
                <a:ea typeface="Menlo"/>
              </a:rPr>
              <a:t>else</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return    </a:t>
            </a:r>
            <a:r>
              <a:rPr b="1" lang="en-GB" sz="1800" spc="-1" strike="noStrike">
                <a:solidFill>
                  <a:srgbClr val="e46c0a"/>
                </a:solidFill>
                <a:latin typeface="Menlo"/>
                <a:ea typeface="Menlo"/>
              </a:rPr>
              <a:t>???</a:t>
            </a:r>
            <a:r>
              <a:rPr b="0" lang="en-GB" sz="1800" spc="-1" strike="noStrike">
                <a:solidFill>
                  <a:srgbClr val="000000"/>
                </a:solidFill>
                <a:latin typeface="Menlo"/>
                <a:ea typeface="Menlo"/>
              </a:rPr>
              <a:t>;</a:t>
            </a:r>
            <a:endParaRPr b="0" lang="en-GB" sz="1800" spc="-1" strike="noStrike">
              <a:latin typeface="Arial"/>
            </a:endParaRPr>
          </a:p>
        </p:txBody>
      </p:sp>
      <p:sp>
        <p:nvSpPr>
          <p:cNvPr id="1277" name="CustomShape 45"/>
          <p:cNvSpPr/>
          <p:nvPr/>
        </p:nvSpPr>
        <p:spPr>
          <a:xfrm>
            <a:off x="5794200" y="5350680"/>
            <a:ext cx="1918800" cy="653040"/>
          </a:xfrm>
          <a:prstGeom prst="rect">
            <a:avLst/>
          </a:prstGeom>
          <a:solidFill>
            <a:srgbClr val="dce6f2"/>
          </a:solidFill>
          <a:ln w="9360">
            <a:noFill/>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1" lang="en-GB" sz="1800" spc="-1" strike="noStrike">
                <a:solidFill>
                  <a:srgbClr val="e46c0a"/>
                </a:solidFill>
                <a:latin typeface="Menlo"/>
                <a:ea typeface="Menlo"/>
              </a:rPr>
              <a:t>gcd(y, x%y);</a:t>
            </a:r>
            <a:endParaRPr b="0" lang="en-GB" sz="1800" spc="-1" strike="noStrike">
              <a:latin typeface="Arial"/>
            </a:endParaRPr>
          </a:p>
        </p:txBody>
      </p:sp>
      <p:sp>
        <p:nvSpPr>
          <p:cNvPr id="1278" name="CustomShape 46"/>
          <p:cNvSpPr/>
          <p:nvPr/>
        </p:nvSpPr>
        <p:spPr>
          <a:xfrm>
            <a:off x="5798520" y="4859280"/>
            <a:ext cx="1107000" cy="317160"/>
          </a:xfrm>
          <a:prstGeom prst="rect">
            <a:avLst/>
          </a:prstGeom>
          <a:solidFill>
            <a:srgbClr val="dce6f2"/>
          </a:solidFill>
          <a:ln w="9360">
            <a:noFill/>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1" lang="en-GB" sz="1800" spc="-1" strike="noStrike">
                <a:solidFill>
                  <a:srgbClr val="e46c0a"/>
                </a:solidFill>
                <a:latin typeface="Menlo"/>
                <a:ea typeface="Menlo"/>
              </a:rPr>
              <a:t>x;</a:t>
            </a:r>
            <a:endParaRPr b="0" lang="en-GB" sz="1800" spc="-1" strike="noStrike">
              <a:latin typeface="Arial"/>
            </a:endParaRPr>
          </a:p>
        </p:txBody>
      </p:sp>
      <p:sp>
        <p:nvSpPr>
          <p:cNvPr id="1279" name="CustomShape 47"/>
          <p:cNvSpPr/>
          <p:nvPr/>
        </p:nvSpPr>
        <p:spPr>
          <a:xfrm>
            <a:off x="7770240" y="6059160"/>
            <a:ext cx="978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gcd.cpp</a:t>
            </a:r>
            <a:endParaRPr b="0" lang="en-GB" sz="1600" spc="-1" strike="noStrike">
              <a:latin typeface="Arial"/>
            </a:endParaRPr>
          </a:p>
        </p:txBody>
      </p:sp>
      <p:sp>
        <p:nvSpPr>
          <p:cNvPr id="1280" name="TextShape 48"/>
          <p:cNvSpPr txBox="1"/>
          <p:nvPr/>
        </p:nvSpPr>
        <p:spPr>
          <a:xfrm>
            <a:off x="6553080" y="6356520"/>
            <a:ext cx="2133360" cy="364680"/>
          </a:xfrm>
          <a:prstGeom prst="rect">
            <a:avLst/>
          </a:prstGeom>
          <a:noFill/>
          <a:ln>
            <a:noFill/>
          </a:ln>
        </p:spPr>
        <p:txBody>
          <a:bodyPr anchor="ctr"/>
          <a:p>
            <a:pPr algn="r">
              <a:lnSpc>
                <a:spcPct val="100000"/>
              </a:lnSpc>
            </a:pPr>
            <a:fld id="{3F4CC6A8-6BEC-411E-863F-7F7C352673B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pSp>
        <p:nvGrpSpPr>
          <p:cNvPr id="1281" name="Group 49"/>
          <p:cNvGrpSpPr/>
          <p:nvPr/>
        </p:nvGrpSpPr>
        <p:grpSpPr>
          <a:xfrm>
            <a:off x="1364400" y="2925360"/>
            <a:ext cx="1724760" cy="567000"/>
            <a:chOff x="1364400" y="2925360"/>
            <a:chExt cx="1724760" cy="567000"/>
          </a:xfrm>
        </p:grpSpPr>
        <p:sp>
          <p:nvSpPr>
            <p:cNvPr id="1282" name="CustomShape 50"/>
            <p:cNvSpPr/>
            <p:nvPr/>
          </p:nvSpPr>
          <p:spPr>
            <a:xfrm flipH="1" rot="16200000">
              <a:off x="1276920" y="3157200"/>
              <a:ext cx="421920" cy="248040"/>
            </a:xfrm>
            <a:prstGeom prst="curvedConnector2">
              <a:avLst/>
            </a:prstGeom>
            <a:noFill/>
            <a:ln w="38160">
              <a:solidFill>
                <a:srgbClr val="c0504d"/>
              </a:solidFill>
              <a:round/>
              <a:headEnd len="med" type="triangle" w="med"/>
              <a:tailEnd len="med" type="triangle" w="med"/>
            </a:ln>
            <a:effectLst>
              <a:outerShdw dist="23040" dir="5400000">
                <a:srgbClr val="000000">
                  <a:alpha val="35000"/>
                </a:srgbClr>
              </a:outerShdw>
            </a:effectLst>
          </p:spPr>
          <p:style>
            <a:lnRef idx="0"/>
            <a:fillRef idx="0"/>
            <a:effectRef idx="0"/>
            <a:fontRef idx="minor"/>
          </p:style>
        </p:sp>
        <p:sp>
          <p:nvSpPr>
            <p:cNvPr id="1283" name="CustomShape 51"/>
            <p:cNvSpPr/>
            <p:nvPr/>
          </p:nvSpPr>
          <p:spPr>
            <a:xfrm>
              <a:off x="2463120" y="3221640"/>
              <a:ext cx="626040" cy="2502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050" spc="-1" strike="noStrike">
                  <a:solidFill>
                    <a:srgbClr val="000000"/>
                  </a:solidFill>
                  <a:latin typeface="Calibri Light"/>
                </a:rPr>
                <a:t>18÷12</a:t>
              </a:r>
              <a:endParaRPr b="0" lang="en-GB" sz="1050" spc="-1" strike="noStrike">
                <a:latin typeface="Arial"/>
              </a:endParaRPr>
            </a:p>
          </p:txBody>
        </p:sp>
        <p:sp>
          <p:nvSpPr>
            <p:cNvPr id="1284" name="CustomShape 52"/>
            <p:cNvSpPr/>
            <p:nvPr/>
          </p:nvSpPr>
          <p:spPr>
            <a:xfrm>
              <a:off x="2572920" y="2925360"/>
              <a:ext cx="406800" cy="289440"/>
            </a:xfrm>
            <a:prstGeom prst="rightArrow">
              <a:avLst>
                <a:gd name="adj1" fmla="val 50000"/>
                <a:gd name="adj2" fmla="val 50000"/>
              </a:avLst>
            </a:prstGeom>
            <a:gradFill rotWithShape="0">
              <a:gsLst>
                <a:gs pos="0">
                  <a:srgbClr val="3e7fcc"/>
                </a:gs>
                <a:gs pos="100000">
                  <a:srgbClr val="a4c1ff"/>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grpSp>
      <p:grpSp>
        <p:nvGrpSpPr>
          <p:cNvPr id="1285" name="Group 53"/>
          <p:cNvGrpSpPr/>
          <p:nvPr/>
        </p:nvGrpSpPr>
        <p:grpSpPr>
          <a:xfrm>
            <a:off x="3396240" y="2925360"/>
            <a:ext cx="1549080" cy="568440"/>
            <a:chOff x="3396240" y="2925360"/>
            <a:chExt cx="1549080" cy="568440"/>
          </a:xfrm>
        </p:grpSpPr>
        <p:sp>
          <p:nvSpPr>
            <p:cNvPr id="1286" name="CustomShape 54"/>
            <p:cNvSpPr/>
            <p:nvPr/>
          </p:nvSpPr>
          <p:spPr>
            <a:xfrm flipH="1" rot="16200000">
              <a:off x="3308760" y="3158640"/>
              <a:ext cx="421920" cy="248040"/>
            </a:xfrm>
            <a:prstGeom prst="curvedConnector2">
              <a:avLst/>
            </a:prstGeom>
            <a:noFill/>
            <a:ln w="38160">
              <a:solidFill>
                <a:srgbClr val="c0504d"/>
              </a:solidFill>
              <a:round/>
              <a:headEnd len="med" type="triangle" w="med"/>
              <a:tailEnd len="med" type="triangle" w="med"/>
            </a:ln>
            <a:effectLst>
              <a:outerShdw dist="23040" dir="5400000">
                <a:srgbClr val="000000">
                  <a:alpha val="35000"/>
                </a:srgbClr>
              </a:outerShdw>
            </a:effectLst>
          </p:spPr>
          <p:style>
            <a:lnRef idx="0"/>
            <a:fillRef idx="0"/>
            <a:effectRef idx="0"/>
            <a:fontRef idx="minor"/>
          </p:style>
        </p:sp>
        <p:sp>
          <p:nvSpPr>
            <p:cNvPr id="1287" name="CustomShape 55"/>
            <p:cNvSpPr/>
            <p:nvPr/>
          </p:nvSpPr>
          <p:spPr>
            <a:xfrm>
              <a:off x="4402800" y="3218040"/>
              <a:ext cx="542520" cy="2502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050" spc="-1" strike="noStrike">
                  <a:solidFill>
                    <a:srgbClr val="000000"/>
                  </a:solidFill>
                  <a:latin typeface="Calibri Light"/>
                </a:rPr>
                <a:t>12÷6</a:t>
              </a:r>
              <a:endParaRPr b="0" lang="en-GB" sz="1050" spc="-1" strike="noStrike">
                <a:latin typeface="Arial"/>
              </a:endParaRPr>
            </a:p>
          </p:txBody>
        </p:sp>
        <p:sp>
          <p:nvSpPr>
            <p:cNvPr id="1288" name="CustomShape 56"/>
            <p:cNvSpPr/>
            <p:nvPr/>
          </p:nvSpPr>
          <p:spPr>
            <a:xfrm>
              <a:off x="4516200" y="2925360"/>
              <a:ext cx="406800" cy="289440"/>
            </a:xfrm>
            <a:prstGeom prst="rightArrow">
              <a:avLst>
                <a:gd name="adj1" fmla="val 50000"/>
                <a:gd name="adj2" fmla="val 50000"/>
              </a:avLst>
            </a:prstGeom>
            <a:gradFill rotWithShape="0">
              <a:gsLst>
                <a:gs pos="0">
                  <a:srgbClr val="3e7fcc"/>
                </a:gs>
                <a:gs pos="100000">
                  <a:srgbClr val="a4c1ff"/>
                </a:gs>
              </a:gsLst>
              <a:lin ang="16200000"/>
            </a:gradFill>
            <a:ln w="9360">
              <a:solidFill>
                <a:srgbClr val="4a7ebb"/>
              </a:solidFill>
              <a:round/>
            </a:ln>
            <a:effectLst>
              <a:outerShdw dist="23040" dir="5400000">
                <a:srgbClr val="000000">
                  <a:alpha val="35000"/>
                </a:srgbClr>
              </a:outerShdw>
            </a:effectLst>
          </p:spPr>
          <p:style>
            <a:lnRef idx="0"/>
            <a:fillRef idx="0"/>
            <a:effectRef idx="0"/>
            <a:fontRef idx="minor"/>
          </p:style>
        </p:sp>
      </p:grpSp>
    </p:spTree>
  </p:cSld>
  <p:timing>
    <p:tnLst>
      <p:par>
        <p:cTn id="1219" dur="indefinite" restart="never" nodeType="tmRoot">
          <p:childTnLst>
            <p:seq>
              <p:cTn id="1220" dur="indefinite" nodeType="mainSeq">
                <p:childTnLst>
                  <p:par>
                    <p:cTn id="1221" fill="hold">
                      <p:stCondLst>
                        <p:cond delay="indefinite"/>
                      </p:stCondLst>
                      <p:childTnLst>
                        <p:par>
                          <p:cTn id="1222" fill="hold">
                            <p:stCondLst>
                              <p:cond delay="0"/>
                            </p:stCondLst>
                            <p:childTnLst>
                              <p:par>
                                <p:cTn id="1223" nodeType="clickEffect" fill="hold" presetClass="entr" presetID="1">
                                  <p:stCondLst>
                                    <p:cond delay="0"/>
                                  </p:stCondLst>
                                  <p:childTnLst>
                                    <p:set>
                                      <p:cBhvr>
                                        <p:cTn id="1224" dur="1" fill="hold">
                                          <p:stCondLst>
                                            <p:cond delay="0"/>
                                          </p:stCondLst>
                                        </p:cTn>
                                        <p:tgtEl>
                                          <p:spTgt spid="1236"/>
                                        </p:tgtEl>
                                        <p:attrNameLst>
                                          <p:attrName>style.visibility</p:attrName>
                                        </p:attrNameLst>
                                      </p:cBhvr>
                                      <p:to>
                                        <p:strVal val="visible"/>
                                      </p:to>
                                    </p:set>
                                  </p:childTnLst>
                                </p:cTn>
                              </p:par>
                              <p:par>
                                <p:cTn id="1225" nodeType="withEffect" fill="hold" presetClass="entr" presetID="1">
                                  <p:stCondLst>
                                    <p:cond delay="0"/>
                                  </p:stCondLst>
                                  <p:childTnLst>
                                    <p:set>
                                      <p:cBhvr>
                                        <p:cTn id="1226" dur="1" fill="hold">
                                          <p:stCondLst>
                                            <p:cond delay="0"/>
                                          </p:stCondLst>
                                        </p:cTn>
                                        <p:tgtEl>
                                          <p:spTgt spid="1235"/>
                                        </p:tgtEl>
                                        <p:attrNameLst>
                                          <p:attrName>style.visibility</p:attrName>
                                        </p:attrNameLst>
                                      </p:cBhvr>
                                      <p:to>
                                        <p:strVal val="visible"/>
                                      </p:to>
                                    </p:set>
                                  </p:childTnLst>
                                </p:cTn>
                              </p:par>
                            </p:childTnLst>
                          </p:cTn>
                        </p:par>
                      </p:childTnLst>
                    </p:cTn>
                  </p:par>
                  <p:par>
                    <p:cTn id="1227" fill="hold">
                      <p:stCondLst>
                        <p:cond delay="indefinite"/>
                      </p:stCondLst>
                      <p:childTnLst>
                        <p:par>
                          <p:cTn id="1228" fill="hold">
                            <p:stCondLst>
                              <p:cond delay="0"/>
                            </p:stCondLst>
                            <p:childTnLst>
                              <p:par>
                                <p:cTn id="1229" nodeType="clickEffect" fill="hold" presetClass="entr" presetID="1">
                                  <p:stCondLst>
                                    <p:cond delay="0"/>
                                  </p:stCondLst>
                                  <p:childTnLst>
                                    <p:set>
                                      <p:cBhvr>
                                        <p:cTn id="1230" dur="1" fill="hold">
                                          <p:stCondLst>
                                            <p:cond delay="0"/>
                                          </p:stCondLst>
                                        </p:cTn>
                                        <p:tgtEl>
                                          <p:spTgt spid="1281"/>
                                        </p:tgtEl>
                                        <p:attrNameLst>
                                          <p:attrName>style.visibility</p:attrName>
                                        </p:attrNameLst>
                                      </p:cBhvr>
                                      <p:to>
                                        <p:strVal val="visible"/>
                                      </p:to>
                                    </p:set>
                                  </p:childTnLst>
                                </p:cTn>
                              </p:par>
                            </p:childTnLst>
                          </p:cTn>
                        </p:par>
                      </p:childTnLst>
                    </p:cTn>
                  </p:par>
                  <p:par>
                    <p:cTn id="1231" fill="hold">
                      <p:stCondLst>
                        <p:cond delay="indefinite"/>
                      </p:stCondLst>
                      <p:childTnLst>
                        <p:par>
                          <p:cTn id="1232" fill="hold">
                            <p:stCondLst>
                              <p:cond delay="0"/>
                            </p:stCondLst>
                            <p:childTnLst>
                              <p:par>
                                <p:cTn id="1233" nodeType="clickEffect" fill="hold" presetClass="entr" presetID="1">
                                  <p:stCondLst>
                                    <p:cond delay="0"/>
                                  </p:stCondLst>
                                  <p:childTnLst>
                                    <p:set>
                                      <p:cBhvr>
                                        <p:cTn id="1234" dur="1" fill="hold">
                                          <p:stCondLst>
                                            <p:cond delay="0"/>
                                          </p:stCondLst>
                                        </p:cTn>
                                        <p:tgtEl>
                                          <p:spTgt spid="1246"/>
                                        </p:tgtEl>
                                        <p:attrNameLst>
                                          <p:attrName>style.visibility</p:attrName>
                                        </p:attrNameLst>
                                      </p:cBhvr>
                                      <p:to>
                                        <p:strVal val="visible"/>
                                      </p:to>
                                    </p:set>
                                  </p:childTnLst>
                                </p:cTn>
                              </p:par>
                            </p:childTnLst>
                          </p:cTn>
                        </p:par>
                      </p:childTnLst>
                    </p:cTn>
                  </p:par>
                  <p:par>
                    <p:cTn id="1235" fill="hold">
                      <p:stCondLst>
                        <p:cond delay="indefinite"/>
                      </p:stCondLst>
                      <p:childTnLst>
                        <p:par>
                          <p:cTn id="1236" fill="hold">
                            <p:stCondLst>
                              <p:cond delay="0"/>
                            </p:stCondLst>
                            <p:childTnLst>
                              <p:par>
                                <p:cTn id="1237" nodeType="clickEffect" fill="hold" presetClass="entr" presetID="1">
                                  <p:stCondLst>
                                    <p:cond delay="0"/>
                                  </p:stCondLst>
                                  <p:childTnLst>
                                    <p:set>
                                      <p:cBhvr>
                                        <p:cTn id="1238" dur="1" fill="hold">
                                          <p:stCondLst>
                                            <p:cond delay="0"/>
                                          </p:stCondLst>
                                        </p:cTn>
                                        <p:tgtEl>
                                          <p:spTgt spid="1285"/>
                                        </p:tgtEl>
                                        <p:attrNameLst>
                                          <p:attrName>style.visibility</p:attrName>
                                        </p:attrNameLst>
                                      </p:cBhvr>
                                      <p:to>
                                        <p:strVal val="visible"/>
                                      </p:to>
                                    </p:set>
                                  </p:childTnLst>
                                </p:cTn>
                              </p:par>
                            </p:childTnLst>
                          </p:cTn>
                        </p:par>
                      </p:childTnLst>
                    </p:cTn>
                  </p:par>
                  <p:par>
                    <p:cTn id="1239" fill="hold">
                      <p:stCondLst>
                        <p:cond delay="indefinite"/>
                      </p:stCondLst>
                      <p:childTnLst>
                        <p:par>
                          <p:cTn id="1240" fill="hold">
                            <p:stCondLst>
                              <p:cond delay="0"/>
                            </p:stCondLst>
                            <p:childTnLst>
                              <p:par>
                                <p:cTn id="1241" nodeType="clickEffect" fill="hold" presetClass="entr" presetID="1">
                                  <p:stCondLst>
                                    <p:cond delay="0"/>
                                  </p:stCondLst>
                                  <p:childTnLst>
                                    <p:set>
                                      <p:cBhvr>
                                        <p:cTn id="1242" dur="1" fill="hold">
                                          <p:stCondLst>
                                            <p:cond delay="0"/>
                                          </p:stCondLst>
                                        </p:cTn>
                                        <p:tgtEl>
                                          <p:spTgt spid="1255"/>
                                        </p:tgtEl>
                                        <p:attrNameLst>
                                          <p:attrName>style.visibility</p:attrName>
                                        </p:attrNameLst>
                                      </p:cBhvr>
                                      <p:to>
                                        <p:strVal val="visible"/>
                                      </p:to>
                                    </p:set>
                                  </p:childTnLst>
                                </p:cTn>
                              </p:par>
                              <p:par>
                                <p:cTn id="1243" nodeType="withEffect" fill="hold" presetClass="entr" presetID="1">
                                  <p:stCondLst>
                                    <p:cond delay="0"/>
                                  </p:stCondLst>
                                  <p:childTnLst>
                                    <p:set>
                                      <p:cBhvr>
                                        <p:cTn id="1244" dur="1" fill="hold">
                                          <p:stCondLst>
                                            <p:cond delay="0"/>
                                          </p:stCondLst>
                                        </p:cTn>
                                        <p:tgtEl>
                                          <p:spTgt spid="1264"/>
                                        </p:tgtEl>
                                        <p:attrNameLst>
                                          <p:attrName>style.visibility</p:attrName>
                                        </p:attrNameLst>
                                      </p:cBhvr>
                                      <p:to>
                                        <p:strVal val="visible"/>
                                      </p:to>
                                    </p:set>
                                  </p:childTnLst>
                                </p:cTn>
                              </p:par>
                            </p:childTnLst>
                          </p:cTn>
                        </p:par>
                      </p:childTnLst>
                    </p:cTn>
                  </p:par>
                  <p:par>
                    <p:cTn id="1245" fill="hold">
                      <p:stCondLst>
                        <p:cond delay="indefinite"/>
                      </p:stCondLst>
                      <p:childTnLst>
                        <p:par>
                          <p:cTn id="1246" fill="hold">
                            <p:stCondLst>
                              <p:cond delay="0"/>
                            </p:stCondLst>
                            <p:childTnLst>
                              <p:par>
                                <p:cTn id="1247" nodeType="clickEffect" fill="hold" presetClass="entr" presetID="1">
                                  <p:stCondLst>
                                    <p:cond delay="0"/>
                                  </p:stCondLst>
                                  <p:childTnLst>
                                    <p:set>
                                      <p:cBhvr>
                                        <p:cTn id="1248" dur="1" fill="hold">
                                          <p:stCondLst>
                                            <p:cond delay="0"/>
                                          </p:stCondLst>
                                        </p:cTn>
                                        <p:tgtEl>
                                          <p:spTgt spid="1265"/>
                                        </p:tgtEl>
                                        <p:attrNameLst>
                                          <p:attrName>style.visibility</p:attrName>
                                        </p:attrNameLst>
                                      </p:cBhvr>
                                      <p:to>
                                        <p:strVal val="visible"/>
                                      </p:to>
                                    </p:set>
                                  </p:childTnLst>
                                </p:cTn>
                              </p:par>
                            </p:childTnLst>
                          </p:cTn>
                        </p:par>
                      </p:childTnLst>
                    </p:cTn>
                  </p:par>
                  <p:par>
                    <p:cTn id="1249" fill="hold">
                      <p:stCondLst>
                        <p:cond delay="indefinite"/>
                      </p:stCondLst>
                      <p:childTnLst>
                        <p:par>
                          <p:cTn id="1250" fill="hold">
                            <p:stCondLst>
                              <p:cond delay="0"/>
                            </p:stCondLst>
                            <p:childTnLst>
                              <p:par>
                                <p:cTn id="1251" nodeType="clickEffect" fill="hold" presetClass="entr" presetID="1">
                                  <p:stCondLst>
                                    <p:cond delay="0"/>
                                  </p:stCondLst>
                                  <p:childTnLst>
                                    <p:set>
                                      <p:cBhvr>
                                        <p:cTn id="1252" dur="1" fill="hold">
                                          <p:stCondLst>
                                            <p:cond delay="0"/>
                                          </p:stCondLst>
                                        </p:cTn>
                                        <p:tgtEl>
                                          <p:spTgt spid="1274"/>
                                        </p:tgtEl>
                                        <p:attrNameLst>
                                          <p:attrName>style.visibility</p:attrName>
                                        </p:attrNameLst>
                                      </p:cBhvr>
                                      <p:to>
                                        <p:strVal val="visible"/>
                                      </p:to>
                                    </p:set>
                                  </p:childTnLst>
                                </p:cTn>
                              </p:par>
                              <p:par>
                                <p:cTn id="1253" nodeType="withEffect" fill="hold" presetClass="entr" presetID="1">
                                  <p:stCondLst>
                                    <p:cond delay="0"/>
                                  </p:stCondLst>
                                  <p:childTnLst>
                                    <p:set>
                                      <p:cBhvr>
                                        <p:cTn id="1254" dur="1" fill="hold">
                                          <p:stCondLst>
                                            <p:cond delay="0"/>
                                          </p:stCondLst>
                                        </p:cTn>
                                        <p:tgtEl>
                                          <p:spTgt spid="1279"/>
                                        </p:tgtEl>
                                        <p:attrNameLst>
                                          <p:attrName>style.visibility</p:attrName>
                                        </p:attrNameLst>
                                      </p:cBhvr>
                                      <p:to>
                                        <p:strVal val="visible"/>
                                      </p:to>
                                    </p:set>
                                  </p:childTnLst>
                                </p:cTn>
                              </p:par>
                            </p:childTnLst>
                          </p:cTn>
                        </p:par>
                      </p:childTnLst>
                    </p:cTn>
                  </p:par>
                  <p:par>
                    <p:cTn id="1255" fill="hold">
                      <p:stCondLst>
                        <p:cond delay="indefinite"/>
                      </p:stCondLst>
                      <p:childTnLst>
                        <p:par>
                          <p:cTn id="1256" fill="hold">
                            <p:stCondLst>
                              <p:cond delay="0"/>
                            </p:stCondLst>
                            <p:childTnLst>
                              <p:par>
                                <p:cTn id="1257" nodeType="clickEffect" fill="hold" presetClass="entr" presetID="1">
                                  <p:stCondLst>
                                    <p:cond delay="0"/>
                                  </p:stCondLst>
                                  <p:childTnLst>
                                    <p:set>
                                      <p:cBhvr>
                                        <p:cTn id="1258" dur="1" fill="hold">
                                          <p:stCondLst>
                                            <p:cond delay="0"/>
                                          </p:stCondLst>
                                        </p:cTn>
                                        <p:tgtEl>
                                          <p:spTgt spid="1275"/>
                                        </p:tgtEl>
                                        <p:attrNameLst>
                                          <p:attrName>style.visibility</p:attrName>
                                        </p:attrNameLst>
                                      </p:cBhvr>
                                      <p:to>
                                        <p:strVal val="visible"/>
                                      </p:to>
                                    </p:set>
                                  </p:childTnLst>
                                </p:cTn>
                              </p:par>
                            </p:childTnLst>
                          </p:cTn>
                        </p:par>
                      </p:childTnLst>
                    </p:cTn>
                  </p:par>
                  <p:par>
                    <p:cTn id="1259" fill="hold">
                      <p:stCondLst>
                        <p:cond delay="indefinite"/>
                      </p:stCondLst>
                      <p:childTnLst>
                        <p:par>
                          <p:cTn id="1260" fill="hold">
                            <p:stCondLst>
                              <p:cond delay="0"/>
                            </p:stCondLst>
                            <p:childTnLst>
                              <p:par>
                                <p:cTn id="1261" nodeType="clickEffect" fill="hold" presetClass="entr" presetID="1">
                                  <p:stCondLst>
                                    <p:cond delay="0"/>
                                  </p:stCondLst>
                                  <p:childTnLst>
                                    <p:set>
                                      <p:cBhvr>
                                        <p:cTn id="1262" dur="1" fill="hold">
                                          <p:stCondLst>
                                            <p:cond delay="0"/>
                                          </p:stCondLst>
                                        </p:cTn>
                                        <p:tgtEl>
                                          <p:spTgt spid="1278"/>
                                        </p:tgtEl>
                                        <p:attrNameLst>
                                          <p:attrName>style.visibility</p:attrName>
                                        </p:attrNameLst>
                                      </p:cBhvr>
                                      <p:to>
                                        <p:strVal val="visible"/>
                                      </p:to>
                                    </p:set>
                                  </p:childTnLst>
                                </p:cTn>
                              </p:par>
                            </p:childTnLst>
                          </p:cTn>
                        </p:par>
                      </p:childTnLst>
                    </p:cTn>
                  </p:par>
                  <p:par>
                    <p:cTn id="1263" fill="hold">
                      <p:stCondLst>
                        <p:cond delay="indefinite"/>
                      </p:stCondLst>
                      <p:childTnLst>
                        <p:par>
                          <p:cTn id="1264" fill="hold">
                            <p:stCondLst>
                              <p:cond delay="0"/>
                            </p:stCondLst>
                            <p:childTnLst>
                              <p:par>
                                <p:cTn id="1265" nodeType="clickEffect" fill="hold" presetClass="entr" presetID="1">
                                  <p:stCondLst>
                                    <p:cond delay="0"/>
                                  </p:stCondLst>
                                  <p:childTnLst>
                                    <p:set>
                                      <p:cBhvr>
                                        <p:cTn id="1266" dur="1" fill="hold">
                                          <p:stCondLst>
                                            <p:cond delay="0"/>
                                          </p:stCondLst>
                                        </p:cTn>
                                        <p:tgtEl>
                                          <p:spTgt spid="1276"/>
                                        </p:tgtEl>
                                        <p:attrNameLst>
                                          <p:attrName>style.visibility</p:attrName>
                                        </p:attrNameLst>
                                      </p:cBhvr>
                                      <p:to>
                                        <p:strVal val="visible"/>
                                      </p:to>
                                    </p:set>
                                  </p:childTnLst>
                                </p:cTn>
                              </p:par>
                            </p:childTnLst>
                          </p:cTn>
                        </p:par>
                      </p:childTnLst>
                    </p:cTn>
                  </p:par>
                  <p:par>
                    <p:cTn id="1267" fill="hold">
                      <p:stCondLst>
                        <p:cond delay="indefinite"/>
                      </p:stCondLst>
                      <p:childTnLst>
                        <p:par>
                          <p:cTn id="1268" fill="hold">
                            <p:stCondLst>
                              <p:cond delay="0"/>
                            </p:stCondLst>
                            <p:childTnLst>
                              <p:par>
                                <p:cTn id="1269" nodeType="clickEffect" fill="hold" presetClass="entr" presetID="1">
                                  <p:stCondLst>
                                    <p:cond delay="0"/>
                                  </p:stCondLst>
                                  <p:childTnLst>
                                    <p:set>
                                      <p:cBhvr>
                                        <p:cTn id="1270" dur="1" fill="hold">
                                          <p:stCondLst>
                                            <p:cond delay="0"/>
                                          </p:stCondLst>
                                        </p:cTn>
                                        <p:tgtEl>
                                          <p:spTgt spid="127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Example: Palindrome</a:t>
            </a:r>
            <a:endParaRPr b="0" lang="en-US" sz="4400" spc="-1" strike="noStrike">
              <a:solidFill>
                <a:srgbClr val="000000"/>
              </a:solidFill>
              <a:latin typeface="Calibri Light"/>
            </a:endParaRPr>
          </a:p>
        </p:txBody>
      </p:sp>
      <p:sp>
        <p:nvSpPr>
          <p:cNvPr id="1290" name="TextShape 2"/>
          <p:cNvSpPr txBox="1"/>
          <p:nvPr/>
        </p:nvSpPr>
        <p:spPr>
          <a:xfrm>
            <a:off x="457200" y="1284480"/>
            <a:ext cx="8229240" cy="484128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Recall that a palindrome is a word that reads the same forward and backward, e.g., level, noon, racecar</a:t>
            </a:r>
            <a:endParaRPr b="0" lang="en-US" sz="2400" spc="-1" strike="noStrike">
              <a:solidFill>
                <a:srgbClr val="000000"/>
              </a:solidFill>
              <a:latin typeface="Calibri Light"/>
            </a:endParaRPr>
          </a:p>
        </p:txBody>
      </p:sp>
      <p:sp>
        <p:nvSpPr>
          <p:cNvPr id="1291" name="TextShape 3"/>
          <p:cNvSpPr txBox="1"/>
          <p:nvPr/>
        </p:nvSpPr>
        <p:spPr>
          <a:xfrm>
            <a:off x="6553080" y="6356520"/>
            <a:ext cx="2133360" cy="364680"/>
          </a:xfrm>
          <a:prstGeom prst="rect">
            <a:avLst/>
          </a:prstGeom>
          <a:noFill/>
          <a:ln>
            <a:noFill/>
          </a:ln>
        </p:spPr>
        <p:txBody>
          <a:bodyPr anchor="ctr"/>
          <a:p>
            <a:pPr algn="r">
              <a:lnSpc>
                <a:spcPct val="100000"/>
              </a:lnSpc>
            </a:pPr>
            <a:fld id="{18F0C798-55E6-4B7D-A3F9-1FFDE144A13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292" name="CustomShape 4"/>
          <p:cNvSpPr/>
          <p:nvPr/>
        </p:nvSpPr>
        <p:spPr>
          <a:xfrm>
            <a:off x="483840" y="2436480"/>
            <a:ext cx="6712560" cy="1249200"/>
          </a:xfrm>
          <a:prstGeom prst="rect">
            <a:avLst/>
          </a:prstGeom>
          <a:solidFill>
            <a:srgbClr val="e6e0ec"/>
          </a:solidFill>
          <a:ln w="25560">
            <a:solidFill>
              <a:srgbClr val="5e4977"/>
            </a:solidFill>
            <a:round/>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To check if a string </a:t>
            </a:r>
            <a:r>
              <a:rPr b="0" lang="en-GB" sz="1600" spc="-1" strike="noStrike">
                <a:solidFill>
                  <a:srgbClr val="000000"/>
                </a:solidFill>
                <a:latin typeface="Menlo"/>
                <a:ea typeface="Menlo"/>
              </a:rPr>
              <a:t>s[0..n–1]</a:t>
            </a:r>
            <a:r>
              <a:rPr b="0" lang="en-GB" sz="1800" spc="-1" strike="noStrike">
                <a:solidFill>
                  <a:srgbClr val="000000"/>
                </a:solidFill>
                <a:latin typeface="Calibri Light"/>
                <a:ea typeface="Menlo"/>
              </a:rPr>
              <a:t> is a palindrome,</a:t>
            </a:r>
            <a:endParaRPr b="0" lang="en-GB" sz="1800" spc="-1" strike="noStrike">
              <a:latin typeface="Arial"/>
            </a:endParaRPr>
          </a:p>
          <a:p>
            <a:pPr marL="685800" indent="-342720">
              <a:lnSpc>
                <a:spcPct val="100000"/>
              </a:lnSpc>
              <a:buClr>
                <a:srgbClr val="000000"/>
              </a:buClr>
              <a:buFont typeface="StarSymbol"/>
              <a:buAutoNum type="arabicPeriod"/>
            </a:pPr>
            <a:r>
              <a:rPr b="0" lang="en-GB" sz="1800" spc="-1" strike="noStrike">
                <a:solidFill>
                  <a:srgbClr val="000000"/>
                </a:solidFill>
                <a:latin typeface="Calibri Light"/>
                <a:ea typeface="Menlo"/>
              </a:rPr>
              <a:t>if </a:t>
            </a:r>
            <a:r>
              <a:rPr b="0" lang="en-GB" sz="1600" spc="-1" strike="noStrike">
                <a:solidFill>
                  <a:srgbClr val="000000"/>
                </a:solidFill>
                <a:latin typeface="Menlo"/>
                <a:ea typeface="Menlo"/>
              </a:rPr>
              <a:t>n</a:t>
            </a:r>
            <a:r>
              <a:rPr b="0" lang="en-GB" sz="1800" spc="-1" strike="noStrike">
                <a:solidFill>
                  <a:srgbClr val="000000"/>
                </a:solidFill>
                <a:latin typeface="Calibri Light"/>
                <a:ea typeface="Menlo"/>
              </a:rPr>
              <a:t> &lt; 2, </a:t>
            </a:r>
            <a:r>
              <a:rPr b="0" lang="en-GB" sz="1600" spc="-1" strike="noStrike">
                <a:solidFill>
                  <a:srgbClr val="000000"/>
                </a:solidFill>
                <a:latin typeface="Menlo"/>
                <a:ea typeface="Menlo"/>
              </a:rPr>
              <a:t>s</a:t>
            </a:r>
            <a:r>
              <a:rPr b="0" lang="en-GB" sz="1800" spc="-1" strike="noStrike">
                <a:solidFill>
                  <a:srgbClr val="000000"/>
                </a:solidFill>
                <a:latin typeface="Calibri Light"/>
                <a:ea typeface="Menlo"/>
              </a:rPr>
              <a:t> is a palindrome</a:t>
            </a:r>
            <a:endParaRPr b="0" lang="en-GB" sz="1800" spc="-1" strike="noStrike">
              <a:latin typeface="Arial"/>
            </a:endParaRPr>
          </a:p>
          <a:p>
            <a:pPr marL="685800" indent="-342720">
              <a:lnSpc>
                <a:spcPct val="100000"/>
              </a:lnSpc>
              <a:buClr>
                <a:srgbClr val="000000"/>
              </a:buClr>
              <a:buFont typeface="StarSymbol"/>
              <a:buAutoNum type="arabicPeriod"/>
            </a:pPr>
            <a:r>
              <a:rPr b="0" lang="en-GB" sz="1800" spc="-1" strike="noStrike">
                <a:solidFill>
                  <a:srgbClr val="000000"/>
                </a:solidFill>
                <a:latin typeface="Calibri Light"/>
                <a:ea typeface="Menlo"/>
              </a:rPr>
              <a:t>otherwise, </a:t>
            </a:r>
            <a:r>
              <a:rPr b="0" lang="en-GB" sz="1600" spc="-1" strike="noStrike">
                <a:solidFill>
                  <a:srgbClr val="000000"/>
                </a:solidFill>
                <a:latin typeface="Menlo"/>
                <a:ea typeface="Menlo"/>
              </a:rPr>
              <a:t>s</a:t>
            </a:r>
            <a:r>
              <a:rPr b="0" lang="en-GB" sz="1800" spc="-1" strike="noStrike">
                <a:solidFill>
                  <a:srgbClr val="000000"/>
                </a:solidFill>
                <a:latin typeface="Calibri Light"/>
                <a:ea typeface="Menlo"/>
              </a:rPr>
              <a:t> is a palindrome if and only if </a:t>
            </a:r>
            <a:br/>
            <a:r>
              <a:rPr b="0" lang="en-GB" sz="1600" spc="-1" strike="noStrike">
                <a:solidFill>
                  <a:srgbClr val="000000"/>
                </a:solidFill>
                <a:latin typeface="Menlo"/>
                <a:ea typeface="Menlo"/>
              </a:rPr>
              <a:t>s[0]</a:t>
            </a:r>
            <a:r>
              <a:rPr b="0" lang="en-GB" sz="1800" spc="-1" strike="noStrike">
                <a:solidFill>
                  <a:srgbClr val="000000"/>
                </a:solidFill>
                <a:latin typeface="Calibri Light"/>
                <a:ea typeface="Menlo"/>
              </a:rPr>
              <a:t> is the same as </a:t>
            </a:r>
            <a:r>
              <a:rPr b="0" lang="en-GB" sz="1600" spc="-1" strike="noStrike">
                <a:solidFill>
                  <a:srgbClr val="000000"/>
                </a:solidFill>
                <a:latin typeface="Menlo"/>
                <a:ea typeface="Menlo"/>
              </a:rPr>
              <a:t>s[n-1]</a:t>
            </a:r>
            <a:r>
              <a:rPr b="0" lang="en-GB" sz="1800" spc="-1" strike="noStrike">
                <a:solidFill>
                  <a:srgbClr val="000000"/>
                </a:solidFill>
                <a:latin typeface="Calibri Light"/>
                <a:ea typeface="Menlo"/>
              </a:rPr>
              <a:t> and </a:t>
            </a:r>
            <a:r>
              <a:rPr b="0" lang="en-GB" sz="1600" spc="-1" strike="noStrike">
                <a:solidFill>
                  <a:srgbClr val="000000"/>
                </a:solidFill>
                <a:latin typeface="Menlo"/>
                <a:ea typeface="Menlo"/>
              </a:rPr>
              <a:t>s[1..n-2] </a:t>
            </a:r>
            <a:r>
              <a:rPr b="0" lang="en-GB" sz="1800" spc="-1" strike="noStrike">
                <a:solidFill>
                  <a:srgbClr val="000000"/>
                </a:solidFill>
                <a:latin typeface="Calibri Light"/>
                <a:ea typeface="Menlo"/>
              </a:rPr>
              <a:t>is a palindrome</a:t>
            </a:r>
            <a:endParaRPr b="0" lang="en-GB" sz="1800" spc="-1" strike="noStrike">
              <a:latin typeface="Arial"/>
            </a:endParaRPr>
          </a:p>
        </p:txBody>
      </p:sp>
      <p:sp>
        <p:nvSpPr>
          <p:cNvPr id="1293" name="CustomShape 5"/>
          <p:cNvSpPr/>
          <p:nvPr/>
        </p:nvSpPr>
        <p:spPr>
          <a:xfrm>
            <a:off x="461880" y="2168640"/>
            <a:ext cx="19670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Recursive algorithm</a:t>
            </a:r>
            <a:endParaRPr b="0" lang="en-GB" sz="1400" spc="-1" strike="noStrike">
              <a:latin typeface="Arial"/>
            </a:endParaRPr>
          </a:p>
        </p:txBody>
      </p:sp>
      <p:graphicFrame>
        <p:nvGraphicFramePr>
          <p:cNvPr id="1294" name="Table 6"/>
          <p:cNvGraphicFramePr/>
          <p:nvPr/>
        </p:nvGraphicFramePr>
        <p:xfrm>
          <a:off x="4962960" y="2179440"/>
          <a:ext cx="3913920" cy="365040"/>
        </p:xfrm>
        <a:graphic>
          <a:graphicData uri="http://schemas.openxmlformats.org/drawingml/2006/table">
            <a:tbl>
              <a:tblPr/>
              <a:tblGrid>
                <a:gridCol w="559080"/>
                <a:gridCol w="559080"/>
                <a:gridCol w="559080"/>
                <a:gridCol w="559080"/>
                <a:gridCol w="559080"/>
                <a:gridCol w="559080"/>
                <a:gridCol w="559800"/>
              </a:tblGrid>
              <a:tr h="365400">
                <a:tc>
                  <a:txBody>
                    <a:bodyPr/>
                    <a:p>
                      <a:pPr algn="ctr">
                        <a:lnSpc>
                          <a:spcPct val="100000"/>
                        </a:lnSpc>
                      </a:pPr>
                      <a:r>
                        <a:rPr b="0" lang="en-GB" sz="1600" spc="-1" strike="noStrike">
                          <a:solidFill>
                            <a:srgbClr val="000000"/>
                          </a:solidFill>
                          <a:latin typeface="Calibri Light"/>
                        </a:rPr>
                        <a:t>r</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alibri Light"/>
                        </a:rPr>
                        <a:t>a</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alibri Light"/>
                        </a:rPr>
                        <a:t>c</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alibri Light"/>
                        </a:rPr>
                        <a:t>e</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alibri Light"/>
                        </a:rPr>
                        <a:t>c</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alibri Light"/>
                        </a:rPr>
                        <a:t>a</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alibri Light"/>
                        </a:rPr>
                        <a:t>r</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95" name="CustomShape 7"/>
          <p:cNvSpPr/>
          <p:nvPr/>
        </p:nvSpPr>
        <p:spPr>
          <a:xfrm>
            <a:off x="763200" y="3791160"/>
            <a:ext cx="7988760" cy="2564640"/>
          </a:xfrm>
          <a:prstGeom prst="rect">
            <a:avLst/>
          </a:prstGeom>
          <a:solidFill>
            <a:srgbClr val="dce6f2"/>
          </a:solidFill>
          <a:ln w="9360">
            <a:solidFill>
              <a:srgbClr val="000000"/>
            </a:solidFill>
            <a:round/>
          </a:ln>
          <a:effectLst>
            <a:outerShdw dist="37674" dir="2700000">
              <a:srgbClr val="000000">
                <a:alpha val="40000"/>
              </a:srgbClr>
            </a:outerShdw>
          </a:effectLst>
        </p:spPr>
        <p:style>
          <a:lnRef idx="0"/>
          <a:fillRef idx="0"/>
          <a:effectRef idx="0"/>
          <a:fontRef idx="minor"/>
        </p:style>
        <p:txBody>
          <a:bodyPr lIns="90000" rIns="90000" tIns="45000" bIns="45000" anchor="ctr"/>
          <a:p>
            <a:pPr>
              <a:lnSpc>
                <a:spcPct val="100000"/>
              </a:lnSpc>
            </a:pPr>
            <a:r>
              <a:rPr b="0" lang="en-GB" sz="1800" spc="-1" strike="noStrike">
                <a:solidFill>
                  <a:srgbClr val="000000"/>
                </a:solidFill>
                <a:latin typeface="Menlo"/>
                <a:ea typeface="Menlo"/>
              </a:rPr>
              <a:t>bool is_palindrome( string s )</a:t>
            </a:r>
            <a:endParaRPr b="0" lang="en-GB" sz="1800" spc="-1" strike="noStrike">
              <a:latin typeface="Arial"/>
            </a:endParaRPr>
          </a:p>
          <a:p>
            <a:pPr>
              <a:lnSpc>
                <a:spcPct val="100000"/>
              </a:lnSpc>
            </a:pPr>
            <a:r>
              <a:rPr b="0" lang="en-GB" sz="1800" spc="-1" strike="noStrike">
                <a:solidFill>
                  <a:srgbClr val="000000"/>
                </a:solidFill>
                <a:latin typeface="Menlo"/>
                <a:ea typeface="Menlo"/>
              </a:rPr>
              <a:t>{</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Menlo"/>
                <a:ea typeface="Menlo"/>
              </a:rPr>
              <a:t>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Menlo"/>
                <a:ea typeface="Menlo"/>
              </a:rPr>
              <a:t>}</a:t>
            </a:r>
            <a:r>
              <a:rPr b="0" lang="en-GB" sz="1800" spc="-1" strike="noStrike">
                <a:solidFill>
                  <a:srgbClr val="000000"/>
                </a:solidFill>
                <a:latin typeface="Menlo"/>
                <a:ea typeface="Menlo"/>
              </a:rPr>
              <a:t>	</a:t>
            </a:r>
            <a:r>
              <a:rPr b="0" lang="en-GB" sz="1800" spc="-1" strike="noStrike">
                <a:solidFill>
                  <a:srgbClr val="000000"/>
                </a:solidFill>
                <a:latin typeface="Menlo"/>
                <a:ea typeface="Menlo"/>
              </a:rPr>
              <a:t>	</a:t>
            </a:r>
            <a:endParaRPr b="0" lang="en-GB" sz="1800" spc="-1" strike="noStrike">
              <a:latin typeface="Arial"/>
            </a:endParaRPr>
          </a:p>
        </p:txBody>
      </p:sp>
      <p:sp>
        <p:nvSpPr>
          <p:cNvPr id="1296" name="CustomShape 8"/>
          <p:cNvSpPr/>
          <p:nvPr/>
        </p:nvSpPr>
        <p:spPr>
          <a:xfrm>
            <a:off x="1375200" y="4372200"/>
            <a:ext cx="278712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Menlo"/>
                <a:ea typeface="Menlo"/>
              </a:rPr>
              <a:t>if (s.length() &lt; 2)</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return  ???;</a:t>
            </a:r>
            <a:endParaRPr b="0" lang="en-GB" sz="1800" spc="-1" strike="noStrike">
              <a:latin typeface="Arial"/>
            </a:endParaRPr>
          </a:p>
        </p:txBody>
      </p:sp>
      <p:sp>
        <p:nvSpPr>
          <p:cNvPr id="1297" name="CustomShape 9"/>
          <p:cNvSpPr/>
          <p:nvPr/>
        </p:nvSpPr>
        <p:spPr>
          <a:xfrm>
            <a:off x="1375200" y="5018760"/>
            <a:ext cx="255132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Menlo"/>
                <a:ea typeface="Menlo"/>
              </a:rPr>
              <a:t>else</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return    </a:t>
            </a:r>
            <a:r>
              <a:rPr b="1" lang="en-GB" sz="1800" spc="-1" strike="noStrike">
                <a:solidFill>
                  <a:srgbClr val="e46c0a"/>
                </a:solidFill>
                <a:latin typeface="Menlo"/>
                <a:ea typeface="Menlo"/>
              </a:rPr>
              <a:t>???</a:t>
            </a:r>
            <a:r>
              <a:rPr b="0" lang="en-GB" sz="1800" spc="-1" strike="noStrike">
                <a:solidFill>
                  <a:srgbClr val="000000"/>
                </a:solidFill>
                <a:latin typeface="Menlo"/>
                <a:ea typeface="Menlo"/>
              </a:rPr>
              <a:t>;</a:t>
            </a:r>
            <a:endParaRPr b="0" lang="en-GB" sz="1800" spc="-1" strike="noStrike">
              <a:latin typeface="Arial"/>
            </a:endParaRPr>
          </a:p>
        </p:txBody>
      </p:sp>
      <p:sp>
        <p:nvSpPr>
          <p:cNvPr id="1298" name="CustomShape 10"/>
          <p:cNvSpPr/>
          <p:nvPr/>
        </p:nvSpPr>
        <p:spPr>
          <a:xfrm>
            <a:off x="2746800" y="5284080"/>
            <a:ext cx="5938560" cy="380520"/>
          </a:xfrm>
          <a:prstGeom prst="rect">
            <a:avLst/>
          </a:prstGeom>
          <a:solidFill>
            <a:srgbClr val="dce6f2"/>
          </a:solidFill>
          <a:ln w="9360">
            <a:noFill/>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1" lang="en-GB" sz="1800" spc="-1" strike="noStrike">
                <a:solidFill>
                  <a:srgbClr val="e46c0a"/>
                </a:solidFill>
                <a:latin typeface="Menlo"/>
                <a:ea typeface="Menlo"/>
              </a:rPr>
              <a:t>(s[0] == s[s.length()-1]) </a:t>
            </a:r>
            <a:endParaRPr b="0" lang="en-GB" sz="1800" spc="-1" strike="noStrike">
              <a:latin typeface="Arial"/>
            </a:endParaRPr>
          </a:p>
        </p:txBody>
      </p:sp>
      <p:sp>
        <p:nvSpPr>
          <p:cNvPr id="1299" name="CustomShape 11"/>
          <p:cNvSpPr/>
          <p:nvPr/>
        </p:nvSpPr>
        <p:spPr>
          <a:xfrm>
            <a:off x="2818080" y="4668840"/>
            <a:ext cx="1107000" cy="317160"/>
          </a:xfrm>
          <a:prstGeom prst="rect">
            <a:avLst/>
          </a:prstGeom>
          <a:solidFill>
            <a:srgbClr val="dce6f2"/>
          </a:solidFill>
          <a:ln w="9360">
            <a:noFill/>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1" lang="en-GB" sz="1800" spc="-1" strike="noStrike">
                <a:solidFill>
                  <a:srgbClr val="e46c0a"/>
                </a:solidFill>
                <a:latin typeface="Menlo"/>
                <a:ea typeface="Menlo"/>
              </a:rPr>
              <a:t>true;</a:t>
            </a:r>
            <a:endParaRPr b="0" lang="en-GB" sz="1800" spc="-1" strike="noStrike">
              <a:latin typeface="Arial"/>
            </a:endParaRPr>
          </a:p>
        </p:txBody>
      </p:sp>
      <p:sp>
        <p:nvSpPr>
          <p:cNvPr id="1300" name="CustomShape 12"/>
          <p:cNvSpPr/>
          <p:nvPr/>
        </p:nvSpPr>
        <p:spPr>
          <a:xfrm>
            <a:off x="5625000" y="6358320"/>
            <a:ext cx="27946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palindrome_recursive.cpp</a:t>
            </a:r>
            <a:endParaRPr b="0" lang="en-GB" sz="1600" spc="-1" strike="noStrike">
              <a:latin typeface="Arial"/>
            </a:endParaRPr>
          </a:p>
        </p:txBody>
      </p:sp>
      <p:sp>
        <p:nvSpPr>
          <p:cNvPr id="1301" name="CustomShape 13"/>
          <p:cNvSpPr/>
          <p:nvPr/>
        </p:nvSpPr>
        <p:spPr>
          <a:xfrm>
            <a:off x="2391480" y="5616000"/>
            <a:ext cx="6278040" cy="326160"/>
          </a:xfrm>
          <a:prstGeom prst="rect">
            <a:avLst/>
          </a:prstGeom>
          <a:solidFill>
            <a:srgbClr val="dce6f2"/>
          </a:solidFill>
          <a:ln w="9360">
            <a:noFill/>
          </a:ln>
          <a:effectLst>
            <a:outerShdw dist="20160" dir="5400000">
              <a:srgbClr val="000000">
                <a:alpha val="38000"/>
              </a:srgbClr>
            </a:outerShdw>
          </a:effectLst>
        </p:spPr>
        <p:style>
          <a:lnRef idx="0"/>
          <a:fillRef idx="0"/>
          <a:effectRef idx="0"/>
          <a:fontRef idx="minor"/>
        </p:style>
        <p:txBody>
          <a:bodyPr lIns="90000" rIns="90000" tIns="45000" bIns="45000" anchor="ctr"/>
          <a:p>
            <a:pPr>
              <a:lnSpc>
                <a:spcPct val="100000"/>
              </a:lnSpc>
            </a:pPr>
            <a:r>
              <a:rPr b="1" lang="en-GB" sz="1800" spc="-1" strike="noStrike">
                <a:solidFill>
                  <a:srgbClr val="e46c0a"/>
                </a:solidFill>
                <a:latin typeface="Menlo"/>
                <a:ea typeface="Menlo"/>
              </a:rPr>
              <a:t>&amp;&amp; is_palindrome(s.substr(1,s.length()-2));</a:t>
            </a:r>
            <a:endParaRPr b="0" lang="en-GB" sz="1800" spc="-1" strike="noStrike">
              <a:latin typeface="Arial"/>
            </a:endParaRPr>
          </a:p>
        </p:txBody>
      </p:sp>
    </p:spTree>
  </p:cSld>
  <p:timing>
    <p:tnLst>
      <p:par>
        <p:cTn id="1271" dur="indefinite" restart="never" nodeType="tmRoot">
          <p:childTnLst>
            <p:seq>
              <p:cTn id="1272" dur="indefinite" nodeType="mainSeq">
                <p:childTnLst>
                  <p:par>
                    <p:cTn id="1273" fill="hold">
                      <p:stCondLst>
                        <p:cond delay="indefinite"/>
                      </p:stCondLst>
                      <p:childTnLst>
                        <p:par>
                          <p:cTn id="1274" fill="hold">
                            <p:stCondLst>
                              <p:cond delay="0"/>
                            </p:stCondLst>
                            <p:childTnLst>
                              <p:par>
                                <p:cTn id="1275" nodeType="clickEffect" fill="hold" presetClass="entr" presetID="1">
                                  <p:stCondLst>
                                    <p:cond delay="0"/>
                                  </p:stCondLst>
                                  <p:childTnLst>
                                    <p:set>
                                      <p:cBhvr>
                                        <p:cTn id="1276" dur="1" fill="hold">
                                          <p:stCondLst>
                                            <p:cond delay="0"/>
                                          </p:stCondLst>
                                        </p:cTn>
                                        <p:tgtEl>
                                          <p:spTgt spid="1293"/>
                                        </p:tgtEl>
                                        <p:attrNameLst>
                                          <p:attrName>style.visibility</p:attrName>
                                        </p:attrNameLst>
                                      </p:cBhvr>
                                      <p:to>
                                        <p:strVal val="visible"/>
                                      </p:to>
                                    </p:set>
                                  </p:childTnLst>
                                </p:cTn>
                              </p:par>
                              <p:par>
                                <p:cTn id="1277" nodeType="withEffect" fill="hold" presetClass="entr" presetID="1">
                                  <p:stCondLst>
                                    <p:cond delay="0"/>
                                  </p:stCondLst>
                                  <p:childTnLst>
                                    <p:set>
                                      <p:cBhvr>
                                        <p:cTn id="1278" dur="1" fill="hold">
                                          <p:stCondLst>
                                            <p:cond delay="0"/>
                                          </p:stCondLst>
                                        </p:cTn>
                                        <p:tgtEl>
                                          <p:spTgt spid="1292"/>
                                        </p:tgtEl>
                                        <p:attrNameLst>
                                          <p:attrName>style.visibility</p:attrName>
                                        </p:attrNameLst>
                                      </p:cBhvr>
                                      <p:to>
                                        <p:strVal val="visible"/>
                                      </p:to>
                                    </p:set>
                                  </p:childTnLst>
                                </p:cTn>
                              </p:par>
                              <p:par>
                                <p:cTn id="1279" nodeType="withEffect" fill="hold" presetClass="entr" presetID="1">
                                  <p:stCondLst>
                                    <p:cond delay="0"/>
                                  </p:stCondLst>
                                  <p:childTnLst>
                                    <p:set>
                                      <p:cBhvr>
                                        <p:cTn id="1280" dur="1" fill="hold">
                                          <p:stCondLst>
                                            <p:cond delay="0"/>
                                          </p:stCondLst>
                                        </p:cTn>
                                        <p:tgtEl>
                                          <p:spTgt spid="1294"/>
                                        </p:tgtEl>
                                        <p:attrNameLst>
                                          <p:attrName>style.visibility</p:attrName>
                                        </p:attrNameLst>
                                      </p:cBhvr>
                                      <p:to>
                                        <p:strVal val="visible"/>
                                      </p:to>
                                    </p:set>
                                  </p:childTnLst>
                                </p:cTn>
                              </p:par>
                            </p:childTnLst>
                          </p:cTn>
                        </p:par>
                      </p:childTnLst>
                    </p:cTn>
                  </p:par>
                  <p:par>
                    <p:cTn id="1281" fill="hold">
                      <p:stCondLst>
                        <p:cond delay="indefinite"/>
                      </p:stCondLst>
                      <p:childTnLst>
                        <p:par>
                          <p:cTn id="1282" fill="hold">
                            <p:stCondLst>
                              <p:cond delay="0"/>
                            </p:stCondLst>
                            <p:childTnLst>
                              <p:par>
                                <p:cTn id="1283" nodeType="clickEffect" fill="hold" presetClass="entr" presetID="1">
                                  <p:stCondLst>
                                    <p:cond delay="0"/>
                                  </p:stCondLst>
                                  <p:childTnLst>
                                    <p:set>
                                      <p:cBhvr>
                                        <p:cTn id="1284" dur="1" fill="hold">
                                          <p:stCondLst>
                                            <p:cond delay="0"/>
                                          </p:stCondLst>
                                        </p:cTn>
                                        <p:tgtEl>
                                          <p:spTgt spid="1295"/>
                                        </p:tgtEl>
                                        <p:attrNameLst>
                                          <p:attrName>style.visibility</p:attrName>
                                        </p:attrNameLst>
                                      </p:cBhvr>
                                      <p:to>
                                        <p:strVal val="visible"/>
                                      </p:to>
                                    </p:set>
                                  </p:childTnLst>
                                </p:cTn>
                              </p:par>
                              <p:par>
                                <p:cTn id="1285" nodeType="withEffect" fill="hold" presetClass="entr" presetID="1">
                                  <p:stCondLst>
                                    <p:cond delay="0"/>
                                  </p:stCondLst>
                                  <p:childTnLst>
                                    <p:set>
                                      <p:cBhvr>
                                        <p:cTn id="1286" dur="1" fill="hold">
                                          <p:stCondLst>
                                            <p:cond delay="0"/>
                                          </p:stCondLst>
                                        </p:cTn>
                                        <p:tgtEl>
                                          <p:spTgt spid="1300"/>
                                        </p:tgtEl>
                                        <p:attrNameLst>
                                          <p:attrName>style.visibility</p:attrName>
                                        </p:attrNameLst>
                                      </p:cBhvr>
                                      <p:to>
                                        <p:strVal val="visible"/>
                                      </p:to>
                                    </p:set>
                                  </p:childTnLst>
                                </p:cTn>
                              </p:par>
                            </p:childTnLst>
                          </p:cTn>
                        </p:par>
                      </p:childTnLst>
                    </p:cTn>
                  </p:par>
                  <p:par>
                    <p:cTn id="1287" fill="hold">
                      <p:stCondLst>
                        <p:cond delay="indefinite"/>
                      </p:stCondLst>
                      <p:childTnLst>
                        <p:par>
                          <p:cTn id="1288" fill="hold">
                            <p:stCondLst>
                              <p:cond delay="0"/>
                            </p:stCondLst>
                            <p:childTnLst>
                              <p:par>
                                <p:cTn id="1289" nodeType="clickEffect" fill="hold" presetClass="entr" presetID="1">
                                  <p:stCondLst>
                                    <p:cond delay="0"/>
                                  </p:stCondLst>
                                  <p:childTnLst>
                                    <p:set>
                                      <p:cBhvr>
                                        <p:cTn id="1290" dur="1" fill="hold">
                                          <p:stCondLst>
                                            <p:cond delay="0"/>
                                          </p:stCondLst>
                                        </p:cTn>
                                        <p:tgtEl>
                                          <p:spTgt spid="1296"/>
                                        </p:tgtEl>
                                        <p:attrNameLst>
                                          <p:attrName>style.visibility</p:attrName>
                                        </p:attrNameLst>
                                      </p:cBhvr>
                                      <p:to>
                                        <p:strVal val="visible"/>
                                      </p:to>
                                    </p:set>
                                  </p:childTnLst>
                                </p:cTn>
                              </p:par>
                            </p:childTnLst>
                          </p:cTn>
                        </p:par>
                      </p:childTnLst>
                    </p:cTn>
                  </p:par>
                  <p:par>
                    <p:cTn id="1291" fill="hold">
                      <p:stCondLst>
                        <p:cond delay="indefinite"/>
                      </p:stCondLst>
                      <p:childTnLst>
                        <p:par>
                          <p:cTn id="1292" fill="hold">
                            <p:stCondLst>
                              <p:cond delay="0"/>
                            </p:stCondLst>
                            <p:childTnLst>
                              <p:par>
                                <p:cTn id="1293" nodeType="clickEffect" fill="hold" presetClass="entr" presetID="1">
                                  <p:stCondLst>
                                    <p:cond delay="0"/>
                                  </p:stCondLst>
                                  <p:childTnLst>
                                    <p:set>
                                      <p:cBhvr>
                                        <p:cTn id="1294" dur="1" fill="hold">
                                          <p:stCondLst>
                                            <p:cond delay="0"/>
                                          </p:stCondLst>
                                        </p:cTn>
                                        <p:tgtEl>
                                          <p:spTgt spid="1299"/>
                                        </p:tgtEl>
                                        <p:attrNameLst>
                                          <p:attrName>style.visibility</p:attrName>
                                        </p:attrNameLst>
                                      </p:cBhvr>
                                      <p:to>
                                        <p:strVal val="visible"/>
                                      </p:to>
                                    </p:set>
                                  </p:childTnLst>
                                </p:cTn>
                              </p:par>
                            </p:childTnLst>
                          </p:cTn>
                        </p:par>
                      </p:childTnLst>
                    </p:cTn>
                  </p:par>
                  <p:par>
                    <p:cTn id="1295" fill="hold">
                      <p:stCondLst>
                        <p:cond delay="indefinite"/>
                      </p:stCondLst>
                      <p:childTnLst>
                        <p:par>
                          <p:cTn id="1296" fill="hold">
                            <p:stCondLst>
                              <p:cond delay="0"/>
                            </p:stCondLst>
                            <p:childTnLst>
                              <p:par>
                                <p:cTn id="1297" nodeType="clickEffect" fill="hold" presetClass="entr" presetID="1">
                                  <p:stCondLst>
                                    <p:cond delay="0"/>
                                  </p:stCondLst>
                                  <p:childTnLst>
                                    <p:set>
                                      <p:cBhvr>
                                        <p:cTn id="1298" dur="1" fill="hold">
                                          <p:stCondLst>
                                            <p:cond delay="0"/>
                                          </p:stCondLst>
                                        </p:cTn>
                                        <p:tgtEl>
                                          <p:spTgt spid="1297"/>
                                        </p:tgtEl>
                                        <p:attrNameLst>
                                          <p:attrName>style.visibility</p:attrName>
                                        </p:attrNameLst>
                                      </p:cBhvr>
                                      <p:to>
                                        <p:strVal val="visible"/>
                                      </p:to>
                                    </p:set>
                                  </p:childTnLst>
                                </p:cTn>
                              </p:par>
                            </p:childTnLst>
                          </p:cTn>
                        </p:par>
                      </p:childTnLst>
                    </p:cTn>
                  </p:par>
                  <p:par>
                    <p:cTn id="1299" fill="hold">
                      <p:stCondLst>
                        <p:cond delay="indefinite"/>
                      </p:stCondLst>
                      <p:childTnLst>
                        <p:par>
                          <p:cTn id="1300" fill="hold">
                            <p:stCondLst>
                              <p:cond delay="0"/>
                            </p:stCondLst>
                            <p:childTnLst>
                              <p:par>
                                <p:cTn id="1301" nodeType="clickEffect" fill="hold" presetClass="entr" presetID="1">
                                  <p:stCondLst>
                                    <p:cond delay="0"/>
                                  </p:stCondLst>
                                  <p:childTnLst>
                                    <p:set>
                                      <p:cBhvr>
                                        <p:cTn id="1302" dur="1" fill="hold">
                                          <p:stCondLst>
                                            <p:cond delay="0"/>
                                          </p:stCondLst>
                                        </p:cTn>
                                        <p:tgtEl>
                                          <p:spTgt spid="1298"/>
                                        </p:tgtEl>
                                        <p:attrNameLst>
                                          <p:attrName>style.visibility</p:attrName>
                                        </p:attrNameLst>
                                      </p:cBhvr>
                                      <p:to>
                                        <p:strVal val="visible"/>
                                      </p:to>
                                    </p:set>
                                  </p:childTnLst>
                                </p:cTn>
                              </p:par>
                            </p:childTnLst>
                          </p:cTn>
                        </p:par>
                      </p:childTnLst>
                    </p:cTn>
                  </p:par>
                  <p:par>
                    <p:cTn id="1303" fill="hold">
                      <p:stCondLst>
                        <p:cond delay="indefinite"/>
                      </p:stCondLst>
                      <p:childTnLst>
                        <p:par>
                          <p:cTn id="1304" fill="hold">
                            <p:stCondLst>
                              <p:cond delay="0"/>
                            </p:stCondLst>
                            <p:childTnLst>
                              <p:par>
                                <p:cTn id="1305" nodeType="clickEffect" fill="hold" presetClass="entr" presetID="1">
                                  <p:stCondLst>
                                    <p:cond delay="0"/>
                                  </p:stCondLst>
                                  <p:childTnLst>
                                    <p:set>
                                      <p:cBhvr>
                                        <p:cTn id="1306" dur="1" fill="hold">
                                          <p:stCondLst>
                                            <p:cond delay="0"/>
                                          </p:stCondLst>
                                        </p:cTn>
                                        <p:tgtEl>
                                          <p:spTgt spid="130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13057</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2014-07-29T08:55:03Z</dcterms:created>
  <dc:creator>ykchoi</dc:creator>
  <dc:description/>
  <dc:language>en-GB</dc:language>
  <cp:lastModifiedBy/>
  <cp:lastPrinted>2017-09-13T13:37:06Z</cp:lastPrinted>
  <dcterms:modified xsi:type="dcterms:W3CDTF">2020-10-26T23:15:41Z</dcterms:modified>
  <cp:revision>805</cp:revision>
  <dc:subject/>
  <dc:title>ENGG1340 Computer Programming II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122</vt:i4>
  </property>
</Properties>
</file>