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96.xml" ContentType="application/vnd.openxmlformats-officedocument.presentationml.notesSlide+xml"/>
  <Override PartName="/ppt/notesSlides/notesSlide95.xml" ContentType="application/vnd.openxmlformats-officedocument.presentationml.notesSlide+xml"/>
  <Override PartName="/ppt/notesSlides/notesSlide9.xml" ContentType="application/vnd.openxmlformats-officedocument.presentationml.notesSlide+xml"/>
  <Override PartName="/ppt/notesSlides/notesSlide94.xml" ContentType="application/vnd.openxmlformats-officedocument.presentationml.notesSlide+xml"/>
  <Override PartName="/ppt/notesSlides/notesSlide5.xml" ContentType="application/vnd.openxmlformats-officedocument.presentationml.notesSlide+xml"/>
  <Override PartName="/ppt/notesSlides/notesSlide93.xml" ContentType="application/vnd.openxmlformats-officedocument.presentationml.notesSlide+xml"/>
  <Override PartName="/ppt/notesSlides/notesSlide16.xml" ContentType="application/vnd.openxmlformats-officedocument.presentationml.notesSlide+xml"/>
  <Override PartName="/ppt/notesSlides/_rels/notesSlide96.xml.rels" ContentType="application/vnd.openxmlformats-package.relationships+xml"/>
  <Override PartName="/ppt/notesSlides/_rels/notesSlide94.xml.rels" ContentType="application/vnd.openxmlformats-package.relationships+xml"/>
  <Override PartName="/ppt/notesSlides/_rels/notesSlide93.xml.rels" ContentType="application/vnd.openxmlformats-package.relationships+xml"/>
  <Override PartName="/ppt/notesSlides/_rels/notesSlide9.xml.rels" ContentType="application/vnd.openxmlformats-package.relationships+xml"/>
  <Override PartName="/ppt/notesSlides/_rels/notesSlide5.xml.rels" ContentType="application/vnd.openxmlformats-package.relationships+xml"/>
  <Override PartName="/ppt/notesSlides/_rels/notesSlide91.xml.rels" ContentType="application/vnd.openxmlformats-package.relationships+xml"/>
  <Override PartName="/ppt/notesSlides/_rels/notesSlide95.xml.rels" ContentType="application/vnd.openxmlformats-package.relationships+xml"/>
  <Override PartName="/ppt/notesSlides/_rels/notesSlide16.xml.rels" ContentType="application/vnd.openxmlformats-package.relationships+xml"/>
  <Override PartName="/ppt/notesSlides/_rels/notesSlide67.xml.rels" ContentType="application/vnd.openxmlformats-package.relationships+xml"/>
  <Override PartName="/ppt/notesSlides/_rels/notesSlide92.xml.rels" ContentType="application/vnd.openxmlformats-package.relationships+xml"/>
  <Override PartName="/ppt/notesSlides/notesSlide67.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media/image10.png" ContentType="image/png"/>
  <Override PartName="/ppt/media/image9.png" ContentType="image/png"/>
  <Override PartName="/ppt/media/image8.png" ContentType="image/png"/>
  <Override PartName="/ppt/media/image7.png" ContentType="image/png"/>
  <Override PartName="/ppt/media/image2.tif" ContentType="image/tiff"/>
  <Override PartName="/ppt/media/image1.png" ContentType="image/png"/>
  <Override PartName="/ppt/media/image3.tif" ContentType="image/tiff"/>
  <Override PartName="/ppt/media/image4.tif" ContentType="image/tiff"/>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03.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99.xml.rels" ContentType="application/vnd.openxmlformats-package.relationships+xml"/>
  <Override PartName="/ppt/slides/_rels/slide95.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Light"/>
              </a:rPr>
              <a:t>Click to move the slide</a:t>
            </a:r>
            <a:endParaRPr b="0" lang="en-US" sz="1800" spc="-1" strike="noStrike">
              <a:solidFill>
                <a:srgbClr val="000000"/>
              </a:solidFill>
              <a:latin typeface="Calibri Light"/>
            </a:endParaRPr>
          </a:p>
        </p:txBody>
      </p:sp>
      <p:sp>
        <p:nvSpPr>
          <p:cNvPr id="125"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126"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127"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128"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129" name="PlaceHolder 6"/>
          <p:cNvSpPr>
            <a:spLocks noGrp="1"/>
          </p:cNvSpPr>
          <p:nvPr>
            <p:ph type="sldNum"/>
          </p:nvPr>
        </p:nvSpPr>
        <p:spPr>
          <a:xfrm>
            <a:off x="4278960" y="10157400"/>
            <a:ext cx="3280680" cy="534240"/>
          </a:xfrm>
          <a:prstGeom prst="rect">
            <a:avLst/>
          </a:prstGeom>
        </p:spPr>
        <p:txBody>
          <a:bodyPr lIns="0" rIns="0" tIns="0" bIns="0" anchor="b"/>
          <a:p>
            <a:pPr algn="r"/>
            <a:fld id="{975D094F-2309-4742-B3E3-D0F147F65F42}"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1" name="PlaceHolder 1"/>
          <p:cNvSpPr>
            <a:spLocks noGrp="1"/>
          </p:cNvSpPr>
          <p:nvPr>
            <p:ph type="sldImg"/>
          </p:nvPr>
        </p:nvSpPr>
        <p:spPr>
          <a:xfrm>
            <a:off x="1143000" y="685800"/>
            <a:ext cx="4571640" cy="3428640"/>
          </a:xfrm>
          <a:prstGeom prst="rect">
            <a:avLst/>
          </a:prstGeom>
        </p:spPr>
      </p:sp>
      <p:sp>
        <p:nvSpPr>
          <p:cNvPr id="842"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843" name="TextShape 3"/>
          <p:cNvSpPr txBox="1"/>
          <p:nvPr/>
        </p:nvSpPr>
        <p:spPr>
          <a:xfrm>
            <a:off x="3884760" y="8685360"/>
            <a:ext cx="2971440" cy="456840"/>
          </a:xfrm>
          <a:prstGeom prst="rect">
            <a:avLst/>
          </a:prstGeom>
          <a:noFill/>
          <a:ln>
            <a:noFill/>
          </a:ln>
        </p:spPr>
        <p:txBody>
          <a:bodyPr anchor="b"/>
          <a:p>
            <a:pPr algn="r">
              <a:lnSpc>
                <a:spcPct val="100000"/>
              </a:lnSpc>
            </a:pPr>
            <a:fld id="{9F151137-A8A4-42EB-B879-5707F269DE26}"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5" name="PlaceHolder 1"/>
          <p:cNvSpPr>
            <a:spLocks noGrp="1"/>
          </p:cNvSpPr>
          <p:nvPr>
            <p:ph type="sldImg"/>
          </p:nvPr>
        </p:nvSpPr>
        <p:spPr>
          <a:xfrm>
            <a:off x="1143000" y="685800"/>
            <a:ext cx="4571640" cy="3428640"/>
          </a:xfrm>
          <a:prstGeom prst="rect">
            <a:avLst/>
          </a:prstGeom>
        </p:spPr>
      </p:sp>
      <p:sp>
        <p:nvSpPr>
          <p:cNvPr id="836"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837" name="TextShape 3"/>
          <p:cNvSpPr txBox="1"/>
          <p:nvPr/>
        </p:nvSpPr>
        <p:spPr>
          <a:xfrm>
            <a:off x="3884760" y="8685360"/>
            <a:ext cx="2971440" cy="456840"/>
          </a:xfrm>
          <a:prstGeom prst="rect">
            <a:avLst/>
          </a:prstGeom>
          <a:noFill/>
          <a:ln>
            <a:noFill/>
          </a:ln>
        </p:spPr>
        <p:txBody>
          <a:bodyPr anchor="b"/>
          <a:p>
            <a:pPr algn="r">
              <a:lnSpc>
                <a:spcPct val="100000"/>
              </a:lnSpc>
            </a:pPr>
            <a:fld id="{9938B298-C0EF-4EB7-95A5-46B1339DF5EC}"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4" name="PlaceHolder 1"/>
          <p:cNvSpPr>
            <a:spLocks noGrp="1"/>
          </p:cNvSpPr>
          <p:nvPr>
            <p:ph type="sldImg"/>
          </p:nvPr>
        </p:nvSpPr>
        <p:spPr>
          <a:xfrm>
            <a:off x="1143000" y="685800"/>
            <a:ext cx="4571640" cy="3428640"/>
          </a:xfrm>
          <a:prstGeom prst="rect">
            <a:avLst/>
          </a:prstGeom>
        </p:spPr>
      </p:sp>
      <p:sp>
        <p:nvSpPr>
          <p:cNvPr id="845"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846" name="TextShape 3"/>
          <p:cNvSpPr txBox="1"/>
          <p:nvPr/>
        </p:nvSpPr>
        <p:spPr>
          <a:xfrm>
            <a:off x="3884760" y="8685360"/>
            <a:ext cx="2971440" cy="456840"/>
          </a:xfrm>
          <a:prstGeom prst="rect">
            <a:avLst/>
          </a:prstGeom>
          <a:noFill/>
          <a:ln>
            <a:noFill/>
          </a:ln>
        </p:spPr>
        <p:txBody>
          <a:bodyPr anchor="b"/>
          <a:p>
            <a:pPr algn="r">
              <a:lnSpc>
                <a:spcPct val="100000"/>
              </a:lnSpc>
            </a:pPr>
            <a:fld id="{D0E14F2F-7DA6-463D-ADC8-EFE5AA7A5B3A}"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8" name="PlaceHolder 1"/>
          <p:cNvSpPr>
            <a:spLocks noGrp="1"/>
          </p:cNvSpPr>
          <p:nvPr>
            <p:ph type="sldImg"/>
          </p:nvPr>
        </p:nvSpPr>
        <p:spPr>
          <a:xfrm>
            <a:off x="1143000" y="685800"/>
            <a:ext cx="4571640" cy="3428640"/>
          </a:xfrm>
          <a:prstGeom prst="rect">
            <a:avLst/>
          </a:prstGeom>
        </p:spPr>
      </p:sp>
      <p:sp>
        <p:nvSpPr>
          <p:cNvPr id="839"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840" name="TextShape 3"/>
          <p:cNvSpPr txBox="1"/>
          <p:nvPr/>
        </p:nvSpPr>
        <p:spPr>
          <a:xfrm>
            <a:off x="3884760" y="8685360"/>
            <a:ext cx="2971440" cy="456840"/>
          </a:xfrm>
          <a:prstGeom prst="rect">
            <a:avLst/>
          </a:prstGeom>
          <a:noFill/>
          <a:ln>
            <a:noFill/>
          </a:ln>
        </p:spPr>
        <p:txBody>
          <a:bodyPr anchor="b"/>
          <a:p>
            <a:pPr algn="r">
              <a:lnSpc>
                <a:spcPct val="100000"/>
              </a:lnSpc>
            </a:pPr>
            <a:fld id="{BA2BD853-CF8D-4A57-9FB9-F20F7C277743}"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7" name="PlaceHolder 1"/>
          <p:cNvSpPr>
            <a:spLocks noGrp="1"/>
          </p:cNvSpPr>
          <p:nvPr>
            <p:ph type="sldImg"/>
          </p:nvPr>
        </p:nvSpPr>
        <p:spPr>
          <a:xfrm>
            <a:off x="1143000" y="685800"/>
            <a:ext cx="4571640" cy="3428640"/>
          </a:xfrm>
          <a:prstGeom prst="rect">
            <a:avLst/>
          </a:prstGeom>
        </p:spPr>
      </p:sp>
      <p:sp>
        <p:nvSpPr>
          <p:cNvPr id="848"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849" name="TextShape 3"/>
          <p:cNvSpPr txBox="1"/>
          <p:nvPr/>
        </p:nvSpPr>
        <p:spPr>
          <a:xfrm>
            <a:off x="3884760" y="8685360"/>
            <a:ext cx="2971440" cy="456840"/>
          </a:xfrm>
          <a:prstGeom prst="rect">
            <a:avLst/>
          </a:prstGeom>
          <a:noFill/>
          <a:ln>
            <a:noFill/>
          </a:ln>
        </p:spPr>
        <p:txBody>
          <a:bodyPr anchor="b"/>
          <a:p>
            <a:pPr algn="r">
              <a:lnSpc>
                <a:spcPct val="100000"/>
              </a:lnSpc>
            </a:pPr>
            <a:fld id="{74A2BA8D-4761-4098-BEE7-AB5E0E2EDFD3}"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0" name="PlaceHolder 1"/>
          <p:cNvSpPr>
            <a:spLocks noGrp="1"/>
          </p:cNvSpPr>
          <p:nvPr>
            <p:ph type="sldImg"/>
          </p:nvPr>
        </p:nvSpPr>
        <p:spPr>
          <a:xfrm>
            <a:off x="1143000" y="685800"/>
            <a:ext cx="4571640" cy="3428640"/>
          </a:xfrm>
          <a:prstGeom prst="rect">
            <a:avLst/>
          </a:prstGeom>
        </p:spPr>
      </p:sp>
      <p:sp>
        <p:nvSpPr>
          <p:cNvPr id="851"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852" name="TextShape 3"/>
          <p:cNvSpPr txBox="1"/>
          <p:nvPr/>
        </p:nvSpPr>
        <p:spPr>
          <a:xfrm>
            <a:off x="3884760" y="8685360"/>
            <a:ext cx="2971440" cy="456840"/>
          </a:xfrm>
          <a:prstGeom prst="rect">
            <a:avLst/>
          </a:prstGeom>
          <a:noFill/>
          <a:ln>
            <a:noFill/>
          </a:ln>
        </p:spPr>
        <p:txBody>
          <a:bodyPr anchor="b"/>
          <a:p>
            <a:pPr algn="r">
              <a:lnSpc>
                <a:spcPct val="100000"/>
              </a:lnSpc>
            </a:pPr>
            <a:fld id="{C75FB8F8-469B-4ABF-9A60-56FBA024E5D7}"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PlaceHolder 1"/>
          <p:cNvSpPr>
            <a:spLocks noGrp="1"/>
          </p:cNvSpPr>
          <p:nvPr>
            <p:ph type="sldImg"/>
          </p:nvPr>
        </p:nvSpPr>
        <p:spPr>
          <a:xfrm>
            <a:off x="1143000" y="685800"/>
            <a:ext cx="4571640" cy="3428640"/>
          </a:xfrm>
          <a:prstGeom prst="rect">
            <a:avLst/>
          </a:prstGeom>
        </p:spPr>
      </p:sp>
      <p:sp>
        <p:nvSpPr>
          <p:cNvPr id="854"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855" name="TextShape 3"/>
          <p:cNvSpPr txBox="1"/>
          <p:nvPr/>
        </p:nvSpPr>
        <p:spPr>
          <a:xfrm>
            <a:off x="3884760" y="8685360"/>
            <a:ext cx="2971440" cy="456840"/>
          </a:xfrm>
          <a:prstGeom prst="rect">
            <a:avLst/>
          </a:prstGeom>
          <a:noFill/>
          <a:ln>
            <a:noFill/>
          </a:ln>
        </p:spPr>
        <p:txBody>
          <a:bodyPr anchor="b"/>
          <a:p>
            <a:pPr algn="r">
              <a:lnSpc>
                <a:spcPct val="100000"/>
              </a:lnSpc>
            </a:pPr>
            <a:fld id="{B10102D4-7BB6-4E5E-8157-FAAEA414992E}"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9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6" name="PlaceHolder 1"/>
          <p:cNvSpPr>
            <a:spLocks noGrp="1"/>
          </p:cNvSpPr>
          <p:nvPr>
            <p:ph type="sldImg"/>
          </p:nvPr>
        </p:nvSpPr>
        <p:spPr>
          <a:xfrm>
            <a:off x="1143000" y="685800"/>
            <a:ext cx="4571640" cy="3428640"/>
          </a:xfrm>
          <a:prstGeom prst="rect">
            <a:avLst/>
          </a:prstGeom>
        </p:spPr>
      </p:sp>
      <p:sp>
        <p:nvSpPr>
          <p:cNvPr id="857"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858" name="TextShape 3"/>
          <p:cNvSpPr txBox="1"/>
          <p:nvPr/>
        </p:nvSpPr>
        <p:spPr>
          <a:xfrm>
            <a:off x="3884760" y="8685360"/>
            <a:ext cx="2971440" cy="456840"/>
          </a:xfrm>
          <a:prstGeom prst="rect">
            <a:avLst/>
          </a:prstGeom>
          <a:noFill/>
          <a:ln>
            <a:noFill/>
          </a:ln>
        </p:spPr>
        <p:txBody>
          <a:bodyPr anchor="b"/>
          <a:p>
            <a:pPr algn="r">
              <a:lnSpc>
                <a:spcPct val="100000"/>
              </a:lnSpc>
            </a:pPr>
            <a:fld id="{90D4B4D7-C4A5-4B89-B645-B91A3E627A2F}"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9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9" name="PlaceHolder 1"/>
          <p:cNvSpPr>
            <a:spLocks noGrp="1"/>
          </p:cNvSpPr>
          <p:nvPr>
            <p:ph type="sldImg"/>
          </p:nvPr>
        </p:nvSpPr>
        <p:spPr>
          <a:xfrm>
            <a:off x="1143000" y="685800"/>
            <a:ext cx="4571640" cy="3428640"/>
          </a:xfrm>
          <a:prstGeom prst="rect">
            <a:avLst/>
          </a:prstGeom>
        </p:spPr>
      </p:sp>
      <p:sp>
        <p:nvSpPr>
          <p:cNvPr id="860"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861" name="TextShape 3"/>
          <p:cNvSpPr txBox="1"/>
          <p:nvPr/>
        </p:nvSpPr>
        <p:spPr>
          <a:xfrm>
            <a:off x="3884760" y="8685360"/>
            <a:ext cx="2971440" cy="456840"/>
          </a:xfrm>
          <a:prstGeom prst="rect">
            <a:avLst/>
          </a:prstGeom>
          <a:noFill/>
          <a:ln>
            <a:noFill/>
          </a:ln>
        </p:spPr>
        <p:txBody>
          <a:bodyPr anchor="b"/>
          <a:p>
            <a:pPr algn="r">
              <a:lnSpc>
                <a:spcPct val="100000"/>
              </a:lnSpc>
            </a:pPr>
            <a:fld id="{2F5567D8-1BC4-4211-BB84-1ADE3616EFE9}"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2" name="PlaceHolder 1"/>
          <p:cNvSpPr>
            <a:spLocks noGrp="1"/>
          </p:cNvSpPr>
          <p:nvPr>
            <p:ph type="sldImg"/>
          </p:nvPr>
        </p:nvSpPr>
        <p:spPr>
          <a:xfrm>
            <a:off x="1143000" y="685800"/>
            <a:ext cx="4571640" cy="3428640"/>
          </a:xfrm>
          <a:prstGeom prst="rect">
            <a:avLst/>
          </a:prstGeom>
        </p:spPr>
      </p:sp>
      <p:sp>
        <p:nvSpPr>
          <p:cNvPr id="863"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864" name="TextShape 3"/>
          <p:cNvSpPr txBox="1"/>
          <p:nvPr/>
        </p:nvSpPr>
        <p:spPr>
          <a:xfrm>
            <a:off x="3884760" y="8685360"/>
            <a:ext cx="2971440" cy="456840"/>
          </a:xfrm>
          <a:prstGeom prst="rect">
            <a:avLst/>
          </a:prstGeom>
          <a:noFill/>
          <a:ln>
            <a:noFill/>
          </a:ln>
        </p:spPr>
        <p:txBody>
          <a:bodyPr anchor="b"/>
          <a:p>
            <a:pPr algn="r">
              <a:lnSpc>
                <a:spcPct val="100000"/>
              </a:lnSpc>
            </a:pPr>
            <a:fld id="{1ED87FE1-EC8F-4955-9453-CF473A66A724}" type="slidenum">
              <a:rPr b="0" lang="en-GB" sz="1200" spc="-1" strike="noStrike">
                <a:latin typeface="Times New Roman"/>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3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4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4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48"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5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5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5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5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5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5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6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6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6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6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6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6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6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7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7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8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8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8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89"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91"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9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94"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9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99"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0"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0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4"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0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8"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10"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1"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1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5"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6"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18"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9"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0"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1"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2"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3"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76920"/>
            <a:ext cx="7772040" cy="2109960"/>
          </a:xfrm>
          <a:prstGeom prst="rect">
            <a:avLst/>
          </a:prstGeom>
        </p:spPr>
        <p:txBody>
          <a:bodyPr anchor="ctr"/>
          <a:p>
            <a:pPr>
              <a:lnSpc>
                <a:spcPct val="100000"/>
              </a:lnSpc>
            </a:pPr>
            <a:r>
              <a:rPr b="0" lang="en-US" sz="4400" spc="-1" strike="noStrike">
                <a:solidFill>
                  <a:srgbClr val="000000"/>
                </a:solidFill>
                <a:latin typeface="Avenir Next"/>
                <a:ea typeface="Avenir Next"/>
              </a:rPr>
              <a:t>Click to edit Master title </a:t>
            </a:r>
            <a:r>
              <a:rPr b="0" lang="en-US" sz="4400" spc="-1" strike="noStrike">
                <a:solidFill>
                  <a:srgbClr val="000000"/>
                </a:solidFill>
                <a:latin typeface="Avenir Next"/>
                <a:ea typeface="Avenir Next"/>
              </a:rPr>
              <a:t>style</a:t>
            </a:r>
            <a:endParaRPr b="0" lang="en-US" sz="4400" spc="-1" strike="noStrike">
              <a:solidFill>
                <a:srgbClr val="000000"/>
              </a:solidFill>
              <a:latin typeface="Calibri Light"/>
            </a:endParaRPr>
          </a:p>
        </p:txBody>
      </p:sp>
      <p:sp>
        <p:nvSpPr>
          <p:cNvPr id="1" name="Line 2"/>
          <p:cNvSpPr/>
          <p:nvPr/>
        </p:nvSpPr>
        <p:spPr>
          <a:xfrm flipV="1">
            <a:off x="685800" y="4392720"/>
            <a:ext cx="7772400" cy="25920"/>
          </a:xfrm>
          <a:prstGeom prst="line">
            <a:avLst/>
          </a:prstGeom>
          <a:ln w="9360">
            <a:solidFill>
              <a:schemeClr val="bg1">
                <a:lumMod val="85000"/>
              </a:schemeClr>
            </a:solidFill>
            <a:round/>
          </a:ln>
        </p:spPr>
        <p:style>
          <a:lnRef idx="2">
            <a:schemeClr val="dk1"/>
          </a:lnRef>
          <a:fillRef idx="0">
            <a:schemeClr val="dk1"/>
          </a:fillRef>
          <a:effectRef idx="1">
            <a:schemeClr val="dk1"/>
          </a:effectRef>
          <a:fontRef idx="minor"/>
        </p:style>
      </p:sp>
      <p:sp>
        <p:nvSpPr>
          <p:cNvPr id="2" name="PlaceHolder 3"/>
          <p:cNvSpPr>
            <a:spLocks noGrp="1"/>
          </p:cNvSpPr>
          <p:nvPr>
            <p:ph type="dt"/>
          </p:nvPr>
        </p:nvSpPr>
        <p:spPr>
          <a:xfrm>
            <a:off x="457200" y="6356520"/>
            <a:ext cx="2133360" cy="364680"/>
          </a:xfrm>
          <a:prstGeom prst="rect">
            <a:avLst/>
          </a:prstGeom>
        </p:spPr>
        <p:txBody>
          <a:bodyPr anchor="ctr"/>
          <a:p>
            <a:endParaRPr b="0" lang="en-GB" sz="2400" spc="-1" strike="noStrike">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GB" sz="1200" spc="-1" strike="noStrike">
                <a:solidFill>
                  <a:srgbClr val="8b8b8b"/>
                </a:solidFill>
                <a:latin typeface="Calibri Light"/>
              </a:rPr>
              <a:t>ENGG1112-02 C++ Basics</a:t>
            </a:r>
            <a:endParaRPr b="0" lang="en-GB" sz="1200" spc="-1" strike="noStrike">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E5D06328-5B44-4FDD-B222-BE44B72C990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Light"/>
              </a:rPr>
              <a:t>Click to edit the outline text format</a:t>
            </a:r>
            <a:endParaRPr b="0" lang="en-US" sz="3200" spc="-1" strike="noStrike">
              <a:solidFill>
                <a:srgbClr val="000000"/>
              </a:solidFill>
              <a:latin typeface="Calibr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Light"/>
              </a:rPr>
              <a:t>Second Outline Level</a:t>
            </a:r>
            <a:endParaRPr b="0" lang="en-US" sz="2400" spc="-1" strike="noStrike">
              <a:solidFill>
                <a:srgbClr val="000000"/>
              </a:solidFill>
              <a:latin typeface="Calibr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Light"/>
              </a:rPr>
              <a:t>Third Outline Level</a:t>
            </a:r>
            <a:endParaRPr b="0" lang="en-US" sz="2000" spc="-1" strike="noStrike">
              <a:solidFill>
                <a:srgbClr val="000000"/>
              </a:solidFill>
              <a:latin typeface="Calibr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Light"/>
              </a:rPr>
              <a:t>Fourth Outline Level</a:t>
            </a:r>
            <a:endParaRPr b="0" lang="en-US" sz="2000" spc="-1" strike="noStrike">
              <a:solidFill>
                <a:srgbClr val="000000"/>
              </a:solidFill>
              <a:latin typeface="Calibr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Light"/>
              </a:rPr>
              <a:t>Fifth Outline Level</a:t>
            </a:r>
            <a:endParaRPr b="0" lang="en-US" sz="2000" spc="-1" strike="noStrike">
              <a:solidFill>
                <a:srgbClr val="000000"/>
              </a:solidFill>
              <a:latin typeface="Calibr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Light"/>
              </a:rPr>
              <a:t>Sixth Outline Level</a:t>
            </a:r>
            <a:endParaRPr b="0" lang="en-US" sz="2000" spc="-1" strike="noStrike">
              <a:solidFill>
                <a:srgbClr val="000000"/>
              </a:solidFill>
              <a:latin typeface="Calibr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Light"/>
              </a:rPr>
              <a:t>Seventh Outline Level</a:t>
            </a:r>
            <a:endParaRPr b="0" lang="en-US" sz="2000" spc="-1" strike="noStrike">
              <a:solidFill>
                <a:srgbClr val="000000"/>
              </a:solidFill>
              <a:latin typeface="Calibri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2640"/>
          </a:xfrm>
          <a:prstGeom prst="rect">
            <a:avLst/>
          </a:prstGeom>
        </p:spPr>
        <p:txBody>
          <a:bodyPr anchor="ctr"/>
          <a:p>
            <a:pPr>
              <a:lnSpc>
                <a:spcPct val="100000"/>
              </a:lnSpc>
            </a:pPr>
            <a:r>
              <a:rPr b="0" lang="en-US" sz="4400" spc="-1" strike="noStrike">
                <a:solidFill>
                  <a:srgbClr val="000000"/>
                </a:solidFill>
                <a:latin typeface="Avenir Next"/>
                <a:ea typeface="Avenir Next"/>
              </a:rPr>
              <a:t>Click to edit Master title style</a:t>
            </a:r>
            <a:endParaRPr b="0" lang="en-US" sz="4400" spc="-1" strike="noStrike">
              <a:solidFill>
                <a:srgbClr val="000000"/>
              </a:solidFill>
              <a:latin typeface="Calibri Light"/>
            </a:endParaRPr>
          </a:p>
        </p:txBody>
      </p:sp>
      <p:sp>
        <p:nvSpPr>
          <p:cNvPr id="43"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Click to edit Master text styles</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Second level</a:t>
            </a:r>
            <a:endParaRPr b="0" lang="en-US" sz="2400" spc="-1" strike="noStrike">
              <a:solidFill>
                <a:srgbClr val="000000"/>
              </a:solidFill>
              <a:latin typeface="Calibri Light"/>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Third level</a:t>
            </a:r>
            <a:endParaRPr b="0" lang="en-US" sz="2000" spc="-1" strike="noStrike">
              <a:solidFill>
                <a:srgbClr val="000000"/>
              </a:solidFill>
              <a:latin typeface="Calibri Light"/>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Fourth level</a:t>
            </a:r>
            <a:endParaRPr b="0" lang="en-US" sz="2000" spc="-1" strike="noStrike">
              <a:solidFill>
                <a:srgbClr val="000000"/>
              </a:solidFill>
              <a:latin typeface="Calibri Light"/>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Fifth level</a:t>
            </a:r>
            <a:endParaRPr b="0" lang="en-US" sz="2000" spc="-1" strike="noStrike">
              <a:solidFill>
                <a:srgbClr val="000000"/>
              </a:solidFill>
              <a:latin typeface="Calibri Light"/>
            </a:endParaRPr>
          </a:p>
        </p:txBody>
      </p:sp>
      <p:sp>
        <p:nvSpPr>
          <p:cNvPr id="44" name="PlaceHolder 3"/>
          <p:cNvSpPr>
            <a:spLocks noGrp="1"/>
          </p:cNvSpPr>
          <p:nvPr>
            <p:ph type="dt"/>
          </p:nvPr>
        </p:nvSpPr>
        <p:spPr>
          <a:xfrm>
            <a:off x="457200" y="6356520"/>
            <a:ext cx="2133360" cy="364680"/>
          </a:xfrm>
          <a:prstGeom prst="rect">
            <a:avLst/>
          </a:prstGeom>
        </p:spPr>
        <p:txBody>
          <a:bodyPr anchor="ctr"/>
          <a:p>
            <a:endParaRPr b="0" lang="en-GB" sz="2400" spc="-1" strike="noStrike">
              <a:latin typeface="Times New Roman"/>
            </a:endParaRPr>
          </a:p>
        </p:txBody>
      </p:sp>
      <p:sp>
        <p:nvSpPr>
          <p:cNvPr id="45"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GB" sz="1200" spc="-1" strike="noStrike">
                <a:solidFill>
                  <a:srgbClr val="8b8b8b"/>
                </a:solidFill>
                <a:latin typeface="Calibri Light"/>
              </a:rPr>
              <a:t>ENGG1112-02 C++ Basics</a:t>
            </a:r>
            <a:endParaRPr b="0" lang="en-GB" sz="1200" spc="-1" strike="noStrike">
              <a:latin typeface="Times New Roman"/>
            </a:endParaRPr>
          </a:p>
        </p:txBody>
      </p:sp>
      <p:sp>
        <p:nvSpPr>
          <p:cNvPr id="46" name="PlaceHolder 5"/>
          <p:cNvSpPr>
            <a:spLocks noGrp="1"/>
          </p:cNvSpPr>
          <p:nvPr>
            <p:ph type="sldNum"/>
          </p:nvPr>
        </p:nvSpPr>
        <p:spPr>
          <a:xfrm>
            <a:off x="6553080" y="6356520"/>
            <a:ext cx="2133360" cy="364680"/>
          </a:xfrm>
          <a:prstGeom prst="rect">
            <a:avLst/>
          </a:prstGeom>
        </p:spPr>
        <p:txBody>
          <a:bodyPr anchor="ctr"/>
          <a:p>
            <a:pPr algn="r">
              <a:lnSpc>
                <a:spcPct val="100000"/>
              </a:lnSpc>
            </a:pPr>
            <a:fld id="{3AAF0F5F-B555-4097-90E8-7132467BFA09}" type="slidenum">
              <a:rPr b="0" lang="en-GB" sz="1200" spc="-1" strike="noStrike">
                <a:solidFill>
                  <a:srgbClr val="8b8b8b"/>
                </a:solidFill>
                <a:latin typeface="Calibri Light"/>
                <a:ea typeface="Calibri Light"/>
              </a:rPr>
              <a:t>1</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722160" y="4406760"/>
            <a:ext cx="7772040" cy="1361880"/>
          </a:xfrm>
          <a:prstGeom prst="rect">
            <a:avLst/>
          </a:prstGeom>
        </p:spPr>
        <p:txBody>
          <a:bodyPr/>
          <a:p>
            <a:pPr>
              <a:lnSpc>
                <a:spcPct val="100000"/>
              </a:lnSpc>
            </a:pPr>
            <a:r>
              <a:rPr b="1" lang="en-US" sz="4000" spc="-1" strike="noStrike" cap="all">
                <a:solidFill>
                  <a:srgbClr val="000000"/>
                </a:solidFill>
                <a:latin typeface="Avenir Next"/>
                <a:ea typeface="Avenir Next"/>
              </a:rPr>
              <a:t>Click to edit Master title style</a:t>
            </a:r>
            <a:endParaRPr b="0" lang="en-US" sz="4000" spc="-1" strike="noStrike">
              <a:solidFill>
                <a:srgbClr val="000000"/>
              </a:solidFill>
              <a:latin typeface="Calibri Light"/>
            </a:endParaRPr>
          </a:p>
        </p:txBody>
      </p:sp>
      <p:sp>
        <p:nvSpPr>
          <p:cNvPr id="84" name="PlaceHolder 2"/>
          <p:cNvSpPr>
            <a:spLocks noGrp="1"/>
          </p:cNvSpPr>
          <p:nvPr>
            <p:ph type="body"/>
          </p:nvPr>
        </p:nvSpPr>
        <p:spPr>
          <a:xfrm>
            <a:off x="722160" y="2906640"/>
            <a:ext cx="7772040" cy="1499760"/>
          </a:xfrm>
          <a:prstGeom prst="rect">
            <a:avLst/>
          </a:prstGeom>
        </p:spPr>
        <p:txBody>
          <a:bodyPr anchor="b"/>
          <a:p>
            <a:pPr>
              <a:lnSpc>
                <a:spcPct val="100000"/>
              </a:lnSpc>
              <a:spcBef>
                <a:spcPts val="400"/>
              </a:spcBef>
            </a:pPr>
            <a:r>
              <a:rPr b="0" lang="en-US" sz="2000" spc="-1" strike="noStrike">
                <a:solidFill>
                  <a:srgbClr val="8b8b8b"/>
                </a:solidFill>
                <a:latin typeface="Calibri Light"/>
                <a:ea typeface="Calibri Light"/>
              </a:rPr>
              <a:t>Click to edit Master text styles</a:t>
            </a:r>
            <a:endParaRPr b="0" lang="en-US" sz="2000" spc="-1" strike="noStrike">
              <a:solidFill>
                <a:srgbClr val="000000"/>
              </a:solidFill>
              <a:latin typeface="Calibri Light"/>
            </a:endParaRPr>
          </a:p>
        </p:txBody>
      </p:sp>
      <p:sp>
        <p:nvSpPr>
          <p:cNvPr id="85" name="PlaceHolder 3"/>
          <p:cNvSpPr>
            <a:spLocks noGrp="1"/>
          </p:cNvSpPr>
          <p:nvPr>
            <p:ph type="dt"/>
          </p:nvPr>
        </p:nvSpPr>
        <p:spPr>
          <a:xfrm>
            <a:off x="457200" y="6356520"/>
            <a:ext cx="2133360" cy="364680"/>
          </a:xfrm>
          <a:prstGeom prst="rect">
            <a:avLst/>
          </a:prstGeom>
        </p:spPr>
        <p:txBody>
          <a:bodyPr anchor="ctr"/>
          <a:p>
            <a:endParaRPr b="0" lang="en-GB" sz="2400" spc="-1" strike="noStrike">
              <a:latin typeface="Times New Roman"/>
            </a:endParaRPr>
          </a:p>
        </p:txBody>
      </p:sp>
      <p:sp>
        <p:nvSpPr>
          <p:cNvPr id="86"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GB" sz="1200" spc="-1" strike="noStrike">
                <a:solidFill>
                  <a:srgbClr val="8b8b8b"/>
                </a:solidFill>
                <a:latin typeface="Calibri Light"/>
              </a:rPr>
              <a:t>ENGG1112-02 C++ Basics</a:t>
            </a:r>
            <a:endParaRPr b="0" lang="en-GB" sz="1200" spc="-1" strike="noStrike">
              <a:latin typeface="Times New Roman"/>
            </a:endParaRPr>
          </a:p>
        </p:txBody>
      </p:sp>
      <p:sp>
        <p:nvSpPr>
          <p:cNvPr id="87" name="PlaceHolder 5"/>
          <p:cNvSpPr>
            <a:spLocks noGrp="1"/>
          </p:cNvSpPr>
          <p:nvPr>
            <p:ph type="sldNum"/>
          </p:nvPr>
        </p:nvSpPr>
        <p:spPr>
          <a:xfrm>
            <a:off x="6553080" y="6356520"/>
            <a:ext cx="2133360" cy="364680"/>
          </a:xfrm>
          <a:prstGeom prst="rect">
            <a:avLst/>
          </a:prstGeom>
        </p:spPr>
        <p:txBody>
          <a:bodyPr anchor="ctr"/>
          <a:p>
            <a:pPr algn="r">
              <a:lnSpc>
                <a:spcPct val="100000"/>
              </a:lnSpc>
            </a:pPr>
            <a:fld id="{A0DCB637-D0F1-44DC-9360-D4BF023E6E63}" type="slidenum">
              <a:rPr b="0" lang="en-GB" sz="1200" spc="-1" strike="noStrike">
                <a:solidFill>
                  <a:srgbClr val="8b8b8b"/>
                </a:solidFill>
                <a:latin typeface="Calibri Light"/>
                <a:ea typeface="Calibri Light"/>
              </a:rPr>
              <a:t>1</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www.cplusplus.com/"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www.cplusplus.com/reference/cmath/sqrt/?kw=sqrt" TargetMode="External"/><Relationship Id="rId3" Type="http://schemas.openxmlformats.org/officeDocument/2006/relationships/hyperlink" Target="https://www.techoschool.com/Technology/Cplusplus/CPlusPlus-Functions_Function-overloading" TargetMode="External"/><Relationship Id="rId4" Type="http://schemas.openxmlformats.org/officeDocument/2006/relationships/slideLayout" Target="../slideLayouts/slideLayout13.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en.wikipedia.org/wiki/ANSI_C" TargetMode="External"/><Relationship Id="rId2" Type="http://schemas.openxmlformats.org/officeDocument/2006/relationships/hyperlink" Target="https://isocpp.org/std/the-standard"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tif"/><Relationship Id="rId2" Type="http://schemas.openxmlformats.org/officeDocument/2006/relationships/hyperlink" Target="http://www.cplusplus.com/reference/cstdlib/rand/" TargetMode="External"/><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tif"/><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hyperlink" Target="http://www.cplusplus.com/reference/cstdlib/rand/" TargetMode="External"/><Relationship Id="rId2" Type="http://schemas.openxmlformats.org/officeDocument/2006/relationships/image" Target="../media/image4.tif"/><Relationship Id="rId3" Type="http://schemas.openxmlformats.org/officeDocument/2006/relationships/hyperlink" Target="http://www.cplusplus.com/reference/ctime/time/" TargetMode="External"/><Relationship Id="rId4"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ebookcentral.proquest.com/lib/HKUHK/detail.action?docID=5174548" TargetMode="External"/><Relationship Id="rId2" Type="http://schemas.openxmlformats.org/officeDocument/2006/relationships/hyperlink" Target="http://www.cplusplus.com/doc/tutorial/functions/" TargetMode="External"/><Relationship Id="rId3" Type="http://schemas.openxmlformats.org/officeDocument/2006/relationships/hyperlink" Target="http://www.cplusplus.com/doc/tutorial/namespaces/" TargetMode="External"/><Relationship Id="rId4"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685800" y="2176920"/>
            <a:ext cx="7772040" cy="2109960"/>
          </a:xfrm>
          <a:prstGeom prst="rect">
            <a:avLst/>
          </a:prstGeom>
          <a:noFill/>
          <a:ln>
            <a:noFill/>
          </a:ln>
        </p:spPr>
        <p:txBody>
          <a:bodyPr anchor="ctr">
            <a:normAutofit/>
          </a:bodyPr>
          <a:p>
            <a:pPr>
              <a:lnSpc>
                <a:spcPct val="100000"/>
              </a:lnSpc>
              <a:spcBef>
                <a:spcPts val="601"/>
              </a:spcBef>
              <a:spcAft>
                <a:spcPts val="601"/>
              </a:spcAft>
            </a:pPr>
            <a:r>
              <a:rPr b="0" lang="en-US" sz="1800" spc="-1" strike="noStrike">
                <a:solidFill>
                  <a:srgbClr val="000000"/>
                </a:solidFill>
                <a:latin typeface="Avenir Next"/>
                <a:ea typeface="Avenir Next"/>
              </a:rPr>
              <a:t>Module 5 Guidance Notes</a:t>
            </a:r>
            <a:br/>
            <a:br/>
            <a:r>
              <a:rPr b="0" lang="en-US" sz="4800" spc="-1" strike="noStrike">
                <a:solidFill>
                  <a:srgbClr val="000000"/>
                </a:solidFill>
                <a:latin typeface="Avenir Next"/>
                <a:ea typeface="Avenir Next"/>
              </a:rPr>
              <a:t>Functions</a:t>
            </a:r>
            <a:br/>
            <a:endParaRPr b="0" lang="en-US" sz="4800" spc="-1" strike="noStrike">
              <a:solidFill>
                <a:srgbClr val="000000"/>
              </a:solidFill>
              <a:latin typeface="Calibri Light"/>
            </a:endParaRPr>
          </a:p>
        </p:txBody>
      </p:sp>
      <p:sp>
        <p:nvSpPr>
          <p:cNvPr id="131" name="TextShape 2"/>
          <p:cNvSpPr txBox="1"/>
          <p:nvPr/>
        </p:nvSpPr>
        <p:spPr>
          <a:xfrm>
            <a:off x="685800" y="4573080"/>
            <a:ext cx="6400440" cy="882000"/>
          </a:xfrm>
          <a:prstGeom prst="rect">
            <a:avLst/>
          </a:prstGeom>
          <a:noFill/>
          <a:ln>
            <a:noFill/>
          </a:ln>
        </p:spPr>
        <p:txBody>
          <a:bodyPr>
            <a:normAutofit/>
          </a:bodyPr>
          <a:p>
            <a:pPr>
              <a:lnSpc>
                <a:spcPct val="105000"/>
              </a:lnSpc>
              <a:spcBef>
                <a:spcPts val="499"/>
              </a:spcBef>
              <a:spcAft>
                <a:spcPts val="499"/>
              </a:spcAft>
            </a:pPr>
            <a:r>
              <a:rPr b="0" lang="en-GB" sz="1200" spc="-1" strike="noStrike">
                <a:solidFill>
                  <a:srgbClr val="8b8b8b"/>
                </a:solidFill>
                <a:latin typeface="Calibri Light"/>
                <a:ea typeface="Calibri Light"/>
              </a:rPr>
              <a:t>ENGG1340</a:t>
            </a:r>
            <a:br/>
            <a:r>
              <a:rPr b="0" lang="en-GB" sz="1600" spc="-1" strike="noStrike">
                <a:solidFill>
                  <a:srgbClr val="8b8b8b"/>
                </a:solidFill>
                <a:latin typeface="Calibri Light"/>
                <a:ea typeface="Calibri Light"/>
              </a:rPr>
              <a:t>Computer Programming II</a:t>
            </a:r>
            <a:endParaRPr b="0" lang="en-GB" sz="1600" spc="-1" strike="noStrike">
              <a:latin typeface="Arial"/>
            </a:endParaRPr>
          </a:p>
        </p:txBody>
      </p:sp>
      <p:sp>
        <p:nvSpPr>
          <p:cNvPr id="132" name="CustomShape 3"/>
          <p:cNvSpPr/>
          <p:nvPr/>
        </p:nvSpPr>
        <p:spPr>
          <a:xfrm>
            <a:off x="3603240" y="4571640"/>
            <a:ext cx="2470680" cy="882000"/>
          </a:xfrm>
          <a:prstGeom prst="rect">
            <a:avLst/>
          </a:prstGeom>
          <a:noFill/>
          <a:ln>
            <a:noFill/>
          </a:ln>
        </p:spPr>
        <p:style>
          <a:lnRef idx="0"/>
          <a:fillRef idx="0"/>
          <a:effectRef idx="0"/>
          <a:fontRef idx="minor"/>
        </p:style>
        <p:txBody>
          <a:bodyPr>
            <a:normAutofit/>
          </a:bodyPr>
          <a:p>
            <a:pPr>
              <a:lnSpc>
                <a:spcPct val="105000"/>
              </a:lnSpc>
              <a:spcBef>
                <a:spcPts val="499"/>
              </a:spcBef>
              <a:spcAft>
                <a:spcPts val="499"/>
              </a:spcAft>
            </a:pPr>
            <a:r>
              <a:rPr b="0" lang="en-GB" sz="1200" spc="-1" strike="noStrike">
                <a:solidFill>
                  <a:srgbClr val="8b8b8b"/>
                </a:solidFill>
                <a:latin typeface="Calibri Light"/>
                <a:ea typeface="Calibri Light"/>
              </a:rPr>
              <a:t>COMP2113</a:t>
            </a:r>
            <a:br/>
            <a:r>
              <a:rPr b="0" lang="en-GB" sz="1600" spc="-1" strike="noStrike">
                <a:solidFill>
                  <a:srgbClr val="8b8b8b"/>
                </a:solidFill>
                <a:latin typeface="Calibri Light"/>
                <a:ea typeface="Calibri Light"/>
              </a:rPr>
              <a:t>Programming Technologies</a:t>
            </a:r>
            <a:endParaRPr b="0" lang="en-GB"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Functions</a:t>
            </a:r>
            <a:endParaRPr b="0" lang="en-US" sz="4400" spc="-1" strike="noStrike">
              <a:solidFill>
                <a:srgbClr val="000000"/>
              </a:solidFill>
              <a:latin typeface="Calibri Light"/>
            </a:endParaRPr>
          </a:p>
        </p:txBody>
      </p:sp>
      <p:sp>
        <p:nvSpPr>
          <p:cNvPr id="17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Preserving the top-down design structure in a program will make it </a:t>
            </a:r>
            <a:r>
              <a:rPr b="0" lang="en-US" sz="2800" spc="-1" strike="noStrike">
                <a:solidFill>
                  <a:srgbClr val="e46c0a"/>
                </a:solidFill>
                <a:latin typeface="Calibri Light"/>
                <a:ea typeface="Calibri Light"/>
              </a:rPr>
              <a:t>easier to understand </a:t>
            </a:r>
            <a:r>
              <a:rPr b="0" lang="en-US" sz="2800" spc="-1" strike="noStrike">
                <a:solidFill>
                  <a:srgbClr val="000000"/>
                </a:solidFill>
                <a:latin typeface="Calibri Light"/>
                <a:ea typeface="Calibri Light"/>
              </a:rPr>
              <a:t>and </a:t>
            </a:r>
            <a:r>
              <a:rPr b="0" lang="en-US" sz="2800" spc="-1" strike="noStrike">
                <a:solidFill>
                  <a:srgbClr val="e46c0a"/>
                </a:solidFill>
                <a:latin typeface="Calibri Light"/>
                <a:ea typeface="Calibri Light"/>
              </a:rPr>
              <a:t>modify</a:t>
            </a:r>
            <a:r>
              <a:rPr b="0" lang="en-US" sz="2800" spc="-1" strike="noStrike">
                <a:solidFill>
                  <a:srgbClr val="000000"/>
                </a:solidFill>
                <a:latin typeface="Calibri Light"/>
                <a:ea typeface="Calibri Light"/>
              </a:rPr>
              <a:t> the program, as well as to write, test, and debug the program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In C++, sub-tasks are implemented as </a:t>
            </a:r>
            <a:r>
              <a:rPr b="0" lang="en-US" sz="2800" spc="-1" strike="noStrike">
                <a:solidFill>
                  <a:srgbClr val="e46c0a"/>
                </a:solidFill>
                <a:latin typeface="Calibri Light"/>
                <a:ea typeface="Calibri Light"/>
              </a:rPr>
              <a:t>functions </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function is a group of statements that is executed when it is </a:t>
            </a:r>
            <a:r>
              <a:rPr b="1" lang="en-US" sz="2400" spc="-1" strike="noStrike">
                <a:solidFill>
                  <a:srgbClr val="31859c"/>
                </a:solidFill>
                <a:latin typeface="Calibri Light"/>
                <a:ea typeface="Calibri Light"/>
              </a:rPr>
              <a:t>called</a:t>
            </a:r>
            <a:r>
              <a:rPr b="1" lang="en-US" sz="2400" spc="-1" strike="noStrike">
                <a:solidFill>
                  <a:srgbClr val="000000"/>
                </a:solidFill>
                <a:latin typeface="Calibri Light"/>
                <a:ea typeface="Calibri Light"/>
              </a:rPr>
              <a:t> </a:t>
            </a:r>
            <a:r>
              <a:rPr b="0" lang="en-US" sz="2400" spc="-1" strike="noStrike">
                <a:solidFill>
                  <a:srgbClr val="000000"/>
                </a:solidFill>
                <a:latin typeface="Calibri Light"/>
                <a:ea typeface="Calibri Light"/>
              </a:rPr>
              <a:t>from some point of the program </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E.g., the </a:t>
            </a:r>
            <a:r>
              <a:rPr b="0" lang="en-US" sz="2400" spc="-1" strike="noStrike">
                <a:solidFill>
                  <a:srgbClr val="31859c"/>
                </a:solidFill>
                <a:latin typeface="Calibri Light"/>
                <a:ea typeface="Calibri Light"/>
              </a:rPr>
              <a:t>main function </a:t>
            </a:r>
            <a:r>
              <a:rPr b="0" lang="en-US" sz="2400" spc="-1" strike="noStrike">
                <a:solidFill>
                  <a:srgbClr val="31859c"/>
                </a:solidFill>
                <a:latin typeface="Consolas"/>
                <a:ea typeface="Consolas"/>
              </a:rPr>
              <a:t>main()</a:t>
            </a:r>
            <a:r>
              <a:rPr b="0" lang="en-US" sz="2400" spc="-1" strike="noStrike">
                <a:solidFill>
                  <a:srgbClr val="000000"/>
                </a:solidFill>
                <a:latin typeface="Consolas"/>
                <a:ea typeface="Consolas"/>
              </a:rPr>
              <a:t> </a:t>
            </a:r>
            <a:r>
              <a:rPr b="0" lang="en-US" sz="2400" spc="-1" strike="noStrike">
                <a:solidFill>
                  <a:srgbClr val="000000"/>
                </a:solidFill>
                <a:latin typeface="Calibri Light"/>
                <a:ea typeface="Calibri Light"/>
              </a:rPr>
              <a:t>in previous examples </a:t>
            </a:r>
            <a:endParaRPr b="0" lang="en-US" sz="24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 program is composed of a collection of functions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When a program is put into execution, </a:t>
            </a:r>
            <a:r>
              <a:rPr b="1" lang="en-US" sz="2800" spc="-1" strike="noStrike">
                <a:solidFill>
                  <a:srgbClr val="000000"/>
                </a:solidFill>
                <a:latin typeface="Calibri Light"/>
                <a:ea typeface="Calibri Light"/>
              </a:rPr>
              <a:t>it always starts at the main function</a:t>
            </a:r>
            <a:r>
              <a:rPr b="0" lang="en-US" sz="2800" spc="-1" strike="noStrike">
                <a:solidFill>
                  <a:srgbClr val="000000"/>
                </a:solidFill>
                <a:latin typeface="Calibri Light"/>
                <a:ea typeface="Calibri Light"/>
              </a:rPr>
              <a:t>, which may in turn call other functions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180" name="TextShape 3"/>
          <p:cNvSpPr txBox="1"/>
          <p:nvPr/>
        </p:nvSpPr>
        <p:spPr>
          <a:xfrm>
            <a:off x="6553080" y="6356520"/>
            <a:ext cx="2133360" cy="364680"/>
          </a:xfrm>
          <a:prstGeom prst="rect">
            <a:avLst/>
          </a:prstGeom>
          <a:noFill/>
          <a:ln>
            <a:noFill/>
          </a:ln>
        </p:spPr>
        <p:txBody>
          <a:bodyPr anchor="ctr"/>
          <a:p>
            <a:pPr algn="r">
              <a:lnSpc>
                <a:spcPct val="100000"/>
              </a:lnSpc>
            </a:pPr>
            <a:fld id="{BFBAC82A-EDB4-4F4F-B91F-17F5DB8BE71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3"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Challenge 3   </a:t>
            </a:r>
            <a:endParaRPr b="0" lang="en-US" sz="4400" spc="-1" strike="noStrike">
              <a:solidFill>
                <a:srgbClr val="000000"/>
              </a:solidFill>
              <a:latin typeface="Calibri Light"/>
            </a:endParaRPr>
          </a:p>
        </p:txBody>
      </p:sp>
      <p:sp>
        <p:nvSpPr>
          <p:cNvPr id="824"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Write a program to print the following diamond pattern of ‘</a:t>
            </a:r>
            <a:r>
              <a:rPr b="0" lang="en-US" sz="2800" spc="-1" strike="noStrike">
                <a:solidFill>
                  <a:srgbClr val="000000"/>
                </a:solidFill>
                <a:latin typeface="Consolas"/>
                <a:ea typeface="Calibri Light"/>
              </a:rPr>
              <a:t>*</a:t>
            </a:r>
            <a:r>
              <a:rPr b="0" lang="en-US" sz="2800" spc="-1" strike="noStrike">
                <a:solidFill>
                  <a:srgbClr val="000000"/>
                </a:solidFill>
                <a:latin typeface="Calibri Light"/>
                <a:ea typeface="Calibri Light"/>
              </a:rPr>
              <a:t>’.</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alibri Light"/>
                <a:ea typeface="Calibri Light"/>
              </a:rPr>
              <a:t> </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onsolas"/>
                <a:ea typeface="Calibri Light"/>
              </a:rPr>
              <a:t>         </a:t>
            </a:r>
            <a:r>
              <a:rPr b="0" lang="en-US" sz="2800" spc="-1" strike="noStrike">
                <a:solidFill>
                  <a:srgbClr val="000000"/>
                </a:solidFill>
                <a:latin typeface="Consolas"/>
                <a:ea typeface="Calibri Light"/>
              </a:rPr>
              <a:t>*</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onsolas"/>
                <a:ea typeface="Calibri Light"/>
              </a:rPr>
              <a:t>        </a:t>
            </a:r>
            <a:r>
              <a:rPr b="0" lang="en-US" sz="2800" spc="-1" strike="noStrike">
                <a:solidFill>
                  <a:srgbClr val="000000"/>
                </a:solidFill>
                <a:latin typeface="Consolas"/>
                <a:ea typeface="Calibri Light"/>
              </a:rPr>
              <a:t>***</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onsolas"/>
                <a:ea typeface="Calibri Light"/>
              </a:rPr>
              <a:t>       </a:t>
            </a:r>
            <a:r>
              <a:rPr b="0" lang="en-US" sz="2800" spc="-1" strike="noStrike">
                <a:solidFill>
                  <a:srgbClr val="000000"/>
                </a:solidFill>
                <a:latin typeface="Consolas"/>
                <a:ea typeface="Calibri Light"/>
              </a:rPr>
              <a:t>*****</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onsolas"/>
                <a:ea typeface="Calibri Light"/>
              </a:rPr>
              <a:t>      </a:t>
            </a:r>
            <a:r>
              <a:rPr b="0" lang="en-US" sz="2800" spc="-1" strike="noStrike">
                <a:solidFill>
                  <a:srgbClr val="000000"/>
                </a:solidFill>
                <a:latin typeface="Consolas"/>
                <a:ea typeface="Calibri Light"/>
              </a:rPr>
              <a:t>*******</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onsolas"/>
                <a:ea typeface="Calibri Light"/>
              </a:rPr>
              <a:t>       </a:t>
            </a:r>
            <a:r>
              <a:rPr b="0" lang="en-US" sz="2800" spc="-1" strike="noStrike">
                <a:solidFill>
                  <a:srgbClr val="000000"/>
                </a:solidFill>
                <a:latin typeface="Consolas"/>
                <a:ea typeface="Calibri Light"/>
              </a:rPr>
              <a:t>*****</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onsolas"/>
                <a:ea typeface="Calibri Light"/>
              </a:rPr>
              <a:t>        </a:t>
            </a:r>
            <a:r>
              <a:rPr b="0" lang="en-US" sz="2800" spc="-1" strike="noStrike">
                <a:solidFill>
                  <a:srgbClr val="000000"/>
                </a:solidFill>
                <a:latin typeface="Consolas"/>
                <a:ea typeface="Calibri Light"/>
              </a:rPr>
              <a:t>***</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onsolas"/>
                <a:ea typeface="Calibri Light"/>
              </a:rPr>
              <a:t>         </a:t>
            </a:r>
            <a:r>
              <a:rPr b="0" lang="en-US" sz="2800" spc="-1" strike="noStrike">
                <a:solidFill>
                  <a:srgbClr val="000000"/>
                </a:solidFill>
                <a:latin typeface="Consolas"/>
                <a:ea typeface="Calibri Light"/>
              </a:rPr>
              <a:t>*</a:t>
            </a:r>
            <a:endParaRPr b="0" lang="en-US" sz="2800" spc="-1" strike="noStrike">
              <a:solidFill>
                <a:srgbClr val="000000"/>
              </a:solidFill>
              <a:latin typeface="Calibri Light"/>
            </a:endParaRPr>
          </a:p>
        </p:txBody>
      </p:sp>
      <p:sp>
        <p:nvSpPr>
          <p:cNvPr id="825" name="TextShape 3"/>
          <p:cNvSpPr txBox="1"/>
          <p:nvPr/>
        </p:nvSpPr>
        <p:spPr>
          <a:xfrm>
            <a:off x="6553080" y="6356520"/>
            <a:ext cx="2133360" cy="364680"/>
          </a:xfrm>
          <a:prstGeom prst="rect">
            <a:avLst/>
          </a:prstGeom>
          <a:noFill/>
          <a:ln>
            <a:noFill/>
          </a:ln>
        </p:spPr>
        <p:txBody>
          <a:bodyPr anchor="ctr"/>
          <a:p>
            <a:pPr algn="r">
              <a:lnSpc>
                <a:spcPct val="100000"/>
              </a:lnSpc>
            </a:pPr>
            <a:fld id="{89B1FE30-2A5D-4DBD-AB6C-9531C1569F8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41" dur="indefinite" restart="never" nodeType="tmRoot">
          <p:childTnLst>
            <p:seq>
              <p:cTn id="842" dur="indefinite"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6"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Challenge 4   </a:t>
            </a:r>
            <a:endParaRPr b="0" lang="en-US" sz="4400" spc="-1" strike="noStrike">
              <a:solidFill>
                <a:srgbClr val="000000"/>
              </a:solidFill>
              <a:latin typeface="Calibri Light"/>
            </a:endParaRPr>
          </a:p>
        </p:txBody>
      </p:sp>
      <p:sp>
        <p:nvSpPr>
          <p:cNvPr id="827"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Write a function which checks if a number is prime or not.  (What’s the return type of the function?)</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828" name="TextShape 3"/>
          <p:cNvSpPr txBox="1"/>
          <p:nvPr/>
        </p:nvSpPr>
        <p:spPr>
          <a:xfrm>
            <a:off x="6553080" y="6356520"/>
            <a:ext cx="2133360" cy="364680"/>
          </a:xfrm>
          <a:prstGeom prst="rect">
            <a:avLst/>
          </a:prstGeom>
          <a:noFill/>
          <a:ln>
            <a:noFill/>
          </a:ln>
        </p:spPr>
        <p:txBody>
          <a:bodyPr anchor="ctr"/>
          <a:p>
            <a:pPr algn="r">
              <a:lnSpc>
                <a:spcPct val="100000"/>
              </a:lnSpc>
            </a:pPr>
            <a:fld id="{48AC51CE-10A9-4381-8D85-D27852DB480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43" dur="indefinite" restart="never" nodeType="tmRoot">
          <p:childTnLst>
            <p:seq>
              <p:cTn id="844" dur="indefinite"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9"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Challenge 5   </a:t>
            </a:r>
            <a:endParaRPr b="0" lang="en-US" sz="4400" spc="-1" strike="noStrike">
              <a:solidFill>
                <a:srgbClr val="000000"/>
              </a:solidFill>
              <a:latin typeface="Calibri Light"/>
            </a:endParaRPr>
          </a:p>
        </p:txBody>
      </p:sp>
      <p:sp>
        <p:nvSpPr>
          <p:cNvPr id="830" name="TextShape 2"/>
          <p:cNvSpPr txBox="1"/>
          <p:nvPr/>
        </p:nvSpPr>
        <p:spPr>
          <a:xfrm>
            <a:off x="457200" y="1600200"/>
            <a:ext cx="8229240" cy="4525560"/>
          </a:xfrm>
          <a:prstGeom prst="rect">
            <a:avLst/>
          </a:prstGeom>
          <a:noFill/>
          <a:ln>
            <a:noFill/>
          </a:ln>
        </p:spPr>
        <p:txBody>
          <a:bodyPr>
            <a:normAutofit/>
          </a:bodyPr>
          <a:p>
            <a:pPr marL="514440" indent="-514080">
              <a:lnSpc>
                <a:spcPct val="100000"/>
              </a:lnSpc>
              <a:spcBef>
                <a:spcPts val="561"/>
              </a:spcBef>
              <a:buClr>
                <a:srgbClr val="000000"/>
              </a:buClr>
              <a:buFont typeface="Calibri"/>
              <a:buAutoNum type="arabicPeriod"/>
            </a:pPr>
            <a:r>
              <a:rPr b="0" lang="en-US" sz="2800" spc="-1" strike="noStrike">
                <a:solidFill>
                  <a:srgbClr val="000000"/>
                </a:solidFill>
                <a:latin typeface="Calibri Light"/>
                <a:ea typeface="Calibri Light"/>
              </a:rPr>
              <a:t>Using the function created in Challenge 4, create another function that print all prime numbers p within a given range defined by parameters x, y, where x &lt;= p &lt;= y.</a:t>
            </a:r>
            <a:endParaRPr b="0" lang="en-US" sz="2800" spc="-1" strike="noStrike">
              <a:solidFill>
                <a:srgbClr val="000000"/>
              </a:solidFill>
              <a:latin typeface="Calibri Light"/>
            </a:endParaRPr>
          </a:p>
          <a:p>
            <a:pPr marL="514440" indent="-514080">
              <a:lnSpc>
                <a:spcPct val="100000"/>
              </a:lnSpc>
              <a:spcBef>
                <a:spcPts val="561"/>
              </a:spcBef>
              <a:buClr>
                <a:srgbClr val="000000"/>
              </a:buClr>
              <a:buFont typeface="Calibri"/>
              <a:buAutoNum type="arabicPeriod"/>
            </a:pPr>
            <a:r>
              <a:rPr b="0" lang="en-US" sz="2800" spc="-1" strike="noStrike">
                <a:solidFill>
                  <a:srgbClr val="000000"/>
                </a:solidFill>
                <a:latin typeface="Calibri Light"/>
                <a:ea typeface="Calibri Light"/>
              </a:rPr>
              <a:t>Can you think of a faster implementation of the function?</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831" name="TextShape 3"/>
          <p:cNvSpPr txBox="1"/>
          <p:nvPr/>
        </p:nvSpPr>
        <p:spPr>
          <a:xfrm>
            <a:off x="6553080" y="6356520"/>
            <a:ext cx="2133360" cy="364680"/>
          </a:xfrm>
          <a:prstGeom prst="rect">
            <a:avLst/>
          </a:prstGeom>
          <a:noFill/>
          <a:ln>
            <a:noFill/>
          </a:ln>
        </p:spPr>
        <p:txBody>
          <a:bodyPr anchor="ctr"/>
          <a:p>
            <a:pPr algn="r">
              <a:lnSpc>
                <a:spcPct val="100000"/>
              </a:lnSpc>
            </a:pPr>
            <a:fld id="{F44CCEF1-BF72-40E3-A55D-2A657ED13A3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45" dur="indefinite" restart="never" nodeType="tmRoot">
          <p:childTnLst>
            <p:seq>
              <p:cTn id="846" dur="indefinite"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2"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Challenge 6   </a:t>
            </a:r>
            <a:endParaRPr b="0" lang="en-US" sz="4400" spc="-1" strike="noStrike">
              <a:solidFill>
                <a:srgbClr val="000000"/>
              </a:solidFill>
              <a:latin typeface="Calibri Light"/>
            </a:endParaRPr>
          </a:p>
        </p:txBody>
      </p:sp>
      <p:sp>
        <p:nvSpPr>
          <p:cNvPr id="833"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Extend the program you have written for Problem 14, output also whether the perfect numbers found are prime numbers.</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834" name="TextShape 3"/>
          <p:cNvSpPr txBox="1"/>
          <p:nvPr/>
        </p:nvSpPr>
        <p:spPr>
          <a:xfrm>
            <a:off x="6553080" y="6356520"/>
            <a:ext cx="2133360" cy="364680"/>
          </a:xfrm>
          <a:prstGeom prst="rect">
            <a:avLst/>
          </a:prstGeom>
          <a:noFill/>
          <a:ln>
            <a:noFill/>
          </a:ln>
        </p:spPr>
        <p:txBody>
          <a:bodyPr anchor="ctr"/>
          <a:p>
            <a:pPr algn="r">
              <a:lnSpc>
                <a:spcPct val="100000"/>
              </a:lnSpc>
            </a:pPr>
            <a:fld id="{FFF7FBDD-CB2A-430A-ACFF-CFB92073E4A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47" dur="indefinite" restart="never" nodeType="tmRoot">
          <p:childTnLst>
            <p:seq>
              <p:cTn id="848"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Advantages of Using Functions</a:t>
            </a:r>
            <a:endParaRPr b="0" lang="en-US" sz="4400" spc="-1" strike="noStrike">
              <a:solidFill>
                <a:srgbClr val="000000"/>
              </a:solidFill>
              <a:latin typeface="Calibri Light"/>
            </a:endParaRPr>
          </a:p>
        </p:txBody>
      </p:sp>
      <p:sp>
        <p:nvSpPr>
          <p:cNvPr id="182"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May focus on a particular task, easy to construct and debug</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Different people can work on different functions simultaneously</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 function is written once and can be </a:t>
            </a:r>
            <a:r>
              <a:rPr b="0" lang="en-US" sz="2800" spc="-1" strike="noStrike">
                <a:solidFill>
                  <a:srgbClr val="f79646"/>
                </a:solidFill>
                <a:latin typeface="Calibri Light"/>
                <a:ea typeface="Calibri Light"/>
              </a:rPr>
              <a:t>reused </a:t>
            </a:r>
            <a:r>
              <a:rPr b="0" lang="en-US" sz="2800" spc="-1" strike="noStrike">
                <a:solidFill>
                  <a:srgbClr val="000000"/>
                </a:solidFill>
                <a:latin typeface="Calibri Light"/>
                <a:ea typeface="Calibri Light"/>
              </a:rPr>
              <a:t>multiple times in a program or in different programs</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f79646"/>
                </a:solidFill>
                <a:latin typeface="Calibri Light"/>
                <a:ea typeface="Calibri Light"/>
              </a:rPr>
              <a:t>Improve readability </a:t>
            </a:r>
            <a:r>
              <a:rPr b="0" lang="en-US" sz="2800" spc="-1" strike="noStrike">
                <a:solidFill>
                  <a:srgbClr val="000000"/>
                </a:solidFill>
                <a:latin typeface="Calibri Light"/>
                <a:ea typeface="Calibri Light"/>
              </a:rPr>
              <a:t>of a program by reducing the complexity of </a:t>
            </a:r>
            <a:r>
              <a:rPr b="0" lang="en-US" sz="2400" spc="-1" strike="noStrike">
                <a:solidFill>
                  <a:srgbClr val="000000"/>
                </a:solidFill>
                <a:latin typeface="Consolas"/>
                <a:ea typeface="Consolas"/>
              </a:rPr>
              <a:t>main()</a:t>
            </a:r>
            <a:endParaRPr b="0" lang="en-US" sz="2400" spc="-1" strike="noStrike">
              <a:solidFill>
                <a:srgbClr val="000000"/>
              </a:solidFill>
              <a:latin typeface="Calibri Light"/>
            </a:endParaRPr>
          </a:p>
        </p:txBody>
      </p:sp>
      <p:sp>
        <p:nvSpPr>
          <p:cNvPr id="183" name="TextShape 3"/>
          <p:cNvSpPr txBox="1"/>
          <p:nvPr/>
        </p:nvSpPr>
        <p:spPr>
          <a:xfrm>
            <a:off x="6553080" y="6356520"/>
            <a:ext cx="2133360" cy="364680"/>
          </a:xfrm>
          <a:prstGeom prst="rect">
            <a:avLst/>
          </a:prstGeom>
          <a:noFill/>
          <a:ln>
            <a:noFill/>
          </a:ln>
        </p:spPr>
        <p:txBody>
          <a:bodyPr anchor="ctr"/>
          <a:p>
            <a:pPr algn="r">
              <a:lnSpc>
                <a:spcPct val="100000"/>
              </a:lnSpc>
            </a:pPr>
            <a:fld id="{961B7DD0-7774-4661-9FBE-5FE2A032CAC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Predefined Functions</a:t>
            </a:r>
            <a:endParaRPr b="0" lang="en-US" sz="4400" spc="-1" strike="noStrike">
              <a:solidFill>
                <a:srgbClr val="000000"/>
              </a:solidFill>
              <a:latin typeface="Calibri Light"/>
            </a:endParaRPr>
          </a:p>
        </p:txBody>
      </p:sp>
      <p:sp>
        <p:nvSpPr>
          <p:cNvPr id="185" name="TextShape 2"/>
          <p:cNvSpPr txBox="1"/>
          <p:nvPr/>
        </p:nvSpPr>
        <p:spPr>
          <a:xfrm>
            <a:off x="457200" y="1600200"/>
            <a:ext cx="8229240" cy="49827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Some computations and operations are so common that they are implemented as </a:t>
            </a:r>
            <a:r>
              <a:rPr b="0" lang="en-US" sz="2800" spc="-1" strike="noStrike">
                <a:solidFill>
                  <a:srgbClr val="31859c"/>
                </a:solidFill>
                <a:latin typeface="Calibri Light"/>
                <a:ea typeface="Calibri Light"/>
              </a:rPr>
              <a:t>pre-defined functions </a:t>
            </a:r>
            <a:r>
              <a:rPr b="0" lang="en-US" sz="2800" spc="-1" strike="noStrike">
                <a:solidFill>
                  <a:srgbClr val="000000"/>
                </a:solidFill>
                <a:latin typeface="Calibri Light"/>
                <a:ea typeface="Calibri Light"/>
              </a:rPr>
              <a:t>that are shared for use</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Consider computing the square root of a number.  It would be nice if we have a black box function (i.e., we don’t care </a:t>
            </a:r>
            <a:r>
              <a:rPr b="1" lang="en-US" sz="2800" spc="-1" strike="noStrike">
                <a:solidFill>
                  <a:srgbClr val="e46c0a"/>
                </a:solidFill>
                <a:latin typeface="Calibri Light"/>
                <a:ea typeface="Calibri Light"/>
              </a:rPr>
              <a:t>how</a:t>
            </a:r>
            <a:r>
              <a:rPr b="0" lang="en-US" sz="2800" spc="-1" strike="noStrike">
                <a:solidFill>
                  <a:srgbClr val="000000"/>
                </a:solidFill>
                <a:latin typeface="Calibri Light"/>
                <a:ea typeface="Calibri Light"/>
              </a:rPr>
              <a:t> the computation is done) to help us do the calculation.  </a:t>
            </a:r>
            <a:endParaRPr b="0" lang="en-US" sz="2800" spc="-1" strike="noStrike">
              <a:solidFill>
                <a:srgbClr val="000000"/>
              </a:solidFill>
              <a:latin typeface="Calibri Light"/>
            </a:endParaRPr>
          </a:p>
          <a:p>
            <a:pPr>
              <a:lnSpc>
                <a:spcPct val="100000"/>
              </a:lnSpc>
              <a:spcBef>
                <a:spcPts val="561"/>
              </a:spcBef>
            </a:pPr>
            <a:b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All that you need to know to </a:t>
            </a:r>
            <a:r>
              <a:rPr b="0" lang="en-US" sz="2800" spc="-1" strike="noStrike">
                <a:solidFill>
                  <a:srgbClr val="e46c0a"/>
                </a:solidFill>
                <a:latin typeface="Calibri Light"/>
                <a:ea typeface="Calibri Light"/>
              </a:rPr>
              <a:t>use a predefined function </a:t>
            </a:r>
            <a:r>
              <a:rPr b="0" lang="en-US" sz="2800" spc="-1" strike="noStrike">
                <a:solidFill>
                  <a:srgbClr val="000000"/>
                </a:solidFill>
                <a:latin typeface="Calibri Light"/>
                <a:ea typeface="Calibri Light"/>
              </a:rPr>
              <a:t>is:</a:t>
            </a:r>
            <a:endParaRPr b="0" lang="en-US" sz="2800" spc="-1" strike="noStrike">
              <a:solidFill>
                <a:srgbClr val="000000"/>
              </a:solidFill>
              <a:latin typeface="Calibri Light"/>
            </a:endParaRPr>
          </a:p>
          <a:p>
            <a:pPr lvl="1" marL="743040" indent="-285480">
              <a:lnSpc>
                <a:spcPct val="100000"/>
              </a:lnSpc>
              <a:spcBef>
                <a:spcPts val="479"/>
              </a:spcBef>
              <a:buClr>
                <a:srgbClr val="e46c0a"/>
              </a:buClr>
              <a:buFont typeface="Arial"/>
              <a:buChar char="–"/>
            </a:pPr>
            <a:r>
              <a:rPr b="1" lang="en-US" sz="2400" spc="-1" strike="noStrike">
                <a:solidFill>
                  <a:srgbClr val="e46c0a"/>
                </a:solidFill>
                <a:latin typeface="Calibri Light"/>
                <a:ea typeface="Calibri Light"/>
              </a:rPr>
              <a:t>what</a:t>
            </a:r>
            <a:r>
              <a:rPr b="0" lang="en-US" sz="2400" spc="-1" strike="noStrike">
                <a:solidFill>
                  <a:srgbClr val="000000"/>
                </a:solidFill>
                <a:latin typeface="Calibri Light"/>
                <a:ea typeface="Calibri Light"/>
              </a:rPr>
              <a:t> is required for the computation (i.e., </a:t>
            </a:r>
            <a:r>
              <a:rPr b="0" lang="en-US" sz="2400" spc="-1" strike="noStrike">
                <a:solidFill>
                  <a:srgbClr val="31859c"/>
                </a:solidFill>
                <a:latin typeface="Calibri Light"/>
                <a:ea typeface="Calibri Light"/>
              </a:rPr>
              <a:t>function input</a:t>
            </a:r>
            <a:r>
              <a:rPr b="0" lang="en-US" sz="2400" spc="-1" strike="noStrike">
                <a:solidFill>
                  <a:srgbClr val="000000"/>
                </a:solidFill>
                <a:latin typeface="Calibri Light"/>
                <a:ea typeface="Calibri Light"/>
              </a:rPr>
              <a:t>); and</a:t>
            </a:r>
            <a:endParaRPr b="0" lang="en-US" sz="2400" spc="-1" strike="noStrike">
              <a:solidFill>
                <a:srgbClr val="000000"/>
              </a:solidFill>
              <a:latin typeface="Calibri Light"/>
            </a:endParaRPr>
          </a:p>
          <a:p>
            <a:pPr lvl="1" marL="743040" indent="-285480">
              <a:lnSpc>
                <a:spcPct val="100000"/>
              </a:lnSpc>
              <a:spcBef>
                <a:spcPts val="479"/>
              </a:spcBef>
              <a:buClr>
                <a:srgbClr val="e46c0a"/>
              </a:buClr>
              <a:buFont typeface="Arial"/>
              <a:buChar char="–"/>
            </a:pPr>
            <a:r>
              <a:rPr b="1" lang="en-US" sz="2400" spc="-1" strike="noStrike">
                <a:solidFill>
                  <a:srgbClr val="e46c0a"/>
                </a:solidFill>
                <a:latin typeface="Calibri Light"/>
                <a:ea typeface="Calibri Light"/>
              </a:rPr>
              <a:t>what</a:t>
            </a:r>
            <a:r>
              <a:rPr b="0" lang="en-US" sz="2400" spc="-1" strike="noStrike">
                <a:solidFill>
                  <a:srgbClr val="000000"/>
                </a:solidFill>
                <a:latin typeface="Calibri Light"/>
                <a:ea typeface="Calibri Light"/>
              </a:rPr>
              <a:t> is the result of the computation (i.e., </a:t>
            </a:r>
            <a:r>
              <a:rPr b="0" lang="en-US" sz="2400" spc="-1" strike="noStrike">
                <a:solidFill>
                  <a:srgbClr val="31859c"/>
                </a:solidFill>
                <a:latin typeface="Calibri Light"/>
                <a:ea typeface="Calibri Light"/>
              </a:rPr>
              <a:t>function output</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p:txBody>
      </p:sp>
      <p:sp>
        <p:nvSpPr>
          <p:cNvPr id="186" name="TextShape 3"/>
          <p:cNvSpPr txBox="1"/>
          <p:nvPr/>
        </p:nvSpPr>
        <p:spPr>
          <a:xfrm>
            <a:off x="6553080" y="6356520"/>
            <a:ext cx="2133360" cy="364680"/>
          </a:xfrm>
          <a:prstGeom prst="rect">
            <a:avLst/>
          </a:prstGeom>
          <a:noFill/>
          <a:ln>
            <a:noFill/>
          </a:ln>
        </p:spPr>
        <p:txBody>
          <a:bodyPr anchor="ctr"/>
          <a:p>
            <a:pPr algn="r">
              <a:lnSpc>
                <a:spcPct val="100000"/>
              </a:lnSpc>
            </a:pPr>
            <a:fld id="{67DDE288-D85B-448C-BAC4-B912427FA1E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87" name="CustomShape 4"/>
          <p:cNvSpPr/>
          <p:nvPr/>
        </p:nvSpPr>
        <p:spPr>
          <a:xfrm>
            <a:off x="1979280" y="4241880"/>
            <a:ext cx="3963960" cy="5634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1800" spc="-1" strike="noStrike">
                <a:solidFill>
                  <a:srgbClr val="000000"/>
                </a:solidFill>
                <a:latin typeface="Menlo"/>
                <a:ea typeface="Menlo"/>
              </a:rPr>
              <a:t>double x = </a:t>
            </a:r>
            <a:r>
              <a:rPr b="0" lang="en-GB" sz="1800" spc="-1" strike="noStrike">
                <a:solidFill>
                  <a:srgbClr val="31859c"/>
                </a:solidFill>
                <a:latin typeface="Menlo"/>
                <a:ea typeface="Menlo"/>
              </a:rPr>
              <a:t>sqrt(</a:t>
            </a:r>
            <a:r>
              <a:rPr b="0" lang="en-GB" sz="1800" spc="-1" strike="noStrike">
                <a:solidFill>
                  <a:srgbClr val="000000"/>
                </a:solidFill>
                <a:latin typeface="Menlo"/>
                <a:ea typeface="Menlo"/>
              </a:rPr>
              <a:t>5.29</a:t>
            </a:r>
            <a:r>
              <a:rPr b="0" lang="en-GB" sz="1800" spc="-1" strike="noStrike">
                <a:solidFill>
                  <a:srgbClr val="31859c"/>
                </a:solidFill>
                <a:latin typeface="Menlo"/>
                <a:ea typeface="Menlo"/>
              </a:rPr>
              <a:t>)</a:t>
            </a:r>
            <a:r>
              <a:rPr b="0" lang="en-GB" sz="1800" spc="-1" strike="noStrike">
                <a:solidFill>
                  <a:srgbClr val="000000"/>
                </a:solidFill>
                <a:latin typeface="Menlo"/>
                <a:ea typeface="Menlo"/>
              </a:rPr>
              <a:t>;</a:t>
            </a:r>
            <a:endParaRPr b="0" lang="en-GB" sz="1800" spc="-1" strike="noStrike">
              <a:latin typeface="Arial"/>
            </a:endParaRPr>
          </a:p>
        </p:txBody>
      </p:sp>
      <p:sp>
        <p:nvSpPr>
          <p:cNvPr id="188" name="CustomShape 5"/>
          <p:cNvSpPr/>
          <p:nvPr/>
        </p:nvSpPr>
        <p:spPr>
          <a:xfrm>
            <a:off x="1412640" y="4339080"/>
            <a:ext cx="61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e.g.</a:t>
            </a:r>
            <a:endParaRPr b="0" lang="en-GB" sz="1800" spc="-1" strike="noStrike">
              <a:latin typeface="Arial"/>
            </a:endParaRPr>
          </a:p>
        </p:txBody>
      </p:sp>
      <p:sp>
        <p:nvSpPr>
          <p:cNvPr id="189" name="CustomShape 6"/>
          <p:cNvSpPr/>
          <p:nvPr/>
        </p:nvSpPr>
        <p:spPr>
          <a:xfrm>
            <a:off x="5402160" y="4339080"/>
            <a:ext cx="412668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rPr>
              <a:t>Here, 5.29 is the function input and </a:t>
            </a:r>
            <a:br/>
            <a:r>
              <a:rPr b="0" lang="en-GB" sz="1400" spc="-1" strike="noStrike">
                <a:solidFill>
                  <a:srgbClr val="000000"/>
                </a:solidFill>
                <a:latin typeface="Avenir Next Condensed"/>
              </a:rPr>
              <a:t>the function output 2.3 would be stored to x</a:t>
            </a:r>
            <a:endParaRPr b="0" lang="en-GB" sz="1400" spc="-1" strike="noStrike">
              <a:latin typeface="Arial"/>
            </a:endParaRPr>
          </a:p>
        </p:txBody>
      </p:sp>
    </p:spTree>
  </p:cSld>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85">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88"/>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187"/>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1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85">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85">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85">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Predefined Functions</a:t>
            </a:r>
            <a:endParaRPr b="0" lang="en-US" sz="4400" spc="-1" strike="noStrike">
              <a:solidFill>
                <a:srgbClr val="000000"/>
              </a:solidFill>
              <a:latin typeface="Calibri Light"/>
            </a:endParaRPr>
          </a:p>
        </p:txBody>
      </p:sp>
      <p:sp>
        <p:nvSpPr>
          <p:cNvPr id="191" name="TextShape 2"/>
          <p:cNvSpPr txBox="1"/>
          <p:nvPr/>
        </p:nvSpPr>
        <p:spPr>
          <a:xfrm>
            <a:off x="457200" y="1417680"/>
            <a:ext cx="8229240" cy="49827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C++ comes with </a:t>
            </a:r>
            <a:r>
              <a:rPr b="1" lang="en-US" sz="2800" spc="-1" strike="noStrike">
                <a:solidFill>
                  <a:srgbClr val="e46c0a"/>
                </a:solidFill>
                <a:latin typeface="Calibri Light"/>
                <a:ea typeface="Calibri Light"/>
              </a:rPr>
              <a:t>libraries</a:t>
            </a:r>
            <a:r>
              <a:rPr b="0" lang="en-US" sz="2800" spc="-1" strike="noStrike">
                <a:solidFill>
                  <a:srgbClr val="000000"/>
                </a:solidFill>
                <a:latin typeface="Calibri Light"/>
                <a:ea typeface="Calibri Light"/>
              </a:rPr>
              <a:t> of </a:t>
            </a:r>
            <a:r>
              <a:rPr b="0" lang="en-US" sz="2800" spc="-1" strike="noStrike">
                <a:solidFill>
                  <a:srgbClr val="31859c"/>
                </a:solidFill>
                <a:latin typeface="Calibri Light"/>
                <a:ea typeface="Calibri Light"/>
              </a:rPr>
              <a:t>pre-defined functions </a:t>
            </a:r>
            <a:r>
              <a:rPr b="0" lang="en-US" sz="2800" spc="-1" strike="noStrike">
                <a:solidFill>
                  <a:srgbClr val="000000"/>
                </a:solidFill>
                <a:latin typeface="Calibri Light"/>
                <a:ea typeface="Calibri Light"/>
              </a:rPr>
              <a:t>that programmers can use in their programs. A library contains</a:t>
            </a:r>
            <a:endParaRPr b="0" lang="en-US" sz="2800" spc="-1" strike="noStrike">
              <a:solidFill>
                <a:srgbClr val="000000"/>
              </a:solidFill>
              <a:latin typeface="Calibri Light"/>
            </a:endParaRPr>
          </a:p>
          <a:p>
            <a:pPr lvl="1" marL="743040" indent="-285480">
              <a:lnSpc>
                <a:spcPct val="100000"/>
              </a:lnSpc>
              <a:spcBef>
                <a:spcPts val="479"/>
              </a:spcBef>
              <a:buClr>
                <a:srgbClr val="31859c"/>
              </a:buClr>
              <a:buFont typeface="Arial"/>
              <a:buChar char="–"/>
            </a:pPr>
            <a:r>
              <a:rPr b="1" lang="en-US" sz="2400" spc="-1" strike="noStrike">
                <a:solidFill>
                  <a:srgbClr val="31859c"/>
                </a:solidFill>
                <a:latin typeface="Calibri Light"/>
                <a:ea typeface="Calibri Light"/>
              </a:rPr>
              <a:t>Function definitions </a:t>
            </a:r>
            <a:r>
              <a:rPr b="0" lang="en-US" sz="2400" spc="-1" strike="noStrike">
                <a:solidFill>
                  <a:srgbClr val="000000"/>
                </a:solidFill>
                <a:latin typeface="Calibri Light"/>
                <a:ea typeface="Calibri Light"/>
              </a:rPr>
              <a:t>(i.e., codes containing the body of a function for doing the actual computations) that are stored in separate files and have been </a:t>
            </a:r>
            <a:r>
              <a:rPr b="1" lang="en-US" sz="2400" spc="-1" strike="noStrike">
                <a:solidFill>
                  <a:srgbClr val="000000"/>
                </a:solidFill>
                <a:latin typeface="Calibri Light"/>
                <a:ea typeface="Calibri Light"/>
              </a:rPr>
              <a:t>pre-compiled</a:t>
            </a:r>
            <a:r>
              <a:rPr b="0" lang="en-US" sz="2400" spc="-1" strike="noStrike">
                <a:solidFill>
                  <a:srgbClr val="000000"/>
                </a:solidFill>
                <a:latin typeface="Calibri Light"/>
                <a:ea typeface="Calibri Light"/>
              </a:rPr>
              <a:t> into object codes for further linking</a:t>
            </a:r>
            <a:endParaRPr b="0" lang="en-US" sz="2400" spc="-1" strike="noStrike">
              <a:solidFill>
                <a:srgbClr val="000000"/>
              </a:solidFill>
              <a:latin typeface="Calibri Light"/>
            </a:endParaRPr>
          </a:p>
          <a:p>
            <a:pPr lvl="1" marL="743040" indent="-285480">
              <a:lnSpc>
                <a:spcPct val="100000"/>
              </a:lnSpc>
              <a:spcBef>
                <a:spcPts val="479"/>
              </a:spcBef>
              <a:buClr>
                <a:srgbClr val="31859c"/>
              </a:buClr>
              <a:buFont typeface="Arial"/>
              <a:buChar char="–"/>
            </a:pPr>
            <a:r>
              <a:rPr b="1" lang="en-US" sz="2400" spc="-1" strike="noStrike">
                <a:solidFill>
                  <a:srgbClr val="31859c"/>
                </a:solidFill>
                <a:latin typeface="Calibri Light"/>
                <a:ea typeface="Calibri Light"/>
              </a:rPr>
              <a:t>Function declarations </a:t>
            </a:r>
            <a:r>
              <a:rPr b="0" lang="en-US" sz="2400" spc="-1" strike="noStrike">
                <a:solidFill>
                  <a:srgbClr val="000000"/>
                </a:solidFill>
                <a:latin typeface="Calibri Light"/>
                <a:ea typeface="Calibri Light"/>
              </a:rPr>
              <a:t>(i.e., what a function accepts as input and returns as output) that are stored in files known as the </a:t>
            </a:r>
            <a:r>
              <a:rPr b="1" lang="en-US" sz="2400" spc="-1" strike="noStrike">
                <a:solidFill>
                  <a:srgbClr val="e46c0a"/>
                </a:solidFill>
                <a:latin typeface="Calibri Light"/>
                <a:ea typeface="Calibri Light"/>
              </a:rPr>
              <a:t>header files</a:t>
            </a:r>
            <a:r>
              <a:rPr b="1" lang="en-US" sz="2400" spc="-1" strike="noStrike">
                <a:solidFill>
                  <a:srgbClr val="000000"/>
                </a:solidFill>
                <a:latin typeface="Calibri Light"/>
                <a:ea typeface="Calibri Light"/>
              </a:rPr>
              <a:t> </a:t>
            </a:r>
            <a:endParaRPr b="0" lang="en-US" sz="2400" spc="-1" strike="noStrike">
              <a:solidFill>
                <a:srgbClr val="000000"/>
              </a:solidFill>
              <a:latin typeface="Calibri Light"/>
            </a:endParaRPr>
          </a:p>
        </p:txBody>
      </p:sp>
      <p:sp>
        <p:nvSpPr>
          <p:cNvPr id="192" name="TextShape 3"/>
          <p:cNvSpPr txBox="1"/>
          <p:nvPr/>
        </p:nvSpPr>
        <p:spPr>
          <a:xfrm>
            <a:off x="6553080" y="6356520"/>
            <a:ext cx="2133360" cy="364680"/>
          </a:xfrm>
          <a:prstGeom prst="rect">
            <a:avLst/>
          </a:prstGeom>
          <a:noFill/>
          <a:ln>
            <a:noFill/>
          </a:ln>
        </p:spPr>
        <p:txBody>
          <a:bodyPr anchor="ctr"/>
          <a:p>
            <a:pPr algn="r">
              <a:lnSpc>
                <a:spcPct val="100000"/>
              </a:lnSpc>
            </a:pPr>
            <a:fld id="{F8C79321-005F-4003-A2AD-2C143E20FFF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Examples</a:t>
            </a:r>
            <a:endParaRPr b="0" lang="en-US" sz="4400" spc="-1" strike="noStrike">
              <a:solidFill>
                <a:srgbClr val="000000"/>
              </a:solidFill>
              <a:latin typeface="Calibri Light"/>
            </a:endParaRPr>
          </a:p>
        </p:txBody>
      </p:sp>
      <p:sp>
        <p:nvSpPr>
          <p:cNvPr id="194" name="TextShape 2"/>
          <p:cNvSpPr txBox="1"/>
          <p:nvPr/>
        </p:nvSpPr>
        <p:spPr>
          <a:xfrm>
            <a:off x="457200" y="1323000"/>
            <a:ext cx="8229240" cy="553464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Some commonly used predefined functions.  It means that you can make use of them in your program for a particular task(e.g., computing the square root of a number) without the need of writing that part of the code on your own.</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Calibri Light"/>
                <a:ea typeface="Calibri Light"/>
              </a:rPr>
              <a:t>Always consult the C++ manuals, e.g. </a:t>
            </a:r>
            <a:r>
              <a:rPr b="0" lang="en-US" sz="1600" spc="-1" strike="noStrike" u="sng">
                <a:solidFill>
                  <a:srgbClr val="0000ff"/>
                </a:solidFill>
                <a:uFillTx/>
                <a:latin typeface="Calibri Light"/>
                <a:ea typeface="Calibri Light"/>
                <a:hlinkClick r:id="rId1"/>
              </a:rPr>
              <a:t>www.cplusplus.com</a:t>
            </a:r>
            <a:r>
              <a:rPr b="0" lang="en-US" sz="1600" spc="-1" strike="noStrike">
                <a:solidFill>
                  <a:srgbClr val="000000"/>
                </a:solidFill>
                <a:latin typeface="Calibri Light"/>
                <a:ea typeface="Calibri Light"/>
              </a:rPr>
              <a:t>, for the details of individual functions. </a:t>
            </a:r>
            <a:endParaRPr b="0" lang="en-US" sz="1600" spc="-1" strike="noStrike">
              <a:solidFill>
                <a:srgbClr val="000000"/>
              </a:solidFill>
              <a:latin typeface="Calibri Light"/>
            </a:endParaRPr>
          </a:p>
        </p:txBody>
      </p:sp>
      <p:graphicFrame>
        <p:nvGraphicFramePr>
          <p:cNvPr id="195" name="Table 3"/>
          <p:cNvGraphicFramePr/>
          <p:nvPr/>
        </p:nvGraphicFramePr>
        <p:xfrm>
          <a:off x="586080" y="3123720"/>
          <a:ext cx="7971120" cy="3012840"/>
        </p:xfrm>
        <a:graphic>
          <a:graphicData uri="http://schemas.openxmlformats.org/drawingml/2006/table">
            <a:tbl>
              <a:tblPr/>
              <a:tblGrid>
                <a:gridCol w="3464280"/>
                <a:gridCol w="2385000"/>
                <a:gridCol w="2121840"/>
              </a:tblGrid>
              <a:tr h="366480">
                <a:tc>
                  <a:txBody>
                    <a:bodyPr/>
                    <a:p>
                      <a:pPr>
                        <a:lnSpc>
                          <a:spcPct val="100000"/>
                        </a:lnSpc>
                      </a:pPr>
                      <a:r>
                        <a:rPr b="0" lang="en-GB" sz="1800" spc="-1" strike="noStrike">
                          <a:solidFill>
                            <a:srgbClr val="000000"/>
                          </a:solidFill>
                          <a:latin typeface="Calibri Light"/>
                        </a:rPr>
                        <a:t>Function declarations</a:t>
                      </a:r>
                      <a:endParaRPr b="0" lang="en-GB" sz="1800" spc="-1" strike="noStrike">
                        <a:latin typeface="Arial"/>
                      </a:endParaRPr>
                    </a:p>
                  </a:txBody>
                  <a:tcPr marL="91440" marR="91440">
                    <a:noFill/>
                  </a:tcPr>
                </a:tc>
                <a:tc>
                  <a:txBody>
                    <a:bodyPr/>
                    <a:p>
                      <a:pPr>
                        <a:lnSpc>
                          <a:spcPct val="100000"/>
                        </a:lnSpc>
                      </a:pPr>
                      <a:r>
                        <a:rPr b="0" lang="en-GB" sz="1800" spc="-1" strike="noStrike">
                          <a:solidFill>
                            <a:srgbClr val="000000"/>
                          </a:solidFill>
                          <a:latin typeface="Calibri Light"/>
                        </a:rPr>
                        <a:t>Description</a:t>
                      </a:r>
                      <a:endParaRPr b="0" lang="en-GB" sz="1800" spc="-1" strike="noStrike">
                        <a:latin typeface="Arial"/>
                      </a:endParaRPr>
                    </a:p>
                  </a:txBody>
                  <a:tcPr marL="91440" marR="91440">
                    <a:noFill/>
                  </a:tcPr>
                </a:tc>
                <a:tc>
                  <a:txBody>
                    <a:bodyPr/>
                    <a:p>
                      <a:pPr>
                        <a:lnSpc>
                          <a:spcPct val="100000"/>
                        </a:lnSpc>
                      </a:pPr>
                      <a:r>
                        <a:rPr b="0" lang="en-GB" sz="1800" spc="-1" strike="noStrike">
                          <a:solidFill>
                            <a:srgbClr val="000000"/>
                          </a:solidFill>
                          <a:latin typeface="Calibri Light"/>
                        </a:rPr>
                        <a:t>Library Header</a:t>
                      </a:r>
                      <a:endParaRPr b="0" lang="en-GB" sz="1800" spc="-1" strike="noStrike">
                        <a:latin typeface="Arial"/>
                      </a:endParaRPr>
                    </a:p>
                  </a:txBody>
                  <a:tcPr marL="91440" marR="91440">
                    <a:noFill/>
                  </a:tcPr>
                </a:tc>
              </a:tr>
              <a:tr h="325800">
                <a:tc>
                  <a:txBody>
                    <a:bodyPr/>
                    <a:p>
                      <a:pPr>
                        <a:lnSpc>
                          <a:spcPct val="100000"/>
                        </a:lnSpc>
                      </a:pPr>
                      <a:r>
                        <a:rPr b="0" lang="en-GB" sz="1400" spc="-1" strike="noStrike">
                          <a:solidFill>
                            <a:srgbClr val="000000"/>
                          </a:solidFill>
                          <a:latin typeface="Menlo"/>
                          <a:ea typeface="Menlo"/>
                        </a:rPr>
                        <a:t>double sqrt(double x)</a:t>
                      </a:r>
                      <a:endParaRPr b="0" lang="en-GB" sz="1400" spc="-1" strike="noStrike">
                        <a:latin typeface="Arial"/>
                      </a:endParaRPr>
                    </a:p>
                  </a:txBody>
                  <a:tcPr marL="91440" marR="91440">
                    <a:noFill/>
                  </a:tcPr>
                </a:tc>
                <a:tc>
                  <a:txBody>
                    <a:bodyPr/>
                    <a:p>
                      <a:pPr>
                        <a:lnSpc>
                          <a:spcPct val="100000"/>
                        </a:lnSpc>
                      </a:pPr>
                      <a:r>
                        <a:rPr b="0" lang="en-GB" sz="1400" spc="-1" strike="noStrike">
                          <a:solidFill>
                            <a:srgbClr val="000000"/>
                          </a:solidFill>
                          <a:latin typeface="Calibri Light"/>
                          <a:ea typeface="Calibri Light"/>
                        </a:rPr>
                        <a:t>Square root of x</a:t>
                      </a:r>
                      <a:endParaRPr b="0" lang="en-GB" sz="1400" spc="-1" strike="noStrike">
                        <a:latin typeface="Arial"/>
                      </a:endParaRPr>
                    </a:p>
                  </a:txBody>
                  <a:tcPr marL="91440" marR="91440">
                    <a:noFill/>
                  </a:tcPr>
                </a:tc>
                <a:tc>
                  <a:txBody>
                    <a:bodyPr/>
                    <a:p>
                      <a:pPr>
                        <a:lnSpc>
                          <a:spcPct val="100000"/>
                        </a:lnSpc>
                      </a:pPr>
                      <a:r>
                        <a:rPr b="0" lang="en-GB" sz="1400" spc="-1" strike="noStrike">
                          <a:solidFill>
                            <a:srgbClr val="000000"/>
                          </a:solidFill>
                          <a:latin typeface="Menlo"/>
                          <a:ea typeface="Menlo"/>
                        </a:rPr>
                        <a:t>cmath</a:t>
                      </a:r>
                      <a:endParaRPr b="0" lang="en-GB" sz="1400" spc="-1" strike="noStrike">
                        <a:latin typeface="Arial"/>
                      </a:endParaRPr>
                    </a:p>
                  </a:txBody>
                  <a:tcPr marL="91440" marR="91440">
                    <a:noFill/>
                  </a:tcPr>
                </a:tc>
              </a:tr>
              <a:tr h="509400">
                <a:tc>
                  <a:txBody>
                    <a:bodyPr/>
                    <a:p>
                      <a:pPr>
                        <a:lnSpc>
                          <a:spcPct val="100000"/>
                        </a:lnSpc>
                      </a:pPr>
                      <a:r>
                        <a:rPr b="0" lang="en-GB" sz="1400" spc="-1" strike="noStrike">
                          <a:solidFill>
                            <a:srgbClr val="000000"/>
                          </a:solidFill>
                          <a:latin typeface="Menlo"/>
                          <a:ea typeface="Menlo"/>
                        </a:rPr>
                        <a:t>double pow(double x, double y)</a:t>
                      </a:r>
                      <a:endParaRPr b="0" lang="en-GB" sz="1400" spc="-1" strike="noStrike">
                        <a:latin typeface="Arial"/>
                      </a:endParaRPr>
                    </a:p>
                  </a:txBody>
                  <a:tcPr marL="91440" marR="91440">
                    <a:noFill/>
                  </a:tcPr>
                </a:tc>
                <a:tc>
                  <a:txBody>
                    <a:bodyPr/>
                    <a:p>
                      <a:pPr>
                        <a:lnSpc>
                          <a:spcPct val="100000"/>
                        </a:lnSpc>
                      </a:pPr>
                      <a:r>
                        <a:rPr b="0" lang="en-GB" sz="1400" spc="-1" strike="noStrike">
                          <a:solidFill>
                            <a:srgbClr val="000000"/>
                          </a:solidFill>
                          <a:latin typeface="Calibri Light"/>
                          <a:ea typeface="Calibri Light"/>
                        </a:rPr>
                        <a:t>x to the power of y (i.e., x</a:t>
                      </a:r>
                      <a:r>
                        <a:rPr b="0" lang="en-GB" sz="1400" spc="-1" strike="noStrike" baseline="30000">
                          <a:solidFill>
                            <a:srgbClr val="000000"/>
                          </a:solidFill>
                          <a:latin typeface="Calibri Light"/>
                          <a:ea typeface="Calibri Light"/>
                        </a:rPr>
                        <a:t>y</a:t>
                      </a:r>
                      <a:r>
                        <a:rPr b="0" lang="en-GB" sz="1400" spc="-1" strike="noStrike">
                          <a:solidFill>
                            <a:srgbClr val="000000"/>
                          </a:solidFill>
                          <a:latin typeface="Calibri Light"/>
                          <a:ea typeface="Calibri Light"/>
                        </a:rPr>
                        <a:t>)</a:t>
                      </a:r>
                      <a:endParaRPr b="0" lang="en-GB" sz="1400" spc="-1" strike="noStrike">
                        <a:latin typeface="Arial"/>
                      </a:endParaRPr>
                    </a:p>
                  </a:txBody>
                  <a:tcPr marL="91440" marR="91440">
                    <a:noFill/>
                  </a:tcPr>
                </a:tc>
                <a:tc>
                  <a:txBody>
                    <a:bodyPr/>
                    <a:p>
                      <a:pPr>
                        <a:lnSpc>
                          <a:spcPct val="100000"/>
                        </a:lnSpc>
                      </a:pPr>
                      <a:r>
                        <a:rPr b="0" lang="en-GB" sz="1400" spc="-1" strike="noStrike">
                          <a:solidFill>
                            <a:srgbClr val="000000"/>
                          </a:solidFill>
                          <a:latin typeface="Menlo"/>
                          <a:ea typeface="Menlo"/>
                        </a:rPr>
                        <a:t>cmath</a:t>
                      </a:r>
                      <a:endParaRPr b="0" lang="en-GB" sz="1400" spc="-1" strike="noStrike">
                        <a:latin typeface="Arial"/>
                      </a:endParaRPr>
                    </a:p>
                  </a:txBody>
                  <a:tcPr marL="91440" marR="91440">
                    <a:noFill/>
                  </a:tcPr>
                </a:tc>
              </a:tr>
              <a:tr h="325800">
                <a:tc>
                  <a:txBody>
                    <a:bodyPr/>
                    <a:p>
                      <a:pPr>
                        <a:lnSpc>
                          <a:spcPct val="100000"/>
                        </a:lnSpc>
                      </a:pPr>
                      <a:r>
                        <a:rPr b="0" lang="en-GB" sz="1400" spc="-1" strike="noStrike">
                          <a:solidFill>
                            <a:srgbClr val="000000"/>
                          </a:solidFill>
                          <a:latin typeface="Menlo"/>
                          <a:ea typeface="Menlo"/>
                        </a:rPr>
                        <a:t>double fabs(double x)</a:t>
                      </a:r>
                      <a:endParaRPr b="0" lang="en-GB" sz="1400" spc="-1" strike="noStrike">
                        <a:latin typeface="Arial"/>
                      </a:endParaRPr>
                    </a:p>
                  </a:txBody>
                  <a:tcPr marL="91440" marR="91440">
                    <a:noFill/>
                  </a:tcPr>
                </a:tc>
                <a:tc>
                  <a:txBody>
                    <a:bodyPr/>
                    <a:p>
                      <a:pPr>
                        <a:lnSpc>
                          <a:spcPct val="100000"/>
                        </a:lnSpc>
                      </a:pPr>
                      <a:r>
                        <a:rPr b="0" lang="en-GB" sz="1400" spc="-1" strike="noStrike">
                          <a:solidFill>
                            <a:srgbClr val="000000"/>
                          </a:solidFill>
                          <a:latin typeface="Calibri Light"/>
                          <a:ea typeface="Calibri Light"/>
                        </a:rPr>
                        <a:t>Absolute value of x</a:t>
                      </a:r>
                      <a:endParaRPr b="0" lang="en-GB" sz="1400" spc="-1" strike="noStrike">
                        <a:latin typeface="Arial"/>
                      </a:endParaRPr>
                    </a:p>
                  </a:txBody>
                  <a:tcPr marL="91440" marR="91440">
                    <a:noFill/>
                  </a:tcPr>
                </a:tc>
                <a:tc>
                  <a:txBody>
                    <a:bodyPr/>
                    <a:p>
                      <a:pPr>
                        <a:lnSpc>
                          <a:spcPct val="100000"/>
                        </a:lnSpc>
                      </a:pPr>
                      <a:r>
                        <a:rPr b="0" lang="en-GB" sz="1400" spc="-1" strike="noStrike">
                          <a:solidFill>
                            <a:srgbClr val="000000"/>
                          </a:solidFill>
                          <a:latin typeface="Menlo"/>
                          <a:ea typeface="Menlo"/>
                        </a:rPr>
                        <a:t>cmath</a:t>
                      </a:r>
                      <a:endParaRPr b="0" lang="en-GB" sz="1400" spc="-1" strike="noStrike">
                        <a:latin typeface="Arial"/>
                      </a:endParaRPr>
                    </a:p>
                  </a:txBody>
                  <a:tcPr marL="91440" marR="91440">
                    <a:noFill/>
                  </a:tcPr>
                </a:tc>
              </a:tr>
              <a:tr h="325800">
                <a:tc>
                  <a:txBody>
                    <a:bodyPr/>
                    <a:p>
                      <a:pPr>
                        <a:lnSpc>
                          <a:spcPct val="100000"/>
                        </a:lnSpc>
                      </a:pPr>
                      <a:r>
                        <a:rPr b="0" lang="en-GB" sz="1400" spc="-1" strike="noStrike">
                          <a:solidFill>
                            <a:srgbClr val="000000"/>
                          </a:solidFill>
                          <a:latin typeface="Menlo"/>
                          <a:ea typeface="Menlo"/>
                        </a:rPr>
                        <a:t>double ceil(double x)</a:t>
                      </a:r>
                      <a:endParaRPr b="0" lang="en-GB" sz="1400" spc="-1" strike="noStrike">
                        <a:latin typeface="Arial"/>
                      </a:endParaRPr>
                    </a:p>
                  </a:txBody>
                  <a:tcPr marL="91440" marR="91440">
                    <a:noFill/>
                  </a:tcPr>
                </a:tc>
                <a:tc>
                  <a:txBody>
                    <a:bodyPr/>
                    <a:p>
                      <a:pPr>
                        <a:lnSpc>
                          <a:spcPct val="100000"/>
                        </a:lnSpc>
                      </a:pPr>
                      <a:r>
                        <a:rPr b="0" lang="en-GB" sz="1400" spc="-1" strike="noStrike">
                          <a:solidFill>
                            <a:srgbClr val="000000"/>
                          </a:solidFill>
                          <a:latin typeface="Calibri Light"/>
                          <a:ea typeface="Calibri Light"/>
                        </a:rPr>
                        <a:t>Round up the value of x</a:t>
                      </a:r>
                      <a:endParaRPr b="0" lang="en-GB" sz="1400" spc="-1" strike="noStrike">
                        <a:latin typeface="Arial"/>
                      </a:endParaRPr>
                    </a:p>
                  </a:txBody>
                  <a:tcPr marL="91440" marR="91440">
                    <a:noFill/>
                  </a:tcPr>
                </a:tc>
                <a:tc>
                  <a:txBody>
                    <a:bodyPr/>
                    <a:p>
                      <a:pPr>
                        <a:lnSpc>
                          <a:spcPct val="100000"/>
                        </a:lnSpc>
                      </a:pPr>
                      <a:r>
                        <a:rPr b="0" lang="en-GB" sz="1400" spc="-1" strike="noStrike">
                          <a:solidFill>
                            <a:srgbClr val="000000"/>
                          </a:solidFill>
                          <a:latin typeface="Menlo"/>
                          <a:ea typeface="Menlo"/>
                        </a:rPr>
                        <a:t>cmath</a:t>
                      </a:r>
                      <a:endParaRPr b="0" lang="en-GB" sz="1400" spc="-1" strike="noStrike">
                        <a:latin typeface="Arial"/>
                      </a:endParaRPr>
                    </a:p>
                  </a:txBody>
                  <a:tcPr marL="91440" marR="91440">
                    <a:noFill/>
                  </a:tcPr>
                </a:tc>
              </a:tr>
              <a:tr h="509400">
                <a:tc>
                  <a:txBody>
                    <a:bodyPr/>
                    <a:p>
                      <a:pPr>
                        <a:lnSpc>
                          <a:spcPct val="100000"/>
                        </a:lnSpc>
                      </a:pPr>
                      <a:r>
                        <a:rPr b="0" lang="en-GB" sz="1400" spc="-1" strike="noStrike">
                          <a:solidFill>
                            <a:srgbClr val="000000"/>
                          </a:solidFill>
                          <a:latin typeface="Menlo"/>
                          <a:ea typeface="Menlo"/>
                        </a:rPr>
                        <a:t>double floor(double x)</a:t>
                      </a:r>
                      <a:endParaRPr b="0" lang="en-GB" sz="1400" spc="-1" strike="noStrike">
                        <a:latin typeface="Arial"/>
                      </a:endParaRPr>
                    </a:p>
                  </a:txBody>
                  <a:tcPr marL="91440" marR="91440">
                    <a:noFill/>
                  </a:tcPr>
                </a:tc>
                <a:tc>
                  <a:txBody>
                    <a:bodyPr/>
                    <a:p>
                      <a:pPr>
                        <a:lnSpc>
                          <a:spcPct val="100000"/>
                        </a:lnSpc>
                      </a:pPr>
                      <a:r>
                        <a:rPr b="0" lang="en-GB" sz="1400" spc="-1" strike="noStrike">
                          <a:solidFill>
                            <a:srgbClr val="000000"/>
                          </a:solidFill>
                          <a:latin typeface="Calibri Light"/>
                          <a:ea typeface="Calibri Light"/>
                        </a:rPr>
                        <a:t>Round down the value of x</a:t>
                      </a:r>
                      <a:endParaRPr b="0" lang="en-GB" sz="1400" spc="-1" strike="noStrike">
                        <a:latin typeface="Arial"/>
                      </a:endParaRPr>
                    </a:p>
                  </a:txBody>
                  <a:tcPr marL="91440" marR="91440">
                    <a:noFill/>
                  </a:tcPr>
                </a:tc>
                <a:tc>
                  <a:txBody>
                    <a:bodyPr/>
                    <a:p>
                      <a:pPr>
                        <a:lnSpc>
                          <a:spcPct val="100000"/>
                        </a:lnSpc>
                      </a:pPr>
                      <a:r>
                        <a:rPr b="0" lang="en-GB" sz="1400" spc="-1" strike="noStrike">
                          <a:solidFill>
                            <a:srgbClr val="000000"/>
                          </a:solidFill>
                          <a:latin typeface="Menlo"/>
                          <a:ea typeface="Menlo"/>
                        </a:rPr>
                        <a:t>cmath</a:t>
                      </a:r>
                      <a:endParaRPr b="0" lang="en-GB" sz="1400" spc="-1" strike="noStrike">
                        <a:latin typeface="Arial"/>
                      </a:endParaRPr>
                    </a:p>
                  </a:txBody>
                  <a:tcPr marL="91440" marR="91440">
                    <a:noFill/>
                  </a:tcPr>
                </a:tc>
              </a:tr>
              <a:tr h="325800">
                <a:tc>
                  <a:txBody>
                    <a:bodyPr/>
                    <a:p>
                      <a:pPr>
                        <a:lnSpc>
                          <a:spcPct val="100000"/>
                        </a:lnSpc>
                      </a:pPr>
                      <a:r>
                        <a:rPr b="0" lang="en-GB" sz="1400" spc="-1" strike="noStrike">
                          <a:solidFill>
                            <a:srgbClr val="000000"/>
                          </a:solidFill>
                          <a:latin typeface="Menlo"/>
                          <a:ea typeface="Menlo"/>
                        </a:rPr>
                        <a:t>int abs(int x)</a:t>
                      </a:r>
                      <a:endParaRPr b="0" lang="en-GB" sz="1400" spc="-1" strike="noStrike">
                        <a:latin typeface="Arial"/>
                      </a:endParaRPr>
                    </a:p>
                  </a:txBody>
                  <a:tcPr marL="91440" marR="91440">
                    <a:noFill/>
                  </a:tcPr>
                </a:tc>
                <a:tc>
                  <a:txBody>
                    <a:bodyPr/>
                    <a:p>
                      <a:pPr>
                        <a:lnSpc>
                          <a:spcPct val="100000"/>
                        </a:lnSpc>
                      </a:pPr>
                      <a:r>
                        <a:rPr b="0" lang="en-GB" sz="1400" spc="-1" strike="noStrike">
                          <a:solidFill>
                            <a:srgbClr val="000000"/>
                          </a:solidFill>
                          <a:latin typeface="Calibri Light"/>
                          <a:ea typeface="Calibri Light"/>
                        </a:rPr>
                        <a:t>Absolute value of x</a:t>
                      </a:r>
                      <a:endParaRPr b="0" lang="en-GB" sz="1400" spc="-1" strike="noStrike">
                        <a:latin typeface="Arial"/>
                      </a:endParaRPr>
                    </a:p>
                  </a:txBody>
                  <a:tcPr marL="91440" marR="91440">
                    <a:noFill/>
                  </a:tcPr>
                </a:tc>
                <a:tc>
                  <a:txBody>
                    <a:bodyPr/>
                    <a:p>
                      <a:pPr>
                        <a:lnSpc>
                          <a:spcPct val="100000"/>
                        </a:lnSpc>
                      </a:pPr>
                      <a:r>
                        <a:rPr b="0" lang="en-GB" sz="1400" spc="-1" strike="noStrike">
                          <a:solidFill>
                            <a:srgbClr val="000000"/>
                          </a:solidFill>
                          <a:latin typeface="Menlo"/>
                          <a:ea typeface="Menlo"/>
                        </a:rPr>
                        <a:t>cstdlib</a:t>
                      </a:r>
                      <a:endParaRPr b="0" lang="en-GB" sz="1400" spc="-1" strike="noStrike">
                        <a:latin typeface="Arial"/>
                      </a:endParaRPr>
                    </a:p>
                  </a:txBody>
                  <a:tcPr marL="91440" marR="91440">
                    <a:noFill/>
                  </a:tcPr>
                </a:tc>
              </a:tr>
              <a:tr h="324360">
                <a:tc>
                  <a:txBody>
                    <a:bodyPr/>
                    <a:p>
                      <a:pPr>
                        <a:lnSpc>
                          <a:spcPct val="100000"/>
                        </a:lnSpc>
                      </a:pPr>
                      <a:r>
                        <a:rPr b="0" lang="en-GB" sz="1400" spc="-1" strike="noStrike">
                          <a:solidFill>
                            <a:srgbClr val="000000"/>
                          </a:solidFill>
                          <a:latin typeface="Menlo"/>
                          <a:ea typeface="Menlo"/>
                        </a:rPr>
                        <a:t>int rand()</a:t>
                      </a:r>
                      <a:endParaRPr b="0" lang="en-GB" sz="1400" spc="-1" strike="noStrike">
                        <a:latin typeface="Arial"/>
                      </a:endParaRPr>
                    </a:p>
                  </a:txBody>
                  <a:tcPr marL="91440" marR="91440">
                    <a:noFill/>
                  </a:tcPr>
                </a:tc>
                <a:tc>
                  <a:txBody>
                    <a:bodyPr/>
                    <a:p>
                      <a:pPr>
                        <a:lnSpc>
                          <a:spcPct val="100000"/>
                        </a:lnSpc>
                      </a:pPr>
                      <a:r>
                        <a:rPr b="0" lang="en-GB" sz="1400" spc="-1" strike="noStrike">
                          <a:solidFill>
                            <a:srgbClr val="000000"/>
                          </a:solidFill>
                          <a:latin typeface="Calibri Light"/>
                          <a:ea typeface="Calibri Light"/>
                        </a:rPr>
                        <a:t>A random integer</a:t>
                      </a:r>
                      <a:endParaRPr b="0" lang="en-GB" sz="1400" spc="-1" strike="noStrike">
                        <a:latin typeface="Arial"/>
                      </a:endParaRPr>
                    </a:p>
                  </a:txBody>
                  <a:tcPr marL="91440" marR="91440">
                    <a:noFill/>
                  </a:tcPr>
                </a:tc>
                <a:tc>
                  <a:txBody>
                    <a:bodyPr/>
                    <a:p>
                      <a:pPr>
                        <a:lnSpc>
                          <a:spcPct val="100000"/>
                        </a:lnSpc>
                      </a:pPr>
                      <a:r>
                        <a:rPr b="0" lang="en-GB" sz="1400" spc="-1" strike="noStrike">
                          <a:solidFill>
                            <a:srgbClr val="000000"/>
                          </a:solidFill>
                          <a:latin typeface="Menlo"/>
                          <a:ea typeface="Menlo"/>
                        </a:rPr>
                        <a:t>cstdlib</a:t>
                      </a:r>
                      <a:endParaRPr b="0" lang="en-GB" sz="1400" spc="-1" strike="noStrike">
                        <a:latin typeface="Arial"/>
                      </a:endParaRPr>
                    </a:p>
                  </a:txBody>
                  <a:tcPr marL="91440" marR="91440">
                    <a:noFill/>
                  </a:tcPr>
                </a:tc>
              </a:tr>
            </a:tbl>
          </a:graphicData>
        </a:graphic>
      </p:graphicFrame>
      <p:sp>
        <p:nvSpPr>
          <p:cNvPr id="196" name="TextShape 4"/>
          <p:cNvSpPr txBox="1"/>
          <p:nvPr/>
        </p:nvSpPr>
        <p:spPr>
          <a:xfrm>
            <a:off x="6553080" y="6356520"/>
            <a:ext cx="2133360" cy="364680"/>
          </a:xfrm>
          <a:prstGeom prst="rect">
            <a:avLst/>
          </a:prstGeom>
          <a:noFill/>
          <a:ln>
            <a:noFill/>
          </a:ln>
        </p:spPr>
        <p:txBody>
          <a:bodyPr anchor="ctr"/>
          <a:p>
            <a:pPr algn="r">
              <a:lnSpc>
                <a:spcPct val="100000"/>
              </a:lnSpc>
            </a:pPr>
            <a:fld id="{D394D4DE-94C0-46E5-8473-2677CE22CB6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97" name="CustomShape 5"/>
          <p:cNvSpPr/>
          <p:nvPr/>
        </p:nvSpPr>
        <p:spPr>
          <a:xfrm>
            <a:off x="7124760" y="2596680"/>
            <a:ext cx="2018880" cy="72900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pPr>
            <a:r>
              <a:rPr b="0" lang="en-GB" sz="1400" spc="-1" strike="noStrike">
                <a:solidFill>
                  <a:srgbClr val="000000"/>
                </a:solidFill>
                <a:latin typeface="Calibri Light"/>
              </a:rPr>
              <a:t>The file containing all the function declarations</a:t>
            </a:r>
            <a:endParaRPr b="0" lang="en-GB" sz="1400" spc="-1" strike="noStrike">
              <a:latin typeface="Arial"/>
            </a:endParaRPr>
          </a:p>
        </p:txBody>
      </p:sp>
      <p:sp>
        <p:nvSpPr>
          <p:cNvPr id="198" name="CustomShape 6"/>
          <p:cNvSpPr/>
          <p:nvPr/>
        </p:nvSpPr>
        <p:spPr>
          <a:xfrm flipH="1">
            <a:off x="7108200" y="3047400"/>
            <a:ext cx="587520" cy="207720"/>
          </a:xfrm>
          <a:custGeom>
            <a:avLst/>
            <a:gdLst/>
            <a:ahLst/>
            <a:rect l="l" t="t" r="r" b="b"/>
            <a:pathLst>
              <a:path w="21600" h="21600">
                <a:moveTo>
                  <a:pt x="0" y="0"/>
                </a:moveTo>
                <a:lnTo>
                  <a:pt x="21600" y="21600"/>
                </a:lnTo>
              </a:path>
            </a:pathLst>
          </a:custGeom>
          <a:noFill/>
          <a:ln>
            <a:solidFill>
              <a:srgbClr val="f59240"/>
            </a:solidFill>
            <a:round/>
            <a:tailEnd len="med" type="triangle" w="med"/>
          </a:ln>
        </p:spPr>
        <p:style>
          <a:lnRef idx="1">
            <a:schemeClr val="accent6"/>
          </a:lnRef>
          <a:fillRef idx="0">
            <a:schemeClr val="accent6"/>
          </a:fillRef>
          <a:effectRef idx="0">
            <a:schemeClr val="accent6"/>
          </a:effectRef>
          <a:fontRef idx="minor"/>
        </p:style>
      </p:sp>
    </p:spTree>
  </p:cSld>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198"/>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19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94">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Using Predefined Functions</a:t>
            </a:r>
            <a:endParaRPr b="0" lang="en-US" sz="4400" spc="-1" strike="noStrike">
              <a:solidFill>
                <a:srgbClr val="000000"/>
              </a:solidFill>
              <a:latin typeface="Calibri Light"/>
            </a:endParaRPr>
          </a:p>
        </p:txBody>
      </p:sp>
      <p:sp>
        <p:nvSpPr>
          <p:cNvPr id="200"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1199"/>
              </a:spcBef>
              <a:buClr>
                <a:srgbClr val="000000"/>
              </a:buClr>
              <a:buFont typeface="Arial"/>
              <a:buChar char="•"/>
            </a:pPr>
            <a:r>
              <a:rPr b="0" lang="en-US" sz="2400" spc="-1" strike="noStrike">
                <a:solidFill>
                  <a:srgbClr val="000000"/>
                </a:solidFill>
                <a:latin typeface="Calibri Light"/>
                <a:ea typeface="Calibri Light"/>
              </a:rPr>
              <a:t>It is very important for a developer to be able to use predefined functions, since there are many libraries out there already well-written (and well-tested) by others for some specific purposes, e.g., math libraries, image handling libraries, linear algebra libraries.</a:t>
            </a:r>
            <a:endParaRPr b="0" lang="en-US" sz="2400" spc="-1" strike="noStrike">
              <a:solidFill>
                <a:srgbClr val="000000"/>
              </a:solidFill>
              <a:latin typeface="Calibri Light"/>
            </a:endParaRPr>
          </a:p>
          <a:p>
            <a:pPr marL="343080" indent="-342720">
              <a:lnSpc>
                <a:spcPct val="100000"/>
              </a:lnSpc>
              <a:spcBef>
                <a:spcPts val="1199"/>
              </a:spcBef>
              <a:buClr>
                <a:srgbClr val="000000"/>
              </a:buClr>
              <a:buFont typeface="Arial"/>
              <a:buChar char="•"/>
            </a:pPr>
            <a:r>
              <a:rPr b="0" lang="en-US" sz="2400" spc="-1" strike="noStrike">
                <a:solidFill>
                  <a:srgbClr val="000000"/>
                </a:solidFill>
                <a:latin typeface="Calibri Light"/>
                <a:ea typeface="Calibri Light"/>
              </a:rPr>
              <a:t>The function declarations in the header files should tell how we may use each function in the given library, but usually we will go to the library documentation (or manual/reference) to look at the usage details for each function.  </a:t>
            </a:r>
            <a:endParaRPr b="0" lang="en-US" sz="2400" spc="-1" strike="noStrike">
              <a:solidFill>
                <a:srgbClr val="000000"/>
              </a:solidFill>
              <a:latin typeface="Calibri Light"/>
            </a:endParaRPr>
          </a:p>
          <a:p>
            <a:pPr marL="343080" indent="-342720">
              <a:lnSpc>
                <a:spcPct val="100000"/>
              </a:lnSpc>
              <a:spcBef>
                <a:spcPts val="1199"/>
              </a:spcBef>
              <a:buClr>
                <a:srgbClr val="000000"/>
              </a:buClr>
              <a:buFont typeface="Arial"/>
              <a:buChar char="•"/>
            </a:pPr>
            <a:r>
              <a:rPr b="0" lang="en-US" sz="2400" spc="-1" strike="noStrike">
                <a:solidFill>
                  <a:srgbClr val="000000"/>
                </a:solidFill>
                <a:latin typeface="Calibri Light"/>
                <a:ea typeface="Calibri Light"/>
              </a:rPr>
              <a:t>It is therefore also very important for a developer to be able to read and understand library documentation.  </a:t>
            </a:r>
            <a:endParaRPr b="0" lang="en-US" sz="2400" spc="-1" strike="noStrike">
              <a:solidFill>
                <a:srgbClr val="000000"/>
              </a:solidFill>
              <a:latin typeface="Calibri Light"/>
            </a:endParaRPr>
          </a:p>
          <a:p>
            <a:pPr>
              <a:lnSpc>
                <a:spcPct val="100000"/>
              </a:lnSpc>
              <a:spcBef>
                <a:spcPts val="1199"/>
              </a:spcBef>
            </a:pPr>
            <a:endParaRPr b="0" lang="en-US" sz="2400" spc="-1" strike="noStrike">
              <a:solidFill>
                <a:srgbClr val="000000"/>
              </a:solidFill>
              <a:latin typeface="Calibri Light"/>
            </a:endParaRPr>
          </a:p>
        </p:txBody>
      </p:sp>
      <p:sp>
        <p:nvSpPr>
          <p:cNvPr id="201" name="TextShape 3"/>
          <p:cNvSpPr txBox="1"/>
          <p:nvPr/>
        </p:nvSpPr>
        <p:spPr>
          <a:xfrm>
            <a:off x="6553080" y="6356520"/>
            <a:ext cx="2133360" cy="364680"/>
          </a:xfrm>
          <a:prstGeom prst="rect">
            <a:avLst/>
          </a:prstGeom>
          <a:noFill/>
          <a:ln>
            <a:noFill/>
          </a:ln>
        </p:spPr>
        <p:txBody>
          <a:bodyPr anchor="ctr"/>
          <a:p>
            <a:pPr algn="r">
              <a:lnSpc>
                <a:spcPct val="100000"/>
              </a:lnSpc>
            </a:pPr>
            <a:fld id="{DEDFEA13-E33D-4795-953C-9024B00B06E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Function Reference Example</a:t>
            </a:r>
            <a:endParaRPr b="0" lang="en-US" sz="4400" spc="-1" strike="noStrike">
              <a:solidFill>
                <a:srgbClr val="000000"/>
              </a:solidFill>
              <a:latin typeface="Calibri Light"/>
            </a:endParaRPr>
          </a:p>
        </p:txBody>
      </p:sp>
      <p:sp>
        <p:nvSpPr>
          <p:cNvPr id="203" name="TextShape 2"/>
          <p:cNvSpPr txBox="1"/>
          <p:nvPr/>
        </p:nvSpPr>
        <p:spPr>
          <a:xfrm>
            <a:off x="6553080" y="6356520"/>
            <a:ext cx="2133360" cy="364680"/>
          </a:xfrm>
          <a:prstGeom prst="rect">
            <a:avLst/>
          </a:prstGeom>
          <a:noFill/>
          <a:ln>
            <a:noFill/>
          </a:ln>
        </p:spPr>
        <p:txBody>
          <a:bodyPr anchor="ctr"/>
          <a:p>
            <a:pPr algn="r">
              <a:lnSpc>
                <a:spcPct val="100000"/>
              </a:lnSpc>
            </a:pPr>
            <a:fld id="{BAD0AB53-8DF5-45B1-8478-BD70E34D3B2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pic>
        <p:nvPicPr>
          <p:cNvPr id="204" name="Picture 4" descr=""/>
          <p:cNvPicPr/>
          <p:nvPr/>
        </p:nvPicPr>
        <p:blipFill>
          <a:blip r:embed="rId1"/>
          <a:stretch/>
        </p:blipFill>
        <p:spPr>
          <a:xfrm>
            <a:off x="457200" y="2480040"/>
            <a:ext cx="8229240" cy="2040120"/>
          </a:xfrm>
          <a:prstGeom prst="rect">
            <a:avLst/>
          </a:prstGeom>
          <a:ln>
            <a:noFill/>
          </a:ln>
        </p:spPr>
      </p:pic>
      <p:sp>
        <p:nvSpPr>
          <p:cNvPr id="205" name="CustomShape 3"/>
          <p:cNvSpPr/>
          <p:nvPr/>
        </p:nvSpPr>
        <p:spPr>
          <a:xfrm>
            <a:off x="-514440" y="1446120"/>
            <a:ext cx="9404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This is what you can find from the </a:t>
            </a:r>
            <a:r>
              <a:rPr b="0" lang="en-GB" sz="1800" spc="-1" strike="noStrike" u="sng">
                <a:solidFill>
                  <a:srgbClr val="0000ff"/>
                </a:solidFill>
                <a:uFillTx/>
                <a:latin typeface="Calibri Light"/>
                <a:hlinkClick r:id="rId2"/>
              </a:rPr>
              <a:t>sqrt() function reference </a:t>
            </a:r>
            <a:r>
              <a:rPr b="0" lang="en-GB" sz="1800" spc="-1" strike="noStrike">
                <a:solidFill>
                  <a:srgbClr val="000000"/>
                </a:solidFill>
                <a:latin typeface="Calibri Light"/>
              </a:rPr>
              <a:t>from cplusplus.com: </a:t>
            </a:r>
            <a:endParaRPr b="0" lang="en-GB" sz="1800" spc="-1" strike="noStrike">
              <a:latin typeface="Arial"/>
            </a:endParaRPr>
          </a:p>
        </p:txBody>
      </p:sp>
      <p:sp>
        <p:nvSpPr>
          <p:cNvPr id="206" name="CustomShape 4"/>
          <p:cNvSpPr/>
          <p:nvPr/>
        </p:nvSpPr>
        <p:spPr>
          <a:xfrm flipH="1">
            <a:off x="1133280" y="2371320"/>
            <a:ext cx="314280" cy="48672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7" name="CustomShape 5"/>
          <p:cNvSpPr/>
          <p:nvPr/>
        </p:nvSpPr>
        <p:spPr>
          <a:xfrm>
            <a:off x="661680" y="2002320"/>
            <a:ext cx="1574280" cy="638280"/>
          </a:xfrm>
          <a:prstGeom prst="rect">
            <a:avLst/>
          </a:prstGeom>
          <a:no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rPr>
              <a:t>Function name</a:t>
            </a:r>
            <a:endParaRPr b="0" lang="en-GB" sz="1800" spc="-1" strike="noStrike">
              <a:latin typeface="Arial"/>
            </a:endParaRPr>
          </a:p>
        </p:txBody>
      </p:sp>
      <p:sp>
        <p:nvSpPr>
          <p:cNvPr id="208" name="CustomShape 6"/>
          <p:cNvSpPr/>
          <p:nvPr/>
        </p:nvSpPr>
        <p:spPr>
          <a:xfrm flipH="1" flipV="1">
            <a:off x="2624400" y="3428280"/>
            <a:ext cx="1303200" cy="16668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9" name="CustomShape 7"/>
          <p:cNvSpPr/>
          <p:nvPr/>
        </p:nvSpPr>
        <p:spPr>
          <a:xfrm>
            <a:off x="1935720" y="3362040"/>
            <a:ext cx="688320" cy="161280"/>
          </a:xfrm>
          <a:prstGeom prst="rect">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0" name="CustomShape 8"/>
          <p:cNvSpPr/>
          <p:nvPr/>
        </p:nvSpPr>
        <p:spPr>
          <a:xfrm>
            <a:off x="3927960" y="3411360"/>
            <a:ext cx="2625120" cy="638280"/>
          </a:xfrm>
          <a:prstGeom prst="rect">
            <a:avLst/>
          </a:prstGeom>
          <a:no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rPr>
              <a:t>input parameter data type</a:t>
            </a:r>
            <a:endParaRPr b="0" lang="en-GB" sz="1800" spc="-1" strike="noStrike">
              <a:latin typeface="Arial"/>
            </a:endParaRPr>
          </a:p>
        </p:txBody>
      </p:sp>
      <p:sp>
        <p:nvSpPr>
          <p:cNvPr id="211" name="CustomShape 9"/>
          <p:cNvSpPr/>
          <p:nvPr/>
        </p:nvSpPr>
        <p:spPr>
          <a:xfrm>
            <a:off x="3302640" y="4095000"/>
            <a:ext cx="1770480" cy="638280"/>
          </a:xfrm>
          <a:prstGeom prst="rect">
            <a:avLst/>
          </a:prstGeom>
          <a:no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rPr>
              <a:t>output data type</a:t>
            </a:r>
            <a:endParaRPr b="0" lang="en-GB" sz="1800" spc="-1" strike="noStrike">
              <a:latin typeface="Arial"/>
            </a:endParaRPr>
          </a:p>
        </p:txBody>
      </p:sp>
      <p:sp>
        <p:nvSpPr>
          <p:cNvPr id="212" name="CustomShape 10"/>
          <p:cNvSpPr/>
          <p:nvPr/>
        </p:nvSpPr>
        <p:spPr>
          <a:xfrm flipH="1" flipV="1">
            <a:off x="1159920" y="3522960"/>
            <a:ext cx="2141640" cy="75600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3" name="CustomShape 11"/>
          <p:cNvSpPr/>
          <p:nvPr/>
        </p:nvSpPr>
        <p:spPr>
          <a:xfrm>
            <a:off x="873000" y="3361320"/>
            <a:ext cx="575640" cy="161280"/>
          </a:xfrm>
          <a:prstGeom prst="rect">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4" name="CustomShape 12"/>
          <p:cNvSpPr/>
          <p:nvPr/>
        </p:nvSpPr>
        <p:spPr>
          <a:xfrm>
            <a:off x="7177680" y="2586240"/>
            <a:ext cx="1580040" cy="369000"/>
          </a:xfrm>
          <a:prstGeom prst="rect">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5" name="CustomShape 13"/>
          <p:cNvSpPr/>
          <p:nvPr/>
        </p:nvSpPr>
        <p:spPr>
          <a:xfrm>
            <a:off x="7526160" y="2508480"/>
            <a:ext cx="441360" cy="7740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6" name="CustomShape 14"/>
          <p:cNvSpPr/>
          <p:nvPr/>
        </p:nvSpPr>
        <p:spPr>
          <a:xfrm>
            <a:off x="6014520" y="1861920"/>
            <a:ext cx="3022920" cy="912600"/>
          </a:xfrm>
          <a:prstGeom prst="rect">
            <a:avLst/>
          </a:prstGeom>
          <a:no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rPr>
              <a:t>Header file containing the function declaration of this function</a:t>
            </a:r>
            <a:endParaRPr b="0" lang="en-GB" sz="1800" spc="-1" strike="noStrike">
              <a:latin typeface="Arial"/>
            </a:endParaRPr>
          </a:p>
        </p:txBody>
      </p:sp>
      <p:sp>
        <p:nvSpPr>
          <p:cNvPr id="217" name="CustomShape 15"/>
          <p:cNvSpPr/>
          <p:nvPr/>
        </p:nvSpPr>
        <p:spPr>
          <a:xfrm>
            <a:off x="408240" y="5190120"/>
            <a:ext cx="5941080" cy="2036520"/>
          </a:xfrm>
          <a:prstGeom prst="rect">
            <a:avLst/>
          </a:prstGeom>
          <a:no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alibri Light"/>
              </a:rPr>
              <a:t>Note that a function may accept different data types as inputs (hence there are 4 different function declarations for sqrt()). </a:t>
            </a:r>
            <a:br/>
            <a:r>
              <a:rPr b="0" lang="en-GB" sz="1600" spc="-1" strike="noStrike">
                <a:solidFill>
                  <a:srgbClr val="000000"/>
                </a:solidFill>
                <a:latin typeface="Calibri Light"/>
              </a:rPr>
              <a:t>This is called </a:t>
            </a:r>
            <a:r>
              <a:rPr b="0" lang="en-GB" sz="1600" spc="-1" strike="noStrike">
                <a:solidFill>
                  <a:srgbClr val="e46c0a"/>
                </a:solidFill>
                <a:latin typeface="Calibri Light"/>
              </a:rPr>
              <a:t>function overloading</a:t>
            </a:r>
            <a:r>
              <a:rPr b="0" lang="en-GB" sz="1600" spc="-1" strike="noStrike">
                <a:solidFill>
                  <a:srgbClr val="000000"/>
                </a:solidFill>
                <a:latin typeface="Calibri Light"/>
              </a:rPr>
              <a:t>.</a:t>
            </a:r>
            <a:endParaRPr b="0" lang="en-GB" sz="1600" spc="-1" strike="noStrike">
              <a:latin typeface="Arial"/>
            </a:endParaRPr>
          </a:p>
          <a:p>
            <a:pPr>
              <a:lnSpc>
                <a:spcPct val="100000"/>
              </a:lnSpc>
            </a:pPr>
            <a:r>
              <a:rPr b="0" lang="en-GB" sz="1600" spc="-1" strike="noStrike">
                <a:solidFill>
                  <a:srgbClr val="000000"/>
                </a:solidFill>
                <a:latin typeface="Calibri Light"/>
              </a:rPr>
              <a:t>In this case, if you provide a double type input to sqrt(), the output returned by the function will be of a double type, if the input to sqrt() is of a float type, then the output would be of a float type.</a:t>
            </a:r>
            <a:endParaRPr b="0" lang="en-GB" sz="1600" spc="-1" strike="noStrike">
              <a:latin typeface="Arial"/>
            </a:endParaRPr>
          </a:p>
        </p:txBody>
      </p:sp>
      <p:sp>
        <p:nvSpPr>
          <p:cNvPr id="218" name="CustomShape 16"/>
          <p:cNvSpPr/>
          <p:nvPr/>
        </p:nvSpPr>
        <p:spPr>
          <a:xfrm>
            <a:off x="2639880" y="4558320"/>
            <a:ext cx="5126400" cy="638280"/>
          </a:xfrm>
          <a:prstGeom prst="rect">
            <a:avLst/>
          </a:prstGeom>
          <a:no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rPr>
              <a:t>Describes what the function does and what it outputs</a:t>
            </a:r>
            <a:endParaRPr b="0" lang="en-GB" sz="1800" spc="-1" strike="noStrike">
              <a:latin typeface="Arial"/>
            </a:endParaRPr>
          </a:p>
        </p:txBody>
      </p:sp>
      <p:sp>
        <p:nvSpPr>
          <p:cNvPr id="219" name="CustomShape 17"/>
          <p:cNvSpPr/>
          <p:nvPr/>
        </p:nvSpPr>
        <p:spPr>
          <a:xfrm flipH="1" flipV="1">
            <a:off x="1460520" y="4519800"/>
            <a:ext cx="1178280" cy="22212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0" name="CustomShape 18"/>
          <p:cNvSpPr/>
          <p:nvPr/>
        </p:nvSpPr>
        <p:spPr>
          <a:xfrm>
            <a:off x="390240" y="4071240"/>
            <a:ext cx="2141640" cy="448920"/>
          </a:xfrm>
          <a:prstGeom prst="rect">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1" name="CustomShape 19"/>
          <p:cNvSpPr/>
          <p:nvPr/>
        </p:nvSpPr>
        <p:spPr>
          <a:xfrm>
            <a:off x="6394680" y="5759280"/>
            <a:ext cx="2450520" cy="637200"/>
          </a:xfrm>
          <a:prstGeom prst="rect">
            <a:avLst/>
          </a:prstGeom>
          <a:no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Avenir Next Condensed"/>
              </a:rPr>
              <a:t>Check </a:t>
            </a:r>
            <a:r>
              <a:rPr b="0" lang="en-GB" sz="1200" spc="-1" strike="noStrike" u="sng">
                <a:solidFill>
                  <a:srgbClr val="0000ff"/>
                </a:solidFill>
                <a:uFillTx/>
                <a:latin typeface="Avenir Next Condensed"/>
                <a:hlinkClick r:id="rId3"/>
              </a:rPr>
              <a:t>this</a:t>
            </a:r>
            <a:r>
              <a:rPr b="0" lang="en-GB" sz="1200" spc="-1" strike="noStrike">
                <a:solidFill>
                  <a:srgbClr val="000000"/>
                </a:solidFill>
                <a:latin typeface="Avenir Next Condensed"/>
              </a:rPr>
              <a:t> for some examples in function overloading.</a:t>
            </a:r>
            <a:endParaRPr b="0" lang="en-GB" sz="1200" spc="-1" strike="noStrike">
              <a:latin typeface="Arial"/>
            </a:endParaRPr>
          </a:p>
        </p:txBody>
      </p:sp>
      <p:sp>
        <p:nvSpPr>
          <p:cNvPr id="222" name="CustomShape 20"/>
          <p:cNvSpPr/>
          <p:nvPr/>
        </p:nvSpPr>
        <p:spPr>
          <a:xfrm>
            <a:off x="2373480" y="1947240"/>
            <a:ext cx="2968560" cy="912600"/>
          </a:xfrm>
          <a:prstGeom prst="rect">
            <a:avLst/>
          </a:prstGeom>
          <a:no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rPr>
              <a:t>This is the different C++ version, so we’ll use C++11</a:t>
            </a:r>
            <a:endParaRPr b="0" lang="en-GB" sz="1800" spc="-1" strike="noStrike">
              <a:latin typeface="Arial"/>
            </a:endParaRPr>
          </a:p>
        </p:txBody>
      </p:sp>
      <p:sp>
        <p:nvSpPr>
          <p:cNvPr id="223" name="CustomShape 21"/>
          <p:cNvSpPr/>
          <p:nvPr/>
        </p:nvSpPr>
        <p:spPr>
          <a:xfrm flipH="1">
            <a:off x="2373480" y="2593440"/>
            <a:ext cx="1483920" cy="56376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109" dur="indefinite" restart="never" nodeType="tmRoot">
          <p:childTnLst>
            <p:seq>
              <p:cTn id="110" dur="indefinite" nodeType="mainSeq">
                <p:childTnLst>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206"/>
                                        </p:tgtEl>
                                        <p:attrNameLst>
                                          <p:attrName>style.visibility</p:attrName>
                                        </p:attrNameLst>
                                      </p:cBhvr>
                                      <p:to>
                                        <p:strVal val="visible"/>
                                      </p:to>
                                    </p:set>
                                  </p:childTnLst>
                                </p:cTn>
                              </p:par>
                              <p:par>
                                <p:cTn id="115" nodeType="withEffect" fill="hold" presetClass="entr" presetID="1">
                                  <p:stCondLst>
                                    <p:cond delay="0"/>
                                  </p:stCondLst>
                                  <p:childTnLst>
                                    <p:set>
                                      <p:cBhvr>
                                        <p:cTn id="116" dur="1" fill="hold">
                                          <p:stCondLst>
                                            <p:cond delay="0"/>
                                          </p:stCondLst>
                                        </p:cTn>
                                        <p:tgtEl>
                                          <p:spTgt spid="20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222"/>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22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216"/>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215"/>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21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209"/>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208"/>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21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213"/>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212"/>
                                        </p:tgtEl>
                                        <p:attrNameLst>
                                          <p:attrName>style.visibility</p:attrName>
                                        </p:attrNameLst>
                                      </p:cBhvr>
                                      <p:to>
                                        <p:strVal val="visible"/>
                                      </p:to>
                                    </p:set>
                                  </p:childTnLst>
                                </p:cTn>
                              </p:par>
                              <p:par>
                                <p:cTn id="145" nodeType="withEffect" fill="hold" presetClass="entr" presetID="1">
                                  <p:stCondLst>
                                    <p:cond delay="0"/>
                                  </p:stCondLst>
                                  <p:childTnLst>
                                    <p:set>
                                      <p:cBhvr>
                                        <p:cTn id="146" dur="1" fill="hold">
                                          <p:stCondLst>
                                            <p:cond delay="0"/>
                                          </p:stCondLst>
                                        </p:cTn>
                                        <p:tgtEl>
                                          <p:spTgt spid="211"/>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220"/>
                                        </p:tgtEl>
                                        <p:attrNameLst>
                                          <p:attrName>style.visibility</p:attrName>
                                        </p:attrNameLst>
                                      </p:cBhvr>
                                      <p:to>
                                        <p:strVal val="visible"/>
                                      </p:to>
                                    </p:set>
                                  </p:childTnLst>
                                </p:cTn>
                              </p:par>
                              <p:par>
                                <p:cTn id="151" nodeType="withEffect" fill="hold" presetClass="entr" presetID="1">
                                  <p:stCondLst>
                                    <p:cond delay="0"/>
                                  </p:stCondLst>
                                  <p:childTnLst>
                                    <p:set>
                                      <p:cBhvr>
                                        <p:cTn id="152" dur="1" fill="hold">
                                          <p:stCondLst>
                                            <p:cond delay="0"/>
                                          </p:stCondLst>
                                        </p:cTn>
                                        <p:tgtEl>
                                          <p:spTgt spid="219"/>
                                        </p:tgtEl>
                                        <p:attrNameLst>
                                          <p:attrName>style.visibility</p:attrName>
                                        </p:attrNameLst>
                                      </p:cBhvr>
                                      <p:to>
                                        <p:strVal val="visible"/>
                                      </p:to>
                                    </p:set>
                                  </p:childTnLst>
                                </p:cTn>
                              </p:par>
                              <p:par>
                                <p:cTn id="153" nodeType="withEffect" fill="hold" presetClass="entr" presetID="1">
                                  <p:stCondLst>
                                    <p:cond delay="0"/>
                                  </p:stCondLst>
                                  <p:childTnLst>
                                    <p:set>
                                      <p:cBhvr>
                                        <p:cTn id="154" dur="1" fill="hold">
                                          <p:stCondLst>
                                            <p:cond delay="0"/>
                                          </p:stCondLst>
                                        </p:cTn>
                                        <p:tgtEl>
                                          <p:spTgt spid="21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21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Using Predefined Functions</a:t>
            </a:r>
            <a:endParaRPr b="0" lang="en-US" sz="4400" spc="-1" strike="noStrike">
              <a:solidFill>
                <a:srgbClr val="000000"/>
              </a:solidFill>
              <a:latin typeface="Calibri Light"/>
            </a:endParaRPr>
          </a:p>
        </p:txBody>
      </p:sp>
      <p:sp>
        <p:nvSpPr>
          <p:cNvPr id="225"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To use a pre-defined function, simply include the corresponding header file using the include directive </a:t>
            </a:r>
            <a:r>
              <a:rPr b="0" lang="en-US" sz="2000" spc="-1" strike="noStrike">
                <a:solidFill>
                  <a:srgbClr val="e46c0a"/>
                </a:solidFill>
                <a:latin typeface="Menlo"/>
                <a:ea typeface="Menlo"/>
              </a:rPr>
              <a:t>#include &lt;…&gt; </a:t>
            </a:r>
            <a:r>
              <a:rPr b="0" lang="en-US" sz="2400" spc="-1" strike="noStrike">
                <a:solidFill>
                  <a:srgbClr val="000000"/>
                </a:solidFill>
                <a:latin typeface="Calibri Light"/>
                <a:ea typeface="Calibri Light"/>
              </a:rPr>
              <a:t>at the beginning of the file containing your code</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e.g., </a:t>
            </a:r>
            <a:r>
              <a:rPr b="0" lang="en-US" sz="2000" spc="-1" strike="noStrike">
                <a:solidFill>
                  <a:srgbClr val="000000"/>
                </a:solidFill>
                <a:latin typeface="Menlo"/>
                <a:ea typeface="Menlo"/>
              </a:rPr>
              <a:t>#include&lt;iostream&gt;</a:t>
            </a:r>
            <a:r>
              <a:rPr b="0" lang="en-US" sz="2000" spc="-1" strike="noStrike">
                <a:solidFill>
                  <a:srgbClr val="000000"/>
                </a:solidFill>
                <a:latin typeface="Consolas"/>
                <a:ea typeface="Consolas"/>
              </a:rPr>
              <a:t> </a:t>
            </a:r>
            <a:r>
              <a:rPr b="0" lang="en-US" sz="2400" spc="-1" strike="noStrike">
                <a:solidFill>
                  <a:srgbClr val="000000"/>
                </a:solidFill>
                <a:latin typeface="Calibri Light"/>
                <a:ea typeface="Calibri Light"/>
              </a:rPr>
              <a:t>for using </a:t>
            </a:r>
            <a:r>
              <a:rPr b="0" lang="en-US" sz="2000" spc="-1" strike="noStrike">
                <a:solidFill>
                  <a:srgbClr val="000000"/>
                </a:solidFill>
                <a:latin typeface="Menlo"/>
                <a:ea typeface="Menlo"/>
              </a:rPr>
              <a:t>cin</a:t>
            </a:r>
            <a:r>
              <a:rPr b="0" lang="en-US" sz="2400" spc="-1" strike="noStrike">
                <a:solidFill>
                  <a:srgbClr val="000000"/>
                </a:solidFill>
                <a:latin typeface="Calibri Light"/>
                <a:ea typeface="Calibri Light"/>
              </a:rPr>
              <a:t>, </a:t>
            </a:r>
            <a:r>
              <a:rPr b="0" lang="en-US" sz="2000" spc="-1" strike="noStrike">
                <a:solidFill>
                  <a:srgbClr val="000000"/>
                </a:solidFill>
                <a:latin typeface="Menlo"/>
                <a:ea typeface="Menlo"/>
              </a:rPr>
              <a:t>cout</a:t>
            </a:r>
            <a:r>
              <a:rPr b="0" lang="en-US" sz="2400" spc="-1" strike="noStrike">
                <a:solidFill>
                  <a:srgbClr val="000000"/>
                </a:solidFill>
                <a:latin typeface="Calibri Light"/>
                <a:ea typeface="Calibri Light"/>
              </a:rPr>
              <a:t>, </a:t>
            </a:r>
            <a:r>
              <a:rPr b="0" lang="en-US" sz="2000" spc="-1" strike="noStrike">
                <a:solidFill>
                  <a:srgbClr val="000000"/>
                </a:solidFill>
                <a:latin typeface="Menlo"/>
                <a:ea typeface="Menlo"/>
              </a:rPr>
              <a:t>endl</a:t>
            </a:r>
            <a:endParaRPr b="0" lang="en-US" sz="20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e.g., </a:t>
            </a:r>
            <a:r>
              <a:rPr b="0" lang="en-US" sz="2000" spc="-1" strike="noStrike">
                <a:solidFill>
                  <a:srgbClr val="000000"/>
                </a:solidFill>
                <a:latin typeface="Menlo"/>
                <a:ea typeface="Menlo"/>
              </a:rPr>
              <a:t>#include&lt;cstdlib&gt;</a:t>
            </a:r>
            <a:r>
              <a:rPr b="0" lang="en-US" sz="2400" spc="-1" strike="noStrike">
                <a:solidFill>
                  <a:srgbClr val="000000"/>
                </a:solidFill>
                <a:latin typeface="Consolas"/>
                <a:ea typeface="Consolas"/>
              </a:rPr>
              <a:t> </a:t>
            </a:r>
            <a:r>
              <a:rPr b="0" lang="en-US" sz="2400" spc="-1" strike="noStrike">
                <a:solidFill>
                  <a:srgbClr val="000000"/>
                </a:solidFill>
                <a:latin typeface="Calibri Light"/>
                <a:ea typeface="Calibri Light"/>
              </a:rPr>
              <a:t>for using </a:t>
            </a:r>
            <a:r>
              <a:rPr b="0" lang="en-US" sz="2000" spc="-1" strike="noStrike">
                <a:solidFill>
                  <a:srgbClr val="000000"/>
                </a:solidFill>
                <a:latin typeface="Menlo"/>
                <a:ea typeface="Menlo"/>
              </a:rPr>
              <a:t>rand()</a:t>
            </a:r>
            <a:r>
              <a:rPr b="0" lang="en-US" sz="2400" spc="-1" strike="noStrike">
                <a:solidFill>
                  <a:srgbClr val="000000"/>
                </a:solidFill>
                <a:latin typeface="Calibri Light"/>
                <a:ea typeface="Calibri Light"/>
              </a:rPr>
              <a:t>, </a:t>
            </a:r>
            <a:r>
              <a:rPr b="0" lang="en-US" sz="2000" spc="-1" strike="noStrike">
                <a:solidFill>
                  <a:srgbClr val="000000"/>
                </a:solidFill>
                <a:latin typeface="Menlo"/>
                <a:ea typeface="Menlo"/>
              </a:rPr>
              <a:t>srand()</a:t>
            </a:r>
            <a:endParaRPr b="0" lang="en-US" sz="20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This step is mandatory so that the compiler can check if the functions are used correctly. Recall that the header contains how the functions should be used.</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To use a predefined function, read its function reference and take note of the </a:t>
            </a:r>
            <a:r>
              <a:rPr b="0" lang="en-US" sz="2400" spc="-1" strike="noStrike">
                <a:solidFill>
                  <a:srgbClr val="e46c0a"/>
                </a:solidFill>
                <a:latin typeface="Calibri Light"/>
                <a:ea typeface="Calibri Light"/>
              </a:rPr>
              <a:t>input</a:t>
            </a:r>
            <a:r>
              <a:rPr b="0" lang="en-US" sz="2400" spc="-1" strike="noStrike">
                <a:solidFill>
                  <a:srgbClr val="000000"/>
                </a:solidFill>
                <a:latin typeface="Calibri Light"/>
                <a:ea typeface="Calibri Light"/>
              </a:rPr>
              <a:t> </a:t>
            </a:r>
            <a:r>
              <a:rPr b="0" lang="en-US" sz="2400" spc="-1" strike="noStrike">
                <a:solidFill>
                  <a:srgbClr val="e46c0a"/>
                </a:solidFill>
                <a:latin typeface="Calibri Light"/>
                <a:ea typeface="Calibri Light"/>
              </a:rPr>
              <a:t>parameters </a:t>
            </a:r>
            <a:r>
              <a:rPr b="0" lang="en-US" sz="2400" spc="-1" strike="noStrike">
                <a:solidFill>
                  <a:srgbClr val="000000"/>
                </a:solidFill>
                <a:latin typeface="Calibri Light"/>
                <a:ea typeface="Calibri Light"/>
              </a:rPr>
              <a:t>and the </a:t>
            </a:r>
            <a:r>
              <a:rPr b="0" lang="en-US" sz="2400" spc="-1" strike="noStrike">
                <a:solidFill>
                  <a:srgbClr val="e46c0a"/>
                </a:solidFill>
                <a:latin typeface="Calibri Light"/>
                <a:ea typeface="Calibri Light"/>
              </a:rPr>
              <a:t>return type</a:t>
            </a:r>
            <a:r>
              <a:rPr b="0" lang="en-US" sz="2400" spc="-1" strike="noStrike">
                <a:solidFill>
                  <a:srgbClr val="000000"/>
                </a:solidFill>
                <a:latin typeface="Calibri Light"/>
                <a:ea typeface="Calibri Light"/>
              </a:rPr>
              <a:t> for a function and make the function call accordingly.</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226" name="TextShape 3"/>
          <p:cNvSpPr txBox="1"/>
          <p:nvPr/>
        </p:nvSpPr>
        <p:spPr>
          <a:xfrm>
            <a:off x="6553080" y="6356520"/>
            <a:ext cx="2133360" cy="364680"/>
          </a:xfrm>
          <a:prstGeom prst="rect">
            <a:avLst/>
          </a:prstGeom>
          <a:noFill/>
          <a:ln>
            <a:noFill/>
          </a:ln>
        </p:spPr>
        <p:txBody>
          <a:bodyPr anchor="ctr"/>
          <a:p>
            <a:pPr algn="r">
              <a:lnSpc>
                <a:spcPct val="100000"/>
              </a:lnSpc>
            </a:pPr>
            <a:fld id="{EAA4C612-302E-4B69-B00F-23B0765AC70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225">
                                            <p:txEl>
                                              <p:pRg st="0" end="0"/>
                                            </p:txEl>
                                          </p:spTgt>
                                        </p:tgtEl>
                                        <p:attrNameLst>
                                          <p:attrName>style.visibility</p:attrName>
                                        </p:attrNameLst>
                                      </p:cBhvr>
                                      <p:to>
                                        <p:strVal val="visible"/>
                                      </p:to>
                                    </p:set>
                                  </p:childTnLst>
                                </p:cTn>
                              </p:par>
                              <p:par>
                                <p:cTn id="169" nodeType="withEffect" fill="hold" presetClass="entr" presetID="1">
                                  <p:stCondLst>
                                    <p:cond delay="0"/>
                                  </p:stCondLst>
                                  <p:childTnLst>
                                    <p:set>
                                      <p:cBhvr>
                                        <p:cTn id="170" dur="1" fill="hold">
                                          <p:stCondLst>
                                            <p:cond delay="0"/>
                                          </p:stCondLst>
                                        </p:cTn>
                                        <p:tgtEl>
                                          <p:spTgt spid="225">
                                            <p:txEl>
                                              <p:pRg st="1" end="1"/>
                                            </p:txEl>
                                          </p:spTgt>
                                        </p:tgtEl>
                                        <p:attrNameLst>
                                          <p:attrName>style.visibility</p:attrName>
                                        </p:attrNameLst>
                                      </p:cBhvr>
                                      <p:to>
                                        <p:strVal val="visible"/>
                                      </p:to>
                                    </p:set>
                                  </p:childTnLst>
                                </p:cTn>
                              </p:par>
                              <p:par>
                                <p:cTn id="171" nodeType="withEffect" fill="hold" presetClass="entr" presetID="1">
                                  <p:stCondLst>
                                    <p:cond delay="0"/>
                                  </p:stCondLst>
                                  <p:childTnLst>
                                    <p:set>
                                      <p:cBhvr>
                                        <p:cTn id="172"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Using Predefined Functions</a:t>
            </a:r>
            <a:endParaRPr b="0" lang="en-US" sz="4400" spc="-1" strike="noStrike">
              <a:solidFill>
                <a:srgbClr val="000000"/>
              </a:solidFill>
              <a:latin typeface="Calibri Light"/>
            </a:endParaRPr>
          </a:p>
        </p:txBody>
      </p:sp>
      <p:sp>
        <p:nvSpPr>
          <p:cNvPr id="228" name="TextShape 2"/>
          <p:cNvSpPr txBox="1"/>
          <p:nvPr/>
        </p:nvSpPr>
        <p:spPr>
          <a:xfrm>
            <a:off x="457200" y="1600200"/>
            <a:ext cx="8229240" cy="4525560"/>
          </a:xfrm>
          <a:prstGeom prst="rect">
            <a:avLst/>
          </a:prstGeom>
          <a:noFill/>
          <a:ln>
            <a:noFill/>
          </a:ln>
        </p:spPr>
        <p:txBody>
          <a:bodyPr>
            <a:normAutofit/>
          </a:bodyPr>
          <a:p>
            <a:pPr>
              <a:lnSpc>
                <a:spcPct val="100000"/>
              </a:lnSpc>
              <a:spcBef>
                <a:spcPts val="360"/>
              </a:spcBef>
            </a:pPr>
            <a:r>
              <a:rPr b="1" lang="en-US" sz="1800" spc="-1" strike="noStrike">
                <a:solidFill>
                  <a:srgbClr val="000000"/>
                </a:solidFill>
                <a:latin typeface="Calibri Light"/>
                <a:ea typeface="Calibri Light"/>
              </a:rPr>
              <a:t>Example:</a:t>
            </a:r>
            <a:endParaRPr b="0" lang="en-US" sz="1800" spc="-1" strike="noStrike">
              <a:solidFill>
                <a:srgbClr val="000000"/>
              </a:solidFill>
              <a:latin typeface="Calibri Light"/>
            </a:endParaRPr>
          </a:p>
        </p:txBody>
      </p:sp>
      <p:sp>
        <p:nvSpPr>
          <p:cNvPr id="229" name="CustomShape 3"/>
          <p:cNvSpPr/>
          <p:nvPr/>
        </p:nvSpPr>
        <p:spPr>
          <a:xfrm>
            <a:off x="1482840" y="1417680"/>
            <a:ext cx="7304400" cy="4889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Menlo"/>
                <a:ea typeface="Menlo"/>
              </a:rPr>
              <a:t>#include &lt;iostream&gt; </a:t>
            </a:r>
            <a:br/>
            <a:r>
              <a:rPr b="1" lang="en-GB" sz="1400" spc="-1" strike="noStrike">
                <a:solidFill>
                  <a:srgbClr val="e46c0a"/>
                </a:solidFill>
                <a:latin typeface="Menlo"/>
                <a:ea typeface="Menlo"/>
              </a:rPr>
              <a:t>#include &lt;cmath&gt;</a:t>
            </a:r>
            <a:endParaRPr b="0" lang="en-GB" sz="1400" spc="-1" strike="noStrike">
              <a:latin typeface="Arial"/>
            </a:endParaRPr>
          </a:p>
          <a:p>
            <a:pPr>
              <a:lnSpc>
                <a:spcPct val="100000"/>
              </a:lnSpc>
            </a:pPr>
            <a:r>
              <a:rPr b="0" lang="en-GB" sz="1400" spc="-1" strike="noStrike">
                <a:solidFill>
                  <a:srgbClr val="000000"/>
                </a:solidFill>
                <a:latin typeface="Menlo"/>
                <a:ea typeface="Menlo"/>
              </a:rPr>
              <a:t>using namespace std;</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Menlo"/>
                <a:ea typeface="Menlo"/>
              </a:rPr>
              <a:t>int main() {</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 Compute the root mean square of 10 input numbers </a:t>
            </a:r>
            <a:r>
              <a:rPr b="0" lang="en-GB" sz="1400" spc="-1" strike="noStrike">
                <a:solidFill>
                  <a:srgbClr val="000000"/>
                </a:solidFill>
                <a:latin typeface="Menlo"/>
                <a:ea typeface="Menlo"/>
              </a:rPr>
              <a:t>	</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int i;</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double n, sq_sum = 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for(i=0; i&lt;10; i++) </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i+1 &lt;&lt; ": ";</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cin &gt;&gt; n;</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sq_sum += </a:t>
            </a:r>
            <a:r>
              <a:rPr b="1" lang="en-GB" sz="1400" spc="-1" strike="noStrike">
                <a:solidFill>
                  <a:srgbClr val="e46c0a"/>
                </a:solidFill>
                <a:latin typeface="Menlo"/>
                <a:ea typeface="Menlo"/>
              </a:rPr>
              <a:t>pow(n, 2.0)</a:t>
            </a:r>
            <a:r>
              <a:rPr b="0" lang="en-GB" sz="1400" spc="-1" strike="noStrike">
                <a:solidFill>
                  <a:srgbClr val="000000"/>
                </a:solidFill>
                <a:latin typeface="Menlo"/>
                <a:ea typeface="Menlo"/>
              </a:rPr>
              <a:t>;</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"The root mean square is " &lt;&lt; </a:t>
            </a:r>
            <a:r>
              <a:rPr b="1" lang="en-GB" sz="1400" spc="-1" strike="noStrike">
                <a:solidFill>
                  <a:srgbClr val="e46c0a"/>
                </a:solidFill>
                <a:latin typeface="Menlo"/>
                <a:ea typeface="Menlo"/>
              </a:rPr>
              <a:t>sqrt(sq_sum/10) </a:t>
            </a:r>
            <a:r>
              <a:rPr b="0" lang="en-GB" sz="1400" spc="-1" strike="noStrike">
                <a:solidFill>
                  <a:srgbClr val="000000"/>
                </a:solidFill>
                <a:latin typeface="Menlo"/>
                <a:ea typeface="Menlo"/>
              </a:rPr>
              <a:t>&lt;&lt;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return 0; </a:t>
            </a:r>
            <a:endParaRPr b="0" lang="en-GB" sz="1400" spc="-1" strike="noStrike">
              <a:latin typeface="Arial"/>
            </a:endParaRPr>
          </a:p>
          <a:p>
            <a:pPr>
              <a:lnSpc>
                <a:spcPct val="100000"/>
              </a:lnSpc>
            </a:pPr>
            <a:r>
              <a:rPr b="0" lang="en-GB" sz="1400" spc="-1" strike="noStrike">
                <a:solidFill>
                  <a:srgbClr val="000000"/>
                </a:solidFill>
                <a:latin typeface="Menlo"/>
                <a:ea typeface="Menlo"/>
              </a:rPr>
              <a:t>}</a:t>
            </a:r>
            <a:endParaRPr b="0" lang="en-GB" sz="1400" spc="-1" strike="noStrike">
              <a:latin typeface="Arial"/>
            </a:endParaRPr>
          </a:p>
        </p:txBody>
      </p:sp>
      <p:sp>
        <p:nvSpPr>
          <p:cNvPr id="230" name="TextShape 4"/>
          <p:cNvSpPr txBox="1"/>
          <p:nvPr/>
        </p:nvSpPr>
        <p:spPr>
          <a:xfrm>
            <a:off x="6553080" y="6356520"/>
            <a:ext cx="2133360" cy="364680"/>
          </a:xfrm>
          <a:prstGeom prst="rect">
            <a:avLst/>
          </a:prstGeom>
          <a:noFill/>
          <a:ln>
            <a:noFill/>
          </a:ln>
        </p:spPr>
        <p:txBody>
          <a:bodyPr anchor="ctr"/>
          <a:p>
            <a:pPr algn="r">
              <a:lnSpc>
                <a:spcPct val="100000"/>
              </a:lnSpc>
            </a:pPr>
            <a:fld id="{A4B93E54-89ED-4B50-BD33-5D300A62E12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31" name="CustomShape 5"/>
          <p:cNvSpPr/>
          <p:nvPr/>
        </p:nvSpPr>
        <p:spPr>
          <a:xfrm flipH="1">
            <a:off x="4702680" y="4088160"/>
            <a:ext cx="1176480" cy="45072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2" name="CustomShape 6"/>
          <p:cNvSpPr/>
          <p:nvPr/>
        </p:nvSpPr>
        <p:spPr>
          <a:xfrm>
            <a:off x="5879520" y="3211200"/>
            <a:ext cx="2908080" cy="2558520"/>
          </a:xfrm>
          <a:prstGeom prst="rect">
            <a:avLst/>
          </a:prstGeom>
          <a:solidFill>
            <a:schemeClr val="bg1"/>
          </a:solid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31859c"/>
                </a:solidFill>
                <a:latin typeface="Avenir Next Condensed"/>
              </a:rPr>
              <a:t>A function may accept one or more input parameters.  The order and type of each parameter matter.</a:t>
            </a:r>
            <a:br/>
            <a:r>
              <a:rPr b="0" lang="en-GB" sz="1800" spc="-1" strike="noStrike">
                <a:solidFill>
                  <a:srgbClr val="31859c"/>
                </a:solidFill>
                <a:latin typeface="Avenir Next Condensed"/>
              </a:rPr>
              <a:t>Check the pow() reference page to see what each parameter mean.</a:t>
            </a:r>
            <a:endParaRPr b="0" lang="en-GB" sz="1800" spc="-1" strike="noStrike">
              <a:latin typeface="Arial"/>
            </a:endParaRPr>
          </a:p>
        </p:txBody>
      </p:sp>
      <p:sp>
        <p:nvSpPr>
          <p:cNvPr id="233" name="CustomShape 7"/>
          <p:cNvSpPr/>
          <p:nvPr/>
        </p:nvSpPr>
        <p:spPr>
          <a:xfrm flipH="1">
            <a:off x="3319560" y="1797120"/>
            <a:ext cx="1919880" cy="25272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4" name="CustomShape 8"/>
          <p:cNvSpPr/>
          <p:nvPr/>
        </p:nvSpPr>
        <p:spPr>
          <a:xfrm>
            <a:off x="5240520" y="1197000"/>
            <a:ext cx="3315240" cy="1461240"/>
          </a:xfrm>
          <a:prstGeom prst="rect">
            <a:avLst/>
          </a:prstGeom>
          <a:solidFill>
            <a:schemeClr val="bg1"/>
          </a:solid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31859c"/>
                </a:solidFill>
                <a:latin typeface="Avenir Next Condensed"/>
              </a:rPr>
              <a:t>Include &lt;cmath&gt; so you can use the pow() and sqrt() functions from the math library later on in the same program file.</a:t>
            </a:r>
            <a:endParaRPr b="0" lang="en-GB" sz="1800" spc="-1" strike="noStrike">
              <a:latin typeface="Arial"/>
            </a:endParaRPr>
          </a:p>
        </p:txBody>
      </p:sp>
    </p:spTree>
  </p:cSld>
  <p:timing>
    <p:tnLst>
      <p:par>
        <p:cTn id="181" dur="indefinite" restart="never" nodeType="tmRoot">
          <p:childTnLst>
            <p:seq>
              <p:cTn id="182" dur="indefinite" nodeType="mainSeq">
                <p:childTnLst>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233"/>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234"/>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231"/>
                                        </p:tgtEl>
                                        <p:attrNameLst>
                                          <p:attrName>style.visibility</p:attrName>
                                        </p:attrNameLst>
                                      </p:cBhvr>
                                      <p:to>
                                        <p:strVal val="visible"/>
                                      </p:to>
                                    </p:set>
                                  </p:childTnLst>
                                </p:cTn>
                              </p:par>
                              <p:par>
                                <p:cTn id="193" nodeType="withEffect" fill="hold" presetClass="entr" presetID="1">
                                  <p:stCondLst>
                                    <p:cond delay="0"/>
                                  </p:stCondLst>
                                  <p:childTnLst>
                                    <p:set>
                                      <p:cBhvr>
                                        <p:cTn id="194"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457200" y="274680"/>
            <a:ext cx="8229240" cy="1142640"/>
          </a:xfrm>
          <a:prstGeom prst="rect">
            <a:avLst/>
          </a:prstGeom>
          <a:noFill/>
          <a:ln>
            <a:noFill/>
          </a:ln>
        </p:spPr>
        <p:txBody>
          <a:bodyPr anchor="ctr"/>
          <a:p>
            <a:pPr>
              <a:lnSpc>
                <a:spcPct val="100000"/>
              </a:lnSpc>
            </a:pPr>
            <a:r>
              <a:rPr b="0" lang="en-US" sz="3200" spc="-1" strike="noStrike">
                <a:solidFill>
                  <a:srgbClr val="000000"/>
                </a:solidFill>
                <a:latin typeface="Avenir Next"/>
                <a:ea typeface="Avenir Next"/>
              </a:rPr>
              <a:t>Example: Random Number Generation</a:t>
            </a:r>
            <a:endParaRPr b="0" lang="en-US" sz="3200" spc="-1" strike="noStrike">
              <a:solidFill>
                <a:srgbClr val="000000"/>
              </a:solidFill>
              <a:latin typeface="Calibri Light"/>
            </a:endParaRPr>
          </a:p>
        </p:txBody>
      </p:sp>
      <p:sp>
        <p:nvSpPr>
          <p:cNvPr id="236" name="TextShape 2"/>
          <p:cNvSpPr txBox="1"/>
          <p:nvPr/>
        </p:nvSpPr>
        <p:spPr>
          <a:xfrm>
            <a:off x="457200" y="1400760"/>
            <a:ext cx="8229240" cy="674640"/>
          </a:xfrm>
          <a:prstGeom prst="rect">
            <a:avLst/>
          </a:prstGeom>
          <a:noFill/>
          <a:ln>
            <a:noFill/>
          </a:ln>
        </p:spPr>
        <p:txBody>
          <a:bodyPr>
            <a:normAutofit/>
          </a:bodyPr>
          <a:p>
            <a:pPr>
              <a:lnSpc>
                <a:spcPct val="110000"/>
              </a:lnSpc>
              <a:spcBef>
                <a:spcPts val="400"/>
              </a:spcBef>
            </a:pPr>
            <a:r>
              <a:rPr b="0" lang="en-US" sz="2000" spc="-1" strike="noStrike">
                <a:solidFill>
                  <a:srgbClr val="000000"/>
                </a:solidFill>
                <a:latin typeface="Calibri Light"/>
                <a:ea typeface="Calibri Light"/>
              </a:rPr>
              <a:t>We need random numbers under many circumstances, e.g., games in which we need to generate random scenarios for the players.</a:t>
            </a:r>
            <a:endParaRPr b="0" lang="en-US" sz="2000" spc="-1" strike="noStrike">
              <a:solidFill>
                <a:srgbClr val="000000"/>
              </a:solidFill>
              <a:latin typeface="Calibri Light"/>
            </a:endParaRPr>
          </a:p>
          <a:p>
            <a:pPr>
              <a:lnSpc>
                <a:spcPct val="110000"/>
              </a:lnSpc>
              <a:spcBef>
                <a:spcPts val="400"/>
              </a:spcBef>
            </a:pPr>
            <a:endParaRPr b="0" lang="en-US" sz="2000" spc="-1" strike="noStrike">
              <a:solidFill>
                <a:srgbClr val="000000"/>
              </a:solidFill>
              <a:latin typeface="Calibri Light"/>
            </a:endParaRPr>
          </a:p>
        </p:txBody>
      </p:sp>
      <p:sp>
        <p:nvSpPr>
          <p:cNvPr id="237" name="TextShape 3"/>
          <p:cNvSpPr txBox="1"/>
          <p:nvPr/>
        </p:nvSpPr>
        <p:spPr>
          <a:xfrm>
            <a:off x="6553080" y="6356520"/>
            <a:ext cx="2133360" cy="364680"/>
          </a:xfrm>
          <a:prstGeom prst="rect">
            <a:avLst/>
          </a:prstGeom>
          <a:noFill/>
          <a:ln>
            <a:noFill/>
          </a:ln>
        </p:spPr>
        <p:txBody>
          <a:bodyPr anchor="ctr"/>
          <a:p>
            <a:pPr algn="r">
              <a:lnSpc>
                <a:spcPct val="100000"/>
              </a:lnSpc>
            </a:pPr>
            <a:fld id="{F2F8FBE4-DE05-4B7D-BF90-45B60F235D2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38" name="CustomShape 4"/>
          <p:cNvSpPr/>
          <p:nvPr/>
        </p:nvSpPr>
        <p:spPr>
          <a:xfrm>
            <a:off x="5094360" y="3114000"/>
            <a:ext cx="3853080" cy="1667880"/>
          </a:xfrm>
          <a:prstGeom prst="rect">
            <a:avLst/>
          </a:prstGeom>
          <a:noFill/>
          <a:ln>
            <a:noFill/>
          </a:ln>
        </p:spPr>
        <p:style>
          <a:lnRef idx="0"/>
          <a:fillRef idx="0"/>
          <a:effectRef idx="0"/>
          <a:fontRef idx="minor"/>
        </p:style>
        <p:txBody>
          <a:bodyPr>
            <a:normAutofit/>
          </a:bodyPr>
          <a:p>
            <a:pPr>
              <a:lnSpc>
                <a:spcPct val="110000"/>
              </a:lnSpc>
              <a:spcBef>
                <a:spcPts val="400"/>
              </a:spcBef>
            </a:pPr>
            <a:r>
              <a:rPr b="0" lang="en-GB" sz="2000" spc="-1" strike="noStrike">
                <a:solidFill>
                  <a:srgbClr val="000000"/>
                </a:solidFill>
                <a:latin typeface="Calibri Light"/>
                <a:ea typeface="Calibri Light"/>
              </a:rPr>
              <a:t>We can see that the answer is always 23 no matter how many times you run the program, as this “answer” is </a:t>
            </a:r>
            <a:r>
              <a:rPr b="0" lang="en-GB" sz="2000" spc="-1" strike="noStrike">
                <a:solidFill>
                  <a:srgbClr val="e46c0a"/>
                </a:solidFill>
                <a:latin typeface="Calibri Light"/>
                <a:ea typeface="Calibri Light"/>
              </a:rPr>
              <a:t>hard-coded</a:t>
            </a:r>
            <a:r>
              <a:rPr b="0" lang="en-GB" sz="2000" spc="-1" strike="noStrike">
                <a:solidFill>
                  <a:srgbClr val="000000"/>
                </a:solidFill>
                <a:latin typeface="Calibri Light"/>
                <a:ea typeface="Calibri Light"/>
              </a:rPr>
              <a:t> into the program.  This is not so interesting as a game. </a:t>
            </a:r>
            <a:endParaRPr b="0" lang="en-GB" sz="2000" spc="-1" strike="noStrike">
              <a:latin typeface="Arial"/>
            </a:endParaRPr>
          </a:p>
          <a:p>
            <a:pPr>
              <a:lnSpc>
                <a:spcPct val="100000"/>
              </a:lnSpc>
              <a:spcBef>
                <a:spcPts val="400"/>
              </a:spcBef>
            </a:pPr>
            <a:endParaRPr b="0" lang="en-GB" sz="2000" spc="-1" strike="noStrike">
              <a:latin typeface="Arial"/>
            </a:endParaRPr>
          </a:p>
        </p:txBody>
      </p:sp>
      <p:sp>
        <p:nvSpPr>
          <p:cNvPr id="239" name="CustomShape 5"/>
          <p:cNvSpPr/>
          <p:nvPr/>
        </p:nvSpPr>
        <p:spPr>
          <a:xfrm>
            <a:off x="304200" y="2224800"/>
            <a:ext cx="4573080" cy="460692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100" spc="-1" strike="noStrike">
                <a:solidFill>
                  <a:srgbClr val="000000"/>
                </a:solidFill>
                <a:latin typeface="Menlo"/>
                <a:ea typeface="Menlo"/>
              </a:rPr>
              <a:t>#include &lt;iostream&gt; </a:t>
            </a:r>
            <a:endParaRPr b="0" lang="en-GB" sz="1100" spc="-1" strike="noStrike">
              <a:latin typeface="Arial"/>
            </a:endParaRPr>
          </a:p>
          <a:p>
            <a:pPr>
              <a:lnSpc>
                <a:spcPct val="100000"/>
              </a:lnSpc>
            </a:pPr>
            <a:r>
              <a:rPr b="0" lang="en-GB" sz="1100" spc="-1" strike="noStrike">
                <a:solidFill>
                  <a:srgbClr val="000000"/>
                </a:solidFill>
                <a:latin typeface="Menlo"/>
                <a:ea typeface="Menlo"/>
              </a:rPr>
              <a:t>using namespace std;</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endParaRPr b="0" lang="en-GB" sz="1100" spc="-1" strike="noStrike">
              <a:latin typeface="Arial"/>
            </a:endParaRPr>
          </a:p>
          <a:p>
            <a:pPr>
              <a:lnSpc>
                <a:spcPct val="100000"/>
              </a:lnSpc>
            </a:pPr>
            <a:r>
              <a:rPr b="1" lang="en-GB" sz="1100" spc="-1" strike="noStrike">
                <a:solidFill>
                  <a:srgbClr val="000000"/>
                </a:solidFill>
                <a:latin typeface="Menlo"/>
                <a:ea typeface="Menlo"/>
              </a:rPr>
              <a:t>int</a:t>
            </a:r>
            <a:r>
              <a:rPr b="0" lang="en-GB" sz="1100" spc="-1" strike="noStrike">
                <a:solidFill>
                  <a:srgbClr val="000000"/>
                </a:solidFill>
                <a:latin typeface="Menlo"/>
                <a:ea typeface="Menlo"/>
              </a:rPr>
              <a: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1" lang="en-GB" sz="1100" spc="-1" strike="noStrike">
                <a:solidFill>
                  <a:srgbClr val="000000"/>
                </a:solidFill>
                <a:latin typeface="Menlo"/>
                <a:ea typeface="Menlo"/>
              </a:rPr>
              <a:t>int</a:t>
            </a:r>
            <a:r>
              <a:rPr b="0" lang="en-GB" sz="1100" spc="-1" strike="noStrike">
                <a:solidFill>
                  <a:srgbClr val="000000"/>
                </a:solidFill>
                <a:latin typeface="Menlo"/>
                <a:ea typeface="Menlo"/>
              </a:rPr>
              <a:t> num = 23;</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int guess;</a:t>
            </a:r>
            <a:endParaRPr b="0" lang="en-GB" sz="1100" spc="-1" strike="noStrike">
              <a:latin typeface="Arial"/>
            </a:endParaRPr>
          </a:p>
          <a:p>
            <a:pPr>
              <a:lnSpc>
                <a:spcPct val="100000"/>
              </a:lnSpc>
            </a:pPr>
            <a:r>
              <a:rPr b="1" lang="en-GB" sz="1100" spc="-1" strike="noStrike">
                <a:solidFill>
                  <a:srgbClr val="000000"/>
                </a:solidFill>
                <a:latin typeface="Menlo"/>
                <a:ea typeface="Menlo"/>
              </a:rPr>
              <a:t>  </a:t>
            </a:r>
            <a:r>
              <a:rPr b="1" lang="en-GB" sz="1100" spc="-1" strike="noStrike">
                <a:solidFill>
                  <a:srgbClr val="000000"/>
                </a:solidFill>
                <a:latin typeface="Menlo"/>
                <a:ea typeface="Menlo"/>
              </a:rPr>
              <a:t>bool</a:t>
            </a:r>
            <a:r>
              <a:rPr b="0" lang="en-GB" sz="1100" spc="-1" strike="noStrike">
                <a:solidFill>
                  <a:srgbClr val="000000"/>
                </a:solidFill>
                <a:latin typeface="Menlo"/>
                <a:ea typeface="Menlo"/>
              </a:rPr>
              <a:t> isGuessed;</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1" lang="en-GB" sz="1100" spc="-1" strike="noStrike">
                <a:solidFill>
                  <a:srgbClr val="e46c0a"/>
                </a:solidFill>
                <a:latin typeface="Menlo"/>
                <a:ea typeface="Menlo"/>
              </a:rPr>
              <a:t>isGuessed = false;</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1" lang="en-GB" sz="1100" spc="-1" strike="noStrike">
                <a:solidFill>
                  <a:srgbClr val="000000"/>
                </a:solidFill>
                <a:latin typeface="Menlo"/>
                <a:ea typeface="Menlo"/>
              </a:rPr>
              <a:t>while</a:t>
            </a:r>
            <a:r>
              <a:rPr b="0" lang="en-GB" sz="1100" spc="-1" strike="noStrike">
                <a:solidFill>
                  <a:srgbClr val="000000"/>
                </a:solidFill>
                <a:latin typeface="Menlo"/>
                <a:ea typeface="Menlo"/>
              </a:rPr>
              <a:t> </a:t>
            </a:r>
            <a:r>
              <a:rPr b="0" lang="en-GB" sz="1100" spc="-1" strike="noStrike">
                <a:solidFill>
                  <a:srgbClr val="e46c0a"/>
                </a:solidFill>
                <a:latin typeface="Menlo"/>
                <a:ea typeface="Menlo"/>
              </a:rPr>
              <a:t>(</a:t>
            </a:r>
            <a:r>
              <a:rPr b="1" lang="en-GB" sz="1100" spc="-1" strike="noStrike">
                <a:solidFill>
                  <a:srgbClr val="e46c0a"/>
                </a:solidFill>
                <a:latin typeface="Menlo"/>
                <a:ea typeface="Menlo"/>
              </a:rPr>
              <a:t>!isGuessed</a:t>
            </a:r>
            <a:r>
              <a:rPr b="0" lang="en-GB" sz="1100" spc="-1" strike="noStrike">
                <a:solidFill>
                  <a:srgbClr val="000000"/>
                </a:solidFill>
                <a:latin typeface="Menlo"/>
                <a:ea typeface="Menlo"/>
              </a:rPr>
              <a:t>)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t>
            </a:r>
            <a:r>
              <a:rPr b="0" lang="en-GB" sz="1100" spc="-1" strike="noStrike">
                <a:solidFill>
                  <a:srgbClr val="8064a2"/>
                </a:solidFill>
                <a:latin typeface="Menlo"/>
                <a:ea typeface="Menlo"/>
              </a:rPr>
              <a:t>Make a guess (0-99)?</a:t>
            </a:r>
            <a:r>
              <a:rPr b="0" lang="en-GB" sz="1100" spc="-1" strike="noStrike">
                <a:solidFill>
                  <a:srgbClr val="000000"/>
                </a:solidFill>
                <a:latin typeface="Menlo"/>
                <a:ea typeface="Menlo"/>
              </a:rPr>
              <a:t>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cin &gt;&gt; guess;</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1" lang="en-GB" sz="1100" spc="-1" strike="noStrike">
                <a:solidFill>
                  <a:srgbClr val="000000"/>
                </a:solidFill>
                <a:latin typeface="Menlo"/>
                <a:ea typeface="Menlo"/>
              </a:rPr>
              <a:t>if</a:t>
            </a:r>
            <a:r>
              <a:rPr b="0" lang="en-GB" sz="1100" spc="-1" strike="noStrike">
                <a:solidFill>
                  <a:srgbClr val="000000"/>
                </a:solidFill>
                <a:latin typeface="Menlo"/>
                <a:ea typeface="Menlo"/>
              </a:rPr>
              <a:t> (guess == num)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t>
            </a:r>
            <a:r>
              <a:rPr b="0" lang="en-GB" sz="1100" spc="-1" strike="noStrike">
                <a:solidFill>
                  <a:srgbClr val="8064a2"/>
                </a:solidFill>
                <a:latin typeface="Menlo"/>
                <a:ea typeface="Menlo"/>
              </a:rPr>
              <a:t>Correct!</a:t>
            </a:r>
            <a:r>
              <a:rPr b="0" lang="en-GB" sz="1100" spc="-1" strike="noStrike">
                <a:solidFill>
                  <a:srgbClr val="000000"/>
                </a:solidFill>
                <a:latin typeface="Menlo"/>
                <a:ea typeface="Menlo"/>
              </a:rPr>
              <a:t>" &lt;&lt; endl;</a:t>
            </a:r>
            <a:endParaRPr b="0" lang="en-GB" sz="1100" spc="-1" strike="noStrike">
              <a:latin typeface="Arial"/>
            </a:endParaRPr>
          </a:p>
          <a:p>
            <a:pPr>
              <a:lnSpc>
                <a:spcPct val="100000"/>
              </a:lnSpc>
            </a:pPr>
            <a:r>
              <a:rPr b="1" lang="en-GB" sz="1100" spc="-1" strike="noStrike">
                <a:solidFill>
                  <a:srgbClr val="e46c0a"/>
                </a:solidFill>
                <a:latin typeface="Menlo"/>
                <a:ea typeface="Menlo"/>
              </a:rPr>
              <a:t>      </a:t>
            </a:r>
            <a:r>
              <a:rPr b="1" lang="en-GB" sz="1100" spc="-1" strike="noStrike">
                <a:solidFill>
                  <a:srgbClr val="e46c0a"/>
                </a:solidFill>
                <a:latin typeface="Menlo"/>
                <a:ea typeface="Menlo"/>
              </a:rPr>
              <a:t>isGuessed = true;</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1" lang="en-GB" sz="1100" spc="-1" strike="noStrike">
                <a:solidFill>
                  <a:srgbClr val="000000"/>
                </a:solidFill>
                <a:latin typeface="Menlo"/>
                <a:ea typeface="Menlo"/>
              </a:rPr>
              <a:t>else</a:t>
            </a:r>
            <a:r>
              <a:rPr b="0" lang="en-GB" sz="1100" spc="-1" strike="noStrike">
                <a:solidFill>
                  <a:srgbClr val="000000"/>
                </a:solidFill>
                <a:latin typeface="Menlo"/>
                <a:ea typeface="Menlo"/>
              </a:rPr>
              <a:t> </a:t>
            </a:r>
            <a:r>
              <a:rPr b="1" lang="en-GB" sz="1100" spc="-1" strike="noStrike">
                <a:solidFill>
                  <a:srgbClr val="000000"/>
                </a:solidFill>
                <a:latin typeface="Menlo"/>
                <a:ea typeface="Menlo"/>
              </a:rPr>
              <a:t>if</a:t>
            </a:r>
            <a:r>
              <a:rPr b="0" lang="en-GB" sz="1100" spc="-1" strike="noStrike">
                <a:solidFill>
                  <a:srgbClr val="000000"/>
                </a:solidFill>
                <a:latin typeface="Menlo"/>
                <a:ea typeface="Menlo"/>
              </a:rPr>
              <a:t> (guess &lt; num)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t>
            </a:r>
            <a:r>
              <a:rPr b="0" lang="en-GB" sz="1100" spc="-1" strike="noStrike">
                <a:solidFill>
                  <a:srgbClr val="8064a2"/>
                </a:solidFill>
                <a:latin typeface="Menlo"/>
                <a:ea typeface="Menlo"/>
              </a:rPr>
              <a:t>Too small.  Guess again!</a:t>
            </a:r>
            <a:r>
              <a:rPr b="0" lang="en-GB" sz="1100" spc="-1" strike="noStrike">
                <a:solidFill>
                  <a:srgbClr val="000000"/>
                </a:solidFill>
                <a:latin typeface="Menlo"/>
                <a:ea typeface="Menlo"/>
              </a:rPr>
              <a:t>"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1" lang="en-GB" sz="1100" spc="-1" strike="noStrike">
                <a:solidFill>
                  <a:srgbClr val="000000"/>
                </a:solidFill>
                <a:latin typeface="Menlo"/>
                <a:ea typeface="Menlo"/>
              </a:rPr>
              <a:t>else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t>
            </a:r>
            <a:r>
              <a:rPr b="0" lang="en-GB" sz="1100" spc="-1" strike="noStrike">
                <a:solidFill>
                  <a:srgbClr val="8064a2"/>
                </a:solidFill>
                <a:latin typeface="Menlo"/>
                <a:ea typeface="Menlo"/>
              </a:rPr>
              <a:t>Too large.  Guess again!</a:t>
            </a:r>
            <a:r>
              <a:rPr b="0" lang="en-GB" sz="1100" spc="-1" strike="noStrike">
                <a:solidFill>
                  <a:srgbClr val="000000"/>
                </a:solidFill>
                <a:latin typeface="Menlo"/>
                <a:ea typeface="Menlo"/>
              </a:rPr>
              <a:t>"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1" lang="en-GB" sz="1100" spc="-1" strike="noStrike">
                <a:solidFill>
                  <a:srgbClr val="000000"/>
                </a:solidFill>
                <a:latin typeface="Menlo"/>
                <a:ea typeface="Menlo"/>
              </a:rPr>
              <a:t>return</a:t>
            </a:r>
            <a:r>
              <a:rPr b="0" lang="en-GB" sz="1100" spc="-1" strike="noStrike">
                <a:solidFill>
                  <a:srgbClr val="000000"/>
                </a:solidFill>
                <a:latin typeface="Menlo"/>
                <a:ea typeface="Menlo"/>
              </a:rPr>
              <a:t> 0; </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sp>
        <p:nvSpPr>
          <p:cNvPr id="240" name="CustomShape 6"/>
          <p:cNvSpPr/>
          <p:nvPr/>
        </p:nvSpPr>
        <p:spPr>
          <a:xfrm>
            <a:off x="3211200" y="2179440"/>
            <a:ext cx="5475240" cy="674640"/>
          </a:xfrm>
          <a:prstGeom prst="rect">
            <a:avLst/>
          </a:prstGeom>
          <a:ln>
            <a:round/>
          </a:ln>
        </p:spPr>
        <p:style>
          <a:lnRef idx="2">
            <a:schemeClr val="accent1"/>
          </a:lnRef>
          <a:fillRef idx="1">
            <a:schemeClr val="lt1"/>
          </a:fillRef>
          <a:effectRef idx="0">
            <a:schemeClr val="accent1"/>
          </a:effectRef>
          <a:fontRef idx="minor"/>
        </p:style>
        <p:txBody>
          <a:bodyPr>
            <a:normAutofit/>
          </a:bodyPr>
          <a:p>
            <a:pPr>
              <a:lnSpc>
                <a:spcPct val="100000"/>
              </a:lnSpc>
              <a:spcBef>
                <a:spcPts val="400"/>
              </a:spcBef>
            </a:pPr>
            <a:r>
              <a:rPr b="0" lang="en-GB" sz="2000" spc="-1" strike="noStrike">
                <a:solidFill>
                  <a:srgbClr val="000000"/>
                </a:solidFill>
                <a:latin typeface="Calibri Light"/>
                <a:ea typeface="Calibri Light"/>
              </a:rPr>
              <a:t>Recall the simple number guessing game in slide 112 of Module 3.</a:t>
            </a:r>
            <a:endParaRPr b="0" lang="en-GB" sz="2000" spc="-1" strike="noStrike">
              <a:latin typeface="Arial"/>
            </a:endParaRPr>
          </a:p>
          <a:p>
            <a:pPr>
              <a:lnSpc>
                <a:spcPct val="100000"/>
              </a:lnSpc>
              <a:spcBef>
                <a:spcPts val="400"/>
              </a:spcBef>
            </a:pPr>
            <a:endParaRPr b="0" lang="en-GB" sz="2000" spc="-1" strike="noStrike">
              <a:latin typeface="Arial"/>
            </a:endParaRPr>
          </a:p>
        </p:txBody>
      </p:sp>
      <p:sp>
        <p:nvSpPr>
          <p:cNvPr id="241" name="CustomShape 7"/>
          <p:cNvSpPr/>
          <p:nvPr/>
        </p:nvSpPr>
        <p:spPr>
          <a:xfrm flipH="1" flipV="1">
            <a:off x="1676520" y="3290760"/>
            <a:ext cx="3417840" cy="137160"/>
          </a:xfrm>
          <a:custGeom>
            <a:avLst/>
            <a:gdLst/>
            <a:ahLst/>
            <a:rect l="l" t="t" r="r" b="b"/>
            <a:pathLst>
              <a:path w="21600" h="21600">
                <a:moveTo>
                  <a:pt x="0" y="0"/>
                </a:moveTo>
                <a:lnTo>
                  <a:pt x="21600" y="21600"/>
                </a:lnTo>
              </a:path>
            </a:pathLst>
          </a:custGeom>
          <a:noFill/>
          <a:ln>
            <a:solidFill>
              <a:srgbClr val="f59240"/>
            </a:solidFill>
            <a:round/>
            <a:tailEnd len="med" type="triangle" w="med"/>
          </a:ln>
        </p:spPr>
        <p:style>
          <a:lnRef idx="1">
            <a:schemeClr val="accent6"/>
          </a:lnRef>
          <a:fillRef idx="0">
            <a:schemeClr val="accent6"/>
          </a:fillRef>
          <a:effectRef idx="0">
            <a:schemeClr val="accent6"/>
          </a:effectRef>
          <a:fontRef idx="minor"/>
        </p:style>
      </p:sp>
      <p:sp>
        <p:nvSpPr>
          <p:cNvPr id="242" name="CustomShape 8"/>
          <p:cNvSpPr/>
          <p:nvPr/>
        </p:nvSpPr>
        <p:spPr>
          <a:xfrm>
            <a:off x="5094360" y="5015160"/>
            <a:ext cx="3592080" cy="14612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Let’s try add in some randomness for this game by making your program generate a different number randomly every time it is run.</a:t>
            </a:r>
            <a:endParaRPr b="0" lang="en-GB" sz="1800" spc="-1" strike="noStrike">
              <a:latin typeface="Arial"/>
            </a:endParaRPr>
          </a:p>
        </p:txBody>
      </p:sp>
    </p:spTree>
  </p:cSld>
  <p:timing>
    <p:tnLst>
      <p:par>
        <p:cTn id="195" dur="indefinite" restart="never" nodeType="tmRoot">
          <p:childTnLst>
            <p:seq>
              <p:cTn id="196" dur="indefinite" nodeType="mainSeq">
                <p:childTnLst>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239"/>
                                        </p:tgtEl>
                                        <p:attrNameLst>
                                          <p:attrName>style.visibility</p:attrName>
                                        </p:attrNameLst>
                                      </p:cBhvr>
                                      <p:to>
                                        <p:strVal val="visible"/>
                                      </p:to>
                                    </p:set>
                                  </p:childTnLst>
                                </p:cTn>
                              </p:par>
                              <p:par>
                                <p:cTn id="201" nodeType="withEffect" fill="hold" presetClass="entr" presetID="1">
                                  <p:stCondLst>
                                    <p:cond delay="0"/>
                                  </p:stCondLst>
                                  <p:childTnLst>
                                    <p:set>
                                      <p:cBhvr>
                                        <p:cTn id="202" dur="1" fill="hold">
                                          <p:stCondLst>
                                            <p:cond delay="0"/>
                                          </p:stCondLst>
                                        </p:cTn>
                                        <p:tgtEl>
                                          <p:spTgt spid="240"/>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241"/>
                                        </p:tgtEl>
                                        <p:attrNameLst>
                                          <p:attrName>style.visibility</p:attrName>
                                        </p:attrNameLst>
                                      </p:cBhvr>
                                      <p:to>
                                        <p:strVal val="visible"/>
                                      </p:to>
                                    </p:set>
                                  </p:childTnLst>
                                </p:cTn>
                              </p:par>
                              <p:par>
                                <p:cTn id="207" nodeType="withEffect" fill="hold" presetClass="entr" presetID="1">
                                  <p:stCondLst>
                                    <p:cond delay="0"/>
                                  </p:stCondLst>
                                  <p:childTnLst>
                                    <p:set>
                                      <p:cBhvr>
                                        <p:cTn id="208" dur="1" fill="hold">
                                          <p:stCondLst>
                                            <p:cond delay="0"/>
                                          </p:stCondLst>
                                        </p:cTn>
                                        <p:tgtEl>
                                          <p:spTgt spid="238"/>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Before We Start</a:t>
            </a:r>
            <a:endParaRPr b="0" lang="en-US" sz="4400" spc="-1" strike="noStrike">
              <a:solidFill>
                <a:srgbClr val="000000"/>
              </a:solidFill>
              <a:latin typeface="Calibri Light"/>
            </a:endParaRPr>
          </a:p>
        </p:txBody>
      </p:sp>
      <p:sp>
        <p:nvSpPr>
          <p:cNvPr id="134" name="TextShape 2"/>
          <p:cNvSpPr txBox="1"/>
          <p:nvPr/>
        </p:nvSpPr>
        <p:spPr>
          <a:xfrm>
            <a:off x="457200" y="1600200"/>
            <a:ext cx="853020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We will still deal with C++ only in this module.</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1" lang="en-US" sz="2800" spc="-1" strike="noStrike">
                <a:solidFill>
                  <a:srgbClr val="e46c0a"/>
                </a:solidFill>
                <a:latin typeface="Calibri Light"/>
                <a:ea typeface="Calibri Light"/>
              </a:rPr>
              <a:t>Important</a:t>
            </a:r>
            <a:r>
              <a:rPr b="0" lang="en-US" sz="2800" spc="-1" strike="noStrike">
                <a:solidFill>
                  <a:srgbClr val="e46c0a"/>
                </a:solidFill>
                <a:latin typeface="Calibri Light"/>
                <a:ea typeface="Calibri Light"/>
              </a:rPr>
              <a:t>: </a:t>
            </a:r>
            <a:r>
              <a:rPr b="0" lang="en-US" sz="2800" spc="-1" strike="noStrike">
                <a:solidFill>
                  <a:srgbClr val="000000"/>
                </a:solidFill>
                <a:latin typeface="Calibri Light"/>
                <a:ea typeface="Calibri Light"/>
              </a:rPr>
              <a:t>We will be using the C++ 11 standard, so make sure that your compiler option is set appropriately.  We suggest to use the following command to compile your C++ program:</a:t>
            </a:r>
            <a:endParaRPr b="0" lang="en-US" sz="2800" spc="-1" strike="noStrike">
              <a:solidFill>
                <a:srgbClr val="000000"/>
              </a:solidFill>
              <a:latin typeface="Calibri Light"/>
            </a:endParaRPr>
          </a:p>
          <a:p>
            <a:pPr marL="539640">
              <a:lnSpc>
                <a:spcPct val="100000"/>
              </a:lnSpc>
              <a:spcBef>
                <a:spcPts val="400"/>
              </a:spcBef>
            </a:pPr>
            <a:r>
              <a:rPr b="0" lang="en-US" sz="2000" spc="-1" strike="noStrike">
                <a:solidFill>
                  <a:srgbClr val="000000"/>
                </a:solidFill>
                <a:latin typeface="Menlo"/>
                <a:ea typeface="Menlo"/>
              </a:rPr>
              <a:t>g++ </a:t>
            </a:r>
            <a:r>
              <a:rPr b="0" lang="en-US" sz="2000" spc="-1" strike="noStrike">
                <a:solidFill>
                  <a:srgbClr val="e46c0a"/>
                </a:solidFill>
                <a:latin typeface="Menlo"/>
                <a:ea typeface="Menlo"/>
              </a:rPr>
              <a:t>-pedantic-errors -std=c++11</a:t>
            </a:r>
            <a:r>
              <a:rPr b="0" lang="en-US" sz="2000" spc="-1" strike="noStrike">
                <a:solidFill>
                  <a:srgbClr val="000000"/>
                </a:solidFill>
                <a:latin typeface="Menlo"/>
                <a:ea typeface="Menlo"/>
              </a:rPr>
              <a:t> your_program.cpp</a:t>
            </a:r>
            <a:endParaRPr b="0" lang="en-US" sz="2000" spc="-1" strike="noStrike">
              <a:solidFill>
                <a:srgbClr val="000000"/>
              </a:solidFill>
              <a:latin typeface="Calibri Light"/>
            </a:endParaRPr>
          </a:p>
          <a:p>
            <a:pPr>
              <a:lnSpc>
                <a:spcPct val="100000"/>
              </a:lnSpc>
              <a:spcBef>
                <a:spcPts val="561"/>
              </a:spcBef>
            </a:pPr>
            <a:endParaRPr b="0" lang="en-US" sz="2000" spc="-1" strike="noStrike">
              <a:solidFill>
                <a:srgbClr val="000000"/>
              </a:solidFill>
              <a:latin typeface="Calibri Light"/>
            </a:endParaRPr>
          </a:p>
        </p:txBody>
      </p:sp>
      <p:sp>
        <p:nvSpPr>
          <p:cNvPr id="135" name="TextShape 3"/>
          <p:cNvSpPr txBox="1"/>
          <p:nvPr/>
        </p:nvSpPr>
        <p:spPr>
          <a:xfrm>
            <a:off x="6553080" y="6356520"/>
            <a:ext cx="2133360" cy="364680"/>
          </a:xfrm>
          <a:prstGeom prst="rect">
            <a:avLst/>
          </a:prstGeom>
          <a:noFill/>
          <a:ln>
            <a:noFill/>
          </a:ln>
        </p:spPr>
        <p:txBody>
          <a:bodyPr anchor="ctr"/>
          <a:p>
            <a:pPr algn="r">
              <a:lnSpc>
                <a:spcPct val="100000"/>
              </a:lnSpc>
            </a:pPr>
            <a:fld id="{34D06BF6-300A-4FA0-9F7F-3F3ACAF86D3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36" name="CustomShape 4"/>
          <p:cNvSpPr/>
          <p:nvPr/>
        </p:nvSpPr>
        <p:spPr>
          <a:xfrm>
            <a:off x="808560" y="5041080"/>
            <a:ext cx="7526880" cy="1735560"/>
          </a:xfrm>
          <a:prstGeom prst="rect">
            <a:avLst/>
          </a:prstGeom>
          <a:no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The -pedantic-errors flag is to make sure that your code conforms to the ISO C/C++ standard.  </a:t>
            </a:r>
            <a:r>
              <a:rPr b="0" lang="en-GB" sz="1800" spc="-1" strike="noStrike">
                <a:solidFill>
                  <a:srgbClr val="e46c0a"/>
                </a:solidFill>
                <a:latin typeface="Calibri Light"/>
              </a:rPr>
              <a:t>We will enforce this in your assignment submission too</a:t>
            </a:r>
            <a:r>
              <a:rPr b="0" lang="en-GB" sz="1800" spc="-1" strike="noStrike">
                <a:solidFill>
                  <a:srgbClr val="000000"/>
                </a:solidFill>
                <a:latin typeface="Calibri Light"/>
              </a:rPr>
              <a:t>.</a:t>
            </a:r>
            <a:br/>
            <a:r>
              <a:rPr b="0" lang="en-GB" sz="1800" spc="-1" strike="noStrike">
                <a:solidFill>
                  <a:srgbClr val="000000"/>
                </a:solidFill>
                <a:latin typeface="Calibri Light"/>
              </a:rPr>
              <a:t>For more information about C/C++ standards, you may read </a:t>
            </a:r>
            <a:r>
              <a:rPr b="0" lang="en-GB" sz="1800" spc="-1" strike="noStrike" u="sng">
                <a:solidFill>
                  <a:srgbClr val="0000ff"/>
                </a:solidFill>
                <a:uFillTx/>
                <a:latin typeface="Calibri Light"/>
                <a:hlinkClick r:id="rId1"/>
              </a:rPr>
              <a:t>https://en.wikipedia.org/wiki/ANSI_C</a:t>
            </a:r>
            <a:r>
              <a:rPr b="0" lang="en-GB" sz="1800" spc="-1" strike="noStrike">
                <a:solidFill>
                  <a:srgbClr val="000000"/>
                </a:solidFill>
                <a:latin typeface="Calibri Light"/>
              </a:rPr>
              <a:t> and </a:t>
            </a:r>
            <a:r>
              <a:rPr b="0" lang="en-GB" sz="1800" spc="-1" strike="noStrike" u="sng">
                <a:solidFill>
                  <a:srgbClr val="0000ff"/>
                </a:solidFill>
                <a:uFillTx/>
                <a:latin typeface="Calibri Light"/>
                <a:hlinkClick r:id="rId2"/>
              </a:rPr>
              <a:t>https://isocpp.org/std/the-standard</a:t>
            </a:r>
            <a:r>
              <a:rPr b="0" lang="en-GB" sz="1800" spc="-1" strike="noStrike">
                <a:solidFill>
                  <a:srgbClr val="000000"/>
                </a:solidFill>
                <a:latin typeface="Calibri Light"/>
              </a:rPr>
              <a:t> </a:t>
            </a:r>
            <a:endParaRPr b="0" lang="en-GB"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3" name="Picture 8" descr=""/>
          <p:cNvPicPr/>
          <p:nvPr/>
        </p:nvPicPr>
        <p:blipFill>
          <a:blip r:embed="rId1"/>
          <a:stretch/>
        </p:blipFill>
        <p:spPr>
          <a:xfrm>
            <a:off x="1235520" y="1810080"/>
            <a:ext cx="6672600" cy="1841760"/>
          </a:xfrm>
          <a:prstGeom prst="rect">
            <a:avLst/>
          </a:prstGeom>
          <a:ln>
            <a:noFill/>
          </a:ln>
          <a:effectLst>
            <a:outerShdw algn="tl" blurRad="50800" dir="2700000" dist="38100" rotWithShape="0">
              <a:srgbClr val="000000">
                <a:alpha val="40000"/>
              </a:srgbClr>
            </a:outerShdw>
          </a:effectLst>
        </p:spPr>
      </p:pic>
      <p:sp>
        <p:nvSpPr>
          <p:cNvPr id="244" name="TextShape 1"/>
          <p:cNvSpPr txBox="1"/>
          <p:nvPr/>
        </p:nvSpPr>
        <p:spPr>
          <a:xfrm>
            <a:off x="6553080" y="6356520"/>
            <a:ext cx="2133360" cy="364680"/>
          </a:xfrm>
          <a:prstGeom prst="rect">
            <a:avLst/>
          </a:prstGeom>
          <a:noFill/>
          <a:ln>
            <a:noFill/>
          </a:ln>
        </p:spPr>
        <p:txBody>
          <a:bodyPr anchor="ctr"/>
          <a:p>
            <a:pPr algn="r">
              <a:lnSpc>
                <a:spcPct val="100000"/>
              </a:lnSpc>
            </a:pPr>
            <a:fld id="{3089441C-93B7-4D84-93E9-3E6B76C11F7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45" name="CustomShape 2"/>
          <p:cNvSpPr/>
          <p:nvPr/>
        </p:nvSpPr>
        <p:spPr>
          <a:xfrm>
            <a:off x="457200" y="1425600"/>
            <a:ext cx="8000640" cy="9126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We need the rand() function in &lt;cstdlib&gt; to generate a random number. </a:t>
            </a:r>
            <a:endParaRPr b="0" lang="en-GB" sz="1800" spc="-1" strike="noStrike">
              <a:latin typeface="Arial"/>
            </a:endParaRPr>
          </a:p>
          <a:p>
            <a:pPr>
              <a:lnSpc>
                <a:spcPct val="100000"/>
              </a:lnSpc>
            </a:pPr>
            <a:endParaRPr b="0" lang="en-GB" sz="1800" spc="-1" strike="noStrike">
              <a:latin typeface="Arial"/>
            </a:endParaRPr>
          </a:p>
        </p:txBody>
      </p:sp>
      <p:sp>
        <p:nvSpPr>
          <p:cNvPr id="246" name="CustomShape 3"/>
          <p:cNvSpPr/>
          <p:nvPr/>
        </p:nvSpPr>
        <p:spPr>
          <a:xfrm>
            <a:off x="457200" y="3870720"/>
            <a:ext cx="8000640" cy="11869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Look at what it returns.  The function returns a random integer in the range [0, RAND_MAX], and RAND_MAX is a constant defined in &lt;cstdlib&gt;.</a:t>
            </a:r>
            <a:endParaRPr b="0" lang="en-GB" sz="1800" spc="-1" strike="noStrike">
              <a:latin typeface="Arial"/>
            </a:endParaRPr>
          </a:p>
          <a:p>
            <a:pPr>
              <a:lnSpc>
                <a:spcPct val="100000"/>
              </a:lnSpc>
            </a:pPr>
            <a:endParaRPr b="0" lang="en-GB" sz="1800" spc="-1" strike="noStrike">
              <a:latin typeface="Arial"/>
            </a:endParaRPr>
          </a:p>
        </p:txBody>
      </p:sp>
      <p:sp>
        <p:nvSpPr>
          <p:cNvPr id="247" name="CustomShape 4"/>
          <p:cNvSpPr/>
          <p:nvPr/>
        </p:nvSpPr>
        <p:spPr>
          <a:xfrm>
            <a:off x="4288320" y="3375720"/>
            <a:ext cx="392580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u="sng">
                <a:solidFill>
                  <a:srgbClr val="0000ff"/>
                </a:solidFill>
                <a:uFillTx/>
                <a:latin typeface="Calibri Light"/>
                <a:hlinkClick r:id="rId2"/>
              </a:rPr>
              <a:t>http://www.cplusplus.com/reference/cstdlib/rand/</a:t>
            </a:r>
            <a:endParaRPr b="0" lang="en-GB" sz="1200" spc="-1" strike="noStrike">
              <a:latin typeface="Arial"/>
            </a:endParaRPr>
          </a:p>
        </p:txBody>
      </p:sp>
      <p:sp>
        <p:nvSpPr>
          <p:cNvPr id="248" name="CustomShape 5"/>
          <p:cNvSpPr/>
          <p:nvPr/>
        </p:nvSpPr>
        <p:spPr>
          <a:xfrm>
            <a:off x="457200" y="4752720"/>
            <a:ext cx="8468640" cy="638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So how can we make use of it for generating a random integer in the range of [0, 9]?</a:t>
            </a:r>
            <a:endParaRPr b="0" lang="en-GB" sz="1800" spc="-1" strike="noStrike">
              <a:latin typeface="Arial"/>
            </a:endParaRPr>
          </a:p>
        </p:txBody>
      </p:sp>
      <p:sp>
        <p:nvSpPr>
          <p:cNvPr id="249" name="CustomShape 6"/>
          <p:cNvSpPr/>
          <p:nvPr/>
        </p:nvSpPr>
        <p:spPr>
          <a:xfrm>
            <a:off x="457200" y="5247720"/>
            <a:ext cx="8468640" cy="638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Hint:  use the modulus operator %, which computes the remainder of a division. </a:t>
            </a:r>
            <a:endParaRPr b="0" lang="en-GB" sz="1800" spc="-1" strike="noStrike">
              <a:latin typeface="Arial"/>
            </a:endParaRPr>
          </a:p>
        </p:txBody>
      </p:sp>
      <p:sp>
        <p:nvSpPr>
          <p:cNvPr id="250" name="TextShape 7"/>
          <p:cNvSpPr txBox="1"/>
          <p:nvPr/>
        </p:nvSpPr>
        <p:spPr>
          <a:xfrm>
            <a:off x="457200" y="274680"/>
            <a:ext cx="8229240" cy="1142640"/>
          </a:xfrm>
          <a:prstGeom prst="rect">
            <a:avLst/>
          </a:prstGeom>
          <a:noFill/>
          <a:ln>
            <a:noFill/>
          </a:ln>
        </p:spPr>
        <p:txBody>
          <a:bodyPr anchor="ctr"/>
          <a:p>
            <a:pPr>
              <a:lnSpc>
                <a:spcPct val="100000"/>
              </a:lnSpc>
            </a:pPr>
            <a:r>
              <a:rPr b="0" lang="en-US" sz="3200" spc="-1" strike="noStrike">
                <a:solidFill>
                  <a:srgbClr val="000000"/>
                </a:solidFill>
                <a:latin typeface="Avenir Next"/>
                <a:ea typeface="Avenir Next"/>
              </a:rPr>
              <a:t>Example: Random Number Generation</a:t>
            </a:r>
            <a:endParaRPr b="0" lang="en-US" sz="3200" spc="-1" strike="noStrike">
              <a:solidFill>
                <a:srgbClr val="000000"/>
              </a:solidFill>
              <a:latin typeface="Calibri Light"/>
            </a:endParaRPr>
          </a:p>
        </p:txBody>
      </p:sp>
    </p:spTree>
  </p:cSld>
  <p:timing>
    <p:tnLst>
      <p:par>
        <p:cTn id="213" dur="indefinite" restart="never" nodeType="tmRoot">
          <p:childTnLst>
            <p:seq>
              <p:cTn id="214" dur="indefinite" nodeType="mainSeq">
                <p:childTnLst>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24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248"/>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457200" y="1486080"/>
            <a:ext cx="8468640" cy="39308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Q.1 how to generate a random integer in the range of [0, 9]?</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Answer:</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Q.2 how to generate a random integer in the range of [0, 100]?</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Answer: </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Q.3 how to generate a random integer in the range of [1, 100]?</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Answer: </a:t>
            </a:r>
            <a:endParaRPr b="0" lang="en-GB" sz="1800" spc="-1" strike="noStrike">
              <a:latin typeface="Arial"/>
            </a:endParaRPr>
          </a:p>
          <a:p>
            <a:pPr>
              <a:lnSpc>
                <a:spcPct val="100000"/>
              </a:lnSpc>
            </a:pPr>
            <a:endParaRPr b="0" lang="en-GB" sz="1800" spc="-1" strike="noStrike">
              <a:latin typeface="Arial"/>
            </a:endParaRPr>
          </a:p>
        </p:txBody>
      </p:sp>
      <p:sp>
        <p:nvSpPr>
          <p:cNvPr id="252" name="TextShape 2"/>
          <p:cNvSpPr txBox="1"/>
          <p:nvPr/>
        </p:nvSpPr>
        <p:spPr>
          <a:xfrm>
            <a:off x="6553080" y="6356520"/>
            <a:ext cx="2133360" cy="364680"/>
          </a:xfrm>
          <a:prstGeom prst="rect">
            <a:avLst/>
          </a:prstGeom>
          <a:noFill/>
          <a:ln>
            <a:noFill/>
          </a:ln>
        </p:spPr>
        <p:txBody>
          <a:bodyPr anchor="ctr"/>
          <a:p>
            <a:pPr algn="r">
              <a:lnSpc>
                <a:spcPct val="100000"/>
              </a:lnSpc>
            </a:pPr>
            <a:fld id="{2E8E9050-9F81-4393-89A5-BF59C8EE4DA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53" name="CustomShape 3"/>
          <p:cNvSpPr/>
          <p:nvPr/>
        </p:nvSpPr>
        <p:spPr>
          <a:xfrm>
            <a:off x="1709280" y="2078640"/>
            <a:ext cx="2002680" cy="39924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1600" spc="-1" strike="noStrike">
                <a:solidFill>
                  <a:srgbClr val="1f497d"/>
                </a:solidFill>
                <a:latin typeface="Menlo"/>
                <a:ea typeface="Menlo"/>
              </a:rPr>
              <a:t>rand</a:t>
            </a:r>
            <a:r>
              <a:rPr b="0" lang="en-GB" sz="1600" spc="-1" strike="noStrike">
                <a:solidFill>
                  <a:srgbClr val="000000"/>
                </a:solidFill>
                <a:latin typeface="Menlo"/>
                <a:ea typeface="Menlo"/>
              </a:rPr>
              <a:t>() % 10</a:t>
            </a:r>
            <a:endParaRPr b="0" lang="en-GB" sz="1600" spc="-1" strike="noStrike">
              <a:latin typeface="Arial"/>
            </a:endParaRPr>
          </a:p>
        </p:txBody>
      </p:sp>
      <p:sp>
        <p:nvSpPr>
          <p:cNvPr id="254" name="CustomShape 4"/>
          <p:cNvSpPr/>
          <p:nvPr/>
        </p:nvSpPr>
        <p:spPr>
          <a:xfrm>
            <a:off x="1709280" y="3429000"/>
            <a:ext cx="2002680" cy="39924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1600" spc="-1" strike="noStrike">
                <a:solidFill>
                  <a:srgbClr val="1f497d"/>
                </a:solidFill>
                <a:latin typeface="Menlo"/>
                <a:ea typeface="Menlo"/>
              </a:rPr>
              <a:t>rand</a:t>
            </a:r>
            <a:r>
              <a:rPr b="0" lang="en-GB" sz="1600" spc="-1" strike="noStrike">
                <a:solidFill>
                  <a:srgbClr val="000000"/>
                </a:solidFill>
                <a:latin typeface="Menlo"/>
                <a:ea typeface="Menlo"/>
              </a:rPr>
              <a:t>() % 101</a:t>
            </a:r>
            <a:endParaRPr b="0" lang="en-GB" sz="1600" spc="-1" strike="noStrike">
              <a:latin typeface="Arial"/>
            </a:endParaRPr>
          </a:p>
        </p:txBody>
      </p:sp>
      <p:sp>
        <p:nvSpPr>
          <p:cNvPr id="255" name="CustomShape 5"/>
          <p:cNvSpPr/>
          <p:nvPr/>
        </p:nvSpPr>
        <p:spPr>
          <a:xfrm>
            <a:off x="1709280" y="4779360"/>
            <a:ext cx="2568600" cy="39924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1600" spc="-1" strike="noStrike">
                <a:solidFill>
                  <a:srgbClr val="1f497d"/>
                </a:solidFill>
                <a:latin typeface="Menlo"/>
                <a:ea typeface="Menlo"/>
              </a:rPr>
              <a:t>rand</a:t>
            </a:r>
            <a:r>
              <a:rPr b="0" lang="en-GB" sz="1600" spc="-1" strike="noStrike">
                <a:solidFill>
                  <a:srgbClr val="000000"/>
                </a:solidFill>
                <a:latin typeface="Menlo"/>
                <a:ea typeface="Menlo"/>
              </a:rPr>
              <a:t>() % 100 + 1</a:t>
            </a:r>
            <a:endParaRPr b="0" lang="en-GB" sz="1600" spc="-1" strike="noStrike">
              <a:latin typeface="Arial"/>
            </a:endParaRPr>
          </a:p>
        </p:txBody>
      </p:sp>
      <p:sp>
        <p:nvSpPr>
          <p:cNvPr id="256" name="TextShape 6"/>
          <p:cNvSpPr txBox="1"/>
          <p:nvPr/>
        </p:nvSpPr>
        <p:spPr>
          <a:xfrm>
            <a:off x="457200" y="274680"/>
            <a:ext cx="8229240" cy="1142640"/>
          </a:xfrm>
          <a:prstGeom prst="rect">
            <a:avLst/>
          </a:prstGeom>
          <a:noFill/>
          <a:ln>
            <a:noFill/>
          </a:ln>
        </p:spPr>
        <p:txBody>
          <a:bodyPr anchor="ctr"/>
          <a:p>
            <a:pPr>
              <a:lnSpc>
                <a:spcPct val="100000"/>
              </a:lnSpc>
            </a:pPr>
            <a:r>
              <a:rPr b="0" lang="en-US" sz="3200" spc="-1" strike="noStrike">
                <a:solidFill>
                  <a:srgbClr val="000000"/>
                </a:solidFill>
                <a:latin typeface="Avenir Next"/>
                <a:ea typeface="Avenir Next"/>
              </a:rPr>
              <a:t>Example: Random Number Generation</a:t>
            </a:r>
            <a:endParaRPr b="0" lang="en-US" sz="3200" spc="-1" strike="noStrike">
              <a:solidFill>
                <a:srgbClr val="000000"/>
              </a:solidFill>
              <a:latin typeface="Calibri Light"/>
            </a:endParaRPr>
          </a:p>
        </p:txBody>
      </p:sp>
    </p:spTree>
  </p:cSld>
  <p:timing>
    <p:tnLst>
      <p:par>
        <p:cTn id="227" dur="indefinite" restart="never" nodeType="tmRoot">
          <p:childTnLst>
            <p:seq>
              <p:cTn id="228" dur="indefinite" nodeType="mainSeq">
                <p:childTnLst>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251">
                                            <p:txEl>
                                              <p:pRg st="2" end="2"/>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253"/>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251">
                                            <p:txEl>
                                              <p:pRg st="5" end="5"/>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251">
                                            <p:txEl>
                                              <p:pRg st="7" end="7"/>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254"/>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251">
                                            <p:txEl>
                                              <p:pRg st="10" end="10"/>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251">
                                            <p:txEl>
                                              <p:pRg st="12" end="12"/>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457200" y="1486080"/>
            <a:ext cx="8468640" cy="50274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Take look at this program.  What does it do?</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It generates and prints 10 random integers in the range [1,100].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Now, try to run the program.   Write down the numbers that it generated.</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Run the program again.  And again.  And again.  What do you notice?</a:t>
            </a:r>
            <a:endParaRPr b="0" lang="en-GB" sz="1800" spc="-1" strike="noStrike">
              <a:latin typeface="Arial"/>
            </a:endParaRPr>
          </a:p>
        </p:txBody>
      </p:sp>
      <p:sp>
        <p:nvSpPr>
          <p:cNvPr id="258" name="TextShape 2"/>
          <p:cNvSpPr txBox="1"/>
          <p:nvPr/>
        </p:nvSpPr>
        <p:spPr>
          <a:xfrm>
            <a:off x="6553080" y="6356520"/>
            <a:ext cx="2133360" cy="364680"/>
          </a:xfrm>
          <a:prstGeom prst="rect">
            <a:avLst/>
          </a:prstGeom>
          <a:noFill/>
          <a:ln>
            <a:noFill/>
          </a:ln>
        </p:spPr>
        <p:txBody>
          <a:bodyPr anchor="ctr"/>
          <a:p>
            <a:pPr algn="r">
              <a:lnSpc>
                <a:spcPct val="100000"/>
              </a:lnSpc>
            </a:pPr>
            <a:fld id="{60A32CD8-E200-4781-A410-CD9ED4A242B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59" name="CustomShape 3"/>
          <p:cNvSpPr/>
          <p:nvPr/>
        </p:nvSpPr>
        <p:spPr>
          <a:xfrm>
            <a:off x="577080" y="1947960"/>
            <a:ext cx="6411240" cy="259416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Menlo"/>
                <a:ea typeface="Menlo"/>
              </a:rPr>
              <a:t>#include &lt;iostream&gt;</a:t>
            </a:r>
            <a:endParaRPr b="0" lang="en-GB" sz="1400" spc="-1" strike="noStrike">
              <a:latin typeface="Arial"/>
            </a:endParaRPr>
          </a:p>
          <a:p>
            <a:pPr>
              <a:lnSpc>
                <a:spcPct val="100000"/>
              </a:lnSpc>
            </a:pPr>
            <a:r>
              <a:rPr b="0" lang="en-GB" sz="1400" spc="-1" strike="noStrike">
                <a:solidFill>
                  <a:srgbClr val="000000"/>
                </a:solidFill>
                <a:latin typeface="Menlo"/>
                <a:ea typeface="Menlo"/>
              </a:rPr>
              <a:t>#include &lt;cstdlib&gt;</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   // needed for calling rand() </a:t>
            </a:r>
            <a:endParaRPr b="0" lang="en-GB" sz="1400" spc="-1" strike="noStrike">
              <a:latin typeface="Arial"/>
            </a:endParaRPr>
          </a:p>
          <a:p>
            <a:pPr>
              <a:lnSpc>
                <a:spcPct val="100000"/>
              </a:lnSpc>
            </a:pPr>
            <a:r>
              <a:rPr b="0" lang="en-GB" sz="1400" spc="-1" strike="noStrike">
                <a:solidFill>
                  <a:srgbClr val="000000"/>
                </a:solidFill>
                <a:latin typeface="Menlo"/>
                <a:ea typeface="Menlo"/>
              </a:rPr>
              <a:t>using namespace std;</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endParaRPr b="0" lang="en-GB" sz="1400" spc="-1" strike="noStrike">
              <a:latin typeface="Arial"/>
            </a:endParaRPr>
          </a:p>
          <a:p>
            <a:pPr>
              <a:lnSpc>
                <a:spcPct val="100000"/>
              </a:lnSpc>
            </a:pPr>
            <a:r>
              <a:rPr b="1" lang="en-GB" sz="1400" spc="-1" strike="noStrike">
                <a:solidFill>
                  <a:srgbClr val="000000"/>
                </a:solidFill>
                <a:latin typeface="Menlo"/>
                <a:ea typeface="Menlo"/>
              </a:rPr>
              <a:t>int</a:t>
            </a:r>
            <a:r>
              <a:rPr b="0" lang="en-GB" sz="1400" spc="-1" strike="noStrike">
                <a:solidFill>
                  <a:srgbClr val="000000"/>
                </a:solidFill>
                <a:latin typeface="Menlo"/>
                <a:ea typeface="Menlo"/>
              </a:rPr>
              <a:t> main()</a:t>
            </a:r>
            <a:endParaRPr b="0" lang="en-GB" sz="1400" spc="-1" strike="noStrike">
              <a:latin typeface="Arial"/>
            </a:endParaRPr>
          </a:p>
          <a:p>
            <a:pPr>
              <a:lnSpc>
                <a:spcPct val="100000"/>
              </a:lnSpc>
            </a:pPr>
            <a:r>
              <a:rPr b="0" lang="en-GB" sz="1400" spc="-1" strike="noStrike">
                <a:solidFill>
                  <a:srgbClr val="000000"/>
                </a:solidFill>
                <a:latin typeface="Menlo"/>
                <a:ea typeface="Menlo"/>
              </a:rPr>
              <a:t>{</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for (int i = 0; i &lt; 10; ++i) </a:t>
            </a:r>
            <a:endParaRPr b="0" lang="en-GB" sz="1400" spc="-1" strike="noStrike">
              <a:latin typeface="Arial"/>
            </a:endParaRPr>
          </a:p>
          <a:p>
            <a:pPr>
              <a:lnSpc>
                <a:spcPct val="100000"/>
              </a:lnSpc>
            </a:pPr>
            <a:r>
              <a:rPr b="1"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e46c0a"/>
                </a:solidFill>
                <a:latin typeface="Menlo"/>
                <a:ea typeface="Menlo"/>
              </a:rPr>
              <a:t>rand() % 100 + 1</a:t>
            </a:r>
            <a:r>
              <a:rPr b="0" lang="en-GB" sz="1400" spc="-1" strike="noStrike">
                <a:solidFill>
                  <a:srgbClr val="000000"/>
                </a:solidFill>
                <a:latin typeface="Menlo"/>
                <a:ea typeface="Menlo"/>
              </a:rPr>
              <a:t> &lt;&lt; endl;</a:t>
            </a:r>
            <a:endParaRPr b="0" lang="en-GB" sz="1400" spc="-1" strike="noStrike">
              <a:latin typeface="Arial"/>
            </a:endParaRPr>
          </a:p>
          <a:p>
            <a:pPr>
              <a:lnSpc>
                <a:spcPct val="100000"/>
              </a:lnSpc>
            </a:pPr>
            <a:r>
              <a:rPr b="1" lang="en-GB" sz="1400" spc="-1" strike="noStrike">
                <a:solidFill>
                  <a:srgbClr val="000000"/>
                </a:solidFill>
                <a:latin typeface="Menlo"/>
                <a:ea typeface="Menlo"/>
              </a:rPr>
              <a:t>  </a:t>
            </a:r>
            <a:r>
              <a:rPr b="1" lang="en-GB" sz="1400" spc="-1" strike="noStrike">
                <a:solidFill>
                  <a:srgbClr val="000000"/>
                </a:solidFill>
                <a:latin typeface="Menlo"/>
                <a:ea typeface="Menlo"/>
              </a:rPr>
              <a:t>return</a:t>
            </a:r>
            <a:r>
              <a:rPr b="0" lang="en-GB" sz="1400" spc="-1" strike="noStrike">
                <a:solidFill>
                  <a:srgbClr val="000000"/>
                </a:solidFill>
                <a:latin typeface="Menlo"/>
                <a:ea typeface="Menlo"/>
              </a:rPr>
              <a:t> 0; </a:t>
            </a:r>
            <a:endParaRPr b="0" lang="en-GB" sz="1400" spc="-1" strike="noStrike">
              <a:latin typeface="Arial"/>
            </a:endParaRPr>
          </a:p>
          <a:p>
            <a:pPr>
              <a:lnSpc>
                <a:spcPct val="100000"/>
              </a:lnSpc>
            </a:pPr>
            <a:r>
              <a:rPr b="0" lang="en-GB" sz="1400" spc="-1" strike="noStrike">
                <a:solidFill>
                  <a:srgbClr val="000000"/>
                </a:solidFill>
                <a:latin typeface="Menlo"/>
                <a:ea typeface="Menlo"/>
              </a:rPr>
              <a:t>}</a:t>
            </a:r>
            <a:endParaRPr b="0" lang="en-GB" sz="1400" spc="-1" strike="noStrike">
              <a:latin typeface="Arial"/>
            </a:endParaRPr>
          </a:p>
        </p:txBody>
      </p:sp>
      <p:sp>
        <p:nvSpPr>
          <p:cNvPr id="260" name="TextShape 4"/>
          <p:cNvSpPr txBox="1"/>
          <p:nvPr/>
        </p:nvSpPr>
        <p:spPr>
          <a:xfrm>
            <a:off x="457200" y="274680"/>
            <a:ext cx="8229240" cy="1142640"/>
          </a:xfrm>
          <a:prstGeom prst="rect">
            <a:avLst/>
          </a:prstGeom>
          <a:noFill/>
          <a:ln>
            <a:noFill/>
          </a:ln>
        </p:spPr>
        <p:txBody>
          <a:bodyPr anchor="ctr"/>
          <a:p>
            <a:pPr>
              <a:lnSpc>
                <a:spcPct val="100000"/>
              </a:lnSpc>
            </a:pPr>
            <a:r>
              <a:rPr b="0" lang="en-US" sz="3200" spc="-1" strike="noStrike">
                <a:solidFill>
                  <a:srgbClr val="000000"/>
                </a:solidFill>
                <a:latin typeface="Avenir Next"/>
                <a:ea typeface="Avenir Next"/>
              </a:rPr>
              <a:t>Example: Random Number Generation</a:t>
            </a:r>
            <a:endParaRPr b="0" lang="en-US" sz="3200" spc="-1" strike="noStrike">
              <a:solidFill>
                <a:srgbClr val="000000"/>
              </a:solidFill>
              <a:latin typeface="Calibri Light"/>
            </a:endParaRPr>
          </a:p>
        </p:txBody>
      </p:sp>
    </p:spTree>
  </p:cSld>
  <p:timing>
    <p:tnLst>
      <p:par>
        <p:cTn id="261" dur="indefinite" restart="never" nodeType="tmRoot">
          <p:childTnLst>
            <p:seq>
              <p:cTn id="262" dur="indefinite" nodeType="mainSeq">
                <p:childTnLst>
                  <p:par>
                    <p:cTn id="263" fill="hold">
                      <p:stCondLst>
                        <p:cond delay="indefinite"/>
                      </p:stCondLst>
                      <p:childTnLst>
                        <p:par>
                          <p:cTn id="264" fill="hold">
                            <p:stCondLst>
                              <p:cond delay="0"/>
                            </p:stCondLst>
                            <p:childTnLst>
                              <p:par>
                                <p:cTn id="265" nodeType="clickEffect" fill="hold" presetClass="entr" presetID="1">
                                  <p:stCondLst>
                                    <p:cond delay="0"/>
                                  </p:stCondLst>
                                  <p:childTnLst>
                                    <p:set>
                                      <p:cBhvr>
                                        <p:cTn id="266" dur="1" fill="hold">
                                          <p:stCondLst>
                                            <p:cond delay="0"/>
                                          </p:stCondLst>
                                        </p:cTn>
                                        <p:tgtEl>
                                          <p:spTgt spid="257">
                                            <p:txEl>
                                              <p:pRg st="12" end="12"/>
                                            </p:txEl>
                                          </p:spTgt>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nodeType="clickEffect" fill="hold" presetClass="entr" presetID="1">
                                  <p:stCondLst>
                                    <p:cond delay="0"/>
                                  </p:stCondLst>
                                  <p:childTnLst>
                                    <p:set>
                                      <p:cBhvr>
                                        <p:cTn id="270" dur="1" fill="hold">
                                          <p:stCondLst>
                                            <p:cond delay="0"/>
                                          </p:stCondLst>
                                        </p:cTn>
                                        <p:tgtEl>
                                          <p:spTgt spid="257">
                                            <p:txEl>
                                              <p:pRg st="14" end="14"/>
                                            </p:tx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257">
                                            <p:txEl>
                                              <p:pRg st="16" end="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457200" y="1486080"/>
            <a:ext cx="8468640" cy="36558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The program generates the same 10 numbers for every run.  So it’s not that “random” after all.  Why is that?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The algorithm for generating the sequence of random numbers depends on an initial ”seed” number.  </a:t>
            </a:r>
            <a:r>
              <a:rPr b="0" lang="en-GB" sz="1800" spc="-1" strike="noStrike">
                <a:solidFill>
                  <a:srgbClr val="e46c0a"/>
                </a:solidFill>
                <a:latin typeface="Calibri Light"/>
              </a:rPr>
              <a:t>Given the same seed, the same sequence of numbers will be generated.  </a:t>
            </a:r>
            <a:r>
              <a:rPr b="0" lang="en-GB" sz="1800" spc="-1" strike="noStrike">
                <a:solidFill>
                  <a:srgbClr val="000000"/>
                </a:solidFill>
                <a:latin typeface="Calibri Light"/>
              </a:rPr>
              <a:t>They are “random” in the sense that the distribution of the numbers in the sequence is random.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This is why when you run your program, it always generates the same sequence because we didn’t change the seed.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The seed for the random number generator can be specified by srand() function.</a:t>
            </a:r>
            <a:endParaRPr b="0" lang="en-GB" sz="1800" spc="-1" strike="noStrike">
              <a:latin typeface="Arial"/>
            </a:endParaRPr>
          </a:p>
        </p:txBody>
      </p:sp>
      <p:sp>
        <p:nvSpPr>
          <p:cNvPr id="262" name="TextShape 2"/>
          <p:cNvSpPr txBox="1"/>
          <p:nvPr/>
        </p:nvSpPr>
        <p:spPr>
          <a:xfrm>
            <a:off x="6553080" y="6356520"/>
            <a:ext cx="2133360" cy="364680"/>
          </a:xfrm>
          <a:prstGeom prst="rect">
            <a:avLst/>
          </a:prstGeom>
          <a:noFill/>
          <a:ln>
            <a:noFill/>
          </a:ln>
        </p:spPr>
        <p:txBody>
          <a:bodyPr anchor="ctr"/>
          <a:p>
            <a:pPr algn="r">
              <a:lnSpc>
                <a:spcPct val="100000"/>
              </a:lnSpc>
            </a:pPr>
            <a:fld id="{1FB93CAC-B5D6-486C-BFFF-899C2D2CF84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pic>
        <p:nvPicPr>
          <p:cNvPr id="263" name="Picture 2" descr=""/>
          <p:cNvPicPr/>
          <p:nvPr/>
        </p:nvPicPr>
        <p:blipFill>
          <a:blip r:embed="rId1"/>
          <a:stretch/>
        </p:blipFill>
        <p:spPr>
          <a:xfrm>
            <a:off x="754560" y="4902480"/>
            <a:ext cx="7394760" cy="1895760"/>
          </a:xfrm>
          <a:prstGeom prst="rect">
            <a:avLst/>
          </a:prstGeom>
          <a:ln>
            <a:noFill/>
          </a:ln>
          <a:effectLst>
            <a:outerShdw algn="tl" blurRad="50800" dir="2700000" dist="38100" rotWithShape="0">
              <a:srgbClr val="000000">
                <a:alpha val="40000"/>
              </a:srgbClr>
            </a:outerShdw>
          </a:effectLst>
        </p:spPr>
      </p:pic>
      <p:sp>
        <p:nvSpPr>
          <p:cNvPr id="264" name="CustomShape 3"/>
          <p:cNvSpPr/>
          <p:nvPr/>
        </p:nvSpPr>
        <p:spPr>
          <a:xfrm>
            <a:off x="1183680" y="4947480"/>
            <a:ext cx="7170120" cy="303480"/>
          </a:xfrm>
          <a:prstGeom prst="rect">
            <a:avLst/>
          </a:prstGeom>
          <a:noFill/>
          <a:ln>
            <a:solidFill>
              <a:schemeClr val="bg1">
                <a:lumMod val="50000"/>
              </a:schemeClr>
            </a:solidFill>
          </a:ln>
        </p:spPr>
        <p:style>
          <a:lnRef idx="0"/>
          <a:fillRef idx="0"/>
          <a:effectRef idx="0"/>
          <a:fontRef idx="minor"/>
        </p:style>
        <p:txBody>
          <a:bodyPr wrap="none" lIns="90000" rIns="90000" tIns="45000" bIns="45000"/>
          <a:p>
            <a:pPr>
              <a:lnSpc>
                <a:spcPct val="100000"/>
              </a:lnSpc>
            </a:pPr>
            <a:r>
              <a:rPr b="0" lang="en-GB" sz="1400" spc="-1" strike="noStrike">
                <a:solidFill>
                  <a:srgbClr val="4f81bd"/>
                </a:solidFill>
                <a:latin typeface="Avenir Next Condensed"/>
              </a:rPr>
              <a:t>The function return type “void” means the function does not return any value.</a:t>
            </a:r>
            <a:endParaRPr b="0" lang="en-GB" sz="1400" spc="-1" strike="noStrike">
              <a:latin typeface="Arial"/>
            </a:endParaRPr>
          </a:p>
        </p:txBody>
      </p:sp>
      <p:sp>
        <p:nvSpPr>
          <p:cNvPr id="265" name="CustomShape 4"/>
          <p:cNvSpPr/>
          <p:nvPr/>
        </p:nvSpPr>
        <p:spPr>
          <a:xfrm flipH="1">
            <a:off x="993600" y="5101200"/>
            <a:ext cx="1260360" cy="3740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66" name="TextShape 5"/>
          <p:cNvSpPr txBox="1"/>
          <p:nvPr/>
        </p:nvSpPr>
        <p:spPr>
          <a:xfrm>
            <a:off x="457200" y="274680"/>
            <a:ext cx="8229240" cy="1142640"/>
          </a:xfrm>
          <a:prstGeom prst="rect">
            <a:avLst/>
          </a:prstGeom>
          <a:noFill/>
          <a:ln>
            <a:noFill/>
          </a:ln>
        </p:spPr>
        <p:txBody>
          <a:bodyPr anchor="ctr"/>
          <a:p>
            <a:pPr>
              <a:lnSpc>
                <a:spcPct val="100000"/>
              </a:lnSpc>
            </a:pPr>
            <a:r>
              <a:rPr b="0" lang="en-US" sz="3200" spc="-1" strike="noStrike">
                <a:solidFill>
                  <a:srgbClr val="000000"/>
                </a:solidFill>
                <a:latin typeface="Avenir Next"/>
                <a:ea typeface="Avenir Next"/>
              </a:rPr>
              <a:t>Example: Random Number Generation</a:t>
            </a:r>
            <a:endParaRPr b="0" lang="en-US" sz="3200" spc="-1" strike="noStrike">
              <a:solidFill>
                <a:srgbClr val="000000"/>
              </a:solidFill>
              <a:latin typeface="Calibri Light"/>
            </a:endParaRPr>
          </a:p>
        </p:txBody>
      </p:sp>
    </p:spTree>
  </p:cSld>
  <p:timing>
    <p:tnLst>
      <p:par>
        <p:cTn id="275" dur="indefinite" restart="never" nodeType="tmRoot">
          <p:childTnLst>
            <p:seq>
              <p:cTn id="276" dur="indefinite" nodeType="mainSeq">
                <p:childTnLst>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261">
                                            <p:txEl>
                                              <p:pRg st="4" end="4"/>
                                            </p:txEl>
                                          </p:spTgt>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261">
                                            <p:txEl>
                                              <p:pRg st="6" end="6"/>
                                            </p:txEl>
                                          </p:spTgt>
                                        </p:tgtEl>
                                        <p:attrNameLst>
                                          <p:attrName>style.visibility</p:attrName>
                                        </p:attrNameLst>
                                      </p:cBhvr>
                                      <p:to>
                                        <p:strVal val="visible"/>
                                      </p:to>
                                    </p:set>
                                  </p:childTnLst>
                                </p:cTn>
                              </p:par>
                              <p:par>
                                <p:cTn id="289" nodeType="withEffect" fill="hold" presetClass="entr" presetID="1">
                                  <p:stCondLst>
                                    <p:cond delay="0"/>
                                  </p:stCondLst>
                                  <p:childTnLst>
                                    <p:set>
                                      <p:cBhvr>
                                        <p:cTn id="290" dur="1" fill="hold">
                                          <p:stCondLst>
                                            <p:cond delay="0"/>
                                          </p:stCondLst>
                                        </p:cTn>
                                        <p:tgtEl>
                                          <p:spTgt spid="263"/>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265"/>
                                        </p:tgtEl>
                                        <p:attrNameLst>
                                          <p:attrName>style.visibility</p:attrName>
                                        </p:attrNameLst>
                                      </p:cBhvr>
                                      <p:to>
                                        <p:strVal val="visible"/>
                                      </p:to>
                                    </p:set>
                                  </p:childTnLst>
                                </p:cTn>
                              </p:par>
                              <p:par>
                                <p:cTn id="295" nodeType="withEffect" fill="hold" presetClass="entr" presetID="1">
                                  <p:stCondLst>
                                    <p:cond delay="0"/>
                                  </p:stCondLst>
                                  <p:childTnLst>
                                    <p:set>
                                      <p:cBhvr>
                                        <p:cTn id="296"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457200" y="1486080"/>
            <a:ext cx="8468640" cy="50281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So our program should look something like this:</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Now what should we fill in for </a:t>
            </a:r>
            <a:r>
              <a:rPr b="1" lang="en-GB" sz="1800" spc="-1" strike="noStrike">
                <a:solidFill>
                  <a:srgbClr val="e46c0a"/>
                </a:solidFill>
                <a:latin typeface="Calibri Light"/>
              </a:rPr>
              <a:t>???</a:t>
            </a:r>
            <a:r>
              <a:rPr b="0" lang="en-GB" sz="1800" spc="-1" strike="noStrike">
                <a:solidFill>
                  <a:srgbClr val="000000"/>
                </a:solidFill>
                <a:latin typeface="Calibri Light"/>
              </a:rPr>
              <a:t> ?  The srand() takes a number which will be used as the seed for generating number.  But we need a different number every time we run the program.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How about taking the current system time as the seed?  In this way, we can guarantee a different runtime value for every program run.  </a:t>
            </a:r>
            <a:endParaRPr b="0" lang="en-GB" sz="1800" spc="-1" strike="noStrike">
              <a:latin typeface="Arial"/>
            </a:endParaRPr>
          </a:p>
        </p:txBody>
      </p:sp>
      <p:sp>
        <p:nvSpPr>
          <p:cNvPr id="268" name="TextShape 2"/>
          <p:cNvSpPr txBox="1"/>
          <p:nvPr/>
        </p:nvSpPr>
        <p:spPr>
          <a:xfrm>
            <a:off x="6553080" y="6356520"/>
            <a:ext cx="2133360" cy="364680"/>
          </a:xfrm>
          <a:prstGeom prst="rect">
            <a:avLst/>
          </a:prstGeom>
          <a:noFill/>
          <a:ln>
            <a:noFill/>
          </a:ln>
        </p:spPr>
        <p:txBody>
          <a:bodyPr anchor="ctr"/>
          <a:p>
            <a:pPr algn="r">
              <a:lnSpc>
                <a:spcPct val="100000"/>
              </a:lnSpc>
            </a:pPr>
            <a:fld id="{62CB0D14-6936-4809-AAC4-ADB56AD7C24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69" name="CustomShape 3"/>
          <p:cNvSpPr/>
          <p:nvPr/>
        </p:nvSpPr>
        <p:spPr>
          <a:xfrm>
            <a:off x="577080" y="1947960"/>
            <a:ext cx="7423560" cy="259416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Menlo"/>
                <a:ea typeface="Menlo"/>
              </a:rPr>
              <a:t>#include &lt;iostream&gt;</a:t>
            </a:r>
            <a:endParaRPr b="0" lang="en-GB" sz="1400" spc="-1" strike="noStrike">
              <a:latin typeface="Arial"/>
            </a:endParaRPr>
          </a:p>
          <a:p>
            <a:pPr>
              <a:lnSpc>
                <a:spcPct val="100000"/>
              </a:lnSpc>
            </a:pPr>
            <a:r>
              <a:rPr b="0" lang="en-GB" sz="1400" spc="-1" strike="noStrike">
                <a:solidFill>
                  <a:srgbClr val="000000"/>
                </a:solidFill>
                <a:latin typeface="Menlo"/>
                <a:ea typeface="Menlo"/>
              </a:rPr>
              <a:t>#include &lt;cstdlib&gt;</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   // for calling srand(), rand() </a:t>
            </a:r>
            <a:endParaRPr b="0" lang="en-GB" sz="1400" spc="-1" strike="noStrike">
              <a:latin typeface="Arial"/>
            </a:endParaRPr>
          </a:p>
          <a:p>
            <a:pPr>
              <a:lnSpc>
                <a:spcPct val="100000"/>
              </a:lnSpc>
            </a:pPr>
            <a:r>
              <a:rPr b="0" lang="en-GB" sz="1400" spc="-1" strike="noStrike">
                <a:solidFill>
                  <a:srgbClr val="000000"/>
                </a:solidFill>
                <a:latin typeface="Menlo"/>
                <a:ea typeface="Menlo"/>
              </a:rPr>
              <a:t>using namespace std;</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endParaRPr b="0" lang="en-GB" sz="1400" spc="-1" strike="noStrike">
              <a:latin typeface="Arial"/>
            </a:endParaRPr>
          </a:p>
          <a:p>
            <a:pPr>
              <a:lnSpc>
                <a:spcPct val="100000"/>
              </a:lnSpc>
            </a:pPr>
            <a:r>
              <a:rPr b="1" lang="en-GB" sz="1400" spc="-1" strike="noStrike">
                <a:solidFill>
                  <a:srgbClr val="000000"/>
                </a:solidFill>
                <a:latin typeface="Menlo"/>
                <a:ea typeface="Menlo"/>
              </a:rPr>
              <a:t>int</a:t>
            </a:r>
            <a:r>
              <a:rPr b="0" lang="en-GB" sz="1400" spc="-1" strike="noStrike">
                <a:solidFill>
                  <a:srgbClr val="000000"/>
                </a:solidFill>
                <a:latin typeface="Menlo"/>
                <a:ea typeface="Menlo"/>
              </a:rPr>
              <a:t> main()</a:t>
            </a:r>
            <a:endParaRPr b="0" lang="en-GB" sz="1400" spc="-1" strike="noStrike">
              <a:latin typeface="Arial"/>
            </a:endParaRPr>
          </a:p>
          <a:p>
            <a:pPr>
              <a:lnSpc>
                <a:spcPct val="100000"/>
              </a:lnSpc>
            </a:pPr>
            <a:r>
              <a:rPr b="0" lang="en-GB" sz="1400" spc="-1" strike="noStrike">
                <a:solidFill>
                  <a:srgbClr val="000000"/>
                </a:solidFill>
                <a:latin typeface="Menlo"/>
                <a:ea typeface="Menlo"/>
              </a:rPr>
              <a:t>{</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1" lang="en-GB" sz="1400" spc="-1" strike="noStrike">
                <a:solidFill>
                  <a:srgbClr val="e46c0a"/>
                </a:solidFill>
                <a:latin typeface="Menlo"/>
                <a:ea typeface="Menlo"/>
              </a:rPr>
              <a:t>srand(???);</a:t>
            </a:r>
            <a:r>
              <a:rPr b="1" lang="en-GB" sz="1400" spc="-1" strike="noStrike">
                <a:solidFill>
                  <a:srgbClr val="e46c0a"/>
                </a:solidFill>
                <a:latin typeface="Menlo"/>
                <a:ea typeface="Menlo"/>
              </a:rPr>
              <a:t>	</a:t>
            </a:r>
            <a:r>
              <a:rPr b="0" lang="en-GB" sz="1400" spc="-1" strike="noStrike">
                <a:solidFill>
                  <a:srgbClr val="000000"/>
                </a:solidFill>
                <a:latin typeface="Menlo"/>
                <a:ea typeface="Menlo"/>
              </a:rPr>
              <a:t>// initialize the seed for rand()</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for (int i = 0; i &lt; 10; ++i) </a:t>
            </a:r>
            <a:endParaRPr b="0" lang="en-GB" sz="1400" spc="-1" strike="noStrike">
              <a:latin typeface="Arial"/>
            </a:endParaRPr>
          </a:p>
          <a:p>
            <a:pPr>
              <a:lnSpc>
                <a:spcPct val="100000"/>
              </a:lnSpc>
            </a:pPr>
            <a:r>
              <a:rPr b="1" lang="en-GB" sz="1400" spc="-1" strike="noStrike">
                <a:solidFill>
                  <a:srgbClr val="000000"/>
                </a:solidFill>
                <a:latin typeface="Menlo"/>
                <a:ea typeface="Menlo"/>
              </a:rPr>
              <a:t>    </a:t>
            </a:r>
            <a:r>
              <a:rPr b="0" lang="en-GB" sz="1400" spc="-1" strike="noStrike">
                <a:solidFill>
                  <a:srgbClr val="000000"/>
                </a:solidFill>
                <a:latin typeface="Menlo"/>
                <a:ea typeface="Menlo"/>
              </a:rPr>
              <a:t>cout &lt;&lt; rand() % 100 + 1 &lt;&lt; endl;</a:t>
            </a:r>
            <a:endParaRPr b="0" lang="en-GB" sz="1400" spc="-1" strike="noStrike">
              <a:latin typeface="Arial"/>
            </a:endParaRPr>
          </a:p>
          <a:p>
            <a:pPr>
              <a:lnSpc>
                <a:spcPct val="100000"/>
              </a:lnSpc>
            </a:pPr>
            <a:r>
              <a:rPr b="1" lang="en-GB" sz="1400" spc="-1" strike="noStrike">
                <a:solidFill>
                  <a:srgbClr val="000000"/>
                </a:solidFill>
                <a:latin typeface="Menlo"/>
                <a:ea typeface="Menlo"/>
              </a:rPr>
              <a:t>  </a:t>
            </a:r>
            <a:r>
              <a:rPr b="1" lang="en-GB" sz="1400" spc="-1" strike="noStrike">
                <a:solidFill>
                  <a:srgbClr val="000000"/>
                </a:solidFill>
                <a:latin typeface="Menlo"/>
                <a:ea typeface="Menlo"/>
              </a:rPr>
              <a:t>return</a:t>
            </a:r>
            <a:r>
              <a:rPr b="0" lang="en-GB" sz="1400" spc="-1" strike="noStrike">
                <a:solidFill>
                  <a:srgbClr val="000000"/>
                </a:solidFill>
                <a:latin typeface="Menlo"/>
                <a:ea typeface="Menlo"/>
              </a:rPr>
              <a:t> 0; </a:t>
            </a:r>
            <a:endParaRPr b="0" lang="en-GB" sz="1400" spc="-1" strike="noStrike">
              <a:latin typeface="Arial"/>
            </a:endParaRPr>
          </a:p>
          <a:p>
            <a:pPr>
              <a:lnSpc>
                <a:spcPct val="100000"/>
              </a:lnSpc>
            </a:pPr>
            <a:r>
              <a:rPr b="0" lang="en-GB" sz="1400" spc="-1" strike="noStrike">
                <a:solidFill>
                  <a:srgbClr val="000000"/>
                </a:solidFill>
                <a:latin typeface="Menlo"/>
                <a:ea typeface="Menlo"/>
              </a:rPr>
              <a:t>}</a:t>
            </a:r>
            <a:endParaRPr b="0" lang="en-GB" sz="1400" spc="-1" strike="noStrike">
              <a:latin typeface="Arial"/>
            </a:endParaRPr>
          </a:p>
        </p:txBody>
      </p:sp>
      <p:sp>
        <p:nvSpPr>
          <p:cNvPr id="270" name="TextShape 4"/>
          <p:cNvSpPr txBox="1"/>
          <p:nvPr/>
        </p:nvSpPr>
        <p:spPr>
          <a:xfrm>
            <a:off x="457200" y="274680"/>
            <a:ext cx="8229240" cy="1142640"/>
          </a:xfrm>
          <a:prstGeom prst="rect">
            <a:avLst/>
          </a:prstGeom>
          <a:noFill/>
          <a:ln>
            <a:noFill/>
          </a:ln>
        </p:spPr>
        <p:txBody>
          <a:bodyPr anchor="ctr"/>
          <a:p>
            <a:pPr>
              <a:lnSpc>
                <a:spcPct val="100000"/>
              </a:lnSpc>
            </a:pPr>
            <a:r>
              <a:rPr b="0" lang="en-US" sz="3200" spc="-1" strike="noStrike">
                <a:solidFill>
                  <a:srgbClr val="000000"/>
                </a:solidFill>
                <a:latin typeface="Avenir Next"/>
                <a:ea typeface="Avenir Next"/>
              </a:rPr>
              <a:t>Example: Random Number Generation</a:t>
            </a:r>
            <a:endParaRPr b="0" lang="en-US" sz="3200" spc="-1" strike="noStrike">
              <a:solidFill>
                <a:srgbClr val="000000"/>
              </a:solidFill>
              <a:latin typeface="Calibri Light"/>
            </a:endParaRPr>
          </a:p>
        </p:txBody>
      </p:sp>
    </p:spTree>
  </p:cSld>
  <p:timing>
    <p:tnLst>
      <p:par>
        <p:cTn id="297" dur="indefinite" restart="never" nodeType="tmRoot">
          <p:childTnLst>
            <p:seq>
              <p:cTn id="298" dur="indefinite" nodeType="mainSeq">
                <p:childTnLst>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267">
                                            <p:txEl>
                                              <p:pRg st="12" end="12"/>
                                            </p:txEl>
                                          </p:spTgt>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267">
                                            <p:txEl>
                                              <p:pRg st="14" end="1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457200" y="1486080"/>
            <a:ext cx="8549280" cy="612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We need another predefined function to obtain the current system time:</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Go to the function reference page and read the details about the parameters and return value, on how to get the current time using this time() function.  The function call </a:t>
            </a:r>
            <a:r>
              <a:rPr b="0" lang="en-GB" sz="1400" spc="-1" strike="noStrike">
                <a:solidFill>
                  <a:srgbClr val="e46c0a"/>
                </a:solidFill>
                <a:latin typeface="Menlo"/>
                <a:ea typeface="Menlo"/>
              </a:rPr>
              <a:t>time(NULL) </a:t>
            </a:r>
            <a:r>
              <a:rPr b="0" lang="en-GB" sz="1800" spc="-1" strike="noStrike">
                <a:solidFill>
                  <a:srgbClr val="000000"/>
                </a:solidFill>
                <a:latin typeface="Calibri Light"/>
                <a:ea typeface="Menlo"/>
              </a:rPr>
              <a:t>will return the current time.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ea typeface="Menlo"/>
              </a:rPr>
              <a:t>Or, look at the example on the reference page for rand() </a:t>
            </a:r>
            <a:r>
              <a:rPr b="0" lang="en-GB" sz="1200" spc="-1" strike="noStrike">
                <a:solidFill>
                  <a:srgbClr val="000000"/>
                </a:solidFill>
                <a:latin typeface="Calibri Light"/>
                <a:ea typeface="Menlo"/>
              </a:rPr>
              <a:t>(</a:t>
            </a:r>
            <a:r>
              <a:rPr b="0" lang="en-GB" sz="1200" spc="-1" strike="noStrike" u="sng">
                <a:solidFill>
                  <a:srgbClr val="0000ff"/>
                </a:solidFill>
                <a:uFillTx/>
                <a:latin typeface="Calibri Light"/>
                <a:ea typeface="Menlo"/>
                <a:hlinkClick r:id="rId1"/>
              </a:rPr>
              <a:t>http://www.cplusplus.com/reference/cstdlib/rand/</a:t>
            </a:r>
            <a:r>
              <a:rPr b="0" lang="en-GB" sz="1200" spc="-1" strike="noStrike">
                <a:solidFill>
                  <a:srgbClr val="000000"/>
                </a:solidFill>
                <a:latin typeface="Calibri Light"/>
                <a:ea typeface="Menlo"/>
              </a:rPr>
              <a:t>) </a:t>
            </a:r>
            <a:r>
              <a:rPr b="0" lang="en-GB" sz="1800" spc="-1" strike="noStrike">
                <a:solidFill>
                  <a:srgbClr val="000000"/>
                </a:solidFill>
                <a:latin typeface="Calibri Light"/>
                <a:ea typeface="Menlo"/>
              </a:rPr>
              <a:t>and you can see that we can simply initialize the seed for the random number generator with the current time by</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272" name="TextShape 2"/>
          <p:cNvSpPr txBox="1"/>
          <p:nvPr/>
        </p:nvSpPr>
        <p:spPr>
          <a:xfrm>
            <a:off x="6553080" y="6356520"/>
            <a:ext cx="2133360" cy="364680"/>
          </a:xfrm>
          <a:prstGeom prst="rect">
            <a:avLst/>
          </a:prstGeom>
          <a:noFill/>
          <a:ln>
            <a:noFill/>
          </a:ln>
        </p:spPr>
        <p:txBody>
          <a:bodyPr anchor="ctr"/>
          <a:p>
            <a:pPr algn="r">
              <a:lnSpc>
                <a:spcPct val="100000"/>
              </a:lnSpc>
            </a:pPr>
            <a:fld id="{56FAACEE-4F87-45CD-AB88-66CD7B20578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pic>
        <p:nvPicPr>
          <p:cNvPr id="273" name="Picture 2" descr=""/>
          <p:cNvPicPr/>
          <p:nvPr/>
        </p:nvPicPr>
        <p:blipFill>
          <a:blip r:embed="rId2"/>
          <a:stretch/>
        </p:blipFill>
        <p:spPr>
          <a:xfrm>
            <a:off x="663120" y="1937160"/>
            <a:ext cx="7669080" cy="1126440"/>
          </a:xfrm>
          <a:prstGeom prst="rect">
            <a:avLst/>
          </a:prstGeom>
          <a:ln>
            <a:noFill/>
          </a:ln>
          <a:effectLst>
            <a:outerShdw algn="tl" blurRad="50800" dir="2700000" dist="38100" rotWithShape="0">
              <a:srgbClr val="000000">
                <a:alpha val="40000"/>
              </a:srgbClr>
            </a:outerShdw>
          </a:effectLst>
        </p:spPr>
      </p:pic>
      <p:sp>
        <p:nvSpPr>
          <p:cNvPr id="274" name="CustomShape 3"/>
          <p:cNvSpPr/>
          <p:nvPr/>
        </p:nvSpPr>
        <p:spPr>
          <a:xfrm>
            <a:off x="5246280" y="3063960"/>
            <a:ext cx="323424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u="sng">
                <a:solidFill>
                  <a:srgbClr val="0000ff"/>
                </a:solidFill>
                <a:uFillTx/>
                <a:latin typeface="Calibri Light"/>
                <a:hlinkClick r:id="rId3"/>
              </a:rPr>
              <a:t>http://www.cplusplus.com/reference/ctime/time/</a:t>
            </a:r>
            <a:endParaRPr b="0" lang="en-GB" sz="1200" spc="-1" strike="noStrike">
              <a:latin typeface="Arial"/>
            </a:endParaRPr>
          </a:p>
        </p:txBody>
      </p:sp>
      <p:sp>
        <p:nvSpPr>
          <p:cNvPr id="275" name="CustomShape 4"/>
          <p:cNvSpPr/>
          <p:nvPr/>
        </p:nvSpPr>
        <p:spPr>
          <a:xfrm>
            <a:off x="2680560" y="5688000"/>
            <a:ext cx="3354120" cy="66816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Menlo"/>
                <a:ea typeface="Menlo"/>
              </a:rPr>
              <a:t>// initialize random seed</a:t>
            </a:r>
            <a:endParaRPr b="0" lang="en-GB" sz="1400" spc="-1" strike="noStrike">
              <a:latin typeface="Arial"/>
            </a:endParaRPr>
          </a:p>
          <a:p>
            <a:pPr>
              <a:lnSpc>
                <a:spcPct val="100000"/>
              </a:lnSpc>
            </a:pPr>
            <a:r>
              <a:rPr b="0" lang="en-GB" sz="1400" spc="-1" strike="noStrike">
                <a:solidFill>
                  <a:srgbClr val="000000"/>
                </a:solidFill>
                <a:latin typeface="Menlo"/>
                <a:ea typeface="Menlo"/>
              </a:rPr>
              <a:t>srand(</a:t>
            </a:r>
            <a:r>
              <a:rPr b="0" lang="en-GB" sz="1400" spc="-1" strike="noStrike">
                <a:solidFill>
                  <a:srgbClr val="e46c0a"/>
                </a:solidFill>
                <a:latin typeface="Menlo"/>
                <a:ea typeface="Menlo"/>
              </a:rPr>
              <a:t>time(NULL)</a:t>
            </a:r>
            <a:r>
              <a:rPr b="0" lang="en-GB" sz="1400" spc="-1" strike="noStrike">
                <a:solidFill>
                  <a:srgbClr val="000000"/>
                </a:solidFill>
                <a:latin typeface="Menlo"/>
                <a:ea typeface="Menlo"/>
              </a:rPr>
              <a:t>);</a:t>
            </a:r>
            <a:endParaRPr b="0" lang="en-GB" sz="1400" spc="-1" strike="noStrike">
              <a:latin typeface="Arial"/>
            </a:endParaRPr>
          </a:p>
        </p:txBody>
      </p:sp>
      <p:sp>
        <p:nvSpPr>
          <p:cNvPr id="276" name="CustomShape 5"/>
          <p:cNvSpPr/>
          <p:nvPr/>
        </p:nvSpPr>
        <p:spPr>
          <a:xfrm>
            <a:off x="1353960" y="1993680"/>
            <a:ext cx="6036480" cy="303480"/>
          </a:xfrm>
          <a:prstGeom prst="rect">
            <a:avLst/>
          </a:prstGeom>
          <a:noFill/>
          <a:ln>
            <a:solidFill>
              <a:schemeClr val="bg1">
                <a:lumMod val="50000"/>
              </a:schemeClr>
            </a:solidFill>
          </a:ln>
        </p:spPr>
        <p:style>
          <a:lnRef idx="0"/>
          <a:fillRef idx="0"/>
          <a:effectRef idx="0"/>
          <a:fontRef idx="minor"/>
        </p:style>
        <p:txBody>
          <a:bodyPr wrap="none" lIns="90000" rIns="90000" tIns="45000" bIns="45000"/>
          <a:p>
            <a:pPr>
              <a:lnSpc>
                <a:spcPct val="100000"/>
              </a:lnSpc>
            </a:pPr>
            <a:r>
              <a:rPr b="0" lang="en-GB" sz="1400" spc="-1" strike="noStrike">
                <a:solidFill>
                  <a:srgbClr val="4f81bd"/>
                </a:solidFill>
                <a:latin typeface="Avenir Next Condensed"/>
              </a:rPr>
              <a:t>time_t is a special data type for integral values representing time</a:t>
            </a:r>
            <a:endParaRPr b="0" lang="en-GB" sz="1400" spc="-1" strike="noStrike">
              <a:latin typeface="Arial"/>
            </a:endParaRPr>
          </a:p>
        </p:txBody>
      </p:sp>
      <p:sp>
        <p:nvSpPr>
          <p:cNvPr id="277" name="TextShape 6"/>
          <p:cNvSpPr txBox="1"/>
          <p:nvPr/>
        </p:nvSpPr>
        <p:spPr>
          <a:xfrm>
            <a:off x="457200" y="274680"/>
            <a:ext cx="8229240" cy="1142640"/>
          </a:xfrm>
          <a:prstGeom prst="rect">
            <a:avLst/>
          </a:prstGeom>
          <a:noFill/>
          <a:ln>
            <a:noFill/>
          </a:ln>
        </p:spPr>
        <p:txBody>
          <a:bodyPr anchor="ctr"/>
          <a:p>
            <a:pPr>
              <a:lnSpc>
                <a:spcPct val="100000"/>
              </a:lnSpc>
            </a:pPr>
            <a:r>
              <a:rPr b="0" lang="en-US" sz="3200" spc="-1" strike="noStrike">
                <a:solidFill>
                  <a:srgbClr val="000000"/>
                </a:solidFill>
                <a:latin typeface="Avenir Next"/>
                <a:ea typeface="Avenir Next"/>
              </a:rPr>
              <a:t>Example: Random Number Generation</a:t>
            </a:r>
            <a:endParaRPr b="0" lang="en-US" sz="3200" spc="-1" strike="noStrike">
              <a:solidFill>
                <a:srgbClr val="000000"/>
              </a:solidFill>
              <a:latin typeface="Calibri Light"/>
            </a:endParaRPr>
          </a:p>
        </p:txBody>
      </p:sp>
    </p:spTree>
  </p:cSld>
  <p:timing>
    <p:tnLst>
      <p:par>
        <p:cTn id="307" dur="indefinite" restart="never" nodeType="tmRoot">
          <p:childTnLst>
            <p:seq>
              <p:cTn id="308" dur="indefinite" nodeType="mainSeq">
                <p:childTnLst>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271">
                                            <p:txEl>
                                              <p:pRg st="8" end="8"/>
                                            </p:txEl>
                                          </p:spTgt>
                                        </p:tgtEl>
                                        <p:attrNameLst>
                                          <p:attrName>style.visibility</p:attrName>
                                        </p:attrNameLst>
                                      </p:cBhvr>
                                      <p:to>
                                        <p:strVal val="visible"/>
                                      </p:to>
                                    </p:set>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276"/>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271">
                                            <p:txEl>
                                              <p:pRg st="10" end="10"/>
                                            </p:txEl>
                                          </p:spTgt>
                                        </p:tgtEl>
                                        <p:attrNameLst>
                                          <p:attrName>style.visibility</p:attrName>
                                        </p:attrNameLst>
                                      </p:cBhvr>
                                      <p:to>
                                        <p:strVal val="visible"/>
                                      </p:to>
                                    </p:set>
                                  </p:childTnLst>
                                </p:cTn>
                              </p:par>
                              <p:par>
                                <p:cTn id="321" nodeType="withEffect" fill="hold" presetClass="entr" presetID="1">
                                  <p:stCondLst>
                                    <p:cond delay="0"/>
                                  </p:stCondLst>
                                  <p:childTnLst>
                                    <p:set>
                                      <p:cBhvr>
                                        <p:cTn id="322"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457200" y="1486080"/>
            <a:ext cx="8549280" cy="39308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Now plug all these into our program for generating 10 random numbers:</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Run the program again.  And again.  And again.  We are done!</a:t>
            </a:r>
            <a:endParaRPr b="0" lang="en-GB" sz="1800" spc="-1" strike="noStrike">
              <a:latin typeface="Arial"/>
            </a:endParaRPr>
          </a:p>
        </p:txBody>
      </p:sp>
      <p:sp>
        <p:nvSpPr>
          <p:cNvPr id="279" name="TextShape 2"/>
          <p:cNvSpPr txBox="1"/>
          <p:nvPr/>
        </p:nvSpPr>
        <p:spPr>
          <a:xfrm>
            <a:off x="6553080" y="6356520"/>
            <a:ext cx="2133360" cy="364680"/>
          </a:xfrm>
          <a:prstGeom prst="rect">
            <a:avLst/>
          </a:prstGeom>
          <a:noFill/>
          <a:ln>
            <a:noFill/>
          </a:ln>
        </p:spPr>
        <p:txBody>
          <a:bodyPr anchor="ctr"/>
          <a:p>
            <a:pPr algn="r">
              <a:lnSpc>
                <a:spcPct val="100000"/>
              </a:lnSpc>
            </a:pPr>
            <a:fld id="{AA1ADC02-1C76-4D7D-92FF-BDA123AEAB6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80" name="CustomShape 3"/>
          <p:cNvSpPr/>
          <p:nvPr/>
        </p:nvSpPr>
        <p:spPr>
          <a:xfrm>
            <a:off x="577080" y="1947960"/>
            <a:ext cx="7423560" cy="287532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Menlo"/>
                <a:ea typeface="Menlo"/>
              </a:rPr>
              <a:t>#include &lt;iostream&gt;</a:t>
            </a:r>
            <a:endParaRPr b="0" lang="en-GB" sz="1400" spc="-1" strike="noStrike">
              <a:latin typeface="Arial"/>
            </a:endParaRPr>
          </a:p>
          <a:p>
            <a:pPr>
              <a:lnSpc>
                <a:spcPct val="100000"/>
              </a:lnSpc>
            </a:pPr>
            <a:r>
              <a:rPr b="0" lang="en-GB" sz="1400" spc="-1" strike="noStrike">
                <a:solidFill>
                  <a:srgbClr val="000000"/>
                </a:solidFill>
                <a:latin typeface="Menlo"/>
                <a:ea typeface="Menlo"/>
              </a:rPr>
              <a:t>#include &lt;cstdlib&gt;      // for calling srand(), rand()</a:t>
            </a:r>
            <a:endParaRPr b="0" lang="en-GB" sz="1400" spc="-1" strike="noStrike">
              <a:latin typeface="Arial"/>
            </a:endParaRPr>
          </a:p>
          <a:p>
            <a:pPr>
              <a:lnSpc>
                <a:spcPct val="100000"/>
              </a:lnSpc>
            </a:pPr>
            <a:r>
              <a:rPr b="0" lang="en-GB" sz="1400" spc="-1" strike="noStrike">
                <a:solidFill>
                  <a:srgbClr val="000000"/>
                </a:solidFill>
                <a:latin typeface="Menlo"/>
                <a:ea typeface="Menlo"/>
              </a:rPr>
              <a:t>#include &lt;ctime&gt;        // for calling time() </a:t>
            </a:r>
            <a:endParaRPr b="0" lang="en-GB" sz="1400" spc="-1" strike="noStrike">
              <a:latin typeface="Arial"/>
            </a:endParaRPr>
          </a:p>
          <a:p>
            <a:pPr>
              <a:lnSpc>
                <a:spcPct val="100000"/>
              </a:lnSpc>
            </a:pPr>
            <a:r>
              <a:rPr b="0" lang="en-GB" sz="1400" spc="-1" strike="noStrike">
                <a:solidFill>
                  <a:srgbClr val="000000"/>
                </a:solidFill>
                <a:latin typeface="Menlo"/>
                <a:ea typeface="Menlo"/>
              </a:rPr>
              <a:t>using namespace std;</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endParaRPr b="0" lang="en-GB" sz="1400" spc="-1" strike="noStrike">
              <a:latin typeface="Arial"/>
            </a:endParaRPr>
          </a:p>
          <a:p>
            <a:pPr>
              <a:lnSpc>
                <a:spcPct val="100000"/>
              </a:lnSpc>
            </a:pPr>
            <a:r>
              <a:rPr b="1" lang="en-GB" sz="1400" spc="-1" strike="noStrike">
                <a:solidFill>
                  <a:srgbClr val="000000"/>
                </a:solidFill>
                <a:latin typeface="Menlo"/>
                <a:ea typeface="Menlo"/>
              </a:rPr>
              <a:t>int</a:t>
            </a:r>
            <a:r>
              <a:rPr b="0" lang="en-GB" sz="1400" spc="-1" strike="noStrike">
                <a:solidFill>
                  <a:srgbClr val="000000"/>
                </a:solidFill>
                <a:latin typeface="Menlo"/>
                <a:ea typeface="Menlo"/>
              </a:rPr>
              <a:t> main()</a:t>
            </a:r>
            <a:endParaRPr b="0" lang="en-GB" sz="1400" spc="-1" strike="noStrike">
              <a:latin typeface="Arial"/>
            </a:endParaRPr>
          </a:p>
          <a:p>
            <a:pPr>
              <a:lnSpc>
                <a:spcPct val="100000"/>
              </a:lnSpc>
            </a:pPr>
            <a:r>
              <a:rPr b="0" lang="en-GB" sz="1400" spc="-1" strike="noStrike">
                <a:solidFill>
                  <a:srgbClr val="000000"/>
                </a:solidFill>
                <a:latin typeface="Menlo"/>
                <a:ea typeface="Menlo"/>
              </a:rPr>
              <a:t>{</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1" lang="en-GB" sz="1400" spc="-1" strike="noStrike">
                <a:solidFill>
                  <a:srgbClr val="e46c0a"/>
                </a:solidFill>
                <a:latin typeface="Menlo"/>
                <a:ea typeface="Menlo"/>
              </a:rPr>
              <a:t>srand(time(NULL));</a:t>
            </a:r>
            <a:r>
              <a:rPr b="1" lang="en-GB" sz="1400" spc="-1" strike="noStrike">
                <a:solidFill>
                  <a:srgbClr val="e46c0a"/>
                </a:solidFill>
                <a:latin typeface="Menlo"/>
                <a:ea typeface="Menlo"/>
              </a:rPr>
              <a:t>	</a:t>
            </a:r>
            <a:r>
              <a:rPr b="0" lang="en-GB" sz="1400" spc="-1" strike="noStrike">
                <a:solidFill>
                  <a:srgbClr val="000000"/>
                </a:solidFill>
                <a:latin typeface="Menlo"/>
                <a:ea typeface="Menlo"/>
              </a:rPr>
              <a:t>// initialize the seed for rand()</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for (int i = 0; i &lt; 10; ++i) </a:t>
            </a:r>
            <a:endParaRPr b="0" lang="en-GB" sz="1400" spc="-1" strike="noStrike">
              <a:latin typeface="Arial"/>
            </a:endParaRPr>
          </a:p>
          <a:p>
            <a:pPr>
              <a:lnSpc>
                <a:spcPct val="100000"/>
              </a:lnSpc>
            </a:pPr>
            <a:r>
              <a:rPr b="1" lang="en-GB" sz="1400" spc="-1" strike="noStrike">
                <a:solidFill>
                  <a:srgbClr val="000000"/>
                </a:solidFill>
                <a:latin typeface="Menlo"/>
                <a:ea typeface="Menlo"/>
              </a:rPr>
              <a:t>    </a:t>
            </a:r>
            <a:r>
              <a:rPr b="0" lang="en-GB" sz="1400" spc="-1" strike="noStrike">
                <a:solidFill>
                  <a:srgbClr val="000000"/>
                </a:solidFill>
                <a:latin typeface="Menlo"/>
                <a:ea typeface="Menlo"/>
              </a:rPr>
              <a:t>cout &lt;&lt; rand() % 100 + 1 &lt;&lt; endl;</a:t>
            </a:r>
            <a:endParaRPr b="0" lang="en-GB" sz="1400" spc="-1" strike="noStrike">
              <a:latin typeface="Arial"/>
            </a:endParaRPr>
          </a:p>
          <a:p>
            <a:pPr>
              <a:lnSpc>
                <a:spcPct val="100000"/>
              </a:lnSpc>
            </a:pPr>
            <a:r>
              <a:rPr b="1" lang="en-GB" sz="1400" spc="-1" strike="noStrike">
                <a:solidFill>
                  <a:srgbClr val="000000"/>
                </a:solidFill>
                <a:latin typeface="Menlo"/>
                <a:ea typeface="Menlo"/>
              </a:rPr>
              <a:t>  </a:t>
            </a:r>
            <a:r>
              <a:rPr b="1" lang="en-GB" sz="1400" spc="-1" strike="noStrike">
                <a:solidFill>
                  <a:srgbClr val="000000"/>
                </a:solidFill>
                <a:latin typeface="Menlo"/>
                <a:ea typeface="Menlo"/>
              </a:rPr>
              <a:t>return</a:t>
            </a:r>
            <a:r>
              <a:rPr b="0" lang="en-GB" sz="1400" spc="-1" strike="noStrike">
                <a:solidFill>
                  <a:srgbClr val="000000"/>
                </a:solidFill>
                <a:latin typeface="Menlo"/>
                <a:ea typeface="Menlo"/>
              </a:rPr>
              <a:t> 0; </a:t>
            </a:r>
            <a:endParaRPr b="0" lang="en-GB" sz="1400" spc="-1" strike="noStrike">
              <a:latin typeface="Arial"/>
            </a:endParaRPr>
          </a:p>
          <a:p>
            <a:pPr>
              <a:lnSpc>
                <a:spcPct val="100000"/>
              </a:lnSpc>
            </a:pPr>
            <a:r>
              <a:rPr b="0" lang="en-GB" sz="1400" spc="-1" strike="noStrike">
                <a:solidFill>
                  <a:srgbClr val="000000"/>
                </a:solidFill>
                <a:latin typeface="Menlo"/>
                <a:ea typeface="Menlo"/>
              </a:rPr>
              <a:t>}</a:t>
            </a:r>
            <a:endParaRPr b="0" lang="en-GB" sz="1400" spc="-1" strike="noStrike">
              <a:latin typeface="Arial"/>
            </a:endParaRPr>
          </a:p>
        </p:txBody>
      </p:sp>
      <p:sp>
        <p:nvSpPr>
          <p:cNvPr id="281" name="TextShape 4"/>
          <p:cNvSpPr txBox="1"/>
          <p:nvPr/>
        </p:nvSpPr>
        <p:spPr>
          <a:xfrm>
            <a:off x="457200" y="274680"/>
            <a:ext cx="8229240" cy="1142640"/>
          </a:xfrm>
          <a:prstGeom prst="rect">
            <a:avLst/>
          </a:prstGeom>
          <a:noFill/>
          <a:ln>
            <a:noFill/>
          </a:ln>
        </p:spPr>
        <p:txBody>
          <a:bodyPr anchor="ctr"/>
          <a:p>
            <a:pPr>
              <a:lnSpc>
                <a:spcPct val="100000"/>
              </a:lnSpc>
            </a:pPr>
            <a:r>
              <a:rPr b="0" lang="en-US" sz="3200" spc="-1" strike="noStrike">
                <a:solidFill>
                  <a:srgbClr val="000000"/>
                </a:solidFill>
                <a:latin typeface="Avenir Next"/>
                <a:ea typeface="Avenir Next"/>
              </a:rPr>
              <a:t>Example: Random Number Generation</a:t>
            </a:r>
            <a:endParaRPr b="0" lang="en-US" sz="3200" spc="-1" strike="noStrike">
              <a:solidFill>
                <a:srgbClr val="000000"/>
              </a:solidFill>
              <a:latin typeface="Calibri Light"/>
            </a:endParaRPr>
          </a:p>
        </p:txBody>
      </p:sp>
    </p:spTree>
  </p:cSld>
  <p:timing>
    <p:tnLst>
      <p:par>
        <p:cTn id="323" dur="indefinite" restart="never" nodeType="tmRoot">
          <p:childTnLst>
            <p:seq>
              <p:cTn id="324" dur="indefinite" nodeType="mainSeq">
                <p:childTnLst>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278">
                                            <p:txEl>
                                              <p:pRg st="13" end="1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457200" y="1486080"/>
            <a:ext cx="8549280" cy="44787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Note:  It turns out to be very important that we can specify the seed value.  Sometimes we do want to have the same sequence of random numbers to be generated for every run of our program, especially for debugging.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Suppose you have a set of random numbers as input to part of your code, then imagine how difficult it would be to debug your program if in every program run, these numbers are different because the behavior of your program would be different.  In this case, you may want to fix the random seed, by supply the same number to </a:t>
            </a:r>
            <a:r>
              <a:rPr b="0" lang="en-GB" sz="1400" spc="-1" strike="noStrike">
                <a:solidFill>
                  <a:srgbClr val="000000"/>
                </a:solidFill>
                <a:latin typeface="Menlo"/>
                <a:ea typeface="Menlo"/>
              </a:rPr>
              <a:t>srand()</a:t>
            </a:r>
            <a:r>
              <a:rPr b="0" lang="en-GB" sz="1800" spc="-1" strike="noStrike">
                <a:solidFill>
                  <a:srgbClr val="000000"/>
                </a:solidFill>
                <a:latin typeface="Calibri Light"/>
                <a:ea typeface="Menlo"/>
              </a:rPr>
              <a:t>, such as </a:t>
            </a:r>
            <a:r>
              <a:rPr b="0" lang="en-GB" sz="1400" spc="-1" strike="noStrike">
                <a:solidFill>
                  <a:srgbClr val="000000"/>
                </a:solidFill>
                <a:latin typeface="Menlo"/>
                <a:ea typeface="Menlo"/>
              </a:rPr>
              <a:t>srand(0)</a:t>
            </a:r>
            <a:r>
              <a:rPr b="0" lang="en-GB" sz="1800" spc="-1" strike="noStrike">
                <a:solidFill>
                  <a:srgbClr val="000000"/>
                </a:solidFill>
                <a:latin typeface="Calibri Light"/>
                <a:ea typeface="Menlo"/>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ea typeface="Menlo"/>
              </a:rPr>
              <a:t>Now, a quick exercise.  Can you modify the guessing game on p.19 so that it will generate a random number (say, from 1 to 50) for the player?</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ea typeface="Menlo"/>
              </a:rPr>
              <a:t>Next, you will start writing your own functions in your program.</a:t>
            </a:r>
            <a:endParaRPr b="0" lang="en-GB" sz="1800" spc="-1" strike="noStrike">
              <a:latin typeface="Arial"/>
            </a:endParaRPr>
          </a:p>
        </p:txBody>
      </p:sp>
      <p:sp>
        <p:nvSpPr>
          <p:cNvPr id="283" name="TextShape 2"/>
          <p:cNvSpPr txBox="1"/>
          <p:nvPr/>
        </p:nvSpPr>
        <p:spPr>
          <a:xfrm>
            <a:off x="6553080" y="6356520"/>
            <a:ext cx="2133360" cy="364680"/>
          </a:xfrm>
          <a:prstGeom prst="rect">
            <a:avLst/>
          </a:prstGeom>
          <a:noFill/>
          <a:ln>
            <a:noFill/>
          </a:ln>
        </p:spPr>
        <p:txBody>
          <a:bodyPr anchor="ctr"/>
          <a:p>
            <a:pPr algn="r">
              <a:lnSpc>
                <a:spcPct val="100000"/>
              </a:lnSpc>
            </a:pPr>
            <a:fld id="{2F9EB8BB-5E6A-48D2-A6DB-0DA0216FC9A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84" name="TextShape 3"/>
          <p:cNvSpPr txBox="1"/>
          <p:nvPr/>
        </p:nvSpPr>
        <p:spPr>
          <a:xfrm>
            <a:off x="457200" y="274680"/>
            <a:ext cx="8229240" cy="1142640"/>
          </a:xfrm>
          <a:prstGeom prst="rect">
            <a:avLst/>
          </a:prstGeom>
          <a:noFill/>
          <a:ln>
            <a:noFill/>
          </a:ln>
        </p:spPr>
        <p:txBody>
          <a:bodyPr anchor="ctr"/>
          <a:p>
            <a:pPr>
              <a:lnSpc>
                <a:spcPct val="100000"/>
              </a:lnSpc>
            </a:pPr>
            <a:r>
              <a:rPr b="0" lang="en-US" sz="3200" spc="-1" strike="noStrike">
                <a:solidFill>
                  <a:srgbClr val="000000"/>
                </a:solidFill>
                <a:latin typeface="Avenir Next"/>
                <a:ea typeface="Avenir Next"/>
              </a:rPr>
              <a:t>Example: Random Number Generation</a:t>
            </a:r>
            <a:endParaRPr b="0" lang="en-US" sz="3200" spc="-1" strike="noStrike">
              <a:solidFill>
                <a:srgbClr val="000000"/>
              </a:solidFill>
              <a:latin typeface="Calibri Light"/>
            </a:endParaRPr>
          </a:p>
        </p:txBody>
      </p:sp>
    </p:spTree>
  </p:cSld>
  <p:timing>
    <p:tnLst>
      <p:par>
        <p:cTn id="329" dur="indefinite" restart="never" nodeType="tmRoot">
          <p:childTnLst>
            <p:seq>
              <p:cTn id="330" dur="indefinite" nodeType="mainSeq">
                <p:childTnLst>
                  <p:par>
                    <p:cTn id="331" fill="hold">
                      <p:stCondLst>
                        <p:cond delay="indefinite"/>
                      </p:stCondLst>
                      <p:childTnLst>
                        <p:par>
                          <p:cTn id="332" fill="hold">
                            <p:stCondLst>
                              <p:cond delay="0"/>
                            </p:stCondLst>
                            <p:childTnLst>
                              <p:par>
                                <p:cTn id="333" nodeType="clickEffect" fill="hold" presetClass="entr" presetID="1">
                                  <p:stCondLst>
                                    <p:cond delay="0"/>
                                  </p:stCondLst>
                                  <p:childTnLst>
                                    <p:set>
                                      <p:cBhvr>
                                        <p:cTn id="334" dur="1" fill="hold">
                                          <p:stCondLst>
                                            <p:cond delay="0"/>
                                          </p:stCondLst>
                                        </p:cTn>
                                        <p:tgtEl>
                                          <p:spTgt spid="282">
                                            <p:txEl>
                                              <p:pRg st="2" end="2"/>
                                            </p:txEl>
                                          </p:spTgt>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1">
                                  <p:stCondLst>
                                    <p:cond delay="0"/>
                                  </p:stCondLst>
                                  <p:childTnLst>
                                    <p:set>
                                      <p:cBhvr>
                                        <p:cTn id="338" dur="1" fill="hold">
                                          <p:stCondLst>
                                            <p:cond delay="0"/>
                                          </p:stCondLst>
                                        </p:cTn>
                                        <p:tgtEl>
                                          <p:spTgt spid="282">
                                            <p:txEl>
                                              <p:pRg st="4" end="4"/>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nodeType="clickEffect" fill="hold" presetClass="entr" presetID="1">
                                  <p:stCondLst>
                                    <p:cond delay="0"/>
                                  </p:stCondLst>
                                  <p:childTnLst>
                                    <p:set>
                                      <p:cBhvr>
                                        <p:cTn id="342" dur="1" fill="hold">
                                          <p:stCondLst>
                                            <p:cond delay="0"/>
                                          </p:stCondLst>
                                        </p:cTn>
                                        <p:tgtEl>
                                          <p:spTgt spid="282">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Defining Your Own Functions</a:t>
            </a:r>
            <a:endParaRPr b="0" lang="en-US" sz="4400" spc="-1" strike="noStrike">
              <a:solidFill>
                <a:srgbClr val="000000"/>
              </a:solidFill>
              <a:latin typeface="Calibri Light"/>
            </a:endParaRPr>
          </a:p>
        </p:txBody>
      </p:sp>
      <p:sp>
        <p:nvSpPr>
          <p:cNvPr id="286" name="TextShape 2"/>
          <p:cNvSpPr txBox="1"/>
          <p:nvPr/>
        </p:nvSpPr>
        <p:spPr>
          <a:xfrm>
            <a:off x="457200" y="1600200"/>
            <a:ext cx="8686440" cy="45255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Suppose you want to have </a:t>
            </a:r>
            <a:r>
              <a:rPr b="0" lang="en-US" sz="2400" spc="-1" strike="noStrike">
                <a:solidFill>
                  <a:srgbClr val="31859c"/>
                </a:solidFill>
                <a:latin typeface="Calibri Light"/>
                <a:ea typeface="Calibri Light"/>
              </a:rPr>
              <a:t>a function which tells which of the two given floating point numbers is larger</a:t>
            </a:r>
            <a:r>
              <a:rPr b="0" lang="en-US" sz="2400" spc="-1" strike="noStrike">
                <a:solidFill>
                  <a:srgbClr val="000000"/>
                </a:solidFill>
                <a:latin typeface="Calibri Light"/>
                <a:ea typeface="Calibri Light"/>
              </a:rPr>
              <a:t>.  </a:t>
            </a: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These are the questions that you should ask (&amp; answer):</a:t>
            </a:r>
            <a:br/>
            <a:endParaRPr b="0" lang="en-US" sz="2400" spc="-1" strike="noStrike">
              <a:solidFill>
                <a:srgbClr val="000000"/>
              </a:solidFill>
              <a:latin typeface="Calibri Light"/>
            </a:endParaRPr>
          </a:p>
          <a:p>
            <a:pPr>
              <a:lnSpc>
                <a:spcPct val="100000"/>
              </a:lnSpc>
              <a:spcBef>
                <a:spcPts val="479"/>
              </a:spcBef>
            </a:pPr>
            <a:r>
              <a:rPr b="1" lang="en-US" sz="2400" spc="-1" strike="noStrike">
                <a:solidFill>
                  <a:srgbClr val="e46c0a"/>
                </a:solidFill>
                <a:latin typeface="Calibri Light"/>
                <a:ea typeface="Calibri Light"/>
              </a:rPr>
              <a:t>Q1. What are the input(s) to the functions? What are their data type?</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r>
              <a:rPr b="1" lang="en-US" sz="2400" spc="-1" strike="noStrike">
                <a:solidFill>
                  <a:srgbClr val="e46c0a"/>
                </a:solidFill>
                <a:latin typeface="Calibri Light"/>
                <a:ea typeface="Calibri Light"/>
              </a:rPr>
              <a:t>Q2. What is the output of the function? What is its data type?</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r>
              <a:rPr b="1" lang="en-US" sz="2400" spc="-1" strike="noStrike">
                <a:solidFill>
                  <a:srgbClr val="e46c0a"/>
                </a:solidFill>
                <a:latin typeface="Calibri Light"/>
                <a:ea typeface="Calibri Light"/>
              </a:rPr>
              <a:t>Q3. What should be done inside the function to make it work?</a:t>
            </a:r>
            <a:endParaRPr b="0" lang="en-US" sz="2400" spc="-1" strike="noStrike">
              <a:solidFill>
                <a:srgbClr val="000000"/>
              </a:solidFill>
              <a:latin typeface="Calibri Light"/>
            </a:endParaRPr>
          </a:p>
          <a:p>
            <a:endParaRPr b="0" lang="en-US" sz="2400" spc="-1" strike="noStrike">
              <a:solidFill>
                <a:srgbClr val="000000"/>
              </a:solidFill>
              <a:latin typeface="Calibri Light"/>
            </a:endParaRPr>
          </a:p>
          <a:p>
            <a:pPr marL="399960">
              <a:lnSpc>
                <a:spcPct val="100000"/>
              </a:lnSpc>
              <a:spcBef>
                <a:spcPts val="400"/>
              </a:spcBef>
            </a:pPr>
            <a:endParaRPr b="0" lang="en-US" sz="2400" spc="-1" strike="noStrike">
              <a:solidFill>
                <a:srgbClr val="000000"/>
              </a:solidFill>
              <a:latin typeface="Calibri Light"/>
            </a:endParaRPr>
          </a:p>
        </p:txBody>
      </p:sp>
      <p:sp>
        <p:nvSpPr>
          <p:cNvPr id="287" name="TextShape 3"/>
          <p:cNvSpPr txBox="1"/>
          <p:nvPr/>
        </p:nvSpPr>
        <p:spPr>
          <a:xfrm>
            <a:off x="6553080" y="6356520"/>
            <a:ext cx="2133360" cy="364680"/>
          </a:xfrm>
          <a:prstGeom prst="rect">
            <a:avLst/>
          </a:prstGeom>
          <a:noFill/>
          <a:ln>
            <a:noFill/>
          </a:ln>
        </p:spPr>
        <p:txBody>
          <a:bodyPr anchor="ctr"/>
          <a:p>
            <a:pPr algn="r">
              <a:lnSpc>
                <a:spcPct val="100000"/>
              </a:lnSpc>
            </a:pPr>
            <a:fld id="{95B7FE3C-7240-49E1-9C09-0AF972B5367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88" name="CustomShape 4"/>
          <p:cNvSpPr/>
          <p:nvPr/>
        </p:nvSpPr>
        <p:spPr>
          <a:xfrm>
            <a:off x="894960" y="3571560"/>
            <a:ext cx="614448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31859c"/>
                </a:solidFill>
                <a:latin typeface="Calibri Light"/>
              </a:rPr>
              <a:t>Two floating-point numbers, data type: double </a:t>
            </a:r>
            <a:endParaRPr b="0" lang="en-GB" sz="2000" spc="-1" strike="noStrike">
              <a:latin typeface="Arial"/>
            </a:endParaRPr>
          </a:p>
        </p:txBody>
      </p:sp>
      <p:sp>
        <p:nvSpPr>
          <p:cNvPr id="289" name="CustomShape 5"/>
          <p:cNvSpPr/>
          <p:nvPr/>
        </p:nvSpPr>
        <p:spPr>
          <a:xfrm>
            <a:off x="874440" y="4786920"/>
            <a:ext cx="618588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31859c"/>
                </a:solidFill>
                <a:latin typeface="Calibri Light"/>
              </a:rPr>
              <a:t>One floating-point numbers, data type: double </a:t>
            </a:r>
            <a:endParaRPr b="0" lang="en-GB" sz="2000" spc="-1" strike="noStrike">
              <a:latin typeface="Arial"/>
            </a:endParaRPr>
          </a:p>
        </p:txBody>
      </p:sp>
      <p:sp>
        <p:nvSpPr>
          <p:cNvPr id="290" name="CustomShape 6"/>
          <p:cNvSpPr/>
          <p:nvPr/>
        </p:nvSpPr>
        <p:spPr>
          <a:xfrm>
            <a:off x="633960" y="5943240"/>
            <a:ext cx="871560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31859c"/>
                </a:solidFill>
                <a:latin typeface="Calibri Light"/>
              </a:rPr>
              <a:t>How do you determine which of the two given numbers are larger?</a:t>
            </a:r>
            <a:endParaRPr b="0" lang="en-GB" sz="2000" spc="-1" strike="noStrike">
              <a:latin typeface="Arial"/>
            </a:endParaRPr>
          </a:p>
        </p:txBody>
      </p:sp>
    </p:spTree>
  </p:cSld>
  <p:timing>
    <p:tnLst>
      <p:par>
        <p:cTn id="343" dur="indefinite" restart="never" nodeType="tmRoot">
          <p:childTnLst>
            <p:seq>
              <p:cTn id="344" dur="indefinite" nodeType="mainSeq">
                <p:childTnLst>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288"/>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289"/>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nodeType="clickEffect" fill="hold" presetClass="entr" presetID="1">
                                  <p:stCondLst>
                                    <p:cond delay="0"/>
                                  </p:stCondLst>
                                  <p:childTnLst>
                                    <p:set>
                                      <p:cBhvr>
                                        <p:cTn id="356"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Defining Your Own Functions</a:t>
            </a:r>
            <a:endParaRPr b="0" lang="en-US" sz="4400" spc="-1" strike="noStrike">
              <a:solidFill>
                <a:srgbClr val="000000"/>
              </a:solidFill>
              <a:latin typeface="Calibri Light"/>
            </a:endParaRPr>
          </a:p>
        </p:txBody>
      </p:sp>
      <p:sp>
        <p:nvSpPr>
          <p:cNvPr id="292" name="TextShape 2"/>
          <p:cNvSpPr txBox="1"/>
          <p:nvPr/>
        </p:nvSpPr>
        <p:spPr>
          <a:xfrm>
            <a:off x="6553080" y="6356520"/>
            <a:ext cx="2133360" cy="364680"/>
          </a:xfrm>
          <a:prstGeom prst="rect">
            <a:avLst/>
          </a:prstGeom>
          <a:noFill/>
          <a:ln>
            <a:noFill/>
          </a:ln>
        </p:spPr>
        <p:txBody>
          <a:bodyPr anchor="ctr"/>
          <a:p>
            <a:pPr algn="r">
              <a:lnSpc>
                <a:spcPct val="100000"/>
              </a:lnSpc>
            </a:pPr>
            <a:fld id="{4F6712B2-456D-4A58-926E-3833097AEC7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293" name="TextShape 3"/>
          <p:cNvSpPr txBox="1"/>
          <p:nvPr/>
        </p:nvSpPr>
        <p:spPr>
          <a:xfrm>
            <a:off x="457200" y="1600200"/>
            <a:ext cx="8686440" cy="45255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Let’s give a name to the function:  </a:t>
            </a:r>
            <a:r>
              <a:rPr b="0" lang="en-US" sz="2400" spc="-1" strike="noStrike">
                <a:solidFill>
                  <a:srgbClr val="31859c"/>
                </a:solidFill>
                <a:latin typeface="Calibri Light"/>
                <a:ea typeface="Calibri Light"/>
              </a:rPr>
              <a:t>larger</a:t>
            </a:r>
            <a:endParaRPr b="0" lang="en-US" sz="2400" spc="-1" strike="noStrike">
              <a:solidFill>
                <a:srgbClr val="000000"/>
              </a:solidFill>
              <a:latin typeface="Calibri Light"/>
            </a:endParaRPr>
          </a:p>
          <a:p>
            <a:pPr>
              <a:lnSpc>
                <a:spcPct val="100000"/>
              </a:lnSpc>
              <a:spcBef>
                <a:spcPts val="479"/>
              </a:spcBef>
            </a:pPr>
            <a:br/>
            <a:r>
              <a:rPr b="1" lang="en-US" sz="2400" spc="-1" strike="noStrike">
                <a:solidFill>
                  <a:srgbClr val="e46c0a"/>
                </a:solidFill>
                <a:latin typeface="Calibri Light"/>
                <a:ea typeface="Calibri Light"/>
              </a:rPr>
              <a:t>By answering Q1 &amp; Q2</a:t>
            </a:r>
            <a:r>
              <a:rPr b="0" lang="en-US" sz="2400" spc="-1" strike="noStrike">
                <a:solidFill>
                  <a:srgbClr val="000000"/>
                </a:solidFill>
                <a:latin typeface="Calibri Light"/>
                <a:ea typeface="Calibri Light"/>
              </a:rPr>
              <a:t>, we can come up with the </a:t>
            </a:r>
            <a:r>
              <a:rPr b="1" lang="en-US" sz="2400" spc="-1" strike="noStrike">
                <a:solidFill>
                  <a:srgbClr val="e46c0a"/>
                </a:solidFill>
                <a:latin typeface="Calibri Light"/>
                <a:ea typeface="Calibri Light"/>
              </a:rPr>
              <a:t>function header</a:t>
            </a:r>
            <a:endParaRPr b="0" lang="en-US" sz="2400" spc="-1" strike="noStrike">
              <a:solidFill>
                <a:srgbClr val="000000"/>
              </a:solidFill>
              <a:latin typeface="Calibri Light"/>
            </a:endParaRPr>
          </a:p>
        </p:txBody>
      </p:sp>
      <p:sp>
        <p:nvSpPr>
          <p:cNvPr id="294" name="CustomShape 4"/>
          <p:cNvSpPr/>
          <p:nvPr/>
        </p:nvSpPr>
        <p:spPr>
          <a:xfrm>
            <a:off x="1959480" y="3209400"/>
            <a:ext cx="5224680" cy="314640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0" lang="en-GB" sz="1600" spc="-1" strike="noStrike">
                <a:solidFill>
                  <a:srgbClr val="1f497d"/>
                </a:solidFill>
                <a:latin typeface="Menlo"/>
                <a:ea typeface="Menlo"/>
              </a:rPr>
              <a:t>double</a:t>
            </a:r>
            <a:r>
              <a:rPr b="0" lang="en-GB" sz="1600" spc="-1" strike="noStrike">
                <a:solidFill>
                  <a:srgbClr val="000000"/>
                </a:solidFill>
                <a:latin typeface="Menlo"/>
                <a:ea typeface="Menlo"/>
              </a:rPr>
              <a:t> </a:t>
            </a:r>
            <a:r>
              <a:rPr b="0" lang="en-GB" sz="1600" spc="-1" strike="noStrike">
                <a:solidFill>
                  <a:srgbClr val="8064a2"/>
                </a:solidFill>
                <a:latin typeface="Menlo"/>
                <a:ea typeface="Menlo"/>
              </a:rPr>
              <a:t>larger</a:t>
            </a:r>
            <a:r>
              <a:rPr b="0" lang="en-GB" sz="1600" spc="-1" strike="noStrike">
                <a:solidFill>
                  <a:srgbClr val="000000"/>
                </a:solidFill>
                <a:latin typeface="Menlo"/>
                <a:ea typeface="Menlo"/>
              </a:rPr>
              <a:t>(</a:t>
            </a:r>
            <a:r>
              <a:rPr b="0" lang="en-GB" sz="1600" spc="-1" strike="noStrike">
                <a:solidFill>
                  <a:srgbClr val="e46c0a"/>
                </a:solidFill>
                <a:latin typeface="Menlo"/>
                <a:ea typeface="Menlo"/>
              </a:rPr>
              <a:t>double x, double y</a:t>
            </a:r>
            <a:r>
              <a:rPr b="0" lang="en-GB" sz="1600" spc="-1" strike="noStrike">
                <a:solidFill>
                  <a:srgbClr val="000000"/>
                </a:solidFill>
                <a:latin typeface="Menlo"/>
                <a:ea typeface="Menlo"/>
              </a:rPr>
              <a:t>)</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
        <p:nvSpPr>
          <p:cNvPr id="295" name="CustomShape 5"/>
          <p:cNvSpPr/>
          <p:nvPr/>
        </p:nvSpPr>
        <p:spPr>
          <a:xfrm flipH="1" flipV="1">
            <a:off x="4428720" y="3820320"/>
            <a:ext cx="1073880" cy="96876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96" name="CustomShape 6"/>
          <p:cNvSpPr/>
          <p:nvPr/>
        </p:nvSpPr>
        <p:spPr>
          <a:xfrm>
            <a:off x="5503680" y="4328640"/>
            <a:ext cx="3040200" cy="1461240"/>
          </a:xfrm>
          <a:prstGeom prst="rect">
            <a:avLst/>
          </a:prstGeom>
          <a:solidFill>
            <a:schemeClr val="bg1"/>
          </a:solid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rPr>
              <a:t>input parameters with data type</a:t>
            </a:r>
            <a:endParaRPr b="0" lang="en-GB" sz="1800" spc="-1" strike="noStrike">
              <a:latin typeface="Arial"/>
            </a:endParaRPr>
          </a:p>
          <a:p>
            <a:pPr>
              <a:lnSpc>
                <a:spcPct val="100000"/>
              </a:lnSpc>
            </a:pPr>
            <a:r>
              <a:rPr b="0" lang="en-GB" sz="1800" spc="-1" strike="noStrike">
                <a:solidFill>
                  <a:srgbClr val="000000"/>
                </a:solidFill>
                <a:latin typeface="Avenir Next Condensed"/>
              </a:rPr>
              <a:t>The two input numbers will be named x and y inside this function</a:t>
            </a:r>
            <a:endParaRPr b="0" lang="en-GB" sz="1800" spc="-1" strike="noStrike">
              <a:latin typeface="Arial"/>
            </a:endParaRPr>
          </a:p>
        </p:txBody>
      </p:sp>
      <p:sp>
        <p:nvSpPr>
          <p:cNvPr id="297" name="CustomShape 7"/>
          <p:cNvSpPr/>
          <p:nvPr/>
        </p:nvSpPr>
        <p:spPr>
          <a:xfrm flipH="1" flipV="1">
            <a:off x="5355720" y="3820320"/>
            <a:ext cx="147600" cy="96876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98" name="CustomShape 8"/>
          <p:cNvSpPr/>
          <p:nvPr/>
        </p:nvSpPr>
        <p:spPr>
          <a:xfrm flipV="1">
            <a:off x="2380320" y="3821040"/>
            <a:ext cx="360" cy="46512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99" name="CustomShape 9"/>
          <p:cNvSpPr/>
          <p:nvPr/>
        </p:nvSpPr>
        <p:spPr>
          <a:xfrm>
            <a:off x="1364400" y="4286520"/>
            <a:ext cx="2031480" cy="638280"/>
          </a:xfrm>
          <a:prstGeom prst="rect">
            <a:avLst/>
          </a:prstGeom>
          <a:solidFill>
            <a:schemeClr val="bg1"/>
          </a:solidFill>
          <a:ln>
            <a:solidFill>
              <a:schemeClr val="bg1">
                <a:lumMod val="75000"/>
              </a:schemeClr>
            </a:solidFill>
          </a:ln>
        </p:spPr>
        <p:style>
          <a:lnRef idx="0"/>
          <a:fillRef idx="0"/>
          <a:effectRef idx="0"/>
          <a:fontRef idx="minor"/>
        </p:style>
        <p:txBody>
          <a:bodyPr lIns="90000" rIns="90000" tIns="45000" bIns="45000"/>
          <a:p>
            <a:pPr algn="ctr">
              <a:lnSpc>
                <a:spcPct val="100000"/>
              </a:lnSpc>
            </a:pPr>
            <a:r>
              <a:rPr b="0" lang="en-GB" sz="1800" spc="-1" strike="noStrike">
                <a:solidFill>
                  <a:srgbClr val="000000"/>
                </a:solidFill>
                <a:latin typeface="Avenir Next Condensed"/>
              </a:rPr>
              <a:t>return data type</a:t>
            </a:r>
            <a:endParaRPr b="0" lang="en-GB" sz="1800" spc="-1" strike="noStrike">
              <a:latin typeface="Arial"/>
            </a:endParaRPr>
          </a:p>
        </p:txBody>
      </p:sp>
    </p:spTree>
  </p:cSld>
  <p:timing>
    <p:tnLst>
      <p:par>
        <p:cTn id="357" dur="indefinite" restart="never" nodeType="tmRoot">
          <p:childTnLst>
            <p:seq>
              <p:cTn id="358" dur="indefinite" nodeType="mainSeq">
                <p:childTnLst>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295"/>
                                        </p:tgtEl>
                                        <p:attrNameLst>
                                          <p:attrName>style.visibility</p:attrName>
                                        </p:attrNameLst>
                                      </p:cBhvr>
                                      <p:to>
                                        <p:strVal val="visible"/>
                                      </p:to>
                                    </p:set>
                                  </p:childTnLst>
                                </p:cTn>
                              </p:par>
                              <p:par>
                                <p:cTn id="363" nodeType="withEffect" fill="hold" presetClass="entr" presetID="1">
                                  <p:stCondLst>
                                    <p:cond delay="0"/>
                                  </p:stCondLst>
                                  <p:childTnLst>
                                    <p:set>
                                      <p:cBhvr>
                                        <p:cTn id="364" dur="1" fill="hold">
                                          <p:stCondLst>
                                            <p:cond delay="0"/>
                                          </p:stCondLst>
                                        </p:cTn>
                                        <p:tgtEl>
                                          <p:spTgt spid="296"/>
                                        </p:tgtEl>
                                        <p:attrNameLst>
                                          <p:attrName>style.visibility</p:attrName>
                                        </p:attrNameLst>
                                      </p:cBhvr>
                                      <p:to>
                                        <p:strVal val="visible"/>
                                      </p:to>
                                    </p:set>
                                  </p:childTnLst>
                                </p:cTn>
                              </p:par>
                              <p:par>
                                <p:cTn id="365" nodeType="withEffect" fill="hold" presetClass="entr" presetID="1">
                                  <p:stCondLst>
                                    <p:cond delay="0"/>
                                  </p:stCondLst>
                                  <p:childTnLst>
                                    <p:set>
                                      <p:cBhvr>
                                        <p:cTn id="366" dur="1" fill="hold">
                                          <p:stCondLst>
                                            <p:cond delay="0"/>
                                          </p:stCondLst>
                                        </p:cTn>
                                        <p:tgtEl>
                                          <p:spTgt spid="297"/>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298"/>
                                        </p:tgtEl>
                                        <p:attrNameLst>
                                          <p:attrName>style.visibility</p:attrName>
                                        </p:attrNameLst>
                                      </p:cBhvr>
                                      <p:to>
                                        <p:strVal val="visible"/>
                                      </p:to>
                                    </p:set>
                                  </p:childTnLst>
                                </p:cTn>
                              </p:par>
                              <p:par>
                                <p:cTn id="371" nodeType="withEffect" fill="hold" presetClass="entr" presetID="1">
                                  <p:stCondLst>
                                    <p:cond delay="0"/>
                                  </p:stCondLst>
                                  <p:childTnLst>
                                    <p:set>
                                      <p:cBhvr>
                                        <p:cTn id="372"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How to Use this Guidance Notes</a:t>
            </a:r>
            <a:endParaRPr b="0" lang="en-US" sz="4400" spc="-1" strike="noStrike">
              <a:solidFill>
                <a:srgbClr val="000000"/>
              </a:solidFill>
              <a:latin typeface="Calibri Light"/>
            </a:endParaRPr>
          </a:p>
        </p:txBody>
      </p:sp>
      <p:sp>
        <p:nvSpPr>
          <p:cNvPr id="138" name="TextShape 2"/>
          <p:cNvSpPr txBox="1"/>
          <p:nvPr/>
        </p:nvSpPr>
        <p:spPr>
          <a:xfrm>
            <a:off x="457200" y="1600200"/>
            <a:ext cx="8229240" cy="4525560"/>
          </a:xfrm>
          <a:prstGeom prst="rect">
            <a:avLst/>
          </a:prstGeom>
          <a:noFill/>
          <a:ln>
            <a:noFill/>
          </a:ln>
        </p:spPr>
        <p:txBody>
          <a:bodyPr>
            <a:normAutofit/>
          </a:bodyPr>
          <a:p>
            <a:pPr marL="343080" indent="-342720">
              <a:lnSpc>
                <a:spcPct val="110000"/>
              </a:lnSpc>
              <a:spcBef>
                <a:spcPts val="901"/>
              </a:spcBef>
              <a:buClr>
                <a:srgbClr val="000000"/>
              </a:buClr>
              <a:buFont typeface="Arial"/>
              <a:buChar char="•"/>
            </a:pPr>
            <a:r>
              <a:rPr b="0" lang="en-US" sz="2800" spc="-1" strike="noStrike">
                <a:solidFill>
                  <a:srgbClr val="000000"/>
                </a:solidFill>
                <a:latin typeface="Calibri Light"/>
                <a:ea typeface="Calibri Light"/>
              </a:rPr>
              <a:t>This guidance notes aim to lead you through the learning of the C/C++ materials.  It also defines the scope of this course, i.e., what we expect you should know for the purpose of this course.  (and which should not limit what you should know about C/C++ programming.)</a:t>
            </a:r>
            <a:endParaRPr b="0" lang="en-US" sz="2800" spc="-1" strike="noStrike">
              <a:solidFill>
                <a:srgbClr val="000000"/>
              </a:solidFill>
              <a:latin typeface="Calibri Light"/>
            </a:endParaRPr>
          </a:p>
          <a:p>
            <a:pPr marL="343080" indent="-342720">
              <a:lnSpc>
                <a:spcPct val="110000"/>
              </a:lnSpc>
              <a:spcBef>
                <a:spcPts val="901"/>
              </a:spcBef>
              <a:buClr>
                <a:srgbClr val="000000"/>
              </a:buClr>
              <a:buFont typeface="Arial"/>
              <a:buChar char="•"/>
            </a:pPr>
            <a:r>
              <a:rPr b="0" lang="en-US" sz="2800" spc="-1" strike="noStrike">
                <a:solidFill>
                  <a:srgbClr val="e46c0a"/>
                </a:solidFill>
                <a:latin typeface="Calibri Light"/>
                <a:ea typeface="Calibri Light"/>
              </a:rPr>
              <a:t>Use “Presentation Mode” in PowerPoint to go through the slides</a:t>
            </a:r>
            <a:r>
              <a:rPr b="0" lang="en-US" sz="2800" spc="-1" strike="noStrike">
                <a:solidFill>
                  <a:srgbClr val="000000"/>
                </a:solidFill>
                <a:latin typeface="Calibri Light"/>
                <a:ea typeface="Calibri Light"/>
              </a:rPr>
              <a:t> since animations are incorporated which may enhance the flow of reading</a:t>
            </a:r>
            <a:endParaRPr b="0" lang="en-US" sz="2800" spc="-1" strike="noStrike">
              <a:solidFill>
                <a:srgbClr val="000000"/>
              </a:solidFill>
              <a:latin typeface="Calibri Light"/>
            </a:endParaRPr>
          </a:p>
          <a:p>
            <a:pPr marL="343080" indent="-342720">
              <a:lnSpc>
                <a:spcPct val="110000"/>
              </a:lnSpc>
              <a:spcBef>
                <a:spcPts val="901"/>
              </a:spcBef>
              <a:buClr>
                <a:srgbClr val="000000"/>
              </a:buClr>
              <a:buFont typeface="Arial"/>
              <a:buChar char="•"/>
            </a:pPr>
            <a:r>
              <a:rPr b="0" lang="en-US" sz="2800" spc="-1" strike="noStrike">
                <a:solidFill>
                  <a:srgbClr val="000000"/>
                </a:solidFill>
                <a:latin typeface="Calibri Light"/>
                <a:ea typeface="Calibri Light"/>
              </a:rPr>
              <a:t>Pages marked with “</a:t>
            </a:r>
            <a:r>
              <a:rPr b="0" lang="en-US" sz="2800" spc="-1" strike="noStrike">
                <a:solidFill>
                  <a:srgbClr val="31859c"/>
                </a:solidFill>
                <a:latin typeface="Calibri Light"/>
                <a:ea typeface="Calibri Light"/>
              </a:rPr>
              <a:t>Reference Only</a:t>
            </a:r>
            <a:r>
              <a:rPr b="0" lang="en-US" sz="2800" spc="-1" strike="noStrike">
                <a:solidFill>
                  <a:srgbClr val="000000"/>
                </a:solidFill>
                <a:latin typeface="Calibri Light"/>
                <a:ea typeface="Calibri Light"/>
              </a:rPr>
              <a:t>” means that they are not in the scope of assessment for this course.</a:t>
            </a:r>
            <a:endParaRPr b="0" lang="en-US" sz="2800" spc="-1" strike="noStrike">
              <a:solidFill>
                <a:srgbClr val="000000"/>
              </a:solidFill>
              <a:latin typeface="Calibri Light"/>
            </a:endParaRPr>
          </a:p>
        </p:txBody>
      </p:sp>
      <p:sp>
        <p:nvSpPr>
          <p:cNvPr id="139" name="TextShape 3"/>
          <p:cNvSpPr txBox="1"/>
          <p:nvPr/>
        </p:nvSpPr>
        <p:spPr>
          <a:xfrm>
            <a:off x="6553080" y="6356520"/>
            <a:ext cx="2133360" cy="364680"/>
          </a:xfrm>
          <a:prstGeom prst="rect">
            <a:avLst/>
          </a:prstGeom>
          <a:noFill/>
          <a:ln>
            <a:noFill/>
          </a:ln>
        </p:spPr>
        <p:txBody>
          <a:bodyPr anchor="ctr"/>
          <a:p>
            <a:pPr algn="r">
              <a:lnSpc>
                <a:spcPct val="100000"/>
              </a:lnSpc>
            </a:pPr>
            <a:fld id="{1DC1489B-492B-45FC-A90B-2B3D83AA2F4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Defining Your Own Functions</a:t>
            </a:r>
            <a:endParaRPr b="0" lang="en-US" sz="4400" spc="-1" strike="noStrike">
              <a:solidFill>
                <a:srgbClr val="000000"/>
              </a:solidFill>
              <a:latin typeface="Calibri Light"/>
            </a:endParaRPr>
          </a:p>
        </p:txBody>
      </p:sp>
      <p:sp>
        <p:nvSpPr>
          <p:cNvPr id="301" name="TextShape 2"/>
          <p:cNvSpPr txBox="1"/>
          <p:nvPr/>
        </p:nvSpPr>
        <p:spPr>
          <a:xfrm>
            <a:off x="6553080" y="6356520"/>
            <a:ext cx="2133360" cy="364680"/>
          </a:xfrm>
          <a:prstGeom prst="rect">
            <a:avLst/>
          </a:prstGeom>
          <a:noFill/>
          <a:ln>
            <a:noFill/>
          </a:ln>
        </p:spPr>
        <p:txBody>
          <a:bodyPr anchor="ctr"/>
          <a:p>
            <a:pPr algn="r">
              <a:lnSpc>
                <a:spcPct val="100000"/>
              </a:lnSpc>
            </a:pPr>
            <a:fld id="{B6E6D30A-08B8-4315-9D2C-7FE51E9A0F2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02" name="TextShape 3"/>
          <p:cNvSpPr txBox="1"/>
          <p:nvPr/>
        </p:nvSpPr>
        <p:spPr>
          <a:xfrm>
            <a:off x="457200" y="1600200"/>
            <a:ext cx="8686440" cy="45255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To answer Q3, we need the actual computations inside the </a:t>
            </a:r>
            <a:br/>
            <a:r>
              <a:rPr b="1" lang="en-US" sz="2400" spc="-1" strike="noStrike">
                <a:solidFill>
                  <a:srgbClr val="e46c0a"/>
                </a:solidFill>
                <a:latin typeface="Calibri Light"/>
                <a:ea typeface="Calibri Light"/>
              </a:rPr>
              <a:t>function body</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a:lnSpc>
                <a:spcPct val="100000"/>
              </a:lnSpc>
              <a:spcBef>
                <a:spcPts val="479"/>
              </a:spcBef>
            </a:pPr>
            <a:br/>
            <a:endParaRPr b="0" lang="en-US" sz="2400" spc="-1" strike="noStrike">
              <a:solidFill>
                <a:srgbClr val="000000"/>
              </a:solidFill>
              <a:latin typeface="Calibri Light"/>
            </a:endParaRPr>
          </a:p>
        </p:txBody>
      </p:sp>
      <p:sp>
        <p:nvSpPr>
          <p:cNvPr id="303" name="CustomShape 4"/>
          <p:cNvSpPr/>
          <p:nvPr/>
        </p:nvSpPr>
        <p:spPr>
          <a:xfrm>
            <a:off x="2883600" y="2373840"/>
            <a:ext cx="5224680" cy="314640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0" lang="en-GB" sz="1600" spc="-1" strike="noStrike">
                <a:solidFill>
                  <a:srgbClr val="1f497d"/>
                </a:solidFill>
                <a:latin typeface="Menlo"/>
                <a:ea typeface="Menlo"/>
              </a:rPr>
              <a:t>double</a:t>
            </a:r>
            <a:r>
              <a:rPr b="0" lang="en-GB" sz="1600" spc="-1" strike="noStrike">
                <a:solidFill>
                  <a:srgbClr val="000000"/>
                </a:solidFill>
                <a:latin typeface="Menlo"/>
                <a:ea typeface="Menlo"/>
              </a:rPr>
              <a:t> </a:t>
            </a:r>
            <a:r>
              <a:rPr b="0" lang="en-GB" sz="1600" spc="-1" strike="noStrike">
                <a:solidFill>
                  <a:srgbClr val="8064a2"/>
                </a:solidFill>
                <a:latin typeface="Menlo"/>
                <a:ea typeface="Menlo"/>
              </a:rPr>
              <a:t>larger</a:t>
            </a:r>
            <a:r>
              <a:rPr b="0" lang="en-GB" sz="1600" spc="-1" strike="noStrike">
                <a:solidFill>
                  <a:srgbClr val="000000"/>
                </a:solidFill>
                <a:latin typeface="Menlo"/>
                <a:ea typeface="Menlo"/>
              </a:rPr>
              <a:t>(</a:t>
            </a:r>
            <a:r>
              <a:rPr b="0" lang="en-GB" sz="1600" spc="-1" strike="noStrike">
                <a:solidFill>
                  <a:srgbClr val="e46c0a"/>
                </a:solidFill>
                <a:latin typeface="Menlo"/>
                <a:ea typeface="Menlo"/>
              </a:rPr>
              <a:t>double x, double y</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double max;</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if (</a:t>
            </a:r>
            <a:r>
              <a:rPr b="0" lang="en-GB" sz="1600" spc="-1" strike="noStrike">
                <a:solidFill>
                  <a:srgbClr val="e46c0a"/>
                </a:solidFill>
                <a:latin typeface="Menlo"/>
                <a:ea typeface="Menlo"/>
              </a:rPr>
              <a:t>x</a:t>
            </a:r>
            <a:r>
              <a:rPr b="0" lang="en-GB" sz="1600" spc="-1" strike="noStrike">
                <a:solidFill>
                  <a:srgbClr val="000000"/>
                </a:solidFill>
                <a:latin typeface="Menlo"/>
                <a:ea typeface="Menlo"/>
              </a:rPr>
              <a:t> &gt;= </a:t>
            </a:r>
            <a:r>
              <a:rPr b="0" lang="en-GB" sz="1600" spc="-1" strike="noStrike">
                <a:solidFill>
                  <a:srgbClr val="e46c0a"/>
                </a:solidFill>
                <a:latin typeface="Menlo"/>
                <a:ea typeface="Menlo"/>
              </a:rPr>
              <a:t>y</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max = </a:t>
            </a:r>
            <a:r>
              <a:rPr b="0" lang="en-GB" sz="1600" spc="-1" strike="noStrike">
                <a:solidFill>
                  <a:srgbClr val="e46c0a"/>
                </a:solidFill>
                <a:latin typeface="Menlo"/>
                <a:ea typeface="Menlo"/>
              </a:rPr>
              <a:t>x</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else</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max = </a:t>
            </a:r>
            <a:r>
              <a:rPr b="0" lang="en-GB" sz="1600" spc="-1" strike="noStrike">
                <a:solidFill>
                  <a:srgbClr val="e46c0a"/>
                </a:solidFill>
                <a:latin typeface="Menlo"/>
                <a:ea typeface="Menlo"/>
              </a:rPr>
              <a:t>y</a:t>
            </a:r>
            <a:r>
              <a:rPr b="0" lang="en-GB" sz="1600" spc="-1" strike="noStrike">
                <a:solidFill>
                  <a:srgbClr val="000000"/>
                </a:solidFill>
                <a:latin typeface="Menlo"/>
                <a:ea typeface="Menlo"/>
              </a:rPr>
              <a:t>;</a:t>
            </a:r>
            <a:r>
              <a:rPr b="0" lang="en-GB" sz="1600" spc="-1" strike="noStrike">
                <a:solidFill>
                  <a:srgbClr val="000000"/>
                </a:solidFill>
                <a:latin typeface="Menlo"/>
                <a:ea typeface="Menlo"/>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e46c0a"/>
                </a:solidFill>
                <a:latin typeface="Menlo"/>
                <a:ea typeface="Menlo"/>
              </a:rPr>
              <a:t>return max; </a:t>
            </a:r>
            <a:endParaRPr b="0" lang="en-GB" sz="1600" spc="-1" strike="noStrike">
              <a:latin typeface="Arial"/>
            </a:endParaRPr>
          </a:p>
          <a:p>
            <a:pPr>
              <a:lnSpc>
                <a:spcPct val="100000"/>
              </a:lnSpc>
            </a:pPr>
            <a:r>
              <a:rPr b="0" lang="en-GB" sz="1600" spc="-1" strike="noStrike">
                <a:solidFill>
                  <a:srgbClr val="000000"/>
                </a:solidFill>
                <a:latin typeface="Menlo"/>
                <a:ea typeface="Menlo"/>
              </a:rPr>
              <a:t>}</a:t>
            </a:r>
            <a:endParaRPr b="0" lang="en-GB" sz="1600" spc="-1" strike="noStrike">
              <a:latin typeface="Arial"/>
            </a:endParaRPr>
          </a:p>
          <a:p>
            <a:pPr>
              <a:lnSpc>
                <a:spcPct val="100000"/>
              </a:lnSpc>
            </a:pPr>
            <a:endParaRPr b="0" lang="en-GB" sz="1600" spc="-1" strike="noStrike">
              <a:latin typeface="Arial"/>
            </a:endParaRPr>
          </a:p>
        </p:txBody>
      </p:sp>
      <p:grpSp>
        <p:nvGrpSpPr>
          <p:cNvPr id="304" name="Group 5"/>
          <p:cNvGrpSpPr/>
          <p:nvPr/>
        </p:nvGrpSpPr>
        <p:grpSpPr>
          <a:xfrm>
            <a:off x="636840" y="3051720"/>
            <a:ext cx="2129760" cy="1906560"/>
            <a:chOff x="636840" y="3051720"/>
            <a:chExt cx="2129760" cy="1906560"/>
          </a:xfrm>
        </p:grpSpPr>
        <p:sp>
          <p:nvSpPr>
            <p:cNvPr id="305" name="CustomShape 6"/>
            <p:cNvSpPr/>
            <p:nvPr/>
          </p:nvSpPr>
          <p:spPr>
            <a:xfrm>
              <a:off x="636840" y="3768480"/>
              <a:ext cx="1622520" cy="57636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1" lang="en-GB" sz="1600" spc="-1" strike="noStrike">
                  <a:solidFill>
                    <a:srgbClr val="000000"/>
                  </a:solidFill>
                  <a:latin typeface="Avenir Next Condensed"/>
                  <a:ea typeface="Avenir Next Condensed"/>
                </a:rPr>
                <a:t>function body</a:t>
              </a:r>
              <a:endParaRPr b="0" lang="en-GB" sz="1600" spc="-1" strike="noStrike">
                <a:latin typeface="Arial"/>
              </a:endParaRPr>
            </a:p>
            <a:p>
              <a:pPr algn="ctr">
                <a:lnSpc>
                  <a:spcPct val="100000"/>
                </a:lnSpc>
              </a:pPr>
              <a:r>
                <a:rPr b="0" lang="en-GB" sz="1600" spc="-1" strike="noStrike">
                  <a:solidFill>
                    <a:srgbClr val="000000"/>
                  </a:solidFill>
                  <a:latin typeface="Avenir Next Condensed"/>
                  <a:ea typeface="Avenir Next Condensed"/>
                </a:rPr>
                <a:t>embraced by </a:t>
              </a:r>
              <a:r>
                <a:rPr b="1" lang="en-GB" sz="1600" spc="-1" strike="noStrike">
                  <a:solidFill>
                    <a:srgbClr val="000000"/>
                  </a:solidFill>
                  <a:latin typeface="Avenir Next Condensed"/>
                  <a:ea typeface="Avenir Next Condensed"/>
                </a:rPr>
                <a:t>{}</a:t>
              </a:r>
              <a:endParaRPr b="0" lang="en-GB" sz="1600" spc="-1" strike="noStrike">
                <a:latin typeface="Arial"/>
              </a:endParaRPr>
            </a:p>
          </p:txBody>
        </p:sp>
        <p:sp>
          <p:nvSpPr>
            <p:cNvPr id="306" name="CustomShape 7"/>
            <p:cNvSpPr/>
            <p:nvPr/>
          </p:nvSpPr>
          <p:spPr>
            <a:xfrm>
              <a:off x="2536200" y="3051720"/>
              <a:ext cx="230400" cy="1906560"/>
            </a:xfrm>
            <a:prstGeom prst="leftBrace">
              <a:avLst>
                <a:gd name="adj1" fmla="val 8333"/>
                <a:gd name="adj2" fmla="val 50952"/>
              </a:avLst>
            </a:prstGeom>
            <a:noFill/>
            <a:ln>
              <a:roun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307" name="CustomShape 8"/>
            <p:cNvSpPr/>
            <p:nvPr/>
          </p:nvSpPr>
          <p:spPr>
            <a:xfrm flipV="1">
              <a:off x="2259720" y="3990240"/>
              <a:ext cx="276120" cy="331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sp>
        <p:nvSpPr>
          <p:cNvPr id="308" name="CustomShape 9"/>
          <p:cNvSpPr/>
          <p:nvPr/>
        </p:nvSpPr>
        <p:spPr>
          <a:xfrm>
            <a:off x="6078600" y="3768480"/>
            <a:ext cx="2448360" cy="74988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function parameters x and y </a:t>
            </a:r>
            <a:br/>
            <a:r>
              <a:rPr b="0" lang="en-GB" sz="1600" spc="-1" strike="noStrike">
                <a:solidFill>
                  <a:srgbClr val="000000"/>
                </a:solidFill>
                <a:latin typeface="Avenir Next Condensed"/>
                <a:ea typeface="Avenir Next Condensed"/>
              </a:rPr>
              <a:t>are used in the calculation</a:t>
            </a:r>
            <a:endParaRPr b="0" lang="en-GB" sz="1600" spc="-1" strike="noStrike">
              <a:latin typeface="Arial"/>
            </a:endParaRPr>
          </a:p>
        </p:txBody>
      </p:sp>
      <p:sp>
        <p:nvSpPr>
          <p:cNvPr id="309" name="CustomShape 10"/>
          <p:cNvSpPr/>
          <p:nvPr/>
        </p:nvSpPr>
        <p:spPr>
          <a:xfrm rot="10800000">
            <a:off x="6078600" y="4143600"/>
            <a:ext cx="1506240" cy="618120"/>
          </a:xfrm>
          <a:prstGeom prst="curved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3"/>
          </a:lnRef>
          <a:fillRef idx="0">
            <a:schemeClr val="accent3"/>
          </a:fillRef>
          <a:effectRef idx="1">
            <a:schemeClr val="accent3"/>
          </a:effectRef>
          <a:fontRef idx="minor"/>
        </p:style>
      </p:sp>
      <p:sp>
        <p:nvSpPr>
          <p:cNvPr id="310" name="CustomShape 11"/>
          <p:cNvSpPr/>
          <p:nvPr/>
        </p:nvSpPr>
        <p:spPr>
          <a:xfrm>
            <a:off x="5693400" y="4748760"/>
            <a:ext cx="2993040" cy="10692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1" lang="en-GB" sz="1600" spc="-1" strike="noStrike">
                <a:solidFill>
                  <a:srgbClr val="e46c0a"/>
                </a:solidFill>
                <a:latin typeface="Avenir Next Condensed"/>
                <a:ea typeface="Avenir Next Condensed"/>
              </a:rPr>
              <a:t>return statement</a:t>
            </a:r>
            <a:endParaRPr b="0" lang="en-GB" sz="1600" spc="-1" strike="noStrike">
              <a:latin typeface="Arial"/>
            </a:endParaRPr>
          </a:p>
          <a:p>
            <a:pPr marL="173160" indent="-172800">
              <a:lnSpc>
                <a:spcPct val="100000"/>
              </a:lnSpc>
              <a:buClr>
                <a:srgbClr val="000000"/>
              </a:buClr>
              <a:buFont typeface="Arial"/>
              <a:buChar char="•"/>
            </a:pPr>
            <a:r>
              <a:rPr b="0" lang="en-GB" sz="1400" spc="-1" strike="noStrike">
                <a:solidFill>
                  <a:srgbClr val="000000"/>
                </a:solidFill>
                <a:latin typeface="Avenir Next Condensed"/>
                <a:ea typeface="Avenir Next Condensed"/>
              </a:rPr>
              <a:t>returns the specified value to the caller</a:t>
            </a:r>
            <a:endParaRPr b="0" lang="en-GB" sz="1400" spc="-1" strike="noStrike">
              <a:latin typeface="Arial"/>
            </a:endParaRPr>
          </a:p>
          <a:p>
            <a:pPr marL="173160" indent="-172800">
              <a:lnSpc>
                <a:spcPct val="100000"/>
              </a:lnSpc>
              <a:buClr>
                <a:srgbClr val="000000"/>
              </a:buClr>
              <a:buFont typeface="Arial"/>
              <a:buChar char="•"/>
            </a:pPr>
            <a:r>
              <a:rPr b="0" lang="en-GB" sz="1400" spc="-1" strike="noStrike">
                <a:solidFill>
                  <a:srgbClr val="000000"/>
                </a:solidFill>
                <a:latin typeface="Avenir Next Condensed"/>
                <a:ea typeface="Avenir Next Condensed"/>
              </a:rPr>
              <a:t>terminates the execution of the function</a:t>
            </a:r>
            <a:endParaRPr b="0" lang="en-GB" sz="1400" spc="-1" strike="noStrike">
              <a:latin typeface="Arial"/>
            </a:endParaRPr>
          </a:p>
        </p:txBody>
      </p:sp>
      <p:sp>
        <p:nvSpPr>
          <p:cNvPr id="311" name="CustomShape 12"/>
          <p:cNvSpPr/>
          <p:nvPr/>
        </p:nvSpPr>
        <p:spPr>
          <a:xfrm rot="10800000">
            <a:off x="5693400" y="4929480"/>
            <a:ext cx="1121040" cy="180360"/>
          </a:xfrm>
          <a:prstGeom prst="curved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312" name="CustomShape 13"/>
          <p:cNvSpPr/>
          <p:nvPr/>
        </p:nvSpPr>
        <p:spPr>
          <a:xfrm>
            <a:off x="2305080" y="5194440"/>
            <a:ext cx="3224880" cy="93132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1" lang="en-GB" sz="1600" spc="-1" strike="noStrike">
                <a:solidFill>
                  <a:srgbClr val="000000"/>
                </a:solidFill>
                <a:latin typeface="Avenir Next Condensed"/>
                <a:ea typeface="Avenir Next Condensed"/>
              </a:rPr>
              <a:t>max</a:t>
            </a:r>
            <a:r>
              <a:rPr b="0" lang="en-GB" sz="1600" spc="-1" strike="noStrike">
                <a:solidFill>
                  <a:srgbClr val="000000"/>
                </a:solidFill>
                <a:latin typeface="Avenir Next Condensed"/>
                <a:ea typeface="Avenir Next Condensed"/>
              </a:rPr>
              <a:t> is the return value, and its data type must agree with that specified in the function header (i.e., </a:t>
            </a:r>
            <a:r>
              <a:rPr b="0" lang="en-GB" sz="1600" spc="-1" strike="noStrike">
                <a:solidFill>
                  <a:srgbClr val="1f497d"/>
                </a:solidFill>
                <a:latin typeface="Menlo"/>
                <a:ea typeface="Menlo"/>
              </a:rPr>
              <a:t>double</a:t>
            </a:r>
            <a:r>
              <a:rPr b="0" lang="en-GB" sz="1600" spc="-1" strike="noStrike">
                <a:solidFill>
                  <a:srgbClr val="000000"/>
                </a:solidFill>
                <a:latin typeface="Avenir Next Condensed"/>
                <a:ea typeface="Avenir Next Condensed"/>
              </a:rPr>
              <a:t>)</a:t>
            </a:r>
            <a:endParaRPr b="0" lang="en-GB" sz="1600" spc="-1" strike="noStrike">
              <a:latin typeface="Arial"/>
            </a:endParaRPr>
          </a:p>
        </p:txBody>
      </p:sp>
      <p:sp>
        <p:nvSpPr>
          <p:cNvPr id="313" name="CustomShape 14"/>
          <p:cNvSpPr/>
          <p:nvPr/>
        </p:nvSpPr>
        <p:spPr>
          <a:xfrm flipV="1">
            <a:off x="4246200" y="4950360"/>
            <a:ext cx="7200" cy="2430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3"/>
          </a:lnRef>
          <a:fillRef idx="0">
            <a:schemeClr val="accent3"/>
          </a:fillRef>
          <a:effectRef idx="1">
            <a:schemeClr val="accent3"/>
          </a:effectRef>
          <a:fontRef idx="minor"/>
        </p:style>
      </p:sp>
      <p:sp>
        <p:nvSpPr>
          <p:cNvPr id="314" name="CustomShape 15"/>
          <p:cNvSpPr/>
          <p:nvPr/>
        </p:nvSpPr>
        <p:spPr>
          <a:xfrm flipH="1" rot="10800000">
            <a:off x="2882880" y="5660280"/>
            <a:ext cx="577800" cy="2862360"/>
          </a:xfrm>
          <a:prstGeom prst="curvedConnector4">
            <a:avLst>
              <a:gd name="adj1" fmla="val -382495"/>
              <a:gd name="adj2" fmla="val 100861"/>
            </a:avLst>
          </a:prstGeom>
          <a:noFill/>
          <a:ln>
            <a:round/>
            <a:tailEnd len="med" type="triangle" w="med"/>
          </a:ln>
          <a:effectLst>
            <a:outerShdw blurRad="40000" dir="5400000" dist="20000" rotWithShape="0">
              <a:srgbClr val="000000">
                <a:alpha val="38000"/>
              </a:srgbClr>
            </a:outerShdw>
          </a:effectLst>
        </p:spPr>
        <p:style>
          <a:lnRef idx="2">
            <a:schemeClr val="accent3"/>
          </a:lnRef>
          <a:fillRef idx="0">
            <a:schemeClr val="accent3"/>
          </a:fillRef>
          <a:effectRef idx="1">
            <a:schemeClr val="accent3"/>
          </a:effectRef>
          <a:fontRef idx="minor"/>
        </p:style>
      </p:sp>
    </p:spTree>
  </p:cSld>
  <p:timing>
    <p:tnLst>
      <p:par>
        <p:cTn id="373" dur="indefinite" restart="never" nodeType="tmRoot">
          <p:childTnLst>
            <p:seq>
              <p:cTn id="374" dur="indefinite" nodeType="mainSeq">
                <p:childTnLst>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309"/>
                                        </p:tgtEl>
                                        <p:attrNameLst>
                                          <p:attrName>style.visibility</p:attrName>
                                        </p:attrNameLst>
                                      </p:cBhvr>
                                      <p:to>
                                        <p:strVal val="visible"/>
                                      </p:to>
                                    </p:set>
                                  </p:childTnLst>
                                </p:cTn>
                              </p:par>
                              <p:par>
                                <p:cTn id="379" nodeType="withEffect" fill="hold" presetClass="entr" presetID="1">
                                  <p:stCondLst>
                                    <p:cond delay="0"/>
                                  </p:stCondLst>
                                  <p:childTnLst>
                                    <p:set>
                                      <p:cBhvr>
                                        <p:cTn id="380" dur="1" fill="hold">
                                          <p:stCondLst>
                                            <p:cond delay="0"/>
                                          </p:stCondLst>
                                        </p:cTn>
                                        <p:tgtEl>
                                          <p:spTgt spid="308"/>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nodeType="clickEffect" fill="hold" presetClass="entr" presetID="1">
                                  <p:stCondLst>
                                    <p:cond delay="0"/>
                                  </p:stCondLst>
                                  <p:childTnLst>
                                    <p:set>
                                      <p:cBhvr>
                                        <p:cTn id="384" dur="1" fill="hold">
                                          <p:stCondLst>
                                            <p:cond delay="0"/>
                                          </p:stCondLst>
                                        </p:cTn>
                                        <p:tgtEl>
                                          <p:spTgt spid="311"/>
                                        </p:tgtEl>
                                        <p:attrNameLst>
                                          <p:attrName>style.visibility</p:attrName>
                                        </p:attrNameLst>
                                      </p:cBhvr>
                                      <p:to>
                                        <p:strVal val="visible"/>
                                      </p:to>
                                    </p:set>
                                  </p:childTnLst>
                                </p:cTn>
                              </p:par>
                              <p:par>
                                <p:cTn id="385" nodeType="withEffect" fill="hold" presetClass="entr" presetID="1">
                                  <p:stCondLst>
                                    <p:cond delay="0"/>
                                  </p:stCondLst>
                                  <p:childTnLst>
                                    <p:set>
                                      <p:cBhvr>
                                        <p:cTn id="386" dur="1" fill="hold">
                                          <p:stCondLst>
                                            <p:cond delay="0"/>
                                          </p:stCondLst>
                                        </p:cTn>
                                        <p:tgtEl>
                                          <p:spTgt spid="310"/>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nodeType="clickEffect" fill="hold" presetClass="entr" presetID="1">
                                  <p:stCondLst>
                                    <p:cond delay="0"/>
                                  </p:stCondLst>
                                  <p:childTnLst>
                                    <p:set>
                                      <p:cBhvr>
                                        <p:cTn id="390" dur="1" fill="hold">
                                          <p:stCondLst>
                                            <p:cond delay="0"/>
                                          </p:stCondLst>
                                        </p:cTn>
                                        <p:tgtEl>
                                          <p:spTgt spid="313"/>
                                        </p:tgtEl>
                                        <p:attrNameLst>
                                          <p:attrName>style.visibility</p:attrName>
                                        </p:attrNameLst>
                                      </p:cBhvr>
                                      <p:to>
                                        <p:strVal val="visible"/>
                                      </p:to>
                                    </p:set>
                                  </p:childTnLst>
                                </p:cTn>
                              </p:par>
                              <p:par>
                                <p:cTn id="391" nodeType="withEffect" fill="hold" presetClass="entr" presetID="1">
                                  <p:stCondLst>
                                    <p:cond delay="0"/>
                                  </p:stCondLst>
                                  <p:childTnLst>
                                    <p:set>
                                      <p:cBhvr>
                                        <p:cTn id="392" dur="1" fill="hold">
                                          <p:stCondLst>
                                            <p:cond delay="0"/>
                                          </p:stCondLst>
                                        </p:cTn>
                                        <p:tgtEl>
                                          <p:spTgt spid="312"/>
                                        </p:tgtEl>
                                        <p:attrNameLst>
                                          <p:attrName>style.visibility</p:attrName>
                                        </p:attrNameLst>
                                      </p:cBhvr>
                                      <p:to>
                                        <p:strVal val="visible"/>
                                      </p:to>
                                    </p:set>
                                  </p:childTnLst>
                                </p:cTn>
                              </p:par>
                              <p:par>
                                <p:cTn id="393" nodeType="withEffect" fill="hold" presetClass="entr" presetID="1">
                                  <p:stCondLst>
                                    <p:cond delay="0"/>
                                  </p:stCondLst>
                                  <p:childTnLst>
                                    <p:set>
                                      <p:cBhvr>
                                        <p:cTn id="394"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Definition</a:t>
            </a:r>
            <a:endParaRPr b="0" lang="en-US" sz="4400" spc="-1" strike="noStrike">
              <a:solidFill>
                <a:srgbClr val="000000"/>
              </a:solidFill>
              <a:latin typeface="Calibri Light"/>
            </a:endParaRPr>
          </a:p>
        </p:txBody>
      </p:sp>
      <p:sp>
        <p:nvSpPr>
          <p:cNvPr id="316" name="TextShape 2"/>
          <p:cNvSpPr txBox="1"/>
          <p:nvPr/>
        </p:nvSpPr>
        <p:spPr>
          <a:xfrm>
            <a:off x="457200" y="1417680"/>
            <a:ext cx="8229240" cy="470808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By now, we have completed the </a:t>
            </a:r>
            <a:r>
              <a:rPr b="0" lang="en-US" sz="2400" spc="-1" strike="noStrike">
                <a:solidFill>
                  <a:srgbClr val="e46c0a"/>
                </a:solidFill>
                <a:latin typeface="Calibri Light"/>
                <a:ea typeface="Calibri Light"/>
              </a:rPr>
              <a:t>function definition </a:t>
            </a:r>
            <a:r>
              <a:rPr b="0" lang="en-US" sz="2400" spc="-1" strike="noStrike">
                <a:solidFill>
                  <a:srgbClr val="000000"/>
                </a:solidFill>
                <a:latin typeface="Calibri Light"/>
                <a:ea typeface="Calibri Light"/>
              </a:rPr>
              <a:t>for larger().</a:t>
            </a:r>
            <a:endParaRPr b="0" lang="en-US" sz="2400" spc="-1" strike="noStrike">
              <a:solidFill>
                <a:srgbClr val="000000"/>
              </a:solidFill>
              <a:latin typeface="Calibri Light"/>
            </a:endParaRPr>
          </a:p>
        </p:txBody>
      </p:sp>
      <p:sp>
        <p:nvSpPr>
          <p:cNvPr id="317" name="CustomShape 3"/>
          <p:cNvSpPr/>
          <p:nvPr/>
        </p:nvSpPr>
        <p:spPr>
          <a:xfrm>
            <a:off x="2652480" y="3067200"/>
            <a:ext cx="5224680" cy="314640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0" lang="en-GB" sz="1800" spc="-1" strike="noStrike">
                <a:solidFill>
                  <a:srgbClr val="1f497d"/>
                </a:solidFill>
                <a:latin typeface="Menlo"/>
                <a:ea typeface="Menlo"/>
              </a:rPr>
              <a:t>double</a:t>
            </a:r>
            <a:r>
              <a:rPr b="0" lang="en-GB" sz="1800" spc="-1" strike="noStrike">
                <a:solidFill>
                  <a:srgbClr val="000000"/>
                </a:solidFill>
                <a:latin typeface="Menlo"/>
                <a:ea typeface="Menlo"/>
              </a:rPr>
              <a:t> </a:t>
            </a:r>
            <a:r>
              <a:rPr b="0" lang="en-GB" sz="1800" spc="-1" strike="noStrike">
                <a:solidFill>
                  <a:srgbClr val="8064a2"/>
                </a:solidFill>
                <a:latin typeface="Menlo"/>
                <a:ea typeface="Menlo"/>
              </a:rPr>
              <a:t>larger</a:t>
            </a:r>
            <a:r>
              <a:rPr b="0" lang="en-GB" sz="1800" spc="-1" strike="noStrike">
                <a:solidFill>
                  <a:srgbClr val="000000"/>
                </a:solidFill>
                <a:latin typeface="Menlo"/>
                <a:ea typeface="Menlo"/>
              </a:rPr>
              <a:t>(</a:t>
            </a:r>
            <a:r>
              <a:rPr b="0" lang="en-GB" sz="1800" spc="-1" strike="noStrike">
                <a:solidFill>
                  <a:srgbClr val="e46c0a"/>
                </a:solidFill>
                <a:latin typeface="Menlo"/>
                <a:ea typeface="Menlo"/>
              </a:rPr>
              <a:t>double x, double y</a:t>
            </a:r>
            <a:r>
              <a:rPr b="0" lang="en-GB" sz="1800" spc="-1" strike="noStrike">
                <a:solidFill>
                  <a:srgbClr val="000000"/>
                </a:solidFill>
                <a:latin typeface="Menlo"/>
                <a:ea typeface="Menlo"/>
              </a:rPr>
              <a:t>) </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double max;</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if (</a:t>
            </a:r>
            <a:r>
              <a:rPr b="0" lang="en-GB" sz="1800" spc="-1" strike="noStrike">
                <a:solidFill>
                  <a:srgbClr val="e46c0a"/>
                </a:solidFill>
                <a:latin typeface="Menlo"/>
                <a:ea typeface="Menlo"/>
              </a:rPr>
              <a:t>x</a:t>
            </a:r>
            <a:r>
              <a:rPr b="0" lang="en-GB" sz="1800" spc="-1" strike="noStrike">
                <a:solidFill>
                  <a:srgbClr val="000000"/>
                </a:solidFill>
                <a:latin typeface="Menlo"/>
                <a:ea typeface="Menlo"/>
              </a:rPr>
              <a:t> &gt;= </a:t>
            </a:r>
            <a:r>
              <a:rPr b="0" lang="en-GB" sz="1800" spc="-1" strike="noStrike">
                <a:solidFill>
                  <a:srgbClr val="e46c0a"/>
                </a:solidFill>
                <a:latin typeface="Menlo"/>
                <a:ea typeface="Menlo"/>
              </a:rPr>
              <a:t>y</a:t>
            </a: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r>
              <a:rPr b="0" lang="en-GB" sz="1800" spc="-1" strike="noStrike">
                <a:solidFill>
                  <a:srgbClr val="000000"/>
                </a:solidFill>
                <a:latin typeface="Menlo"/>
                <a:ea typeface="Menlo"/>
              </a:rPr>
              <a:t>max = </a:t>
            </a:r>
            <a:r>
              <a:rPr b="0" lang="en-GB" sz="1800" spc="-1" strike="noStrike">
                <a:solidFill>
                  <a:srgbClr val="e46c0a"/>
                </a:solidFill>
                <a:latin typeface="Menlo"/>
                <a:ea typeface="Menlo"/>
              </a:rPr>
              <a:t>x</a:t>
            </a: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else</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r>
              <a:rPr b="0" lang="en-GB" sz="1800" spc="-1" strike="noStrike">
                <a:solidFill>
                  <a:srgbClr val="000000"/>
                </a:solidFill>
                <a:latin typeface="Menlo"/>
                <a:ea typeface="Menlo"/>
              </a:rPr>
              <a:t>max = </a:t>
            </a:r>
            <a:r>
              <a:rPr b="0" lang="en-GB" sz="1800" spc="-1" strike="noStrike">
                <a:solidFill>
                  <a:srgbClr val="e46c0a"/>
                </a:solidFill>
                <a:latin typeface="Menlo"/>
                <a:ea typeface="Menlo"/>
              </a:rPr>
              <a:t>y</a:t>
            </a:r>
            <a:r>
              <a:rPr b="0" lang="en-GB" sz="1800" spc="-1" strike="noStrike">
                <a:solidFill>
                  <a:srgbClr val="000000"/>
                </a:solidFill>
                <a:latin typeface="Menlo"/>
                <a:ea typeface="Menlo"/>
              </a:rPr>
              <a:t>;</a:t>
            </a:r>
            <a:r>
              <a:rPr b="0" lang="en-GB" sz="1800" spc="-1" strike="noStrike">
                <a:solidFill>
                  <a:srgbClr val="000000"/>
                </a:solidFill>
                <a:latin typeface="Menlo"/>
                <a:ea typeface="Menlo"/>
              </a:rPr>
              <a:t>	</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e46c0a"/>
                </a:solidFill>
                <a:latin typeface="Menlo"/>
                <a:ea typeface="Menlo"/>
              </a:rPr>
              <a:t>return max; </a:t>
            </a:r>
            <a:endParaRPr b="0" lang="en-GB" sz="1800" spc="-1" strike="noStrike">
              <a:latin typeface="Arial"/>
            </a:endParaRPr>
          </a:p>
          <a:p>
            <a:pPr>
              <a:lnSpc>
                <a:spcPct val="100000"/>
              </a:lnSpc>
            </a:pPr>
            <a:r>
              <a:rPr b="0" lang="en-GB" sz="1800" spc="-1" strike="noStrike">
                <a:solidFill>
                  <a:srgbClr val="000000"/>
                </a:solidFill>
                <a:latin typeface="Menlo"/>
                <a:ea typeface="Menlo"/>
              </a:rPr>
              <a:t>}</a:t>
            </a:r>
            <a:endParaRPr b="0" lang="en-GB" sz="1800" spc="-1" strike="noStrike">
              <a:latin typeface="Arial"/>
            </a:endParaRPr>
          </a:p>
        </p:txBody>
      </p:sp>
      <p:sp>
        <p:nvSpPr>
          <p:cNvPr id="318" name="CustomShape 4"/>
          <p:cNvSpPr/>
          <p:nvPr/>
        </p:nvSpPr>
        <p:spPr>
          <a:xfrm>
            <a:off x="457200" y="3421440"/>
            <a:ext cx="1622520" cy="4446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1" lang="en-GB" sz="1600" spc="-1" strike="noStrike">
                <a:solidFill>
                  <a:srgbClr val="000000"/>
                </a:solidFill>
                <a:latin typeface="Avenir Next Condensed"/>
                <a:ea typeface="Avenir Next Condensed"/>
              </a:rPr>
              <a:t>function header</a:t>
            </a:r>
            <a:endParaRPr b="0" lang="en-GB" sz="1600" spc="-1" strike="noStrike">
              <a:latin typeface="Arial"/>
            </a:endParaRPr>
          </a:p>
        </p:txBody>
      </p:sp>
      <p:sp>
        <p:nvSpPr>
          <p:cNvPr id="319" name="CustomShape 5"/>
          <p:cNvSpPr/>
          <p:nvPr/>
        </p:nvSpPr>
        <p:spPr>
          <a:xfrm>
            <a:off x="457200" y="4772520"/>
            <a:ext cx="1622520" cy="57636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1" lang="en-GB" sz="1600" spc="-1" strike="noStrike">
                <a:solidFill>
                  <a:srgbClr val="000000"/>
                </a:solidFill>
                <a:latin typeface="Avenir Next Condensed"/>
                <a:ea typeface="Avenir Next Condensed"/>
              </a:rPr>
              <a:t>function body</a:t>
            </a:r>
            <a:endParaRPr b="0" lang="en-GB" sz="1600" spc="-1" strike="noStrike">
              <a:latin typeface="Arial"/>
            </a:endParaRPr>
          </a:p>
        </p:txBody>
      </p:sp>
      <p:sp>
        <p:nvSpPr>
          <p:cNvPr id="320" name="CustomShape 6"/>
          <p:cNvSpPr/>
          <p:nvPr/>
        </p:nvSpPr>
        <p:spPr>
          <a:xfrm>
            <a:off x="1324080" y="2342160"/>
            <a:ext cx="2100240" cy="44460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return type</a:t>
            </a:r>
            <a:endParaRPr b="0" lang="en-GB" sz="1600" spc="-1" strike="noStrike">
              <a:latin typeface="Arial"/>
            </a:endParaRPr>
          </a:p>
        </p:txBody>
      </p:sp>
      <p:sp>
        <p:nvSpPr>
          <p:cNvPr id="321" name="CustomShape 7"/>
          <p:cNvSpPr/>
          <p:nvPr/>
        </p:nvSpPr>
        <p:spPr>
          <a:xfrm>
            <a:off x="3589560" y="2342160"/>
            <a:ext cx="1801800" cy="44460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function name</a:t>
            </a:r>
            <a:endParaRPr b="0" lang="en-GB" sz="1600" spc="-1" strike="noStrike">
              <a:latin typeface="Arial"/>
            </a:endParaRPr>
          </a:p>
        </p:txBody>
      </p:sp>
      <p:sp>
        <p:nvSpPr>
          <p:cNvPr id="322" name="CustomShape 8"/>
          <p:cNvSpPr/>
          <p:nvPr/>
        </p:nvSpPr>
        <p:spPr>
          <a:xfrm>
            <a:off x="5529600" y="2334240"/>
            <a:ext cx="2242440" cy="45288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list of parameters </a:t>
            </a:r>
            <a:endParaRPr b="0" lang="en-GB" sz="1600" spc="-1" strike="noStrike">
              <a:latin typeface="Arial"/>
            </a:endParaRPr>
          </a:p>
        </p:txBody>
      </p:sp>
      <p:sp>
        <p:nvSpPr>
          <p:cNvPr id="323" name="CustomShape 9"/>
          <p:cNvSpPr/>
          <p:nvPr/>
        </p:nvSpPr>
        <p:spPr>
          <a:xfrm>
            <a:off x="2450880" y="3981600"/>
            <a:ext cx="230400" cy="1877760"/>
          </a:xfrm>
          <a:prstGeom prst="leftBrace">
            <a:avLst>
              <a:gd name="adj1" fmla="val 8333"/>
              <a:gd name="adj2" fmla="val 50952"/>
            </a:avLst>
          </a:prstGeom>
          <a:noFill/>
          <a:ln>
            <a:roun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324" name="CustomShape 10"/>
          <p:cNvSpPr/>
          <p:nvPr/>
        </p:nvSpPr>
        <p:spPr>
          <a:xfrm flipV="1">
            <a:off x="2080080" y="3642840"/>
            <a:ext cx="5720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325" name="CustomShape 11"/>
          <p:cNvSpPr/>
          <p:nvPr/>
        </p:nvSpPr>
        <p:spPr>
          <a:xfrm flipV="1">
            <a:off x="2080080" y="4938840"/>
            <a:ext cx="370440" cy="1216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326" name="CustomShape 12"/>
          <p:cNvSpPr/>
          <p:nvPr/>
        </p:nvSpPr>
        <p:spPr>
          <a:xfrm flipH="1" rot="16200000">
            <a:off x="2723400" y="3025080"/>
            <a:ext cx="633960" cy="158040"/>
          </a:xfrm>
          <a:prstGeom prst="curved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3"/>
          </a:lnRef>
          <a:fillRef idx="0">
            <a:schemeClr val="accent3"/>
          </a:fillRef>
          <a:effectRef idx="1">
            <a:schemeClr val="accent3"/>
          </a:effectRef>
          <a:fontRef idx="minor"/>
        </p:style>
      </p:sp>
      <p:sp>
        <p:nvSpPr>
          <p:cNvPr id="327" name="CustomShape 13"/>
          <p:cNvSpPr/>
          <p:nvPr/>
        </p:nvSpPr>
        <p:spPr>
          <a:xfrm rot="5400000">
            <a:off x="4051440" y="3011040"/>
            <a:ext cx="663120" cy="214920"/>
          </a:xfrm>
          <a:prstGeom prst="curved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3"/>
          </a:lnRef>
          <a:fillRef idx="0">
            <a:schemeClr val="accent3"/>
          </a:fillRef>
          <a:effectRef idx="1">
            <a:schemeClr val="accent3"/>
          </a:effectRef>
          <a:fontRef idx="minor"/>
        </p:style>
      </p:sp>
      <p:sp>
        <p:nvSpPr>
          <p:cNvPr id="328" name="CustomShape 14"/>
          <p:cNvSpPr/>
          <p:nvPr/>
        </p:nvSpPr>
        <p:spPr>
          <a:xfrm rot="5400000">
            <a:off x="6140880" y="2782440"/>
            <a:ext cx="671400" cy="663840"/>
          </a:xfrm>
          <a:prstGeom prst="curved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3"/>
          </a:lnRef>
          <a:fillRef idx="0">
            <a:schemeClr val="accent3"/>
          </a:fillRef>
          <a:effectRef idx="1">
            <a:schemeClr val="accent3"/>
          </a:effectRef>
          <a:fontRef idx="minor"/>
        </p:style>
      </p:sp>
      <p:sp>
        <p:nvSpPr>
          <p:cNvPr id="329" name="TextShape 15"/>
          <p:cNvSpPr txBox="1"/>
          <p:nvPr/>
        </p:nvSpPr>
        <p:spPr>
          <a:xfrm>
            <a:off x="6553080" y="6356520"/>
            <a:ext cx="2133360" cy="364680"/>
          </a:xfrm>
          <a:prstGeom prst="rect">
            <a:avLst/>
          </a:prstGeom>
          <a:noFill/>
          <a:ln>
            <a:noFill/>
          </a:ln>
        </p:spPr>
        <p:txBody>
          <a:bodyPr anchor="ctr"/>
          <a:p>
            <a:pPr algn="r">
              <a:lnSpc>
                <a:spcPct val="100000"/>
              </a:lnSpc>
            </a:pPr>
            <a:fld id="{682038C1-6DCE-42C8-8AC9-376AE3645A9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395" dur="indefinite" restart="never" nodeType="tmRoot">
          <p:childTnLst>
            <p:seq>
              <p:cTn id="396"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Function Definition </a:t>
            </a:r>
            <a:endParaRPr b="0" lang="en-US" sz="4400" spc="-1" strike="noStrike">
              <a:solidFill>
                <a:srgbClr val="000000"/>
              </a:solidFill>
              <a:latin typeface="Calibri Light"/>
            </a:endParaRPr>
          </a:p>
        </p:txBody>
      </p:sp>
      <p:sp>
        <p:nvSpPr>
          <p:cNvPr id="331" name="TextShape 2"/>
          <p:cNvSpPr txBox="1"/>
          <p:nvPr/>
        </p:nvSpPr>
        <p:spPr>
          <a:xfrm>
            <a:off x="457200" y="1417680"/>
            <a:ext cx="8229240" cy="470808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Formally speaking, a function is </a:t>
            </a:r>
            <a:r>
              <a:rPr b="0" lang="en-US" sz="2800" spc="-1" strike="noStrike">
                <a:solidFill>
                  <a:srgbClr val="31859c"/>
                </a:solidFill>
                <a:latin typeface="Calibri Light"/>
                <a:ea typeface="Calibri Light"/>
              </a:rPr>
              <a:t>defined</a:t>
            </a:r>
            <a:r>
              <a:rPr b="0" lang="en-US" sz="2800" spc="-1" strike="noStrike">
                <a:solidFill>
                  <a:srgbClr val="000000"/>
                </a:solidFill>
                <a:latin typeface="Calibri Light"/>
                <a:ea typeface="Calibri Light"/>
              </a:rPr>
              <a:t> using a function definition which </a:t>
            </a:r>
            <a:endParaRPr b="0" lang="en-US" sz="28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Describes how a function computes the value it returns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Consists of a </a:t>
            </a:r>
            <a:r>
              <a:rPr b="0" lang="en-US" sz="2400" spc="-1" strike="noStrike">
                <a:solidFill>
                  <a:srgbClr val="e46c0a"/>
                </a:solidFill>
                <a:latin typeface="Calibri Light"/>
                <a:ea typeface="Calibri Light"/>
              </a:rPr>
              <a:t>function header </a:t>
            </a:r>
            <a:r>
              <a:rPr b="0" lang="en-US" sz="2400" spc="-1" strike="noStrike">
                <a:solidFill>
                  <a:srgbClr val="000000"/>
                </a:solidFill>
                <a:latin typeface="Calibri Light"/>
                <a:ea typeface="Calibri Light"/>
              </a:rPr>
              <a:t>followed by a </a:t>
            </a:r>
            <a:r>
              <a:rPr b="0" lang="en-US" sz="2400" spc="-1" strike="noStrike">
                <a:solidFill>
                  <a:srgbClr val="e46c0a"/>
                </a:solidFill>
                <a:latin typeface="Calibri Light"/>
                <a:ea typeface="Calibri Light"/>
              </a:rPr>
              <a:t>function body </a:t>
            </a:r>
            <a:endParaRPr b="0" lang="en-US" sz="2400" spc="-1" strike="noStrike">
              <a:solidFill>
                <a:srgbClr val="000000"/>
              </a:solidFill>
              <a:latin typeface="Calibri Light"/>
            </a:endParaRPr>
          </a:p>
        </p:txBody>
      </p:sp>
      <p:sp>
        <p:nvSpPr>
          <p:cNvPr id="332" name="CustomShape 3"/>
          <p:cNvSpPr/>
          <p:nvPr/>
        </p:nvSpPr>
        <p:spPr>
          <a:xfrm>
            <a:off x="2378520" y="4023000"/>
            <a:ext cx="5600160" cy="2801160"/>
          </a:xfrm>
          <a:prstGeom prst="rect">
            <a:avLst/>
          </a:prstGeom>
          <a:solidFill>
            <a:schemeClr val="bg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000000"/>
                </a:solidFill>
                <a:latin typeface="Calibri Light"/>
              </a:rPr>
              <a:t>Syntax</a:t>
            </a:r>
            <a:endParaRPr b="0" lang="en-GB" sz="2000" spc="-1" strike="noStrike">
              <a:latin typeface="Arial"/>
            </a:endParaRPr>
          </a:p>
          <a:p>
            <a:pPr>
              <a:lnSpc>
                <a:spcPct val="100000"/>
              </a:lnSpc>
            </a:pPr>
            <a:r>
              <a:rPr b="0" lang="en-GB" sz="2000" spc="-1" strike="noStrike">
                <a:solidFill>
                  <a:srgbClr val="0070c0"/>
                </a:solidFill>
                <a:latin typeface="Calibri Light"/>
              </a:rPr>
              <a:t>      </a:t>
            </a:r>
            <a:r>
              <a:rPr b="0" lang="en-GB" sz="2000" spc="-1" strike="noStrike">
                <a:solidFill>
                  <a:srgbClr val="0070c0"/>
                </a:solidFill>
                <a:latin typeface="Calibri Light"/>
              </a:rPr>
              <a:t>	</a:t>
            </a:r>
            <a:r>
              <a:rPr b="0" lang="en-GB" sz="2000" spc="-1" strike="noStrike">
                <a:solidFill>
                  <a:srgbClr val="0070c0"/>
                </a:solidFill>
                <a:latin typeface="Calibri Light"/>
              </a:rPr>
              <a:t>type_ret</a:t>
            </a:r>
            <a:r>
              <a:rPr b="0" lang="en-GB" sz="2000" spc="-1" strike="noStrike">
                <a:solidFill>
                  <a:srgbClr val="0070c0"/>
                </a:solidFill>
                <a:latin typeface="Calibri Light"/>
              </a:rPr>
              <a:t>	</a:t>
            </a:r>
            <a:r>
              <a:rPr b="0" lang="en-GB" sz="2000" spc="-1" strike="noStrike">
                <a:solidFill>
                  <a:srgbClr val="0070c0"/>
                </a:solidFill>
                <a:latin typeface="Calibri Light"/>
              </a:rPr>
              <a:t> </a:t>
            </a:r>
            <a:r>
              <a:rPr b="0" lang="en-GB" sz="2000" spc="-1" strike="noStrike">
                <a:solidFill>
                  <a:srgbClr val="8064a2"/>
                </a:solidFill>
                <a:latin typeface="Calibri Light"/>
              </a:rPr>
              <a:t>func_name</a:t>
            </a:r>
            <a:r>
              <a:rPr b="0" lang="en-GB" sz="2000" spc="-1" strike="noStrike">
                <a:solidFill>
                  <a:srgbClr val="0070c0"/>
                </a:solidFill>
                <a:latin typeface="Calibri Light"/>
              </a:rPr>
              <a:t>(</a:t>
            </a:r>
            <a:r>
              <a:rPr b="0" lang="en-GB" sz="2000" spc="-1" strike="noStrike">
                <a:solidFill>
                  <a:srgbClr val="e46c0a"/>
                </a:solidFill>
                <a:latin typeface="Calibri Light"/>
              </a:rPr>
              <a:t>type1 par1, type2 par2, …</a:t>
            </a:r>
            <a:r>
              <a:rPr b="0" lang="en-GB" sz="2000" spc="-1" strike="noStrike">
                <a:solidFill>
                  <a:srgbClr val="0070c0"/>
                </a:solidFill>
                <a:latin typeface="Calibri Light"/>
              </a:rPr>
              <a:t>)  </a:t>
            </a:r>
            <a:endParaRPr b="0" lang="en-GB" sz="2000" spc="-1" strike="noStrike">
              <a:latin typeface="Arial"/>
            </a:endParaRPr>
          </a:p>
          <a:p>
            <a:pPr>
              <a:lnSpc>
                <a:spcPct val="100000"/>
              </a:lnSpc>
            </a:pPr>
            <a:r>
              <a:rPr b="0" lang="en-GB" sz="2000" spc="-1" strike="noStrike">
                <a:solidFill>
                  <a:srgbClr val="0070c0"/>
                </a:solidFill>
                <a:latin typeface="Calibri Light"/>
              </a:rPr>
              <a:t>	</a:t>
            </a:r>
            <a:r>
              <a:rPr b="0" lang="en-GB" sz="2000" spc="-1" strike="noStrike">
                <a:solidFill>
                  <a:srgbClr val="0070c0"/>
                </a:solidFill>
                <a:latin typeface="Calibri Light"/>
              </a:rPr>
              <a:t>{  </a:t>
            </a:r>
            <a:br/>
            <a:r>
              <a:rPr b="0" lang="en-GB" sz="2000" spc="-1" strike="noStrike">
                <a:solidFill>
                  <a:srgbClr val="0070c0"/>
                </a:solidFill>
                <a:latin typeface="Calibri Light"/>
              </a:rPr>
              <a:t>	</a:t>
            </a:r>
            <a:r>
              <a:rPr b="0" lang="en-GB" sz="2000" spc="-1" strike="noStrike">
                <a:solidFill>
                  <a:srgbClr val="0070c0"/>
                </a:solidFill>
                <a:latin typeface="Calibri Light"/>
              </a:rPr>
              <a:t>	</a:t>
            </a:r>
            <a:r>
              <a:rPr b="0" lang="en-GB" sz="2000" spc="-1" strike="noStrike">
                <a:solidFill>
                  <a:srgbClr val="77933c"/>
                </a:solidFill>
                <a:latin typeface="Calibri Light"/>
              </a:rPr>
              <a:t>// variable declarations</a:t>
            </a:r>
            <a:endParaRPr b="0" lang="en-GB" sz="2000" spc="-1" strike="noStrike">
              <a:latin typeface="Arial"/>
            </a:endParaRPr>
          </a:p>
          <a:p>
            <a:pPr>
              <a:lnSpc>
                <a:spcPct val="100000"/>
              </a:lnSpc>
            </a:pPr>
            <a:r>
              <a:rPr b="0" lang="en-GB" sz="2000" spc="-1" strike="noStrike">
                <a:solidFill>
                  <a:srgbClr val="0070c0"/>
                </a:solidFill>
                <a:latin typeface="Calibri Light"/>
              </a:rPr>
              <a:t>	</a:t>
            </a:r>
            <a:r>
              <a:rPr b="0" lang="en-GB" sz="2000" spc="-1" strike="noStrike">
                <a:solidFill>
                  <a:srgbClr val="0070c0"/>
                </a:solidFill>
                <a:latin typeface="Calibri Light"/>
              </a:rPr>
              <a:t>	</a:t>
            </a:r>
            <a:r>
              <a:rPr b="0" lang="en-GB" sz="2000" spc="-1" strike="noStrike">
                <a:solidFill>
                  <a:srgbClr val="77933c"/>
                </a:solidFill>
                <a:latin typeface="Calibri Light"/>
              </a:rPr>
              <a:t>…</a:t>
            </a:r>
            <a:endParaRPr b="0" lang="en-GB" sz="2000" spc="-1" strike="noStrike">
              <a:latin typeface="Arial"/>
            </a:endParaRPr>
          </a:p>
          <a:p>
            <a:pPr>
              <a:lnSpc>
                <a:spcPct val="100000"/>
              </a:lnSpc>
            </a:pPr>
            <a:r>
              <a:rPr b="0" lang="en-GB" sz="2000" spc="-1" strike="noStrike">
                <a:solidFill>
                  <a:srgbClr val="0070c0"/>
                </a:solidFill>
                <a:latin typeface="Calibri Light"/>
              </a:rPr>
              <a:t>	</a:t>
            </a:r>
            <a:r>
              <a:rPr b="0" lang="en-GB" sz="2000" spc="-1" strike="noStrike">
                <a:solidFill>
                  <a:srgbClr val="0070c0"/>
                </a:solidFill>
                <a:latin typeface="Calibri Light"/>
              </a:rPr>
              <a:t>	</a:t>
            </a:r>
            <a:r>
              <a:rPr b="0" lang="en-GB" sz="2000" spc="-1" strike="noStrike">
                <a:solidFill>
                  <a:srgbClr val="77933c"/>
                </a:solidFill>
                <a:latin typeface="Calibri Light"/>
              </a:rPr>
              <a:t>// executable statements</a:t>
            </a:r>
            <a:endParaRPr b="0" lang="en-GB" sz="2000" spc="-1" strike="noStrike">
              <a:latin typeface="Arial"/>
            </a:endParaRPr>
          </a:p>
          <a:p>
            <a:pPr>
              <a:lnSpc>
                <a:spcPct val="100000"/>
              </a:lnSpc>
            </a:pPr>
            <a:r>
              <a:rPr b="0" lang="en-GB" sz="2000" spc="-1" strike="noStrike">
                <a:solidFill>
                  <a:srgbClr val="0070c0"/>
                </a:solidFill>
                <a:latin typeface="Calibri Light"/>
              </a:rPr>
              <a:t>	</a:t>
            </a:r>
            <a:r>
              <a:rPr b="0" lang="en-GB" sz="2000" spc="-1" strike="noStrike">
                <a:solidFill>
                  <a:srgbClr val="0070c0"/>
                </a:solidFill>
                <a:latin typeface="Calibri Light"/>
              </a:rPr>
              <a:t>	</a:t>
            </a:r>
            <a:r>
              <a:rPr b="0" lang="en-GB" sz="2000" spc="-1" strike="noStrike">
                <a:solidFill>
                  <a:srgbClr val="77933c"/>
                </a:solidFill>
                <a:latin typeface="Calibri Light"/>
              </a:rPr>
              <a:t>…</a:t>
            </a:r>
            <a:endParaRPr b="0" lang="en-GB" sz="2000" spc="-1" strike="noStrike">
              <a:latin typeface="Arial"/>
            </a:endParaRPr>
          </a:p>
          <a:p>
            <a:pPr>
              <a:lnSpc>
                <a:spcPct val="100000"/>
              </a:lnSpc>
            </a:pPr>
            <a:r>
              <a:rPr b="0" lang="en-GB" sz="2000" spc="-1" strike="noStrike">
                <a:solidFill>
                  <a:srgbClr val="0070c0"/>
                </a:solidFill>
                <a:latin typeface="Calibri Light"/>
              </a:rPr>
              <a:t>	</a:t>
            </a:r>
            <a:r>
              <a:rPr b="0" lang="en-GB" sz="2000" spc="-1" strike="noStrike">
                <a:solidFill>
                  <a:srgbClr val="0070c0"/>
                </a:solidFill>
                <a:latin typeface="Calibri Light"/>
              </a:rPr>
              <a:t>}               </a:t>
            </a:r>
            <a:endParaRPr b="0" lang="en-GB" sz="2000" spc="-1" strike="noStrike">
              <a:latin typeface="Arial"/>
            </a:endParaRPr>
          </a:p>
        </p:txBody>
      </p:sp>
      <p:sp>
        <p:nvSpPr>
          <p:cNvPr id="333" name="CustomShape 4"/>
          <p:cNvSpPr/>
          <p:nvPr/>
        </p:nvSpPr>
        <p:spPr>
          <a:xfrm>
            <a:off x="461160" y="4525560"/>
            <a:ext cx="1622520" cy="4446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1" lang="en-GB" sz="1600" spc="-1" strike="noStrike">
                <a:solidFill>
                  <a:srgbClr val="000000"/>
                </a:solidFill>
                <a:latin typeface="Avenir Next Condensed"/>
                <a:ea typeface="Avenir Next Condensed"/>
              </a:rPr>
              <a:t>function header</a:t>
            </a:r>
            <a:endParaRPr b="0" lang="en-GB" sz="1600" spc="-1" strike="noStrike">
              <a:latin typeface="Arial"/>
            </a:endParaRPr>
          </a:p>
        </p:txBody>
      </p:sp>
      <p:sp>
        <p:nvSpPr>
          <p:cNvPr id="334" name="CustomShape 5"/>
          <p:cNvSpPr/>
          <p:nvPr/>
        </p:nvSpPr>
        <p:spPr>
          <a:xfrm>
            <a:off x="461160" y="5365800"/>
            <a:ext cx="1622520" cy="57636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1" lang="en-GB" sz="1600" spc="-1" strike="noStrike">
                <a:solidFill>
                  <a:srgbClr val="000000"/>
                </a:solidFill>
                <a:latin typeface="Avenir Next Condensed"/>
                <a:ea typeface="Avenir Next Condensed"/>
              </a:rPr>
              <a:t>function body</a:t>
            </a:r>
            <a:endParaRPr b="0" lang="en-GB" sz="1600" spc="-1" strike="noStrike">
              <a:latin typeface="Arial"/>
            </a:endParaRPr>
          </a:p>
          <a:p>
            <a:pPr algn="ctr">
              <a:lnSpc>
                <a:spcPct val="100000"/>
              </a:lnSpc>
            </a:pPr>
            <a:r>
              <a:rPr b="0" lang="en-GB" sz="1600" spc="-1" strike="noStrike">
                <a:solidFill>
                  <a:srgbClr val="000000"/>
                </a:solidFill>
                <a:latin typeface="Avenir Next Condensed"/>
                <a:ea typeface="Avenir Next Condensed"/>
              </a:rPr>
              <a:t>embraced by </a:t>
            </a:r>
            <a:r>
              <a:rPr b="1" lang="en-GB" sz="1600" spc="-1" strike="noStrike">
                <a:solidFill>
                  <a:srgbClr val="000000"/>
                </a:solidFill>
                <a:latin typeface="Avenir Next Condensed"/>
                <a:ea typeface="Avenir Next Condensed"/>
              </a:rPr>
              <a:t>{}</a:t>
            </a:r>
            <a:endParaRPr b="0" lang="en-GB" sz="1600" spc="-1" strike="noStrike">
              <a:latin typeface="Arial"/>
            </a:endParaRPr>
          </a:p>
        </p:txBody>
      </p:sp>
      <p:sp>
        <p:nvSpPr>
          <p:cNvPr id="335" name="CustomShape 6"/>
          <p:cNvSpPr/>
          <p:nvPr/>
        </p:nvSpPr>
        <p:spPr>
          <a:xfrm>
            <a:off x="2562120" y="4945680"/>
            <a:ext cx="230400" cy="1571040"/>
          </a:xfrm>
          <a:prstGeom prst="leftBrace">
            <a:avLst>
              <a:gd name="adj1" fmla="val 8333"/>
              <a:gd name="adj2" fmla="val 50952"/>
            </a:avLst>
          </a:prstGeom>
          <a:noFill/>
          <a:ln>
            <a:roun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336" name="CustomShape 7"/>
          <p:cNvSpPr/>
          <p:nvPr/>
        </p:nvSpPr>
        <p:spPr>
          <a:xfrm flipV="1">
            <a:off x="2084040" y="4656600"/>
            <a:ext cx="815040" cy="90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337" name="CustomShape 8"/>
          <p:cNvSpPr/>
          <p:nvPr/>
        </p:nvSpPr>
        <p:spPr>
          <a:xfrm>
            <a:off x="2084040" y="5654160"/>
            <a:ext cx="477360" cy="918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338" name="CustomShape 9"/>
          <p:cNvSpPr/>
          <p:nvPr/>
        </p:nvSpPr>
        <p:spPr>
          <a:xfrm>
            <a:off x="1328040" y="3446280"/>
            <a:ext cx="2100240" cy="44460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type of return value</a:t>
            </a:r>
            <a:endParaRPr b="0" lang="en-GB" sz="1600" spc="-1" strike="noStrike">
              <a:latin typeface="Arial"/>
            </a:endParaRPr>
          </a:p>
        </p:txBody>
      </p:sp>
      <p:sp>
        <p:nvSpPr>
          <p:cNvPr id="339" name="CustomShape 10"/>
          <p:cNvSpPr/>
          <p:nvPr/>
        </p:nvSpPr>
        <p:spPr>
          <a:xfrm>
            <a:off x="3593520" y="3421800"/>
            <a:ext cx="1801800" cy="44460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function name</a:t>
            </a:r>
            <a:endParaRPr b="0" lang="en-GB" sz="1600" spc="-1" strike="noStrike">
              <a:latin typeface="Arial"/>
            </a:endParaRPr>
          </a:p>
        </p:txBody>
      </p:sp>
      <p:sp>
        <p:nvSpPr>
          <p:cNvPr id="340" name="CustomShape 11"/>
          <p:cNvSpPr/>
          <p:nvPr/>
        </p:nvSpPr>
        <p:spPr>
          <a:xfrm>
            <a:off x="5533920" y="3297960"/>
            <a:ext cx="2926080" cy="56808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list of parameters </a:t>
            </a:r>
            <a:br/>
            <a:r>
              <a:rPr b="0" lang="en-GB" sz="1600" spc="-1" strike="noStrike">
                <a:solidFill>
                  <a:srgbClr val="000000"/>
                </a:solidFill>
                <a:latin typeface="Avenir Next Condensed"/>
                <a:ea typeface="Avenir Next Condensed"/>
              </a:rPr>
              <a:t>(types and names)</a:t>
            </a:r>
            <a:endParaRPr b="0" lang="en-GB" sz="1600" spc="-1" strike="noStrike">
              <a:latin typeface="Arial"/>
            </a:endParaRPr>
          </a:p>
        </p:txBody>
      </p:sp>
      <p:sp>
        <p:nvSpPr>
          <p:cNvPr id="341" name="CustomShape 12"/>
          <p:cNvSpPr/>
          <p:nvPr/>
        </p:nvSpPr>
        <p:spPr>
          <a:xfrm flipH="1" rot="16200000">
            <a:off x="3031920" y="4104360"/>
            <a:ext cx="633960" cy="158040"/>
          </a:xfrm>
          <a:prstGeom prst="curved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3"/>
          </a:lnRef>
          <a:fillRef idx="0">
            <a:schemeClr val="accent3"/>
          </a:fillRef>
          <a:effectRef idx="1">
            <a:schemeClr val="accent3"/>
          </a:effectRef>
          <a:fontRef idx="minor"/>
        </p:style>
      </p:sp>
      <p:sp>
        <p:nvSpPr>
          <p:cNvPr id="342" name="CustomShape 13"/>
          <p:cNvSpPr/>
          <p:nvPr/>
        </p:nvSpPr>
        <p:spPr>
          <a:xfrm rot="5400000">
            <a:off x="4088520" y="4094280"/>
            <a:ext cx="633960" cy="177840"/>
          </a:xfrm>
          <a:prstGeom prst="curved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3"/>
          </a:lnRef>
          <a:fillRef idx="0">
            <a:schemeClr val="accent3"/>
          </a:fillRef>
          <a:effectRef idx="1">
            <a:schemeClr val="accent3"/>
          </a:effectRef>
          <a:fontRef idx="minor"/>
        </p:style>
      </p:sp>
      <p:sp>
        <p:nvSpPr>
          <p:cNvPr id="343" name="CustomShape 14"/>
          <p:cNvSpPr/>
          <p:nvPr/>
        </p:nvSpPr>
        <p:spPr>
          <a:xfrm rot="5400000">
            <a:off x="6497280" y="4000680"/>
            <a:ext cx="633960" cy="365040"/>
          </a:xfrm>
          <a:prstGeom prst="curved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3"/>
          </a:lnRef>
          <a:fillRef idx="0">
            <a:schemeClr val="accent3"/>
          </a:fillRef>
          <a:effectRef idx="1">
            <a:schemeClr val="accent3"/>
          </a:effectRef>
          <a:fontRef idx="minor"/>
        </p:style>
      </p:sp>
      <p:sp>
        <p:nvSpPr>
          <p:cNvPr id="344" name="TextShape 15"/>
          <p:cNvSpPr txBox="1"/>
          <p:nvPr/>
        </p:nvSpPr>
        <p:spPr>
          <a:xfrm>
            <a:off x="6553080" y="6356520"/>
            <a:ext cx="2133360" cy="364680"/>
          </a:xfrm>
          <a:prstGeom prst="rect">
            <a:avLst/>
          </a:prstGeom>
          <a:noFill/>
          <a:ln>
            <a:noFill/>
          </a:ln>
        </p:spPr>
        <p:txBody>
          <a:bodyPr anchor="ctr"/>
          <a:p>
            <a:pPr algn="r">
              <a:lnSpc>
                <a:spcPct val="100000"/>
              </a:lnSpc>
            </a:pPr>
            <a:fld id="{87406B84-0CD7-4F68-BFA2-8536A028EE4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397" dur="indefinite" restart="never" nodeType="tmRoot">
          <p:childTnLst>
            <p:seq>
              <p:cTn id="398"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Call</a:t>
            </a:r>
            <a:endParaRPr b="0" lang="en-US" sz="4400" spc="-1" strike="noStrike">
              <a:solidFill>
                <a:srgbClr val="000000"/>
              </a:solidFill>
              <a:latin typeface="Calibri Light"/>
            </a:endParaRPr>
          </a:p>
        </p:txBody>
      </p:sp>
      <p:sp>
        <p:nvSpPr>
          <p:cNvPr id="346" name="TextShape 2"/>
          <p:cNvSpPr txBox="1"/>
          <p:nvPr/>
        </p:nvSpPr>
        <p:spPr>
          <a:xfrm>
            <a:off x="457200" y="1586520"/>
            <a:ext cx="8229240" cy="4969080"/>
          </a:xfrm>
          <a:prstGeom prst="rect">
            <a:avLst/>
          </a:prstGeom>
          <a:noFill/>
          <a:ln>
            <a:noFill/>
          </a:ln>
        </p:spPr>
        <p:txBody>
          <a:bodyPr>
            <a:normAutofit/>
          </a:bodyPr>
          <a:p>
            <a:pPr lvl="1" marL="343080" indent="-342720">
              <a:lnSpc>
                <a:spcPct val="100000"/>
              </a:lnSpc>
              <a:spcBef>
                <a:spcPts val="1199"/>
              </a:spcBef>
              <a:buClr>
                <a:srgbClr val="000000"/>
              </a:buClr>
              <a:buFont typeface="Arial"/>
              <a:buChar char="•"/>
            </a:pPr>
            <a:r>
              <a:rPr b="0" lang="en-US" sz="2400" spc="-1" strike="noStrike">
                <a:solidFill>
                  <a:srgbClr val="000000"/>
                </a:solidFill>
                <a:latin typeface="Calibri Light"/>
                <a:ea typeface="Calibri Light"/>
              </a:rPr>
              <a:t>How to call (or invoke) a function?</a:t>
            </a:r>
            <a:endParaRPr b="0" lang="en-US" sz="2400" spc="-1" strike="noStrike">
              <a:solidFill>
                <a:srgbClr val="000000"/>
              </a:solidFill>
              <a:latin typeface="Calibri Light"/>
            </a:endParaRPr>
          </a:p>
          <a:p>
            <a:pPr lvl="1" marL="343080" indent="-342720">
              <a:lnSpc>
                <a:spcPct val="100000"/>
              </a:lnSpc>
              <a:spcBef>
                <a:spcPts val="1199"/>
              </a:spcBef>
              <a:buClr>
                <a:srgbClr val="000000"/>
              </a:buClr>
              <a:buFont typeface="Arial"/>
              <a:buChar char="•"/>
            </a:pPr>
            <a:r>
              <a:rPr b="0" lang="en-US" sz="2400" spc="-1" strike="noStrike">
                <a:solidFill>
                  <a:srgbClr val="000000"/>
                </a:solidFill>
                <a:latin typeface="Calibri Light"/>
                <a:ea typeface="Calibri Light"/>
              </a:rPr>
              <a:t>Think about how you use the pre-specified function sqrt()?</a:t>
            </a:r>
            <a:endParaRPr b="0" lang="en-US" sz="2400" spc="-1" strike="noStrike">
              <a:solidFill>
                <a:srgbClr val="000000"/>
              </a:solidFill>
              <a:latin typeface="Calibri Light"/>
            </a:endParaRPr>
          </a:p>
          <a:p>
            <a:pPr lvl="1" marL="343080" indent="-342720">
              <a:lnSpc>
                <a:spcPct val="100000"/>
              </a:lnSpc>
              <a:spcBef>
                <a:spcPts val="1199"/>
              </a:spcBef>
              <a:buClr>
                <a:srgbClr val="000000"/>
              </a:buClr>
              <a:buFont typeface="Arial"/>
              <a:buChar char="•"/>
            </a:pPr>
            <a:r>
              <a:rPr b="0" lang="en-US" sz="2400" spc="-1" strike="noStrike">
                <a:solidFill>
                  <a:srgbClr val="000000"/>
                </a:solidFill>
                <a:latin typeface="Calibri Light"/>
                <a:ea typeface="Calibri Light"/>
              </a:rPr>
              <a:t>A </a:t>
            </a:r>
            <a:r>
              <a:rPr b="1" lang="en-US" sz="2400" spc="-1" strike="noStrike">
                <a:solidFill>
                  <a:srgbClr val="e46c0a"/>
                </a:solidFill>
                <a:latin typeface="Calibri Light"/>
                <a:ea typeface="Calibri Light"/>
              </a:rPr>
              <a:t>function call </a:t>
            </a:r>
            <a:r>
              <a:rPr b="0" lang="en-US" sz="2400" spc="-1" strike="noStrike">
                <a:solidFill>
                  <a:srgbClr val="000000"/>
                </a:solidFill>
                <a:latin typeface="Calibri Light"/>
                <a:ea typeface="Calibri Light"/>
              </a:rPr>
              <a:t>(i.e., the process of calling a function) is made using the function name with the necessary parameters </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A function call is itself </a:t>
            </a:r>
            <a:r>
              <a:rPr b="1" lang="en-US" sz="2000" spc="-1" strike="noStrike">
                <a:solidFill>
                  <a:srgbClr val="31859c"/>
                </a:solidFill>
                <a:latin typeface="Calibri Light"/>
                <a:ea typeface="Calibri Light"/>
              </a:rPr>
              <a:t>an expression</a:t>
            </a:r>
            <a:r>
              <a:rPr b="0" lang="en-US" sz="2000" spc="-1" strike="noStrike">
                <a:solidFill>
                  <a:srgbClr val="000000"/>
                </a:solidFill>
                <a:latin typeface="Calibri Light"/>
                <a:ea typeface="Calibri Light"/>
              </a:rPr>
              <a:t>, and can be put in any places where an expression is expected </a:t>
            </a:r>
            <a:endParaRPr b="0" lang="en-US" sz="20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Example: </a:t>
            </a:r>
            <a:endParaRPr b="0" lang="en-US" sz="2000" spc="-1" strike="noStrike">
              <a:solidFill>
                <a:srgbClr val="000000"/>
              </a:solidFill>
              <a:latin typeface="Calibri Light"/>
            </a:endParaRPr>
          </a:p>
          <a:p>
            <a:pPr>
              <a:lnSpc>
                <a:spcPct val="100000"/>
              </a:lnSpc>
              <a:spcBef>
                <a:spcPts val="561"/>
              </a:spcBef>
            </a:pPr>
            <a:endParaRPr b="0" lang="en-US" sz="2000" spc="-1" strike="noStrike">
              <a:solidFill>
                <a:srgbClr val="000000"/>
              </a:solidFill>
              <a:latin typeface="Calibri Light"/>
            </a:endParaRPr>
          </a:p>
        </p:txBody>
      </p:sp>
      <p:sp>
        <p:nvSpPr>
          <p:cNvPr id="347" name="CustomShape 3"/>
          <p:cNvSpPr/>
          <p:nvPr/>
        </p:nvSpPr>
        <p:spPr>
          <a:xfrm>
            <a:off x="1686240" y="4623120"/>
            <a:ext cx="5224680" cy="54000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2000" spc="-1" strike="noStrike">
                <a:solidFill>
                  <a:srgbClr val="1f497d"/>
                </a:solidFill>
                <a:latin typeface="Menlo"/>
                <a:ea typeface="Menlo"/>
              </a:rPr>
              <a:t>double</a:t>
            </a:r>
            <a:r>
              <a:rPr b="0" lang="en-GB" sz="2000" spc="-1" strike="noStrike">
                <a:solidFill>
                  <a:srgbClr val="000000"/>
                </a:solidFill>
                <a:latin typeface="Menlo"/>
                <a:ea typeface="Menlo"/>
              </a:rPr>
              <a:t> z = </a:t>
            </a:r>
            <a:r>
              <a:rPr b="1" lang="en-GB" sz="2000" spc="-1" strike="noStrike">
                <a:solidFill>
                  <a:srgbClr val="8064a2"/>
                </a:solidFill>
                <a:latin typeface="Menlo"/>
                <a:ea typeface="Menlo"/>
              </a:rPr>
              <a:t>larger</a:t>
            </a:r>
            <a:r>
              <a:rPr b="0" lang="en-GB" sz="2000" spc="-1" strike="noStrike">
                <a:solidFill>
                  <a:srgbClr val="000000"/>
                </a:solidFill>
                <a:latin typeface="Menlo"/>
                <a:ea typeface="Menlo"/>
              </a:rPr>
              <a:t>(</a:t>
            </a:r>
            <a:r>
              <a:rPr b="0" lang="en-GB" sz="2000" spc="-1" strike="noStrike">
                <a:solidFill>
                  <a:srgbClr val="e46c0a"/>
                </a:solidFill>
                <a:latin typeface="Menlo"/>
                <a:ea typeface="Menlo"/>
              </a:rPr>
              <a:t>2.5, 5.0</a:t>
            </a:r>
            <a:r>
              <a:rPr b="0" lang="en-GB" sz="2000" spc="-1" strike="noStrike">
                <a:solidFill>
                  <a:srgbClr val="000000"/>
                </a:solidFill>
                <a:latin typeface="Menlo"/>
                <a:ea typeface="Menlo"/>
              </a:rPr>
              <a:t>); </a:t>
            </a:r>
            <a:endParaRPr b="0" lang="en-GB" sz="2000" spc="-1" strike="noStrike">
              <a:latin typeface="Arial"/>
            </a:endParaRPr>
          </a:p>
        </p:txBody>
      </p:sp>
      <p:sp>
        <p:nvSpPr>
          <p:cNvPr id="348" name="TextShape 4"/>
          <p:cNvSpPr txBox="1"/>
          <p:nvPr/>
        </p:nvSpPr>
        <p:spPr>
          <a:xfrm>
            <a:off x="6553080" y="6356520"/>
            <a:ext cx="2133360" cy="364680"/>
          </a:xfrm>
          <a:prstGeom prst="rect">
            <a:avLst/>
          </a:prstGeom>
          <a:noFill/>
          <a:ln>
            <a:noFill/>
          </a:ln>
        </p:spPr>
        <p:txBody>
          <a:bodyPr anchor="ctr"/>
          <a:p>
            <a:pPr algn="r">
              <a:lnSpc>
                <a:spcPct val="100000"/>
              </a:lnSpc>
            </a:pPr>
            <a:fld id="{F444B5E6-3049-4C07-891D-4004A2A8D5A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49" name="CustomShape 5"/>
          <p:cNvSpPr/>
          <p:nvPr/>
        </p:nvSpPr>
        <p:spPr>
          <a:xfrm>
            <a:off x="3439440" y="5482800"/>
            <a:ext cx="1718280" cy="42048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Function name</a:t>
            </a:r>
            <a:endParaRPr b="0" lang="en-GB" sz="1600" spc="-1" strike="noStrike">
              <a:latin typeface="Arial"/>
            </a:endParaRPr>
          </a:p>
        </p:txBody>
      </p:sp>
      <p:sp>
        <p:nvSpPr>
          <p:cNvPr id="350" name="CustomShape 6"/>
          <p:cNvSpPr/>
          <p:nvPr/>
        </p:nvSpPr>
        <p:spPr>
          <a:xfrm flipV="1">
            <a:off x="1824120" y="5085000"/>
            <a:ext cx="1488600" cy="394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3"/>
          </a:lnRef>
          <a:fillRef idx="0">
            <a:schemeClr val="accent3"/>
          </a:fillRef>
          <a:effectRef idx="1">
            <a:schemeClr val="accent3"/>
          </a:effectRef>
          <a:fontRef idx="minor"/>
        </p:style>
      </p:sp>
      <p:sp>
        <p:nvSpPr>
          <p:cNvPr id="351" name="CustomShape 7"/>
          <p:cNvSpPr/>
          <p:nvPr/>
        </p:nvSpPr>
        <p:spPr>
          <a:xfrm flipH="1" flipV="1">
            <a:off x="5604840" y="5085720"/>
            <a:ext cx="652320" cy="3967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3"/>
          </a:lnRef>
          <a:fillRef idx="0">
            <a:schemeClr val="accent3"/>
          </a:fillRef>
          <a:effectRef idx="1">
            <a:schemeClr val="accent3"/>
          </a:effectRef>
          <a:fontRef idx="minor"/>
        </p:style>
      </p:sp>
      <p:sp>
        <p:nvSpPr>
          <p:cNvPr id="352" name="CustomShape 8"/>
          <p:cNvSpPr/>
          <p:nvPr/>
        </p:nvSpPr>
        <p:spPr>
          <a:xfrm>
            <a:off x="5693760" y="5480640"/>
            <a:ext cx="2076120" cy="59868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Parameters as input to function</a:t>
            </a:r>
            <a:endParaRPr b="0" lang="en-GB" sz="1600" spc="-1" strike="noStrike">
              <a:latin typeface="Arial"/>
            </a:endParaRPr>
          </a:p>
        </p:txBody>
      </p:sp>
      <p:sp>
        <p:nvSpPr>
          <p:cNvPr id="353" name="CustomShape 9"/>
          <p:cNvSpPr/>
          <p:nvPr/>
        </p:nvSpPr>
        <p:spPr>
          <a:xfrm>
            <a:off x="572760" y="5480280"/>
            <a:ext cx="2502360" cy="87588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Return values from </a:t>
            </a:r>
            <a:r>
              <a:rPr b="0" lang="en-GB" sz="1600" spc="-1" strike="noStrike">
                <a:solidFill>
                  <a:srgbClr val="000000"/>
                </a:solidFill>
                <a:latin typeface="Consolas"/>
                <a:ea typeface="Consolas"/>
              </a:rPr>
              <a:t>larger()</a:t>
            </a:r>
            <a:r>
              <a:rPr b="0" lang="en-GB" sz="1600" spc="-1" strike="noStrike">
                <a:solidFill>
                  <a:srgbClr val="000000"/>
                </a:solidFill>
                <a:latin typeface="Avenir Next Condensed"/>
                <a:ea typeface="Avenir Next Condensed"/>
              </a:rPr>
              <a:t> after function call is assigned to the variable </a:t>
            </a:r>
            <a:r>
              <a:rPr b="0" lang="en-GB" sz="1600" spc="-1" strike="noStrike">
                <a:solidFill>
                  <a:srgbClr val="000000"/>
                </a:solidFill>
                <a:latin typeface="Consolas"/>
                <a:ea typeface="Consolas"/>
              </a:rPr>
              <a:t>z</a:t>
            </a:r>
            <a:endParaRPr b="0" lang="en-GB" sz="1600" spc="-1" strike="noStrike">
              <a:latin typeface="Arial"/>
            </a:endParaRPr>
          </a:p>
        </p:txBody>
      </p:sp>
      <p:sp>
        <p:nvSpPr>
          <p:cNvPr id="354" name="CustomShape 10"/>
          <p:cNvSpPr/>
          <p:nvPr/>
        </p:nvSpPr>
        <p:spPr>
          <a:xfrm flipV="1">
            <a:off x="4474800" y="5085000"/>
            <a:ext cx="360" cy="394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3"/>
          </a:lnRef>
          <a:fillRef idx="0">
            <a:schemeClr val="accent3"/>
          </a:fillRef>
          <a:effectRef idx="1">
            <a:schemeClr val="accent3"/>
          </a:effectRef>
          <a:fontRef idx="minor"/>
        </p:style>
      </p:sp>
    </p:spTree>
  </p:cSld>
  <p:timing>
    <p:tnLst>
      <p:par>
        <p:cTn id="399" dur="indefinite" restart="never" nodeType="tmRoot">
          <p:childTnLst>
            <p:seq>
              <p:cTn id="400" dur="indefinite" nodeType="mainSeq">
                <p:childTnLst>
                  <p:par>
                    <p:cTn id="401" fill="hold">
                      <p:stCondLst>
                        <p:cond delay="indefinite"/>
                      </p:stCondLst>
                      <p:childTnLst>
                        <p:par>
                          <p:cTn id="402" fill="hold">
                            <p:stCondLst>
                              <p:cond delay="0"/>
                            </p:stCondLst>
                            <p:childTnLst>
                              <p:par>
                                <p:cTn id="403" nodeType="clickEffect" fill="hold" presetClass="entr" presetID="1">
                                  <p:stCondLst>
                                    <p:cond delay="0"/>
                                  </p:stCondLst>
                                  <p:childTnLst>
                                    <p:set>
                                      <p:cBhvr>
                                        <p:cTn id="404" dur="1" fill="hold">
                                          <p:stCondLst>
                                            <p:cond delay="0"/>
                                          </p:stCondLst>
                                        </p:cTn>
                                        <p:tgtEl>
                                          <p:spTgt spid="346">
                                            <p:txEl>
                                              <p:pRg st="2" end="2"/>
                                            </p:txEl>
                                          </p:spTgt>
                                        </p:tgtEl>
                                        <p:attrNameLst>
                                          <p:attrName>style.visibility</p:attrName>
                                        </p:attrNameLst>
                                      </p:cBhvr>
                                      <p:to>
                                        <p:strVal val="visible"/>
                                      </p:to>
                                    </p:set>
                                  </p:childTnLst>
                                </p:cTn>
                              </p:par>
                              <p:par>
                                <p:cTn id="405" nodeType="withEffect" fill="hold" presetClass="entr" presetID="1">
                                  <p:stCondLst>
                                    <p:cond delay="0"/>
                                  </p:stCondLst>
                                  <p:childTnLst>
                                    <p:set>
                                      <p:cBhvr>
                                        <p:cTn id="406" dur="1" fill="hold">
                                          <p:stCondLst>
                                            <p:cond delay="0"/>
                                          </p:stCondLst>
                                        </p:cTn>
                                        <p:tgtEl>
                                          <p:spTgt spid="346">
                                            <p:txEl>
                                              <p:pRg st="3" end="3"/>
                                            </p:txEl>
                                          </p:spTgt>
                                        </p:tgtEl>
                                        <p:attrNameLst>
                                          <p:attrName>style.visibility</p:attrName>
                                        </p:attrNameLst>
                                      </p:cBhvr>
                                      <p:to>
                                        <p:strVal val="visible"/>
                                      </p:to>
                                    </p:set>
                                  </p:childTnLst>
                                </p:cTn>
                              </p:par>
                            </p:childTnLst>
                          </p:cTn>
                        </p:par>
                      </p:childTnLst>
                    </p:cTn>
                  </p:par>
                  <p:par>
                    <p:cTn id="407" fill="hold">
                      <p:stCondLst>
                        <p:cond delay="indefinite"/>
                      </p:stCondLst>
                      <p:childTnLst>
                        <p:par>
                          <p:cTn id="408" fill="hold">
                            <p:stCondLst>
                              <p:cond delay="0"/>
                            </p:stCondLst>
                            <p:childTnLst>
                              <p:par>
                                <p:cTn id="409" nodeType="clickEffect" fill="hold" presetClass="entr" presetID="1">
                                  <p:stCondLst>
                                    <p:cond delay="0"/>
                                  </p:stCondLst>
                                  <p:childTnLst>
                                    <p:set>
                                      <p:cBhvr>
                                        <p:cTn id="410" dur="1" fill="hold">
                                          <p:stCondLst>
                                            <p:cond delay="0"/>
                                          </p:stCondLst>
                                        </p:cTn>
                                        <p:tgtEl>
                                          <p:spTgt spid="346">
                                            <p:txEl>
                                              <p:pRg st="4" end="4"/>
                                            </p:txEl>
                                          </p:spTgt>
                                        </p:tgtEl>
                                        <p:attrNameLst>
                                          <p:attrName>style.visibility</p:attrName>
                                        </p:attrNameLst>
                                      </p:cBhvr>
                                      <p:to>
                                        <p:strVal val="visible"/>
                                      </p:to>
                                    </p:set>
                                  </p:childTnLst>
                                </p:cTn>
                              </p:par>
                              <p:par>
                                <p:cTn id="411" nodeType="withEffect" fill="hold" presetClass="entr" presetID="1">
                                  <p:stCondLst>
                                    <p:cond delay="0"/>
                                  </p:stCondLst>
                                  <p:childTnLst>
                                    <p:set>
                                      <p:cBhvr>
                                        <p:cTn id="412" dur="1" fill="hold">
                                          <p:stCondLst>
                                            <p:cond delay="0"/>
                                          </p:stCondLst>
                                        </p:cTn>
                                        <p:tgtEl>
                                          <p:spTgt spid="347"/>
                                        </p:tgtEl>
                                        <p:attrNameLst>
                                          <p:attrName>style.visibility</p:attrName>
                                        </p:attrNameLst>
                                      </p:cBhvr>
                                      <p:to>
                                        <p:strVal val="visible"/>
                                      </p:to>
                                    </p:set>
                                  </p:childTnLst>
                                </p:cTn>
                              </p:par>
                            </p:childTnLst>
                          </p:cTn>
                        </p:par>
                      </p:childTnLst>
                    </p:cTn>
                  </p:par>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349"/>
                                        </p:tgtEl>
                                        <p:attrNameLst>
                                          <p:attrName>style.visibility</p:attrName>
                                        </p:attrNameLst>
                                      </p:cBhvr>
                                      <p:to>
                                        <p:strVal val="visible"/>
                                      </p:to>
                                    </p:set>
                                  </p:childTnLst>
                                </p:cTn>
                              </p:par>
                              <p:par>
                                <p:cTn id="417" nodeType="withEffect" fill="hold" presetClass="entr" presetID="1">
                                  <p:stCondLst>
                                    <p:cond delay="0"/>
                                  </p:stCondLst>
                                  <p:childTnLst>
                                    <p:set>
                                      <p:cBhvr>
                                        <p:cTn id="418" dur="1" fill="hold">
                                          <p:stCondLst>
                                            <p:cond delay="0"/>
                                          </p:stCondLst>
                                        </p:cTn>
                                        <p:tgtEl>
                                          <p:spTgt spid="354"/>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nodeType="clickEffect" fill="hold" presetClass="entr" presetID="1">
                                  <p:stCondLst>
                                    <p:cond delay="0"/>
                                  </p:stCondLst>
                                  <p:childTnLst>
                                    <p:set>
                                      <p:cBhvr>
                                        <p:cTn id="422" dur="1" fill="hold">
                                          <p:stCondLst>
                                            <p:cond delay="0"/>
                                          </p:stCondLst>
                                        </p:cTn>
                                        <p:tgtEl>
                                          <p:spTgt spid="351"/>
                                        </p:tgtEl>
                                        <p:attrNameLst>
                                          <p:attrName>style.visibility</p:attrName>
                                        </p:attrNameLst>
                                      </p:cBhvr>
                                      <p:to>
                                        <p:strVal val="visible"/>
                                      </p:to>
                                    </p:set>
                                  </p:childTnLst>
                                </p:cTn>
                              </p:par>
                              <p:par>
                                <p:cTn id="423" nodeType="withEffect" fill="hold" presetClass="entr" presetID="1">
                                  <p:stCondLst>
                                    <p:cond delay="0"/>
                                  </p:stCondLst>
                                  <p:childTnLst>
                                    <p:set>
                                      <p:cBhvr>
                                        <p:cTn id="424" dur="1" fill="hold">
                                          <p:stCondLst>
                                            <p:cond delay="0"/>
                                          </p:stCondLst>
                                        </p:cTn>
                                        <p:tgtEl>
                                          <p:spTgt spid="352"/>
                                        </p:tgtEl>
                                        <p:attrNameLst>
                                          <p:attrName>style.visibility</p:attrName>
                                        </p:attrNameLst>
                                      </p:cBhvr>
                                      <p:to>
                                        <p:strVal val="visible"/>
                                      </p:to>
                                    </p:set>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1">
                                  <p:stCondLst>
                                    <p:cond delay="0"/>
                                  </p:stCondLst>
                                  <p:childTnLst>
                                    <p:set>
                                      <p:cBhvr>
                                        <p:cTn id="428" dur="1" fill="hold">
                                          <p:stCondLst>
                                            <p:cond delay="0"/>
                                          </p:stCondLst>
                                        </p:cTn>
                                        <p:tgtEl>
                                          <p:spTgt spid="353"/>
                                        </p:tgtEl>
                                        <p:attrNameLst>
                                          <p:attrName>style.visibility</p:attrName>
                                        </p:attrNameLst>
                                      </p:cBhvr>
                                      <p:to>
                                        <p:strVal val="visible"/>
                                      </p:to>
                                    </p:set>
                                  </p:childTnLst>
                                </p:cTn>
                              </p:par>
                              <p:par>
                                <p:cTn id="429" nodeType="withEffect" fill="hold" presetClass="entr" presetID="1">
                                  <p:stCondLst>
                                    <p:cond delay="0"/>
                                  </p:stCondLst>
                                  <p:childTnLst>
                                    <p:set>
                                      <p:cBhvr>
                                        <p:cTn id="430" dur="1" fill="hold">
                                          <p:stCondLst>
                                            <p:cond delay="0"/>
                                          </p:stCondLst>
                                        </p:cTn>
                                        <p:tgtEl>
                                          <p:spTgt spid="35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Call</a:t>
            </a:r>
            <a:endParaRPr b="0" lang="en-US" sz="4400" spc="-1" strike="noStrike">
              <a:solidFill>
                <a:srgbClr val="000000"/>
              </a:solidFill>
              <a:latin typeface="Calibri Light"/>
            </a:endParaRPr>
          </a:p>
        </p:txBody>
      </p:sp>
      <p:sp>
        <p:nvSpPr>
          <p:cNvPr id="356" name="TextShape 2"/>
          <p:cNvSpPr txBox="1"/>
          <p:nvPr/>
        </p:nvSpPr>
        <p:spPr>
          <a:xfrm>
            <a:off x="457200" y="1417680"/>
            <a:ext cx="8229240" cy="470808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Parameters vs. arguments </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000" spc="-1" strike="noStrike">
                <a:solidFill>
                  <a:srgbClr val="000000"/>
                </a:solidFill>
                <a:latin typeface="Calibri Light"/>
                <a:ea typeface="Calibri Light"/>
              </a:rPr>
              <a:t>The parameters used in the </a:t>
            </a:r>
            <a:r>
              <a:rPr b="0" lang="en-US" sz="2000" spc="-1" strike="noStrike">
                <a:solidFill>
                  <a:srgbClr val="e46c0a"/>
                </a:solidFill>
                <a:latin typeface="Calibri Light"/>
                <a:ea typeface="Calibri Light"/>
              </a:rPr>
              <a:t>function definition </a:t>
            </a:r>
            <a:r>
              <a:rPr b="0" lang="en-US" sz="2000" spc="-1" strike="noStrike">
                <a:solidFill>
                  <a:srgbClr val="000000"/>
                </a:solidFill>
                <a:latin typeface="Calibri Light"/>
                <a:ea typeface="Calibri Light"/>
              </a:rPr>
              <a:t>are called </a:t>
            </a:r>
            <a:r>
              <a:rPr b="1" lang="en-US" sz="2000" spc="-1" strike="noStrike">
                <a:solidFill>
                  <a:srgbClr val="31859c"/>
                </a:solidFill>
                <a:latin typeface="Calibri Light"/>
                <a:ea typeface="Calibri Light"/>
              </a:rPr>
              <a:t>formal parameters</a:t>
            </a:r>
            <a:r>
              <a:rPr b="0" lang="en-US" sz="2000" spc="-1" strike="noStrike">
                <a:solidFill>
                  <a:srgbClr val="000000"/>
                </a:solidFill>
                <a:latin typeface="Calibri Light"/>
                <a:ea typeface="Calibri Light"/>
              </a:rPr>
              <a:t> or simply </a:t>
            </a:r>
            <a:r>
              <a:rPr b="1" lang="en-US" sz="2000" spc="-1" strike="noStrike">
                <a:solidFill>
                  <a:srgbClr val="31859c"/>
                </a:solidFill>
                <a:latin typeface="Calibri Light"/>
                <a:ea typeface="Calibri Light"/>
              </a:rPr>
              <a:t>parameters</a:t>
            </a:r>
            <a:r>
              <a:rPr b="0" lang="en-US" sz="2000" spc="-1" strike="noStrike">
                <a:solidFill>
                  <a:srgbClr val="000000"/>
                </a:solidFill>
                <a:latin typeface="Calibri Light"/>
                <a:ea typeface="Calibri Light"/>
              </a:rPr>
              <a:t>. They are placeholders in the function. </a:t>
            </a:r>
            <a:br/>
            <a:br/>
            <a:br/>
            <a:br/>
            <a:r>
              <a:rPr b="0" lang="en-US" sz="2400" spc="-1" strike="noStrike">
                <a:solidFill>
                  <a:srgbClr val="000000"/>
                </a:solidFill>
                <a:latin typeface="Calibri Light"/>
              </a:rPr>
              <a:t> </a:t>
            </a:r>
            <a:endParaRPr b="0" lang="en-US" sz="2400" spc="-1" strike="noStrike">
              <a:solidFill>
                <a:srgbClr val="000000"/>
              </a:solidFill>
              <a:latin typeface="Calibri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The actual values passed to a function in a </a:t>
            </a:r>
            <a:r>
              <a:rPr b="0" lang="en-US" sz="2000" spc="-1" strike="noStrike">
                <a:solidFill>
                  <a:srgbClr val="e46c0a"/>
                </a:solidFill>
                <a:latin typeface="Calibri Light"/>
                <a:ea typeface="Calibri Light"/>
              </a:rPr>
              <a:t>function call </a:t>
            </a:r>
            <a:r>
              <a:rPr b="0" lang="en-US" sz="2000" spc="-1" strike="noStrike">
                <a:solidFill>
                  <a:srgbClr val="000000"/>
                </a:solidFill>
                <a:latin typeface="Calibri Light"/>
                <a:ea typeface="Calibri Light"/>
              </a:rPr>
              <a:t>are referred to as </a:t>
            </a:r>
            <a:r>
              <a:rPr b="1" lang="en-US" sz="2000" spc="-1" strike="noStrike">
                <a:solidFill>
                  <a:srgbClr val="31859c"/>
                </a:solidFill>
                <a:latin typeface="Calibri Light"/>
                <a:ea typeface="Calibri Light"/>
              </a:rPr>
              <a:t>actual parameters </a:t>
            </a:r>
            <a:r>
              <a:rPr b="0" lang="en-US" sz="2000" spc="-1" strike="noStrike">
                <a:solidFill>
                  <a:srgbClr val="000000"/>
                </a:solidFill>
                <a:latin typeface="Calibri Light"/>
                <a:ea typeface="Calibri Light"/>
              </a:rPr>
              <a:t>or </a:t>
            </a:r>
            <a:r>
              <a:rPr b="1" lang="en-US" sz="2000" spc="-1" strike="noStrike">
                <a:solidFill>
                  <a:srgbClr val="31859c"/>
                </a:solidFill>
                <a:latin typeface="Calibri Light"/>
                <a:ea typeface="Calibri Light"/>
              </a:rPr>
              <a:t>arguments</a:t>
            </a:r>
            <a:r>
              <a:rPr b="0" lang="en-US" sz="2000" spc="-1" strike="noStrike">
                <a:solidFill>
                  <a:srgbClr val="000000"/>
                </a:solidFill>
                <a:latin typeface="Calibri Light"/>
                <a:ea typeface="Calibri Light"/>
              </a:rPr>
              <a:t>. They are the actual values used in the execution of the function to produce the return value.</a:t>
            </a:r>
            <a:endParaRPr b="0" lang="en-US" sz="2000" spc="-1" strike="noStrike">
              <a:solidFill>
                <a:srgbClr val="000000"/>
              </a:solidFill>
              <a:latin typeface="Calibri Light"/>
            </a:endParaRPr>
          </a:p>
        </p:txBody>
      </p:sp>
      <p:sp>
        <p:nvSpPr>
          <p:cNvPr id="357" name="CustomShape 3"/>
          <p:cNvSpPr/>
          <p:nvPr/>
        </p:nvSpPr>
        <p:spPr>
          <a:xfrm>
            <a:off x="1644480" y="2896200"/>
            <a:ext cx="4923720" cy="125388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Menlo"/>
                <a:ea typeface="Menlo"/>
              </a:rPr>
              <a:t>double </a:t>
            </a:r>
            <a:r>
              <a:rPr b="0" lang="en-GB" sz="1600" spc="-1" strike="noStrike">
                <a:solidFill>
                  <a:srgbClr val="8064a2"/>
                </a:solidFill>
                <a:latin typeface="Menlo"/>
                <a:ea typeface="Menlo"/>
              </a:rPr>
              <a:t>larger</a:t>
            </a:r>
            <a:r>
              <a:rPr b="0" lang="en-GB" sz="1600" spc="-1" strike="noStrike">
                <a:solidFill>
                  <a:srgbClr val="000000"/>
                </a:solidFill>
                <a:latin typeface="Menlo"/>
                <a:ea typeface="Menlo"/>
              </a:rPr>
              <a:t>(</a:t>
            </a:r>
            <a:r>
              <a:rPr b="0" lang="en-GB" sz="1600" spc="-1" strike="noStrike">
                <a:solidFill>
                  <a:srgbClr val="e46c0a"/>
                </a:solidFill>
                <a:latin typeface="Menlo"/>
                <a:ea typeface="Menlo"/>
              </a:rPr>
              <a:t>double x, double y</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0" lang="en-GB" sz="1600" spc="-1" strike="noStrike">
                <a:solidFill>
                  <a:srgbClr val="000000"/>
                </a:solidFill>
                <a:latin typeface="Menlo"/>
                <a:ea typeface="Menlo"/>
              </a:rPr>
              <a:t>}</a:t>
            </a:r>
            <a:endParaRPr b="0" lang="en-GB" sz="1600" spc="-1" strike="noStrike">
              <a:latin typeface="Arial"/>
            </a:endParaRPr>
          </a:p>
        </p:txBody>
      </p:sp>
      <p:sp>
        <p:nvSpPr>
          <p:cNvPr id="358" name="CustomShape 4"/>
          <p:cNvSpPr/>
          <p:nvPr/>
        </p:nvSpPr>
        <p:spPr>
          <a:xfrm>
            <a:off x="2539440" y="5519880"/>
            <a:ext cx="3651480" cy="70812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600" spc="-1" strike="noStrike">
                <a:solidFill>
                  <a:srgbClr val="000000"/>
                </a:solidFill>
                <a:latin typeface="Menlo"/>
                <a:ea typeface="Menlo"/>
              </a:rPr>
              <a:t>c = </a:t>
            </a:r>
            <a:r>
              <a:rPr b="1" lang="en-GB" sz="1600" spc="-1" strike="noStrike">
                <a:solidFill>
                  <a:srgbClr val="8064a2"/>
                </a:solidFill>
                <a:latin typeface="Menlo"/>
                <a:ea typeface="Menlo"/>
              </a:rPr>
              <a:t>larger </a:t>
            </a:r>
            <a:r>
              <a:rPr b="1" lang="en-GB" sz="1600" spc="-1" strike="noStrike">
                <a:solidFill>
                  <a:srgbClr val="000000"/>
                </a:solidFill>
                <a:latin typeface="Menlo"/>
                <a:ea typeface="Menlo"/>
              </a:rPr>
              <a:t>(</a:t>
            </a:r>
            <a:r>
              <a:rPr b="1" lang="en-GB" sz="1600" spc="-1" strike="noStrike">
                <a:solidFill>
                  <a:srgbClr val="1f497d"/>
                </a:solidFill>
                <a:latin typeface="Menlo"/>
                <a:ea typeface="Menlo"/>
              </a:rPr>
              <a:t> </a:t>
            </a:r>
            <a:r>
              <a:rPr b="1" lang="en-GB" sz="1600" spc="-1" strike="noStrike">
                <a:solidFill>
                  <a:srgbClr val="984807"/>
                </a:solidFill>
                <a:latin typeface="Menlo"/>
                <a:ea typeface="Menlo"/>
              </a:rPr>
              <a:t>2.5, 5.0 </a:t>
            </a:r>
            <a:r>
              <a:rPr b="1" lang="en-GB" sz="1600" spc="-1" strike="noStrike">
                <a:solidFill>
                  <a:srgbClr val="000000"/>
                </a:solidFill>
                <a:latin typeface="Menlo"/>
                <a:ea typeface="Menlo"/>
              </a:rPr>
              <a:t>);</a:t>
            </a:r>
            <a:endParaRPr b="0" lang="en-GB" sz="1600" spc="-1" strike="noStrike">
              <a:latin typeface="Arial"/>
            </a:endParaRPr>
          </a:p>
        </p:txBody>
      </p:sp>
      <p:sp>
        <p:nvSpPr>
          <p:cNvPr id="359" name="CustomShape 5"/>
          <p:cNvSpPr/>
          <p:nvPr/>
        </p:nvSpPr>
        <p:spPr>
          <a:xfrm>
            <a:off x="6787080" y="3457800"/>
            <a:ext cx="1214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400" spc="-1" strike="noStrike">
                <a:solidFill>
                  <a:srgbClr val="000000"/>
                </a:solidFill>
                <a:latin typeface="Calibri Light"/>
              </a:rPr>
              <a:t>parameters</a:t>
            </a:r>
            <a:endParaRPr b="0" lang="en-GB" sz="1400" spc="-1" strike="noStrike">
              <a:latin typeface="Arial"/>
            </a:endParaRPr>
          </a:p>
        </p:txBody>
      </p:sp>
      <p:sp>
        <p:nvSpPr>
          <p:cNvPr id="360" name="CustomShape 6"/>
          <p:cNvSpPr/>
          <p:nvPr/>
        </p:nvSpPr>
        <p:spPr>
          <a:xfrm>
            <a:off x="6476760" y="6238440"/>
            <a:ext cx="1147320" cy="30348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400" spc="-1" strike="noStrike">
                <a:solidFill>
                  <a:srgbClr val="000000"/>
                </a:solidFill>
                <a:latin typeface="Calibri Light"/>
              </a:rPr>
              <a:t>arguments</a:t>
            </a:r>
            <a:endParaRPr b="0" lang="en-GB" sz="1400" spc="-1" strike="noStrike">
              <a:latin typeface="Arial"/>
            </a:endParaRPr>
          </a:p>
        </p:txBody>
      </p:sp>
      <p:sp>
        <p:nvSpPr>
          <p:cNvPr id="361" name="TextShape 7"/>
          <p:cNvSpPr txBox="1"/>
          <p:nvPr/>
        </p:nvSpPr>
        <p:spPr>
          <a:xfrm>
            <a:off x="6553080" y="6356520"/>
            <a:ext cx="2133360" cy="364680"/>
          </a:xfrm>
          <a:prstGeom prst="rect">
            <a:avLst/>
          </a:prstGeom>
          <a:noFill/>
          <a:ln>
            <a:noFill/>
          </a:ln>
        </p:spPr>
        <p:txBody>
          <a:bodyPr anchor="ctr"/>
          <a:p>
            <a:pPr algn="r">
              <a:lnSpc>
                <a:spcPct val="100000"/>
              </a:lnSpc>
            </a:pPr>
            <a:fld id="{6C95A5E4-3699-45ED-B70A-CA1928E3390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pSp>
        <p:nvGrpSpPr>
          <p:cNvPr id="362" name="Group 8"/>
          <p:cNvGrpSpPr/>
          <p:nvPr/>
        </p:nvGrpSpPr>
        <p:grpSpPr>
          <a:xfrm>
            <a:off x="3460680" y="3302280"/>
            <a:ext cx="3424320" cy="315360"/>
            <a:chOff x="3460680" y="3302280"/>
            <a:chExt cx="3424320" cy="315360"/>
          </a:xfrm>
        </p:grpSpPr>
        <p:sp>
          <p:nvSpPr>
            <p:cNvPr id="363" name="CustomShape 9"/>
            <p:cNvSpPr/>
            <p:nvPr/>
          </p:nvSpPr>
          <p:spPr>
            <a:xfrm>
              <a:off x="4686840" y="3302640"/>
              <a:ext cx="2198160" cy="315000"/>
            </a:xfrm>
            <a:custGeom>
              <a:avLst/>
              <a:gdLst/>
              <a:ahLst/>
              <a:rect l="l" t="t" r="r" b="b"/>
              <a:pathLst>
                <a:path w="1384184" h="385893">
                  <a:moveTo>
                    <a:pt x="0" y="0"/>
                  </a:moveTo>
                  <a:lnTo>
                    <a:pt x="0" y="385893"/>
                  </a:lnTo>
                  <a:lnTo>
                    <a:pt x="1384184" y="385893"/>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64" name="Line 10"/>
            <p:cNvSpPr/>
            <p:nvPr/>
          </p:nvSpPr>
          <p:spPr>
            <a:xfrm>
              <a:off x="3460680" y="3302280"/>
              <a:ext cx="2254320" cy="360"/>
            </a:xfrm>
            <a:prstGeom prst="line">
              <a:avLst/>
            </a:prstGeom>
            <a:ln>
              <a:round/>
            </a:ln>
          </p:spPr>
          <p:style>
            <a:lnRef idx="2">
              <a:schemeClr val="accent1"/>
            </a:lnRef>
            <a:fillRef idx="0">
              <a:schemeClr val="accent1"/>
            </a:fillRef>
            <a:effectRef idx="1">
              <a:schemeClr val="accent1"/>
            </a:effectRef>
            <a:fontRef idx="minor"/>
          </p:style>
        </p:sp>
      </p:grpSp>
      <p:grpSp>
        <p:nvGrpSpPr>
          <p:cNvPr id="365" name="Group 11"/>
          <p:cNvGrpSpPr/>
          <p:nvPr/>
        </p:nvGrpSpPr>
        <p:grpSpPr>
          <a:xfrm>
            <a:off x="4070160" y="6035400"/>
            <a:ext cx="2482920" cy="385560"/>
            <a:chOff x="4070160" y="6035400"/>
            <a:chExt cx="2482920" cy="385560"/>
          </a:xfrm>
        </p:grpSpPr>
        <p:sp>
          <p:nvSpPr>
            <p:cNvPr id="366" name="CustomShape 12"/>
            <p:cNvSpPr/>
            <p:nvPr/>
          </p:nvSpPr>
          <p:spPr>
            <a:xfrm>
              <a:off x="4756320" y="6035400"/>
              <a:ext cx="1796760" cy="385560"/>
            </a:xfrm>
            <a:custGeom>
              <a:avLst/>
              <a:gdLst/>
              <a:ahLst/>
              <a:rect l="l" t="t" r="r" b="b"/>
              <a:pathLst>
                <a:path w="1384184" h="385893">
                  <a:moveTo>
                    <a:pt x="0" y="0"/>
                  </a:moveTo>
                  <a:lnTo>
                    <a:pt x="0" y="385893"/>
                  </a:lnTo>
                  <a:lnTo>
                    <a:pt x="1384184" y="385893"/>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67" name="Line 13"/>
            <p:cNvSpPr/>
            <p:nvPr/>
          </p:nvSpPr>
          <p:spPr>
            <a:xfrm>
              <a:off x="4070160" y="6042240"/>
              <a:ext cx="1289160" cy="360"/>
            </a:xfrm>
            <a:prstGeom prst="line">
              <a:avLst/>
            </a:prstGeom>
            <a:ln>
              <a:round/>
            </a:ln>
          </p:spPr>
          <p:style>
            <a:lnRef idx="2">
              <a:schemeClr val="accent1"/>
            </a:lnRef>
            <a:fillRef idx="0">
              <a:schemeClr val="accent1"/>
            </a:fillRef>
            <a:effectRef idx="1">
              <a:schemeClr val="accent1"/>
            </a:effectRef>
            <a:fontRef idx="minor"/>
          </p:style>
        </p:sp>
      </p:grpSp>
    </p:spTree>
  </p:cSld>
  <p:timing>
    <p:tnLst>
      <p:par>
        <p:cTn id="431" dur="indefinite" restart="never" nodeType="tmRoot">
          <p:childTnLst>
            <p:seq>
              <p:cTn id="432"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Call</a:t>
            </a:r>
            <a:endParaRPr b="0" lang="en-US" sz="4400" spc="-1" strike="noStrike">
              <a:solidFill>
                <a:srgbClr val="000000"/>
              </a:solidFill>
              <a:latin typeface="Calibri Light"/>
            </a:endParaRPr>
          </a:p>
        </p:txBody>
      </p:sp>
      <p:sp>
        <p:nvSpPr>
          <p:cNvPr id="36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The arguments used in a function call can be </a:t>
            </a:r>
            <a:r>
              <a:rPr b="1" lang="en-US" sz="2800" spc="-1" strike="noStrike">
                <a:solidFill>
                  <a:srgbClr val="31859c"/>
                </a:solidFill>
                <a:latin typeface="Calibri Light"/>
                <a:ea typeface="Calibri Light"/>
              </a:rPr>
              <a:t>constants</a:t>
            </a:r>
            <a:r>
              <a:rPr b="0" lang="en-US" sz="2800" spc="-1" strike="noStrike">
                <a:solidFill>
                  <a:srgbClr val="000000"/>
                </a:solidFill>
                <a:latin typeface="Calibri Light"/>
                <a:ea typeface="Calibri Light"/>
              </a:rPr>
              <a:t>, </a:t>
            </a:r>
            <a:r>
              <a:rPr b="1" lang="en-US" sz="2800" spc="-1" strike="noStrike">
                <a:solidFill>
                  <a:srgbClr val="31859c"/>
                </a:solidFill>
                <a:latin typeface="Calibri Light"/>
                <a:ea typeface="Calibri Light"/>
              </a:rPr>
              <a:t>variables</a:t>
            </a:r>
            <a:r>
              <a:rPr b="0" lang="en-US" sz="2800" spc="-1" strike="noStrike">
                <a:solidFill>
                  <a:srgbClr val="000000"/>
                </a:solidFill>
                <a:latin typeface="Calibri Light"/>
                <a:ea typeface="Calibri Light"/>
              </a:rPr>
              <a:t>, </a:t>
            </a:r>
            <a:r>
              <a:rPr b="1" lang="en-US" sz="2800" spc="-1" strike="noStrike">
                <a:solidFill>
                  <a:srgbClr val="31859c"/>
                </a:solidFill>
                <a:latin typeface="Calibri Light"/>
                <a:ea typeface="Calibri Light"/>
              </a:rPr>
              <a:t>expressions</a:t>
            </a:r>
            <a:r>
              <a:rPr b="0" lang="en-US" sz="2800" spc="-1" strike="noStrike">
                <a:solidFill>
                  <a:srgbClr val="000000"/>
                </a:solidFill>
                <a:latin typeface="Calibri Light"/>
                <a:ea typeface="Calibri Light"/>
              </a:rPr>
              <a:t>, or even </a:t>
            </a:r>
            <a:r>
              <a:rPr b="1" lang="en-US" sz="2800" spc="-1" strike="noStrike">
                <a:solidFill>
                  <a:srgbClr val="31859c"/>
                </a:solidFill>
                <a:latin typeface="Calibri Light"/>
                <a:ea typeface="Calibri Light"/>
              </a:rPr>
              <a:t>function calls</a:t>
            </a:r>
            <a:r>
              <a:rPr b="0" lang="en-US" sz="2800" spc="-1" strike="noStrike">
                <a:solidFill>
                  <a:srgbClr val="000000"/>
                </a:solidFill>
                <a:latin typeface="Calibri Light"/>
                <a:ea typeface="Calibri Light"/>
              </a:rPr>
              <a:t>, e.g., </a:t>
            </a:r>
            <a:br/>
            <a:br/>
            <a:br/>
            <a:br/>
            <a:br/>
            <a:br/>
            <a:r>
              <a:rPr b="0" lang="en-US" sz="2800" spc="-1" strike="noStrike">
                <a:solidFill>
                  <a:srgbClr val="000000"/>
                </a:solidFill>
                <a:latin typeface="Calibri Light"/>
              </a:rPr>
              <a:t>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In using expressions as arguments, the expressions will be </a:t>
            </a:r>
            <a:r>
              <a:rPr b="1" lang="en-US" sz="2800" spc="-1" strike="noStrike">
                <a:solidFill>
                  <a:srgbClr val="e46c0a"/>
                </a:solidFill>
                <a:latin typeface="Calibri Light"/>
                <a:ea typeface="Calibri Light"/>
              </a:rPr>
              <a:t>evaluated</a:t>
            </a:r>
            <a:r>
              <a:rPr b="0" lang="en-US" sz="2800" spc="-1" strike="noStrike">
                <a:solidFill>
                  <a:srgbClr val="e46c0a"/>
                </a:solidFill>
                <a:latin typeface="Calibri Light"/>
                <a:ea typeface="Calibri Light"/>
              </a:rPr>
              <a:t> </a:t>
            </a:r>
            <a:r>
              <a:rPr b="0" lang="en-US" sz="2800" spc="-1" strike="noStrike">
                <a:solidFill>
                  <a:srgbClr val="000000"/>
                </a:solidFill>
                <a:latin typeface="Calibri Light"/>
                <a:ea typeface="Calibri Light"/>
              </a:rPr>
              <a:t>to produce a value before the function call is made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Since a function call is also an expression, the mechanism of using function calls as arguments is identical to that of using expressions  </a:t>
            </a:r>
            <a:endParaRPr b="0" lang="en-US" sz="2800" spc="-1" strike="noStrike">
              <a:solidFill>
                <a:srgbClr val="000000"/>
              </a:solidFill>
              <a:latin typeface="Calibri Light"/>
            </a:endParaRPr>
          </a:p>
        </p:txBody>
      </p:sp>
      <p:sp>
        <p:nvSpPr>
          <p:cNvPr id="370" name="CustomShape 3"/>
          <p:cNvSpPr/>
          <p:nvPr/>
        </p:nvSpPr>
        <p:spPr>
          <a:xfrm>
            <a:off x="457200" y="2397960"/>
            <a:ext cx="7937280" cy="161856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Menlo"/>
                <a:ea typeface="Menlo"/>
              </a:rPr>
              <a:t>	</a:t>
            </a:r>
            <a:r>
              <a:rPr b="0" lang="en-GB" sz="1600" spc="-1" strike="noStrike">
                <a:solidFill>
                  <a:srgbClr val="1f497d"/>
                </a:solidFill>
                <a:latin typeface="Menlo"/>
                <a:ea typeface="Menlo"/>
              </a:rPr>
              <a:t>double</a:t>
            </a:r>
            <a:r>
              <a:rPr b="0" lang="en-GB" sz="1600" spc="-1" strike="noStrike">
                <a:solidFill>
                  <a:srgbClr val="000000"/>
                </a:solidFill>
                <a:latin typeface="Menlo"/>
                <a:ea typeface="Menlo"/>
              </a:rPr>
              <a:t> z1 = </a:t>
            </a:r>
            <a:r>
              <a:rPr b="1" lang="en-GB" sz="1600" spc="-1" strike="noStrike">
                <a:solidFill>
                  <a:srgbClr val="8064a2"/>
                </a:solidFill>
                <a:latin typeface="Menlo"/>
                <a:ea typeface="Menlo"/>
              </a:rPr>
              <a:t>larger</a:t>
            </a:r>
            <a:r>
              <a:rPr b="0" lang="en-GB" sz="1600" spc="-1" strike="noStrike">
                <a:solidFill>
                  <a:srgbClr val="8064a2"/>
                </a:solidFill>
                <a:latin typeface="Menlo"/>
                <a:ea typeface="Menlo"/>
              </a:rPr>
              <a:t> </a:t>
            </a:r>
            <a:r>
              <a:rPr b="0" lang="en-GB" sz="1600" spc="-1" strike="noStrike">
                <a:solidFill>
                  <a:srgbClr val="000000"/>
                </a:solidFill>
                <a:latin typeface="Menlo"/>
                <a:ea typeface="Menlo"/>
              </a:rPr>
              <a:t>(</a:t>
            </a:r>
            <a:r>
              <a:rPr b="0" lang="en-GB" sz="1600" spc="-1" strike="noStrike">
                <a:solidFill>
                  <a:srgbClr val="e46c0a"/>
                </a:solidFill>
                <a:latin typeface="Menlo"/>
                <a:ea typeface="Menlo"/>
              </a:rPr>
              <a:t>2.5, 5.0</a:t>
            </a:r>
            <a:r>
              <a:rPr b="0" lang="en-GB" sz="1600" spc="-1" strike="noStrike">
                <a:solidFill>
                  <a:srgbClr val="000000"/>
                </a:solidFill>
                <a:latin typeface="Menlo"/>
                <a:ea typeface="Menlo"/>
              </a:rPr>
              <a:t>); </a:t>
            </a:r>
            <a:r>
              <a:rPr b="0" lang="en-GB" sz="1600" spc="-1" strike="noStrike">
                <a:solidFill>
                  <a:srgbClr val="000000"/>
                </a:solidFill>
                <a:latin typeface="Menlo"/>
                <a:ea typeface="Menlo"/>
              </a:rPr>
              <a:t>	</a:t>
            </a:r>
            <a:r>
              <a:rPr b="0" lang="en-GB" sz="1600" spc="-1" strike="noStrike">
                <a:solidFill>
                  <a:srgbClr val="000000"/>
                </a:solidFill>
                <a:latin typeface="Menlo"/>
                <a:ea typeface="Menlo"/>
              </a:rPr>
              <a:t>	</a:t>
            </a:r>
            <a:r>
              <a:rPr b="0" lang="en-GB" sz="1600" spc="-1" strike="noStrike">
                <a:solidFill>
                  <a:srgbClr val="000000"/>
                </a:solidFill>
                <a:latin typeface="Menlo"/>
                <a:ea typeface="Menlo"/>
              </a:rPr>
              <a:t>	</a:t>
            </a:r>
            <a:r>
              <a:rPr b="0" lang="en-GB" sz="1600" spc="-1" strike="noStrike">
                <a:solidFill>
                  <a:srgbClr val="000000"/>
                </a:solidFill>
                <a:latin typeface="Menlo"/>
                <a:ea typeface="Menlo"/>
              </a:rPr>
              <a:t>	</a:t>
            </a:r>
            <a:r>
              <a:rPr b="0" lang="en-GB" sz="1600" spc="-1" strike="noStrike">
                <a:solidFill>
                  <a:srgbClr val="000000"/>
                </a:solidFill>
                <a:latin typeface="Menlo"/>
                <a:ea typeface="Menlo"/>
              </a:rPr>
              <a:t>// constants </a:t>
            </a:r>
            <a:br/>
            <a:r>
              <a:rPr b="0" lang="en-GB" sz="1600" spc="-1" strike="noStrike">
                <a:solidFill>
                  <a:srgbClr val="000000"/>
                </a:solidFill>
                <a:latin typeface="Menlo"/>
                <a:ea typeface="Menlo"/>
              </a:rPr>
              <a:t>	</a:t>
            </a:r>
            <a:r>
              <a:rPr b="0" lang="en-GB" sz="1600" spc="-1" strike="noStrike">
                <a:solidFill>
                  <a:srgbClr val="1f497d"/>
                </a:solidFill>
                <a:latin typeface="Menlo"/>
                <a:ea typeface="Menlo"/>
              </a:rPr>
              <a:t>double</a:t>
            </a:r>
            <a:r>
              <a:rPr b="0" lang="en-GB" sz="1600" spc="-1" strike="noStrike">
                <a:solidFill>
                  <a:srgbClr val="000000"/>
                </a:solidFill>
                <a:latin typeface="Menlo"/>
                <a:ea typeface="Menlo"/>
              </a:rPr>
              <a:t> z2 = </a:t>
            </a:r>
            <a:r>
              <a:rPr b="1" lang="en-GB" sz="1600" spc="-1" strike="noStrike">
                <a:solidFill>
                  <a:srgbClr val="8064a2"/>
                </a:solidFill>
                <a:latin typeface="Menlo"/>
                <a:ea typeface="Menlo"/>
              </a:rPr>
              <a:t>larger </a:t>
            </a:r>
            <a:r>
              <a:rPr b="0" lang="en-GB" sz="1600" spc="-1" strike="noStrike">
                <a:solidFill>
                  <a:srgbClr val="000000"/>
                </a:solidFill>
                <a:latin typeface="Menlo"/>
                <a:ea typeface="Menlo"/>
              </a:rPr>
              <a:t>(</a:t>
            </a:r>
            <a:r>
              <a:rPr b="0" lang="en-GB" sz="1600" spc="-1" strike="noStrike">
                <a:solidFill>
                  <a:srgbClr val="e46c0a"/>
                </a:solidFill>
                <a:latin typeface="Menlo"/>
                <a:ea typeface="Menlo"/>
              </a:rPr>
              <a:t>one, two</a:t>
            </a:r>
            <a:r>
              <a:rPr b="0" lang="en-GB" sz="1600" spc="-1" strike="noStrike">
                <a:solidFill>
                  <a:srgbClr val="000000"/>
                </a:solidFill>
                <a:latin typeface="Menlo"/>
                <a:ea typeface="Menlo"/>
              </a:rPr>
              <a:t>); </a:t>
            </a:r>
            <a:r>
              <a:rPr b="0" lang="en-GB" sz="1600" spc="-1" strike="noStrike">
                <a:solidFill>
                  <a:srgbClr val="000000"/>
                </a:solidFill>
                <a:latin typeface="Menlo"/>
                <a:ea typeface="Menlo"/>
              </a:rPr>
              <a:t>	</a:t>
            </a:r>
            <a:r>
              <a:rPr b="0" lang="en-GB" sz="1600" spc="-1" strike="noStrike">
                <a:solidFill>
                  <a:srgbClr val="000000"/>
                </a:solidFill>
                <a:latin typeface="Menlo"/>
                <a:ea typeface="Menlo"/>
              </a:rPr>
              <a:t>	</a:t>
            </a:r>
            <a:r>
              <a:rPr b="0" lang="en-GB" sz="1600" spc="-1" strike="noStrike">
                <a:solidFill>
                  <a:srgbClr val="000000"/>
                </a:solidFill>
                <a:latin typeface="Menlo"/>
                <a:ea typeface="Menlo"/>
              </a:rPr>
              <a:t>	</a:t>
            </a:r>
            <a:r>
              <a:rPr b="0" lang="en-GB" sz="1600" spc="-1" strike="noStrike">
                <a:solidFill>
                  <a:srgbClr val="000000"/>
                </a:solidFill>
                <a:latin typeface="Menlo"/>
                <a:ea typeface="Menlo"/>
              </a:rPr>
              <a:t>	</a:t>
            </a:r>
            <a:r>
              <a:rPr b="0" lang="en-GB" sz="1600" spc="-1" strike="noStrike">
                <a:solidFill>
                  <a:srgbClr val="000000"/>
                </a:solidFill>
                <a:latin typeface="Menlo"/>
                <a:ea typeface="Menlo"/>
              </a:rPr>
              <a:t>// variables</a:t>
            </a:r>
            <a:br/>
            <a:r>
              <a:rPr b="0" lang="en-GB" sz="1600" spc="-1" strike="noStrike">
                <a:solidFill>
                  <a:srgbClr val="000000"/>
                </a:solidFill>
                <a:latin typeface="Menlo"/>
                <a:ea typeface="Menlo"/>
              </a:rPr>
              <a:t>	</a:t>
            </a:r>
            <a:r>
              <a:rPr b="0" lang="en-GB" sz="1600" spc="-1" strike="noStrike">
                <a:solidFill>
                  <a:srgbClr val="1f497d"/>
                </a:solidFill>
                <a:latin typeface="Menlo"/>
                <a:ea typeface="Menlo"/>
              </a:rPr>
              <a:t>double</a:t>
            </a:r>
            <a:r>
              <a:rPr b="0" lang="en-GB" sz="1600" spc="-1" strike="noStrike">
                <a:solidFill>
                  <a:srgbClr val="000000"/>
                </a:solidFill>
                <a:latin typeface="Menlo"/>
                <a:ea typeface="Menlo"/>
              </a:rPr>
              <a:t> z3 = </a:t>
            </a:r>
            <a:r>
              <a:rPr b="1" lang="en-GB" sz="1600" spc="-1" strike="noStrike">
                <a:solidFill>
                  <a:srgbClr val="8064a2"/>
                </a:solidFill>
                <a:latin typeface="Menlo"/>
                <a:ea typeface="Menlo"/>
              </a:rPr>
              <a:t>larger </a:t>
            </a:r>
            <a:r>
              <a:rPr b="0" lang="en-GB" sz="1600" spc="-1" strike="noStrike">
                <a:solidFill>
                  <a:srgbClr val="000000"/>
                </a:solidFill>
                <a:latin typeface="Menlo"/>
                <a:ea typeface="Menlo"/>
              </a:rPr>
              <a:t>(</a:t>
            </a:r>
            <a:r>
              <a:rPr b="0" lang="en-GB" sz="1600" spc="-1" strike="noStrike">
                <a:solidFill>
                  <a:srgbClr val="e46c0a"/>
                </a:solidFill>
                <a:latin typeface="Menlo"/>
                <a:ea typeface="Menlo"/>
              </a:rPr>
              <a:t>one – 2, two</a:t>
            </a:r>
            <a:r>
              <a:rPr b="0" lang="en-GB" sz="1600" spc="-1" strike="noStrike">
                <a:solidFill>
                  <a:srgbClr val="000000"/>
                </a:solidFill>
                <a:latin typeface="Menlo"/>
                <a:ea typeface="Menlo"/>
              </a:rPr>
              <a:t>); </a:t>
            </a:r>
            <a:r>
              <a:rPr b="0" lang="en-GB" sz="1600" spc="-1" strike="noStrike">
                <a:solidFill>
                  <a:srgbClr val="000000"/>
                </a:solidFill>
                <a:latin typeface="Menlo"/>
                <a:ea typeface="Menlo"/>
              </a:rPr>
              <a:t>	</a:t>
            </a:r>
            <a:r>
              <a:rPr b="0" lang="en-GB" sz="1600" spc="-1" strike="noStrike">
                <a:solidFill>
                  <a:srgbClr val="000000"/>
                </a:solidFill>
                <a:latin typeface="Menlo"/>
                <a:ea typeface="Menlo"/>
              </a:rPr>
              <a:t>	</a:t>
            </a:r>
            <a:r>
              <a:rPr b="0" lang="en-GB" sz="1600" spc="-1" strike="noStrike">
                <a:solidFill>
                  <a:srgbClr val="000000"/>
                </a:solidFill>
                <a:latin typeface="Menlo"/>
                <a:ea typeface="Menlo"/>
              </a:rPr>
              <a:t>	</a:t>
            </a:r>
            <a:r>
              <a:rPr b="0" lang="en-GB" sz="1600" spc="-1" strike="noStrike">
                <a:solidFill>
                  <a:srgbClr val="000000"/>
                </a:solidFill>
                <a:latin typeface="Menlo"/>
                <a:ea typeface="Menlo"/>
              </a:rPr>
              <a:t>// expressions</a:t>
            </a:r>
            <a:br/>
            <a:r>
              <a:rPr b="0" lang="en-GB" sz="1600" spc="-1" strike="noStrike">
                <a:solidFill>
                  <a:srgbClr val="000000"/>
                </a:solidFill>
                <a:latin typeface="Menlo"/>
                <a:ea typeface="Menlo"/>
              </a:rPr>
              <a:t>	</a:t>
            </a:r>
            <a:r>
              <a:rPr b="0" lang="en-GB" sz="1600" spc="-1" strike="noStrike">
                <a:solidFill>
                  <a:srgbClr val="1f497d"/>
                </a:solidFill>
                <a:latin typeface="Menlo"/>
                <a:ea typeface="Menlo"/>
              </a:rPr>
              <a:t>double</a:t>
            </a:r>
            <a:r>
              <a:rPr b="0" lang="en-GB" sz="1600" spc="-1" strike="noStrike">
                <a:solidFill>
                  <a:srgbClr val="000000"/>
                </a:solidFill>
                <a:latin typeface="Menlo"/>
                <a:ea typeface="Menlo"/>
              </a:rPr>
              <a:t> z4 = </a:t>
            </a:r>
            <a:r>
              <a:rPr b="1" lang="en-GB" sz="1600" spc="-1" strike="noStrike">
                <a:solidFill>
                  <a:srgbClr val="8064a2"/>
                </a:solidFill>
                <a:latin typeface="Menlo"/>
                <a:ea typeface="Menlo"/>
              </a:rPr>
              <a:t>larger </a:t>
            </a:r>
            <a:r>
              <a:rPr b="0" lang="en-GB" sz="1600" spc="-1" strike="noStrike">
                <a:solidFill>
                  <a:srgbClr val="000000"/>
                </a:solidFill>
                <a:latin typeface="Menlo"/>
                <a:ea typeface="Menlo"/>
              </a:rPr>
              <a:t>(</a:t>
            </a:r>
            <a:r>
              <a:rPr b="0" lang="en-GB" sz="1600" spc="-1" strike="noStrike">
                <a:solidFill>
                  <a:srgbClr val="e46c0a"/>
                </a:solidFill>
                <a:latin typeface="Menlo"/>
                <a:ea typeface="Menlo"/>
              </a:rPr>
              <a:t>2.5, </a:t>
            </a:r>
            <a:r>
              <a:rPr b="1" lang="en-GB" sz="1600" spc="-1" strike="noStrike">
                <a:solidFill>
                  <a:srgbClr val="8064a2"/>
                </a:solidFill>
                <a:latin typeface="Menlo"/>
                <a:ea typeface="Menlo"/>
              </a:rPr>
              <a:t>larger </a:t>
            </a:r>
            <a:r>
              <a:rPr b="0" lang="en-GB" sz="1600" spc="-1" strike="noStrike">
                <a:solidFill>
                  <a:srgbClr val="000000"/>
                </a:solidFill>
                <a:latin typeface="Menlo"/>
                <a:ea typeface="Menlo"/>
              </a:rPr>
              <a:t>(</a:t>
            </a:r>
            <a:r>
              <a:rPr b="0" lang="en-GB" sz="1600" spc="-1" strike="noStrike">
                <a:solidFill>
                  <a:srgbClr val="e46c0a"/>
                </a:solidFill>
                <a:latin typeface="Menlo"/>
                <a:ea typeface="Menlo"/>
              </a:rPr>
              <a:t>3, 5.0</a:t>
            </a:r>
            <a:r>
              <a:rPr b="0" lang="en-GB" sz="1600" spc="-1" strike="noStrike">
                <a:solidFill>
                  <a:srgbClr val="000000"/>
                </a:solidFill>
                <a:latin typeface="Menlo"/>
                <a:ea typeface="Menlo"/>
              </a:rPr>
              <a:t>)</a:t>
            </a:r>
            <a:r>
              <a:rPr b="0" lang="en-GB" sz="1600" spc="-1" strike="noStrike">
                <a:solidFill>
                  <a:srgbClr val="e46c0a"/>
                </a:solidFill>
                <a:latin typeface="Menlo"/>
                <a:ea typeface="Menlo"/>
              </a:rPr>
              <a:t> </a:t>
            </a:r>
            <a:r>
              <a:rPr b="0" lang="en-GB" sz="1600" spc="-1" strike="noStrike">
                <a:solidFill>
                  <a:srgbClr val="000000"/>
                </a:solidFill>
                <a:latin typeface="Menlo"/>
                <a:ea typeface="Menlo"/>
              </a:rPr>
              <a:t>);  // a function  </a:t>
            </a:r>
            <a:endParaRPr b="0" lang="en-GB" sz="1600" spc="-1" strike="noStrike">
              <a:latin typeface="Arial"/>
            </a:endParaRPr>
          </a:p>
        </p:txBody>
      </p:sp>
      <p:sp>
        <p:nvSpPr>
          <p:cNvPr id="371" name="TextShape 4"/>
          <p:cNvSpPr txBox="1"/>
          <p:nvPr/>
        </p:nvSpPr>
        <p:spPr>
          <a:xfrm>
            <a:off x="6553080" y="6356520"/>
            <a:ext cx="2133360" cy="364680"/>
          </a:xfrm>
          <a:prstGeom prst="rect">
            <a:avLst/>
          </a:prstGeom>
          <a:noFill/>
          <a:ln>
            <a:noFill/>
          </a:ln>
        </p:spPr>
        <p:txBody>
          <a:bodyPr anchor="ctr"/>
          <a:p>
            <a:pPr algn="r">
              <a:lnSpc>
                <a:spcPct val="100000"/>
              </a:lnSpc>
            </a:pPr>
            <a:fld id="{59C423FE-3CD4-4281-963F-A80E9D3D318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33" dur="indefinite" restart="never" nodeType="tmRoot">
          <p:childTnLst>
            <p:seq>
              <p:cTn id="434"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Declaration</a:t>
            </a:r>
            <a:endParaRPr b="0" lang="en-US" sz="4400" spc="-1" strike="noStrike">
              <a:solidFill>
                <a:srgbClr val="000000"/>
              </a:solidFill>
              <a:latin typeface="Calibri Light"/>
            </a:endParaRPr>
          </a:p>
        </p:txBody>
      </p:sp>
      <p:sp>
        <p:nvSpPr>
          <p:cNvPr id="373" name="CustomShape 2"/>
          <p:cNvSpPr/>
          <p:nvPr/>
        </p:nvSpPr>
        <p:spPr>
          <a:xfrm>
            <a:off x="457200" y="2095920"/>
            <a:ext cx="3475440" cy="379548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000000"/>
                </a:solidFill>
                <a:latin typeface="Menlo"/>
                <a:ea typeface="Menlo"/>
              </a:rPr>
              <a:t>#include &lt;iostream&gt; </a:t>
            </a:r>
            <a:br/>
            <a:r>
              <a:rPr b="0" lang="en-GB" sz="1200" spc="-1" strike="noStrike">
                <a:solidFill>
                  <a:srgbClr val="000000"/>
                </a:solidFill>
                <a:latin typeface="Menlo"/>
                <a:ea typeface="Menlo"/>
              </a:rPr>
              <a:t>using namespace std;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1" lang="en-GB" sz="1200" spc="-1" strike="noStrike">
                <a:solidFill>
                  <a:srgbClr val="953735"/>
                </a:solidFill>
                <a:latin typeface="Menlo"/>
                <a:ea typeface="Menlo"/>
              </a:rPr>
              <a:t>double larger(double x, double y) </a:t>
            </a:r>
            <a:endParaRPr b="0" lang="en-GB" sz="1200" spc="-1" strike="noStrike">
              <a:latin typeface="Arial"/>
            </a:endParaRPr>
          </a:p>
          <a:p>
            <a:pPr>
              <a:lnSpc>
                <a:spcPct val="100000"/>
              </a:lnSpc>
            </a:pPr>
            <a:r>
              <a:rPr b="1" lang="en-GB" sz="1200" spc="-1" strike="noStrike">
                <a:solidFill>
                  <a:srgbClr val="953735"/>
                </a:solidFill>
                <a:latin typeface="Menlo"/>
                <a:ea typeface="Menlo"/>
              </a:rPr>
              <a:t>{</a:t>
            </a:r>
            <a:br/>
            <a:r>
              <a:rPr b="1" lang="en-GB" sz="1200" spc="-1" strike="noStrike">
                <a:solidFill>
                  <a:srgbClr val="953735"/>
                </a:solidFill>
                <a:latin typeface="Menlo"/>
                <a:ea typeface="Menlo"/>
              </a:rPr>
              <a:t>  if (x &gt;= y)</a:t>
            </a:r>
            <a:endParaRPr b="0" lang="en-GB" sz="1200" spc="-1" strike="noStrike">
              <a:latin typeface="Arial"/>
            </a:endParaRPr>
          </a:p>
          <a:p>
            <a:pPr>
              <a:lnSpc>
                <a:spcPct val="100000"/>
              </a:lnSpc>
            </a:pPr>
            <a:r>
              <a:rPr b="1" lang="en-GB" sz="1200" spc="-1" strike="noStrike">
                <a:solidFill>
                  <a:srgbClr val="953735"/>
                </a:solidFill>
                <a:latin typeface="Menlo"/>
                <a:ea typeface="Menlo"/>
              </a:rPr>
              <a:t>    </a:t>
            </a:r>
            <a:r>
              <a:rPr b="1" lang="en-GB" sz="1200" spc="-1" strike="noStrike">
                <a:solidFill>
                  <a:srgbClr val="953735"/>
                </a:solidFill>
                <a:latin typeface="Menlo"/>
                <a:ea typeface="Menlo"/>
              </a:rPr>
              <a:t>return x;</a:t>
            </a:r>
            <a:endParaRPr b="0" lang="en-GB" sz="1200" spc="-1" strike="noStrike">
              <a:latin typeface="Arial"/>
            </a:endParaRPr>
          </a:p>
          <a:p>
            <a:pPr>
              <a:lnSpc>
                <a:spcPct val="100000"/>
              </a:lnSpc>
            </a:pPr>
            <a:r>
              <a:rPr b="1" lang="en-GB" sz="1200" spc="-1" strike="noStrike">
                <a:solidFill>
                  <a:srgbClr val="953735"/>
                </a:solidFill>
                <a:latin typeface="Menlo"/>
                <a:ea typeface="Menlo"/>
              </a:rPr>
              <a:t>  </a:t>
            </a:r>
            <a:r>
              <a:rPr b="1" lang="en-GB" sz="1200" spc="-1" strike="noStrike">
                <a:solidFill>
                  <a:srgbClr val="953735"/>
                </a:solidFill>
                <a:latin typeface="Menlo"/>
                <a:ea typeface="Menlo"/>
              </a:rPr>
              <a:t>else</a:t>
            </a:r>
            <a:endParaRPr b="0" lang="en-GB" sz="1200" spc="-1" strike="noStrike">
              <a:latin typeface="Arial"/>
            </a:endParaRPr>
          </a:p>
          <a:p>
            <a:pPr>
              <a:lnSpc>
                <a:spcPct val="100000"/>
              </a:lnSpc>
            </a:pPr>
            <a:r>
              <a:rPr b="1" lang="en-GB" sz="1200" spc="-1" strike="noStrike">
                <a:solidFill>
                  <a:srgbClr val="953735"/>
                </a:solidFill>
                <a:latin typeface="Menlo"/>
                <a:ea typeface="Menlo"/>
              </a:rPr>
              <a:t>    </a:t>
            </a:r>
            <a:r>
              <a:rPr b="1" lang="en-GB" sz="1200" spc="-1" strike="noStrike">
                <a:solidFill>
                  <a:srgbClr val="953735"/>
                </a:solidFill>
                <a:latin typeface="Menlo"/>
                <a:ea typeface="Menlo"/>
              </a:rPr>
              <a:t>return y; </a:t>
            </a:r>
            <a:endParaRPr b="0" lang="en-GB" sz="1200" spc="-1" strike="noStrike">
              <a:latin typeface="Arial"/>
            </a:endParaRPr>
          </a:p>
          <a:p>
            <a:pPr>
              <a:lnSpc>
                <a:spcPct val="100000"/>
              </a:lnSpc>
            </a:pPr>
            <a:r>
              <a:rPr b="1" lang="en-GB" sz="1200" spc="-1" strike="noStrike">
                <a:solidFill>
                  <a:srgbClr val="953735"/>
                </a:solidFill>
                <a:latin typeface="Menlo"/>
                <a:ea typeface="Menlo"/>
              </a:rPr>
              <a:t>}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Menlo"/>
                <a:ea typeface="Menlo"/>
              </a:rPr>
              <a:t>int main() </a:t>
            </a:r>
            <a:endParaRPr b="0" lang="en-GB" sz="1200" spc="-1" strike="noStrike">
              <a:latin typeface="Arial"/>
            </a:endParaRPr>
          </a:p>
          <a:p>
            <a:pPr>
              <a:lnSpc>
                <a:spcPct val="100000"/>
              </a:lnSpc>
            </a:pPr>
            <a:r>
              <a:rPr b="0" lang="en-GB" sz="1200" spc="-1" strike="noStrike">
                <a:solidFill>
                  <a:srgbClr val="000000"/>
                </a:solidFill>
                <a:latin typeface="Menlo"/>
                <a:ea typeface="Menlo"/>
              </a:rPr>
              <a:t>{ </a:t>
            </a:r>
            <a:endParaRPr b="0" lang="en-GB" sz="1200" spc="-1" strike="noStrike">
              <a:latin typeface="Arial"/>
            </a:endParaRPr>
          </a:p>
          <a:p>
            <a:pPr>
              <a:lnSpc>
                <a:spcPct val="1000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a:t>
            </a:r>
            <a:r>
              <a:rPr b="0" lang="en-GB" sz="1200" spc="-1" strike="noStrike">
                <a:solidFill>
                  <a:srgbClr val="000000"/>
                </a:solidFill>
                <a:latin typeface="Menlo"/>
                <a:ea typeface="Menlo"/>
              </a:rPr>
              <a:t>. </a:t>
            </a:r>
            <a:endParaRPr b="0" lang="en-GB" sz="1200" spc="-1" strike="noStrike">
              <a:latin typeface="Arial"/>
            </a:endParaRPr>
          </a:p>
          <a:p>
            <a:pPr>
              <a:lnSpc>
                <a:spcPct val="100000"/>
              </a:lnSpc>
            </a:pPr>
            <a:r>
              <a:rPr b="0" lang="en-GB" sz="1200" spc="-1" strike="noStrike">
                <a:solidFill>
                  <a:srgbClr val="000000"/>
                </a:solidFill>
                <a:latin typeface="Menlo"/>
                <a:ea typeface="Menlo"/>
              </a:rPr>
              <a:t>	</a:t>
            </a:r>
            <a:r>
              <a:rPr b="1" lang="en-GB" sz="1200" spc="-1" strike="noStrike">
                <a:solidFill>
                  <a:srgbClr val="953735"/>
                </a:solidFill>
                <a:latin typeface="Menlo"/>
                <a:ea typeface="Menlo"/>
              </a:rPr>
              <a:t>c = larger(a, b); </a:t>
            </a:r>
            <a:endParaRPr b="0" lang="en-GB" sz="1200" spc="-1" strike="noStrike">
              <a:latin typeface="Arial"/>
            </a:endParaRPr>
          </a:p>
          <a:p>
            <a:pPr>
              <a:lnSpc>
                <a:spcPct val="1000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a:t>
            </a:r>
            <a:r>
              <a:rPr b="0" lang="en-GB" sz="1200" spc="-1" strike="noStrike">
                <a:solidFill>
                  <a:srgbClr val="000000"/>
                </a:solidFill>
                <a:latin typeface="Menlo"/>
                <a:ea typeface="Menlo"/>
              </a:rPr>
              <a:t>. </a:t>
            </a:r>
            <a:endParaRPr b="0" lang="en-GB" sz="1200" spc="-1" strike="noStrike">
              <a:latin typeface="Arial"/>
            </a:endParaRPr>
          </a:p>
          <a:p>
            <a:pPr>
              <a:lnSpc>
                <a:spcPct val="100000"/>
              </a:lnSpc>
            </a:pPr>
            <a:r>
              <a:rPr b="0" lang="en-GB" sz="1200" spc="-1" strike="noStrike">
                <a:solidFill>
                  <a:srgbClr val="000000"/>
                </a:solidFill>
                <a:latin typeface="Menlo"/>
                <a:ea typeface="Menlo"/>
              </a:rPr>
              <a:t>}</a:t>
            </a:r>
            <a:endParaRPr b="0" lang="en-GB" sz="1200" spc="-1" strike="noStrike">
              <a:latin typeface="Arial"/>
            </a:endParaRPr>
          </a:p>
        </p:txBody>
      </p:sp>
      <p:sp>
        <p:nvSpPr>
          <p:cNvPr id="374" name="CustomShape 3"/>
          <p:cNvSpPr/>
          <p:nvPr/>
        </p:nvSpPr>
        <p:spPr>
          <a:xfrm>
            <a:off x="4269960" y="2095920"/>
            <a:ext cx="3707280" cy="4029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000000"/>
                </a:solidFill>
                <a:latin typeface="Menlo"/>
                <a:ea typeface="Menlo"/>
              </a:rPr>
              <a:t>#include &lt;iostream&gt; </a:t>
            </a:r>
            <a:br/>
            <a:r>
              <a:rPr b="0" lang="en-GB" sz="1200" spc="-1" strike="noStrike">
                <a:solidFill>
                  <a:srgbClr val="000000"/>
                </a:solidFill>
                <a:latin typeface="Menlo"/>
                <a:ea typeface="Menlo"/>
              </a:rPr>
              <a:t>using namespace std; </a:t>
            </a:r>
            <a:endParaRPr b="0" lang="en-GB" sz="1200" spc="-1" strike="noStrike">
              <a:latin typeface="Arial"/>
            </a:endParaRPr>
          </a:p>
          <a:p>
            <a:pPr>
              <a:lnSpc>
                <a:spcPct val="100000"/>
              </a:lnSpc>
            </a:pPr>
            <a:br/>
            <a:r>
              <a:rPr b="1" lang="en-GB" sz="1200" spc="-1" strike="noStrike">
                <a:solidFill>
                  <a:srgbClr val="31859c"/>
                </a:solidFill>
                <a:latin typeface="Menlo"/>
                <a:ea typeface="Menlo"/>
              </a:rPr>
              <a:t>double larger(double x, double y);</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Menlo"/>
                <a:ea typeface="Menlo"/>
              </a:rPr>
              <a:t>int main() </a:t>
            </a:r>
            <a:endParaRPr b="0" lang="en-GB" sz="1200" spc="-1" strike="noStrike">
              <a:latin typeface="Arial"/>
            </a:endParaRPr>
          </a:p>
          <a:p>
            <a:pPr>
              <a:lnSpc>
                <a:spcPct val="100000"/>
              </a:lnSpc>
            </a:pPr>
            <a:r>
              <a:rPr b="0" lang="en-GB" sz="1200" spc="-1" strike="noStrike">
                <a:solidFill>
                  <a:srgbClr val="000000"/>
                </a:solidFill>
                <a:latin typeface="Menlo"/>
                <a:ea typeface="Menlo"/>
              </a:rPr>
              <a:t>{ </a:t>
            </a:r>
            <a:endParaRPr b="0" lang="en-GB" sz="1200" spc="-1" strike="noStrike">
              <a:latin typeface="Arial"/>
            </a:endParaRPr>
          </a:p>
          <a:p>
            <a:pPr>
              <a:lnSpc>
                <a:spcPct val="1000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 </a:t>
            </a:r>
            <a:endParaRPr b="0" lang="en-GB" sz="1200" spc="-1" strike="noStrike">
              <a:latin typeface="Arial"/>
            </a:endParaRPr>
          </a:p>
          <a:p>
            <a:pPr>
              <a:lnSpc>
                <a:spcPct val="100000"/>
              </a:lnSpc>
            </a:pPr>
            <a:r>
              <a:rPr b="1" lang="en-GB" sz="1200" spc="-1" strike="noStrike">
                <a:solidFill>
                  <a:srgbClr val="31859c"/>
                </a:solidFill>
                <a:latin typeface="Menlo"/>
                <a:ea typeface="Menlo"/>
              </a:rPr>
              <a:t>  </a:t>
            </a:r>
            <a:r>
              <a:rPr b="1" lang="en-GB" sz="1200" spc="-1" strike="noStrike">
                <a:solidFill>
                  <a:srgbClr val="31859c"/>
                </a:solidFill>
                <a:latin typeface="Menlo"/>
                <a:ea typeface="Menlo"/>
              </a:rPr>
              <a:t>c = larger(a, b); </a:t>
            </a:r>
            <a:endParaRPr b="0" lang="en-GB" sz="1200" spc="-1" strike="noStrike">
              <a:latin typeface="Arial"/>
            </a:endParaRPr>
          </a:p>
          <a:p>
            <a:pPr>
              <a:lnSpc>
                <a:spcPct val="1000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 </a:t>
            </a:r>
            <a:endParaRPr b="0" lang="en-GB" sz="1200" spc="-1" strike="noStrike">
              <a:latin typeface="Arial"/>
            </a:endParaRPr>
          </a:p>
          <a:p>
            <a:pPr>
              <a:lnSpc>
                <a:spcPct val="100000"/>
              </a:lnSpc>
            </a:pPr>
            <a:r>
              <a:rPr b="0" lang="en-GB" sz="1200" spc="-1" strike="noStrike">
                <a:solidFill>
                  <a:srgbClr val="000000"/>
                </a:solidFill>
                <a:latin typeface="Menlo"/>
                <a:ea typeface="Menlo"/>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1" lang="en-GB" sz="1200" spc="-1" strike="noStrike">
                <a:solidFill>
                  <a:srgbClr val="31859c"/>
                </a:solidFill>
                <a:latin typeface="Menlo"/>
                <a:ea typeface="Menlo"/>
              </a:rPr>
              <a:t>double larger(double x, double y) </a:t>
            </a:r>
            <a:endParaRPr b="0" lang="en-GB" sz="1200" spc="-1" strike="noStrike">
              <a:latin typeface="Arial"/>
            </a:endParaRPr>
          </a:p>
          <a:p>
            <a:pPr>
              <a:lnSpc>
                <a:spcPct val="100000"/>
              </a:lnSpc>
            </a:pPr>
            <a:r>
              <a:rPr b="1" lang="en-GB" sz="1200" spc="-1" strike="noStrike">
                <a:solidFill>
                  <a:srgbClr val="31859c"/>
                </a:solidFill>
                <a:latin typeface="Menlo"/>
                <a:ea typeface="Menlo"/>
              </a:rPr>
              <a:t>{</a:t>
            </a:r>
            <a:br/>
            <a:r>
              <a:rPr b="1" lang="en-GB" sz="1200" spc="-1" strike="noStrike">
                <a:solidFill>
                  <a:srgbClr val="31859c"/>
                </a:solidFill>
                <a:latin typeface="Menlo"/>
                <a:ea typeface="Menlo"/>
              </a:rPr>
              <a:t>  if (x &gt;= y)</a:t>
            </a:r>
            <a:endParaRPr b="0" lang="en-GB" sz="1200" spc="-1" strike="noStrike">
              <a:latin typeface="Arial"/>
            </a:endParaRPr>
          </a:p>
          <a:p>
            <a:pPr>
              <a:lnSpc>
                <a:spcPct val="100000"/>
              </a:lnSpc>
            </a:pPr>
            <a:r>
              <a:rPr b="1" lang="en-GB" sz="1200" spc="-1" strike="noStrike">
                <a:solidFill>
                  <a:srgbClr val="31859c"/>
                </a:solidFill>
                <a:latin typeface="Menlo"/>
                <a:ea typeface="Menlo"/>
              </a:rPr>
              <a:t>    </a:t>
            </a:r>
            <a:r>
              <a:rPr b="1" lang="en-GB" sz="1200" spc="-1" strike="noStrike">
                <a:solidFill>
                  <a:srgbClr val="31859c"/>
                </a:solidFill>
                <a:latin typeface="Menlo"/>
                <a:ea typeface="Menlo"/>
              </a:rPr>
              <a:t>return x;</a:t>
            </a:r>
            <a:endParaRPr b="0" lang="en-GB" sz="1200" spc="-1" strike="noStrike">
              <a:latin typeface="Arial"/>
            </a:endParaRPr>
          </a:p>
          <a:p>
            <a:pPr>
              <a:lnSpc>
                <a:spcPct val="100000"/>
              </a:lnSpc>
            </a:pPr>
            <a:r>
              <a:rPr b="1" lang="en-GB" sz="1200" spc="-1" strike="noStrike">
                <a:solidFill>
                  <a:srgbClr val="31859c"/>
                </a:solidFill>
                <a:latin typeface="Menlo"/>
                <a:ea typeface="Menlo"/>
              </a:rPr>
              <a:t>  </a:t>
            </a:r>
            <a:r>
              <a:rPr b="1" lang="en-GB" sz="1200" spc="-1" strike="noStrike">
                <a:solidFill>
                  <a:srgbClr val="31859c"/>
                </a:solidFill>
                <a:latin typeface="Menlo"/>
                <a:ea typeface="Menlo"/>
              </a:rPr>
              <a:t>else</a:t>
            </a:r>
            <a:endParaRPr b="0" lang="en-GB" sz="1200" spc="-1" strike="noStrike">
              <a:latin typeface="Arial"/>
            </a:endParaRPr>
          </a:p>
          <a:p>
            <a:pPr>
              <a:lnSpc>
                <a:spcPct val="100000"/>
              </a:lnSpc>
            </a:pPr>
            <a:r>
              <a:rPr b="1" lang="en-GB" sz="1200" spc="-1" strike="noStrike">
                <a:solidFill>
                  <a:srgbClr val="31859c"/>
                </a:solidFill>
                <a:latin typeface="Menlo"/>
                <a:ea typeface="Menlo"/>
              </a:rPr>
              <a:t>    </a:t>
            </a:r>
            <a:r>
              <a:rPr b="1" lang="en-GB" sz="1200" spc="-1" strike="noStrike">
                <a:solidFill>
                  <a:srgbClr val="31859c"/>
                </a:solidFill>
                <a:latin typeface="Menlo"/>
                <a:ea typeface="Menlo"/>
              </a:rPr>
              <a:t>return y; </a:t>
            </a:r>
            <a:endParaRPr b="0" lang="en-GB" sz="1200" spc="-1" strike="noStrike">
              <a:latin typeface="Arial"/>
            </a:endParaRPr>
          </a:p>
          <a:p>
            <a:pPr>
              <a:lnSpc>
                <a:spcPct val="100000"/>
              </a:lnSpc>
            </a:pPr>
            <a:r>
              <a:rPr b="1" lang="en-GB" sz="1200" spc="-1" strike="noStrike">
                <a:solidFill>
                  <a:srgbClr val="31859c"/>
                </a:solidFill>
                <a:latin typeface="Menlo"/>
                <a:ea typeface="Menlo"/>
              </a:rPr>
              <a:t>} </a:t>
            </a:r>
            <a:endParaRPr b="0" lang="en-GB" sz="1200" spc="-1" strike="noStrike">
              <a:latin typeface="Arial"/>
            </a:endParaRPr>
          </a:p>
        </p:txBody>
      </p:sp>
      <p:sp>
        <p:nvSpPr>
          <p:cNvPr id="375" name="CustomShape 4"/>
          <p:cNvSpPr/>
          <p:nvPr/>
        </p:nvSpPr>
        <p:spPr>
          <a:xfrm>
            <a:off x="2156760" y="5361840"/>
            <a:ext cx="1965960" cy="135936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One way to do this is to place the </a:t>
            </a:r>
            <a:r>
              <a:rPr b="0" lang="en-GB" sz="1600" spc="-1" strike="noStrike">
                <a:solidFill>
                  <a:srgbClr val="e46c0a"/>
                </a:solidFill>
                <a:latin typeface="Avenir Next Condensed"/>
                <a:ea typeface="Avenir Next Condensed"/>
              </a:rPr>
              <a:t>function definition before the function call </a:t>
            </a:r>
            <a:r>
              <a:rPr b="0" lang="en-GB" sz="1600" spc="-1" strike="noStrike">
                <a:solidFill>
                  <a:srgbClr val="000000"/>
                </a:solidFill>
                <a:latin typeface="Avenir Next Condensed"/>
                <a:ea typeface="Avenir Next Condensed"/>
              </a:rPr>
              <a:t>in the source file</a:t>
            </a:r>
            <a:endParaRPr b="0" lang="en-GB" sz="1600" spc="-1" strike="noStrike">
              <a:latin typeface="Arial"/>
            </a:endParaRPr>
          </a:p>
        </p:txBody>
      </p:sp>
      <p:sp>
        <p:nvSpPr>
          <p:cNvPr id="376" name="CustomShape 5"/>
          <p:cNvSpPr/>
          <p:nvPr/>
        </p:nvSpPr>
        <p:spPr>
          <a:xfrm>
            <a:off x="6553080" y="4905000"/>
            <a:ext cx="2259720" cy="150156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Alternatively, the function definition can be placed  anywhere in the source file by including a </a:t>
            </a:r>
            <a:r>
              <a:rPr b="0" lang="en-GB" sz="1600" spc="-1" strike="noStrike">
                <a:solidFill>
                  <a:srgbClr val="e46c0a"/>
                </a:solidFill>
                <a:latin typeface="Avenir Next Condensed"/>
                <a:ea typeface="Avenir Next Condensed"/>
              </a:rPr>
              <a:t>function declaration before the function call </a:t>
            </a:r>
            <a:endParaRPr b="0" lang="en-GB" sz="1600" spc="-1" strike="noStrike">
              <a:latin typeface="Arial"/>
            </a:endParaRPr>
          </a:p>
        </p:txBody>
      </p:sp>
      <p:sp>
        <p:nvSpPr>
          <p:cNvPr id="377" name="TextShape 6"/>
          <p:cNvSpPr txBox="1"/>
          <p:nvPr/>
        </p:nvSpPr>
        <p:spPr>
          <a:xfrm>
            <a:off x="6553080" y="6356520"/>
            <a:ext cx="2133360" cy="364680"/>
          </a:xfrm>
          <a:prstGeom prst="rect">
            <a:avLst/>
          </a:prstGeom>
          <a:noFill/>
          <a:ln>
            <a:noFill/>
          </a:ln>
        </p:spPr>
        <p:txBody>
          <a:bodyPr anchor="ctr"/>
          <a:p>
            <a:pPr algn="r">
              <a:lnSpc>
                <a:spcPct val="100000"/>
              </a:lnSpc>
            </a:pPr>
            <a:fld id="{0836AB79-0EFE-4DA4-8F83-1C31E7246E7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78" name="CustomShape 7"/>
          <p:cNvSpPr/>
          <p:nvPr/>
        </p:nvSpPr>
        <p:spPr>
          <a:xfrm>
            <a:off x="457200" y="1365840"/>
            <a:ext cx="8280000" cy="6390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The compiler needs to know about the function prototype (i.e., its name, input parameters, return type)  before a function can be used.</a:t>
            </a:r>
            <a:endParaRPr b="0" lang="en-GB" sz="1800" spc="-1" strike="noStrike">
              <a:latin typeface="Arial"/>
            </a:endParaRPr>
          </a:p>
        </p:txBody>
      </p:sp>
      <p:sp>
        <p:nvSpPr>
          <p:cNvPr id="379" name="CustomShape 8"/>
          <p:cNvSpPr/>
          <p:nvPr/>
        </p:nvSpPr>
        <p:spPr>
          <a:xfrm flipH="1" flipV="1">
            <a:off x="7517520" y="3096720"/>
            <a:ext cx="605880" cy="2289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3"/>
          </a:lnRef>
          <a:fillRef idx="0">
            <a:schemeClr val="accent3"/>
          </a:fillRef>
          <a:effectRef idx="1">
            <a:schemeClr val="accent3"/>
          </a:effectRef>
          <a:fontRef idx="minor"/>
        </p:style>
      </p:sp>
      <p:sp>
        <p:nvSpPr>
          <p:cNvPr id="380" name="CustomShape 9"/>
          <p:cNvSpPr/>
          <p:nvPr/>
        </p:nvSpPr>
        <p:spPr>
          <a:xfrm>
            <a:off x="7086240" y="3326400"/>
            <a:ext cx="2076120" cy="72648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0" lang="en-GB" sz="1100" spc="-1" strike="noStrike">
                <a:solidFill>
                  <a:srgbClr val="000000"/>
                </a:solidFill>
                <a:latin typeface="Avenir Next Condensed"/>
                <a:ea typeface="Avenir Next Condensed"/>
              </a:rPr>
              <a:t>Note the ; here.  It is needed since this function declaration is a statement. Compare this with the function header in the example on the left.</a:t>
            </a:r>
            <a:endParaRPr b="0" lang="en-GB" sz="1100" spc="-1" strike="noStrike">
              <a:latin typeface="Arial"/>
            </a:endParaRPr>
          </a:p>
        </p:txBody>
      </p:sp>
    </p:spTree>
  </p:cSld>
  <p:timing>
    <p:tnLst>
      <p:par>
        <p:cTn id="435" dur="indefinite" restart="never" nodeType="tmRoot">
          <p:childTnLst>
            <p:seq>
              <p:cTn id="436" dur="indefinite" nodeType="mainSeq">
                <p:childTnLst>
                  <p:par>
                    <p:cTn id="437" fill="hold">
                      <p:stCondLst>
                        <p:cond delay="indefinite"/>
                      </p:stCondLst>
                      <p:childTnLst>
                        <p:par>
                          <p:cTn id="438" fill="hold">
                            <p:stCondLst>
                              <p:cond delay="0"/>
                            </p:stCondLst>
                            <p:childTnLst>
                              <p:par>
                                <p:cTn id="439" nodeType="clickEffect" fill="hold" presetClass="entr" presetID="1">
                                  <p:stCondLst>
                                    <p:cond delay="0"/>
                                  </p:stCondLst>
                                  <p:childTnLst>
                                    <p:set>
                                      <p:cBhvr>
                                        <p:cTn id="440" dur="1" fill="hold">
                                          <p:stCondLst>
                                            <p:cond delay="0"/>
                                          </p:stCondLst>
                                        </p:cTn>
                                        <p:tgtEl>
                                          <p:spTgt spid="374"/>
                                        </p:tgtEl>
                                        <p:attrNameLst>
                                          <p:attrName>style.visibility</p:attrName>
                                        </p:attrNameLst>
                                      </p:cBhvr>
                                      <p:to>
                                        <p:strVal val="visible"/>
                                      </p:to>
                                    </p:set>
                                  </p:childTnLst>
                                </p:cTn>
                              </p:par>
                              <p:par>
                                <p:cTn id="441" nodeType="withEffect" fill="hold" presetClass="entr" presetID="1">
                                  <p:stCondLst>
                                    <p:cond delay="0"/>
                                  </p:stCondLst>
                                  <p:childTnLst>
                                    <p:set>
                                      <p:cBhvr>
                                        <p:cTn id="442" dur="1" fill="hold">
                                          <p:stCondLst>
                                            <p:cond delay="0"/>
                                          </p:stCondLst>
                                        </p:cTn>
                                        <p:tgtEl>
                                          <p:spTgt spid="376"/>
                                        </p:tgtEl>
                                        <p:attrNameLst>
                                          <p:attrName>style.visibility</p:attrName>
                                        </p:attrNameLst>
                                      </p:cBhvr>
                                      <p:to>
                                        <p:strVal val="visible"/>
                                      </p:to>
                                    </p:set>
                                  </p:childTnLst>
                                </p:cTn>
                              </p:par>
                            </p:childTnLst>
                          </p:cTn>
                        </p:par>
                      </p:childTnLst>
                    </p:cTn>
                  </p:par>
                  <p:par>
                    <p:cTn id="443" fill="hold">
                      <p:stCondLst>
                        <p:cond delay="indefinite"/>
                      </p:stCondLst>
                      <p:childTnLst>
                        <p:par>
                          <p:cTn id="444" fill="hold">
                            <p:stCondLst>
                              <p:cond delay="0"/>
                            </p:stCondLst>
                            <p:childTnLst>
                              <p:par>
                                <p:cTn id="445" nodeType="clickEffect" fill="hold" presetClass="entr" presetID="1">
                                  <p:stCondLst>
                                    <p:cond delay="0"/>
                                  </p:stCondLst>
                                  <p:childTnLst>
                                    <p:set>
                                      <p:cBhvr>
                                        <p:cTn id="446" dur="1" fill="hold">
                                          <p:stCondLst>
                                            <p:cond delay="0"/>
                                          </p:stCondLst>
                                        </p:cTn>
                                        <p:tgtEl>
                                          <p:spTgt spid="379"/>
                                        </p:tgtEl>
                                        <p:attrNameLst>
                                          <p:attrName>style.visibility</p:attrName>
                                        </p:attrNameLst>
                                      </p:cBhvr>
                                      <p:to>
                                        <p:strVal val="visible"/>
                                      </p:to>
                                    </p:set>
                                  </p:childTnLst>
                                </p:cTn>
                              </p:par>
                              <p:par>
                                <p:cTn id="447" nodeType="withEffect" fill="hold" presetClass="entr" presetID="1">
                                  <p:stCondLst>
                                    <p:cond delay="0"/>
                                  </p:stCondLst>
                                  <p:childTnLst>
                                    <p:set>
                                      <p:cBhvr>
                                        <p:cTn id="448" dur="1" fill="hold">
                                          <p:stCondLst>
                                            <p:cond delay="0"/>
                                          </p:stCondLst>
                                        </p:cTn>
                                        <p:tgtEl>
                                          <p:spTgt spid="38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Declaration</a:t>
            </a:r>
            <a:endParaRPr b="0" lang="en-US" sz="4400" spc="-1" strike="noStrike">
              <a:solidFill>
                <a:srgbClr val="000000"/>
              </a:solidFill>
              <a:latin typeface="Calibri Light"/>
            </a:endParaRPr>
          </a:p>
        </p:txBody>
      </p:sp>
      <p:sp>
        <p:nvSpPr>
          <p:cNvPr id="382"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 function declaration is similar to a function header except that it must be followed by a </a:t>
            </a:r>
            <a:r>
              <a:rPr b="1" lang="en-US" sz="2800" spc="-1" strike="noStrike">
                <a:solidFill>
                  <a:srgbClr val="e46c0a"/>
                </a:solidFill>
                <a:latin typeface="Calibri Light"/>
                <a:ea typeface="Calibri Light"/>
              </a:rPr>
              <a:t>semicolon</a:t>
            </a:r>
            <a:r>
              <a:rPr b="0" lang="en-US" sz="2800" spc="-1" strike="noStrike">
                <a:solidFill>
                  <a:srgbClr val="e46c0a"/>
                </a:solidFill>
                <a:latin typeface="Calibri Light"/>
                <a:ea typeface="Calibri Light"/>
              </a:rPr>
              <a:t>;</a:t>
            </a:r>
            <a:r>
              <a:rPr b="0" lang="en-US" sz="2800" spc="-1" strike="noStrike">
                <a:solidFill>
                  <a:srgbClr val="000000"/>
                </a:solidFill>
                <a:latin typeface="Calibri Light"/>
                <a:ea typeface="Calibri Light"/>
              </a:rPr>
              <a:t> and the identifiers in the parameter list can be changed or even omitted.  </a:t>
            </a:r>
            <a:r>
              <a:rPr b="0" lang="en-US" sz="2800" spc="-1" strike="noStrike">
                <a:solidFill>
                  <a:srgbClr val="31859c"/>
                </a:solidFill>
                <a:latin typeface="Calibri Light"/>
                <a:ea typeface="Calibri Light"/>
              </a:rPr>
              <a:t>It provides all the information needed in making a function call.</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383" name="CustomShape 3"/>
          <p:cNvSpPr/>
          <p:nvPr/>
        </p:nvSpPr>
        <p:spPr>
          <a:xfrm>
            <a:off x="1065240" y="3892320"/>
            <a:ext cx="6182280" cy="1958040"/>
          </a:xfrm>
          <a:prstGeom prst="rect">
            <a:avLst/>
          </a:prstGeom>
          <a:solidFill>
            <a:schemeClr val="bg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000000"/>
                </a:solidFill>
                <a:latin typeface="Calibri Light"/>
              </a:rPr>
              <a:t>Syntax</a:t>
            </a:r>
            <a:endParaRPr b="0" lang="en-GB" sz="2000" spc="-1" strike="noStrike">
              <a:latin typeface="Arial"/>
            </a:endParaRPr>
          </a:p>
          <a:p>
            <a:pPr>
              <a:lnSpc>
                <a:spcPct val="100000"/>
              </a:lnSpc>
            </a:pPr>
            <a:r>
              <a:rPr b="0" lang="en-GB" sz="2000" spc="-1" strike="noStrike">
                <a:solidFill>
                  <a:srgbClr val="0070c0"/>
                </a:solidFill>
                <a:latin typeface="Calibri Light"/>
              </a:rPr>
              <a:t>      </a:t>
            </a:r>
            <a:r>
              <a:rPr b="0" lang="en-GB" sz="2000" spc="-1" strike="noStrike">
                <a:solidFill>
                  <a:srgbClr val="0070c0"/>
                </a:solidFill>
                <a:latin typeface="Calibri Light"/>
              </a:rPr>
              <a:t>	</a:t>
            </a:r>
            <a:r>
              <a:rPr b="0" lang="en-GB" sz="2000" spc="-1" strike="noStrike">
                <a:solidFill>
                  <a:srgbClr val="0070c0"/>
                </a:solidFill>
                <a:latin typeface="Calibri Light"/>
              </a:rPr>
              <a:t>type_ret</a:t>
            </a:r>
            <a:r>
              <a:rPr b="0" lang="en-GB" sz="2000" spc="-1" strike="noStrike">
                <a:solidFill>
                  <a:srgbClr val="0070c0"/>
                </a:solidFill>
                <a:latin typeface="Calibri Light"/>
              </a:rPr>
              <a:t>	</a:t>
            </a:r>
            <a:r>
              <a:rPr b="0" lang="en-GB" sz="2000" spc="-1" strike="noStrike">
                <a:solidFill>
                  <a:srgbClr val="0070c0"/>
                </a:solidFill>
                <a:latin typeface="Calibri Light"/>
              </a:rPr>
              <a:t> </a:t>
            </a:r>
            <a:r>
              <a:rPr b="0" lang="en-GB" sz="2000" spc="-1" strike="noStrike">
                <a:solidFill>
                  <a:srgbClr val="8064a2"/>
                </a:solidFill>
                <a:latin typeface="Calibri Light"/>
              </a:rPr>
              <a:t>func_name</a:t>
            </a:r>
            <a:r>
              <a:rPr b="0" lang="en-GB" sz="2000" spc="-1" strike="noStrike">
                <a:solidFill>
                  <a:srgbClr val="0070c0"/>
                </a:solidFill>
                <a:latin typeface="Calibri Light"/>
              </a:rPr>
              <a:t>(</a:t>
            </a:r>
            <a:r>
              <a:rPr b="0" lang="en-GB" sz="2000" spc="-1" strike="noStrike">
                <a:solidFill>
                  <a:srgbClr val="e46c0a"/>
                </a:solidFill>
                <a:latin typeface="Calibri Light"/>
              </a:rPr>
              <a:t>type1 par1, type2 par2, …</a:t>
            </a:r>
            <a:r>
              <a:rPr b="0" lang="en-GB" sz="2000" spc="-1" strike="noStrike">
                <a:solidFill>
                  <a:srgbClr val="0070c0"/>
                </a:solidFill>
                <a:latin typeface="Calibri Light"/>
              </a:rPr>
              <a:t>);  </a:t>
            </a:r>
            <a:endParaRPr b="0" lang="en-GB" sz="2000" spc="-1" strike="noStrike">
              <a:latin typeface="Arial"/>
            </a:endParaRPr>
          </a:p>
          <a:p>
            <a:pPr>
              <a:lnSpc>
                <a:spcPct val="100000"/>
              </a:lnSpc>
            </a:pPr>
            <a:r>
              <a:rPr b="0" lang="en-GB" sz="2000" spc="-1" strike="noStrike">
                <a:solidFill>
                  <a:srgbClr val="0070c0"/>
                </a:solidFill>
                <a:latin typeface="Calibri Light"/>
              </a:rPr>
              <a:t>or</a:t>
            </a:r>
            <a:endParaRPr b="0" lang="en-GB" sz="2000" spc="-1" strike="noStrike">
              <a:latin typeface="Arial"/>
            </a:endParaRPr>
          </a:p>
          <a:p>
            <a:pPr>
              <a:lnSpc>
                <a:spcPct val="100000"/>
              </a:lnSpc>
            </a:pPr>
            <a:r>
              <a:rPr b="0" lang="en-GB" sz="2000" spc="-1" strike="noStrike">
                <a:solidFill>
                  <a:srgbClr val="0070c0"/>
                </a:solidFill>
                <a:latin typeface="Calibri Light"/>
              </a:rPr>
              <a:t> </a:t>
            </a:r>
            <a:r>
              <a:rPr b="0" lang="en-GB" sz="2000" spc="-1" strike="noStrike">
                <a:solidFill>
                  <a:srgbClr val="0070c0"/>
                </a:solidFill>
                <a:latin typeface="Calibri Light"/>
              </a:rPr>
              <a:t>	</a:t>
            </a:r>
            <a:r>
              <a:rPr b="0" lang="en-GB" sz="2000" spc="-1" strike="noStrike">
                <a:solidFill>
                  <a:srgbClr val="0070c0"/>
                </a:solidFill>
                <a:latin typeface="Calibri Light"/>
              </a:rPr>
              <a:t>type_ret</a:t>
            </a:r>
            <a:r>
              <a:rPr b="0" lang="en-GB" sz="2000" spc="-1" strike="noStrike">
                <a:solidFill>
                  <a:srgbClr val="0070c0"/>
                </a:solidFill>
                <a:latin typeface="Calibri Light"/>
              </a:rPr>
              <a:t>	</a:t>
            </a:r>
            <a:r>
              <a:rPr b="0" lang="en-GB" sz="2000" spc="-1" strike="noStrike">
                <a:solidFill>
                  <a:srgbClr val="0070c0"/>
                </a:solidFill>
                <a:latin typeface="Calibri Light"/>
              </a:rPr>
              <a:t> </a:t>
            </a:r>
            <a:r>
              <a:rPr b="0" lang="en-GB" sz="2000" spc="-1" strike="noStrike">
                <a:solidFill>
                  <a:srgbClr val="8064a2"/>
                </a:solidFill>
                <a:latin typeface="Calibri Light"/>
              </a:rPr>
              <a:t>func_name</a:t>
            </a:r>
            <a:r>
              <a:rPr b="0" lang="en-GB" sz="2000" spc="-1" strike="noStrike">
                <a:solidFill>
                  <a:srgbClr val="0070c0"/>
                </a:solidFill>
                <a:latin typeface="Calibri Light"/>
              </a:rPr>
              <a:t>(</a:t>
            </a:r>
            <a:r>
              <a:rPr b="0" lang="en-GB" sz="2000" spc="-1" strike="noStrike">
                <a:solidFill>
                  <a:srgbClr val="e46c0a"/>
                </a:solidFill>
                <a:latin typeface="Calibri Light"/>
              </a:rPr>
              <a:t>type1, type2, …</a:t>
            </a:r>
            <a:r>
              <a:rPr b="0" lang="en-GB" sz="2000" spc="-1" strike="noStrike">
                <a:solidFill>
                  <a:srgbClr val="0070c0"/>
                </a:solidFill>
                <a:latin typeface="Calibri Light"/>
              </a:rPr>
              <a:t>);  </a:t>
            </a:r>
            <a:r>
              <a:rPr b="0" lang="en-GB" sz="2000" spc="-1" strike="noStrike">
                <a:solidFill>
                  <a:srgbClr val="0070c0"/>
                </a:solidFill>
                <a:latin typeface="Calibri Light"/>
              </a:rPr>
              <a:t>	</a:t>
            </a:r>
            <a:endParaRPr b="0" lang="en-GB" sz="2000" spc="-1" strike="noStrike">
              <a:latin typeface="Arial"/>
            </a:endParaRPr>
          </a:p>
        </p:txBody>
      </p:sp>
      <p:sp>
        <p:nvSpPr>
          <p:cNvPr id="384" name="TextShape 4"/>
          <p:cNvSpPr txBox="1"/>
          <p:nvPr/>
        </p:nvSpPr>
        <p:spPr>
          <a:xfrm>
            <a:off x="6553080" y="6356520"/>
            <a:ext cx="2133360" cy="364680"/>
          </a:xfrm>
          <a:prstGeom prst="rect">
            <a:avLst/>
          </a:prstGeom>
          <a:noFill/>
          <a:ln>
            <a:noFill/>
          </a:ln>
        </p:spPr>
        <p:txBody>
          <a:bodyPr anchor="ctr"/>
          <a:p>
            <a:pPr algn="r">
              <a:lnSpc>
                <a:spcPct val="100000"/>
              </a:lnSpc>
            </a:pPr>
            <a:fld id="{42EFF4B4-8F2D-4F4C-9D54-8C9C8B0B50C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49" dur="indefinite" restart="never" nodeType="tmRoot">
          <p:childTnLst>
            <p:seq>
              <p:cTn id="450"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Declaration</a:t>
            </a:r>
            <a:endParaRPr b="0" lang="en-US" sz="4400" spc="-1" strike="noStrike">
              <a:solidFill>
                <a:srgbClr val="000000"/>
              </a:solidFill>
              <a:latin typeface="Calibri Light"/>
            </a:endParaRPr>
          </a:p>
        </p:txBody>
      </p:sp>
      <p:sp>
        <p:nvSpPr>
          <p:cNvPr id="386" name="TextShape 2"/>
          <p:cNvSpPr txBox="1"/>
          <p:nvPr/>
        </p:nvSpPr>
        <p:spPr>
          <a:xfrm>
            <a:off x="457200" y="1417680"/>
            <a:ext cx="8229240" cy="4708080"/>
          </a:xfrm>
          <a:prstGeom prst="rect">
            <a:avLst/>
          </a:prstGeom>
          <a:noFill/>
          <a:ln>
            <a:noFill/>
          </a:ln>
        </p:spPr>
        <p:txBody>
          <a:bodyPr/>
          <a:p>
            <a:pPr>
              <a:lnSpc>
                <a:spcPct val="100000"/>
              </a:lnSpc>
              <a:spcBef>
                <a:spcPts val="561"/>
              </a:spcBef>
            </a:pPr>
            <a:r>
              <a:rPr b="1" lang="en-US" sz="2800" spc="-1" strike="noStrike">
                <a:solidFill>
                  <a:srgbClr val="000000"/>
                </a:solidFill>
                <a:latin typeface="Calibri Light"/>
                <a:ea typeface="Calibri Light"/>
              </a:rPr>
              <a:t>Examples</a:t>
            </a:r>
            <a:r>
              <a:rPr b="0" lang="en-US" sz="2800" spc="-1" strike="noStrike">
                <a:solidFill>
                  <a:srgbClr val="000000"/>
                </a:solidFill>
                <a:latin typeface="Calibri Light"/>
                <a:ea typeface="Calibri Light"/>
              </a:rPr>
              <a:t>:</a:t>
            </a:r>
            <a:endParaRPr b="0" lang="en-US" sz="2800" spc="-1" strike="noStrike">
              <a:solidFill>
                <a:srgbClr val="000000"/>
              </a:solidFill>
              <a:latin typeface="Calibri Light"/>
            </a:endParaRPr>
          </a:p>
        </p:txBody>
      </p:sp>
      <p:sp>
        <p:nvSpPr>
          <p:cNvPr id="387" name="CustomShape 3"/>
          <p:cNvSpPr/>
          <p:nvPr/>
        </p:nvSpPr>
        <p:spPr>
          <a:xfrm>
            <a:off x="870480" y="2057400"/>
            <a:ext cx="3713040" cy="3770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000000"/>
                </a:solidFill>
                <a:latin typeface="Menlo"/>
                <a:ea typeface="Menlo"/>
              </a:rPr>
              <a:t>#include &lt;iostream&gt; </a:t>
            </a:r>
            <a:br/>
            <a:r>
              <a:rPr b="0" lang="en-GB" sz="1200" spc="-1" strike="noStrike">
                <a:solidFill>
                  <a:srgbClr val="000000"/>
                </a:solidFill>
                <a:latin typeface="Menlo"/>
                <a:ea typeface="Menlo"/>
              </a:rPr>
              <a:t>using namespace std; </a:t>
            </a:r>
            <a:endParaRPr b="0" lang="en-GB" sz="1200" spc="-1" strike="noStrike">
              <a:latin typeface="Arial"/>
            </a:endParaRPr>
          </a:p>
          <a:p>
            <a:pPr>
              <a:lnSpc>
                <a:spcPct val="100000"/>
              </a:lnSpc>
            </a:pPr>
            <a:br/>
            <a:r>
              <a:rPr b="1" lang="en-GB" sz="1200" spc="-1" strike="noStrike">
                <a:solidFill>
                  <a:srgbClr val="31859c"/>
                </a:solidFill>
                <a:latin typeface="Menlo"/>
                <a:ea typeface="Menlo"/>
              </a:rPr>
              <a:t>double larger(</a:t>
            </a:r>
            <a:r>
              <a:rPr b="1" lang="en-GB" sz="1200" spc="-1" strike="noStrike">
                <a:solidFill>
                  <a:srgbClr val="e46c0a"/>
                </a:solidFill>
                <a:latin typeface="Menlo"/>
                <a:ea typeface="Menlo"/>
              </a:rPr>
              <a:t>double p, double q</a:t>
            </a:r>
            <a:r>
              <a:rPr b="1" lang="en-GB" sz="1200" spc="-1" strike="noStrike">
                <a:solidFill>
                  <a:srgbClr val="31859c"/>
                </a:solidFill>
                <a:latin typeface="Menlo"/>
                <a:ea typeface="Menlo"/>
              </a:rPr>
              <a:t>)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Menlo"/>
                <a:ea typeface="Menlo"/>
              </a:rPr>
              <a:t>int main() </a:t>
            </a:r>
            <a:endParaRPr b="0" lang="en-GB" sz="1200" spc="-1" strike="noStrike">
              <a:latin typeface="Arial"/>
            </a:endParaRPr>
          </a:p>
          <a:p>
            <a:pPr>
              <a:lnSpc>
                <a:spcPct val="100000"/>
              </a:lnSpc>
            </a:pPr>
            <a:r>
              <a:rPr b="0" lang="en-GB" sz="1200" spc="-1" strike="noStrike">
                <a:solidFill>
                  <a:srgbClr val="000000"/>
                </a:solidFill>
                <a:latin typeface="Menlo"/>
                <a:ea typeface="Menlo"/>
              </a:rPr>
              <a:t>{ </a:t>
            </a:r>
            <a:endParaRPr b="0" lang="en-GB" sz="1200" spc="-1" strike="noStrike">
              <a:latin typeface="Arial"/>
            </a:endParaRPr>
          </a:p>
          <a:p>
            <a:pPr>
              <a:lnSpc>
                <a:spcPct val="1000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 </a:t>
            </a:r>
            <a:endParaRPr b="0" lang="en-GB" sz="1200" spc="-1" strike="noStrike">
              <a:latin typeface="Arial"/>
            </a:endParaRPr>
          </a:p>
          <a:p>
            <a:pPr>
              <a:lnSpc>
                <a:spcPct val="100000"/>
              </a:lnSpc>
            </a:pPr>
            <a:r>
              <a:rPr b="1" lang="en-GB" sz="1200" spc="-1" strike="noStrike">
                <a:solidFill>
                  <a:srgbClr val="31859c"/>
                </a:solidFill>
                <a:latin typeface="Menlo"/>
                <a:ea typeface="Menlo"/>
              </a:rPr>
              <a:t>  </a:t>
            </a:r>
            <a:r>
              <a:rPr b="1" lang="en-GB" sz="1200" spc="-1" strike="noStrike">
                <a:solidFill>
                  <a:srgbClr val="31859c"/>
                </a:solidFill>
                <a:latin typeface="Menlo"/>
                <a:ea typeface="Menlo"/>
              </a:rPr>
              <a:t>c= larger(a, b); </a:t>
            </a:r>
            <a:endParaRPr b="0" lang="en-GB" sz="1200" spc="-1" strike="noStrike">
              <a:latin typeface="Arial"/>
            </a:endParaRPr>
          </a:p>
          <a:p>
            <a:pPr>
              <a:lnSpc>
                <a:spcPct val="1000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 </a:t>
            </a:r>
            <a:endParaRPr b="0" lang="en-GB" sz="1200" spc="-1" strike="noStrike">
              <a:latin typeface="Arial"/>
            </a:endParaRPr>
          </a:p>
          <a:p>
            <a:pPr>
              <a:lnSpc>
                <a:spcPct val="100000"/>
              </a:lnSpc>
            </a:pPr>
            <a:r>
              <a:rPr b="0" lang="en-GB" sz="1200" spc="-1" strike="noStrike">
                <a:solidFill>
                  <a:srgbClr val="000000"/>
                </a:solidFill>
                <a:latin typeface="Menlo"/>
                <a:ea typeface="Menlo"/>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1" lang="en-GB" sz="1200" spc="-1" strike="noStrike">
                <a:solidFill>
                  <a:srgbClr val="31859c"/>
                </a:solidFill>
                <a:latin typeface="Menlo"/>
                <a:ea typeface="Menlo"/>
              </a:rPr>
              <a:t>double larger(double x, double y) </a:t>
            </a:r>
            <a:endParaRPr b="0" lang="en-GB" sz="1200" spc="-1" strike="noStrike">
              <a:latin typeface="Arial"/>
            </a:endParaRPr>
          </a:p>
          <a:p>
            <a:pPr>
              <a:lnSpc>
                <a:spcPct val="100000"/>
              </a:lnSpc>
            </a:pPr>
            <a:r>
              <a:rPr b="1" lang="en-GB" sz="1200" spc="-1" strike="noStrike">
                <a:solidFill>
                  <a:srgbClr val="31859c"/>
                </a:solidFill>
                <a:latin typeface="Menlo"/>
                <a:ea typeface="Menlo"/>
              </a:rPr>
              <a:t>{</a:t>
            </a:r>
            <a:br/>
            <a:r>
              <a:rPr b="1" lang="en-GB" sz="1200" spc="-1" strike="noStrike">
                <a:solidFill>
                  <a:srgbClr val="31859c"/>
                </a:solidFill>
                <a:latin typeface="Menlo"/>
                <a:ea typeface="Menlo"/>
              </a:rPr>
              <a:t>  return (x &gt;= y)? x : y; </a:t>
            </a:r>
            <a:endParaRPr b="0" lang="en-GB" sz="1200" spc="-1" strike="noStrike">
              <a:latin typeface="Arial"/>
            </a:endParaRPr>
          </a:p>
          <a:p>
            <a:pPr>
              <a:lnSpc>
                <a:spcPct val="100000"/>
              </a:lnSpc>
            </a:pPr>
            <a:r>
              <a:rPr b="1" lang="en-GB" sz="1200" spc="-1" strike="noStrike">
                <a:solidFill>
                  <a:srgbClr val="31859c"/>
                </a:solidFill>
                <a:latin typeface="Menlo"/>
                <a:ea typeface="Menlo"/>
              </a:rPr>
              <a:t>} </a:t>
            </a:r>
            <a:endParaRPr b="0" lang="en-GB" sz="1200" spc="-1" strike="noStrike">
              <a:latin typeface="Arial"/>
            </a:endParaRPr>
          </a:p>
        </p:txBody>
      </p:sp>
      <p:sp>
        <p:nvSpPr>
          <p:cNvPr id="388" name="CustomShape 4"/>
          <p:cNvSpPr/>
          <p:nvPr/>
        </p:nvSpPr>
        <p:spPr>
          <a:xfrm>
            <a:off x="5102640" y="2057400"/>
            <a:ext cx="3583800" cy="3770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000000"/>
                </a:solidFill>
                <a:latin typeface="Menlo"/>
                <a:ea typeface="Menlo"/>
              </a:rPr>
              <a:t>#include &lt;iostream&gt; </a:t>
            </a:r>
            <a:br/>
            <a:r>
              <a:rPr b="0" lang="en-GB" sz="1200" spc="-1" strike="noStrike">
                <a:solidFill>
                  <a:srgbClr val="000000"/>
                </a:solidFill>
                <a:latin typeface="Menlo"/>
                <a:ea typeface="Menlo"/>
              </a:rPr>
              <a:t>using namespace std; </a:t>
            </a:r>
            <a:endParaRPr b="0" lang="en-GB" sz="1200" spc="-1" strike="noStrike">
              <a:latin typeface="Arial"/>
            </a:endParaRPr>
          </a:p>
          <a:p>
            <a:pPr>
              <a:lnSpc>
                <a:spcPct val="100000"/>
              </a:lnSpc>
            </a:pPr>
            <a:br/>
            <a:r>
              <a:rPr b="1" lang="en-GB" sz="1200" spc="-1" strike="noStrike">
                <a:solidFill>
                  <a:srgbClr val="31859c"/>
                </a:solidFill>
                <a:latin typeface="Menlo"/>
                <a:ea typeface="Menlo"/>
              </a:rPr>
              <a:t>double larger(</a:t>
            </a:r>
            <a:r>
              <a:rPr b="1" lang="en-GB" sz="1200" spc="-1" strike="noStrike">
                <a:solidFill>
                  <a:srgbClr val="e46c0a"/>
                </a:solidFill>
                <a:latin typeface="Menlo"/>
                <a:ea typeface="Menlo"/>
              </a:rPr>
              <a:t>double, double</a:t>
            </a:r>
            <a:r>
              <a:rPr b="1" lang="en-GB" sz="1200" spc="-1" strike="noStrike">
                <a:solidFill>
                  <a:srgbClr val="31859c"/>
                </a:solidFill>
                <a:latin typeface="Menlo"/>
                <a:ea typeface="Menlo"/>
              </a:rPr>
              <a:t>)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Menlo"/>
                <a:ea typeface="Menlo"/>
              </a:rPr>
              <a:t>int main() </a:t>
            </a:r>
            <a:endParaRPr b="0" lang="en-GB" sz="1200" spc="-1" strike="noStrike">
              <a:latin typeface="Arial"/>
            </a:endParaRPr>
          </a:p>
          <a:p>
            <a:pPr>
              <a:lnSpc>
                <a:spcPct val="100000"/>
              </a:lnSpc>
            </a:pPr>
            <a:r>
              <a:rPr b="0" lang="en-GB" sz="1200" spc="-1" strike="noStrike">
                <a:solidFill>
                  <a:srgbClr val="000000"/>
                </a:solidFill>
                <a:latin typeface="Menlo"/>
                <a:ea typeface="Menlo"/>
              </a:rPr>
              <a:t>{ </a:t>
            </a:r>
            <a:endParaRPr b="0" lang="en-GB" sz="1200" spc="-1" strike="noStrike">
              <a:latin typeface="Arial"/>
            </a:endParaRPr>
          </a:p>
          <a:p>
            <a:pPr>
              <a:lnSpc>
                <a:spcPct val="1000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 </a:t>
            </a:r>
            <a:endParaRPr b="0" lang="en-GB" sz="1200" spc="-1" strike="noStrike">
              <a:latin typeface="Arial"/>
            </a:endParaRPr>
          </a:p>
          <a:p>
            <a:pPr>
              <a:lnSpc>
                <a:spcPct val="100000"/>
              </a:lnSpc>
            </a:pPr>
            <a:r>
              <a:rPr b="1" lang="en-GB" sz="1200" spc="-1" strike="noStrike">
                <a:solidFill>
                  <a:srgbClr val="31859c"/>
                </a:solidFill>
                <a:latin typeface="Menlo"/>
                <a:ea typeface="Menlo"/>
              </a:rPr>
              <a:t>  </a:t>
            </a:r>
            <a:r>
              <a:rPr b="1" lang="en-GB" sz="1200" spc="-1" strike="noStrike">
                <a:solidFill>
                  <a:srgbClr val="31859c"/>
                </a:solidFill>
                <a:latin typeface="Menlo"/>
                <a:ea typeface="Menlo"/>
              </a:rPr>
              <a:t>c = larger(a, b); </a:t>
            </a:r>
            <a:endParaRPr b="0" lang="en-GB" sz="1200" spc="-1" strike="noStrike">
              <a:latin typeface="Arial"/>
            </a:endParaRPr>
          </a:p>
          <a:p>
            <a:pPr>
              <a:lnSpc>
                <a:spcPct val="1000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 </a:t>
            </a:r>
            <a:endParaRPr b="0" lang="en-GB" sz="1200" spc="-1" strike="noStrike">
              <a:latin typeface="Arial"/>
            </a:endParaRPr>
          </a:p>
          <a:p>
            <a:pPr>
              <a:lnSpc>
                <a:spcPct val="100000"/>
              </a:lnSpc>
            </a:pPr>
            <a:r>
              <a:rPr b="0" lang="en-GB" sz="1200" spc="-1" strike="noStrike">
                <a:solidFill>
                  <a:srgbClr val="000000"/>
                </a:solidFill>
                <a:latin typeface="Menlo"/>
                <a:ea typeface="Menlo"/>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1" lang="en-GB" sz="1200" spc="-1" strike="noStrike">
                <a:solidFill>
                  <a:srgbClr val="31859c"/>
                </a:solidFill>
                <a:latin typeface="Menlo"/>
                <a:ea typeface="Menlo"/>
              </a:rPr>
              <a:t>double larger(double x, double y) </a:t>
            </a:r>
            <a:endParaRPr b="0" lang="en-GB" sz="1200" spc="-1" strike="noStrike">
              <a:latin typeface="Arial"/>
            </a:endParaRPr>
          </a:p>
          <a:p>
            <a:pPr>
              <a:lnSpc>
                <a:spcPct val="100000"/>
              </a:lnSpc>
            </a:pPr>
            <a:r>
              <a:rPr b="1" lang="en-GB" sz="1200" spc="-1" strike="noStrike">
                <a:solidFill>
                  <a:srgbClr val="31859c"/>
                </a:solidFill>
                <a:latin typeface="Menlo"/>
                <a:ea typeface="Menlo"/>
              </a:rPr>
              <a:t>{</a:t>
            </a:r>
            <a:br/>
            <a:r>
              <a:rPr b="1" lang="en-GB" sz="1200" spc="-1" strike="noStrike">
                <a:solidFill>
                  <a:srgbClr val="31859c"/>
                </a:solidFill>
                <a:latin typeface="Menlo"/>
                <a:ea typeface="Menlo"/>
              </a:rPr>
              <a:t>  return (x &gt;= y)? x : y; </a:t>
            </a:r>
            <a:endParaRPr b="0" lang="en-GB" sz="1200" spc="-1" strike="noStrike">
              <a:latin typeface="Arial"/>
            </a:endParaRPr>
          </a:p>
          <a:p>
            <a:pPr>
              <a:lnSpc>
                <a:spcPct val="100000"/>
              </a:lnSpc>
            </a:pPr>
            <a:r>
              <a:rPr b="1" lang="en-GB" sz="1200" spc="-1" strike="noStrike">
                <a:solidFill>
                  <a:srgbClr val="31859c"/>
                </a:solidFill>
                <a:latin typeface="Menlo"/>
                <a:ea typeface="Menlo"/>
              </a:rPr>
              <a:t>} </a:t>
            </a:r>
            <a:endParaRPr b="0" lang="en-GB" sz="1200" spc="-1" strike="noStrike">
              <a:latin typeface="Arial"/>
            </a:endParaRPr>
          </a:p>
        </p:txBody>
      </p:sp>
      <p:sp>
        <p:nvSpPr>
          <p:cNvPr id="389" name="CustomShape 5"/>
          <p:cNvSpPr/>
          <p:nvPr/>
        </p:nvSpPr>
        <p:spPr>
          <a:xfrm>
            <a:off x="468360" y="3055320"/>
            <a:ext cx="432720" cy="142200"/>
          </a:xfrm>
          <a:prstGeom prst="rightArrow">
            <a:avLst>
              <a:gd name="adj1" fmla="val 50000"/>
              <a:gd name="adj2" fmla="val 50000"/>
            </a:avLst>
          </a:prstGeom>
          <a:ln>
            <a:solidFill>
              <a:srgbClr val="f59240"/>
            </a:solidFill>
            <a:round/>
          </a:ln>
          <a:effectLst>
            <a:outerShdw blurRad="40000" dir="5400000" dist="23000" rotWithShape="0">
              <a:srgbClr val="000000">
                <a:alpha val="35000"/>
              </a:srgbClr>
            </a:outerShdw>
          </a:effectLst>
        </p:spPr>
        <p:style>
          <a:lnRef idx="1">
            <a:schemeClr val="accent6"/>
          </a:lnRef>
          <a:fillRef idx="3">
            <a:schemeClr val="accent6"/>
          </a:fillRef>
          <a:effectRef idx="2">
            <a:schemeClr val="accent6"/>
          </a:effectRef>
          <a:fontRef idx="minor"/>
        </p:style>
      </p:sp>
      <p:sp>
        <p:nvSpPr>
          <p:cNvPr id="390" name="CustomShape 6"/>
          <p:cNvSpPr/>
          <p:nvPr/>
        </p:nvSpPr>
        <p:spPr>
          <a:xfrm>
            <a:off x="4702680" y="3055320"/>
            <a:ext cx="432720" cy="142200"/>
          </a:xfrm>
          <a:prstGeom prst="rightArrow">
            <a:avLst>
              <a:gd name="adj1" fmla="val 50000"/>
              <a:gd name="adj2" fmla="val 50000"/>
            </a:avLst>
          </a:prstGeom>
          <a:ln>
            <a:solidFill>
              <a:srgbClr val="f59240"/>
            </a:solidFill>
            <a:round/>
          </a:ln>
          <a:effectLst>
            <a:outerShdw blurRad="40000" dir="5400000" dist="23000" rotWithShape="0">
              <a:srgbClr val="000000">
                <a:alpha val="35000"/>
              </a:srgbClr>
            </a:outerShdw>
          </a:effectLst>
        </p:spPr>
        <p:style>
          <a:lnRef idx="1">
            <a:schemeClr val="accent6"/>
          </a:lnRef>
          <a:fillRef idx="3">
            <a:schemeClr val="accent6"/>
          </a:fillRef>
          <a:effectRef idx="2">
            <a:schemeClr val="accent6"/>
          </a:effectRef>
          <a:fontRef idx="minor"/>
        </p:style>
      </p:sp>
      <p:sp>
        <p:nvSpPr>
          <p:cNvPr id="391" name="TextShape 7"/>
          <p:cNvSpPr txBox="1"/>
          <p:nvPr/>
        </p:nvSpPr>
        <p:spPr>
          <a:xfrm>
            <a:off x="6553080" y="6356520"/>
            <a:ext cx="2133360" cy="364680"/>
          </a:xfrm>
          <a:prstGeom prst="rect">
            <a:avLst/>
          </a:prstGeom>
          <a:noFill/>
          <a:ln>
            <a:noFill/>
          </a:ln>
        </p:spPr>
        <p:txBody>
          <a:bodyPr anchor="ctr"/>
          <a:p>
            <a:pPr algn="r">
              <a:lnSpc>
                <a:spcPct val="100000"/>
              </a:lnSpc>
            </a:pPr>
            <a:fld id="{7B4B3806-57D6-4E1D-BD13-6CEB96701CB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51" dur="indefinite" restart="never" nodeType="tmRoot">
          <p:childTnLst>
            <p:seq>
              <p:cTn id="452"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1"/>
          <p:cNvSpPr txBox="1"/>
          <p:nvPr/>
        </p:nvSpPr>
        <p:spPr>
          <a:xfrm>
            <a:off x="28656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Function Call - Flow of Control</a:t>
            </a:r>
            <a:endParaRPr b="0" lang="en-US" sz="4400" spc="-1" strike="noStrike">
              <a:solidFill>
                <a:srgbClr val="000000"/>
              </a:solidFill>
              <a:latin typeface="Calibri Light"/>
            </a:endParaRPr>
          </a:p>
        </p:txBody>
      </p:sp>
      <p:sp>
        <p:nvSpPr>
          <p:cNvPr id="393" name="TextShape 2"/>
          <p:cNvSpPr txBox="1"/>
          <p:nvPr/>
        </p:nvSpPr>
        <p:spPr>
          <a:xfrm>
            <a:off x="286560" y="1319040"/>
            <a:ext cx="8584200" cy="5036760"/>
          </a:xfrm>
          <a:prstGeom prst="rect">
            <a:avLst/>
          </a:prstGeom>
          <a:noFill/>
          <a:ln>
            <a:noFill/>
          </a:ln>
        </p:spPr>
        <p:txBody>
          <a:bodyPr>
            <a:normAutofit/>
          </a:bodyPr>
          <a:p>
            <a:pPr marL="343080" indent="-342720">
              <a:lnSpc>
                <a:spcPct val="100000"/>
              </a:lnSpc>
              <a:spcBef>
                <a:spcPts val="601"/>
              </a:spcBef>
              <a:buClr>
                <a:srgbClr val="000000"/>
              </a:buClr>
              <a:buFont typeface="Arial"/>
              <a:buChar char="•"/>
            </a:pPr>
            <a:r>
              <a:rPr b="0" lang="en-US" sz="2800" spc="-1" strike="noStrike">
                <a:solidFill>
                  <a:srgbClr val="000000"/>
                </a:solidFill>
                <a:latin typeface="Calibri Light"/>
                <a:ea typeface="Calibri Light"/>
              </a:rPr>
              <a:t>When a program is put into execution </a:t>
            </a:r>
            <a:endParaRPr b="0" lang="en-US" sz="2800" spc="-1" strike="noStrike">
              <a:solidFill>
                <a:srgbClr val="000000"/>
              </a:solidFill>
              <a:latin typeface="Calibri Light"/>
            </a:endParaRPr>
          </a:p>
          <a:p>
            <a:pPr lvl="1" marL="743040" indent="-285480">
              <a:lnSpc>
                <a:spcPct val="100000"/>
              </a:lnSpc>
              <a:spcBef>
                <a:spcPts val="601"/>
              </a:spcBef>
              <a:buClr>
                <a:srgbClr val="000000"/>
              </a:buClr>
              <a:buFont typeface="Arial"/>
              <a:buChar char="–"/>
            </a:pPr>
            <a:r>
              <a:rPr b="0" lang="en-US" sz="2400" spc="-1" strike="noStrike">
                <a:solidFill>
                  <a:srgbClr val="000000"/>
                </a:solidFill>
                <a:latin typeface="Calibri Light"/>
                <a:ea typeface="Calibri Light"/>
              </a:rPr>
              <a:t>It always </a:t>
            </a:r>
            <a:r>
              <a:rPr b="0" lang="en-US" sz="2400" spc="-1" strike="noStrike">
                <a:solidFill>
                  <a:srgbClr val="e46c0a"/>
                </a:solidFill>
                <a:latin typeface="Calibri Light"/>
                <a:ea typeface="Calibri Light"/>
              </a:rPr>
              <a:t>starts at the main function </a:t>
            </a:r>
            <a:r>
              <a:rPr b="0" lang="en-US" sz="2400" spc="-1" strike="noStrike">
                <a:solidFill>
                  <a:srgbClr val="000000"/>
                </a:solidFill>
                <a:latin typeface="Calibri Light"/>
                <a:ea typeface="Calibri Light"/>
              </a:rPr>
              <a:t>no matter where its definition is in the source file </a:t>
            </a:r>
            <a:endParaRPr b="0" lang="en-US" sz="2400" spc="-1" strike="noStrike">
              <a:solidFill>
                <a:srgbClr val="000000"/>
              </a:solidFill>
              <a:latin typeface="Calibri Light"/>
            </a:endParaRPr>
          </a:p>
          <a:p>
            <a:pPr lvl="1" marL="743040" indent="-285480">
              <a:lnSpc>
                <a:spcPct val="100000"/>
              </a:lnSpc>
              <a:spcBef>
                <a:spcPts val="601"/>
              </a:spcBef>
              <a:buClr>
                <a:srgbClr val="000000"/>
              </a:buClr>
              <a:buFont typeface="Arial"/>
              <a:buChar char="–"/>
            </a:pPr>
            <a:r>
              <a:rPr b="0" lang="en-US" sz="2400" spc="-1" strike="noStrike">
                <a:solidFill>
                  <a:srgbClr val="000000"/>
                </a:solidFill>
                <a:latin typeface="Calibri Light"/>
                <a:ea typeface="Calibri Light"/>
              </a:rPr>
              <a:t>The statements in the main function are </a:t>
            </a:r>
            <a:r>
              <a:rPr b="0" lang="en-US" sz="2400" spc="-1" strike="noStrike">
                <a:solidFill>
                  <a:srgbClr val="e46c0a"/>
                </a:solidFill>
                <a:latin typeface="Calibri Light"/>
                <a:ea typeface="Calibri Light"/>
              </a:rPr>
              <a:t>executed sequentially </a:t>
            </a:r>
            <a:r>
              <a:rPr b="0" lang="en-US" sz="2400" spc="-1" strike="noStrike">
                <a:solidFill>
                  <a:srgbClr val="000000"/>
                </a:solidFill>
                <a:latin typeface="Calibri Light"/>
                <a:ea typeface="Calibri Light"/>
              </a:rPr>
              <a:t>from top to bottom and the control is passed from one statement to another </a:t>
            </a:r>
            <a:endParaRPr b="0" lang="en-US" sz="2400" spc="-1" strike="noStrike">
              <a:solidFill>
                <a:srgbClr val="000000"/>
              </a:solidFill>
              <a:latin typeface="Calibri Light"/>
            </a:endParaRPr>
          </a:p>
          <a:p>
            <a:pPr lvl="1" marL="743040" indent="-285480">
              <a:lnSpc>
                <a:spcPct val="100000"/>
              </a:lnSpc>
              <a:spcBef>
                <a:spcPts val="601"/>
              </a:spcBef>
              <a:buClr>
                <a:srgbClr val="000000"/>
              </a:buClr>
              <a:buFont typeface="Arial"/>
              <a:buChar char="–"/>
            </a:pPr>
            <a:r>
              <a:rPr b="0" lang="en-US" sz="2400" spc="-1" strike="noStrike">
                <a:solidFill>
                  <a:srgbClr val="000000"/>
                </a:solidFill>
                <a:latin typeface="Calibri Light"/>
                <a:ea typeface="Calibri Light"/>
              </a:rPr>
              <a:t>When a </a:t>
            </a:r>
            <a:r>
              <a:rPr b="0" lang="en-US" sz="2400" spc="-1" strike="noStrike">
                <a:solidFill>
                  <a:srgbClr val="e46c0a"/>
                </a:solidFill>
                <a:latin typeface="Calibri Light"/>
                <a:ea typeface="Calibri Light"/>
              </a:rPr>
              <a:t>function call is encountered</a:t>
            </a:r>
            <a:r>
              <a:rPr b="0" lang="en-US" sz="2400" spc="-1" strike="noStrike">
                <a:solidFill>
                  <a:srgbClr val="000000"/>
                </a:solidFill>
                <a:latin typeface="Calibri Light"/>
                <a:ea typeface="Calibri Light"/>
              </a:rPr>
              <a:t>, the execution of the current function is </a:t>
            </a:r>
            <a:r>
              <a:rPr b="0" lang="en-US" sz="2400" spc="-1" strike="noStrike">
                <a:solidFill>
                  <a:srgbClr val="31859c"/>
                </a:solidFill>
                <a:latin typeface="Calibri Light"/>
                <a:ea typeface="Calibri Light"/>
              </a:rPr>
              <a:t>suspended </a:t>
            </a:r>
            <a:endParaRPr b="0" lang="en-US" sz="2400" spc="-1" strike="noStrike">
              <a:solidFill>
                <a:srgbClr val="000000"/>
              </a:solidFill>
              <a:latin typeface="Calibri Light"/>
            </a:endParaRPr>
          </a:p>
          <a:p>
            <a:pPr lvl="2" marL="1143000" indent="-228240">
              <a:lnSpc>
                <a:spcPct val="100000"/>
              </a:lnSpc>
              <a:spcBef>
                <a:spcPts val="601"/>
              </a:spcBef>
              <a:buClr>
                <a:srgbClr val="000000"/>
              </a:buClr>
              <a:buFont typeface="Arial"/>
              <a:buChar char="•"/>
            </a:pPr>
            <a:r>
              <a:rPr b="0" lang="en-US" sz="2000" spc="-1" strike="noStrike">
                <a:solidFill>
                  <a:srgbClr val="000000"/>
                </a:solidFill>
                <a:latin typeface="Calibri Light"/>
                <a:ea typeface="Calibri Light"/>
              </a:rPr>
              <a:t>The values of the arguments are copied to the formal parameters of the called function, and the control is passed to the called function </a:t>
            </a:r>
            <a:endParaRPr b="0" lang="en-US" sz="2000" spc="-1" strike="noStrike">
              <a:solidFill>
                <a:srgbClr val="000000"/>
              </a:solidFill>
              <a:latin typeface="Calibri Light"/>
            </a:endParaRPr>
          </a:p>
          <a:p>
            <a:pPr lvl="2" marL="1143000" indent="-228240">
              <a:lnSpc>
                <a:spcPct val="100000"/>
              </a:lnSpc>
              <a:spcBef>
                <a:spcPts val="601"/>
              </a:spcBef>
              <a:buClr>
                <a:srgbClr val="000000"/>
              </a:buClr>
              <a:buFont typeface="Arial"/>
              <a:buChar char="•"/>
            </a:pPr>
            <a:r>
              <a:rPr b="0" lang="en-US" sz="2000" spc="-1" strike="noStrike">
                <a:solidFill>
                  <a:srgbClr val="000000"/>
                </a:solidFill>
                <a:latin typeface="Calibri Light"/>
                <a:ea typeface="Calibri Light"/>
              </a:rPr>
              <a:t>Likewise, the statements in the called function are executed from top to bottom, and the control is passed from one statement to another </a:t>
            </a:r>
            <a:endParaRPr b="0" lang="en-US" sz="2000" spc="-1" strike="noStrike">
              <a:solidFill>
                <a:srgbClr val="000000"/>
              </a:solidFill>
              <a:latin typeface="Calibri Light"/>
            </a:endParaRPr>
          </a:p>
          <a:p>
            <a:pPr lvl="2" marL="1143000" indent="-228240">
              <a:lnSpc>
                <a:spcPct val="100000"/>
              </a:lnSpc>
              <a:spcBef>
                <a:spcPts val="601"/>
              </a:spcBef>
              <a:buClr>
                <a:srgbClr val="000000"/>
              </a:buClr>
              <a:buFont typeface="Arial"/>
              <a:buChar char="•"/>
            </a:pPr>
            <a:r>
              <a:rPr b="0" lang="en-US" sz="2000" spc="-1" strike="noStrike">
                <a:solidFill>
                  <a:srgbClr val="000000"/>
                </a:solidFill>
                <a:latin typeface="Calibri Light"/>
                <a:ea typeface="Calibri Light"/>
              </a:rPr>
              <a:t>When a </a:t>
            </a:r>
            <a:r>
              <a:rPr b="0" lang="en-US" sz="2000" spc="-1" strike="noStrike">
                <a:solidFill>
                  <a:srgbClr val="e46c0a"/>
                </a:solidFill>
                <a:latin typeface="Calibri Light"/>
                <a:ea typeface="Calibri Light"/>
              </a:rPr>
              <a:t>return statement </a:t>
            </a:r>
            <a:r>
              <a:rPr b="0" lang="en-US" sz="2000" spc="-1" strike="noStrike">
                <a:solidFill>
                  <a:srgbClr val="000000"/>
                </a:solidFill>
                <a:latin typeface="Calibri Light"/>
                <a:ea typeface="Calibri Light"/>
              </a:rPr>
              <a:t>is encountered, the execution of the function </a:t>
            </a:r>
            <a:r>
              <a:rPr b="0" lang="en-US" sz="2000" spc="-1" strike="noStrike">
                <a:solidFill>
                  <a:srgbClr val="31859c"/>
                </a:solidFill>
                <a:latin typeface="Calibri Light"/>
                <a:ea typeface="Calibri Light"/>
              </a:rPr>
              <a:t>terminates </a:t>
            </a:r>
            <a:endParaRPr b="0" lang="en-US" sz="2000" spc="-1" strike="noStrike">
              <a:solidFill>
                <a:srgbClr val="000000"/>
              </a:solidFill>
              <a:latin typeface="Calibri Light"/>
            </a:endParaRPr>
          </a:p>
          <a:p>
            <a:pPr lvl="2" marL="1143000" indent="-228240">
              <a:lnSpc>
                <a:spcPct val="100000"/>
              </a:lnSpc>
              <a:spcBef>
                <a:spcPts val="601"/>
              </a:spcBef>
              <a:buClr>
                <a:srgbClr val="000000"/>
              </a:buClr>
              <a:buFont typeface="Arial"/>
              <a:buChar char="•"/>
            </a:pPr>
            <a:r>
              <a:rPr b="0" lang="en-US" sz="2000" spc="-1" strike="noStrike">
                <a:solidFill>
                  <a:srgbClr val="000000"/>
                </a:solidFill>
                <a:latin typeface="Calibri Light"/>
                <a:ea typeface="Calibri Light"/>
              </a:rPr>
              <a:t>The control is </a:t>
            </a:r>
            <a:r>
              <a:rPr b="0" lang="en-US" sz="2000" spc="-1" strike="noStrike">
                <a:solidFill>
                  <a:srgbClr val="e46c0a"/>
                </a:solidFill>
                <a:latin typeface="Calibri Light"/>
                <a:ea typeface="Calibri Light"/>
              </a:rPr>
              <a:t>passed back to the calling function </a:t>
            </a:r>
            <a:r>
              <a:rPr b="0" lang="en-US" sz="2000" spc="-1" strike="noStrike">
                <a:solidFill>
                  <a:srgbClr val="000000"/>
                </a:solidFill>
                <a:latin typeface="Calibri Light"/>
                <a:ea typeface="Calibri Light"/>
              </a:rPr>
              <a:t>together with the return value </a:t>
            </a:r>
            <a:endParaRPr b="0" lang="en-US" sz="2000" spc="-1" strike="noStrike">
              <a:solidFill>
                <a:srgbClr val="000000"/>
              </a:solidFill>
              <a:latin typeface="Calibri Light"/>
            </a:endParaRPr>
          </a:p>
          <a:p>
            <a:pPr lvl="1" marL="743040" indent="-285480">
              <a:lnSpc>
                <a:spcPct val="100000"/>
              </a:lnSpc>
              <a:spcBef>
                <a:spcPts val="601"/>
              </a:spcBef>
              <a:buClr>
                <a:srgbClr val="000000"/>
              </a:buClr>
              <a:buFont typeface="Arial"/>
              <a:buChar char="–"/>
            </a:pPr>
            <a:r>
              <a:rPr b="0" lang="en-US" sz="2400" spc="-1" strike="noStrike">
                <a:solidFill>
                  <a:srgbClr val="000000"/>
                </a:solidFill>
                <a:latin typeface="Calibri Light"/>
                <a:ea typeface="Calibri Light"/>
              </a:rPr>
              <a:t>The main function will </a:t>
            </a:r>
            <a:r>
              <a:rPr b="0" lang="en-US" sz="2400" spc="-1" strike="noStrike">
                <a:solidFill>
                  <a:srgbClr val="e46c0a"/>
                </a:solidFill>
                <a:latin typeface="Calibri Light"/>
                <a:ea typeface="Calibri Light"/>
              </a:rPr>
              <a:t>resume</a:t>
            </a:r>
            <a:r>
              <a:rPr b="0" lang="en-US" sz="2400" spc="-1" strike="noStrike">
                <a:solidFill>
                  <a:srgbClr val="000000"/>
                </a:solidFill>
                <a:latin typeface="Calibri Light"/>
                <a:ea typeface="Calibri Light"/>
              </a:rPr>
              <a:t> at the calling statement </a:t>
            </a:r>
            <a:endParaRPr b="0" lang="en-US" sz="2400" spc="-1" strike="noStrike">
              <a:solidFill>
                <a:srgbClr val="000000"/>
              </a:solidFill>
              <a:latin typeface="Calibri Light"/>
            </a:endParaRPr>
          </a:p>
          <a:p>
            <a:pPr lvl="1" marL="743040" indent="-285480">
              <a:lnSpc>
                <a:spcPct val="100000"/>
              </a:lnSpc>
              <a:spcBef>
                <a:spcPts val="601"/>
              </a:spcBef>
              <a:buClr>
                <a:srgbClr val="000000"/>
              </a:buClr>
              <a:buFont typeface="Arial"/>
              <a:buChar char="–"/>
            </a:pPr>
            <a:r>
              <a:rPr b="0" lang="en-US" sz="2400" spc="-1" strike="noStrike">
                <a:solidFill>
                  <a:srgbClr val="000000"/>
                </a:solidFill>
                <a:latin typeface="Calibri Light"/>
                <a:ea typeface="Calibri Light"/>
              </a:rPr>
              <a:t>When a return statement in the main function is encountered, the program ends </a:t>
            </a: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p:txBody>
      </p:sp>
      <p:sp>
        <p:nvSpPr>
          <p:cNvPr id="394" name="TextShape 3"/>
          <p:cNvSpPr txBox="1"/>
          <p:nvPr/>
        </p:nvSpPr>
        <p:spPr>
          <a:xfrm>
            <a:off x="6553080" y="6356520"/>
            <a:ext cx="2133360" cy="364680"/>
          </a:xfrm>
          <a:prstGeom prst="rect">
            <a:avLst/>
          </a:prstGeom>
          <a:noFill/>
          <a:ln>
            <a:noFill/>
          </a:ln>
        </p:spPr>
        <p:txBody>
          <a:bodyPr anchor="ctr"/>
          <a:p>
            <a:pPr algn="r">
              <a:lnSpc>
                <a:spcPct val="100000"/>
              </a:lnSpc>
            </a:pPr>
            <a:fld id="{6F395DCD-9778-47B7-970C-EF064AB0103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53" dur="indefinite" restart="never" nodeType="tmRoot">
          <p:childTnLst>
            <p:seq>
              <p:cTn id="454"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How to Use this Guidance Notes</a:t>
            </a:r>
            <a:endParaRPr b="0" lang="en-US" sz="4400" spc="-1" strike="noStrike">
              <a:solidFill>
                <a:srgbClr val="000000"/>
              </a:solidFill>
              <a:latin typeface="Calibri Light"/>
            </a:endParaRPr>
          </a:p>
        </p:txBody>
      </p:sp>
      <p:sp>
        <p:nvSpPr>
          <p:cNvPr id="141" name="TextShape 2"/>
          <p:cNvSpPr txBox="1"/>
          <p:nvPr/>
        </p:nvSpPr>
        <p:spPr>
          <a:xfrm>
            <a:off x="457200" y="1600200"/>
            <a:ext cx="8229240" cy="4982760"/>
          </a:xfrm>
          <a:prstGeom prst="rect">
            <a:avLst/>
          </a:prstGeom>
          <a:noFill/>
          <a:ln>
            <a:noFill/>
          </a:ln>
        </p:spPr>
        <p:txBody>
          <a:bodyPr>
            <a:normAutofit/>
          </a:bodyPr>
          <a:p>
            <a:pPr marL="343080" indent="-342720">
              <a:lnSpc>
                <a:spcPct val="100000"/>
              </a:lnSpc>
              <a:spcBef>
                <a:spcPts val="901"/>
              </a:spcBef>
              <a:buClr>
                <a:srgbClr val="000000"/>
              </a:buClr>
              <a:buFont typeface="Arial"/>
              <a:buChar char="•"/>
            </a:pPr>
            <a:r>
              <a:rPr b="0" lang="en-US" sz="2400" spc="-1" strike="noStrike">
                <a:solidFill>
                  <a:srgbClr val="000000"/>
                </a:solidFill>
                <a:latin typeface="Calibri Light"/>
                <a:ea typeface="Calibri Light"/>
              </a:rPr>
              <a:t>The corresponding textbook chapters that we expect you to read will also be given.  The textbook may contain more details and information than we have here in this notes, and these extra textbook materials are considered references only.</a:t>
            </a:r>
            <a:endParaRPr b="0" lang="en-US" sz="2400" spc="-1" strike="noStrike">
              <a:solidFill>
                <a:srgbClr val="000000"/>
              </a:solidFill>
              <a:latin typeface="Calibri Light"/>
            </a:endParaRPr>
          </a:p>
          <a:p>
            <a:pPr marL="343080" indent="-342720">
              <a:lnSpc>
                <a:spcPct val="100000"/>
              </a:lnSpc>
              <a:spcBef>
                <a:spcPts val="901"/>
              </a:spcBef>
              <a:buClr>
                <a:srgbClr val="000000"/>
              </a:buClr>
              <a:buFont typeface="Arial"/>
              <a:buChar char="•"/>
            </a:pPr>
            <a:r>
              <a:rPr b="0" lang="en-US" sz="2400" spc="-1" strike="noStrike">
                <a:solidFill>
                  <a:srgbClr val="000000"/>
                </a:solidFill>
                <a:latin typeface="Calibri Light"/>
                <a:ea typeface="Calibri Light"/>
              </a:rPr>
              <a:t>We suggest you to </a:t>
            </a:r>
            <a:r>
              <a:rPr b="0" lang="en-US" sz="2400" spc="-1" strike="noStrike">
                <a:solidFill>
                  <a:srgbClr val="e46c0a"/>
                </a:solidFill>
                <a:latin typeface="Calibri Light"/>
                <a:ea typeface="Calibri Light"/>
              </a:rPr>
              <a:t>copy the code segments </a:t>
            </a:r>
            <a:r>
              <a:rPr b="0" lang="en-US" sz="2400" spc="-1" strike="noStrike">
                <a:solidFill>
                  <a:srgbClr val="000000"/>
                </a:solidFill>
                <a:latin typeface="Calibri Light"/>
                <a:ea typeface="Calibri Light"/>
              </a:rPr>
              <a:t>in this notes to the coding environment and try </a:t>
            </a:r>
            <a:r>
              <a:rPr b="0" lang="en-US" sz="2400" spc="-1" strike="noStrike">
                <a:solidFill>
                  <a:srgbClr val="e46c0a"/>
                </a:solidFill>
                <a:latin typeface="Calibri Light"/>
                <a:ea typeface="Calibri Light"/>
              </a:rPr>
              <a:t>run the program </a:t>
            </a:r>
            <a:r>
              <a:rPr b="0" lang="en-US" sz="2400" spc="-1" strike="noStrike">
                <a:solidFill>
                  <a:srgbClr val="000000"/>
                </a:solidFill>
                <a:latin typeface="Calibri Light"/>
                <a:ea typeface="Calibri Light"/>
              </a:rPr>
              <a:t>yourself.  </a:t>
            </a:r>
            <a:endParaRPr b="0" lang="en-US" sz="2400" spc="-1" strike="noStrike">
              <a:solidFill>
                <a:srgbClr val="000000"/>
              </a:solidFill>
              <a:latin typeface="Calibri Light"/>
            </a:endParaRPr>
          </a:p>
          <a:p>
            <a:pPr marL="343080" indent="-342720">
              <a:lnSpc>
                <a:spcPct val="100000"/>
              </a:lnSpc>
              <a:spcBef>
                <a:spcPts val="901"/>
              </a:spcBef>
              <a:buClr>
                <a:srgbClr val="000000"/>
              </a:buClr>
              <a:buFont typeface="Arial"/>
              <a:buChar char="•"/>
            </a:pPr>
            <a:r>
              <a:rPr b="0" lang="en-US" sz="2400" spc="-1" strike="noStrike">
                <a:solidFill>
                  <a:srgbClr val="000000"/>
                </a:solidFill>
                <a:latin typeface="Calibri Light"/>
                <a:ea typeface="Calibri Light"/>
              </a:rPr>
              <a:t>Also, </a:t>
            </a:r>
            <a:r>
              <a:rPr b="0" lang="en-US" sz="2400" spc="-1" strike="noStrike">
                <a:solidFill>
                  <a:srgbClr val="e46c0a"/>
                </a:solidFill>
                <a:latin typeface="Calibri Light"/>
                <a:ea typeface="Calibri Light"/>
              </a:rPr>
              <a:t>try make change to the code</a:t>
            </a:r>
            <a:r>
              <a:rPr b="0" lang="en-US" sz="2400" spc="-1" strike="noStrike">
                <a:solidFill>
                  <a:srgbClr val="000000"/>
                </a:solidFill>
                <a:latin typeface="Calibri Light"/>
                <a:ea typeface="Calibri Light"/>
              </a:rPr>
              <a:t>, then observe the output and deduce the behavior of the code.  This way of playing around with the code can help give you a better understanding of the programming language.</a:t>
            </a:r>
            <a:endParaRPr b="0" lang="en-US" sz="2400" spc="-1" strike="noStrike">
              <a:solidFill>
                <a:srgbClr val="000000"/>
              </a:solidFill>
              <a:latin typeface="Calibri Light"/>
            </a:endParaRPr>
          </a:p>
        </p:txBody>
      </p:sp>
      <p:sp>
        <p:nvSpPr>
          <p:cNvPr id="142" name="TextShape 3"/>
          <p:cNvSpPr txBox="1"/>
          <p:nvPr/>
        </p:nvSpPr>
        <p:spPr>
          <a:xfrm>
            <a:off x="6553080" y="6356520"/>
            <a:ext cx="2133360" cy="364680"/>
          </a:xfrm>
          <a:prstGeom prst="rect">
            <a:avLst/>
          </a:prstGeom>
          <a:noFill/>
          <a:ln>
            <a:noFill/>
          </a:ln>
        </p:spPr>
        <p:txBody>
          <a:bodyPr anchor="ctr"/>
          <a:p>
            <a:pPr algn="r">
              <a:lnSpc>
                <a:spcPct val="100000"/>
              </a:lnSpc>
            </a:pPr>
            <a:fld id="{A62890E2-D16C-4B9D-AA45-A0563FCAC64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Call - Flow of Control</a:t>
            </a:r>
            <a:endParaRPr b="0" lang="en-US" sz="4400" spc="-1" strike="noStrike">
              <a:solidFill>
                <a:srgbClr val="000000"/>
              </a:solidFill>
              <a:latin typeface="Calibri Light"/>
            </a:endParaRPr>
          </a:p>
        </p:txBody>
      </p:sp>
      <p:sp>
        <p:nvSpPr>
          <p:cNvPr id="396" name="TextShape 2"/>
          <p:cNvSpPr txBox="1"/>
          <p:nvPr/>
        </p:nvSpPr>
        <p:spPr>
          <a:xfrm>
            <a:off x="457200" y="1600200"/>
            <a:ext cx="8229240" cy="45255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The program on the right </a:t>
            </a:r>
            <a:br/>
            <a:r>
              <a:rPr b="0" lang="en-US" sz="2400" spc="-1" strike="noStrike">
                <a:solidFill>
                  <a:srgbClr val="000000"/>
                </a:solidFill>
                <a:latin typeface="Calibri Light"/>
                <a:ea typeface="Calibri Light"/>
              </a:rPr>
              <a:t>consists of two functions:</a:t>
            </a:r>
            <a:endParaRPr b="0" lang="en-US" sz="2400" spc="-1" strike="noStrike">
              <a:solidFill>
                <a:srgbClr val="000000"/>
              </a:solidFill>
              <a:latin typeface="Calibri Light"/>
            </a:endParaRPr>
          </a:p>
          <a:p>
            <a:pPr marL="343080" indent="-342720">
              <a:lnSpc>
                <a:spcPct val="100000"/>
              </a:lnSpc>
              <a:spcBef>
                <a:spcPts val="400"/>
              </a:spcBef>
              <a:buClr>
                <a:srgbClr val="000000"/>
              </a:buClr>
              <a:buFont typeface="Arial"/>
              <a:buChar char="•"/>
            </a:pPr>
            <a:r>
              <a:rPr b="1" lang="en-US" sz="2000" spc="-1" strike="noStrike">
                <a:solidFill>
                  <a:srgbClr val="e46c0a"/>
                </a:solidFill>
                <a:latin typeface="Calibri Light"/>
                <a:ea typeface="Calibri Light"/>
              </a:rPr>
              <a:t>main()</a:t>
            </a:r>
            <a:r>
              <a:rPr b="0" lang="en-US" sz="2000" spc="-1" strike="noStrike">
                <a:solidFill>
                  <a:srgbClr val="000000"/>
                </a:solidFill>
                <a:latin typeface="Calibri Light"/>
                <a:ea typeface="Calibri Light"/>
              </a:rPr>
              <a:t>:  controls general </a:t>
            </a:r>
            <a:br/>
            <a:r>
              <a:rPr b="0" lang="en-US" sz="2000" spc="-1" strike="noStrike">
                <a:solidFill>
                  <a:srgbClr val="000000"/>
                </a:solidFill>
                <a:latin typeface="Calibri Light"/>
                <a:ea typeface="Calibri Light"/>
              </a:rPr>
              <a:t>logic flow and handles I/O</a:t>
            </a:r>
            <a:endParaRPr b="0" lang="en-US" sz="2000" spc="-1" strike="noStrike">
              <a:solidFill>
                <a:srgbClr val="000000"/>
              </a:solidFill>
              <a:latin typeface="Calibri Light"/>
            </a:endParaRPr>
          </a:p>
          <a:p>
            <a:pPr marL="343080" indent="-342720">
              <a:lnSpc>
                <a:spcPct val="100000"/>
              </a:lnSpc>
              <a:spcBef>
                <a:spcPts val="400"/>
              </a:spcBef>
              <a:buClr>
                <a:srgbClr val="000000"/>
              </a:buClr>
              <a:buFont typeface="Arial"/>
              <a:buChar char="•"/>
            </a:pPr>
            <a:r>
              <a:rPr b="1" lang="en-US" sz="2000" spc="-1" strike="noStrike">
                <a:solidFill>
                  <a:srgbClr val="e46c0a"/>
                </a:solidFill>
                <a:latin typeface="Calibri Light"/>
                <a:ea typeface="Calibri Light"/>
              </a:rPr>
              <a:t>larger()</a:t>
            </a:r>
            <a:r>
              <a:rPr b="0" lang="en-US" sz="2000" spc="-1" strike="noStrike">
                <a:solidFill>
                  <a:srgbClr val="000000"/>
                </a:solidFill>
                <a:latin typeface="Calibri Light"/>
                <a:ea typeface="Calibri Light"/>
              </a:rPr>
              <a:t>: determines the </a:t>
            </a:r>
            <a:br/>
            <a:r>
              <a:rPr b="0" lang="en-US" sz="2000" spc="-1" strike="noStrike">
                <a:solidFill>
                  <a:srgbClr val="000000"/>
                </a:solidFill>
                <a:latin typeface="Calibri Light"/>
                <a:ea typeface="Calibri Light"/>
              </a:rPr>
              <a:t>larger of two numbers</a:t>
            </a:r>
            <a:endParaRPr b="0" lang="en-US" sz="2000" spc="-1" strike="noStrike">
              <a:solidFill>
                <a:srgbClr val="000000"/>
              </a:solidFill>
              <a:latin typeface="Calibri Light"/>
            </a:endParaRPr>
          </a:p>
        </p:txBody>
      </p:sp>
      <p:sp>
        <p:nvSpPr>
          <p:cNvPr id="397" name="CustomShape 3"/>
          <p:cNvSpPr/>
          <p:nvPr/>
        </p:nvSpPr>
        <p:spPr>
          <a:xfrm>
            <a:off x="4260240" y="1206720"/>
            <a:ext cx="4211280" cy="4889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Menlo"/>
                <a:ea typeface="Menlo"/>
              </a:rPr>
              <a:t>#include &lt;iostream&gt; </a:t>
            </a:r>
            <a:br/>
            <a:r>
              <a:rPr b="0" lang="en-GB" sz="1400" spc="-1" strike="noStrike">
                <a:solidFill>
                  <a:srgbClr val="000000"/>
                </a:solidFill>
                <a:latin typeface="Menlo"/>
                <a:ea typeface="Menlo"/>
              </a:rPr>
              <a:t>using namespace std; </a:t>
            </a:r>
            <a:endParaRPr b="0" lang="en-GB" sz="1400" spc="-1" strike="noStrike">
              <a:latin typeface="Arial"/>
            </a:endParaRPr>
          </a:p>
          <a:p>
            <a:pPr>
              <a:lnSpc>
                <a:spcPct val="100000"/>
              </a:lnSpc>
            </a:pPr>
            <a:br/>
            <a:r>
              <a:rPr b="0" lang="en-GB" sz="1400" spc="-1" strike="noStrike">
                <a:solidFill>
                  <a:srgbClr val="000000"/>
                </a:solidFill>
                <a:latin typeface="Menlo"/>
                <a:ea typeface="Menlo"/>
              </a:rPr>
              <a:t>double larger(double x, double y) </a:t>
            </a:r>
            <a:endParaRPr b="0" lang="en-GB" sz="1400" spc="-1" strike="noStrike">
              <a:latin typeface="Arial"/>
            </a:endParaRPr>
          </a:p>
          <a:p>
            <a:pPr>
              <a:lnSpc>
                <a:spcPct val="100000"/>
              </a:lnSpc>
            </a:pPr>
            <a:r>
              <a:rPr b="0" lang="en-GB" sz="1400" spc="-1" strike="noStrike">
                <a:solidFill>
                  <a:srgbClr val="000000"/>
                </a:solidFill>
                <a:latin typeface="Menlo"/>
                <a:ea typeface="Menlo"/>
              </a:rPr>
              <a:t>{</a:t>
            </a:r>
            <a:br/>
            <a:r>
              <a:rPr b="0" lang="en-GB" sz="1400" spc="-1" strike="noStrike">
                <a:solidFill>
                  <a:srgbClr val="000000"/>
                </a:solidFill>
                <a:latin typeface="Menlo"/>
                <a:ea typeface="Menlo"/>
              </a:rPr>
              <a:t>  if (x &gt;= y)</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return x;</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else</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return y; </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Menlo"/>
                <a:ea typeface="Menlo"/>
              </a:rPr>
              <a:t>int main() </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double a = 2.5, b = 5.0, c;</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 = larger(a, b); </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c &lt;&lt; " is larger." &lt;&lt; endl;</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return 0;</a:t>
            </a:r>
            <a:endParaRPr b="0" lang="en-GB" sz="1400" spc="-1" strike="noStrike">
              <a:latin typeface="Arial"/>
            </a:endParaRPr>
          </a:p>
          <a:p>
            <a:pPr>
              <a:lnSpc>
                <a:spcPct val="100000"/>
              </a:lnSpc>
            </a:pPr>
            <a:r>
              <a:rPr b="0" lang="en-GB" sz="1400" spc="-1" strike="noStrike">
                <a:solidFill>
                  <a:srgbClr val="000000"/>
                </a:solidFill>
                <a:latin typeface="Menlo"/>
                <a:ea typeface="Menlo"/>
              </a:rPr>
              <a:t>}</a:t>
            </a:r>
            <a:endParaRPr b="0" lang="en-GB" sz="1400" spc="-1" strike="noStrike">
              <a:latin typeface="Arial"/>
            </a:endParaRPr>
          </a:p>
          <a:p>
            <a:pPr>
              <a:lnSpc>
                <a:spcPct val="100000"/>
              </a:lnSpc>
            </a:pPr>
            <a:endParaRPr b="0" lang="en-GB" sz="1400" spc="-1" strike="noStrike">
              <a:latin typeface="Arial"/>
            </a:endParaRPr>
          </a:p>
        </p:txBody>
      </p:sp>
      <p:sp>
        <p:nvSpPr>
          <p:cNvPr id="398" name="TextShape 4"/>
          <p:cNvSpPr txBox="1"/>
          <p:nvPr/>
        </p:nvSpPr>
        <p:spPr>
          <a:xfrm>
            <a:off x="6553080" y="6356520"/>
            <a:ext cx="2133360" cy="364680"/>
          </a:xfrm>
          <a:prstGeom prst="rect">
            <a:avLst/>
          </a:prstGeom>
          <a:noFill/>
          <a:ln>
            <a:noFill/>
          </a:ln>
        </p:spPr>
        <p:txBody>
          <a:bodyPr anchor="ctr"/>
          <a:p>
            <a:pPr algn="r">
              <a:lnSpc>
                <a:spcPct val="100000"/>
              </a:lnSpc>
            </a:pPr>
            <a:fld id="{D4216D21-8AEE-4941-97CD-3ABDB1854FD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55" dur="indefinite" restart="never" nodeType="tmRoot">
          <p:childTnLst>
            <p:seq>
              <p:cTn id="456"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Call - Flow of Control</a:t>
            </a:r>
            <a:endParaRPr b="0" lang="en-US" sz="4400" spc="-1" strike="noStrike">
              <a:solidFill>
                <a:srgbClr val="000000"/>
              </a:solidFill>
              <a:latin typeface="Calibri Light"/>
            </a:endParaRPr>
          </a:p>
        </p:txBody>
      </p:sp>
      <p:sp>
        <p:nvSpPr>
          <p:cNvPr id="400" name="TextShape 2"/>
          <p:cNvSpPr txBox="1"/>
          <p:nvPr/>
        </p:nvSpPr>
        <p:spPr>
          <a:xfrm>
            <a:off x="286560" y="1319040"/>
            <a:ext cx="3714480" cy="4908960"/>
          </a:xfrm>
          <a:prstGeom prst="rect">
            <a:avLst/>
          </a:prstGeom>
          <a:noFill/>
          <a:ln>
            <a:noFill/>
          </a:ln>
        </p:spPr>
        <p:txBody>
          <a:bodyPr/>
          <a:p>
            <a:pPr lvl="1" marL="343080" indent="-342720">
              <a:lnSpc>
                <a:spcPct val="100000"/>
              </a:lnSpc>
              <a:spcBef>
                <a:spcPts val="1199"/>
              </a:spcBef>
              <a:buClr>
                <a:srgbClr val="000000"/>
              </a:buClr>
              <a:buFont typeface="Arial"/>
              <a:buChar char="•"/>
            </a:pPr>
            <a:r>
              <a:rPr b="0" lang="en-US" sz="2000" spc="-1" strike="noStrike">
                <a:solidFill>
                  <a:srgbClr val="000000"/>
                </a:solidFill>
                <a:latin typeface="Calibri Light"/>
                <a:ea typeface="Calibri Light"/>
              </a:rPr>
              <a:t>When a program is put into execution, it always </a:t>
            </a:r>
            <a:r>
              <a:rPr b="0" lang="en-US" sz="2000" spc="-1" strike="noStrike">
                <a:solidFill>
                  <a:srgbClr val="e46c0a"/>
                </a:solidFill>
                <a:latin typeface="Calibri Light"/>
                <a:ea typeface="Calibri Light"/>
              </a:rPr>
              <a:t>starts at the main function </a:t>
            </a:r>
            <a:r>
              <a:rPr b="0" lang="en-US" sz="2000" spc="-1" strike="noStrike">
                <a:solidFill>
                  <a:srgbClr val="000000"/>
                </a:solidFill>
                <a:latin typeface="Calibri Light"/>
                <a:ea typeface="Calibri Light"/>
              </a:rPr>
              <a:t>no matter where its definition is in the source file </a:t>
            </a:r>
            <a:endParaRPr b="0" lang="en-US" sz="2000" spc="-1" strike="noStrike">
              <a:solidFill>
                <a:srgbClr val="000000"/>
              </a:solidFill>
              <a:latin typeface="Calibri Light"/>
            </a:endParaRPr>
          </a:p>
          <a:p>
            <a:pPr>
              <a:lnSpc>
                <a:spcPct val="100000"/>
              </a:lnSpc>
              <a:spcBef>
                <a:spcPts val="561"/>
              </a:spcBef>
            </a:pPr>
            <a:endParaRPr b="0" lang="en-US" sz="2000" spc="-1" strike="noStrike">
              <a:solidFill>
                <a:srgbClr val="000000"/>
              </a:solidFill>
              <a:latin typeface="Calibri Light"/>
            </a:endParaRPr>
          </a:p>
        </p:txBody>
      </p:sp>
      <p:sp>
        <p:nvSpPr>
          <p:cNvPr id="401" name="CustomShape 3"/>
          <p:cNvSpPr/>
          <p:nvPr/>
        </p:nvSpPr>
        <p:spPr>
          <a:xfrm>
            <a:off x="4260240" y="1202040"/>
            <a:ext cx="4211280" cy="4889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a6a6a6"/>
                </a:solidFill>
                <a:latin typeface="Menlo"/>
                <a:ea typeface="Menlo"/>
              </a:rPr>
              <a:t>#include &lt;iostream&gt; </a:t>
            </a:r>
            <a:br/>
            <a:r>
              <a:rPr b="0" lang="en-GB" sz="1400" spc="-1" strike="noStrike">
                <a:solidFill>
                  <a:srgbClr val="a6a6a6"/>
                </a:solidFill>
                <a:latin typeface="Menlo"/>
                <a:ea typeface="Menlo"/>
              </a:rPr>
              <a:t>using namespace std; </a:t>
            </a:r>
            <a:endParaRPr b="0" lang="en-GB" sz="1400" spc="-1" strike="noStrike">
              <a:latin typeface="Arial"/>
            </a:endParaRPr>
          </a:p>
          <a:p>
            <a:pPr>
              <a:lnSpc>
                <a:spcPct val="100000"/>
              </a:lnSpc>
            </a:pPr>
            <a:br/>
            <a:r>
              <a:rPr b="0" lang="en-GB" sz="1400" spc="-1" strike="noStrike">
                <a:solidFill>
                  <a:srgbClr val="a6a6a6"/>
                </a:solidFill>
                <a:latin typeface="Menlo"/>
                <a:ea typeface="Menlo"/>
              </a:rPr>
              <a:t>double larger(double x, double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br/>
            <a:r>
              <a:rPr b="0" lang="en-GB" sz="1400" spc="-1" strike="noStrike">
                <a:solidFill>
                  <a:srgbClr val="a6a6a6"/>
                </a:solidFill>
                <a:latin typeface="Menlo"/>
                <a:ea typeface="Menlo"/>
              </a:rPr>
              <a:t>  if (x &gt;= y)</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x;</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else</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y;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Menlo"/>
                <a:ea typeface="Menlo"/>
              </a:rPr>
              <a:t>int main() </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double a = 2.5, b = 5.0, c;</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 = larger(a, b);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cout &lt;&lt; c &lt;&lt; " is larger." &lt;&lt; endl;</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0;</a:t>
            </a:r>
            <a:endParaRPr b="0" lang="en-GB" sz="1400" spc="-1" strike="noStrike">
              <a:latin typeface="Arial"/>
            </a:endParaRPr>
          </a:p>
          <a:p>
            <a:pPr>
              <a:lnSpc>
                <a:spcPct val="100000"/>
              </a:lnSpc>
            </a:pPr>
            <a:r>
              <a:rPr b="0" lang="en-GB" sz="1400" spc="-1" strike="noStrike">
                <a:solidFill>
                  <a:srgbClr val="000000"/>
                </a:solidFill>
                <a:latin typeface="Menlo"/>
                <a:ea typeface="Menlo"/>
              </a:rPr>
              <a:t>}</a:t>
            </a:r>
            <a:endParaRPr b="0" lang="en-GB" sz="1400" spc="-1" strike="noStrike">
              <a:latin typeface="Arial"/>
            </a:endParaRPr>
          </a:p>
          <a:p>
            <a:pPr>
              <a:lnSpc>
                <a:spcPct val="100000"/>
              </a:lnSpc>
            </a:pPr>
            <a:endParaRPr b="0" lang="en-GB" sz="1400" spc="-1" strike="noStrike">
              <a:latin typeface="Arial"/>
            </a:endParaRPr>
          </a:p>
        </p:txBody>
      </p:sp>
      <p:sp>
        <p:nvSpPr>
          <p:cNvPr id="402" name="CustomShape 4"/>
          <p:cNvSpPr/>
          <p:nvPr/>
        </p:nvSpPr>
        <p:spPr>
          <a:xfrm>
            <a:off x="4051800" y="376380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03" name="TextShape 5"/>
          <p:cNvSpPr txBox="1"/>
          <p:nvPr/>
        </p:nvSpPr>
        <p:spPr>
          <a:xfrm>
            <a:off x="6553080" y="6356520"/>
            <a:ext cx="2133360" cy="364680"/>
          </a:xfrm>
          <a:prstGeom prst="rect">
            <a:avLst/>
          </a:prstGeom>
          <a:noFill/>
          <a:ln>
            <a:noFill/>
          </a:ln>
        </p:spPr>
        <p:txBody>
          <a:bodyPr anchor="ctr"/>
          <a:p>
            <a:pPr algn="r">
              <a:lnSpc>
                <a:spcPct val="100000"/>
              </a:lnSpc>
            </a:pPr>
            <a:fld id="{42CCCB8B-9A91-413F-BABA-BA8A5AD1F10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57" dur="indefinite" restart="never" nodeType="tmRoot">
          <p:childTnLst>
            <p:seq>
              <p:cTn id="458"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Call - Flow of Control</a:t>
            </a:r>
            <a:endParaRPr b="0" lang="en-US" sz="4400" spc="-1" strike="noStrike">
              <a:solidFill>
                <a:srgbClr val="000000"/>
              </a:solidFill>
              <a:latin typeface="Calibri Light"/>
            </a:endParaRPr>
          </a:p>
        </p:txBody>
      </p:sp>
      <p:sp>
        <p:nvSpPr>
          <p:cNvPr id="405" name="TextShape 2"/>
          <p:cNvSpPr txBox="1"/>
          <p:nvPr/>
        </p:nvSpPr>
        <p:spPr>
          <a:xfrm>
            <a:off x="286560" y="1319040"/>
            <a:ext cx="3714480" cy="4908960"/>
          </a:xfrm>
          <a:prstGeom prst="rect">
            <a:avLst/>
          </a:prstGeom>
          <a:noFill/>
          <a:ln>
            <a:noFill/>
          </a:ln>
        </p:spPr>
        <p:txBody>
          <a:bodyPr/>
          <a:p>
            <a:pPr marL="343080" indent="-342720">
              <a:lnSpc>
                <a:spcPct val="100000"/>
              </a:lnSpc>
              <a:spcBef>
                <a:spcPts val="601"/>
              </a:spcBef>
              <a:buClr>
                <a:srgbClr val="000000"/>
              </a:buClr>
              <a:buFont typeface="Arial"/>
              <a:buChar char="•"/>
            </a:pPr>
            <a:r>
              <a:rPr b="0" lang="en-US" sz="2600" spc="-1" strike="noStrike">
                <a:solidFill>
                  <a:srgbClr val="000000"/>
                </a:solidFill>
                <a:latin typeface="Calibri Light"/>
                <a:ea typeface="Calibri Light"/>
              </a:rPr>
              <a:t>The statements in the main function are </a:t>
            </a:r>
            <a:r>
              <a:rPr b="0" lang="en-US" sz="2600" spc="-1" strike="noStrike">
                <a:solidFill>
                  <a:srgbClr val="e46c0a"/>
                </a:solidFill>
                <a:latin typeface="Calibri Light"/>
                <a:ea typeface="Calibri Light"/>
              </a:rPr>
              <a:t>executed sequentially </a:t>
            </a:r>
            <a:r>
              <a:rPr b="0" lang="en-US" sz="2600" spc="-1" strike="noStrike">
                <a:solidFill>
                  <a:srgbClr val="000000"/>
                </a:solidFill>
                <a:latin typeface="Calibri Light"/>
                <a:ea typeface="Calibri Light"/>
              </a:rPr>
              <a:t>from top to bottom </a:t>
            </a:r>
            <a:endParaRPr b="0" lang="en-US" sz="2600" spc="-1" strike="noStrike">
              <a:solidFill>
                <a:srgbClr val="000000"/>
              </a:solidFill>
              <a:latin typeface="Calibri Light"/>
            </a:endParaRPr>
          </a:p>
          <a:p>
            <a:pPr marL="343080" indent="-342720">
              <a:lnSpc>
                <a:spcPct val="100000"/>
              </a:lnSpc>
              <a:spcBef>
                <a:spcPts val="601"/>
              </a:spcBef>
              <a:buClr>
                <a:srgbClr val="000000"/>
              </a:buClr>
              <a:buFont typeface="Arial"/>
              <a:buChar char="•"/>
            </a:pPr>
            <a:r>
              <a:rPr b="0" lang="en-US" sz="2600" spc="-1" strike="noStrike">
                <a:solidFill>
                  <a:srgbClr val="000000"/>
                </a:solidFill>
                <a:latin typeface="Calibri Light"/>
                <a:ea typeface="Calibri Light"/>
              </a:rPr>
              <a:t>The control is passed from one statement to another </a:t>
            </a:r>
            <a:endParaRPr b="0" lang="en-US" sz="2600" spc="-1" strike="noStrike">
              <a:solidFill>
                <a:srgbClr val="000000"/>
              </a:solidFill>
              <a:latin typeface="Calibri Light"/>
            </a:endParaRPr>
          </a:p>
          <a:p>
            <a:pPr>
              <a:lnSpc>
                <a:spcPct val="100000"/>
              </a:lnSpc>
              <a:spcBef>
                <a:spcPts val="561"/>
              </a:spcBef>
            </a:pPr>
            <a:endParaRPr b="0" lang="en-US" sz="2600" spc="-1" strike="noStrike">
              <a:solidFill>
                <a:srgbClr val="000000"/>
              </a:solidFill>
              <a:latin typeface="Calibri Light"/>
            </a:endParaRPr>
          </a:p>
        </p:txBody>
      </p:sp>
      <p:sp>
        <p:nvSpPr>
          <p:cNvPr id="406" name="CustomShape 3"/>
          <p:cNvSpPr/>
          <p:nvPr/>
        </p:nvSpPr>
        <p:spPr>
          <a:xfrm>
            <a:off x="4260240" y="1206720"/>
            <a:ext cx="4211280" cy="4889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a6a6a6"/>
                </a:solidFill>
                <a:latin typeface="Menlo"/>
                <a:ea typeface="Menlo"/>
              </a:rPr>
              <a:t>#include &lt;iostream&gt; </a:t>
            </a:r>
            <a:br/>
            <a:r>
              <a:rPr b="0" lang="en-GB" sz="1400" spc="-1" strike="noStrike">
                <a:solidFill>
                  <a:srgbClr val="a6a6a6"/>
                </a:solidFill>
                <a:latin typeface="Menlo"/>
                <a:ea typeface="Menlo"/>
              </a:rPr>
              <a:t>using namespace std; </a:t>
            </a:r>
            <a:endParaRPr b="0" lang="en-GB" sz="1400" spc="-1" strike="noStrike">
              <a:latin typeface="Arial"/>
            </a:endParaRPr>
          </a:p>
          <a:p>
            <a:pPr>
              <a:lnSpc>
                <a:spcPct val="100000"/>
              </a:lnSpc>
            </a:pPr>
            <a:br/>
            <a:r>
              <a:rPr b="0" lang="en-GB" sz="1400" spc="-1" strike="noStrike">
                <a:solidFill>
                  <a:srgbClr val="a6a6a6"/>
                </a:solidFill>
                <a:latin typeface="Menlo"/>
                <a:ea typeface="Menlo"/>
              </a:rPr>
              <a:t>double larger(double x, double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br/>
            <a:r>
              <a:rPr b="0" lang="en-GB" sz="1400" spc="-1" strike="noStrike">
                <a:solidFill>
                  <a:srgbClr val="a6a6a6"/>
                </a:solidFill>
                <a:latin typeface="Menlo"/>
                <a:ea typeface="Menlo"/>
              </a:rPr>
              <a:t>  if (x &gt;= y)</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x;</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else</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y;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int main()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000000"/>
                </a:solidFill>
                <a:latin typeface="Menlo"/>
                <a:ea typeface="Menlo"/>
              </a:rPr>
              <a:t>double a = 2.5, b = 5.0, c;</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 = larger(a, b);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cout &lt;&lt; c &lt;&lt; " is larger." &lt;&lt; endl;</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0;</a:t>
            </a:r>
            <a:endParaRPr b="0" lang="en-GB" sz="1400" spc="-1" strike="noStrike">
              <a:latin typeface="Arial"/>
            </a:endParaRPr>
          </a:p>
          <a:p>
            <a:pPr>
              <a:lnSpc>
                <a:spcPct val="100000"/>
              </a:lnSpc>
            </a:pPr>
            <a:r>
              <a:rPr b="0" lang="en-GB" sz="1400" spc="-1" strike="noStrike">
                <a:solidFill>
                  <a:srgbClr val="a6a6a6"/>
                </a:solidFill>
                <a:latin typeface="Menlo"/>
                <a:ea typeface="Menlo"/>
              </a:rPr>
              <a:t>}</a:t>
            </a:r>
            <a:endParaRPr b="0" lang="en-GB" sz="1400" spc="-1" strike="noStrike">
              <a:latin typeface="Arial"/>
            </a:endParaRPr>
          </a:p>
          <a:p>
            <a:pPr>
              <a:lnSpc>
                <a:spcPct val="100000"/>
              </a:lnSpc>
            </a:pPr>
            <a:endParaRPr b="0" lang="en-GB" sz="1400" spc="-1" strike="noStrike">
              <a:latin typeface="Arial"/>
            </a:endParaRPr>
          </a:p>
        </p:txBody>
      </p:sp>
      <p:sp>
        <p:nvSpPr>
          <p:cNvPr id="407" name="CustomShape 4"/>
          <p:cNvSpPr/>
          <p:nvPr/>
        </p:nvSpPr>
        <p:spPr>
          <a:xfrm>
            <a:off x="4051800" y="420336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08" name="TextShape 5"/>
          <p:cNvSpPr txBox="1"/>
          <p:nvPr/>
        </p:nvSpPr>
        <p:spPr>
          <a:xfrm>
            <a:off x="6553080" y="6356520"/>
            <a:ext cx="2133360" cy="364680"/>
          </a:xfrm>
          <a:prstGeom prst="rect">
            <a:avLst/>
          </a:prstGeom>
          <a:noFill/>
          <a:ln>
            <a:noFill/>
          </a:ln>
        </p:spPr>
        <p:txBody>
          <a:bodyPr anchor="ctr"/>
          <a:p>
            <a:pPr algn="r">
              <a:lnSpc>
                <a:spcPct val="100000"/>
              </a:lnSpc>
            </a:pPr>
            <a:fld id="{68B60DB2-9483-45C1-BB65-E59595FF741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59" dur="indefinite" restart="never" nodeType="tmRoot">
          <p:childTnLst>
            <p:seq>
              <p:cTn id="460"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Call - Flow of Control</a:t>
            </a:r>
            <a:endParaRPr b="0" lang="en-US" sz="4400" spc="-1" strike="noStrike">
              <a:solidFill>
                <a:srgbClr val="000000"/>
              </a:solidFill>
              <a:latin typeface="Calibri Light"/>
            </a:endParaRPr>
          </a:p>
        </p:txBody>
      </p:sp>
      <p:sp>
        <p:nvSpPr>
          <p:cNvPr id="410" name="TextShape 2"/>
          <p:cNvSpPr txBox="1"/>
          <p:nvPr/>
        </p:nvSpPr>
        <p:spPr>
          <a:xfrm>
            <a:off x="286560" y="1319040"/>
            <a:ext cx="3714480" cy="4908960"/>
          </a:xfrm>
          <a:prstGeom prst="rect">
            <a:avLst/>
          </a:prstGeom>
          <a:noFill/>
          <a:ln>
            <a:noFill/>
          </a:ln>
        </p:spPr>
        <p:txBody>
          <a:bodyPr/>
          <a:p>
            <a:pPr marL="343080" indent="-342720">
              <a:lnSpc>
                <a:spcPct val="100000"/>
              </a:lnSpc>
              <a:spcBef>
                <a:spcPts val="601"/>
              </a:spcBef>
              <a:buClr>
                <a:srgbClr val="000000"/>
              </a:buClr>
              <a:buFont typeface="Arial"/>
              <a:buChar char="•"/>
            </a:pPr>
            <a:r>
              <a:rPr b="0" lang="en-US" sz="2400" spc="-1" strike="noStrike">
                <a:solidFill>
                  <a:srgbClr val="000000"/>
                </a:solidFill>
                <a:latin typeface="Calibri Light"/>
                <a:ea typeface="Calibri Light"/>
              </a:rPr>
              <a:t>When a </a:t>
            </a:r>
            <a:r>
              <a:rPr b="0" lang="en-US" sz="2400" spc="-1" strike="noStrike">
                <a:solidFill>
                  <a:srgbClr val="e46c0a"/>
                </a:solidFill>
                <a:latin typeface="Calibri Light"/>
                <a:ea typeface="Calibri Light"/>
              </a:rPr>
              <a:t>function call is encountered</a:t>
            </a:r>
            <a:r>
              <a:rPr b="0" lang="en-US" sz="2400" spc="-1" strike="noStrike">
                <a:solidFill>
                  <a:srgbClr val="000000"/>
                </a:solidFill>
                <a:latin typeface="Calibri Light"/>
                <a:ea typeface="Calibri Light"/>
              </a:rPr>
              <a:t>, the execution of the current function is </a:t>
            </a:r>
            <a:r>
              <a:rPr b="0" lang="en-US" sz="2400" spc="-1" strike="noStrike">
                <a:solidFill>
                  <a:srgbClr val="31859c"/>
                </a:solidFill>
                <a:latin typeface="Calibri Light"/>
                <a:ea typeface="Calibri Light"/>
              </a:rPr>
              <a:t>suspended</a:t>
            </a: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p:txBody>
      </p:sp>
      <p:sp>
        <p:nvSpPr>
          <p:cNvPr id="411" name="CustomShape 3"/>
          <p:cNvSpPr/>
          <p:nvPr/>
        </p:nvSpPr>
        <p:spPr>
          <a:xfrm>
            <a:off x="4260240" y="1206720"/>
            <a:ext cx="4211280" cy="4889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a6a6a6"/>
                </a:solidFill>
                <a:latin typeface="Menlo"/>
                <a:ea typeface="Menlo"/>
              </a:rPr>
              <a:t>#include &lt;iostream&gt; </a:t>
            </a:r>
            <a:br/>
            <a:r>
              <a:rPr b="0" lang="en-GB" sz="1400" spc="-1" strike="noStrike">
                <a:solidFill>
                  <a:srgbClr val="a6a6a6"/>
                </a:solidFill>
                <a:latin typeface="Menlo"/>
                <a:ea typeface="Menlo"/>
              </a:rPr>
              <a:t>using namespace std; </a:t>
            </a:r>
            <a:endParaRPr b="0" lang="en-GB" sz="1400" spc="-1" strike="noStrike">
              <a:latin typeface="Arial"/>
            </a:endParaRPr>
          </a:p>
          <a:p>
            <a:pPr>
              <a:lnSpc>
                <a:spcPct val="100000"/>
              </a:lnSpc>
            </a:pPr>
            <a:br/>
            <a:r>
              <a:rPr b="0" lang="en-GB" sz="1400" spc="-1" strike="noStrike">
                <a:solidFill>
                  <a:srgbClr val="a6a6a6"/>
                </a:solidFill>
                <a:latin typeface="Menlo"/>
                <a:ea typeface="Menlo"/>
              </a:rPr>
              <a:t>double larger(double x, double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br/>
            <a:r>
              <a:rPr b="0" lang="en-GB" sz="1400" spc="-1" strike="noStrike">
                <a:solidFill>
                  <a:srgbClr val="a6a6a6"/>
                </a:solidFill>
                <a:latin typeface="Menlo"/>
                <a:ea typeface="Menlo"/>
              </a:rPr>
              <a:t>  if (x &gt;= y)</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x;</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else</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y;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int main()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double a = 2.5, b = 5.0, c;</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000000"/>
                </a:solidFill>
                <a:latin typeface="Menlo"/>
                <a:ea typeface="Menlo"/>
              </a:rPr>
              <a:t>c = larger(a, b);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cout &lt;&lt; c &lt;&lt; " is larger." &lt;&lt; endl;</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0;</a:t>
            </a:r>
            <a:endParaRPr b="0" lang="en-GB" sz="1400" spc="-1" strike="noStrike">
              <a:latin typeface="Arial"/>
            </a:endParaRPr>
          </a:p>
          <a:p>
            <a:pPr>
              <a:lnSpc>
                <a:spcPct val="100000"/>
              </a:lnSpc>
            </a:pPr>
            <a:r>
              <a:rPr b="0" lang="en-GB" sz="1400" spc="-1" strike="noStrike">
                <a:solidFill>
                  <a:srgbClr val="a6a6a6"/>
                </a:solidFill>
                <a:latin typeface="Menlo"/>
                <a:ea typeface="Menlo"/>
              </a:rPr>
              <a:t>}</a:t>
            </a:r>
            <a:endParaRPr b="0" lang="en-GB" sz="1400" spc="-1" strike="noStrike">
              <a:latin typeface="Arial"/>
            </a:endParaRPr>
          </a:p>
          <a:p>
            <a:pPr>
              <a:lnSpc>
                <a:spcPct val="100000"/>
              </a:lnSpc>
            </a:pPr>
            <a:endParaRPr b="0" lang="en-GB" sz="1400" spc="-1" strike="noStrike">
              <a:latin typeface="Arial"/>
            </a:endParaRPr>
          </a:p>
        </p:txBody>
      </p:sp>
      <p:sp>
        <p:nvSpPr>
          <p:cNvPr id="412" name="CustomShape 4"/>
          <p:cNvSpPr/>
          <p:nvPr/>
        </p:nvSpPr>
        <p:spPr>
          <a:xfrm>
            <a:off x="4051800" y="463824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13" name="TextShape 5"/>
          <p:cNvSpPr txBox="1"/>
          <p:nvPr/>
        </p:nvSpPr>
        <p:spPr>
          <a:xfrm>
            <a:off x="6553080" y="6356520"/>
            <a:ext cx="2133360" cy="364680"/>
          </a:xfrm>
          <a:prstGeom prst="rect">
            <a:avLst/>
          </a:prstGeom>
          <a:noFill/>
          <a:ln>
            <a:noFill/>
          </a:ln>
        </p:spPr>
        <p:txBody>
          <a:bodyPr anchor="ctr"/>
          <a:p>
            <a:pPr algn="r">
              <a:lnSpc>
                <a:spcPct val="100000"/>
              </a:lnSpc>
            </a:pPr>
            <a:fld id="{0D961211-ECF3-4299-80F9-7AF00481DCB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61" dur="indefinite" restart="never" nodeType="tmRoot">
          <p:childTnLst>
            <p:seq>
              <p:cTn id="462"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Call - Flow of Control</a:t>
            </a:r>
            <a:endParaRPr b="0" lang="en-US" sz="4400" spc="-1" strike="noStrike">
              <a:solidFill>
                <a:srgbClr val="000000"/>
              </a:solidFill>
              <a:latin typeface="Calibri Light"/>
            </a:endParaRPr>
          </a:p>
        </p:txBody>
      </p:sp>
      <p:sp>
        <p:nvSpPr>
          <p:cNvPr id="415" name="TextShape 2"/>
          <p:cNvSpPr txBox="1"/>
          <p:nvPr/>
        </p:nvSpPr>
        <p:spPr>
          <a:xfrm>
            <a:off x="286560" y="1319040"/>
            <a:ext cx="3714480" cy="4908960"/>
          </a:xfrm>
          <a:prstGeom prst="rect">
            <a:avLst/>
          </a:prstGeom>
          <a:noFill/>
          <a:ln>
            <a:noFill/>
          </a:ln>
        </p:spPr>
        <p:txBody>
          <a:bodyPr/>
          <a:p>
            <a:pPr lvl="2" marL="343080" indent="-342720">
              <a:lnSpc>
                <a:spcPct val="100000"/>
              </a:lnSpc>
              <a:spcBef>
                <a:spcPts val="601"/>
              </a:spcBef>
              <a:buClr>
                <a:srgbClr val="000000"/>
              </a:buClr>
              <a:buFont typeface="Arial"/>
              <a:buChar char="•"/>
            </a:pPr>
            <a:r>
              <a:rPr b="0" lang="en-US" sz="2000" spc="-1" strike="noStrike">
                <a:solidFill>
                  <a:srgbClr val="000000"/>
                </a:solidFill>
                <a:latin typeface="Calibri Light"/>
                <a:ea typeface="Calibri Light"/>
              </a:rPr>
              <a:t>The </a:t>
            </a:r>
            <a:r>
              <a:rPr b="1" lang="en-US" sz="2000" spc="-1" strike="noStrike">
                <a:solidFill>
                  <a:srgbClr val="e46c0a"/>
                </a:solidFill>
                <a:latin typeface="Calibri Light"/>
                <a:ea typeface="Calibri Light"/>
              </a:rPr>
              <a:t>values</a:t>
            </a:r>
            <a:r>
              <a:rPr b="0" lang="en-US" sz="2000" spc="-1" strike="noStrike">
                <a:solidFill>
                  <a:srgbClr val="000000"/>
                </a:solidFill>
                <a:latin typeface="Calibri Light"/>
                <a:ea typeface="Calibri Light"/>
              </a:rPr>
              <a:t> of the </a:t>
            </a:r>
            <a:r>
              <a:rPr b="0" lang="en-US" sz="2000" spc="-1" strike="noStrike">
                <a:solidFill>
                  <a:srgbClr val="31859c"/>
                </a:solidFill>
                <a:latin typeface="Calibri Light"/>
                <a:ea typeface="Calibri Light"/>
              </a:rPr>
              <a:t>arguments</a:t>
            </a:r>
            <a:r>
              <a:rPr b="0" lang="en-US" sz="2000" spc="-1" strike="noStrike">
                <a:solidFill>
                  <a:srgbClr val="000000"/>
                </a:solidFill>
                <a:latin typeface="Calibri Light"/>
                <a:ea typeface="Calibri Light"/>
              </a:rPr>
              <a:t> are copied to the </a:t>
            </a:r>
            <a:r>
              <a:rPr b="0" lang="en-US" sz="2000" spc="-1" strike="noStrike">
                <a:solidFill>
                  <a:srgbClr val="31859c"/>
                </a:solidFill>
                <a:latin typeface="Calibri Light"/>
                <a:ea typeface="Calibri Light"/>
              </a:rPr>
              <a:t>formal parameters</a:t>
            </a:r>
            <a:r>
              <a:rPr b="0" lang="en-US" sz="2000" spc="-1" strike="noStrike">
                <a:solidFill>
                  <a:srgbClr val="000000"/>
                </a:solidFill>
                <a:latin typeface="Calibri Light"/>
                <a:ea typeface="Calibri Light"/>
              </a:rPr>
              <a:t> of the called function</a:t>
            </a:r>
            <a:endParaRPr b="0" lang="en-US" sz="2000" spc="-1" strike="noStrike">
              <a:solidFill>
                <a:srgbClr val="000000"/>
              </a:solidFill>
              <a:latin typeface="Calibri Light"/>
            </a:endParaRPr>
          </a:p>
          <a:p>
            <a:pPr lvl="2" marL="343080" indent="-342720">
              <a:lnSpc>
                <a:spcPct val="100000"/>
              </a:lnSpc>
              <a:spcBef>
                <a:spcPts val="601"/>
              </a:spcBef>
              <a:buClr>
                <a:srgbClr val="000000"/>
              </a:buClr>
              <a:buFont typeface="Arial"/>
              <a:buChar char="•"/>
            </a:pPr>
            <a:r>
              <a:rPr b="0" lang="en-US" sz="2000" spc="-1" strike="noStrike">
                <a:solidFill>
                  <a:srgbClr val="000000"/>
                </a:solidFill>
                <a:latin typeface="Calibri Light"/>
                <a:ea typeface="Calibri Light"/>
              </a:rPr>
              <a:t>The control is passed to the called function </a:t>
            </a:r>
            <a:endParaRPr b="0" lang="en-US" sz="2000" spc="-1" strike="noStrike">
              <a:solidFill>
                <a:srgbClr val="000000"/>
              </a:solidFill>
              <a:latin typeface="Calibri Light"/>
            </a:endParaRPr>
          </a:p>
          <a:p>
            <a:pPr>
              <a:lnSpc>
                <a:spcPct val="100000"/>
              </a:lnSpc>
              <a:spcBef>
                <a:spcPts val="601"/>
              </a:spcBef>
            </a:pPr>
            <a:endParaRPr b="0" lang="en-US" sz="2000" spc="-1" strike="noStrike">
              <a:solidFill>
                <a:srgbClr val="000000"/>
              </a:solidFill>
              <a:latin typeface="Calibri Light"/>
            </a:endParaRPr>
          </a:p>
          <a:p>
            <a:pPr>
              <a:lnSpc>
                <a:spcPct val="100000"/>
              </a:lnSpc>
              <a:spcBef>
                <a:spcPts val="561"/>
              </a:spcBef>
            </a:pPr>
            <a:endParaRPr b="0" lang="en-US" sz="2000" spc="-1" strike="noStrike">
              <a:solidFill>
                <a:srgbClr val="000000"/>
              </a:solidFill>
              <a:latin typeface="Calibri Light"/>
            </a:endParaRPr>
          </a:p>
        </p:txBody>
      </p:sp>
      <p:sp>
        <p:nvSpPr>
          <p:cNvPr id="416" name="CustomShape 3"/>
          <p:cNvSpPr/>
          <p:nvPr/>
        </p:nvSpPr>
        <p:spPr>
          <a:xfrm>
            <a:off x="4260240" y="1206720"/>
            <a:ext cx="4211280" cy="4889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a6a6a6"/>
                </a:solidFill>
                <a:latin typeface="Menlo"/>
                <a:ea typeface="Menlo"/>
              </a:rPr>
              <a:t>#include &lt;iostream&gt; </a:t>
            </a:r>
            <a:br/>
            <a:r>
              <a:rPr b="0" lang="en-GB" sz="1400" spc="-1" strike="noStrike">
                <a:solidFill>
                  <a:srgbClr val="a6a6a6"/>
                </a:solidFill>
                <a:latin typeface="Menlo"/>
                <a:ea typeface="Menlo"/>
              </a:rPr>
              <a:t>using namespace std; </a:t>
            </a:r>
            <a:endParaRPr b="0" lang="en-GB" sz="1400" spc="-1" strike="noStrike">
              <a:latin typeface="Arial"/>
            </a:endParaRPr>
          </a:p>
          <a:p>
            <a:pPr>
              <a:lnSpc>
                <a:spcPct val="100000"/>
              </a:lnSpc>
            </a:pPr>
            <a:br/>
            <a:r>
              <a:rPr b="0" lang="en-GB" sz="1400" spc="-1" strike="noStrike">
                <a:solidFill>
                  <a:srgbClr val="000000"/>
                </a:solidFill>
                <a:latin typeface="Menlo"/>
                <a:ea typeface="Menlo"/>
              </a:rPr>
              <a:t>double larger(double x, double y) </a:t>
            </a:r>
            <a:endParaRPr b="0" lang="en-GB" sz="1400" spc="-1" strike="noStrike">
              <a:latin typeface="Arial"/>
            </a:endParaRPr>
          </a:p>
          <a:p>
            <a:pPr>
              <a:lnSpc>
                <a:spcPct val="100000"/>
              </a:lnSpc>
            </a:pPr>
            <a:r>
              <a:rPr b="0" lang="en-GB" sz="1400" spc="-1" strike="noStrike">
                <a:solidFill>
                  <a:srgbClr val="000000"/>
                </a:solidFill>
                <a:latin typeface="Menlo"/>
                <a:ea typeface="Menlo"/>
              </a:rPr>
              <a:t>{</a:t>
            </a:r>
            <a:br/>
            <a:r>
              <a:rPr b="0" lang="en-GB" sz="1400" spc="-1" strike="noStrike">
                <a:solidFill>
                  <a:srgbClr val="a6a6a6"/>
                </a:solidFill>
                <a:latin typeface="Menlo"/>
                <a:ea typeface="Menlo"/>
              </a:rPr>
              <a:t>  if (x &gt;= y)</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x;</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else</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y; </a:t>
            </a:r>
            <a:endParaRPr b="0" lang="en-GB" sz="1400" spc="-1" strike="noStrike">
              <a:latin typeface="Arial"/>
            </a:endParaRPr>
          </a:p>
          <a:p>
            <a:pPr>
              <a:lnSpc>
                <a:spcPct val="100000"/>
              </a:lnSpc>
            </a:pPr>
            <a:r>
              <a:rPr b="0" lang="en-GB" sz="1400" spc="-1" strike="noStrike">
                <a:solidFill>
                  <a:srgbClr val="000000"/>
                </a:solidFill>
                <a:latin typeface="Menlo"/>
                <a:ea typeface="Menlo"/>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int main()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double a = 2.5, b = 5.0, c;</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 = larger(a, b);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cout &lt;&lt; c &lt;&lt; " is larger." &lt;&lt; endl;</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0;</a:t>
            </a:r>
            <a:endParaRPr b="0" lang="en-GB" sz="1400" spc="-1" strike="noStrike">
              <a:latin typeface="Arial"/>
            </a:endParaRPr>
          </a:p>
          <a:p>
            <a:pPr>
              <a:lnSpc>
                <a:spcPct val="100000"/>
              </a:lnSpc>
            </a:pPr>
            <a:r>
              <a:rPr b="0" lang="en-GB" sz="1400" spc="-1" strike="noStrike">
                <a:solidFill>
                  <a:srgbClr val="a6a6a6"/>
                </a:solidFill>
                <a:latin typeface="Menlo"/>
                <a:ea typeface="Menlo"/>
              </a:rPr>
              <a:t>}</a:t>
            </a:r>
            <a:endParaRPr b="0" lang="en-GB" sz="1400" spc="-1" strike="noStrike">
              <a:latin typeface="Arial"/>
            </a:endParaRPr>
          </a:p>
          <a:p>
            <a:pPr>
              <a:lnSpc>
                <a:spcPct val="100000"/>
              </a:lnSpc>
            </a:pPr>
            <a:endParaRPr b="0" lang="en-GB" sz="1400" spc="-1" strike="noStrike">
              <a:latin typeface="Arial"/>
            </a:endParaRPr>
          </a:p>
        </p:txBody>
      </p:sp>
      <p:sp>
        <p:nvSpPr>
          <p:cNvPr id="417" name="CustomShape 4"/>
          <p:cNvSpPr/>
          <p:nvPr/>
        </p:nvSpPr>
        <p:spPr>
          <a:xfrm>
            <a:off x="4051800" y="206100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grpSp>
        <p:nvGrpSpPr>
          <p:cNvPr id="418" name="Group 5"/>
          <p:cNvGrpSpPr/>
          <p:nvPr/>
        </p:nvGrpSpPr>
        <p:grpSpPr>
          <a:xfrm>
            <a:off x="3999960" y="4640400"/>
            <a:ext cx="310320" cy="192600"/>
            <a:chOff x="3999960" y="4640400"/>
            <a:chExt cx="310320" cy="192600"/>
          </a:xfrm>
        </p:grpSpPr>
        <p:sp>
          <p:nvSpPr>
            <p:cNvPr id="419" name="CustomShape 6"/>
            <p:cNvSpPr/>
            <p:nvPr/>
          </p:nvSpPr>
          <p:spPr>
            <a:xfrm>
              <a:off x="4051800" y="4640400"/>
              <a:ext cx="258480" cy="192600"/>
            </a:xfrm>
            <a:prstGeom prst="rightArrow">
              <a:avLst>
                <a:gd name="adj1" fmla="val 50000"/>
                <a:gd name="adj2" fmla="val 50000"/>
              </a:avLst>
            </a:prstGeom>
            <a:noFill/>
            <a:ln>
              <a:solidFill>
                <a:schemeClr val="tx1"/>
              </a:solidFill>
              <a:custDash>
                <a:ds d="100000" sp="100000"/>
              </a:custDash>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20" name="CustomShape 7"/>
            <p:cNvSpPr/>
            <p:nvPr/>
          </p:nvSpPr>
          <p:spPr>
            <a:xfrm>
              <a:off x="3999960" y="4640400"/>
              <a:ext cx="66600" cy="192600"/>
            </a:xfrm>
            <a:prstGeom prst="rect">
              <a:avLst/>
            </a:prstGeom>
            <a:gradFill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21" name="CustomShape 8"/>
            <p:cNvSpPr/>
            <p:nvPr/>
          </p:nvSpPr>
          <p:spPr>
            <a:xfrm>
              <a:off x="4089960" y="4640400"/>
              <a:ext cx="66600" cy="192600"/>
            </a:xfrm>
            <a:prstGeom prst="rect">
              <a:avLst/>
            </a:prstGeom>
            <a:gradFill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grpSp>
      <p:sp>
        <p:nvSpPr>
          <p:cNvPr id="422" name="CustomShape 9"/>
          <p:cNvSpPr/>
          <p:nvPr/>
        </p:nvSpPr>
        <p:spPr>
          <a:xfrm flipV="1">
            <a:off x="5797440" y="2253960"/>
            <a:ext cx="814680" cy="23860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23" name="CustomShape 10"/>
          <p:cNvSpPr/>
          <p:nvPr/>
        </p:nvSpPr>
        <p:spPr>
          <a:xfrm flipV="1">
            <a:off x="6106680" y="2253960"/>
            <a:ext cx="1576440" cy="23860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24" name="CustomShape 11"/>
          <p:cNvSpPr/>
          <p:nvPr/>
        </p:nvSpPr>
        <p:spPr>
          <a:xfrm>
            <a:off x="6053760" y="2821320"/>
            <a:ext cx="461520" cy="303480"/>
          </a:xfrm>
          <a:prstGeom prst="rect">
            <a:avLst/>
          </a:prstGeom>
          <a:solidFill>
            <a:schemeClr val="bg1"/>
          </a:solidFill>
          <a:ln>
            <a:solidFill>
              <a:schemeClr val="tx1"/>
            </a:solid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2.5</a:t>
            </a:r>
            <a:endParaRPr b="0" lang="en-GB" sz="1400" spc="-1" strike="noStrike">
              <a:latin typeface="Arial"/>
            </a:endParaRPr>
          </a:p>
        </p:txBody>
      </p:sp>
      <p:sp>
        <p:nvSpPr>
          <p:cNvPr id="425" name="CustomShape 12"/>
          <p:cNvSpPr/>
          <p:nvPr/>
        </p:nvSpPr>
        <p:spPr>
          <a:xfrm>
            <a:off x="7147800" y="2615400"/>
            <a:ext cx="461520" cy="303480"/>
          </a:xfrm>
          <a:prstGeom prst="rect">
            <a:avLst/>
          </a:prstGeom>
          <a:solidFill>
            <a:schemeClr val="bg1"/>
          </a:solidFill>
          <a:ln>
            <a:solidFill>
              <a:schemeClr val="tx1"/>
            </a:solid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5.0</a:t>
            </a:r>
            <a:endParaRPr b="0" lang="en-GB" sz="1400" spc="-1" strike="noStrike">
              <a:latin typeface="Arial"/>
            </a:endParaRPr>
          </a:p>
        </p:txBody>
      </p:sp>
      <p:sp>
        <p:nvSpPr>
          <p:cNvPr id="426" name="TextShape 13"/>
          <p:cNvSpPr txBox="1"/>
          <p:nvPr/>
        </p:nvSpPr>
        <p:spPr>
          <a:xfrm>
            <a:off x="6553080" y="6356520"/>
            <a:ext cx="2133360" cy="364680"/>
          </a:xfrm>
          <a:prstGeom prst="rect">
            <a:avLst/>
          </a:prstGeom>
          <a:noFill/>
          <a:ln>
            <a:noFill/>
          </a:ln>
        </p:spPr>
        <p:txBody>
          <a:bodyPr anchor="ctr"/>
          <a:p>
            <a:pPr algn="r">
              <a:lnSpc>
                <a:spcPct val="100000"/>
              </a:lnSpc>
            </a:pPr>
            <a:fld id="{70950029-6BC8-4933-A344-58EA5817A24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63" dur="indefinite" restart="never" nodeType="tmRoot">
          <p:childTnLst>
            <p:seq>
              <p:cTn id="464" dur="indefinite" nodeType="mainSeq">
                <p:childTnLst>
                  <p:par>
                    <p:cTn id="465" fill="hold">
                      <p:stCondLst>
                        <p:cond delay="indefinite"/>
                      </p:stCondLst>
                      <p:childTnLst>
                        <p:par>
                          <p:cTn id="466" fill="hold">
                            <p:stCondLst>
                              <p:cond delay="0"/>
                            </p:stCondLst>
                            <p:childTnLst>
                              <p:par>
                                <p:cTn id="467" nodeType="clickEffect" fill="hold" presetClass="entr" presetID="1">
                                  <p:stCondLst>
                                    <p:cond delay="0"/>
                                  </p:stCondLst>
                                  <p:childTnLst>
                                    <p:set>
                                      <p:cBhvr>
                                        <p:cTn id="468" dur="1" fill="hold">
                                          <p:stCondLst>
                                            <p:cond delay="0"/>
                                          </p:stCondLst>
                                        </p:cTn>
                                        <p:tgtEl>
                                          <p:spTgt spid="425"/>
                                        </p:tgtEl>
                                        <p:attrNameLst>
                                          <p:attrName>style.visibility</p:attrName>
                                        </p:attrNameLst>
                                      </p:cBhvr>
                                      <p:to>
                                        <p:strVal val="visible"/>
                                      </p:to>
                                    </p:set>
                                  </p:childTnLst>
                                </p:cTn>
                              </p:par>
                              <p:par>
                                <p:cTn id="469" nodeType="withEffect" fill="hold" presetClass="entr" presetID="1">
                                  <p:stCondLst>
                                    <p:cond delay="0"/>
                                  </p:stCondLst>
                                  <p:childTnLst>
                                    <p:set>
                                      <p:cBhvr>
                                        <p:cTn id="470" dur="1" fill="hold">
                                          <p:stCondLst>
                                            <p:cond delay="0"/>
                                          </p:stCondLst>
                                        </p:cTn>
                                        <p:tgtEl>
                                          <p:spTgt spid="423"/>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nodeType="clickEffect" fill="hold" presetClass="entr" presetID="1">
                                  <p:stCondLst>
                                    <p:cond delay="0"/>
                                  </p:stCondLst>
                                  <p:childTnLst>
                                    <p:set>
                                      <p:cBhvr>
                                        <p:cTn id="474" dur="1" fill="hold">
                                          <p:stCondLst>
                                            <p:cond delay="0"/>
                                          </p:stCondLst>
                                        </p:cTn>
                                        <p:tgtEl>
                                          <p:spTgt spid="424"/>
                                        </p:tgtEl>
                                        <p:attrNameLst>
                                          <p:attrName>style.visibility</p:attrName>
                                        </p:attrNameLst>
                                      </p:cBhvr>
                                      <p:to>
                                        <p:strVal val="visible"/>
                                      </p:to>
                                    </p:set>
                                  </p:childTnLst>
                                </p:cTn>
                              </p:par>
                              <p:par>
                                <p:cTn id="475" nodeType="withEffect" fill="hold" presetClass="entr" presetID="1">
                                  <p:stCondLst>
                                    <p:cond delay="0"/>
                                  </p:stCondLst>
                                  <p:childTnLst>
                                    <p:set>
                                      <p:cBhvr>
                                        <p:cTn id="476" dur="1" fill="hold">
                                          <p:stCondLst>
                                            <p:cond delay="0"/>
                                          </p:stCondLst>
                                        </p:cTn>
                                        <p:tgtEl>
                                          <p:spTgt spid="42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Call - Flow of Control</a:t>
            </a:r>
            <a:endParaRPr b="0" lang="en-US" sz="4400" spc="-1" strike="noStrike">
              <a:solidFill>
                <a:srgbClr val="000000"/>
              </a:solidFill>
              <a:latin typeface="Calibri Light"/>
            </a:endParaRPr>
          </a:p>
        </p:txBody>
      </p:sp>
      <p:sp>
        <p:nvSpPr>
          <p:cNvPr id="428" name="TextShape 2"/>
          <p:cNvSpPr txBox="1"/>
          <p:nvPr/>
        </p:nvSpPr>
        <p:spPr>
          <a:xfrm>
            <a:off x="286560" y="1319040"/>
            <a:ext cx="3714480" cy="4908960"/>
          </a:xfrm>
          <a:prstGeom prst="rect">
            <a:avLst/>
          </a:prstGeom>
          <a:noFill/>
          <a:ln>
            <a:noFill/>
          </a:ln>
        </p:spPr>
        <p:txBody>
          <a:bodyPr>
            <a:normAutofit/>
          </a:bodyPr>
          <a:p>
            <a:pPr marL="343080" indent="-342720">
              <a:lnSpc>
                <a:spcPct val="100000"/>
              </a:lnSpc>
              <a:spcBef>
                <a:spcPts val="601"/>
              </a:spcBef>
              <a:buClr>
                <a:srgbClr val="000000"/>
              </a:buClr>
              <a:buFont typeface="Arial"/>
              <a:buChar char="•"/>
            </a:pPr>
            <a:r>
              <a:rPr b="0" lang="en-US" sz="2400" spc="-1" strike="noStrike">
                <a:solidFill>
                  <a:srgbClr val="000000"/>
                </a:solidFill>
                <a:latin typeface="Calibri Light"/>
                <a:ea typeface="Calibri Light"/>
              </a:rPr>
              <a:t>Likewise, the statements in the called function are executed from top to bottom</a:t>
            </a:r>
            <a:endParaRPr b="0" lang="en-US" sz="2400" spc="-1" strike="noStrike">
              <a:solidFill>
                <a:srgbClr val="000000"/>
              </a:solidFill>
              <a:latin typeface="Calibri Light"/>
            </a:endParaRPr>
          </a:p>
          <a:p>
            <a:pPr marL="343080" indent="-342720">
              <a:lnSpc>
                <a:spcPct val="100000"/>
              </a:lnSpc>
              <a:spcBef>
                <a:spcPts val="601"/>
              </a:spcBef>
              <a:buClr>
                <a:srgbClr val="000000"/>
              </a:buClr>
              <a:buFont typeface="Arial"/>
              <a:buChar char="•"/>
            </a:pPr>
            <a:r>
              <a:rPr b="0" lang="en-US" sz="2400" spc="-1" strike="noStrike">
                <a:solidFill>
                  <a:srgbClr val="000000"/>
                </a:solidFill>
                <a:latin typeface="Calibri Light"/>
                <a:ea typeface="Calibri Light"/>
              </a:rPr>
              <a:t>The control is passed from one statement to another </a:t>
            </a:r>
            <a:endParaRPr b="0" lang="en-US" sz="2400" spc="-1" strike="noStrike">
              <a:solidFill>
                <a:srgbClr val="000000"/>
              </a:solidFill>
              <a:latin typeface="Calibri Light"/>
            </a:endParaRPr>
          </a:p>
          <a:p>
            <a:pPr>
              <a:lnSpc>
                <a:spcPct val="100000"/>
              </a:lnSpc>
              <a:spcBef>
                <a:spcPts val="601"/>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429" name="CustomShape 3"/>
          <p:cNvSpPr/>
          <p:nvPr/>
        </p:nvSpPr>
        <p:spPr>
          <a:xfrm>
            <a:off x="4260240" y="1206720"/>
            <a:ext cx="4211280" cy="4889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a6a6a6"/>
                </a:solidFill>
                <a:latin typeface="Menlo"/>
                <a:ea typeface="Menlo"/>
              </a:rPr>
              <a:t>#include &lt;iostream&gt; </a:t>
            </a:r>
            <a:br/>
            <a:r>
              <a:rPr b="0" lang="en-GB" sz="1400" spc="-1" strike="noStrike">
                <a:solidFill>
                  <a:srgbClr val="a6a6a6"/>
                </a:solidFill>
                <a:latin typeface="Menlo"/>
                <a:ea typeface="Menlo"/>
              </a:rPr>
              <a:t>using namespace std; </a:t>
            </a:r>
            <a:endParaRPr b="0" lang="en-GB" sz="1400" spc="-1" strike="noStrike">
              <a:latin typeface="Arial"/>
            </a:endParaRPr>
          </a:p>
          <a:p>
            <a:pPr>
              <a:lnSpc>
                <a:spcPct val="100000"/>
              </a:lnSpc>
            </a:pPr>
            <a:br/>
            <a:r>
              <a:rPr b="0" lang="en-GB" sz="1400" spc="-1" strike="noStrike">
                <a:solidFill>
                  <a:srgbClr val="a6a6a6"/>
                </a:solidFill>
                <a:latin typeface="Menlo"/>
                <a:ea typeface="Menlo"/>
              </a:rPr>
              <a:t>double larger(double x, double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br/>
            <a:r>
              <a:rPr b="0" lang="en-GB" sz="1400" spc="-1" strike="noStrike">
                <a:solidFill>
                  <a:srgbClr val="a6a6a6"/>
                </a:solidFill>
                <a:latin typeface="Menlo"/>
                <a:ea typeface="Menlo"/>
              </a:rPr>
              <a:t>  </a:t>
            </a:r>
            <a:r>
              <a:rPr b="0" lang="en-GB" sz="1400" spc="-1" strike="noStrike">
                <a:solidFill>
                  <a:srgbClr val="000000"/>
                </a:solidFill>
                <a:latin typeface="Menlo"/>
                <a:ea typeface="Menlo"/>
              </a:rPr>
              <a:t>if (x &gt;= y)</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x;</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else</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r>
              <a:rPr b="0" lang="en-GB" sz="1400" spc="-1" strike="noStrike">
                <a:solidFill>
                  <a:srgbClr val="000000"/>
                </a:solidFill>
                <a:latin typeface="Menlo"/>
                <a:ea typeface="Menlo"/>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int main()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double a = 2.5, b = 5.0, c;</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 = larger(a, b);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cout &lt;&lt; c &lt;&lt; " is larger." &lt;&lt; endl;</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0;</a:t>
            </a:r>
            <a:endParaRPr b="0" lang="en-GB" sz="1400" spc="-1" strike="noStrike">
              <a:latin typeface="Arial"/>
            </a:endParaRPr>
          </a:p>
          <a:p>
            <a:pPr>
              <a:lnSpc>
                <a:spcPct val="100000"/>
              </a:lnSpc>
            </a:pPr>
            <a:r>
              <a:rPr b="0" lang="en-GB" sz="1400" spc="-1" strike="noStrike">
                <a:solidFill>
                  <a:srgbClr val="a6a6a6"/>
                </a:solidFill>
                <a:latin typeface="Menlo"/>
                <a:ea typeface="Menlo"/>
              </a:rPr>
              <a:t>}</a:t>
            </a:r>
            <a:endParaRPr b="0" lang="en-GB" sz="1400" spc="-1" strike="noStrike">
              <a:latin typeface="Arial"/>
            </a:endParaRPr>
          </a:p>
          <a:p>
            <a:pPr>
              <a:lnSpc>
                <a:spcPct val="100000"/>
              </a:lnSpc>
            </a:pPr>
            <a:endParaRPr b="0" lang="en-GB" sz="1400" spc="-1" strike="noStrike">
              <a:latin typeface="Arial"/>
            </a:endParaRPr>
          </a:p>
        </p:txBody>
      </p:sp>
      <p:sp>
        <p:nvSpPr>
          <p:cNvPr id="430" name="CustomShape 4"/>
          <p:cNvSpPr/>
          <p:nvPr/>
        </p:nvSpPr>
        <p:spPr>
          <a:xfrm>
            <a:off x="4051800" y="251028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grpSp>
        <p:nvGrpSpPr>
          <p:cNvPr id="431" name="Group 5"/>
          <p:cNvGrpSpPr/>
          <p:nvPr/>
        </p:nvGrpSpPr>
        <p:grpSpPr>
          <a:xfrm>
            <a:off x="3999960" y="4640400"/>
            <a:ext cx="310320" cy="192600"/>
            <a:chOff x="3999960" y="4640400"/>
            <a:chExt cx="310320" cy="192600"/>
          </a:xfrm>
        </p:grpSpPr>
        <p:sp>
          <p:nvSpPr>
            <p:cNvPr id="432" name="CustomShape 6"/>
            <p:cNvSpPr/>
            <p:nvPr/>
          </p:nvSpPr>
          <p:spPr>
            <a:xfrm>
              <a:off x="4051800" y="4640400"/>
              <a:ext cx="258480" cy="192600"/>
            </a:xfrm>
            <a:prstGeom prst="rightArrow">
              <a:avLst>
                <a:gd name="adj1" fmla="val 50000"/>
                <a:gd name="adj2" fmla="val 50000"/>
              </a:avLst>
            </a:prstGeom>
            <a:noFill/>
            <a:ln>
              <a:solidFill>
                <a:schemeClr val="tx1"/>
              </a:solidFill>
              <a:custDash>
                <a:ds d="100000" sp="100000"/>
              </a:custDash>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33" name="CustomShape 7"/>
            <p:cNvSpPr/>
            <p:nvPr/>
          </p:nvSpPr>
          <p:spPr>
            <a:xfrm>
              <a:off x="3999960" y="4640400"/>
              <a:ext cx="66600" cy="192600"/>
            </a:xfrm>
            <a:prstGeom prst="rect">
              <a:avLst/>
            </a:prstGeom>
            <a:gradFill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34" name="CustomShape 8"/>
            <p:cNvSpPr/>
            <p:nvPr/>
          </p:nvSpPr>
          <p:spPr>
            <a:xfrm>
              <a:off x="4089960" y="4640400"/>
              <a:ext cx="66600" cy="192600"/>
            </a:xfrm>
            <a:prstGeom prst="rect">
              <a:avLst/>
            </a:prstGeom>
            <a:gradFill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grpSp>
      <p:sp>
        <p:nvSpPr>
          <p:cNvPr id="435" name="CustomShape 9"/>
          <p:cNvSpPr/>
          <p:nvPr/>
        </p:nvSpPr>
        <p:spPr>
          <a:xfrm>
            <a:off x="6341400" y="2258280"/>
            <a:ext cx="461520" cy="303480"/>
          </a:xfrm>
          <a:prstGeom prst="rect">
            <a:avLst/>
          </a:prstGeom>
          <a:solidFill>
            <a:schemeClr val="bg1"/>
          </a:solidFill>
          <a:ln>
            <a:solidFill>
              <a:schemeClr val="tx1"/>
            </a:solid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2.5</a:t>
            </a:r>
            <a:endParaRPr b="0" lang="en-GB" sz="1400" spc="-1" strike="noStrike">
              <a:latin typeface="Arial"/>
            </a:endParaRPr>
          </a:p>
        </p:txBody>
      </p:sp>
      <p:sp>
        <p:nvSpPr>
          <p:cNvPr id="436" name="CustomShape 10"/>
          <p:cNvSpPr/>
          <p:nvPr/>
        </p:nvSpPr>
        <p:spPr>
          <a:xfrm>
            <a:off x="7459560" y="2252880"/>
            <a:ext cx="461520" cy="303480"/>
          </a:xfrm>
          <a:prstGeom prst="rect">
            <a:avLst/>
          </a:prstGeom>
          <a:solidFill>
            <a:schemeClr val="bg1"/>
          </a:solidFill>
          <a:ln>
            <a:solidFill>
              <a:schemeClr val="tx1"/>
            </a:solid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5.0</a:t>
            </a:r>
            <a:endParaRPr b="0" lang="en-GB" sz="1400" spc="-1" strike="noStrike">
              <a:latin typeface="Arial"/>
            </a:endParaRPr>
          </a:p>
        </p:txBody>
      </p:sp>
      <p:sp>
        <p:nvSpPr>
          <p:cNvPr id="437" name="TextShape 11"/>
          <p:cNvSpPr txBox="1"/>
          <p:nvPr/>
        </p:nvSpPr>
        <p:spPr>
          <a:xfrm>
            <a:off x="6553080" y="6356520"/>
            <a:ext cx="2133360" cy="364680"/>
          </a:xfrm>
          <a:prstGeom prst="rect">
            <a:avLst/>
          </a:prstGeom>
          <a:noFill/>
          <a:ln>
            <a:noFill/>
          </a:ln>
        </p:spPr>
        <p:txBody>
          <a:bodyPr anchor="ctr"/>
          <a:p>
            <a:pPr algn="r">
              <a:lnSpc>
                <a:spcPct val="100000"/>
              </a:lnSpc>
            </a:pPr>
            <a:fld id="{1B98BF5E-47B0-4927-A22A-BBD75E0382D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77" dur="indefinite" restart="never" nodeType="tmRoot">
          <p:childTnLst>
            <p:seq>
              <p:cTn id="478"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Call - Flow of Control</a:t>
            </a:r>
            <a:endParaRPr b="0" lang="en-US" sz="4400" spc="-1" strike="noStrike">
              <a:solidFill>
                <a:srgbClr val="000000"/>
              </a:solidFill>
              <a:latin typeface="Calibri Light"/>
            </a:endParaRPr>
          </a:p>
        </p:txBody>
      </p:sp>
      <p:sp>
        <p:nvSpPr>
          <p:cNvPr id="439" name="TextShape 2"/>
          <p:cNvSpPr txBox="1"/>
          <p:nvPr/>
        </p:nvSpPr>
        <p:spPr>
          <a:xfrm>
            <a:off x="286560" y="1319040"/>
            <a:ext cx="3714480" cy="4908960"/>
          </a:xfrm>
          <a:prstGeom prst="rect">
            <a:avLst/>
          </a:prstGeom>
          <a:noFill/>
          <a:ln>
            <a:noFill/>
          </a:ln>
        </p:spPr>
        <p:txBody>
          <a:bodyPr>
            <a:normAutofit/>
          </a:bodyPr>
          <a:p>
            <a:pPr marL="343080" indent="-342720">
              <a:lnSpc>
                <a:spcPct val="100000"/>
              </a:lnSpc>
              <a:spcBef>
                <a:spcPts val="601"/>
              </a:spcBef>
              <a:buClr>
                <a:srgbClr val="000000"/>
              </a:buClr>
              <a:buFont typeface="Arial"/>
              <a:buChar char="•"/>
            </a:pPr>
            <a:r>
              <a:rPr b="0" lang="en-US" sz="2400" spc="-1" strike="noStrike">
                <a:solidFill>
                  <a:srgbClr val="000000"/>
                </a:solidFill>
                <a:latin typeface="Calibri Light"/>
                <a:ea typeface="Calibri Light"/>
              </a:rPr>
              <a:t>When a </a:t>
            </a:r>
            <a:r>
              <a:rPr b="0" lang="en-US" sz="2400" spc="-1" strike="noStrike">
                <a:solidFill>
                  <a:srgbClr val="e46c0a"/>
                </a:solidFill>
                <a:latin typeface="Calibri Light"/>
                <a:ea typeface="Calibri Light"/>
              </a:rPr>
              <a:t>return statement </a:t>
            </a:r>
            <a:r>
              <a:rPr b="0" lang="en-US" sz="2400" spc="-1" strike="noStrike">
                <a:solidFill>
                  <a:srgbClr val="000000"/>
                </a:solidFill>
                <a:latin typeface="Calibri Light"/>
                <a:ea typeface="Calibri Light"/>
              </a:rPr>
              <a:t>is encountered, the execution of the function </a:t>
            </a:r>
            <a:r>
              <a:rPr b="0" lang="en-US" sz="2400" spc="-1" strike="noStrike">
                <a:solidFill>
                  <a:srgbClr val="31859c"/>
                </a:solidFill>
                <a:latin typeface="Calibri Light"/>
                <a:ea typeface="Calibri Light"/>
              </a:rPr>
              <a:t>terminates </a:t>
            </a:r>
            <a:endParaRPr b="0" lang="en-US" sz="2400" spc="-1" strike="noStrike">
              <a:solidFill>
                <a:srgbClr val="000000"/>
              </a:solidFill>
              <a:latin typeface="Calibri Light"/>
            </a:endParaRPr>
          </a:p>
          <a:p>
            <a:pPr>
              <a:lnSpc>
                <a:spcPct val="100000"/>
              </a:lnSpc>
              <a:spcBef>
                <a:spcPts val="601"/>
              </a:spcBef>
            </a:pPr>
            <a:endParaRPr b="0" lang="en-US" sz="2400" spc="-1" strike="noStrike">
              <a:solidFill>
                <a:srgbClr val="000000"/>
              </a:solidFill>
              <a:latin typeface="Calibri Light"/>
            </a:endParaRPr>
          </a:p>
          <a:p>
            <a:pPr>
              <a:lnSpc>
                <a:spcPct val="100000"/>
              </a:lnSpc>
              <a:spcBef>
                <a:spcPts val="601"/>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440" name="CustomShape 3"/>
          <p:cNvSpPr/>
          <p:nvPr/>
        </p:nvSpPr>
        <p:spPr>
          <a:xfrm>
            <a:off x="4260240" y="1206720"/>
            <a:ext cx="4211280" cy="4889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a6a6a6"/>
                </a:solidFill>
                <a:latin typeface="Menlo"/>
                <a:ea typeface="Menlo"/>
              </a:rPr>
              <a:t>#include &lt;iostream&gt; </a:t>
            </a:r>
            <a:br/>
            <a:r>
              <a:rPr b="0" lang="en-GB" sz="1400" spc="-1" strike="noStrike">
                <a:solidFill>
                  <a:srgbClr val="a6a6a6"/>
                </a:solidFill>
                <a:latin typeface="Menlo"/>
                <a:ea typeface="Menlo"/>
              </a:rPr>
              <a:t>using namespace std; </a:t>
            </a:r>
            <a:endParaRPr b="0" lang="en-GB" sz="1400" spc="-1" strike="noStrike">
              <a:latin typeface="Arial"/>
            </a:endParaRPr>
          </a:p>
          <a:p>
            <a:pPr>
              <a:lnSpc>
                <a:spcPct val="100000"/>
              </a:lnSpc>
            </a:pPr>
            <a:br/>
            <a:r>
              <a:rPr b="0" lang="en-GB" sz="1400" spc="-1" strike="noStrike">
                <a:solidFill>
                  <a:srgbClr val="a6a6a6"/>
                </a:solidFill>
                <a:latin typeface="Menlo"/>
                <a:ea typeface="Menlo"/>
              </a:rPr>
              <a:t>double larger(double x, double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br/>
            <a:r>
              <a:rPr b="0" lang="en-GB" sz="1400" spc="-1" strike="noStrike">
                <a:solidFill>
                  <a:srgbClr val="a6a6a6"/>
                </a:solidFill>
                <a:latin typeface="Menlo"/>
                <a:ea typeface="Menlo"/>
              </a:rPr>
              <a:t>  if (x &gt;= y)</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x;</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else</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000000"/>
                </a:solidFill>
                <a:latin typeface="Menlo"/>
                <a:ea typeface="Menlo"/>
              </a:rPr>
              <a:t>return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r>
              <a:rPr b="0" lang="en-GB" sz="1400" spc="-1" strike="noStrike">
                <a:solidFill>
                  <a:srgbClr val="000000"/>
                </a:solidFill>
                <a:latin typeface="Menlo"/>
                <a:ea typeface="Menlo"/>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int main()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double a = 2.5, b = 5.0, c;</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 = larger(a, b);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cout &lt;&lt; c &lt;&lt; " is larger." &lt;&lt; endl;</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0;</a:t>
            </a:r>
            <a:endParaRPr b="0" lang="en-GB" sz="1400" spc="-1" strike="noStrike">
              <a:latin typeface="Arial"/>
            </a:endParaRPr>
          </a:p>
          <a:p>
            <a:pPr>
              <a:lnSpc>
                <a:spcPct val="100000"/>
              </a:lnSpc>
            </a:pPr>
            <a:r>
              <a:rPr b="0" lang="en-GB" sz="1400" spc="-1" strike="noStrike">
                <a:solidFill>
                  <a:srgbClr val="a6a6a6"/>
                </a:solidFill>
                <a:latin typeface="Menlo"/>
                <a:ea typeface="Menlo"/>
              </a:rPr>
              <a:t>}</a:t>
            </a:r>
            <a:endParaRPr b="0" lang="en-GB" sz="1400" spc="-1" strike="noStrike">
              <a:latin typeface="Arial"/>
            </a:endParaRPr>
          </a:p>
          <a:p>
            <a:pPr>
              <a:lnSpc>
                <a:spcPct val="100000"/>
              </a:lnSpc>
            </a:pPr>
            <a:endParaRPr b="0" lang="en-GB" sz="1400" spc="-1" strike="noStrike">
              <a:latin typeface="Arial"/>
            </a:endParaRPr>
          </a:p>
        </p:txBody>
      </p:sp>
      <p:sp>
        <p:nvSpPr>
          <p:cNvPr id="441" name="CustomShape 4"/>
          <p:cNvSpPr/>
          <p:nvPr/>
        </p:nvSpPr>
        <p:spPr>
          <a:xfrm>
            <a:off x="4051800" y="312732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grpSp>
        <p:nvGrpSpPr>
          <p:cNvPr id="442" name="Group 5"/>
          <p:cNvGrpSpPr/>
          <p:nvPr/>
        </p:nvGrpSpPr>
        <p:grpSpPr>
          <a:xfrm>
            <a:off x="3999960" y="4640400"/>
            <a:ext cx="310320" cy="192600"/>
            <a:chOff x="3999960" y="4640400"/>
            <a:chExt cx="310320" cy="192600"/>
          </a:xfrm>
        </p:grpSpPr>
        <p:sp>
          <p:nvSpPr>
            <p:cNvPr id="443" name="CustomShape 6"/>
            <p:cNvSpPr/>
            <p:nvPr/>
          </p:nvSpPr>
          <p:spPr>
            <a:xfrm>
              <a:off x="4051800" y="4640400"/>
              <a:ext cx="258480" cy="192600"/>
            </a:xfrm>
            <a:prstGeom prst="rightArrow">
              <a:avLst>
                <a:gd name="adj1" fmla="val 50000"/>
                <a:gd name="adj2" fmla="val 50000"/>
              </a:avLst>
            </a:prstGeom>
            <a:noFill/>
            <a:ln>
              <a:solidFill>
                <a:schemeClr val="tx1"/>
              </a:solidFill>
              <a:custDash>
                <a:ds d="100000" sp="100000"/>
              </a:custDash>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44" name="CustomShape 7"/>
            <p:cNvSpPr/>
            <p:nvPr/>
          </p:nvSpPr>
          <p:spPr>
            <a:xfrm>
              <a:off x="3999960" y="4640400"/>
              <a:ext cx="66600" cy="192600"/>
            </a:xfrm>
            <a:prstGeom prst="rect">
              <a:avLst/>
            </a:prstGeom>
            <a:gradFill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45" name="CustomShape 8"/>
            <p:cNvSpPr/>
            <p:nvPr/>
          </p:nvSpPr>
          <p:spPr>
            <a:xfrm>
              <a:off x="4089960" y="4640400"/>
              <a:ext cx="66600" cy="192600"/>
            </a:xfrm>
            <a:prstGeom prst="rect">
              <a:avLst/>
            </a:prstGeom>
            <a:gradFill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grpSp>
      <p:sp>
        <p:nvSpPr>
          <p:cNvPr id="446" name="TextShape 9"/>
          <p:cNvSpPr txBox="1"/>
          <p:nvPr/>
        </p:nvSpPr>
        <p:spPr>
          <a:xfrm>
            <a:off x="6553080" y="6356520"/>
            <a:ext cx="2133360" cy="364680"/>
          </a:xfrm>
          <a:prstGeom prst="rect">
            <a:avLst/>
          </a:prstGeom>
          <a:noFill/>
          <a:ln>
            <a:noFill/>
          </a:ln>
        </p:spPr>
        <p:txBody>
          <a:bodyPr anchor="ctr"/>
          <a:p>
            <a:pPr algn="r">
              <a:lnSpc>
                <a:spcPct val="100000"/>
              </a:lnSpc>
            </a:pPr>
            <a:fld id="{1B1D34C8-D6CF-4BAE-A784-1048094FF81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47" name="CustomShape 10"/>
          <p:cNvSpPr/>
          <p:nvPr/>
        </p:nvSpPr>
        <p:spPr>
          <a:xfrm>
            <a:off x="6341400" y="2258280"/>
            <a:ext cx="461520" cy="303480"/>
          </a:xfrm>
          <a:prstGeom prst="rect">
            <a:avLst/>
          </a:prstGeom>
          <a:solidFill>
            <a:schemeClr val="bg1"/>
          </a:solidFill>
          <a:ln>
            <a:solidFill>
              <a:schemeClr val="tx1"/>
            </a:solid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2.5</a:t>
            </a:r>
            <a:endParaRPr b="0" lang="en-GB" sz="1400" spc="-1" strike="noStrike">
              <a:latin typeface="Arial"/>
            </a:endParaRPr>
          </a:p>
        </p:txBody>
      </p:sp>
      <p:sp>
        <p:nvSpPr>
          <p:cNvPr id="448" name="CustomShape 11"/>
          <p:cNvSpPr/>
          <p:nvPr/>
        </p:nvSpPr>
        <p:spPr>
          <a:xfrm>
            <a:off x="7459560" y="2252880"/>
            <a:ext cx="461520" cy="303480"/>
          </a:xfrm>
          <a:prstGeom prst="rect">
            <a:avLst/>
          </a:prstGeom>
          <a:solidFill>
            <a:schemeClr val="bg1"/>
          </a:solidFill>
          <a:ln>
            <a:solidFill>
              <a:schemeClr val="tx1"/>
            </a:solid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5.0</a:t>
            </a:r>
            <a:endParaRPr b="0" lang="en-GB" sz="1400" spc="-1" strike="noStrike">
              <a:latin typeface="Arial"/>
            </a:endParaRPr>
          </a:p>
        </p:txBody>
      </p:sp>
    </p:spTree>
  </p:cSld>
  <p:timing>
    <p:tnLst>
      <p:par>
        <p:cTn id="479" dur="indefinite" restart="never" nodeType="tmRoot">
          <p:childTnLst>
            <p:seq>
              <p:cTn id="480"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Call - Flow of Control</a:t>
            </a:r>
            <a:endParaRPr b="0" lang="en-US" sz="4400" spc="-1" strike="noStrike">
              <a:solidFill>
                <a:srgbClr val="000000"/>
              </a:solidFill>
              <a:latin typeface="Calibri Light"/>
            </a:endParaRPr>
          </a:p>
        </p:txBody>
      </p:sp>
      <p:sp>
        <p:nvSpPr>
          <p:cNvPr id="450" name="TextShape 2"/>
          <p:cNvSpPr txBox="1"/>
          <p:nvPr/>
        </p:nvSpPr>
        <p:spPr>
          <a:xfrm>
            <a:off x="286560" y="1319040"/>
            <a:ext cx="3714480" cy="4908960"/>
          </a:xfrm>
          <a:prstGeom prst="rect">
            <a:avLst/>
          </a:prstGeom>
          <a:noFill/>
          <a:ln>
            <a:noFill/>
          </a:ln>
        </p:spPr>
        <p:txBody>
          <a:bodyPr>
            <a:normAutofit/>
          </a:bodyPr>
          <a:p>
            <a:pPr marL="343080" indent="-342720">
              <a:lnSpc>
                <a:spcPct val="100000"/>
              </a:lnSpc>
              <a:spcBef>
                <a:spcPts val="601"/>
              </a:spcBef>
              <a:buClr>
                <a:srgbClr val="000000"/>
              </a:buClr>
              <a:buFont typeface="Arial"/>
              <a:buChar char="•"/>
            </a:pPr>
            <a:r>
              <a:rPr b="0" lang="en-US" sz="2400" spc="-1" strike="noStrike">
                <a:solidFill>
                  <a:srgbClr val="000000"/>
                </a:solidFill>
                <a:latin typeface="Calibri Light"/>
                <a:ea typeface="Calibri Light"/>
              </a:rPr>
              <a:t>The control is </a:t>
            </a:r>
            <a:r>
              <a:rPr b="0" lang="en-US" sz="2400" spc="-1" strike="noStrike">
                <a:solidFill>
                  <a:srgbClr val="e46c0a"/>
                </a:solidFill>
                <a:latin typeface="Calibri Light"/>
                <a:ea typeface="Calibri Light"/>
              </a:rPr>
              <a:t>passed back to the calling function </a:t>
            </a:r>
            <a:r>
              <a:rPr b="0" lang="en-US" sz="2400" spc="-1" strike="noStrike">
                <a:solidFill>
                  <a:srgbClr val="000000"/>
                </a:solidFill>
                <a:latin typeface="Calibri Light"/>
                <a:ea typeface="Calibri Light"/>
              </a:rPr>
              <a:t>together with the return value </a:t>
            </a:r>
            <a:endParaRPr b="0" lang="en-US" sz="2400" spc="-1" strike="noStrike">
              <a:solidFill>
                <a:srgbClr val="000000"/>
              </a:solidFill>
              <a:latin typeface="Calibri Light"/>
            </a:endParaRPr>
          </a:p>
          <a:p>
            <a:pPr>
              <a:lnSpc>
                <a:spcPct val="100000"/>
              </a:lnSpc>
              <a:spcBef>
                <a:spcPts val="601"/>
              </a:spcBef>
            </a:pPr>
            <a:endParaRPr b="0" lang="en-US" sz="2400" spc="-1" strike="noStrike">
              <a:solidFill>
                <a:srgbClr val="000000"/>
              </a:solidFill>
              <a:latin typeface="Calibri Light"/>
            </a:endParaRPr>
          </a:p>
          <a:p>
            <a:pPr>
              <a:lnSpc>
                <a:spcPct val="100000"/>
              </a:lnSpc>
              <a:spcBef>
                <a:spcPts val="601"/>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451" name="CustomShape 3"/>
          <p:cNvSpPr/>
          <p:nvPr/>
        </p:nvSpPr>
        <p:spPr>
          <a:xfrm>
            <a:off x="4260240" y="1206720"/>
            <a:ext cx="4211280" cy="4889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a6a6a6"/>
                </a:solidFill>
                <a:latin typeface="Menlo"/>
                <a:ea typeface="Menlo"/>
              </a:rPr>
              <a:t>#include &lt;iostream&gt; </a:t>
            </a:r>
            <a:br/>
            <a:r>
              <a:rPr b="0" lang="en-GB" sz="1400" spc="-1" strike="noStrike">
                <a:solidFill>
                  <a:srgbClr val="a6a6a6"/>
                </a:solidFill>
                <a:latin typeface="Menlo"/>
                <a:ea typeface="Menlo"/>
              </a:rPr>
              <a:t>using namespace std; </a:t>
            </a:r>
            <a:endParaRPr b="0" lang="en-GB" sz="1400" spc="-1" strike="noStrike">
              <a:latin typeface="Arial"/>
            </a:endParaRPr>
          </a:p>
          <a:p>
            <a:pPr>
              <a:lnSpc>
                <a:spcPct val="100000"/>
              </a:lnSpc>
            </a:pPr>
            <a:br/>
            <a:r>
              <a:rPr b="0" lang="en-GB" sz="1400" spc="-1" strike="noStrike">
                <a:solidFill>
                  <a:srgbClr val="a6a6a6"/>
                </a:solidFill>
                <a:latin typeface="Menlo"/>
                <a:ea typeface="Menlo"/>
              </a:rPr>
              <a:t>double larger(double x, double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br/>
            <a:r>
              <a:rPr b="0" lang="en-GB" sz="1400" spc="-1" strike="noStrike">
                <a:solidFill>
                  <a:srgbClr val="a6a6a6"/>
                </a:solidFill>
                <a:latin typeface="Menlo"/>
                <a:ea typeface="Menlo"/>
              </a:rPr>
              <a:t>  if (x &gt;= y)</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x;</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else</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r>
              <a:rPr b="0" lang="en-GB" sz="1400" spc="-1" strike="noStrike">
                <a:solidFill>
                  <a:srgbClr val="000000"/>
                </a:solidFill>
                <a:latin typeface="Menlo"/>
                <a:ea typeface="Menlo"/>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int main()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double a = 2.5, b = 5.0, c;</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000000"/>
                </a:solidFill>
                <a:latin typeface="Menlo"/>
                <a:ea typeface="Menlo"/>
              </a:rPr>
              <a:t>c = larger(a, b);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cout &lt;&lt; c &lt;&lt; " is larger." &lt;&lt; endl;</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0;</a:t>
            </a:r>
            <a:endParaRPr b="0" lang="en-GB" sz="1400" spc="-1" strike="noStrike">
              <a:latin typeface="Arial"/>
            </a:endParaRPr>
          </a:p>
          <a:p>
            <a:pPr>
              <a:lnSpc>
                <a:spcPct val="100000"/>
              </a:lnSpc>
            </a:pPr>
            <a:r>
              <a:rPr b="0" lang="en-GB" sz="1400" spc="-1" strike="noStrike">
                <a:solidFill>
                  <a:srgbClr val="a6a6a6"/>
                </a:solidFill>
                <a:latin typeface="Menlo"/>
                <a:ea typeface="Menlo"/>
              </a:rPr>
              <a:t>}</a:t>
            </a:r>
            <a:endParaRPr b="0" lang="en-GB" sz="1400" spc="-1" strike="noStrike">
              <a:latin typeface="Arial"/>
            </a:endParaRPr>
          </a:p>
          <a:p>
            <a:pPr>
              <a:lnSpc>
                <a:spcPct val="100000"/>
              </a:lnSpc>
            </a:pPr>
            <a:endParaRPr b="0" lang="en-GB" sz="1400" spc="-1" strike="noStrike">
              <a:latin typeface="Arial"/>
            </a:endParaRPr>
          </a:p>
        </p:txBody>
      </p:sp>
      <p:sp>
        <p:nvSpPr>
          <p:cNvPr id="452" name="CustomShape 4"/>
          <p:cNvSpPr/>
          <p:nvPr/>
        </p:nvSpPr>
        <p:spPr>
          <a:xfrm>
            <a:off x="4051800" y="464040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53" name="CustomShape 5"/>
          <p:cNvSpPr/>
          <p:nvPr/>
        </p:nvSpPr>
        <p:spPr>
          <a:xfrm flipH="1">
            <a:off x="5431320" y="3321000"/>
            <a:ext cx="124560" cy="13186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54" name="CustomShape 6"/>
          <p:cNvSpPr/>
          <p:nvPr/>
        </p:nvSpPr>
        <p:spPr>
          <a:xfrm>
            <a:off x="5272560" y="3773880"/>
            <a:ext cx="461520" cy="303480"/>
          </a:xfrm>
          <a:prstGeom prst="rect">
            <a:avLst/>
          </a:prstGeom>
          <a:solidFill>
            <a:schemeClr val="bg1"/>
          </a:solidFill>
          <a:ln>
            <a:solidFill>
              <a:schemeClr val="tx1"/>
            </a:solid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5.0</a:t>
            </a:r>
            <a:endParaRPr b="0" lang="en-GB" sz="1400" spc="-1" strike="noStrike">
              <a:latin typeface="Arial"/>
            </a:endParaRPr>
          </a:p>
        </p:txBody>
      </p:sp>
      <p:grpSp>
        <p:nvGrpSpPr>
          <p:cNvPr id="455" name="Group 7"/>
          <p:cNvGrpSpPr/>
          <p:nvPr/>
        </p:nvGrpSpPr>
        <p:grpSpPr>
          <a:xfrm>
            <a:off x="3999960" y="3128400"/>
            <a:ext cx="310320" cy="192600"/>
            <a:chOff x="3999960" y="3128400"/>
            <a:chExt cx="310320" cy="192600"/>
          </a:xfrm>
        </p:grpSpPr>
        <p:sp>
          <p:nvSpPr>
            <p:cNvPr id="456" name="CustomShape 8"/>
            <p:cNvSpPr/>
            <p:nvPr/>
          </p:nvSpPr>
          <p:spPr>
            <a:xfrm>
              <a:off x="4051800" y="3128400"/>
              <a:ext cx="258480" cy="192600"/>
            </a:xfrm>
            <a:prstGeom prst="rightArrow">
              <a:avLst>
                <a:gd name="adj1" fmla="val 50000"/>
                <a:gd name="adj2" fmla="val 50000"/>
              </a:avLst>
            </a:prstGeom>
            <a:noFill/>
            <a:ln>
              <a:solidFill>
                <a:schemeClr val="tx1"/>
              </a:solidFill>
              <a:custDash>
                <a:ds d="100000" sp="100000"/>
              </a:custDash>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57" name="CustomShape 9"/>
            <p:cNvSpPr/>
            <p:nvPr/>
          </p:nvSpPr>
          <p:spPr>
            <a:xfrm>
              <a:off x="3999960" y="3128400"/>
              <a:ext cx="156240" cy="192600"/>
            </a:xfrm>
            <a:prstGeom prst="rect">
              <a:avLst/>
            </a:prstGeom>
            <a:gradFill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grpSp>
      <p:sp>
        <p:nvSpPr>
          <p:cNvPr id="458" name="TextShape 10"/>
          <p:cNvSpPr txBox="1"/>
          <p:nvPr/>
        </p:nvSpPr>
        <p:spPr>
          <a:xfrm>
            <a:off x="6553080" y="6356520"/>
            <a:ext cx="2133360" cy="364680"/>
          </a:xfrm>
          <a:prstGeom prst="rect">
            <a:avLst/>
          </a:prstGeom>
          <a:noFill/>
          <a:ln>
            <a:noFill/>
          </a:ln>
        </p:spPr>
        <p:txBody>
          <a:bodyPr anchor="ctr"/>
          <a:p>
            <a:pPr algn="r">
              <a:lnSpc>
                <a:spcPct val="100000"/>
              </a:lnSpc>
            </a:pPr>
            <a:fld id="{790510CD-F271-4CC3-891E-0F0901469CA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81" dur="indefinite" restart="never" nodeType="tmRoot">
          <p:childTnLst>
            <p:seq>
              <p:cTn id="482"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Call - Flow of Control</a:t>
            </a:r>
            <a:endParaRPr b="0" lang="en-US" sz="4400" spc="-1" strike="noStrike">
              <a:solidFill>
                <a:srgbClr val="000000"/>
              </a:solidFill>
              <a:latin typeface="Calibri Light"/>
            </a:endParaRPr>
          </a:p>
        </p:txBody>
      </p:sp>
      <p:sp>
        <p:nvSpPr>
          <p:cNvPr id="460" name="TextShape 2"/>
          <p:cNvSpPr txBox="1"/>
          <p:nvPr/>
        </p:nvSpPr>
        <p:spPr>
          <a:xfrm>
            <a:off x="286560" y="1319040"/>
            <a:ext cx="3714480" cy="4908960"/>
          </a:xfrm>
          <a:prstGeom prst="rect">
            <a:avLst/>
          </a:prstGeom>
          <a:noFill/>
          <a:ln>
            <a:noFill/>
          </a:ln>
        </p:spPr>
        <p:txBody>
          <a:bodyPr/>
          <a:p>
            <a:pPr marL="343080" indent="-342720">
              <a:lnSpc>
                <a:spcPct val="100000"/>
              </a:lnSpc>
              <a:spcBef>
                <a:spcPts val="601"/>
              </a:spcBef>
              <a:buClr>
                <a:srgbClr val="000000"/>
              </a:buClr>
              <a:buFont typeface="Arial"/>
              <a:buChar char="•"/>
            </a:pPr>
            <a:r>
              <a:rPr b="0" lang="en-US" sz="2800" spc="-1" strike="noStrike">
                <a:solidFill>
                  <a:srgbClr val="000000"/>
                </a:solidFill>
                <a:latin typeface="Calibri Light"/>
                <a:ea typeface="Calibri Light"/>
              </a:rPr>
              <a:t>The main function will </a:t>
            </a:r>
            <a:r>
              <a:rPr b="0" lang="en-US" sz="2800" spc="-1" strike="noStrike">
                <a:solidFill>
                  <a:srgbClr val="e46c0a"/>
                </a:solidFill>
                <a:latin typeface="Calibri Light"/>
                <a:ea typeface="Calibri Light"/>
              </a:rPr>
              <a:t>resume</a:t>
            </a:r>
            <a:r>
              <a:rPr b="0" lang="en-US" sz="2800" spc="-1" strike="noStrike">
                <a:solidFill>
                  <a:srgbClr val="000000"/>
                </a:solidFill>
                <a:latin typeface="Calibri Light"/>
                <a:ea typeface="Calibri Light"/>
              </a:rPr>
              <a:t> at the calling statement </a:t>
            </a:r>
            <a:endParaRPr b="0" lang="en-US" sz="2800" spc="-1" strike="noStrike">
              <a:solidFill>
                <a:srgbClr val="000000"/>
              </a:solidFill>
              <a:latin typeface="Calibri Light"/>
            </a:endParaRPr>
          </a:p>
          <a:p>
            <a:pPr>
              <a:lnSpc>
                <a:spcPct val="100000"/>
              </a:lnSpc>
              <a:spcBef>
                <a:spcPts val="601"/>
              </a:spcBef>
            </a:pPr>
            <a:endParaRPr b="0" lang="en-US" sz="2800" spc="-1" strike="noStrike">
              <a:solidFill>
                <a:srgbClr val="000000"/>
              </a:solidFill>
              <a:latin typeface="Calibri Light"/>
            </a:endParaRPr>
          </a:p>
          <a:p>
            <a:pPr>
              <a:lnSpc>
                <a:spcPct val="100000"/>
              </a:lnSpc>
              <a:spcBef>
                <a:spcPts val="60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461" name="CustomShape 3"/>
          <p:cNvSpPr/>
          <p:nvPr/>
        </p:nvSpPr>
        <p:spPr>
          <a:xfrm>
            <a:off x="4260240" y="1206720"/>
            <a:ext cx="4211280" cy="4889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a6a6a6"/>
                </a:solidFill>
                <a:latin typeface="Menlo"/>
                <a:ea typeface="Menlo"/>
              </a:rPr>
              <a:t>#include &lt;iostream&gt; </a:t>
            </a:r>
            <a:br/>
            <a:r>
              <a:rPr b="0" lang="en-GB" sz="1400" spc="-1" strike="noStrike">
                <a:solidFill>
                  <a:srgbClr val="a6a6a6"/>
                </a:solidFill>
                <a:latin typeface="Menlo"/>
                <a:ea typeface="Menlo"/>
              </a:rPr>
              <a:t>using namespace std; </a:t>
            </a:r>
            <a:endParaRPr b="0" lang="en-GB" sz="1400" spc="-1" strike="noStrike">
              <a:latin typeface="Arial"/>
            </a:endParaRPr>
          </a:p>
          <a:p>
            <a:pPr>
              <a:lnSpc>
                <a:spcPct val="100000"/>
              </a:lnSpc>
            </a:pPr>
            <a:br/>
            <a:r>
              <a:rPr b="0" lang="en-GB" sz="1400" spc="-1" strike="noStrike">
                <a:solidFill>
                  <a:srgbClr val="a6a6a6"/>
                </a:solidFill>
                <a:latin typeface="Menlo"/>
                <a:ea typeface="Menlo"/>
              </a:rPr>
              <a:t>double larger(double x, double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br/>
            <a:r>
              <a:rPr b="0" lang="en-GB" sz="1400" spc="-1" strike="noStrike">
                <a:solidFill>
                  <a:srgbClr val="a6a6a6"/>
                </a:solidFill>
                <a:latin typeface="Menlo"/>
                <a:ea typeface="Menlo"/>
              </a:rPr>
              <a:t>  if (x &gt;= y)</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x;</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else</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r>
              <a:rPr b="0" lang="en-GB" sz="1400" spc="-1" strike="noStrike">
                <a:solidFill>
                  <a:srgbClr val="000000"/>
                </a:solidFill>
                <a:latin typeface="Menlo"/>
                <a:ea typeface="Menlo"/>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int main()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double a = 2.5, b = 5.0, c;</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000000"/>
                </a:solidFill>
                <a:latin typeface="Menlo"/>
                <a:ea typeface="Menlo"/>
              </a:rPr>
              <a:t>c = larger(a, b);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cout &lt;&lt; c &lt;&lt; " is larger." &lt;&lt; endl;</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0;</a:t>
            </a:r>
            <a:endParaRPr b="0" lang="en-GB" sz="1400" spc="-1" strike="noStrike">
              <a:latin typeface="Arial"/>
            </a:endParaRPr>
          </a:p>
          <a:p>
            <a:pPr>
              <a:lnSpc>
                <a:spcPct val="100000"/>
              </a:lnSpc>
            </a:pPr>
            <a:r>
              <a:rPr b="0" lang="en-GB" sz="1400" spc="-1" strike="noStrike">
                <a:solidFill>
                  <a:srgbClr val="a6a6a6"/>
                </a:solidFill>
                <a:latin typeface="Menlo"/>
                <a:ea typeface="Menlo"/>
              </a:rPr>
              <a:t>}</a:t>
            </a:r>
            <a:endParaRPr b="0" lang="en-GB" sz="1400" spc="-1" strike="noStrike">
              <a:latin typeface="Arial"/>
            </a:endParaRPr>
          </a:p>
          <a:p>
            <a:pPr>
              <a:lnSpc>
                <a:spcPct val="100000"/>
              </a:lnSpc>
            </a:pPr>
            <a:endParaRPr b="0" lang="en-GB" sz="1400" spc="-1" strike="noStrike">
              <a:latin typeface="Arial"/>
            </a:endParaRPr>
          </a:p>
        </p:txBody>
      </p:sp>
      <p:sp>
        <p:nvSpPr>
          <p:cNvPr id="462" name="CustomShape 4"/>
          <p:cNvSpPr/>
          <p:nvPr/>
        </p:nvSpPr>
        <p:spPr>
          <a:xfrm>
            <a:off x="4051800" y="464040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63" name="TextShape 5"/>
          <p:cNvSpPr txBox="1"/>
          <p:nvPr/>
        </p:nvSpPr>
        <p:spPr>
          <a:xfrm>
            <a:off x="6553080" y="6356520"/>
            <a:ext cx="2133360" cy="364680"/>
          </a:xfrm>
          <a:prstGeom prst="rect">
            <a:avLst/>
          </a:prstGeom>
          <a:noFill/>
          <a:ln>
            <a:noFill/>
          </a:ln>
        </p:spPr>
        <p:txBody>
          <a:bodyPr anchor="ctr"/>
          <a:p>
            <a:pPr algn="r">
              <a:lnSpc>
                <a:spcPct val="100000"/>
              </a:lnSpc>
            </a:pPr>
            <a:fld id="{257A894E-010E-456F-9FF3-AA02F7B94EA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83" dur="indefinite" restart="never" nodeType="tmRoot">
          <p:childTnLst>
            <p:seq>
              <p:cTn id="484"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Call - Flow of Control</a:t>
            </a:r>
            <a:endParaRPr b="0" lang="en-US" sz="4400" spc="-1" strike="noStrike">
              <a:solidFill>
                <a:srgbClr val="000000"/>
              </a:solidFill>
              <a:latin typeface="Calibri Light"/>
            </a:endParaRPr>
          </a:p>
        </p:txBody>
      </p:sp>
      <p:sp>
        <p:nvSpPr>
          <p:cNvPr id="465" name="TextShape 2"/>
          <p:cNvSpPr txBox="1"/>
          <p:nvPr/>
        </p:nvSpPr>
        <p:spPr>
          <a:xfrm>
            <a:off x="286560" y="1319040"/>
            <a:ext cx="3714480" cy="4908960"/>
          </a:xfrm>
          <a:prstGeom prst="rect">
            <a:avLst/>
          </a:prstGeom>
          <a:noFill/>
          <a:ln>
            <a:noFill/>
          </a:ln>
        </p:spPr>
        <p:txBody>
          <a:bodyPr/>
          <a:p>
            <a:pPr marL="343080" indent="-342720">
              <a:lnSpc>
                <a:spcPct val="100000"/>
              </a:lnSpc>
              <a:spcBef>
                <a:spcPts val="601"/>
              </a:spcBef>
              <a:buClr>
                <a:srgbClr val="000000"/>
              </a:buClr>
              <a:buFont typeface="Arial"/>
              <a:buChar char="•"/>
            </a:pPr>
            <a:r>
              <a:rPr b="0" lang="en-US" sz="2800" spc="-1" strike="noStrike">
                <a:solidFill>
                  <a:srgbClr val="000000"/>
                </a:solidFill>
                <a:latin typeface="Calibri Light"/>
                <a:ea typeface="Calibri Light"/>
              </a:rPr>
              <a:t>The statements in the main function are </a:t>
            </a:r>
            <a:r>
              <a:rPr b="0" lang="en-US" sz="2800" spc="-1" strike="noStrike">
                <a:solidFill>
                  <a:srgbClr val="e46c0a"/>
                </a:solidFill>
                <a:latin typeface="Calibri Light"/>
                <a:ea typeface="Calibri Light"/>
              </a:rPr>
              <a:t>executed sequentially </a:t>
            </a:r>
            <a:r>
              <a:rPr b="0" lang="en-US" sz="2800" spc="-1" strike="noStrike">
                <a:solidFill>
                  <a:srgbClr val="000000"/>
                </a:solidFill>
                <a:latin typeface="Calibri Light"/>
                <a:ea typeface="Calibri Light"/>
              </a:rPr>
              <a:t>from top to bottom</a:t>
            </a:r>
            <a:endParaRPr b="0" lang="en-US" sz="2800" spc="-1" strike="noStrike">
              <a:solidFill>
                <a:srgbClr val="000000"/>
              </a:solidFill>
              <a:latin typeface="Calibri Light"/>
            </a:endParaRPr>
          </a:p>
          <a:p>
            <a:pPr marL="343080" indent="-342720">
              <a:lnSpc>
                <a:spcPct val="100000"/>
              </a:lnSpc>
              <a:spcBef>
                <a:spcPts val="601"/>
              </a:spcBef>
              <a:buClr>
                <a:srgbClr val="000000"/>
              </a:buClr>
              <a:buFont typeface="Arial"/>
              <a:buChar char="•"/>
            </a:pPr>
            <a:r>
              <a:rPr b="0" lang="en-US" sz="2800" spc="-1" strike="noStrike">
                <a:solidFill>
                  <a:srgbClr val="000000"/>
                </a:solidFill>
                <a:latin typeface="Calibri Light"/>
                <a:ea typeface="Calibri Light"/>
              </a:rPr>
              <a:t>The control is passed from one statement to another </a:t>
            </a:r>
            <a:endParaRPr b="0" lang="en-US" sz="2800" spc="-1" strike="noStrike">
              <a:solidFill>
                <a:srgbClr val="000000"/>
              </a:solidFill>
              <a:latin typeface="Calibri Light"/>
            </a:endParaRPr>
          </a:p>
          <a:p>
            <a:pPr>
              <a:lnSpc>
                <a:spcPct val="100000"/>
              </a:lnSpc>
              <a:spcBef>
                <a:spcPts val="601"/>
              </a:spcBef>
            </a:pPr>
            <a:endParaRPr b="0" lang="en-US" sz="2800" spc="-1" strike="noStrike">
              <a:solidFill>
                <a:srgbClr val="000000"/>
              </a:solidFill>
              <a:latin typeface="Calibri Light"/>
            </a:endParaRPr>
          </a:p>
          <a:p>
            <a:pPr>
              <a:lnSpc>
                <a:spcPct val="100000"/>
              </a:lnSpc>
              <a:spcBef>
                <a:spcPts val="60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466" name="CustomShape 3"/>
          <p:cNvSpPr/>
          <p:nvPr/>
        </p:nvSpPr>
        <p:spPr>
          <a:xfrm>
            <a:off x="4260240" y="1206720"/>
            <a:ext cx="4211280" cy="4889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a6a6a6"/>
                </a:solidFill>
                <a:latin typeface="Menlo"/>
                <a:ea typeface="Menlo"/>
              </a:rPr>
              <a:t>#include &lt;iostream&gt; </a:t>
            </a:r>
            <a:br/>
            <a:r>
              <a:rPr b="0" lang="en-GB" sz="1400" spc="-1" strike="noStrike">
                <a:solidFill>
                  <a:srgbClr val="a6a6a6"/>
                </a:solidFill>
                <a:latin typeface="Menlo"/>
                <a:ea typeface="Menlo"/>
              </a:rPr>
              <a:t>using namespace std; </a:t>
            </a:r>
            <a:endParaRPr b="0" lang="en-GB" sz="1400" spc="-1" strike="noStrike">
              <a:latin typeface="Arial"/>
            </a:endParaRPr>
          </a:p>
          <a:p>
            <a:pPr>
              <a:lnSpc>
                <a:spcPct val="100000"/>
              </a:lnSpc>
            </a:pPr>
            <a:br/>
            <a:r>
              <a:rPr b="0" lang="en-GB" sz="1400" spc="-1" strike="noStrike">
                <a:solidFill>
                  <a:srgbClr val="a6a6a6"/>
                </a:solidFill>
                <a:latin typeface="Menlo"/>
                <a:ea typeface="Menlo"/>
              </a:rPr>
              <a:t>double larger(double x, double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br/>
            <a:r>
              <a:rPr b="0" lang="en-GB" sz="1400" spc="-1" strike="noStrike">
                <a:solidFill>
                  <a:srgbClr val="a6a6a6"/>
                </a:solidFill>
                <a:latin typeface="Menlo"/>
                <a:ea typeface="Menlo"/>
              </a:rPr>
              <a:t>  if (x &gt;= y)</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x;</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else</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r>
              <a:rPr b="0" lang="en-GB" sz="1400" spc="-1" strike="noStrike">
                <a:solidFill>
                  <a:srgbClr val="000000"/>
                </a:solidFill>
                <a:latin typeface="Menlo"/>
                <a:ea typeface="Menlo"/>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int main()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double a = 2.5, b = 5.0, c;</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000000"/>
                </a:solidFill>
                <a:latin typeface="Menlo"/>
                <a:ea typeface="Menlo"/>
              </a:rPr>
              <a:t>c = larger(a, b);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cout &lt;&lt; c &lt;&lt; " is larger." &lt;&lt; endl;</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0;</a:t>
            </a:r>
            <a:endParaRPr b="0" lang="en-GB" sz="1400" spc="-1" strike="noStrike">
              <a:latin typeface="Arial"/>
            </a:endParaRPr>
          </a:p>
          <a:p>
            <a:pPr>
              <a:lnSpc>
                <a:spcPct val="100000"/>
              </a:lnSpc>
            </a:pPr>
            <a:r>
              <a:rPr b="0" lang="en-GB" sz="1400" spc="-1" strike="noStrike">
                <a:solidFill>
                  <a:srgbClr val="a6a6a6"/>
                </a:solidFill>
                <a:latin typeface="Menlo"/>
                <a:ea typeface="Menlo"/>
              </a:rPr>
              <a:t>}</a:t>
            </a:r>
            <a:endParaRPr b="0" lang="en-GB" sz="1400" spc="-1" strike="noStrike">
              <a:latin typeface="Arial"/>
            </a:endParaRPr>
          </a:p>
          <a:p>
            <a:pPr>
              <a:lnSpc>
                <a:spcPct val="100000"/>
              </a:lnSpc>
            </a:pPr>
            <a:endParaRPr b="0" lang="en-GB" sz="1400" spc="-1" strike="noStrike">
              <a:latin typeface="Arial"/>
            </a:endParaRPr>
          </a:p>
        </p:txBody>
      </p:sp>
      <p:sp>
        <p:nvSpPr>
          <p:cNvPr id="467" name="CustomShape 4"/>
          <p:cNvSpPr/>
          <p:nvPr/>
        </p:nvSpPr>
        <p:spPr>
          <a:xfrm>
            <a:off x="4051800" y="464040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68" name="TextShape 5"/>
          <p:cNvSpPr txBox="1"/>
          <p:nvPr/>
        </p:nvSpPr>
        <p:spPr>
          <a:xfrm>
            <a:off x="6553080" y="6356520"/>
            <a:ext cx="2133360" cy="364680"/>
          </a:xfrm>
          <a:prstGeom prst="rect">
            <a:avLst/>
          </a:prstGeom>
          <a:noFill/>
          <a:ln>
            <a:noFill/>
          </a:ln>
        </p:spPr>
        <p:txBody>
          <a:bodyPr anchor="ctr"/>
          <a:p>
            <a:pPr algn="r">
              <a:lnSpc>
                <a:spcPct val="100000"/>
              </a:lnSpc>
            </a:pPr>
            <a:fld id="{C5B89B88-3746-41ED-AC73-21787FC3112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69" name="CustomShape 6"/>
          <p:cNvSpPr/>
          <p:nvPr/>
        </p:nvSpPr>
        <p:spPr>
          <a:xfrm>
            <a:off x="5918040" y="5780160"/>
            <a:ext cx="2259720" cy="7585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GB" sz="1200" spc="-1" strike="noStrike">
                <a:solidFill>
                  <a:srgbClr val="000000"/>
                </a:solidFill>
                <a:latin typeface="Menlo"/>
                <a:ea typeface="Menlo"/>
              </a:rPr>
              <a:t>c</a:t>
            </a:r>
            <a:r>
              <a:rPr b="0" lang="en-GB" sz="1400" spc="-1" strike="noStrike">
                <a:solidFill>
                  <a:srgbClr val="000000"/>
                </a:solidFill>
                <a:latin typeface="Avenir Next Condensed"/>
                <a:ea typeface="Avenir Next Condensed"/>
              </a:rPr>
              <a:t> takes the value 5.0 which is the return value of </a:t>
            </a:r>
            <a:r>
              <a:rPr b="0" lang="en-GB" sz="1200" spc="-1" strike="noStrike">
                <a:solidFill>
                  <a:srgbClr val="000000"/>
                </a:solidFill>
                <a:latin typeface="Menlo"/>
                <a:ea typeface="Menlo"/>
              </a:rPr>
              <a:t>larger()</a:t>
            </a:r>
            <a:endParaRPr b="0" lang="en-GB" sz="1200" spc="-1" strike="noStrike">
              <a:latin typeface="Arial"/>
            </a:endParaRPr>
          </a:p>
        </p:txBody>
      </p:sp>
    </p:spTree>
  </p:cSld>
  <p:timing>
    <p:tnLst>
      <p:par>
        <p:cTn id="485" dur="indefinite" restart="never" nodeType="tmRoot">
          <p:childTnLst>
            <p:seq>
              <p:cTn id="48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What are we going to learn?</a:t>
            </a:r>
            <a:endParaRPr b="0" lang="en-US" sz="4400" spc="-1" strike="noStrike">
              <a:solidFill>
                <a:srgbClr val="000000"/>
              </a:solidFill>
              <a:latin typeface="Calibri Light"/>
            </a:endParaRPr>
          </a:p>
        </p:txBody>
      </p:sp>
      <p:sp>
        <p:nvSpPr>
          <p:cNvPr id="144" name="TextShape 2"/>
          <p:cNvSpPr txBox="1"/>
          <p:nvPr/>
        </p:nvSpPr>
        <p:spPr>
          <a:xfrm>
            <a:off x="457200" y="1600200"/>
            <a:ext cx="8229240" cy="47559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Top-down design (divide and conquer) approach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Functions definition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Function call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Function declaration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Scope of Variables</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Parameters passing mechanism</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Pass-by-value</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Pass-by-reference</a:t>
            </a:r>
            <a:endParaRPr b="0" lang="en-US" sz="2400" spc="-1" strike="noStrike">
              <a:solidFill>
                <a:srgbClr val="000000"/>
              </a:solidFill>
              <a:latin typeface="Calibri Light"/>
            </a:endParaRPr>
          </a:p>
        </p:txBody>
      </p:sp>
      <p:sp>
        <p:nvSpPr>
          <p:cNvPr id="145" name="TextShape 3"/>
          <p:cNvSpPr txBox="1"/>
          <p:nvPr/>
        </p:nvSpPr>
        <p:spPr>
          <a:xfrm>
            <a:off x="6553080" y="6356520"/>
            <a:ext cx="2133360" cy="364680"/>
          </a:xfrm>
          <a:prstGeom prst="rect">
            <a:avLst/>
          </a:prstGeom>
          <a:noFill/>
          <a:ln>
            <a:noFill/>
          </a:ln>
        </p:spPr>
        <p:txBody>
          <a:bodyPr anchor="ctr"/>
          <a:p>
            <a:pPr algn="r">
              <a:lnSpc>
                <a:spcPct val="100000"/>
              </a:lnSpc>
            </a:pPr>
            <a:fld id="{139EECDB-7E0D-47D9-A16E-65EEE415DAB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Call - Flow of Control</a:t>
            </a:r>
            <a:endParaRPr b="0" lang="en-US" sz="4400" spc="-1" strike="noStrike">
              <a:solidFill>
                <a:srgbClr val="000000"/>
              </a:solidFill>
              <a:latin typeface="Calibri Light"/>
            </a:endParaRPr>
          </a:p>
        </p:txBody>
      </p:sp>
      <p:sp>
        <p:nvSpPr>
          <p:cNvPr id="471" name="TextShape 2"/>
          <p:cNvSpPr txBox="1"/>
          <p:nvPr/>
        </p:nvSpPr>
        <p:spPr>
          <a:xfrm>
            <a:off x="286560" y="1319040"/>
            <a:ext cx="3714480" cy="4908960"/>
          </a:xfrm>
          <a:prstGeom prst="rect">
            <a:avLst/>
          </a:prstGeom>
          <a:noFill/>
          <a:ln>
            <a:noFill/>
          </a:ln>
        </p:spPr>
        <p:txBody>
          <a:bodyPr/>
          <a:p>
            <a:pPr marL="343080" indent="-342720">
              <a:lnSpc>
                <a:spcPct val="100000"/>
              </a:lnSpc>
              <a:spcBef>
                <a:spcPts val="601"/>
              </a:spcBef>
              <a:buClr>
                <a:srgbClr val="000000"/>
              </a:buClr>
              <a:buFont typeface="Arial"/>
              <a:buChar char="•"/>
            </a:pPr>
            <a:r>
              <a:rPr b="0" lang="en-US" sz="2800" spc="-1" strike="noStrike">
                <a:solidFill>
                  <a:srgbClr val="000000"/>
                </a:solidFill>
                <a:latin typeface="Calibri Light"/>
                <a:ea typeface="Calibri Light"/>
              </a:rPr>
              <a:t>The statements in the main function are </a:t>
            </a:r>
            <a:r>
              <a:rPr b="0" lang="en-US" sz="2800" spc="-1" strike="noStrike">
                <a:solidFill>
                  <a:srgbClr val="e46c0a"/>
                </a:solidFill>
                <a:latin typeface="Calibri Light"/>
                <a:ea typeface="Calibri Light"/>
              </a:rPr>
              <a:t>executed sequentially </a:t>
            </a:r>
            <a:r>
              <a:rPr b="0" lang="en-US" sz="2800" spc="-1" strike="noStrike">
                <a:solidFill>
                  <a:srgbClr val="000000"/>
                </a:solidFill>
                <a:latin typeface="Calibri Light"/>
                <a:ea typeface="Calibri Light"/>
              </a:rPr>
              <a:t>from top to bottom</a:t>
            </a:r>
            <a:endParaRPr b="0" lang="en-US" sz="2800" spc="-1" strike="noStrike">
              <a:solidFill>
                <a:srgbClr val="000000"/>
              </a:solidFill>
              <a:latin typeface="Calibri Light"/>
            </a:endParaRPr>
          </a:p>
          <a:p>
            <a:pPr marL="343080" indent="-342720">
              <a:lnSpc>
                <a:spcPct val="100000"/>
              </a:lnSpc>
              <a:spcBef>
                <a:spcPts val="601"/>
              </a:spcBef>
              <a:buClr>
                <a:srgbClr val="000000"/>
              </a:buClr>
              <a:buFont typeface="Arial"/>
              <a:buChar char="•"/>
            </a:pPr>
            <a:r>
              <a:rPr b="0" lang="en-US" sz="2800" spc="-1" strike="noStrike">
                <a:solidFill>
                  <a:srgbClr val="000000"/>
                </a:solidFill>
                <a:latin typeface="Calibri Light"/>
                <a:ea typeface="Calibri Light"/>
              </a:rPr>
              <a:t>The control is passed from one statement to another </a:t>
            </a:r>
            <a:endParaRPr b="0" lang="en-US" sz="2800" spc="-1" strike="noStrike">
              <a:solidFill>
                <a:srgbClr val="000000"/>
              </a:solidFill>
              <a:latin typeface="Calibri Light"/>
            </a:endParaRPr>
          </a:p>
          <a:p>
            <a:pPr>
              <a:lnSpc>
                <a:spcPct val="100000"/>
              </a:lnSpc>
              <a:spcBef>
                <a:spcPts val="601"/>
              </a:spcBef>
            </a:pPr>
            <a:endParaRPr b="0" lang="en-US" sz="2800" spc="-1" strike="noStrike">
              <a:solidFill>
                <a:srgbClr val="000000"/>
              </a:solidFill>
              <a:latin typeface="Calibri Light"/>
            </a:endParaRPr>
          </a:p>
          <a:p>
            <a:pPr>
              <a:lnSpc>
                <a:spcPct val="100000"/>
              </a:lnSpc>
              <a:spcBef>
                <a:spcPts val="60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472" name="CustomShape 3"/>
          <p:cNvSpPr/>
          <p:nvPr/>
        </p:nvSpPr>
        <p:spPr>
          <a:xfrm>
            <a:off x="4260240" y="1206720"/>
            <a:ext cx="4211280" cy="4889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a6a6a6"/>
                </a:solidFill>
                <a:latin typeface="Menlo"/>
                <a:ea typeface="Menlo"/>
              </a:rPr>
              <a:t>#include &lt;iostream&gt; </a:t>
            </a:r>
            <a:br/>
            <a:r>
              <a:rPr b="0" lang="en-GB" sz="1400" spc="-1" strike="noStrike">
                <a:solidFill>
                  <a:srgbClr val="a6a6a6"/>
                </a:solidFill>
                <a:latin typeface="Menlo"/>
                <a:ea typeface="Menlo"/>
              </a:rPr>
              <a:t>using namespace std; </a:t>
            </a:r>
            <a:endParaRPr b="0" lang="en-GB" sz="1400" spc="-1" strike="noStrike">
              <a:latin typeface="Arial"/>
            </a:endParaRPr>
          </a:p>
          <a:p>
            <a:pPr>
              <a:lnSpc>
                <a:spcPct val="100000"/>
              </a:lnSpc>
            </a:pPr>
            <a:br/>
            <a:r>
              <a:rPr b="0" lang="en-GB" sz="1400" spc="-1" strike="noStrike">
                <a:solidFill>
                  <a:srgbClr val="a6a6a6"/>
                </a:solidFill>
                <a:latin typeface="Menlo"/>
                <a:ea typeface="Menlo"/>
              </a:rPr>
              <a:t>double larger(double x, double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br/>
            <a:r>
              <a:rPr b="0" lang="en-GB" sz="1400" spc="-1" strike="noStrike">
                <a:solidFill>
                  <a:srgbClr val="a6a6a6"/>
                </a:solidFill>
                <a:latin typeface="Menlo"/>
                <a:ea typeface="Menlo"/>
              </a:rPr>
              <a:t>  if (x &gt;= y)</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x;</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else</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r>
              <a:rPr b="0" lang="en-GB" sz="1400" spc="-1" strike="noStrike">
                <a:solidFill>
                  <a:srgbClr val="000000"/>
                </a:solidFill>
                <a:latin typeface="Menlo"/>
                <a:ea typeface="Menlo"/>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int main()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double a = 2.5, b = 5.0, c;</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 = larger(a, b);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000000"/>
                </a:solidFill>
                <a:latin typeface="Menlo"/>
                <a:ea typeface="Menlo"/>
              </a:rPr>
              <a:t>cout &lt;&lt; c &lt;&lt; " is larger." &lt;&lt; endl;</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0;</a:t>
            </a:r>
            <a:endParaRPr b="0" lang="en-GB" sz="1400" spc="-1" strike="noStrike">
              <a:latin typeface="Arial"/>
            </a:endParaRPr>
          </a:p>
          <a:p>
            <a:pPr>
              <a:lnSpc>
                <a:spcPct val="100000"/>
              </a:lnSpc>
            </a:pPr>
            <a:r>
              <a:rPr b="0" lang="en-GB" sz="1400" spc="-1" strike="noStrike">
                <a:solidFill>
                  <a:srgbClr val="a6a6a6"/>
                </a:solidFill>
                <a:latin typeface="Menlo"/>
                <a:ea typeface="Menlo"/>
              </a:rPr>
              <a:t>}</a:t>
            </a:r>
            <a:endParaRPr b="0" lang="en-GB" sz="1400" spc="-1" strike="noStrike">
              <a:latin typeface="Arial"/>
            </a:endParaRPr>
          </a:p>
          <a:p>
            <a:pPr>
              <a:lnSpc>
                <a:spcPct val="100000"/>
              </a:lnSpc>
            </a:pPr>
            <a:endParaRPr b="0" lang="en-GB" sz="1400" spc="-1" strike="noStrike">
              <a:latin typeface="Arial"/>
            </a:endParaRPr>
          </a:p>
        </p:txBody>
      </p:sp>
      <p:sp>
        <p:nvSpPr>
          <p:cNvPr id="473" name="CustomShape 4"/>
          <p:cNvSpPr/>
          <p:nvPr/>
        </p:nvSpPr>
        <p:spPr>
          <a:xfrm>
            <a:off x="4051800" y="483732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74" name="TextShape 5"/>
          <p:cNvSpPr txBox="1"/>
          <p:nvPr/>
        </p:nvSpPr>
        <p:spPr>
          <a:xfrm>
            <a:off x="6553080" y="6356520"/>
            <a:ext cx="2133360" cy="364680"/>
          </a:xfrm>
          <a:prstGeom prst="rect">
            <a:avLst/>
          </a:prstGeom>
          <a:noFill/>
          <a:ln>
            <a:noFill/>
          </a:ln>
        </p:spPr>
        <p:txBody>
          <a:bodyPr anchor="ctr"/>
          <a:p>
            <a:pPr algn="r">
              <a:lnSpc>
                <a:spcPct val="100000"/>
              </a:lnSpc>
            </a:pPr>
            <a:fld id="{A2863143-EC57-4D82-A646-DE758F6CCCB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87" dur="indefinite" restart="never" nodeType="tmRoot">
          <p:childTnLst>
            <p:seq>
              <p:cTn id="488"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Function Call - Flow of Control</a:t>
            </a:r>
            <a:endParaRPr b="0" lang="en-US" sz="4400" spc="-1" strike="noStrike">
              <a:solidFill>
                <a:srgbClr val="000000"/>
              </a:solidFill>
              <a:latin typeface="Calibri Light"/>
            </a:endParaRPr>
          </a:p>
        </p:txBody>
      </p:sp>
      <p:sp>
        <p:nvSpPr>
          <p:cNvPr id="476" name="TextShape 2"/>
          <p:cNvSpPr txBox="1"/>
          <p:nvPr/>
        </p:nvSpPr>
        <p:spPr>
          <a:xfrm>
            <a:off x="286560" y="1319040"/>
            <a:ext cx="3714480" cy="4908960"/>
          </a:xfrm>
          <a:prstGeom prst="rect">
            <a:avLst/>
          </a:prstGeom>
          <a:noFill/>
          <a:ln>
            <a:noFill/>
          </a:ln>
        </p:spPr>
        <p:txBody>
          <a:bodyPr/>
          <a:p>
            <a:pPr marL="343080" indent="-342720">
              <a:lnSpc>
                <a:spcPct val="100000"/>
              </a:lnSpc>
              <a:spcBef>
                <a:spcPts val="601"/>
              </a:spcBef>
              <a:buClr>
                <a:srgbClr val="000000"/>
              </a:buClr>
              <a:buFont typeface="Arial"/>
              <a:buChar char="•"/>
            </a:pPr>
            <a:r>
              <a:rPr b="0" lang="en-US" sz="2800" spc="-1" strike="noStrike">
                <a:solidFill>
                  <a:srgbClr val="000000"/>
                </a:solidFill>
                <a:latin typeface="Calibri Light"/>
                <a:ea typeface="Calibri Light"/>
              </a:rPr>
              <a:t>When a return statement in the main function is encountered, the program ends </a:t>
            </a:r>
            <a:endParaRPr b="0" lang="en-US" sz="2800" spc="-1" strike="noStrike">
              <a:solidFill>
                <a:srgbClr val="000000"/>
              </a:solidFill>
              <a:latin typeface="Calibri Light"/>
            </a:endParaRPr>
          </a:p>
          <a:p>
            <a:pPr>
              <a:lnSpc>
                <a:spcPct val="100000"/>
              </a:lnSpc>
              <a:spcBef>
                <a:spcPts val="601"/>
              </a:spcBef>
            </a:pPr>
            <a:endParaRPr b="0" lang="en-US" sz="2800" spc="-1" strike="noStrike">
              <a:solidFill>
                <a:srgbClr val="000000"/>
              </a:solidFill>
              <a:latin typeface="Calibri Light"/>
            </a:endParaRPr>
          </a:p>
          <a:p>
            <a:pPr>
              <a:lnSpc>
                <a:spcPct val="100000"/>
              </a:lnSpc>
              <a:spcBef>
                <a:spcPts val="60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477" name="CustomShape 3"/>
          <p:cNvSpPr/>
          <p:nvPr/>
        </p:nvSpPr>
        <p:spPr>
          <a:xfrm>
            <a:off x="4260240" y="1206720"/>
            <a:ext cx="4211280" cy="4889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a6a6a6"/>
                </a:solidFill>
                <a:latin typeface="Menlo"/>
                <a:ea typeface="Menlo"/>
              </a:rPr>
              <a:t>#include &lt;iostream&gt; </a:t>
            </a:r>
            <a:br/>
            <a:r>
              <a:rPr b="0" lang="en-GB" sz="1400" spc="-1" strike="noStrike">
                <a:solidFill>
                  <a:srgbClr val="a6a6a6"/>
                </a:solidFill>
                <a:latin typeface="Menlo"/>
                <a:ea typeface="Menlo"/>
              </a:rPr>
              <a:t>using namespace std; </a:t>
            </a:r>
            <a:endParaRPr b="0" lang="en-GB" sz="1400" spc="-1" strike="noStrike">
              <a:latin typeface="Arial"/>
            </a:endParaRPr>
          </a:p>
          <a:p>
            <a:pPr>
              <a:lnSpc>
                <a:spcPct val="100000"/>
              </a:lnSpc>
            </a:pPr>
            <a:br/>
            <a:r>
              <a:rPr b="0" lang="en-GB" sz="1400" spc="-1" strike="noStrike">
                <a:solidFill>
                  <a:srgbClr val="a6a6a6"/>
                </a:solidFill>
                <a:latin typeface="Menlo"/>
                <a:ea typeface="Menlo"/>
              </a:rPr>
              <a:t>double larger(double x, double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br/>
            <a:r>
              <a:rPr b="0" lang="en-GB" sz="1400" spc="-1" strike="noStrike">
                <a:solidFill>
                  <a:srgbClr val="a6a6a6"/>
                </a:solidFill>
                <a:latin typeface="Menlo"/>
                <a:ea typeface="Menlo"/>
              </a:rPr>
              <a:t>  if (x &gt;= y)</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x;</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else</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return y; </a:t>
            </a:r>
            <a:endParaRPr b="0" lang="en-GB" sz="1400" spc="-1" strike="noStrike">
              <a:latin typeface="Arial"/>
            </a:endParaRPr>
          </a:p>
          <a:p>
            <a:pPr>
              <a:lnSpc>
                <a:spcPct val="100000"/>
              </a:lnSpc>
            </a:pPr>
            <a:r>
              <a:rPr b="0" lang="en-GB" sz="1400" spc="-1" strike="noStrike">
                <a:solidFill>
                  <a:srgbClr val="a6a6a6"/>
                </a:solidFill>
                <a:latin typeface="Menlo"/>
                <a:ea typeface="Menlo"/>
              </a:rPr>
              <a:t>}</a:t>
            </a:r>
            <a:r>
              <a:rPr b="0" lang="en-GB" sz="1400" spc="-1" strike="noStrike">
                <a:solidFill>
                  <a:srgbClr val="000000"/>
                </a:solidFill>
                <a:latin typeface="Menlo"/>
                <a:ea typeface="Menlo"/>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int main()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double a = 2.5, b = 5.0, c;</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 = larger(a, b);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a6a6a6"/>
                </a:solidFill>
                <a:latin typeface="Menlo"/>
                <a:ea typeface="Menlo"/>
              </a:rPr>
              <a:t>cout &lt;&lt; c &lt;&lt; " is larger." &lt;&lt; endl;</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endParaRPr b="0" lang="en-GB" sz="1400" spc="-1" strike="noStrike">
              <a:latin typeface="Arial"/>
            </a:endParaRPr>
          </a:p>
          <a:p>
            <a:pPr>
              <a:lnSpc>
                <a:spcPct val="100000"/>
              </a:lnSpc>
            </a:pPr>
            <a:r>
              <a:rPr b="0" lang="en-GB" sz="1400" spc="-1" strike="noStrike">
                <a:solidFill>
                  <a:srgbClr val="a6a6a6"/>
                </a:solidFill>
                <a:latin typeface="Menlo"/>
                <a:ea typeface="Menlo"/>
              </a:rPr>
              <a:t>  </a:t>
            </a:r>
            <a:r>
              <a:rPr b="0" lang="en-GB" sz="1400" spc="-1" strike="noStrike">
                <a:solidFill>
                  <a:srgbClr val="000000"/>
                </a:solidFill>
                <a:latin typeface="Menlo"/>
                <a:ea typeface="Menlo"/>
              </a:rPr>
              <a:t>return 0;</a:t>
            </a:r>
            <a:endParaRPr b="0" lang="en-GB" sz="1400" spc="-1" strike="noStrike">
              <a:latin typeface="Arial"/>
            </a:endParaRPr>
          </a:p>
          <a:p>
            <a:pPr>
              <a:lnSpc>
                <a:spcPct val="100000"/>
              </a:lnSpc>
            </a:pPr>
            <a:r>
              <a:rPr b="0" lang="en-GB" sz="1400" spc="-1" strike="noStrike">
                <a:solidFill>
                  <a:srgbClr val="a6a6a6"/>
                </a:solidFill>
                <a:latin typeface="Menlo"/>
                <a:ea typeface="Menlo"/>
              </a:rPr>
              <a:t>}</a:t>
            </a:r>
            <a:endParaRPr b="0" lang="en-GB" sz="1400" spc="-1" strike="noStrike">
              <a:latin typeface="Arial"/>
            </a:endParaRPr>
          </a:p>
          <a:p>
            <a:pPr>
              <a:lnSpc>
                <a:spcPct val="100000"/>
              </a:lnSpc>
            </a:pPr>
            <a:endParaRPr b="0" lang="en-GB" sz="1400" spc="-1" strike="noStrike">
              <a:latin typeface="Arial"/>
            </a:endParaRPr>
          </a:p>
        </p:txBody>
      </p:sp>
      <p:sp>
        <p:nvSpPr>
          <p:cNvPr id="478" name="CustomShape 4"/>
          <p:cNvSpPr/>
          <p:nvPr/>
        </p:nvSpPr>
        <p:spPr>
          <a:xfrm>
            <a:off x="4051800" y="527652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479" name="TextShape 5"/>
          <p:cNvSpPr txBox="1"/>
          <p:nvPr/>
        </p:nvSpPr>
        <p:spPr>
          <a:xfrm>
            <a:off x="6553080" y="6356520"/>
            <a:ext cx="2133360" cy="364680"/>
          </a:xfrm>
          <a:prstGeom prst="rect">
            <a:avLst/>
          </a:prstGeom>
          <a:noFill/>
          <a:ln>
            <a:noFill/>
          </a:ln>
        </p:spPr>
        <p:txBody>
          <a:bodyPr anchor="ctr"/>
          <a:p>
            <a:pPr algn="r">
              <a:lnSpc>
                <a:spcPct val="100000"/>
              </a:lnSpc>
            </a:pPr>
            <a:fld id="{9CD10383-B20B-42C5-BB0A-D905067B1EE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80" name="CustomShape 6"/>
          <p:cNvSpPr/>
          <p:nvPr/>
        </p:nvSpPr>
        <p:spPr>
          <a:xfrm>
            <a:off x="5055840" y="5731560"/>
            <a:ext cx="2259720" cy="9864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GB" sz="1200" spc="-1" strike="noStrike">
                <a:solidFill>
                  <a:srgbClr val="000000"/>
                </a:solidFill>
                <a:latin typeface="Calibri Light"/>
                <a:ea typeface="Menlo"/>
              </a:rPr>
              <a:t>Think about this: the main body is also a function main(), it is called by the operating system when you run the program.</a:t>
            </a:r>
            <a:endParaRPr b="0" lang="en-GB" sz="1200" spc="-1" strike="noStrike">
              <a:latin typeface="Arial"/>
            </a:endParaRPr>
          </a:p>
        </p:txBody>
      </p:sp>
    </p:spTree>
  </p:cSld>
  <p:timing>
    <p:tnLst>
      <p:par>
        <p:cTn id="489" dur="indefinite" restart="never" nodeType="tmRoot">
          <p:childTnLst>
            <p:seq>
              <p:cTn id="490"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Void Functions</a:t>
            </a:r>
            <a:endParaRPr b="0" lang="en-US" sz="4400" spc="-1" strike="noStrike">
              <a:solidFill>
                <a:srgbClr val="000000"/>
              </a:solidFill>
              <a:latin typeface="Calibri Light"/>
            </a:endParaRPr>
          </a:p>
        </p:txBody>
      </p:sp>
      <p:sp>
        <p:nvSpPr>
          <p:cNvPr id="482"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In some situations, a function simply carries out some operations and produces </a:t>
            </a:r>
            <a:r>
              <a:rPr b="0" lang="en-US" sz="2800" spc="-1" strike="noStrike">
                <a:solidFill>
                  <a:srgbClr val="e46c0a"/>
                </a:solidFill>
                <a:latin typeface="Calibri Light"/>
                <a:ea typeface="Calibri Light"/>
              </a:rPr>
              <a:t>no return value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 function with no return value is called a </a:t>
            </a:r>
            <a:r>
              <a:rPr b="0" lang="en-US" sz="2800" spc="-1" strike="noStrike">
                <a:solidFill>
                  <a:srgbClr val="e46c0a"/>
                </a:solidFill>
                <a:latin typeface="Calibri Light"/>
                <a:ea typeface="Calibri Light"/>
              </a:rPr>
              <a:t>void function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In this case, the </a:t>
            </a:r>
            <a:r>
              <a:rPr b="0" lang="en-US" sz="2800" spc="-1" strike="noStrike">
                <a:solidFill>
                  <a:srgbClr val="31859c"/>
                </a:solidFill>
                <a:latin typeface="Calibri Light"/>
                <a:ea typeface="Calibri Light"/>
              </a:rPr>
              <a:t>void</a:t>
            </a:r>
            <a:r>
              <a:rPr b="0" lang="en-US" sz="2800" spc="-1" strike="noStrike">
                <a:solidFill>
                  <a:srgbClr val="000000"/>
                </a:solidFill>
                <a:latin typeface="Calibri Light"/>
                <a:ea typeface="Calibri Light"/>
              </a:rPr>
              <a:t> type specifier, which indicates absence of type, can be used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The return statement in a void function does not specify any return value. It is used to return the control to the calling function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If a return statement is missing in a void function, the control will be returned to the calling function after the execution of the last statement in the function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483" name="TextShape 3"/>
          <p:cNvSpPr txBox="1"/>
          <p:nvPr/>
        </p:nvSpPr>
        <p:spPr>
          <a:xfrm>
            <a:off x="6553080" y="6356520"/>
            <a:ext cx="2133360" cy="364680"/>
          </a:xfrm>
          <a:prstGeom prst="rect">
            <a:avLst/>
          </a:prstGeom>
          <a:noFill/>
          <a:ln>
            <a:noFill/>
          </a:ln>
        </p:spPr>
        <p:txBody>
          <a:bodyPr anchor="ctr"/>
          <a:p>
            <a:pPr algn="r">
              <a:lnSpc>
                <a:spcPct val="100000"/>
              </a:lnSpc>
            </a:pPr>
            <a:fld id="{411FD49D-0F45-4D82-A445-3B43015E88C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91" dur="indefinite" restart="never" nodeType="tmRoot">
          <p:childTnLst>
            <p:seq>
              <p:cTn id="492"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Void Functions</a:t>
            </a:r>
            <a:endParaRPr b="0" lang="en-US" sz="4400" spc="-1" strike="noStrike">
              <a:solidFill>
                <a:srgbClr val="000000"/>
              </a:solidFill>
              <a:latin typeface="Calibri Light"/>
            </a:endParaRPr>
          </a:p>
        </p:txBody>
      </p:sp>
      <p:sp>
        <p:nvSpPr>
          <p:cNvPr id="485"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1" lang="en-US" sz="2800" spc="-1" strike="noStrike">
                <a:solidFill>
                  <a:srgbClr val="000000"/>
                </a:solidFill>
                <a:latin typeface="Calibri Light"/>
                <a:ea typeface="Calibri Light"/>
              </a:rPr>
              <a:t>Examples</a:t>
            </a:r>
            <a:endParaRPr b="0" lang="en-US" sz="2800" spc="-1" strike="noStrike">
              <a:solidFill>
                <a:srgbClr val="000000"/>
              </a:solidFill>
              <a:latin typeface="Calibri Light"/>
            </a:endParaRPr>
          </a:p>
        </p:txBody>
      </p:sp>
      <p:sp>
        <p:nvSpPr>
          <p:cNvPr id="486" name="CustomShape 3"/>
          <p:cNvSpPr/>
          <p:nvPr/>
        </p:nvSpPr>
        <p:spPr>
          <a:xfrm>
            <a:off x="1675080" y="2283840"/>
            <a:ext cx="7011360" cy="174456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marL="285840">
              <a:lnSpc>
                <a:spcPct val="100000"/>
              </a:lnSpc>
            </a:pPr>
            <a:r>
              <a:rPr b="0" lang="en-GB" sz="1600" spc="-1" strike="noStrike">
                <a:solidFill>
                  <a:srgbClr val="1f497d"/>
                </a:solidFill>
                <a:latin typeface="Menlo"/>
                <a:ea typeface="Menlo"/>
              </a:rPr>
              <a:t>void</a:t>
            </a:r>
            <a:r>
              <a:rPr b="0" lang="en-GB" sz="1600" spc="-1" strike="noStrike">
                <a:solidFill>
                  <a:srgbClr val="000000"/>
                </a:solidFill>
                <a:latin typeface="Menlo"/>
                <a:ea typeface="Menlo"/>
              </a:rPr>
              <a:t> </a:t>
            </a:r>
            <a:r>
              <a:rPr b="1" lang="en-GB" sz="1600" spc="-1" strike="noStrike">
                <a:solidFill>
                  <a:srgbClr val="8064a2"/>
                </a:solidFill>
                <a:latin typeface="Menlo"/>
                <a:ea typeface="Menlo"/>
              </a:rPr>
              <a:t>print_msg</a:t>
            </a:r>
            <a:r>
              <a:rPr b="0" lang="en-GB" sz="1600" spc="-1" strike="noStrike">
                <a:solidFill>
                  <a:srgbClr val="000000"/>
                </a:solidFill>
                <a:latin typeface="Menlo"/>
                <a:ea typeface="Menlo"/>
              </a:rPr>
              <a:t>(int x) </a:t>
            </a:r>
            <a:endParaRPr b="0" lang="en-GB" sz="1600" spc="-1" strike="noStrike">
              <a:latin typeface="Arial"/>
            </a:endParaRPr>
          </a:p>
          <a:p>
            <a:pPr marL="285840">
              <a:lnSpc>
                <a:spcPct val="100000"/>
              </a:lnSpc>
            </a:pPr>
            <a:r>
              <a:rPr b="0" lang="en-GB" sz="1600" spc="-1" strike="noStrike">
                <a:solidFill>
                  <a:srgbClr val="000000"/>
                </a:solidFill>
                <a:latin typeface="Menlo"/>
                <a:ea typeface="Menlo"/>
              </a:rPr>
              <a:t>{</a:t>
            </a:r>
            <a:endParaRPr b="0" lang="en-GB" sz="1600" spc="-1" strike="noStrike">
              <a:latin typeface="Arial"/>
            </a:endParaRPr>
          </a:p>
          <a:p>
            <a:pPr marL="285840">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"This is a void function " &lt;&lt; x &lt;&lt; endl;</a:t>
            </a:r>
            <a:endParaRPr b="0" lang="en-GB" sz="1600" spc="-1" strike="noStrike">
              <a:latin typeface="Arial"/>
            </a:endParaRPr>
          </a:p>
          <a:p>
            <a:pPr marL="285840">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return;</a:t>
            </a:r>
            <a:endParaRPr b="0" lang="en-GB" sz="1600" spc="-1" strike="noStrike">
              <a:latin typeface="Arial"/>
            </a:endParaRPr>
          </a:p>
          <a:p>
            <a:pPr marL="285840">
              <a:lnSpc>
                <a:spcPct val="100000"/>
              </a:lnSpc>
            </a:pPr>
            <a:r>
              <a:rPr b="0" lang="en-GB" sz="1600" spc="-1" strike="noStrike">
                <a:solidFill>
                  <a:srgbClr val="000000"/>
                </a:solidFill>
                <a:latin typeface="Menlo"/>
                <a:ea typeface="Menlo"/>
              </a:rPr>
              <a:t>}</a:t>
            </a:r>
            <a:endParaRPr b="0" lang="en-GB" sz="1600" spc="-1" strike="noStrike">
              <a:latin typeface="Arial"/>
            </a:endParaRPr>
          </a:p>
        </p:txBody>
      </p:sp>
      <p:sp>
        <p:nvSpPr>
          <p:cNvPr id="487" name="CustomShape 4"/>
          <p:cNvSpPr/>
          <p:nvPr/>
        </p:nvSpPr>
        <p:spPr>
          <a:xfrm>
            <a:off x="1675080" y="4398120"/>
            <a:ext cx="7011360" cy="137556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marL="285840">
              <a:lnSpc>
                <a:spcPct val="100000"/>
              </a:lnSpc>
            </a:pPr>
            <a:r>
              <a:rPr b="0" lang="en-GB" sz="1600" spc="-1" strike="noStrike">
                <a:solidFill>
                  <a:srgbClr val="1f497d"/>
                </a:solidFill>
                <a:latin typeface="Menlo"/>
                <a:ea typeface="Menlo"/>
              </a:rPr>
              <a:t>void</a:t>
            </a:r>
            <a:r>
              <a:rPr b="0" lang="en-GB" sz="1600" spc="-1" strike="noStrike">
                <a:solidFill>
                  <a:srgbClr val="000000"/>
                </a:solidFill>
                <a:latin typeface="Menlo"/>
                <a:ea typeface="Menlo"/>
              </a:rPr>
              <a:t> </a:t>
            </a:r>
            <a:r>
              <a:rPr b="1" lang="en-GB" sz="1600" spc="-1" strike="noStrike">
                <a:solidFill>
                  <a:srgbClr val="8064a2"/>
                </a:solidFill>
                <a:latin typeface="Menlo"/>
                <a:ea typeface="Menlo"/>
              </a:rPr>
              <a:t>print_msg</a:t>
            </a:r>
            <a:r>
              <a:rPr b="0" lang="en-GB" sz="1600" spc="-1" strike="noStrike">
                <a:solidFill>
                  <a:srgbClr val="000000"/>
                </a:solidFill>
                <a:latin typeface="Menlo"/>
                <a:ea typeface="Menlo"/>
              </a:rPr>
              <a:t>(int x) </a:t>
            </a:r>
            <a:endParaRPr b="0" lang="en-GB" sz="1600" spc="-1" strike="noStrike">
              <a:latin typeface="Arial"/>
            </a:endParaRPr>
          </a:p>
          <a:p>
            <a:pPr marL="285840">
              <a:lnSpc>
                <a:spcPct val="100000"/>
              </a:lnSpc>
            </a:pPr>
            <a:r>
              <a:rPr b="0" lang="en-GB" sz="1600" spc="-1" strike="noStrike">
                <a:solidFill>
                  <a:srgbClr val="000000"/>
                </a:solidFill>
                <a:latin typeface="Menlo"/>
                <a:ea typeface="Menlo"/>
              </a:rPr>
              <a:t>{</a:t>
            </a:r>
            <a:endParaRPr b="0" lang="en-GB" sz="1600" spc="-1" strike="noStrike">
              <a:latin typeface="Arial"/>
            </a:endParaRPr>
          </a:p>
          <a:p>
            <a:pPr marL="285840">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"This is a void function " &lt;&lt; x &lt;&lt; endl;</a:t>
            </a:r>
            <a:endParaRPr b="0" lang="en-GB" sz="1600" spc="-1" strike="noStrike">
              <a:latin typeface="Arial"/>
            </a:endParaRPr>
          </a:p>
          <a:p>
            <a:pPr marL="285840">
              <a:lnSpc>
                <a:spcPct val="100000"/>
              </a:lnSpc>
            </a:pPr>
            <a:r>
              <a:rPr b="0" lang="en-GB" sz="1600" spc="-1" strike="noStrike">
                <a:solidFill>
                  <a:srgbClr val="000000"/>
                </a:solidFill>
                <a:latin typeface="Menlo"/>
                <a:ea typeface="Menlo"/>
              </a:rPr>
              <a:t>}</a:t>
            </a:r>
            <a:endParaRPr b="0" lang="en-GB" sz="1600" spc="-1" strike="noStrike">
              <a:latin typeface="Arial"/>
            </a:endParaRPr>
          </a:p>
        </p:txBody>
      </p:sp>
      <p:sp>
        <p:nvSpPr>
          <p:cNvPr id="488" name="CustomShape 5"/>
          <p:cNvSpPr/>
          <p:nvPr/>
        </p:nvSpPr>
        <p:spPr>
          <a:xfrm>
            <a:off x="4236480" y="3567600"/>
            <a:ext cx="2071800" cy="5868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Calibri Light"/>
              </a:rPr>
              <a:t>A return statement with no return value</a:t>
            </a:r>
            <a:endParaRPr b="0" lang="en-GB" sz="1600" spc="-1" strike="noStrike">
              <a:latin typeface="Arial"/>
            </a:endParaRPr>
          </a:p>
        </p:txBody>
      </p:sp>
      <p:sp>
        <p:nvSpPr>
          <p:cNvPr id="489" name="CustomShape 6"/>
          <p:cNvSpPr/>
          <p:nvPr/>
        </p:nvSpPr>
        <p:spPr>
          <a:xfrm>
            <a:off x="4236480" y="5538960"/>
            <a:ext cx="2206080" cy="5868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Calibri Light"/>
              </a:rPr>
              <a:t>No return statement</a:t>
            </a:r>
            <a:endParaRPr b="0" lang="en-GB" sz="1600" spc="-1" strike="noStrike">
              <a:latin typeface="Arial"/>
            </a:endParaRPr>
          </a:p>
        </p:txBody>
      </p:sp>
      <p:sp>
        <p:nvSpPr>
          <p:cNvPr id="490" name="CustomShape 7"/>
          <p:cNvSpPr/>
          <p:nvPr/>
        </p:nvSpPr>
        <p:spPr>
          <a:xfrm flipH="1" flipV="1">
            <a:off x="3149640" y="3454560"/>
            <a:ext cx="1086480" cy="3981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491" name="CustomShape 8"/>
          <p:cNvSpPr/>
          <p:nvPr/>
        </p:nvSpPr>
        <p:spPr>
          <a:xfrm flipH="1" flipV="1">
            <a:off x="2549520" y="5403960"/>
            <a:ext cx="1685880" cy="4273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492" name="TextShape 9"/>
          <p:cNvSpPr txBox="1"/>
          <p:nvPr/>
        </p:nvSpPr>
        <p:spPr>
          <a:xfrm>
            <a:off x="6553080" y="6356520"/>
            <a:ext cx="2133360" cy="364680"/>
          </a:xfrm>
          <a:prstGeom prst="rect">
            <a:avLst/>
          </a:prstGeom>
          <a:noFill/>
          <a:ln>
            <a:noFill/>
          </a:ln>
        </p:spPr>
        <p:txBody>
          <a:bodyPr anchor="ctr"/>
          <a:p>
            <a:pPr algn="r">
              <a:lnSpc>
                <a:spcPct val="100000"/>
              </a:lnSpc>
            </a:pPr>
            <a:fld id="{E1734FB7-DEA3-410A-BCFA-843978CD7E5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93" name="CustomShape 10"/>
          <p:cNvSpPr/>
          <p:nvPr/>
        </p:nvSpPr>
        <p:spPr>
          <a:xfrm>
            <a:off x="223920" y="6019560"/>
            <a:ext cx="2459520" cy="516960"/>
          </a:xfrm>
          <a:prstGeom prst="rect">
            <a:avLst/>
          </a:prstGeom>
          <a:ln>
            <a:round/>
          </a:ln>
        </p:spPr>
        <p:style>
          <a:lnRef idx="2">
            <a:schemeClr val="accent1"/>
          </a:lnRef>
          <a:fillRef idx="1">
            <a:schemeClr val="lt1"/>
          </a:fillRef>
          <a:effectRef idx="0">
            <a:schemeClr val="accent1"/>
          </a:effectRef>
          <a:fontRef idx="minor"/>
        </p:style>
        <p:txBody>
          <a:bodyPr wrap="none" lIns="90000" rIns="90000" tIns="45000" bIns="45000"/>
          <a:p>
            <a:pPr>
              <a:lnSpc>
                <a:spcPct val="100000"/>
              </a:lnSpc>
            </a:pPr>
            <a:r>
              <a:rPr b="0" lang="en-GB" sz="2800" spc="-1" strike="noStrike">
                <a:solidFill>
                  <a:srgbClr val="000000"/>
                </a:solidFill>
                <a:latin typeface="Avenir Next Condensed"/>
                <a:ea typeface="Avenir Next Condensed"/>
              </a:rPr>
              <a:t>Both are OK!</a:t>
            </a:r>
            <a:endParaRPr b="0" lang="en-GB" sz="2800" spc="-1" strike="noStrike">
              <a:latin typeface="Arial"/>
            </a:endParaRPr>
          </a:p>
        </p:txBody>
      </p:sp>
    </p:spTree>
  </p:cSld>
  <p:timing>
    <p:tnLst>
      <p:par>
        <p:cTn id="493" dur="indefinite" restart="never" nodeType="tmRoot">
          <p:childTnLst>
            <p:seq>
              <p:cTn id="494"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Local Variables</a:t>
            </a:r>
            <a:endParaRPr b="0" lang="en-US" sz="4400" spc="-1" strike="noStrike">
              <a:solidFill>
                <a:srgbClr val="000000"/>
              </a:solidFill>
              <a:latin typeface="Calibri Light"/>
            </a:endParaRPr>
          </a:p>
        </p:txBody>
      </p:sp>
      <p:sp>
        <p:nvSpPr>
          <p:cNvPr id="49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1823"/>
              </a:spcBef>
              <a:buClr>
                <a:srgbClr val="000000"/>
              </a:buClr>
              <a:buFont typeface="Arial"/>
              <a:buChar char="•"/>
            </a:pPr>
            <a:r>
              <a:rPr b="0" lang="en-US" sz="2800" spc="-1" strike="noStrike">
                <a:solidFill>
                  <a:srgbClr val="000000"/>
                </a:solidFill>
                <a:latin typeface="Calibri Light"/>
                <a:ea typeface="Calibri Light"/>
              </a:rPr>
              <a:t>Variables </a:t>
            </a:r>
            <a:r>
              <a:rPr b="0" lang="en-US" sz="2800" spc="-1" strike="noStrike">
                <a:solidFill>
                  <a:srgbClr val="e46c0a"/>
                </a:solidFill>
                <a:latin typeface="Calibri Light"/>
                <a:ea typeface="Calibri Light"/>
              </a:rPr>
              <a:t>declared within a function</a:t>
            </a:r>
            <a:r>
              <a:rPr b="0" lang="en-US" sz="2800" spc="-1" strike="noStrike">
                <a:solidFill>
                  <a:srgbClr val="000000"/>
                </a:solidFill>
                <a:latin typeface="Calibri Light"/>
                <a:ea typeface="Calibri Light"/>
              </a:rPr>
              <a:t>, including formal parameters, are </a:t>
            </a:r>
            <a:r>
              <a:rPr b="0" lang="en-US" sz="2800" spc="-1" strike="noStrike">
                <a:solidFill>
                  <a:srgbClr val="31859c"/>
                </a:solidFill>
                <a:latin typeface="Calibri Light"/>
                <a:ea typeface="Calibri Light"/>
              </a:rPr>
              <a:t>private</a:t>
            </a:r>
            <a:r>
              <a:rPr b="0" lang="en-US" sz="2800" spc="-1" strike="noStrike">
                <a:solidFill>
                  <a:srgbClr val="000000"/>
                </a:solidFill>
                <a:latin typeface="Calibri Light"/>
                <a:ea typeface="Calibri Light"/>
              </a:rPr>
              <a:t> or </a:t>
            </a:r>
            <a:r>
              <a:rPr b="0" lang="en-US" sz="2800" spc="-1" strike="noStrike">
                <a:solidFill>
                  <a:srgbClr val="31859c"/>
                </a:solidFill>
                <a:latin typeface="Calibri Light"/>
                <a:ea typeface="Calibri Light"/>
              </a:rPr>
              <a:t>local</a:t>
            </a:r>
            <a:r>
              <a:rPr b="0" lang="en-US" sz="2800" spc="-1" strike="noStrike">
                <a:solidFill>
                  <a:srgbClr val="000000"/>
                </a:solidFill>
                <a:latin typeface="Calibri Light"/>
                <a:ea typeface="Calibri Light"/>
              </a:rPr>
              <a:t> to that particular function, i.e., no other function can have direct access to them </a:t>
            </a:r>
            <a:endParaRPr b="0" lang="en-US" sz="2800" spc="-1" strike="noStrike">
              <a:solidFill>
                <a:srgbClr val="000000"/>
              </a:solidFill>
              <a:latin typeface="Calibri Light"/>
            </a:endParaRPr>
          </a:p>
          <a:p>
            <a:pPr marL="343080" indent="-342720">
              <a:lnSpc>
                <a:spcPct val="100000"/>
              </a:lnSpc>
              <a:spcBef>
                <a:spcPts val="1823"/>
              </a:spcBef>
              <a:buClr>
                <a:srgbClr val="000000"/>
              </a:buClr>
              <a:buFont typeface="Arial"/>
              <a:buChar char="•"/>
            </a:pPr>
            <a:r>
              <a:rPr b="0" lang="en-US" sz="2800" spc="-1" strike="noStrike">
                <a:solidFill>
                  <a:srgbClr val="e46c0a"/>
                </a:solidFill>
                <a:latin typeface="Calibri Light"/>
                <a:ea typeface="Calibri Light"/>
              </a:rPr>
              <a:t>Local variables </a:t>
            </a:r>
            <a:r>
              <a:rPr b="0" lang="en-US" sz="2800" spc="-1" strike="noStrike">
                <a:solidFill>
                  <a:srgbClr val="000000"/>
                </a:solidFill>
                <a:latin typeface="Calibri Light"/>
                <a:ea typeface="Calibri Light"/>
              </a:rPr>
              <a:t>in a function come into existence only when the function is called, and disappear when the function is exited </a:t>
            </a:r>
            <a:endParaRPr b="0" lang="en-US" sz="2800" spc="-1" strike="noStrike">
              <a:solidFill>
                <a:srgbClr val="000000"/>
              </a:solidFill>
              <a:latin typeface="Calibri Light"/>
            </a:endParaRPr>
          </a:p>
          <a:p>
            <a:pPr lvl="1" marL="743040" indent="-285480">
              <a:lnSpc>
                <a:spcPct val="100000"/>
              </a:lnSpc>
              <a:spcBef>
                <a:spcPts val="624"/>
              </a:spcBef>
              <a:buClr>
                <a:srgbClr val="000000"/>
              </a:buClr>
              <a:buFont typeface="Arial"/>
              <a:buChar char="–"/>
            </a:pPr>
            <a:r>
              <a:rPr b="0" lang="en-US" sz="2400" spc="-1" strike="noStrike">
                <a:solidFill>
                  <a:srgbClr val="000000"/>
                </a:solidFill>
                <a:latin typeface="Calibri Light"/>
                <a:ea typeface="Calibri Light"/>
              </a:rPr>
              <a:t>Do not retain their values from one function call to another </a:t>
            </a:r>
            <a:endParaRPr b="0" lang="en-US" sz="2400" spc="-1" strike="noStrike">
              <a:solidFill>
                <a:srgbClr val="000000"/>
              </a:solidFill>
              <a:latin typeface="Calibri Light"/>
            </a:endParaRPr>
          </a:p>
          <a:p>
            <a:pPr lvl="1" marL="743040" indent="-285480">
              <a:lnSpc>
                <a:spcPct val="100000"/>
              </a:lnSpc>
              <a:spcBef>
                <a:spcPts val="624"/>
              </a:spcBef>
              <a:buClr>
                <a:srgbClr val="000000"/>
              </a:buClr>
              <a:buFont typeface="Arial"/>
              <a:buChar char="–"/>
            </a:pPr>
            <a:r>
              <a:rPr b="0" lang="en-US" sz="2400" spc="-1" strike="noStrike">
                <a:solidFill>
                  <a:srgbClr val="000000"/>
                </a:solidFill>
                <a:latin typeface="Calibri Light"/>
                <a:ea typeface="Calibri Light"/>
              </a:rPr>
              <a:t>Their values must be explicitly set upon each entry </a:t>
            </a:r>
            <a:endParaRPr b="0" lang="en-US" sz="2400" spc="-1" strike="noStrike">
              <a:solidFill>
                <a:srgbClr val="000000"/>
              </a:solidFill>
              <a:latin typeface="Calibri Light"/>
            </a:endParaRPr>
          </a:p>
          <a:p>
            <a:pPr marL="343080" indent="-342720">
              <a:lnSpc>
                <a:spcPct val="100000"/>
              </a:lnSpc>
              <a:spcBef>
                <a:spcPts val="1823"/>
              </a:spcBef>
              <a:buClr>
                <a:srgbClr val="000000"/>
              </a:buClr>
              <a:buFont typeface="Arial"/>
              <a:buChar char="•"/>
            </a:pPr>
            <a:r>
              <a:rPr b="0" lang="en-US" sz="2800" spc="-1" strike="noStrike">
                <a:solidFill>
                  <a:srgbClr val="000000"/>
                </a:solidFill>
                <a:latin typeface="Calibri Light"/>
                <a:ea typeface="Calibri Light"/>
              </a:rPr>
              <a:t>Local variables declared within the same function must have </a:t>
            </a:r>
            <a:r>
              <a:rPr b="0" lang="en-US" sz="2800" spc="-1" strike="noStrike">
                <a:solidFill>
                  <a:srgbClr val="31859c"/>
                </a:solidFill>
                <a:latin typeface="Calibri Light"/>
                <a:ea typeface="Calibri Light"/>
              </a:rPr>
              <a:t>unique</a:t>
            </a:r>
            <a:r>
              <a:rPr b="0" lang="en-US" sz="2800" spc="-1" strike="noStrike">
                <a:solidFill>
                  <a:srgbClr val="000000"/>
                </a:solidFill>
                <a:latin typeface="Calibri Light"/>
                <a:ea typeface="Calibri Light"/>
              </a:rPr>
              <a:t> identifiers, whereas local variables of different functions may use the same identifier </a:t>
            </a:r>
            <a:endParaRPr b="0" lang="en-US" sz="2800" spc="-1" strike="noStrike">
              <a:solidFill>
                <a:srgbClr val="000000"/>
              </a:solidFill>
              <a:latin typeface="Calibri Light"/>
            </a:endParaRPr>
          </a:p>
          <a:p>
            <a:pPr>
              <a:lnSpc>
                <a:spcPct val="100000"/>
              </a:lnSpc>
              <a:spcBef>
                <a:spcPts val="1823"/>
              </a:spcBef>
            </a:pPr>
            <a:endParaRPr b="0" lang="en-US" sz="2800" spc="-1" strike="noStrike">
              <a:solidFill>
                <a:srgbClr val="000000"/>
              </a:solidFill>
              <a:latin typeface="Calibri Light"/>
            </a:endParaRPr>
          </a:p>
        </p:txBody>
      </p:sp>
      <p:sp>
        <p:nvSpPr>
          <p:cNvPr id="496" name="TextShape 3"/>
          <p:cNvSpPr txBox="1"/>
          <p:nvPr/>
        </p:nvSpPr>
        <p:spPr>
          <a:xfrm>
            <a:off x="6553080" y="6356520"/>
            <a:ext cx="2133360" cy="364680"/>
          </a:xfrm>
          <a:prstGeom prst="rect">
            <a:avLst/>
          </a:prstGeom>
          <a:noFill/>
          <a:ln>
            <a:noFill/>
          </a:ln>
        </p:spPr>
        <p:txBody>
          <a:bodyPr anchor="ctr"/>
          <a:p>
            <a:pPr algn="r">
              <a:lnSpc>
                <a:spcPct val="100000"/>
              </a:lnSpc>
            </a:pPr>
            <a:fld id="{4C337A99-EE86-4287-B10A-60D737BBFDE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95" dur="indefinite" restart="never" nodeType="tmRoot">
          <p:childTnLst>
            <p:seq>
              <p:cTn id="496"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Local Variables</a:t>
            </a:r>
            <a:endParaRPr b="0" lang="en-US" sz="4400" spc="-1" strike="noStrike">
              <a:solidFill>
                <a:srgbClr val="000000"/>
              </a:solidFill>
              <a:latin typeface="Calibri Light"/>
            </a:endParaRPr>
          </a:p>
        </p:txBody>
      </p:sp>
      <p:sp>
        <p:nvSpPr>
          <p:cNvPr id="498" name="CustomShape 2"/>
          <p:cNvSpPr/>
          <p:nvPr/>
        </p:nvSpPr>
        <p:spPr>
          <a:xfrm>
            <a:off x="967320" y="1319040"/>
            <a:ext cx="4825080" cy="52135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#include &lt;iostream&gt; </a:t>
            </a:r>
            <a:br/>
            <a:r>
              <a:rPr b="0" lang="en-GB" sz="1600" spc="-1" strike="noStrike">
                <a:solidFill>
                  <a:srgbClr val="000000"/>
                </a:solidFill>
                <a:latin typeface="Consolas"/>
                <a:ea typeface="Menlo"/>
              </a:rPr>
              <a:t>using namespace std; </a:t>
            </a:r>
            <a:endParaRPr b="0" lang="en-GB" sz="1600" spc="-1" strike="noStrike">
              <a:latin typeface="Arial"/>
            </a:endParaRPr>
          </a:p>
          <a:p>
            <a:pPr>
              <a:lnSpc>
                <a:spcPct val="100000"/>
              </a:lnSpc>
            </a:pPr>
            <a:br/>
            <a:r>
              <a:rPr b="0" lang="en-GB" sz="1600" spc="-1" strike="noStrike">
                <a:solidFill>
                  <a:srgbClr val="000000"/>
                </a:solidFill>
                <a:latin typeface="Consolas"/>
                <a:ea typeface="Menlo"/>
              </a:rPr>
              <a:t>double larger(double </a:t>
            </a:r>
            <a:r>
              <a:rPr b="1" lang="en-GB" sz="1600" spc="-1" strike="noStrike">
                <a:solidFill>
                  <a:srgbClr val="0000ff"/>
                </a:solidFill>
                <a:latin typeface="Consolas"/>
                <a:ea typeface="Menlo"/>
              </a:rPr>
              <a:t>x</a:t>
            </a:r>
            <a:r>
              <a:rPr b="0" lang="en-GB" sz="1600" spc="-1" strike="noStrike">
                <a:solidFill>
                  <a:srgbClr val="000000"/>
                </a:solidFill>
                <a:latin typeface="Consolas"/>
                <a:ea typeface="Menlo"/>
              </a:rPr>
              <a:t>, double </a:t>
            </a:r>
            <a:r>
              <a:rPr b="1" lang="en-GB" sz="1600" spc="-1" strike="noStrike">
                <a:solidFill>
                  <a:srgbClr val="0000ff"/>
                </a:solidFill>
                <a:latin typeface="Consolas"/>
                <a:ea typeface="Menlo"/>
              </a:rPr>
              <a:t>y</a:t>
            </a:r>
            <a:r>
              <a:rPr b="0" lang="en-GB" sz="1600" spc="-1" strike="noStrike">
                <a:solidFill>
                  <a:srgbClr val="000000"/>
                </a:solidFill>
                <a:latin typeface="Consolas"/>
                <a:ea typeface="Menlo"/>
              </a:rPr>
              <a:t>) </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double </a:t>
            </a:r>
            <a:r>
              <a:rPr b="1" lang="en-GB" sz="1600" spc="-1" strike="noStrike">
                <a:solidFill>
                  <a:srgbClr val="000000"/>
                </a:solidFill>
                <a:latin typeface="Consolas"/>
                <a:ea typeface="Menlo"/>
              </a:rPr>
              <a:t>max</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max = (x &gt;= y)? x : y;</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return max;</a:t>
            </a:r>
            <a:br/>
            <a:r>
              <a:rPr b="0" lang="en-GB" sz="1600" spc="-1" strike="noStrike">
                <a:solidFill>
                  <a:srgbClr val="000000"/>
                </a:solidFill>
                <a:latin typeface="Consolas"/>
                <a:ea typeface="Menlo"/>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int main()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double </a:t>
            </a:r>
            <a:r>
              <a:rPr b="1" lang="en-GB" sz="1600" spc="-1" strike="noStrike">
                <a:solidFill>
                  <a:srgbClr val="0000ff"/>
                </a:solidFill>
                <a:latin typeface="Consolas"/>
                <a:ea typeface="Menlo"/>
              </a:rPr>
              <a:t>a</a:t>
            </a:r>
            <a:r>
              <a:rPr b="1" lang="en-GB" sz="1600" spc="-1" strike="noStrike">
                <a:solidFill>
                  <a:srgbClr val="000000"/>
                </a:solidFill>
                <a:latin typeface="Consolas"/>
                <a:ea typeface="Menlo"/>
              </a:rPr>
              <a:t> </a:t>
            </a:r>
            <a:r>
              <a:rPr b="0" lang="en-GB" sz="1600" spc="-1" strike="noStrike">
                <a:solidFill>
                  <a:srgbClr val="000000"/>
                </a:solidFill>
                <a:latin typeface="Consolas"/>
                <a:ea typeface="Menlo"/>
              </a:rPr>
              <a:t>= 2.5, </a:t>
            </a:r>
            <a:r>
              <a:rPr b="1" lang="en-GB" sz="1600" spc="-1" strike="noStrike">
                <a:solidFill>
                  <a:srgbClr val="0000ff"/>
                </a:solidFill>
                <a:latin typeface="Consolas"/>
                <a:ea typeface="Menlo"/>
              </a:rPr>
              <a:t>b</a:t>
            </a:r>
            <a:r>
              <a:rPr b="0" lang="en-GB" sz="1600" spc="-1" strike="noStrike">
                <a:solidFill>
                  <a:srgbClr val="0000ff"/>
                </a:solidFill>
                <a:latin typeface="Consolas"/>
                <a:ea typeface="Menlo"/>
              </a:rPr>
              <a:t> </a:t>
            </a:r>
            <a:r>
              <a:rPr b="0" lang="en-GB" sz="1600" spc="-1" strike="noStrike">
                <a:solidFill>
                  <a:srgbClr val="000000"/>
                </a:solidFill>
                <a:latin typeface="Consolas"/>
                <a:ea typeface="Menlo"/>
              </a:rPr>
              <a:t>= 5.0, </a:t>
            </a:r>
            <a:r>
              <a:rPr b="1" lang="en-GB" sz="1600" spc="-1" strike="noStrike">
                <a:solidFill>
                  <a:srgbClr val="0000ff"/>
                </a:solidFill>
                <a:latin typeface="Consolas"/>
                <a:ea typeface="Menlo"/>
              </a:rPr>
              <a:t>max</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max = larger(a, b);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cout &lt;&lt; max &lt;&lt; " is larger." &lt;&lt; endl;</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return 0;</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a:p>
            <a:pPr>
              <a:lnSpc>
                <a:spcPct val="100000"/>
              </a:lnSpc>
            </a:pPr>
            <a:endParaRPr b="0" lang="en-GB" sz="1600" spc="-1" strike="noStrike">
              <a:latin typeface="Arial"/>
            </a:endParaRPr>
          </a:p>
        </p:txBody>
      </p:sp>
      <p:sp>
        <p:nvSpPr>
          <p:cNvPr id="499" name="CustomShape 3"/>
          <p:cNvSpPr/>
          <p:nvPr/>
        </p:nvSpPr>
        <p:spPr>
          <a:xfrm>
            <a:off x="5880600" y="4783680"/>
            <a:ext cx="2717640" cy="1222200"/>
          </a:xfrm>
          <a:prstGeom prst="roundRect">
            <a:avLst>
              <a:gd name="adj" fmla="val 16667"/>
            </a:avLst>
          </a:prstGeom>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The local variables </a:t>
            </a:r>
            <a:r>
              <a:rPr b="1" lang="en-GB" sz="1600" spc="-1" strike="noStrike">
                <a:solidFill>
                  <a:srgbClr val="000000"/>
                </a:solidFill>
                <a:latin typeface="Avenir Next Condensed"/>
                <a:ea typeface="Avenir Next Condensed"/>
              </a:rPr>
              <a:t>max</a:t>
            </a:r>
            <a:r>
              <a:rPr b="0" lang="en-GB" sz="1600" spc="-1" strike="noStrike">
                <a:solidFill>
                  <a:srgbClr val="000000"/>
                </a:solidFill>
                <a:latin typeface="Avenir Next Condensed"/>
                <a:ea typeface="Avenir Next Condensed"/>
              </a:rPr>
              <a:t> of </a:t>
            </a:r>
            <a:r>
              <a:rPr b="1" lang="en-GB" sz="1600" spc="-1" strike="noStrike">
                <a:solidFill>
                  <a:srgbClr val="000000"/>
                </a:solidFill>
                <a:latin typeface="Avenir Next Condensed"/>
                <a:ea typeface="Avenir Next Condensed"/>
              </a:rPr>
              <a:t>larger()</a:t>
            </a:r>
            <a:r>
              <a:rPr b="0" lang="en-GB" sz="1600" spc="-1" strike="noStrike">
                <a:solidFill>
                  <a:srgbClr val="000000"/>
                </a:solidFill>
                <a:latin typeface="Avenir Next Condensed"/>
                <a:ea typeface="Avenir Next Condensed"/>
              </a:rPr>
              <a:t> and </a:t>
            </a:r>
            <a:r>
              <a:rPr b="1" lang="en-GB" sz="1600" spc="-1" strike="noStrike">
                <a:solidFill>
                  <a:srgbClr val="000000"/>
                </a:solidFill>
                <a:latin typeface="Avenir Next Condensed"/>
                <a:ea typeface="Avenir Next Condensed"/>
              </a:rPr>
              <a:t>max</a:t>
            </a:r>
            <a:r>
              <a:rPr b="0" lang="en-GB" sz="1600" spc="-1" strike="noStrike">
                <a:solidFill>
                  <a:srgbClr val="000000"/>
                </a:solidFill>
                <a:latin typeface="Avenir Next Condensed"/>
                <a:ea typeface="Avenir Next Condensed"/>
              </a:rPr>
              <a:t> of </a:t>
            </a:r>
            <a:r>
              <a:rPr b="1" lang="en-GB" sz="1600" spc="-1" strike="noStrike">
                <a:solidFill>
                  <a:srgbClr val="000000"/>
                </a:solidFill>
                <a:latin typeface="Avenir Next Condensed"/>
                <a:ea typeface="Avenir Next Condensed"/>
              </a:rPr>
              <a:t>main()</a:t>
            </a:r>
            <a:r>
              <a:rPr b="0" lang="en-GB" sz="1600" spc="-1" strike="noStrike">
                <a:solidFill>
                  <a:srgbClr val="000000"/>
                </a:solidFill>
                <a:latin typeface="Avenir Next Condensed"/>
                <a:ea typeface="Avenir Next Condensed"/>
              </a:rPr>
              <a:t> are </a:t>
            </a:r>
            <a:r>
              <a:rPr b="1" lang="en-GB" sz="1600" spc="-1" strike="noStrike">
                <a:solidFill>
                  <a:srgbClr val="e46c0a"/>
                </a:solidFill>
                <a:latin typeface="Avenir Next Condensed"/>
                <a:ea typeface="Avenir Next Condensed"/>
              </a:rPr>
              <a:t>unrelated</a:t>
            </a:r>
            <a:endParaRPr b="0" lang="en-GB" sz="1600" spc="-1" strike="noStrike">
              <a:latin typeface="Arial"/>
            </a:endParaRPr>
          </a:p>
        </p:txBody>
      </p:sp>
      <p:grpSp>
        <p:nvGrpSpPr>
          <p:cNvPr id="500" name="Group 4"/>
          <p:cNvGrpSpPr/>
          <p:nvPr/>
        </p:nvGrpSpPr>
        <p:grpSpPr>
          <a:xfrm>
            <a:off x="2095920" y="819000"/>
            <a:ext cx="6502320" cy="2088360"/>
            <a:chOff x="2095920" y="819000"/>
            <a:chExt cx="6502320" cy="2088360"/>
          </a:xfrm>
        </p:grpSpPr>
        <p:sp>
          <p:nvSpPr>
            <p:cNvPr id="501" name="CustomShape 5"/>
            <p:cNvSpPr/>
            <p:nvPr/>
          </p:nvSpPr>
          <p:spPr>
            <a:xfrm>
              <a:off x="5880600" y="819000"/>
              <a:ext cx="2717640" cy="19224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local variables of </a:t>
              </a:r>
              <a:r>
                <a:rPr b="1" lang="en-GB" sz="1600" spc="-1" strike="noStrike">
                  <a:solidFill>
                    <a:srgbClr val="000000"/>
                  </a:solidFill>
                  <a:latin typeface="Avenir Next Condensed"/>
                  <a:ea typeface="Avenir Next Condensed"/>
                </a:rPr>
                <a:t>larger()</a:t>
              </a:r>
              <a:r>
                <a:rPr b="0" lang="en-GB" sz="1600" spc="-1" strike="noStrike">
                  <a:solidFill>
                    <a:srgbClr val="000000"/>
                  </a:solidFill>
                  <a:latin typeface="Avenir Next Condensed"/>
                  <a:ea typeface="Avenir Next Condensed"/>
                </a:rPr>
                <a:t>:</a:t>
              </a:r>
              <a:br/>
              <a:r>
                <a:rPr b="1" lang="en-GB" sz="1600" spc="-1" strike="noStrike">
                  <a:solidFill>
                    <a:srgbClr val="000000"/>
                  </a:solidFill>
                  <a:latin typeface="Avenir Next Condensed"/>
                  <a:ea typeface="Avenir Next Condensed"/>
                </a:rPr>
                <a:t>x, y, max</a:t>
              </a:r>
              <a:endParaRPr b="0" lang="en-GB" sz="1600" spc="-1" strike="noStrike">
                <a:latin typeface="Arial"/>
              </a:endParaRPr>
            </a:p>
            <a:p>
              <a:pPr algn="ctr">
                <a:lnSpc>
                  <a:spcPct val="100000"/>
                </a:lnSpc>
              </a:pPr>
              <a:r>
                <a:rPr b="0" lang="en-GB" sz="1600" spc="-1" strike="noStrike">
                  <a:solidFill>
                    <a:srgbClr val="000000"/>
                  </a:solidFill>
                  <a:latin typeface="Avenir Next Condensed"/>
                  <a:ea typeface="Avenir Next Condensed"/>
                </a:rPr>
                <a:t>i.e., these variables are input parameters or variables defined in the function larger(), and therefore can only be seen or used in larger()</a:t>
              </a:r>
              <a:endParaRPr b="0" lang="en-GB" sz="1600" spc="-1" strike="noStrike">
                <a:latin typeface="Arial"/>
              </a:endParaRPr>
            </a:p>
          </p:txBody>
        </p:sp>
        <p:sp>
          <p:nvSpPr>
            <p:cNvPr id="502" name="CustomShape 6"/>
            <p:cNvSpPr/>
            <p:nvPr/>
          </p:nvSpPr>
          <p:spPr>
            <a:xfrm>
              <a:off x="3279240" y="2059560"/>
              <a:ext cx="276480" cy="402480"/>
            </a:xfrm>
            <a:prstGeom prst="ellipse">
              <a:avLst/>
            </a:prstGeom>
            <a:noFill/>
            <a:ln>
              <a:round/>
            </a:ln>
          </p:spPr>
          <p:style>
            <a:lnRef idx="2">
              <a:schemeClr val="accent6"/>
            </a:lnRef>
            <a:fillRef idx="1">
              <a:schemeClr val="lt1"/>
            </a:fillRef>
            <a:effectRef idx="0">
              <a:schemeClr val="accent6"/>
            </a:effectRef>
            <a:fontRef idx="minor"/>
          </p:style>
        </p:sp>
        <p:sp>
          <p:nvSpPr>
            <p:cNvPr id="503" name="CustomShape 7"/>
            <p:cNvSpPr/>
            <p:nvPr/>
          </p:nvSpPr>
          <p:spPr>
            <a:xfrm>
              <a:off x="4422600" y="2041920"/>
              <a:ext cx="251280" cy="402480"/>
            </a:xfrm>
            <a:prstGeom prst="ellipse">
              <a:avLst/>
            </a:prstGeom>
            <a:noFill/>
            <a:ln>
              <a:round/>
            </a:ln>
          </p:spPr>
          <p:style>
            <a:lnRef idx="2">
              <a:schemeClr val="accent6"/>
            </a:lnRef>
            <a:fillRef idx="1">
              <a:schemeClr val="lt1"/>
            </a:fillRef>
            <a:effectRef idx="0">
              <a:schemeClr val="accent6"/>
            </a:effectRef>
            <a:fontRef idx="minor"/>
          </p:style>
        </p:sp>
        <p:sp>
          <p:nvSpPr>
            <p:cNvPr id="504" name="CustomShape 8"/>
            <p:cNvSpPr/>
            <p:nvPr/>
          </p:nvSpPr>
          <p:spPr>
            <a:xfrm>
              <a:off x="2095920" y="2538720"/>
              <a:ext cx="431640" cy="368640"/>
            </a:xfrm>
            <a:prstGeom prst="ellipse">
              <a:avLst/>
            </a:prstGeom>
            <a:noFill/>
            <a:ln>
              <a:round/>
            </a:ln>
          </p:spPr>
          <p:style>
            <a:lnRef idx="2">
              <a:schemeClr val="accent6"/>
            </a:lnRef>
            <a:fillRef idx="1">
              <a:schemeClr val="lt1"/>
            </a:fillRef>
            <a:effectRef idx="0">
              <a:schemeClr val="accent6"/>
            </a:effectRef>
            <a:fontRef idx="minor"/>
          </p:style>
        </p:sp>
        <p:sp>
          <p:nvSpPr>
            <p:cNvPr id="505" name="CustomShape 9"/>
            <p:cNvSpPr/>
            <p:nvPr/>
          </p:nvSpPr>
          <p:spPr>
            <a:xfrm flipH="1">
              <a:off x="4674240" y="1780560"/>
              <a:ext cx="1206000" cy="412560"/>
            </a:xfrm>
            <a:custGeom>
              <a:avLst/>
              <a:gdLst/>
              <a:ahLst/>
              <a:rect l="l" t="t" r="r" b="b"/>
              <a:pathLst>
                <a:path w="21600" h="21600">
                  <a:moveTo>
                    <a:pt x="0" y="0"/>
                  </a:moveTo>
                  <a:lnTo>
                    <a:pt x="21600" y="21600"/>
                  </a:lnTo>
                </a:path>
              </a:pathLst>
            </a:custGeom>
            <a:noFill/>
            <a:ln>
              <a:solidFill>
                <a:srgbClr val="f59240"/>
              </a:solidFill>
              <a:round/>
              <a:tailEnd len="med" type="triangle" w="med"/>
            </a:ln>
          </p:spPr>
          <p:style>
            <a:lnRef idx="1">
              <a:schemeClr val="accent6"/>
            </a:lnRef>
            <a:fillRef idx="0">
              <a:schemeClr val="accent6"/>
            </a:fillRef>
            <a:effectRef idx="0">
              <a:schemeClr val="accent6"/>
            </a:effectRef>
            <a:fontRef idx="minor"/>
          </p:style>
        </p:sp>
      </p:grpSp>
      <p:grpSp>
        <p:nvGrpSpPr>
          <p:cNvPr id="506" name="Group 10"/>
          <p:cNvGrpSpPr/>
          <p:nvPr/>
        </p:nvGrpSpPr>
        <p:grpSpPr>
          <a:xfrm>
            <a:off x="2110680" y="2921400"/>
            <a:ext cx="6487560" cy="1899360"/>
            <a:chOff x="2110680" y="2921400"/>
            <a:chExt cx="6487560" cy="1899360"/>
          </a:xfrm>
        </p:grpSpPr>
        <p:sp>
          <p:nvSpPr>
            <p:cNvPr id="507" name="CustomShape 11"/>
            <p:cNvSpPr/>
            <p:nvPr/>
          </p:nvSpPr>
          <p:spPr>
            <a:xfrm>
              <a:off x="5880600" y="2921400"/>
              <a:ext cx="2717640" cy="169452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local variables of </a:t>
              </a:r>
              <a:r>
                <a:rPr b="1" lang="en-GB" sz="1600" spc="-1" strike="noStrike">
                  <a:solidFill>
                    <a:srgbClr val="000000"/>
                  </a:solidFill>
                  <a:latin typeface="Avenir Next Condensed"/>
                  <a:ea typeface="Avenir Next Condensed"/>
                </a:rPr>
                <a:t>main()</a:t>
              </a:r>
              <a:r>
                <a:rPr b="0" lang="en-GB" sz="1600" spc="-1" strike="noStrike">
                  <a:solidFill>
                    <a:srgbClr val="000000"/>
                  </a:solidFill>
                  <a:latin typeface="Avenir Next Condensed"/>
                  <a:ea typeface="Avenir Next Condensed"/>
                </a:rPr>
                <a:t>:</a:t>
              </a:r>
              <a:br/>
              <a:r>
                <a:rPr b="1" lang="en-GB" sz="1600" spc="-1" strike="noStrike">
                  <a:solidFill>
                    <a:srgbClr val="000000"/>
                  </a:solidFill>
                  <a:latin typeface="Avenir Next Condensed"/>
                  <a:ea typeface="Avenir Next Condensed"/>
                </a:rPr>
                <a:t>a, b, max</a:t>
              </a:r>
              <a:endParaRPr b="0" lang="en-GB" sz="1600" spc="-1" strike="noStrike">
                <a:latin typeface="Arial"/>
              </a:endParaRPr>
            </a:p>
            <a:p>
              <a:pPr algn="ctr">
                <a:lnSpc>
                  <a:spcPct val="100000"/>
                </a:lnSpc>
              </a:pPr>
              <a:r>
                <a:rPr b="0" lang="en-GB" sz="1600" spc="-1" strike="noStrike">
                  <a:solidFill>
                    <a:srgbClr val="000000"/>
                  </a:solidFill>
                  <a:latin typeface="Avenir Next Condensed"/>
                  <a:ea typeface="Avenir Next Condensed"/>
                </a:rPr>
                <a:t>i.e., these variables are defined in the function main(), and therefore can only be seen or used in main()</a:t>
              </a:r>
              <a:endParaRPr b="0" lang="en-GB" sz="1600" spc="-1" strike="noStrike">
                <a:latin typeface="Arial"/>
              </a:endParaRPr>
            </a:p>
          </p:txBody>
        </p:sp>
        <p:sp>
          <p:nvSpPr>
            <p:cNvPr id="508" name="CustomShape 12"/>
            <p:cNvSpPr/>
            <p:nvPr/>
          </p:nvSpPr>
          <p:spPr>
            <a:xfrm>
              <a:off x="4140000" y="4452120"/>
              <a:ext cx="431640" cy="368640"/>
            </a:xfrm>
            <a:prstGeom prst="ellipse">
              <a:avLst/>
            </a:prstGeom>
            <a:noFill/>
            <a:ln>
              <a:round/>
            </a:ln>
          </p:spPr>
          <p:style>
            <a:lnRef idx="2">
              <a:schemeClr val="accent5"/>
            </a:lnRef>
            <a:fillRef idx="1">
              <a:schemeClr val="lt1"/>
            </a:fillRef>
            <a:effectRef idx="0">
              <a:schemeClr val="accent5"/>
            </a:effectRef>
            <a:fontRef idx="minor"/>
          </p:style>
        </p:sp>
        <p:sp>
          <p:nvSpPr>
            <p:cNvPr id="509" name="CustomShape 13"/>
            <p:cNvSpPr/>
            <p:nvPr/>
          </p:nvSpPr>
          <p:spPr>
            <a:xfrm>
              <a:off x="3150360" y="4430880"/>
              <a:ext cx="200880" cy="368640"/>
            </a:xfrm>
            <a:prstGeom prst="ellipse">
              <a:avLst/>
            </a:prstGeom>
            <a:noFill/>
            <a:ln>
              <a:round/>
            </a:ln>
          </p:spPr>
          <p:style>
            <a:lnRef idx="2">
              <a:schemeClr val="accent5"/>
            </a:lnRef>
            <a:fillRef idx="1">
              <a:schemeClr val="lt1"/>
            </a:fillRef>
            <a:effectRef idx="0">
              <a:schemeClr val="accent5"/>
            </a:effectRef>
            <a:fontRef idx="minor"/>
          </p:style>
        </p:sp>
        <p:sp>
          <p:nvSpPr>
            <p:cNvPr id="510" name="CustomShape 14"/>
            <p:cNvSpPr/>
            <p:nvPr/>
          </p:nvSpPr>
          <p:spPr>
            <a:xfrm>
              <a:off x="2110680" y="4430880"/>
              <a:ext cx="200880" cy="368640"/>
            </a:xfrm>
            <a:prstGeom prst="ellipse">
              <a:avLst/>
            </a:prstGeom>
            <a:noFill/>
            <a:ln>
              <a:round/>
            </a:ln>
          </p:spPr>
          <p:style>
            <a:lnRef idx="2">
              <a:schemeClr val="accent5"/>
            </a:lnRef>
            <a:fillRef idx="1">
              <a:schemeClr val="lt1"/>
            </a:fillRef>
            <a:effectRef idx="0">
              <a:schemeClr val="accent5"/>
            </a:effectRef>
            <a:fontRef idx="minor"/>
          </p:style>
        </p:sp>
        <p:sp>
          <p:nvSpPr>
            <p:cNvPr id="511" name="CustomShape 15"/>
            <p:cNvSpPr/>
            <p:nvPr/>
          </p:nvSpPr>
          <p:spPr>
            <a:xfrm flipH="1">
              <a:off x="4572000" y="3768840"/>
              <a:ext cx="1308240" cy="754560"/>
            </a:xfrm>
            <a:custGeom>
              <a:avLst/>
              <a:gdLst/>
              <a:ahLst/>
              <a:rect l="l" t="t" r="r" b="b"/>
              <a:pathLst>
                <a:path w="21600" h="21600">
                  <a:moveTo>
                    <a:pt x="0" y="0"/>
                  </a:moveTo>
                  <a:lnTo>
                    <a:pt x="21600" y="21600"/>
                  </a:lnTo>
                </a:path>
              </a:pathLst>
            </a:custGeom>
            <a:noFill/>
            <a:ln>
              <a:solidFill>
                <a:srgbClr val="46aac4"/>
              </a:solidFill>
              <a:round/>
              <a:tailEnd len="med" type="triangle" w="med"/>
            </a:ln>
          </p:spPr>
          <p:style>
            <a:lnRef idx="1">
              <a:schemeClr val="accent5"/>
            </a:lnRef>
            <a:fillRef idx="0">
              <a:schemeClr val="accent5"/>
            </a:fillRef>
            <a:effectRef idx="0">
              <a:schemeClr val="accent5"/>
            </a:effectRef>
            <a:fontRef idx="minor"/>
          </p:style>
        </p:sp>
      </p:grpSp>
      <p:sp>
        <p:nvSpPr>
          <p:cNvPr id="512" name="TextShape 16"/>
          <p:cNvSpPr txBox="1"/>
          <p:nvPr/>
        </p:nvSpPr>
        <p:spPr>
          <a:xfrm>
            <a:off x="6553080" y="6356520"/>
            <a:ext cx="2133360" cy="364680"/>
          </a:xfrm>
          <a:prstGeom prst="rect">
            <a:avLst/>
          </a:prstGeom>
          <a:noFill/>
          <a:ln>
            <a:noFill/>
          </a:ln>
        </p:spPr>
        <p:txBody>
          <a:bodyPr anchor="ctr"/>
          <a:p>
            <a:pPr algn="r">
              <a:lnSpc>
                <a:spcPct val="100000"/>
              </a:lnSpc>
            </a:pPr>
            <a:fld id="{641F7011-7689-4EC7-BF5C-FFFADF6603F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97" dur="indefinite" restart="never" nodeType="tmRoot">
          <p:childTnLst>
            <p:seq>
              <p:cTn id="498" dur="indefinite" nodeType="mainSeq">
                <p:childTnLst>
                  <p:par>
                    <p:cTn id="499" fill="hold">
                      <p:stCondLst>
                        <p:cond delay="indefinite"/>
                      </p:stCondLst>
                      <p:childTnLst>
                        <p:par>
                          <p:cTn id="500" fill="hold">
                            <p:stCondLst>
                              <p:cond delay="0"/>
                            </p:stCondLst>
                            <p:childTnLst>
                              <p:par>
                                <p:cTn id="501" nodeType="clickEffect" fill="hold" presetClass="entr" presetID="1">
                                  <p:stCondLst>
                                    <p:cond delay="0"/>
                                  </p:stCondLst>
                                  <p:childTnLst>
                                    <p:set>
                                      <p:cBhvr>
                                        <p:cTn id="502" dur="1" fill="hold">
                                          <p:stCondLst>
                                            <p:cond delay="0"/>
                                          </p:stCondLst>
                                        </p:cTn>
                                        <p:tgtEl>
                                          <p:spTgt spid="500"/>
                                        </p:tgtEl>
                                        <p:attrNameLst>
                                          <p:attrName>style.visibility</p:attrName>
                                        </p:attrNameLst>
                                      </p:cBhvr>
                                      <p:to>
                                        <p:strVal val="visible"/>
                                      </p:to>
                                    </p:set>
                                  </p:childTnLst>
                                </p:cTn>
                              </p:par>
                            </p:childTnLst>
                          </p:cTn>
                        </p:par>
                      </p:childTnLst>
                    </p:cTn>
                  </p:par>
                  <p:par>
                    <p:cTn id="503" fill="hold">
                      <p:stCondLst>
                        <p:cond delay="indefinite"/>
                      </p:stCondLst>
                      <p:childTnLst>
                        <p:par>
                          <p:cTn id="504" fill="hold">
                            <p:stCondLst>
                              <p:cond delay="0"/>
                            </p:stCondLst>
                            <p:childTnLst>
                              <p:par>
                                <p:cTn id="505" nodeType="clickEffect" fill="hold" presetClass="entr" presetID="1">
                                  <p:stCondLst>
                                    <p:cond delay="0"/>
                                  </p:stCondLst>
                                  <p:childTnLst>
                                    <p:set>
                                      <p:cBhvr>
                                        <p:cTn id="506" dur="1" fill="hold">
                                          <p:stCondLst>
                                            <p:cond delay="0"/>
                                          </p:stCondLst>
                                        </p:cTn>
                                        <p:tgtEl>
                                          <p:spTgt spid="506"/>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nodeType="clickEffect" fill="hold" presetClass="entr" presetID="1">
                                  <p:stCondLst>
                                    <p:cond delay="0"/>
                                  </p:stCondLst>
                                  <p:childTnLst>
                                    <p:set>
                                      <p:cBhvr>
                                        <p:cTn id="510"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Local Variables</a:t>
            </a:r>
            <a:endParaRPr b="0" lang="en-US" sz="4400" spc="-1" strike="noStrike">
              <a:solidFill>
                <a:srgbClr val="000000"/>
              </a:solidFill>
              <a:latin typeface="Calibri Light"/>
            </a:endParaRPr>
          </a:p>
        </p:txBody>
      </p:sp>
      <p:sp>
        <p:nvSpPr>
          <p:cNvPr id="514" name="CustomShape 2"/>
          <p:cNvSpPr/>
          <p:nvPr/>
        </p:nvSpPr>
        <p:spPr>
          <a:xfrm>
            <a:off x="947520" y="1319040"/>
            <a:ext cx="5375880" cy="52797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 </a:t>
            </a:r>
            <a:br/>
            <a:r>
              <a:rPr b="0" lang="en-GB" sz="1600" spc="-1" strike="noStrike">
                <a:solidFill>
                  <a:srgbClr val="000000"/>
                </a:solidFill>
                <a:latin typeface="Consolas"/>
                <a:ea typeface="Consolas"/>
              </a:rPr>
              <a:t>using namespace std; </a:t>
            </a:r>
            <a:endParaRPr b="0" lang="en-GB" sz="1600" spc="-1" strike="noStrike">
              <a:latin typeface="Arial"/>
            </a:endParaRPr>
          </a:p>
          <a:p>
            <a:pPr>
              <a:lnSpc>
                <a:spcPct val="100000"/>
              </a:lnSpc>
            </a:pPr>
            <a:br/>
            <a:r>
              <a:rPr b="0" lang="en-GB" sz="1600" spc="-1" strike="noStrike">
                <a:solidFill>
                  <a:srgbClr val="000000"/>
                </a:solidFill>
                <a:latin typeface="Consolas"/>
                <a:ea typeface="Consolas"/>
              </a:rPr>
              <a:t>double larger(double x, double y)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1" lang="en-GB" sz="1600" spc="-1" strike="noStrike">
                <a:solidFill>
                  <a:srgbClr val="e46c0a"/>
                </a:solidFill>
                <a:latin typeface="Consolas"/>
                <a:ea typeface="Consolas"/>
              </a:rPr>
              <a:t>	</a:t>
            </a:r>
            <a:r>
              <a:rPr b="1" lang="en-GB" sz="1600" spc="-1" strike="noStrike">
                <a:solidFill>
                  <a:srgbClr val="e46c0a"/>
                </a:solidFill>
                <a:latin typeface="Consolas"/>
                <a:ea typeface="Consolas"/>
              </a:rPr>
              <a:t>// double max;</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max = (x &gt;= y)? x : y;</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max;</a:t>
            </a:r>
            <a:b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a = 2.5, b = 5.0, max;</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max = larger(a, b);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max &lt;&lt; " is larger."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p:txBody>
      </p:sp>
      <p:grpSp>
        <p:nvGrpSpPr>
          <p:cNvPr id="515" name="Group 3"/>
          <p:cNvGrpSpPr/>
          <p:nvPr/>
        </p:nvGrpSpPr>
        <p:grpSpPr>
          <a:xfrm>
            <a:off x="3924360" y="1728000"/>
            <a:ext cx="4673880" cy="1875600"/>
            <a:chOff x="3924360" y="1728000"/>
            <a:chExt cx="4673880" cy="1875600"/>
          </a:xfrm>
        </p:grpSpPr>
        <p:sp>
          <p:nvSpPr>
            <p:cNvPr id="516" name="CustomShape 4"/>
            <p:cNvSpPr/>
            <p:nvPr/>
          </p:nvSpPr>
          <p:spPr>
            <a:xfrm>
              <a:off x="5416560" y="1728000"/>
              <a:ext cx="3181680" cy="187560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There will be a compilation error if we comment out the declaration of </a:t>
              </a:r>
              <a:r>
                <a:rPr b="1" lang="en-GB" sz="1600" spc="-1" strike="noStrike">
                  <a:solidFill>
                    <a:srgbClr val="000000"/>
                  </a:solidFill>
                  <a:latin typeface="Avenir Next Condensed"/>
                  <a:ea typeface="Avenir Next Condensed"/>
                </a:rPr>
                <a:t>max </a:t>
              </a:r>
              <a:r>
                <a:rPr b="0" lang="en-GB" sz="1600" spc="-1" strike="noStrike">
                  <a:solidFill>
                    <a:srgbClr val="000000"/>
                  </a:solidFill>
                  <a:latin typeface="Avenir Next Condensed"/>
                  <a:ea typeface="Avenir Next Condensed"/>
                </a:rPr>
                <a:t>in </a:t>
              </a:r>
              <a:r>
                <a:rPr b="1" lang="en-GB" sz="1600" spc="-1" strike="noStrike">
                  <a:solidFill>
                    <a:srgbClr val="000000"/>
                  </a:solidFill>
                  <a:latin typeface="Avenir Next Condensed"/>
                  <a:ea typeface="Avenir Next Condensed"/>
                </a:rPr>
                <a:t>larger() </a:t>
              </a:r>
              <a:r>
                <a:rPr b="0" lang="en-GB" sz="1600" spc="-1" strike="noStrike">
                  <a:solidFill>
                    <a:srgbClr val="000000"/>
                  </a:solidFill>
                  <a:latin typeface="Avenir Next Condensed"/>
                  <a:ea typeface="Avenir Next Condensed"/>
                </a:rPr>
                <a:t>because </a:t>
              </a:r>
              <a:r>
                <a:rPr b="1" lang="en-GB" sz="1600" spc="-1" strike="noStrike">
                  <a:solidFill>
                    <a:srgbClr val="000000"/>
                  </a:solidFill>
                  <a:latin typeface="Avenir Next Condensed"/>
                  <a:ea typeface="Avenir Next Condensed"/>
                </a:rPr>
                <a:t>max</a:t>
              </a:r>
              <a:r>
                <a:rPr b="0" lang="en-GB" sz="1600" spc="-1" strike="noStrike">
                  <a:solidFill>
                    <a:srgbClr val="000000"/>
                  </a:solidFill>
                  <a:latin typeface="Avenir Next Condensed"/>
                  <a:ea typeface="Avenir Next Condensed"/>
                </a:rPr>
                <a:t> in </a:t>
              </a:r>
              <a:r>
                <a:rPr b="1" lang="en-GB" sz="1600" spc="-1" strike="noStrike">
                  <a:solidFill>
                    <a:srgbClr val="000000"/>
                  </a:solidFill>
                  <a:latin typeface="Avenir Next Condensed"/>
                  <a:ea typeface="Avenir Next Condensed"/>
                </a:rPr>
                <a:t>main() </a:t>
              </a:r>
              <a:r>
                <a:rPr b="0" lang="en-GB" sz="1600" spc="-1" strike="noStrike">
                  <a:solidFill>
                    <a:srgbClr val="000000"/>
                  </a:solidFill>
                  <a:latin typeface="Avenir Next Condensed"/>
                  <a:ea typeface="Avenir Next Condensed"/>
                </a:rPr>
                <a:t>is a local variable of </a:t>
              </a:r>
              <a:r>
                <a:rPr b="1" lang="en-GB" sz="1600" spc="-1" strike="noStrike">
                  <a:solidFill>
                    <a:srgbClr val="000000"/>
                  </a:solidFill>
                  <a:latin typeface="Avenir Next Condensed"/>
                  <a:ea typeface="Avenir Next Condensed"/>
                </a:rPr>
                <a:t>main() </a:t>
              </a:r>
              <a:r>
                <a:rPr b="0" lang="en-GB" sz="1600" spc="-1" strike="noStrike">
                  <a:solidFill>
                    <a:srgbClr val="000000"/>
                  </a:solidFill>
                  <a:latin typeface="Avenir Next Condensed"/>
                  <a:ea typeface="Avenir Next Condensed"/>
                </a:rPr>
                <a:t>and cannot be seen or used in larger()</a:t>
              </a:r>
              <a:endParaRPr b="0" lang="en-GB" sz="1600" spc="-1" strike="noStrike">
                <a:latin typeface="Arial"/>
              </a:endParaRPr>
            </a:p>
          </p:txBody>
        </p:sp>
        <p:sp>
          <p:nvSpPr>
            <p:cNvPr id="517" name="CustomShape 5"/>
            <p:cNvSpPr/>
            <p:nvPr/>
          </p:nvSpPr>
          <p:spPr>
            <a:xfrm flipH="1">
              <a:off x="3924360" y="2666160"/>
              <a:ext cx="1491840" cy="299160"/>
            </a:xfrm>
            <a:custGeom>
              <a:avLst/>
              <a:gdLst/>
              <a:ahLst/>
              <a:rect l="l" t="t" r="r" b="b"/>
              <a:pathLst>
                <a:path w="21600" h="21600">
                  <a:moveTo>
                    <a:pt x="0" y="0"/>
                  </a:moveTo>
                  <a:lnTo>
                    <a:pt x="21600" y="21600"/>
                  </a:lnTo>
                </a:path>
              </a:pathLst>
            </a:custGeom>
            <a:noFill/>
            <a:ln>
              <a:solidFill>
                <a:srgbClr val="46aac4"/>
              </a:solidFill>
              <a:round/>
              <a:tailEnd len="med" type="triangle" w="med"/>
            </a:ln>
          </p:spPr>
          <p:style>
            <a:lnRef idx="1">
              <a:schemeClr val="accent5"/>
            </a:lnRef>
            <a:fillRef idx="0">
              <a:schemeClr val="accent5"/>
            </a:fillRef>
            <a:effectRef idx="0">
              <a:schemeClr val="accent5"/>
            </a:effectRef>
            <a:fontRef idx="minor"/>
          </p:style>
        </p:sp>
      </p:grpSp>
      <p:sp>
        <p:nvSpPr>
          <p:cNvPr id="518" name="TextShape 6"/>
          <p:cNvSpPr txBox="1"/>
          <p:nvPr/>
        </p:nvSpPr>
        <p:spPr>
          <a:xfrm>
            <a:off x="6553080" y="6356520"/>
            <a:ext cx="2133360" cy="364680"/>
          </a:xfrm>
          <a:prstGeom prst="rect">
            <a:avLst/>
          </a:prstGeom>
          <a:noFill/>
          <a:ln>
            <a:noFill/>
          </a:ln>
        </p:spPr>
        <p:txBody>
          <a:bodyPr anchor="ctr"/>
          <a:p>
            <a:pPr algn="r">
              <a:lnSpc>
                <a:spcPct val="100000"/>
              </a:lnSpc>
            </a:pPr>
            <a:fld id="{450B8389-724D-4C36-9A76-B277B4CBC49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511" dur="indefinite" restart="never" nodeType="tmRoot">
          <p:childTnLst>
            <p:seq>
              <p:cTn id="512" dur="indefinite" nodeType="mainSeq">
                <p:childTnLst>
                  <p:par>
                    <p:cTn id="513" fill="hold">
                      <p:stCondLst>
                        <p:cond delay="indefinite"/>
                      </p:stCondLst>
                      <p:childTnLst>
                        <p:par>
                          <p:cTn id="514" fill="hold">
                            <p:stCondLst>
                              <p:cond delay="0"/>
                            </p:stCondLst>
                            <p:childTnLst>
                              <p:par>
                                <p:cTn id="515" nodeType="clickEffect" fill="hold" presetClass="entr" presetID="1">
                                  <p:stCondLst>
                                    <p:cond delay="0"/>
                                  </p:stCondLst>
                                  <p:childTnLst>
                                    <p:set>
                                      <p:cBhvr>
                                        <p:cTn id="516" dur="1" fill="hold">
                                          <p:stCondLst>
                                            <p:cond delay="0"/>
                                          </p:stCondLst>
                                        </p:cTn>
                                        <p:tgtEl>
                                          <p:spTgt spid="51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Global Variables</a:t>
            </a:r>
            <a:endParaRPr b="0" lang="en-US" sz="4400" spc="-1" strike="noStrike">
              <a:solidFill>
                <a:srgbClr val="000000"/>
              </a:solidFill>
              <a:latin typeface="Calibri Light"/>
            </a:endParaRPr>
          </a:p>
        </p:txBody>
      </p:sp>
      <p:sp>
        <p:nvSpPr>
          <p:cNvPr id="520" name="TextShape 2"/>
          <p:cNvSpPr txBox="1"/>
          <p:nvPr/>
        </p:nvSpPr>
        <p:spPr>
          <a:xfrm>
            <a:off x="457200" y="1600200"/>
            <a:ext cx="8229240" cy="504792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Variables may also be declared </a:t>
            </a:r>
            <a:r>
              <a:rPr b="0" lang="en-US" sz="2800" spc="-1" strike="noStrike">
                <a:solidFill>
                  <a:srgbClr val="31859c"/>
                </a:solidFill>
                <a:latin typeface="Calibri Light"/>
                <a:ea typeface="Calibri Light"/>
              </a:rPr>
              <a:t>outside all functions</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Such variables are called </a:t>
            </a:r>
            <a:r>
              <a:rPr b="1" lang="en-US" sz="2800" spc="-1" strike="noStrike">
                <a:solidFill>
                  <a:srgbClr val="e46c0a"/>
                </a:solidFill>
                <a:latin typeface="Calibri Light"/>
                <a:ea typeface="Calibri Light"/>
              </a:rPr>
              <a:t>global variables</a:t>
            </a:r>
            <a:r>
              <a:rPr b="0" lang="en-US" sz="2800" spc="-1" strike="noStrike">
                <a:solidFill>
                  <a:srgbClr val="000000"/>
                </a:solidFill>
                <a:latin typeface="Calibri Light"/>
                <a:ea typeface="Calibri Light"/>
              </a:rPr>
              <a:t> because they can be accessed by all functions, i.e., globally accessible within the file containing the program</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Global variables remain in existence permanently</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Retain their values even after the functions that set their values have returned and exited</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Can be used instead of arguments to communicate data between functions, </a:t>
            </a:r>
            <a:r>
              <a:rPr b="1" lang="en-US" sz="2400" spc="-1" strike="noStrike">
                <a:solidFill>
                  <a:srgbClr val="e46c0a"/>
                </a:solidFill>
                <a:latin typeface="Calibri Light"/>
                <a:ea typeface="Calibri Light"/>
              </a:rPr>
              <a:t>however</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The values of global variables can be changed by any functions</a:t>
            </a:r>
            <a:endParaRPr b="0" lang="en-US" sz="2000" spc="-1" strike="noStrike">
              <a:solidFill>
                <a:srgbClr val="000000"/>
              </a:solidFill>
              <a:latin typeface="Calibri Light"/>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Hard to trace, especially when something goes wrong</a:t>
            </a:r>
            <a:endParaRPr b="0" lang="en-US" sz="2000" spc="-1" strike="noStrike">
              <a:solidFill>
                <a:srgbClr val="000000"/>
              </a:solidFill>
              <a:latin typeface="Calibri Light"/>
            </a:endParaRPr>
          </a:p>
          <a:p>
            <a:pPr lvl="2" marL="1143000" indent="-228240">
              <a:lnSpc>
                <a:spcPct val="100000"/>
              </a:lnSpc>
              <a:spcBef>
                <a:spcPts val="400"/>
              </a:spcBef>
              <a:buClr>
                <a:srgbClr val="31859c"/>
              </a:buClr>
              <a:buFont typeface="Arial"/>
              <a:buChar char="•"/>
            </a:pPr>
            <a:r>
              <a:rPr b="0" lang="en-US" sz="2000" spc="-1" strike="noStrike">
                <a:solidFill>
                  <a:srgbClr val="31859c"/>
                </a:solidFill>
                <a:latin typeface="Calibri Light"/>
                <a:ea typeface="Calibri Light"/>
              </a:rPr>
              <a:t>Not recommended</a:t>
            </a:r>
            <a:r>
              <a:rPr b="0" lang="en-US" sz="2000" spc="-1" strike="noStrike">
                <a:solidFill>
                  <a:srgbClr val="000000"/>
                </a:solidFill>
                <a:latin typeface="Calibri Light"/>
                <a:ea typeface="Calibri Light"/>
              </a:rPr>
              <a:t> and should be avoided!</a:t>
            </a:r>
            <a:endParaRPr b="0" lang="en-US" sz="20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Frequently used as </a:t>
            </a:r>
            <a:r>
              <a:rPr b="1" lang="en-US" sz="2800" spc="-1" strike="noStrike">
                <a:solidFill>
                  <a:srgbClr val="e46c0a"/>
                </a:solidFill>
                <a:latin typeface="Calibri Light"/>
                <a:ea typeface="Calibri Light"/>
              </a:rPr>
              <a:t>declared constant </a:t>
            </a:r>
            <a:r>
              <a:rPr b="0" lang="en-US" sz="2800" spc="-1" strike="noStrike">
                <a:solidFill>
                  <a:srgbClr val="000000"/>
                </a:solidFill>
                <a:latin typeface="Calibri Light"/>
                <a:ea typeface="Calibri Light"/>
              </a:rPr>
              <a:t>(whose values cannot be changed)</a:t>
            </a:r>
            <a:endParaRPr b="0" lang="en-US" sz="2800" spc="-1" strike="noStrike">
              <a:solidFill>
                <a:srgbClr val="000000"/>
              </a:solidFill>
              <a:latin typeface="Calibri Light"/>
            </a:endParaRPr>
          </a:p>
        </p:txBody>
      </p:sp>
      <p:sp>
        <p:nvSpPr>
          <p:cNvPr id="521" name="TextShape 3"/>
          <p:cNvSpPr txBox="1"/>
          <p:nvPr/>
        </p:nvSpPr>
        <p:spPr>
          <a:xfrm>
            <a:off x="6553080" y="6356520"/>
            <a:ext cx="2133360" cy="364680"/>
          </a:xfrm>
          <a:prstGeom prst="rect">
            <a:avLst/>
          </a:prstGeom>
          <a:noFill/>
          <a:ln>
            <a:noFill/>
          </a:ln>
        </p:spPr>
        <p:txBody>
          <a:bodyPr anchor="ctr"/>
          <a:p>
            <a:pPr algn="r">
              <a:lnSpc>
                <a:spcPct val="100000"/>
              </a:lnSpc>
            </a:pPr>
            <a:fld id="{C505C9AE-851A-4796-933F-3ECC5FA3EB6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517" dur="indefinite" restart="never" nodeType="tmRoot">
          <p:childTnLst>
            <p:seq>
              <p:cTn id="518"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TextShape 1"/>
          <p:cNvSpPr txBox="1"/>
          <p:nvPr/>
        </p:nvSpPr>
        <p:spPr>
          <a:xfrm>
            <a:off x="412560" y="-55800"/>
            <a:ext cx="651600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Global Variables</a:t>
            </a:r>
            <a:endParaRPr b="0" lang="en-US" sz="4400" spc="-1" strike="noStrike">
              <a:solidFill>
                <a:srgbClr val="000000"/>
              </a:solidFill>
              <a:latin typeface="Calibri Light"/>
            </a:endParaRPr>
          </a:p>
        </p:txBody>
      </p:sp>
      <p:sp>
        <p:nvSpPr>
          <p:cNvPr id="523" name="CustomShape 2"/>
          <p:cNvSpPr/>
          <p:nvPr/>
        </p:nvSpPr>
        <p:spPr>
          <a:xfrm>
            <a:off x="412560" y="945360"/>
            <a:ext cx="6458400" cy="59482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 </a:t>
            </a:r>
            <a:br/>
            <a:r>
              <a:rPr b="0" lang="en-GB" sz="1600" spc="-1" strike="noStrike">
                <a:solidFill>
                  <a:srgbClr val="000000"/>
                </a:solidFill>
                <a:latin typeface="Consolas"/>
                <a:ea typeface="Consolas"/>
              </a:rPr>
              <a:t>using namespace std;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double </a:t>
            </a:r>
            <a:r>
              <a:rPr b="1" lang="en-GB" sz="1600" spc="-1" strike="noStrike">
                <a:solidFill>
                  <a:srgbClr val="0000ff"/>
                </a:solidFill>
                <a:latin typeface="Consolas"/>
                <a:ea typeface="Consolas"/>
              </a:rPr>
              <a:t>a</a:t>
            </a:r>
            <a:r>
              <a:rPr b="0" lang="en-GB" sz="1600" spc="-1" strike="noStrike">
                <a:solidFill>
                  <a:srgbClr val="000000"/>
                </a:solidFill>
                <a:latin typeface="Consolas"/>
                <a:ea typeface="Consolas"/>
              </a:rPr>
              <a:t>, </a:t>
            </a:r>
            <a:r>
              <a:rPr b="1" lang="en-GB" sz="1600" spc="-1" strike="noStrike">
                <a:solidFill>
                  <a:srgbClr val="0000ff"/>
                </a:solidFill>
                <a:latin typeface="Consolas"/>
                <a:ea typeface="Consolas"/>
              </a:rPr>
              <a:t>b</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const double </a:t>
            </a:r>
            <a:r>
              <a:rPr b="1" lang="en-GB" sz="1600" spc="-1" strike="noStrike">
                <a:solidFill>
                  <a:srgbClr val="0000ff"/>
                </a:solidFill>
                <a:latin typeface="Consolas"/>
                <a:ea typeface="Consolas"/>
              </a:rPr>
              <a:t>PI</a:t>
            </a:r>
            <a:r>
              <a:rPr b="0" lang="en-GB" sz="1600" spc="-1" strike="noStrike">
                <a:solidFill>
                  <a:srgbClr val="0000ff"/>
                </a:solidFill>
                <a:latin typeface="Consolas"/>
                <a:ea typeface="Consolas"/>
              </a:rPr>
              <a:t> </a:t>
            </a:r>
            <a:r>
              <a:rPr b="0" lang="en-GB" sz="1600" spc="-1" strike="noStrike">
                <a:solidFill>
                  <a:srgbClr val="000000"/>
                </a:solidFill>
                <a:latin typeface="Consolas"/>
                <a:ea typeface="Consolas"/>
              </a:rPr>
              <a:t>= 3.1415;</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br/>
            <a:r>
              <a:rPr b="0" lang="en-GB" sz="1600" spc="-1" strike="noStrike">
                <a:solidFill>
                  <a:srgbClr val="000000"/>
                </a:solidFill>
                <a:latin typeface="Consolas"/>
                <a:ea typeface="Consolas"/>
              </a:rPr>
              <a:t>double larger()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(a &gt;= b)? a : b;</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"Input two integers: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cin &gt;&gt; a &gt;&gt; b;</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larger() &lt;&lt; " is larger."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r;</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"Input radius of a circle: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cin &gt;&gt; r;</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"Area of circle = " &lt;&lt; PI * r * r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grpSp>
        <p:nvGrpSpPr>
          <p:cNvPr id="524" name="Group 3"/>
          <p:cNvGrpSpPr/>
          <p:nvPr/>
        </p:nvGrpSpPr>
        <p:grpSpPr>
          <a:xfrm>
            <a:off x="1173960" y="1319040"/>
            <a:ext cx="7424280" cy="1222200"/>
            <a:chOff x="1173960" y="1319040"/>
            <a:chExt cx="7424280" cy="1222200"/>
          </a:xfrm>
        </p:grpSpPr>
        <p:sp>
          <p:nvSpPr>
            <p:cNvPr id="525" name="CustomShape 4"/>
            <p:cNvSpPr/>
            <p:nvPr/>
          </p:nvSpPr>
          <p:spPr>
            <a:xfrm>
              <a:off x="5880600" y="1319040"/>
              <a:ext cx="2717640" cy="12222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global variables:</a:t>
              </a:r>
              <a:br/>
              <a:r>
                <a:rPr b="1" lang="en-GB" sz="1600" spc="-1" strike="noStrike">
                  <a:solidFill>
                    <a:srgbClr val="000000"/>
                  </a:solidFill>
                  <a:latin typeface="Avenir Next Condensed"/>
                  <a:ea typeface="Avenir Next Condensed"/>
                </a:rPr>
                <a:t>a, b, PI</a:t>
              </a:r>
              <a:endParaRPr b="0" lang="en-GB" sz="1600" spc="-1" strike="noStrike">
                <a:latin typeface="Arial"/>
              </a:endParaRPr>
            </a:p>
          </p:txBody>
        </p:sp>
        <p:sp>
          <p:nvSpPr>
            <p:cNvPr id="526" name="CustomShape 5"/>
            <p:cNvSpPr/>
            <p:nvPr/>
          </p:nvSpPr>
          <p:spPr>
            <a:xfrm>
              <a:off x="1173960" y="1756800"/>
              <a:ext cx="588600" cy="346680"/>
            </a:xfrm>
            <a:prstGeom prst="ellipse">
              <a:avLst/>
            </a:prstGeom>
            <a:noFill/>
            <a:ln>
              <a:round/>
            </a:ln>
          </p:spPr>
          <p:style>
            <a:lnRef idx="2">
              <a:schemeClr val="accent6"/>
            </a:lnRef>
            <a:fillRef idx="1">
              <a:schemeClr val="lt1"/>
            </a:fillRef>
            <a:effectRef idx="0">
              <a:schemeClr val="accent6"/>
            </a:effectRef>
            <a:fontRef idx="minor"/>
          </p:style>
        </p:sp>
        <p:sp>
          <p:nvSpPr>
            <p:cNvPr id="527" name="CustomShape 6"/>
            <p:cNvSpPr/>
            <p:nvPr/>
          </p:nvSpPr>
          <p:spPr>
            <a:xfrm flipH="1">
              <a:off x="3348360" y="1930320"/>
              <a:ext cx="2531160" cy="248040"/>
            </a:xfrm>
            <a:custGeom>
              <a:avLst/>
              <a:gdLst/>
              <a:ahLst/>
              <a:rect l="l" t="t" r="r" b="b"/>
              <a:pathLst>
                <a:path w="21600" h="21600">
                  <a:moveTo>
                    <a:pt x="0" y="0"/>
                  </a:moveTo>
                  <a:lnTo>
                    <a:pt x="21600" y="21600"/>
                  </a:lnTo>
                </a:path>
              </a:pathLst>
            </a:custGeom>
            <a:noFill/>
            <a:ln>
              <a:solidFill>
                <a:srgbClr val="f59240"/>
              </a:solidFill>
              <a:round/>
              <a:tailEnd len="med" type="triangle" w="med"/>
            </a:ln>
          </p:spPr>
          <p:style>
            <a:lnRef idx="1">
              <a:schemeClr val="accent6"/>
            </a:lnRef>
            <a:fillRef idx="0">
              <a:schemeClr val="accent6"/>
            </a:fillRef>
            <a:effectRef idx="0">
              <a:schemeClr val="accent6"/>
            </a:effectRef>
            <a:fontRef idx="minor"/>
          </p:style>
        </p:sp>
        <p:sp>
          <p:nvSpPr>
            <p:cNvPr id="528" name="CustomShape 7"/>
            <p:cNvSpPr/>
            <p:nvPr/>
          </p:nvSpPr>
          <p:spPr>
            <a:xfrm>
              <a:off x="1866960" y="2050920"/>
              <a:ext cx="390960" cy="255600"/>
            </a:xfrm>
            <a:prstGeom prst="ellipse">
              <a:avLst/>
            </a:prstGeom>
            <a:noFill/>
            <a:ln>
              <a:round/>
            </a:ln>
          </p:spPr>
          <p:style>
            <a:lnRef idx="2">
              <a:schemeClr val="accent6"/>
            </a:lnRef>
            <a:fillRef idx="1">
              <a:schemeClr val="lt1"/>
            </a:fillRef>
            <a:effectRef idx="0">
              <a:schemeClr val="accent6"/>
            </a:effectRef>
            <a:fontRef idx="minor"/>
          </p:style>
        </p:sp>
      </p:grpSp>
      <p:sp>
        <p:nvSpPr>
          <p:cNvPr id="529" name="CustomShape 8"/>
          <p:cNvSpPr/>
          <p:nvPr/>
        </p:nvSpPr>
        <p:spPr>
          <a:xfrm>
            <a:off x="5736240" y="4039560"/>
            <a:ext cx="3162600" cy="1753200"/>
          </a:xfrm>
          <a:prstGeom prst="roundRect">
            <a:avLst>
              <a:gd name="adj" fmla="val 16667"/>
            </a:avLst>
          </a:prstGeom>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br/>
            <a:r>
              <a:rPr b="1" lang="en-GB" sz="1600" spc="-1" strike="noStrike">
                <a:solidFill>
                  <a:srgbClr val="e46c0a"/>
                </a:solidFill>
                <a:latin typeface="Avenir Next Condensed"/>
                <a:ea typeface="Avenir Next Condensed"/>
              </a:rPr>
              <a:t>Avoid</a:t>
            </a:r>
            <a:r>
              <a:rPr b="0" lang="en-GB" sz="1600" spc="-1" strike="noStrike">
                <a:solidFill>
                  <a:srgbClr val="000000"/>
                </a:solidFill>
                <a:latin typeface="Avenir Next Condensed"/>
                <a:ea typeface="Avenir Next Condensed"/>
              </a:rPr>
              <a:t> using global variables to communicate data between functions</a:t>
            </a:r>
            <a:endParaRPr b="0" lang="en-GB" sz="1600" spc="-1" strike="noStrike">
              <a:latin typeface="Arial"/>
            </a:endParaRPr>
          </a:p>
          <a:p>
            <a:pPr algn="ctr">
              <a:lnSpc>
                <a:spcPct val="100000"/>
              </a:lnSpc>
            </a:pPr>
            <a:endParaRPr b="0" lang="en-GB" sz="1600" spc="-1" strike="noStrike">
              <a:latin typeface="Arial"/>
            </a:endParaRPr>
          </a:p>
          <a:p>
            <a:pPr algn="ctr">
              <a:lnSpc>
                <a:spcPct val="100000"/>
              </a:lnSpc>
            </a:pPr>
            <a:r>
              <a:rPr b="0" lang="en-GB" sz="1600" spc="-1" strike="noStrike">
                <a:solidFill>
                  <a:srgbClr val="000000"/>
                </a:solidFill>
                <a:latin typeface="Avenir Next Condensed"/>
                <a:ea typeface="Avenir Next Condensed"/>
              </a:rPr>
              <a:t>The variables </a:t>
            </a:r>
            <a:r>
              <a:rPr b="1" lang="en-GB" sz="1600" spc="-1" strike="noStrike">
                <a:solidFill>
                  <a:srgbClr val="000000"/>
                </a:solidFill>
                <a:latin typeface="Avenir Next Condensed"/>
                <a:ea typeface="Avenir Next Condensed"/>
              </a:rPr>
              <a:t>a, b </a:t>
            </a:r>
            <a:r>
              <a:rPr b="0" lang="en-GB" sz="1600" spc="-1" strike="noStrike">
                <a:solidFill>
                  <a:srgbClr val="000000"/>
                </a:solidFill>
                <a:latin typeface="Avenir Next Condensed"/>
                <a:ea typeface="Avenir Next Condensed"/>
              </a:rPr>
              <a:t>should best be changed into input parameters for the function larger().  </a:t>
            </a:r>
            <a:r>
              <a:rPr b="0" lang="en-GB" sz="1600" spc="-1" strike="noStrike">
                <a:solidFill>
                  <a:srgbClr val="31859c"/>
                </a:solidFill>
                <a:latin typeface="Avenir Next Condensed"/>
                <a:ea typeface="Avenir Next Condensed"/>
              </a:rPr>
              <a:t>Can you do that?</a:t>
            </a:r>
            <a:br/>
            <a:endParaRPr b="0" lang="en-GB" sz="1600" spc="-1" strike="noStrike">
              <a:latin typeface="Arial"/>
            </a:endParaRPr>
          </a:p>
        </p:txBody>
      </p:sp>
      <p:sp>
        <p:nvSpPr>
          <p:cNvPr id="530" name="TextShape 9"/>
          <p:cNvSpPr txBox="1"/>
          <p:nvPr/>
        </p:nvSpPr>
        <p:spPr>
          <a:xfrm>
            <a:off x="6553080" y="6356520"/>
            <a:ext cx="2133360" cy="364680"/>
          </a:xfrm>
          <a:prstGeom prst="rect">
            <a:avLst/>
          </a:prstGeom>
          <a:noFill/>
          <a:ln>
            <a:noFill/>
          </a:ln>
        </p:spPr>
        <p:txBody>
          <a:bodyPr anchor="ctr"/>
          <a:p>
            <a:pPr algn="r">
              <a:lnSpc>
                <a:spcPct val="100000"/>
              </a:lnSpc>
            </a:pPr>
            <a:fld id="{CDA1998F-939F-458C-AD2C-EA383F6C9D8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31" name="CustomShape 10"/>
          <p:cNvSpPr/>
          <p:nvPr/>
        </p:nvSpPr>
        <p:spPr>
          <a:xfrm>
            <a:off x="5736240" y="2680560"/>
            <a:ext cx="3162600" cy="1222200"/>
          </a:xfrm>
          <a:prstGeom prst="roundRect">
            <a:avLst>
              <a:gd name="adj" fmla="val 16667"/>
            </a:avLst>
          </a:prstGeom>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br/>
            <a:r>
              <a:rPr b="0" lang="en-GB" sz="1600" spc="-1" strike="noStrike">
                <a:solidFill>
                  <a:srgbClr val="000000"/>
                </a:solidFill>
                <a:latin typeface="Avenir Next Condensed"/>
                <a:ea typeface="Avenir Next Condensed"/>
              </a:rPr>
              <a:t>The global constant </a:t>
            </a:r>
            <a:r>
              <a:rPr b="1" lang="en-GB" sz="1600" spc="-1" strike="noStrike">
                <a:solidFill>
                  <a:srgbClr val="000000"/>
                </a:solidFill>
                <a:latin typeface="Avenir Next Condensed"/>
                <a:ea typeface="Avenir Next Condensed"/>
              </a:rPr>
              <a:t>PI</a:t>
            </a:r>
            <a:r>
              <a:rPr b="0" lang="en-GB" sz="1600" spc="-1" strike="noStrike">
                <a:solidFill>
                  <a:srgbClr val="000000"/>
                </a:solidFill>
                <a:latin typeface="Avenir Next Condensed"/>
                <a:ea typeface="Avenir Next Condensed"/>
              </a:rPr>
              <a:t> can be used throughout the file after its declaration.  </a:t>
            </a:r>
            <a:br/>
            <a:endParaRPr b="0" lang="en-GB" sz="1600" spc="-1" strike="noStrike">
              <a:latin typeface="Arial"/>
            </a:endParaRPr>
          </a:p>
        </p:txBody>
      </p:sp>
    </p:spTree>
  </p:cSld>
  <p:timing>
    <p:tnLst>
      <p:par>
        <p:cTn id="519" dur="indefinite" restart="never" nodeType="tmRoot">
          <p:childTnLst>
            <p:seq>
              <p:cTn id="520" dur="indefinite" nodeType="mainSeq">
                <p:childTnLst>
                  <p:par>
                    <p:cTn id="521" fill="hold">
                      <p:stCondLst>
                        <p:cond delay="indefinite"/>
                      </p:stCondLst>
                      <p:childTnLst>
                        <p:par>
                          <p:cTn id="522" fill="hold">
                            <p:stCondLst>
                              <p:cond delay="0"/>
                            </p:stCondLst>
                            <p:childTnLst>
                              <p:par>
                                <p:cTn id="523" nodeType="clickEffect" fill="hold" presetClass="entr" presetID="1">
                                  <p:stCondLst>
                                    <p:cond delay="0"/>
                                  </p:stCondLst>
                                  <p:childTnLst>
                                    <p:set>
                                      <p:cBhvr>
                                        <p:cTn id="524" dur="1" fill="hold">
                                          <p:stCondLst>
                                            <p:cond delay="0"/>
                                          </p:stCondLst>
                                        </p:cTn>
                                        <p:tgtEl>
                                          <p:spTgt spid="524"/>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nodeType="clickEffect" fill="hold" presetClass="entr" presetID="1">
                                  <p:stCondLst>
                                    <p:cond delay="0"/>
                                  </p:stCondLst>
                                  <p:childTnLst>
                                    <p:set>
                                      <p:cBhvr>
                                        <p:cTn id="528" dur="1" fill="hold">
                                          <p:stCondLst>
                                            <p:cond delay="0"/>
                                          </p:stCondLst>
                                        </p:cTn>
                                        <p:tgtEl>
                                          <p:spTgt spid="529"/>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nodeType="clickEffect" fill="hold" presetClass="entr" presetID="1">
                                  <p:stCondLst>
                                    <p:cond delay="0"/>
                                  </p:stCondLst>
                                  <p:childTnLst>
                                    <p:set>
                                      <p:cBhvr>
                                        <p:cTn id="532" dur="1" fill="hold">
                                          <p:stCondLst>
                                            <p:cond delay="0"/>
                                          </p:stCondLst>
                                        </p:cTn>
                                        <p:tgtEl>
                                          <p:spTgt spid="53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Scopes of Variables</a:t>
            </a:r>
            <a:endParaRPr b="0" lang="en-US" sz="4400" spc="-1" strike="noStrike">
              <a:solidFill>
                <a:srgbClr val="000000"/>
              </a:solidFill>
              <a:latin typeface="Calibri Light"/>
            </a:endParaRPr>
          </a:p>
        </p:txBody>
      </p:sp>
      <p:sp>
        <p:nvSpPr>
          <p:cNvPr id="533" name="TextShape 2"/>
          <p:cNvSpPr txBox="1"/>
          <p:nvPr/>
        </p:nvSpPr>
        <p:spPr>
          <a:xfrm>
            <a:off x="457200" y="1600200"/>
            <a:ext cx="8229240" cy="525744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The </a:t>
            </a:r>
            <a:r>
              <a:rPr b="1" lang="en-US" sz="2800" spc="-1" strike="noStrike">
                <a:solidFill>
                  <a:srgbClr val="e46c0a"/>
                </a:solidFill>
                <a:latin typeface="Calibri Light"/>
                <a:ea typeface="Calibri Light"/>
              </a:rPr>
              <a:t>scope</a:t>
            </a:r>
            <a:r>
              <a:rPr b="0" lang="en-US" sz="2800" spc="-1" strike="noStrike">
                <a:solidFill>
                  <a:srgbClr val="000000"/>
                </a:solidFill>
                <a:latin typeface="Calibri Light"/>
                <a:ea typeface="Calibri Light"/>
              </a:rPr>
              <a:t> of a variable is the </a:t>
            </a:r>
            <a:r>
              <a:rPr b="0" lang="en-US" sz="2800" spc="-1" strike="noStrike">
                <a:solidFill>
                  <a:srgbClr val="31859c"/>
                </a:solidFill>
                <a:latin typeface="Calibri Light"/>
                <a:ea typeface="Calibri Light"/>
              </a:rPr>
              <a:t>portion</a:t>
            </a:r>
            <a:r>
              <a:rPr b="0" lang="en-US" sz="2800" spc="-1" strike="noStrike">
                <a:solidFill>
                  <a:srgbClr val="000000"/>
                </a:solidFill>
                <a:latin typeface="Calibri Light"/>
                <a:ea typeface="Calibri Light"/>
              </a:rPr>
              <a:t> of a program that the variable is </a:t>
            </a:r>
            <a:r>
              <a:rPr b="0" lang="en-US" sz="2800" spc="-1" strike="noStrike">
                <a:solidFill>
                  <a:srgbClr val="31859c"/>
                </a:solidFill>
                <a:latin typeface="Calibri Light"/>
                <a:ea typeface="Calibri Light"/>
              </a:rPr>
              <a:t>well-defined</a:t>
            </a:r>
            <a:r>
              <a:rPr b="0" lang="en-US" sz="2800" spc="-1" strike="noStrike">
                <a:solidFill>
                  <a:srgbClr val="000000"/>
                </a:solidFill>
                <a:latin typeface="Calibri Light"/>
                <a:ea typeface="Calibri Light"/>
              </a:rPr>
              <a:t> and can be used</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 variable cannot be referred to beyond its scope</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The scope of a local / global variable starts from its declaration up to the end of the block / file</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block is delimited by a pair of braces { }</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Variables declared in outer blocks can be referred to in an inner block</a:t>
            </a:r>
            <a:endParaRPr b="0" lang="en-US" sz="24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Variables can be declared with the </a:t>
            </a:r>
            <a:r>
              <a:rPr b="0" lang="en-US" sz="2800" spc="-1" strike="noStrike">
                <a:solidFill>
                  <a:srgbClr val="e46c0a"/>
                </a:solidFill>
                <a:latin typeface="Calibri Light"/>
                <a:ea typeface="Calibri Light"/>
              </a:rPr>
              <a:t>same identifier</a:t>
            </a:r>
            <a:r>
              <a:rPr b="0" lang="en-US" sz="2800" spc="-1" strike="noStrike">
                <a:solidFill>
                  <a:srgbClr val="000000"/>
                </a:solidFill>
                <a:latin typeface="Calibri Light"/>
                <a:ea typeface="Calibri Light"/>
              </a:rPr>
              <a:t> as long as they have </a:t>
            </a:r>
            <a:r>
              <a:rPr b="0" lang="en-US" sz="2800" spc="-1" strike="noStrike">
                <a:solidFill>
                  <a:srgbClr val="31859c"/>
                </a:solidFill>
                <a:latin typeface="Calibri Light"/>
                <a:ea typeface="Calibri Light"/>
              </a:rPr>
              <a:t>different scopes</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Variables in an inner block will </a:t>
            </a:r>
            <a:r>
              <a:rPr b="0" lang="en-US" sz="2400" spc="-1" strike="noStrike">
                <a:solidFill>
                  <a:srgbClr val="e46c0a"/>
                </a:solidFill>
                <a:latin typeface="Calibri Light"/>
                <a:ea typeface="Calibri Light"/>
              </a:rPr>
              <a:t>hide</a:t>
            </a:r>
            <a:r>
              <a:rPr b="0" lang="en-US" sz="2400" spc="-1" strike="noStrike">
                <a:solidFill>
                  <a:srgbClr val="000000"/>
                </a:solidFill>
                <a:latin typeface="Calibri Light"/>
                <a:ea typeface="Calibri Light"/>
              </a:rPr>
              <a:t> any identically named variables in outer blocks</a:t>
            </a:r>
            <a:endParaRPr b="0" lang="en-US" sz="2400" spc="-1" strike="noStrike">
              <a:solidFill>
                <a:srgbClr val="000000"/>
              </a:solidFill>
              <a:latin typeface="Calibri Light"/>
            </a:endParaRPr>
          </a:p>
        </p:txBody>
      </p:sp>
      <p:sp>
        <p:nvSpPr>
          <p:cNvPr id="534" name="TextShape 3"/>
          <p:cNvSpPr txBox="1"/>
          <p:nvPr/>
        </p:nvSpPr>
        <p:spPr>
          <a:xfrm>
            <a:off x="6553080" y="6356520"/>
            <a:ext cx="2133360" cy="364680"/>
          </a:xfrm>
          <a:prstGeom prst="rect">
            <a:avLst/>
          </a:prstGeom>
          <a:noFill/>
          <a:ln>
            <a:noFill/>
          </a:ln>
        </p:spPr>
        <p:txBody>
          <a:bodyPr anchor="ctr"/>
          <a:p>
            <a:pPr algn="r">
              <a:lnSpc>
                <a:spcPct val="100000"/>
              </a:lnSpc>
            </a:pPr>
            <a:fld id="{CF453557-0C7D-4203-A21A-A2015222916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533" dur="indefinite" restart="never" nodeType="tmRoot">
          <p:childTnLst>
            <p:seq>
              <p:cTn id="534"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Recommended Readings</a:t>
            </a:r>
            <a:endParaRPr b="0" lang="en-US" sz="4400" spc="-1" strike="noStrike">
              <a:solidFill>
                <a:srgbClr val="000000"/>
              </a:solidFill>
              <a:latin typeface="Calibri Light"/>
            </a:endParaRPr>
          </a:p>
        </p:txBody>
      </p:sp>
      <p:sp>
        <p:nvSpPr>
          <p:cNvPr id="147" name="TextShape 2"/>
          <p:cNvSpPr txBox="1"/>
          <p:nvPr/>
        </p:nvSpPr>
        <p:spPr>
          <a:xfrm>
            <a:off x="457200" y="1600200"/>
            <a:ext cx="8229240" cy="4525560"/>
          </a:xfrm>
          <a:prstGeom prst="rect">
            <a:avLst/>
          </a:prstGeom>
          <a:noFill/>
          <a:ln>
            <a:noFill/>
          </a:ln>
        </p:spPr>
        <p:txBody>
          <a:bodyPr>
            <a:normAutofit/>
          </a:bodyPr>
          <a:p>
            <a:pPr>
              <a:lnSpc>
                <a:spcPct val="80000"/>
              </a:lnSpc>
              <a:spcBef>
                <a:spcPts val="1199"/>
              </a:spcBef>
            </a:pPr>
            <a:r>
              <a:rPr b="0" lang="en-US" sz="2800" spc="-1" strike="noStrike">
                <a:solidFill>
                  <a:srgbClr val="000000"/>
                </a:solidFill>
                <a:latin typeface="Calibri Light"/>
                <a:ea typeface="Calibri Light"/>
              </a:rPr>
              <a:t>You may want to check out the following supplementary readings:</a:t>
            </a:r>
            <a:endParaRPr b="0" lang="en-US" sz="2800" spc="-1" strike="noStrike">
              <a:solidFill>
                <a:srgbClr val="000000"/>
              </a:solidFill>
              <a:latin typeface="Calibri Light"/>
            </a:endParaRPr>
          </a:p>
          <a:p>
            <a:pPr>
              <a:lnSpc>
                <a:spcPct val="80000"/>
              </a:lnSpc>
              <a:spcBef>
                <a:spcPts val="1199"/>
              </a:spcBef>
            </a:pPr>
            <a:endParaRPr b="0" lang="en-US" sz="2800" spc="-1" strike="noStrike">
              <a:solidFill>
                <a:srgbClr val="000000"/>
              </a:solidFill>
              <a:latin typeface="Calibri Light"/>
            </a:endParaRPr>
          </a:p>
          <a:p>
            <a:pPr marL="343080" indent="-342720">
              <a:lnSpc>
                <a:spcPct val="80000"/>
              </a:lnSpc>
              <a:spcBef>
                <a:spcPts val="1199"/>
              </a:spcBef>
              <a:buClr>
                <a:srgbClr val="000000"/>
              </a:buClr>
              <a:buFont typeface="Arial"/>
              <a:buChar char="•"/>
            </a:pPr>
            <a:r>
              <a:rPr b="0" lang="en-US" sz="2800" spc="-1" strike="noStrike">
                <a:solidFill>
                  <a:srgbClr val="000000"/>
                </a:solidFill>
                <a:latin typeface="Calibri Light"/>
                <a:ea typeface="Calibri Light"/>
              </a:rPr>
              <a:t>Book Chapters </a:t>
            </a:r>
            <a:endParaRPr b="0" lang="en-US" sz="2800" spc="-1" strike="noStrike">
              <a:solidFill>
                <a:srgbClr val="000000"/>
              </a:solidFill>
              <a:latin typeface="Calibri Light"/>
            </a:endParaRPr>
          </a:p>
          <a:p>
            <a:pPr lvl="1" marL="628560" indent="-228240">
              <a:lnSpc>
                <a:spcPct val="80000"/>
              </a:lnSpc>
              <a:spcBef>
                <a:spcPts val="1199"/>
              </a:spcBef>
              <a:buClr>
                <a:srgbClr val="000000"/>
              </a:buClr>
              <a:buFont typeface="Arial"/>
              <a:buChar char="–"/>
            </a:pPr>
            <a:r>
              <a:rPr b="0" lang="en-US" sz="2400" spc="-1" strike="noStrike" u="sng">
                <a:solidFill>
                  <a:srgbClr val="0000ff"/>
                </a:solidFill>
                <a:uFillTx/>
                <a:latin typeface="Calibri Light"/>
                <a:ea typeface="Calibri Light"/>
                <a:hlinkClick r:id="rId1"/>
              </a:rPr>
              <a:t>Problem Solving with C++</a:t>
            </a:r>
            <a:endParaRPr b="0" lang="en-US" sz="2400" spc="-1" strike="noStrike">
              <a:solidFill>
                <a:srgbClr val="000000"/>
              </a:solidFill>
              <a:latin typeface="Calibri Light"/>
            </a:endParaRPr>
          </a:p>
          <a:p>
            <a:pPr lvl="2" marL="1028880" indent="-228240">
              <a:lnSpc>
                <a:spcPct val="80000"/>
              </a:lnSpc>
              <a:spcBef>
                <a:spcPts val="1199"/>
              </a:spcBef>
              <a:buClr>
                <a:srgbClr val="000000"/>
              </a:buClr>
              <a:buFont typeface="Arial"/>
              <a:buChar char="•"/>
            </a:pPr>
            <a:r>
              <a:rPr b="0" lang="en-US" sz="2000" spc="-1" strike="noStrike">
                <a:solidFill>
                  <a:srgbClr val="000000"/>
                </a:solidFill>
                <a:latin typeface="Calibri Light"/>
                <a:ea typeface="Calibri Light"/>
              </a:rPr>
              <a:t>Ch. 4.1 – 4.5</a:t>
            </a:r>
            <a:endParaRPr b="0" lang="en-US" sz="2000" spc="-1" strike="noStrike">
              <a:solidFill>
                <a:srgbClr val="000000"/>
              </a:solidFill>
              <a:latin typeface="Calibri Light"/>
            </a:endParaRPr>
          </a:p>
          <a:p>
            <a:pPr lvl="2" marL="1028880" indent="-228240">
              <a:lnSpc>
                <a:spcPct val="80000"/>
              </a:lnSpc>
              <a:spcBef>
                <a:spcPts val="1199"/>
              </a:spcBef>
              <a:buClr>
                <a:srgbClr val="000000"/>
              </a:buClr>
              <a:buFont typeface="Arial"/>
              <a:buChar char="•"/>
            </a:pPr>
            <a:r>
              <a:rPr b="0" lang="en-US" sz="2000" spc="-1" strike="noStrike">
                <a:solidFill>
                  <a:srgbClr val="000000"/>
                </a:solidFill>
                <a:latin typeface="Calibri Light"/>
                <a:ea typeface="Calibri Light"/>
              </a:rPr>
              <a:t>Ch. 5.1 – 5.4 </a:t>
            </a:r>
            <a:endParaRPr b="0" lang="en-US" sz="2000" spc="-1" strike="noStrike">
              <a:solidFill>
                <a:srgbClr val="000000"/>
              </a:solidFill>
              <a:latin typeface="Calibri Light"/>
            </a:endParaRPr>
          </a:p>
          <a:p>
            <a:pPr marL="343080" indent="-342720">
              <a:lnSpc>
                <a:spcPct val="100000"/>
              </a:lnSpc>
              <a:spcBef>
                <a:spcPts val="1199"/>
              </a:spcBef>
              <a:buClr>
                <a:srgbClr val="000000"/>
              </a:buClr>
              <a:buFont typeface="Arial"/>
              <a:buChar char="•"/>
            </a:pPr>
            <a:r>
              <a:rPr b="0" lang="en-US" sz="2800" spc="-1" strike="noStrike">
                <a:solidFill>
                  <a:srgbClr val="000000"/>
                </a:solidFill>
                <a:latin typeface="Calibri Light"/>
                <a:ea typeface="Calibri Light"/>
              </a:rPr>
              <a:t>From C++ tutorials</a:t>
            </a:r>
            <a:endParaRPr b="0" lang="en-US" sz="2800" spc="-1" strike="noStrike">
              <a:solidFill>
                <a:srgbClr val="000000"/>
              </a:solidFill>
              <a:latin typeface="Calibri Light"/>
            </a:endParaRPr>
          </a:p>
          <a:p>
            <a:pPr lvl="1" marL="628560" indent="-228240">
              <a:lnSpc>
                <a:spcPct val="80000"/>
              </a:lnSpc>
              <a:spcBef>
                <a:spcPts val="1199"/>
              </a:spcBef>
              <a:buClr>
                <a:srgbClr val="000000"/>
              </a:buClr>
              <a:buFont typeface="Arial"/>
              <a:buChar char="–"/>
            </a:pPr>
            <a:r>
              <a:rPr b="0" lang="en-US" sz="2400" spc="-1" strike="noStrike" u="sng">
                <a:solidFill>
                  <a:srgbClr val="0000ff"/>
                </a:solidFill>
                <a:uFillTx/>
                <a:latin typeface="Calibri Light"/>
                <a:ea typeface="Calibri Light"/>
                <a:hlinkClick r:id="rId2"/>
              </a:rPr>
              <a:t>Functions</a:t>
            </a:r>
            <a:endParaRPr b="0" lang="en-US" sz="2400" spc="-1" strike="noStrike">
              <a:solidFill>
                <a:srgbClr val="000000"/>
              </a:solidFill>
              <a:latin typeface="Calibri Light"/>
            </a:endParaRPr>
          </a:p>
          <a:p>
            <a:pPr lvl="1" marL="628560" indent="-228240">
              <a:lnSpc>
                <a:spcPct val="80000"/>
              </a:lnSpc>
              <a:spcBef>
                <a:spcPts val="1199"/>
              </a:spcBef>
              <a:buClr>
                <a:srgbClr val="000000"/>
              </a:buClr>
              <a:buFont typeface="Arial"/>
              <a:buChar char="–"/>
            </a:pPr>
            <a:r>
              <a:rPr b="0" lang="en-US" sz="2400" spc="-1" strike="noStrike" u="sng">
                <a:solidFill>
                  <a:srgbClr val="0000ff"/>
                </a:solidFill>
                <a:uFillTx/>
                <a:latin typeface="Calibri Light"/>
                <a:ea typeface="Calibri Light"/>
                <a:hlinkClick r:id="rId3"/>
              </a:rPr>
              <a:t>Variable Scope</a:t>
            </a:r>
            <a:endParaRPr b="0" lang="en-US" sz="2400" spc="-1" strike="noStrike">
              <a:solidFill>
                <a:srgbClr val="000000"/>
              </a:solidFill>
              <a:latin typeface="Calibri Light"/>
            </a:endParaRPr>
          </a:p>
        </p:txBody>
      </p:sp>
      <p:sp>
        <p:nvSpPr>
          <p:cNvPr id="148" name="TextShape 3"/>
          <p:cNvSpPr txBox="1"/>
          <p:nvPr/>
        </p:nvSpPr>
        <p:spPr>
          <a:xfrm>
            <a:off x="6553080" y="6356520"/>
            <a:ext cx="2133360" cy="364680"/>
          </a:xfrm>
          <a:prstGeom prst="rect">
            <a:avLst/>
          </a:prstGeom>
          <a:noFill/>
          <a:ln>
            <a:noFill/>
          </a:ln>
        </p:spPr>
        <p:txBody>
          <a:bodyPr anchor="ctr"/>
          <a:p>
            <a:pPr algn="r">
              <a:lnSpc>
                <a:spcPct val="100000"/>
              </a:lnSpc>
            </a:pPr>
            <a:fld id="{FA3A704C-A174-4B9B-B680-25806EB03A9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TextShape 1"/>
          <p:cNvSpPr txBox="1"/>
          <p:nvPr/>
        </p:nvSpPr>
        <p:spPr>
          <a:xfrm>
            <a:off x="4809960" y="53640"/>
            <a:ext cx="4333680" cy="1142640"/>
          </a:xfrm>
          <a:prstGeom prst="rect">
            <a:avLst/>
          </a:prstGeom>
          <a:noFill/>
          <a:ln>
            <a:noFill/>
          </a:ln>
        </p:spPr>
        <p:txBody>
          <a:bodyPr anchor="ctr">
            <a:normAutofit/>
          </a:bodyPr>
          <a:p>
            <a:pPr>
              <a:lnSpc>
                <a:spcPct val="100000"/>
              </a:lnSpc>
            </a:pPr>
            <a:r>
              <a:rPr b="0" lang="en-US" sz="3600" spc="-1" strike="noStrike">
                <a:solidFill>
                  <a:srgbClr val="000000"/>
                </a:solidFill>
                <a:latin typeface="Avenir Next"/>
                <a:ea typeface="Avenir Next"/>
              </a:rPr>
              <a:t>Scopes of Variables</a:t>
            </a:r>
            <a:endParaRPr b="0" lang="en-US" sz="3600" spc="-1" strike="noStrike">
              <a:solidFill>
                <a:srgbClr val="000000"/>
              </a:solidFill>
              <a:latin typeface="Calibri Light"/>
            </a:endParaRPr>
          </a:p>
        </p:txBody>
      </p:sp>
      <p:sp>
        <p:nvSpPr>
          <p:cNvPr id="536" name="CustomShape 2"/>
          <p:cNvSpPr/>
          <p:nvPr/>
        </p:nvSpPr>
        <p:spPr>
          <a:xfrm>
            <a:off x="342360" y="203400"/>
            <a:ext cx="4422960" cy="64756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double </a:t>
            </a:r>
            <a:r>
              <a:rPr b="1" lang="en-GB" sz="1600" spc="-1" strike="noStrike">
                <a:solidFill>
                  <a:srgbClr val="0000ff"/>
                </a:solidFill>
                <a:latin typeface="Consolas"/>
                <a:ea typeface="Consolas"/>
              </a:rPr>
              <a:t>a</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func(int </a:t>
            </a:r>
            <a:r>
              <a:rPr b="1" lang="en-GB" sz="1600" spc="-1" strike="noStrike">
                <a:solidFill>
                  <a:srgbClr val="0000ff"/>
                </a:solidFill>
                <a:latin typeface="Consolas"/>
                <a:ea typeface="Consolas"/>
              </a:rPr>
              <a:t>x</a:t>
            </a:r>
            <a:r>
              <a:rPr b="0" lang="en-GB" sz="1600" spc="-1" strike="noStrike">
                <a:solidFill>
                  <a:srgbClr val="000000"/>
                </a:solidFill>
                <a:latin typeface="Consolas"/>
                <a:ea typeface="Consolas"/>
              </a:rPr>
              <a:t>, int </a:t>
            </a:r>
            <a:r>
              <a:rPr b="1" lang="en-GB" sz="1600" spc="-1" strike="noStrike">
                <a:solidFill>
                  <a:srgbClr val="0000ff"/>
                </a:solidFill>
                <a:latin typeface="Consolas"/>
                <a:ea typeface="Consolas"/>
              </a:rPr>
              <a:t>y</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if (x &gt; 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t>
            </a:r>
            <a:r>
              <a:rPr b="1" lang="en-GB" sz="1600" spc="-1" strike="noStrike">
                <a:solidFill>
                  <a:srgbClr val="0000ff"/>
                </a:solidFill>
                <a:latin typeface="Consolas"/>
                <a:ea typeface="Consolas"/>
              </a:rPr>
              <a:t>k</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t>
            </a:r>
            <a:r>
              <a:rPr b="1" lang="en-GB" sz="1600" spc="-1" strike="noStrike">
                <a:solidFill>
                  <a:srgbClr val="0000ff"/>
                </a:solidFill>
                <a:latin typeface="Consolas"/>
                <a:ea typeface="Consolas"/>
              </a:rPr>
              <a:t>z</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double </a:t>
            </a:r>
            <a:r>
              <a:rPr b="1" lang="en-GB" sz="1600" spc="-1" strike="noStrike">
                <a:solidFill>
                  <a:srgbClr val="0000ff"/>
                </a:solidFill>
                <a:latin typeface="Consolas"/>
                <a:ea typeface="Consolas"/>
              </a:rPr>
              <a:t>b</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t>
            </a:r>
            <a:r>
              <a:rPr b="1" lang="en-GB" sz="1600" spc="-1" strike="noStrike">
                <a:solidFill>
                  <a:srgbClr val="0000ff"/>
                </a:solidFill>
                <a:latin typeface="Consolas"/>
                <a:ea typeface="Consolas"/>
              </a:rPr>
              <a:t>x</a:t>
            </a:r>
            <a:r>
              <a:rPr b="0" lang="en-GB" sz="1600" spc="-1" strike="noStrike">
                <a:solidFill>
                  <a:srgbClr val="000000"/>
                </a:solidFill>
                <a:latin typeface="Consolas"/>
                <a:ea typeface="Consolas"/>
              </a:rPr>
              <a:t>, </a:t>
            </a:r>
            <a:r>
              <a:rPr b="1" lang="en-GB" sz="1600" spc="-1" strike="noStrike">
                <a:solidFill>
                  <a:srgbClr val="0000ff"/>
                </a:solidFill>
                <a:latin typeface="Consolas"/>
                <a:ea typeface="Consolas"/>
              </a:rPr>
              <a:t>y</a:t>
            </a:r>
            <a:r>
              <a:rPr b="0" lang="en-GB" sz="1600" spc="-1" strike="noStrike">
                <a:solidFill>
                  <a:srgbClr val="000000"/>
                </a:solidFill>
                <a:latin typeface="Consolas"/>
                <a:ea typeface="Consolas"/>
              </a:rPr>
              <a:t>, </a:t>
            </a:r>
            <a:r>
              <a:rPr b="1" lang="en-GB" sz="1600" spc="-1" strike="noStrike">
                <a:solidFill>
                  <a:srgbClr val="0000ff"/>
                </a:solidFill>
                <a:latin typeface="Consolas"/>
                <a:ea typeface="Consolas"/>
              </a:rPr>
              <a:t>z</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if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t>
            </a:r>
            <a:r>
              <a:rPr b="1" lang="en-GB" sz="1600" spc="-1" strike="noStrike">
                <a:solidFill>
                  <a:srgbClr val="0000ff"/>
                </a:solidFill>
                <a:latin typeface="Consolas"/>
                <a:ea typeface="Consolas"/>
              </a:rPr>
              <a:t>x</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grpSp>
        <p:nvGrpSpPr>
          <p:cNvPr id="537" name="Group 3"/>
          <p:cNvGrpSpPr/>
          <p:nvPr/>
        </p:nvGrpSpPr>
        <p:grpSpPr>
          <a:xfrm>
            <a:off x="1519920" y="505800"/>
            <a:ext cx="7350840" cy="1517400"/>
            <a:chOff x="1519920" y="505800"/>
            <a:chExt cx="7350840" cy="1517400"/>
          </a:xfrm>
        </p:grpSpPr>
        <p:sp>
          <p:nvSpPr>
            <p:cNvPr id="538" name="CustomShape 4"/>
            <p:cNvSpPr/>
            <p:nvPr/>
          </p:nvSpPr>
          <p:spPr>
            <a:xfrm>
              <a:off x="5880600" y="964440"/>
              <a:ext cx="2990160" cy="105876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Scope of global variable </a:t>
              </a:r>
              <a:r>
                <a:rPr b="1" lang="en-GB" sz="1600" spc="-1" strike="noStrike">
                  <a:solidFill>
                    <a:srgbClr val="000000"/>
                  </a:solidFill>
                  <a:latin typeface="Avenir Next Condensed"/>
                  <a:ea typeface="Avenir Next Condensed"/>
                </a:rPr>
                <a:t>a</a:t>
              </a:r>
              <a:r>
                <a:rPr b="0" lang="en-GB" sz="1600" spc="-1" strike="noStrike">
                  <a:solidFill>
                    <a:srgbClr val="000000"/>
                  </a:solidFill>
                  <a:latin typeface="Avenir Next Condensed"/>
                  <a:ea typeface="Avenir Next Condensed"/>
                </a:rPr>
                <a:t>:</a:t>
              </a:r>
              <a:br/>
              <a:r>
                <a:rPr b="0" lang="en-GB" sz="1600" spc="-1" strike="noStrike">
                  <a:solidFill>
                    <a:srgbClr val="31859c"/>
                  </a:solidFill>
                  <a:latin typeface="Avenir Next Condensed"/>
                  <a:ea typeface="Avenir Next Condensed"/>
                </a:rPr>
                <a:t>from declaration to end of block </a:t>
              </a:r>
              <a:br/>
              <a:r>
                <a:rPr b="0" lang="en-GB" sz="1600" spc="-1" strike="noStrike">
                  <a:solidFill>
                    <a:srgbClr val="000000"/>
                  </a:solidFill>
                  <a:latin typeface="Avenir Next Condensed"/>
                  <a:ea typeface="Avenir Next Condensed"/>
                </a:rPr>
                <a:t> (in this case, end of file; hence scope of </a:t>
              </a:r>
              <a:r>
                <a:rPr b="1" lang="en-GB" sz="1600" spc="-1" strike="noStrike">
                  <a:solidFill>
                    <a:srgbClr val="000000"/>
                  </a:solidFill>
                  <a:latin typeface="Avenir Next Condensed"/>
                  <a:ea typeface="Avenir Next Condensed"/>
                </a:rPr>
                <a:t>a</a:t>
              </a:r>
              <a:r>
                <a:rPr b="0" lang="en-GB" sz="1600" spc="-1" strike="noStrike">
                  <a:solidFill>
                    <a:srgbClr val="000000"/>
                  </a:solidFill>
                  <a:latin typeface="Avenir Next Condensed"/>
                  <a:ea typeface="Avenir Next Condensed"/>
                </a:rPr>
                <a:t> is the entire file)</a:t>
              </a:r>
              <a:endParaRPr b="0" lang="en-GB" sz="1600" spc="-1" strike="noStrike">
                <a:latin typeface="Arial"/>
              </a:endParaRPr>
            </a:p>
          </p:txBody>
        </p:sp>
        <p:sp>
          <p:nvSpPr>
            <p:cNvPr id="539" name="CustomShape 5"/>
            <p:cNvSpPr/>
            <p:nvPr/>
          </p:nvSpPr>
          <p:spPr>
            <a:xfrm flipH="1" flipV="1">
              <a:off x="1519560" y="505440"/>
              <a:ext cx="4359960" cy="987480"/>
            </a:xfrm>
            <a:custGeom>
              <a:avLst/>
              <a:gdLst/>
              <a:ahLst/>
              <a:rect l="l" t="t" r="r" b="b"/>
              <a:pathLst>
                <a:path w="21600" h="21600">
                  <a:moveTo>
                    <a:pt x="0" y="0"/>
                  </a:moveTo>
                  <a:lnTo>
                    <a:pt x="21600" y="21600"/>
                  </a:lnTo>
                </a:path>
              </a:pathLst>
            </a:custGeom>
            <a:noFill/>
            <a:ln>
              <a:solidFill>
                <a:srgbClr val="f59240"/>
              </a:solidFill>
              <a:round/>
              <a:tailEnd len="med" type="triangle" w="med"/>
            </a:ln>
          </p:spPr>
          <p:style>
            <a:lnRef idx="1">
              <a:schemeClr val="accent6"/>
            </a:lnRef>
            <a:fillRef idx="0">
              <a:schemeClr val="accent6"/>
            </a:fillRef>
            <a:effectRef idx="0">
              <a:schemeClr val="accent6"/>
            </a:effectRef>
            <a:fontRef idx="minor"/>
          </p:style>
        </p:sp>
      </p:grpSp>
      <p:grpSp>
        <p:nvGrpSpPr>
          <p:cNvPr id="540" name="Group 6"/>
          <p:cNvGrpSpPr/>
          <p:nvPr/>
        </p:nvGrpSpPr>
        <p:grpSpPr>
          <a:xfrm>
            <a:off x="383040" y="616680"/>
            <a:ext cx="8487720" cy="2721240"/>
            <a:chOff x="383040" y="616680"/>
            <a:chExt cx="8487720" cy="2721240"/>
          </a:xfrm>
        </p:grpSpPr>
        <p:sp>
          <p:nvSpPr>
            <p:cNvPr id="541" name="CustomShape 7"/>
            <p:cNvSpPr/>
            <p:nvPr/>
          </p:nvSpPr>
          <p:spPr>
            <a:xfrm>
              <a:off x="5880600" y="2210040"/>
              <a:ext cx="2990160" cy="965520"/>
            </a:xfrm>
            <a:prstGeom prst="roundRect">
              <a:avLst>
                <a:gd name="adj" fmla="val 16667"/>
              </a:avLst>
            </a:prstGeom>
            <a:ln>
              <a:solidFill>
                <a:srgbClr val="4f81bd"/>
              </a:solidFill>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Scope of formal parameters </a:t>
              </a:r>
              <a:r>
                <a:rPr b="1" lang="en-GB" sz="1600" spc="-1" strike="noStrike">
                  <a:solidFill>
                    <a:srgbClr val="000000"/>
                  </a:solidFill>
                  <a:latin typeface="Avenir Next Condensed"/>
                  <a:ea typeface="Avenir Next Condensed"/>
                </a:rPr>
                <a:t>x, y</a:t>
              </a:r>
              <a:r>
                <a:rPr b="0" lang="en-GB" sz="1600" spc="-1" strike="noStrike">
                  <a:solidFill>
                    <a:srgbClr val="000000"/>
                  </a:solidFill>
                  <a:latin typeface="Avenir Next Condensed"/>
                  <a:ea typeface="Avenir Next Condensed"/>
                </a:rPr>
                <a:t>:</a:t>
              </a:r>
              <a:br/>
              <a:r>
                <a:rPr b="0" lang="en-GB" sz="1600" spc="-1" strike="noStrike">
                  <a:solidFill>
                    <a:srgbClr val="31859c"/>
                  </a:solidFill>
                  <a:latin typeface="Avenir Next Condensed"/>
                  <a:ea typeface="Avenir Next Condensed"/>
                </a:rPr>
                <a:t>entire function</a:t>
              </a:r>
              <a:endParaRPr b="0" lang="en-GB" sz="1600" spc="-1" strike="noStrike">
                <a:latin typeface="Arial"/>
              </a:endParaRPr>
            </a:p>
          </p:txBody>
        </p:sp>
        <p:sp>
          <p:nvSpPr>
            <p:cNvPr id="542" name="CustomShape 8"/>
            <p:cNvSpPr/>
            <p:nvPr/>
          </p:nvSpPr>
          <p:spPr>
            <a:xfrm flipH="1" flipV="1">
              <a:off x="3106800" y="1976760"/>
              <a:ext cx="2773440" cy="715320"/>
            </a:xfrm>
            <a:custGeom>
              <a:avLst/>
              <a:gdLst/>
              <a:ahLst/>
              <a:rect l="l" t="t" r="r" b="b"/>
              <a:pathLst>
                <a:path w="21600" h="21600">
                  <a:moveTo>
                    <a:pt x="0" y="0"/>
                  </a:moveTo>
                  <a:lnTo>
                    <a:pt x="21600" y="21600"/>
                  </a:lnTo>
                </a:path>
              </a:pathLst>
            </a:custGeom>
            <a:noFill/>
            <a:ln>
              <a:solidFill>
                <a:srgbClr val="4f81bd"/>
              </a:solidFill>
              <a:round/>
              <a:tailEnd len="med" type="triangle" w="med"/>
            </a:ln>
          </p:spPr>
          <p:style>
            <a:lnRef idx="1">
              <a:schemeClr val="accent6"/>
            </a:lnRef>
            <a:fillRef idx="0">
              <a:schemeClr val="accent6"/>
            </a:fillRef>
            <a:effectRef idx="0">
              <a:schemeClr val="accent6"/>
            </a:effectRef>
            <a:fontRef idx="minor"/>
          </p:style>
        </p:sp>
        <p:sp>
          <p:nvSpPr>
            <p:cNvPr id="543" name="CustomShape 9"/>
            <p:cNvSpPr/>
            <p:nvPr/>
          </p:nvSpPr>
          <p:spPr>
            <a:xfrm>
              <a:off x="383040" y="616680"/>
              <a:ext cx="2723040" cy="2721240"/>
            </a:xfrm>
            <a:prstGeom prst="rect">
              <a:avLst/>
            </a:prstGeom>
            <a:noFill/>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544" name="Group 10"/>
          <p:cNvGrpSpPr/>
          <p:nvPr/>
        </p:nvGrpSpPr>
        <p:grpSpPr>
          <a:xfrm>
            <a:off x="909360" y="1869120"/>
            <a:ext cx="7961400" cy="2773800"/>
            <a:chOff x="909360" y="1869120"/>
            <a:chExt cx="7961400" cy="2773800"/>
          </a:xfrm>
        </p:grpSpPr>
        <p:sp>
          <p:nvSpPr>
            <p:cNvPr id="545" name="CustomShape 11"/>
            <p:cNvSpPr/>
            <p:nvPr/>
          </p:nvSpPr>
          <p:spPr>
            <a:xfrm>
              <a:off x="909360" y="1869120"/>
              <a:ext cx="1082160" cy="465840"/>
            </a:xfrm>
            <a:prstGeom prst="rect">
              <a:avLst/>
            </a:prstGeom>
            <a:noFill/>
            <a:ln>
              <a:solidFill>
                <a:srgbClr val="80ca18"/>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6" name="CustomShape 12"/>
            <p:cNvSpPr/>
            <p:nvPr/>
          </p:nvSpPr>
          <p:spPr>
            <a:xfrm>
              <a:off x="5880600" y="3677400"/>
              <a:ext cx="2990160" cy="965520"/>
            </a:xfrm>
            <a:prstGeom prst="roundRect">
              <a:avLst>
                <a:gd name="adj" fmla="val 16667"/>
              </a:avLst>
            </a:prstGeom>
            <a:ln>
              <a:solidFill>
                <a:srgbClr val="91e41e"/>
              </a:solidFill>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Scope of local variable </a:t>
              </a:r>
              <a:r>
                <a:rPr b="1" lang="en-GB" sz="1600" spc="-1" strike="noStrike">
                  <a:solidFill>
                    <a:srgbClr val="000000"/>
                  </a:solidFill>
                  <a:latin typeface="Avenir Next Condensed"/>
                  <a:ea typeface="Avenir Next Condensed"/>
                </a:rPr>
                <a:t>k</a:t>
              </a:r>
              <a:r>
                <a:rPr b="0" lang="en-GB" sz="1600" spc="-1" strike="noStrike">
                  <a:solidFill>
                    <a:srgbClr val="000000"/>
                  </a:solidFill>
                  <a:latin typeface="Avenir Next Condensed"/>
                  <a:ea typeface="Avenir Next Condensed"/>
                </a:rPr>
                <a:t>:</a:t>
              </a:r>
              <a:br/>
              <a:r>
                <a:rPr b="0" lang="en-GB" sz="1600" spc="-1" strike="noStrike">
                  <a:solidFill>
                    <a:srgbClr val="31859c"/>
                  </a:solidFill>
                  <a:latin typeface="Avenir Next Condensed"/>
                  <a:ea typeface="Avenir Next Condensed"/>
                </a:rPr>
                <a:t>from declaration to end of block</a:t>
              </a:r>
              <a:endParaRPr b="0" lang="en-GB" sz="1600" spc="-1" strike="noStrike">
                <a:latin typeface="Arial"/>
              </a:endParaRPr>
            </a:p>
            <a:p>
              <a:pPr algn="ctr">
                <a:lnSpc>
                  <a:spcPct val="100000"/>
                </a:lnSpc>
              </a:pPr>
              <a:r>
                <a:rPr b="0" lang="en-GB" sz="1600" spc="-1" strike="noStrike">
                  <a:solidFill>
                    <a:srgbClr val="000000"/>
                  </a:solidFill>
                  <a:latin typeface="Avenir Next Condensed"/>
                  <a:ea typeface="Avenir Next Condensed"/>
                </a:rPr>
                <a:t>(in this case, end of if statement) </a:t>
              </a:r>
              <a:endParaRPr b="0" lang="en-GB" sz="1600" spc="-1" strike="noStrike">
                <a:latin typeface="Arial"/>
              </a:endParaRPr>
            </a:p>
          </p:txBody>
        </p:sp>
        <p:sp>
          <p:nvSpPr>
            <p:cNvPr id="547" name="CustomShape 13"/>
            <p:cNvSpPr/>
            <p:nvPr/>
          </p:nvSpPr>
          <p:spPr>
            <a:xfrm flipH="1" flipV="1">
              <a:off x="1991160" y="2101320"/>
              <a:ext cx="3888360" cy="2058120"/>
            </a:xfrm>
            <a:custGeom>
              <a:avLst/>
              <a:gdLst/>
              <a:ahLst/>
              <a:rect l="l" t="t" r="r" b="b"/>
              <a:pathLst>
                <a:path w="21600" h="21600">
                  <a:moveTo>
                    <a:pt x="0" y="0"/>
                  </a:moveTo>
                  <a:lnTo>
                    <a:pt x="21600" y="21600"/>
                  </a:lnTo>
                </a:path>
              </a:pathLst>
            </a:custGeom>
            <a:noFill/>
            <a:ln>
              <a:solidFill>
                <a:srgbClr val="91e41e"/>
              </a:solidFill>
              <a:round/>
              <a:tailEnd len="med" type="triangle" w="med"/>
            </a:ln>
          </p:spPr>
          <p:style>
            <a:lnRef idx="1">
              <a:schemeClr val="accent6"/>
            </a:lnRef>
            <a:fillRef idx="0">
              <a:schemeClr val="accent6"/>
            </a:fillRef>
            <a:effectRef idx="0">
              <a:schemeClr val="accent6"/>
            </a:effectRef>
            <a:fontRef idx="minor"/>
          </p:style>
        </p:sp>
      </p:grpSp>
      <p:grpSp>
        <p:nvGrpSpPr>
          <p:cNvPr id="548" name="Group 14"/>
          <p:cNvGrpSpPr/>
          <p:nvPr/>
        </p:nvGrpSpPr>
        <p:grpSpPr>
          <a:xfrm>
            <a:off x="700560" y="2603520"/>
            <a:ext cx="8170200" cy="3427200"/>
            <a:chOff x="700560" y="2603520"/>
            <a:chExt cx="8170200" cy="3427200"/>
          </a:xfrm>
        </p:grpSpPr>
        <p:sp>
          <p:nvSpPr>
            <p:cNvPr id="549" name="CustomShape 15"/>
            <p:cNvSpPr/>
            <p:nvPr/>
          </p:nvSpPr>
          <p:spPr>
            <a:xfrm>
              <a:off x="700560" y="2603520"/>
              <a:ext cx="819720" cy="465840"/>
            </a:xfrm>
            <a:prstGeom prst="rect">
              <a:avLst/>
            </a:prstGeom>
            <a:noFill/>
            <a:ln>
              <a:solidFill>
                <a:schemeClr val="accent2">
                  <a:lumMod val="75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50" name="CustomShape 16"/>
            <p:cNvSpPr/>
            <p:nvPr/>
          </p:nvSpPr>
          <p:spPr>
            <a:xfrm>
              <a:off x="5880600" y="5065200"/>
              <a:ext cx="2990160" cy="965520"/>
            </a:xfrm>
            <a:prstGeom prst="roundRect">
              <a:avLst>
                <a:gd name="adj" fmla="val 16667"/>
              </a:avLst>
            </a:prstGeom>
            <a:ln>
              <a:solidFill>
                <a:schemeClr val="accent2">
                  <a:lumMod val="75000"/>
                </a:schemeClr>
              </a:solidFill>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Scope of local variable </a:t>
              </a:r>
              <a:r>
                <a:rPr b="1" lang="en-GB" sz="1600" spc="-1" strike="noStrike">
                  <a:solidFill>
                    <a:srgbClr val="000000"/>
                  </a:solidFill>
                  <a:latin typeface="Avenir Next Condensed"/>
                  <a:ea typeface="Avenir Next Condensed"/>
                </a:rPr>
                <a:t>z</a:t>
              </a:r>
              <a:r>
                <a:rPr b="0" lang="en-GB" sz="1600" spc="-1" strike="noStrike">
                  <a:solidFill>
                    <a:srgbClr val="000000"/>
                  </a:solidFill>
                  <a:latin typeface="Avenir Next Condensed"/>
                  <a:ea typeface="Avenir Next Condensed"/>
                </a:rPr>
                <a:t>:</a:t>
              </a:r>
              <a:br/>
              <a:r>
                <a:rPr b="0" lang="en-GB" sz="1600" spc="-1" strike="noStrike">
                  <a:solidFill>
                    <a:srgbClr val="31859c"/>
                  </a:solidFill>
                  <a:latin typeface="Avenir Next Condensed"/>
                  <a:ea typeface="Avenir Next Condensed"/>
                </a:rPr>
                <a:t>from declaration to end of block</a:t>
              </a:r>
              <a:endParaRPr b="0" lang="en-GB" sz="1600" spc="-1" strike="noStrike">
                <a:latin typeface="Arial"/>
              </a:endParaRPr>
            </a:p>
            <a:p>
              <a:pPr algn="ctr">
                <a:lnSpc>
                  <a:spcPct val="100000"/>
                </a:lnSpc>
              </a:pPr>
              <a:r>
                <a:rPr b="0" lang="en-GB" sz="1600" spc="-1" strike="noStrike">
                  <a:solidFill>
                    <a:srgbClr val="000000"/>
                  </a:solidFill>
                  <a:latin typeface="Avenir Next Condensed"/>
                  <a:ea typeface="Avenir Next Condensed"/>
                </a:rPr>
                <a:t>(in this case, end of func)</a:t>
              </a:r>
              <a:endParaRPr b="0" lang="en-GB" sz="1600" spc="-1" strike="noStrike">
                <a:latin typeface="Arial"/>
              </a:endParaRPr>
            </a:p>
          </p:txBody>
        </p:sp>
        <p:sp>
          <p:nvSpPr>
            <p:cNvPr id="551" name="CustomShape 17"/>
            <p:cNvSpPr/>
            <p:nvPr/>
          </p:nvSpPr>
          <p:spPr>
            <a:xfrm flipH="1" flipV="1">
              <a:off x="1519560" y="2836080"/>
              <a:ext cx="4359960" cy="2711160"/>
            </a:xfrm>
            <a:custGeom>
              <a:avLst/>
              <a:gdLst/>
              <a:ahLst/>
              <a:rect l="l" t="t" r="r" b="b"/>
              <a:pathLst>
                <a:path w="21600" h="21600">
                  <a:moveTo>
                    <a:pt x="0" y="0"/>
                  </a:moveTo>
                  <a:lnTo>
                    <a:pt x="21600" y="21600"/>
                  </a:lnTo>
                </a:path>
              </a:pathLst>
            </a:custGeom>
            <a:noFill/>
            <a:ln>
              <a:solidFill>
                <a:schemeClr val="accent2">
                  <a:lumMod val="75000"/>
                </a:schemeClr>
              </a:solidFill>
              <a:round/>
              <a:tailEnd len="med" type="triangle" w="med"/>
            </a:ln>
          </p:spPr>
          <p:style>
            <a:lnRef idx="1">
              <a:schemeClr val="accent6"/>
            </a:lnRef>
            <a:fillRef idx="0">
              <a:schemeClr val="accent6"/>
            </a:fillRef>
            <a:effectRef idx="0">
              <a:schemeClr val="accent6"/>
            </a:effectRef>
            <a:fontRef idx="minor"/>
          </p:style>
        </p:sp>
      </p:grpSp>
      <p:sp>
        <p:nvSpPr>
          <p:cNvPr id="552" name="TextShape 18"/>
          <p:cNvSpPr txBox="1"/>
          <p:nvPr/>
        </p:nvSpPr>
        <p:spPr>
          <a:xfrm>
            <a:off x="6553080" y="6356520"/>
            <a:ext cx="2133360" cy="364680"/>
          </a:xfrm>
          <a:prstGeom prst="rect">
            <a:avLst/>
          </a:prstGeom>
          <a:noFill/>
          <a:ln>
            <a:noFill/>
          </a:ln>
        </p:spPr>
        <p:txBody>
          <a:bodyPr anchor="ctr"/>
          <a:p>
            <a:pPr algn="r">
              <a:lnSpc>
                <a:spcPct val="100000"/>
              </a:lnSpc>
            </a:pPr>
            <a:fld id="{A9560A3E-F693-46B0-8C89-ECCCBCBAE02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535" dur="indefinite" restart="never" nodeType="tmRoot">
          <p:childTnLst>
            <p:seq>
              <p:cTn id="536" dur="indefinite" nodeType="mainSeq">
                <p:childTnLst>
                  <p:par>
                    <p:cTn id="537" fill="hold">
                      <p:stCondLst>
                        <p:cond delay="indefinite"/>
                      </p:stCondLst>
                      <p:childTnLst>
                        <p:par>
                          <p:cTn id="538" fill="hold">
                            <p:stCondLst>
                              <p:cond delay="0"/>
                            </p:stCondLst>
                            <p:childTnLst>
                              <p:par>
                                <p:cTn id="539" nodeType="clickEffect" fill="hold" presetClass="entr" presetID="1">
                                  <p:stCondLst>
                                    <p:cond delay="0"/>
                                  </p:stCondLst>
                                  <p:childTnLst>
                                    <p:set>
                                      <p:cBhvr>
                                        <p:cTn id="540" dur="1" fill="hold">
                                          <p:stCondLst>
                                            <p:cond delay="0"/>
                                          </p:stCondLst>
                                        </p:cTn>
                                        <p:tgtEl>
                                          <p:spTgt spid="537"/>
                                        </p:tgtEl>
                                        <p:attrNameLst>
                                          <p:attrName>style.visibility</p:attrName>
                                        </p:attrNameLst>
                                      </p:cBhvr>
                                      <p:to>
                                        <p:strVal val="visible"/>
                                      </p:to>
                                    </p:set>
                                  </p:childTnLst>
                                </p:cTn>
                              </p:par>
                            </p:childTnLst>
                          </p:cTn>
                        </p:par>
                      </p:childTnLst>
                    </p:cTn>
                  </p:par>
                  <p:par>
                    <p:cTn id="541" fill="hold">
                      <p:stCondLst>
                        <p:cond delay="indefinite"/>
                      </p:stCondLst>
                      <p:childTnLst>
                        <p:par>
                          <p:cTn id="542" fill="hold">
                            <p:stCondLst>
                              <p:cond delay="0"/>
                            </p:stCondLst>
                            <p:childTnLst>
                              <p:par>
                                <p:cTn id="543" nodeType="clickEffect" fill="hold" presetClass="entr" presetID="1">
                                  <p:stCondLst>
                                    <p:cond delay="0"/>
                                  </p:stCondLst>
                                  <p:childTnLst>
                                    <p:set>
                                      <p:cBhvr>
                                        <p:cTn id="544" dur="1" fill="hold">
                                          <p:stCondLst>
                                            <p:cond delay="0"/>
                                          </p:stCondLst>
                                        </p:cTn>
                                        <p:tgtEl>
                                          <p:spTgt spid="540"/>
                                        </p:tgtEl>
                                        <p:attrNameLst>
                                          <p:attrName>style.visibility</p:attrName>
                                        </p:attrNameLst>
                                      </p:cBhvr>
                                      <p:to>
                                        <p:strVal val="visible"/>
                                      </p:to>
                                    </p:set>
                                  </p:childTnLst>
                                </p:cTn>
                              </p:par>
                            </p:childTnLst>
                          </p:cTn>
                        </p:par>
                      </p:childTnLst>
                    </p:cTn>
                  </p:par>
                  <p:par>
                    <p:cTn id="545" fill="hold">
                      <p:stCondLst>
                        <p:cond delay="indefinite"/>
                      </p:stCondLst>
                      <p:childTnLst>
                        <p:par>
                          <p:cTn id="546" fill="hold">
                            <p:stCondLst>
                              <p:cond delay="0"/>
                            </p:stCondLst>
                            <p:childTnLst>
                              <p:par>
                                <p:cTn id="547" nodeType="clickEffect" fill="hold" presetClass="entr" presetID="1">
                                  <p:stCondLst>
                                    <p:cond delay="0"/>
                                  </p:stCondLst>
                                  <p:childTnLst>
                                    <p:set>
                                      <p:cBhvr>
                                        <p:cTn id="548" dur="1" fill="hold">
                                          <p:stCondLst>
                                            <p:cond delay="0"/>
                                          </p:stCondLst>
                                        </p:cTn>
                                        <p:tgtEl>
                                          <p:spTgt spid="544"/>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nodeType="clickEffect" fill="hold" presetClass="entr" presetID="1">
                                  <p:stCondLst>
                                    <p:cond delay="0"/>
                                  </p:stCondLst>
                                  <p:childTnLst>
                                    <p:set>
                                      <p:cBhvr>
                                        <p:cTn id="552"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TextShape 1"/>
          <p:cNvSpPr txBox="1"/>
          <p:nvPr/>
        </p:nvSpPr>
        <p:spPr>
          <a:xfrm>
            <a:off x="4809960" y="53640"/>
            <a:ext cx="4333680" cy="1142640"/>
          </a:xfrm>
          <a:prstGeom prst="rect">
            <a:avLst/>
          </a:prstGeom>
          <a:noFill/>
          <a:ln>
            <a:noFill/>
          </a:ln>
        </p:spPr>
        <p:txBody>
          <a:bodyPr anchor="ctr">
            <a:normAutofit/>
          </a:bodyPr>
          <a:p>
            <a:pPr>
              <a:lnSpc>
                <a:spcPct val="100000"/>
              </a:lnSpc>
            </a:pPr>
            <a:r>
              <a:rPr b="0" lang="en-US" sz="3600" spc="-1" strike="noStrike">
                <a:solidFill>
                  <a:srgbClr val="000000"/>
                </a:solidFill>
                <a:latin typeface="Avenir Next"/>
                <a:ea typeface="Avenir Next"/>
              </a:rPr>
              <a:t>Scopes of Variables</a:t>
            </a:r>
            <a:endParaRPr b="0" lang="en-US" sz="3600" spc="-1" strike="noStrike">
              <a:solidFill>
                <a:srgbClr val="000000"/>
              </a:solidFill>
              <a:latin typeface="Calibri Light"/>
            </a:endParaRPr>
          </a:p>
        </p:txBody>
      </p:sp>
      <p:sp>
        <p:nvSpPr>
          <p:cNvPr id="554" name="CustomShape 2"/>
          <p:cNvSpPr/>
          <p:nvPr/>
        </p:nvSpPr>
        <p:spPr>
          <a:xfrm>
            <a:off x="342360" y="203400"/>
            <a:ext cx="4422960" cy="64756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double </a:t>
            </a:r>
            <a:r>
              <a:rPr b="1" lang="en-GB" sz="1600" spc="-1" strike="noStrike">
                <a:solidFill>
                  <a:srgbClr val="0000ff"/>
                </a:solidFill>
                <a:latin typeface="Consolas"/>
                <a:ea typeface="Consolas"/>
              </a:rPr>
              <a:t>a</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func(int </a:t>
            </a:r>
            <a:r>
              <a:rPr b="1" lang="en-GB" sz="1600" spc="-1" strike="noStrike">
                <a:solidFill>
                  <a:srgbClr val="0000ff"/>
                </a:solidFill>
                <a:latin typeface="Consolas"/>
                <a:ea typeface="Consolas"/>
              </a:rPr>
              <a:t>x</a:t>
            </a:r>
            <a:r>
              <a:rPr b="0" lang="en-GB" sz="1600" spc="-1" strike="noStrike">
                <a:solidFill>
                  <a:srgbClr val="000000"/>
                </a:solidFill>
                <a:latin typeface="Consolas"/>
                <a:ea typeface="Consolas"/>
              </a:rPr>
              <a:t>, int </a:t>
            </a:r>
            <a:r>
              <a:rPr b="1" lang="en-GB" sz="1600" spc="-1" strike="noStrike">
                <a:solidFill>
                  <a:srgbClr val="0000ff"/>
                </a:solidFill>
                <a:latin typeface="Consolas"/>
                <a:ea typeface="Consolas"/>
              </a:rPr>
              <a:t>y</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if (x &gt; 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t>
            </a:r>
            <a:r>
              <a:rPr b="1" lang="en-GB" sz="1600" spc="-1" strike="noStrike">
                <a:solidFill>
                  <a:srgbClr val="0000ff"/>
                </a:solidFill>
                <a:latin typeface="Consolas"/>
                <a:ea typeface="Consolas"/>
              </a:rPr>
              <a:t>k</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t>
            </a:r>
            <a:r>
              <a:rPr b="1" lang="en-GB" sz="1600" spc="-1" strike="noStrike">
                <a:solidFill>
                  <a:srgbClr val="0000ff"/>
                </a:solidFill>
                <a:latin typeface="Consolas"/>
                <a:ea typeface="Consolas"/>
              </a:rPr>
              <a:t>z</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double </a:t>
            </a:r>
            <a:r>
              <a:rPr b="1" lang="en-GB" sz="1600" spc="-1" strike="noStrike">
                <a:solidFill>
                  <a:srgbClr val="0000ff"/>
                </a:solidFill>
                <a:latin typeface="Consolas"/>
                <a:ea typeface="Consolas"/>
              </a:rPr>
              <a:t>b</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t>
            </a:r>
            <a:r>
              <a:rPr b="1" lang="en-GB" sz="1600" spc="-1" strike="noStrike">
                <a:solidFill>
                  <a:srgbClr val="0000ff"/>
                </a:solidFill>
                <a:latin typeface="Consolas"/>
                <a:ea typeface="Consolas"/>
              </a:rPr>
              <a:t>x</a:t>
            </a:r>
            <a:r>
              <a:rPr b="0" lang="en-GB" sz="1600" spc="-1" strike="noStrike">
                <a:solidFill>
                  <a:srgbClr val="000000"/>
                </a:solidFill>
                <a:latin typeface="Consolas"/>
                <a:ea typeface="Consolas"/>
              </a:rPr>
              <a:t>, </a:t>
            </a:r>
            <a:r>
              <a:rPr b="1" lang="en-GB" sz="1600" spc="-1" strike="noStrike">
                <a:solidFill>
                  <a:srgbClr val="0000ff"/>
                </a:solidFill>
                <a:latin typeface="Consolas"/>
                <a:ea typeface="Consolas"/>
              </a:rPr>
              <a:t>y</a:t>
            </a:r>
            <a:r>
              <a:rPr b="0" lang="en-GB" sz="1600" spc="-1" strike="noStrike">
                <a:solidFill>
                  <a:srgbClr val="000000"/>
                </a:solidFill>
                <a:latin typeface="Consolas"/>
                <a:ea typeface="Consolas"/>
              </a:rPr>
              <a:t>, </a:t>
            </a:r>
            <a:r>
              <a:rPr b="1" lang="en-GB" sz="1600" spc="-1" strike="noStrike">
                <a:solidFill>
                  <a:srgbClr val="0000ff"/>
                </a:solidFill>
                <a:latin typeface="Consolas"/>
                <a:ea typeface="Consolas"/>
              </a:rPr>
              <a:t>z</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if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t>
            </a:r>
            <a:r>
              <a:rPr b="1" lang="en-GB" sz="1600" spc="-1" strike="noStrike">
                <a:solidFill>
                  <a:srgbClr val="0000ff"/>
                </a:solidFill>
                <a:latin typeface="Consolas"/>
                <a:ea typeface="Consolas"/>
              </a:rPr>
              <a:t>x</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555" name="TextShape 3"/>
          <p:cNvSpPr txBox="1"/>
          <p:nvPr/>
        </p:nvSpPr>
        <p:spPr>
          <a:xfrm>
            <a:off x="6553080" y="6356520"/>
            <a:ext cx="2133360" cy="364680"/>
          </a:xfrm>
          <a:prstGeom prst="rect">
            <a:avLst/>
          </a:prstGeom>
          <a:noFill/>
          <a:ln>
            <a:noFill/>
          </a:ln>
        </p:spPr>
        <p:txBody>
          <a:bodyPr anchor="ctr"/>
          <a:p>
            <a:pPr algn="r">
              <a:lnSpc>
                <a:spcPct val="100000"/>
              </a:lnSpc>
            </a:pPr>
            <a:fld id="{CA435EC0-FBF6-4F33-B0E3-035F4E54005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pSp>
        <p:nvGrpSpPr>
          <p:cNvPr id="556" name="Group 4"/>
          <p:cNvGrpSpPr/>
          <p:nvPr/>
        </p:nvGrpSpPr>
        <p:grpSpPr>
          <a:xfrm>
            <a:off x="658440" y="2210040"/>
            <a:ext cx="8212320" cy="4146120"/>
            <a:chOff x="658440" y="2210040"/>
            <a:chExt cx="8212320" cy="4146120"/>
          </a:xfrm>
        </p:grpSpPr>
        <p:sp>
          <p:nvSpPr>
            <p:cNvPr id="557" name="CustomShape 5"/>
            <p:cNvSpPr/>
            <p:nvPr/>
          </p:nvSpPr>
          <p:spPr>
            <a:xfrm>
              <a:off x="5880600" y="2210040"/>
              <a:ext cx="2990160" cy="965520"/>
            </a:xfrm>
            <a:prstGeom prst="roundRect">
              <a:avLst>
                <a:gd name="adj" fmla="val 16667"/>
              </a:avLst>
            </a:prstGeom>
            <a:ln>
              <a:solidFill>
                <a:srgbClr val="4f81bd"/>
              </a:solidFill>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Scope of local variables </a:t>
              </a:r>
              <a:r>
                <a:rPr b="1" lang="en-GB" sz="1600" spc="-1" strike="noStrike">
                  <a:solidFill>
                    <a:srgbClr val="000000"/>
                  </a:solidFill>
                  <a:latin typeface="Avenir Next Condensed"/>
                  <a:ea typeface="Avenir Next Condensed"/>
                </a:rPr>
                <a:t>x, y, z</a:t>
              </a:r>
              <a:r>
                <a:rPr b="0" lang="en-GB" sz="1600" spc="-1" strike="noStrike">
                  <a:solidFill>
                    <a:srgbClr val="000000"/>
                  </a:solidFill>
                  <a:latin typeface="Avenir Next Condensed"/>
                  <a:ea typeface="Avenir Next Condensed"/>
                </a:rPr>
                <a:t>:</a:t>
              </a:r>
              <a:br/>
              <a:r>
                <a:rPr b="0" lang="en-GB" sz="1600" spc="-1" strike="noStrike">
                  <a:solidFill>
                    <a:srgbClr val="31859c"/>
                  </a:solidFill>
                  <a:latin typeface="Avenir Next Condensed"/>
                  <a:ea typeface="Avenir Next Condensed"/>
                </a:rPr>
                <a:t>from declaration to end of block</a:t>
              </a:r>
              <a:endParaRPr b="0" lang="en-GB" sz="1600" spc="-1" strike="noStrike">
                <a:latin typeface="Arial"/>
              </a:endParaRPr>
            </a:p>
            <a:p>
              <a:pPr algn="ctr">
                <a:lnSpc>
                  <a:spcPct val="100000"/>
                </a:lnSpc>
              </a:pPr>
              <a:r>
                <a:rPr b="0" lang="en-GB" sz="1600" spc="-1" strike="noStrike">
                  <a:solidFill>
                    <a:srgbClr val="000000"/>
                  </a:solidFill>
                  <a:latin typeface="Avenir Next Condensed"/>
                  <a:ea typeface="Avenir Next Condensed"/>
                </a:rPr>
                <a:t>(in this case, end of main function)</a:t>
              </a:r>
              <a:endParaRPr b="0" lang="en-GB" sz="1600" spc="-1" strike="noStrike">
                <a:latin typeface="Arial"/>
              </a:endParaRPr>
            </a:p>
          </p:txBody>
        </p:sp>
        <p:sp>
          <p:nvSpPr>
            <p:cNvPr id="558" name="CustomShape 6"/>
            <p:cNvSpPr/>
            <p:nvPr/>
          </p:nvSpPr>
          <p:spPr>
            <a:xfrm flipH="1">
              <a:off x="2196720" y="2693160"/>
              <a:ext cx="3683520" cy="2451600"/>
            </a:xfrm>
            <a:custGeom>
              <a:avLst/>
              <a:gdLst/>
              <a:ahLst/>
              <a:rect l="l" t="t" r="r" b="b"/>
              <a:pathLst>
                <a:path w="21600" h="21600">
                  <a:moveTo>
                    <a:pt x="0" y="0"/>
                  </a:moveTo>
                  <a:lnTo>
                    <a:pt x="21600" y="21600"/>
                  </a:lnTo>
                </a:path>
              </a:pathLst>
            </a:custGeom>
            <a:noFill/>
            <a:ln>
              <a:solidFill>
                <a:srgbClr val="4f81bd"/>
              </a:solidFill>
              <a:round/>
              <a:tailEnd len="med" type="triangle" w="med"/>
            </a:ln>
          </p:spPr>
          <p:style>
            <a:lnRef idx="1">
              <a:schemeClr val="accent6"/>
            </a:lnRef>
            <a:fillRef idx="0">
              <a:schemeClr val="accent6"/>
            </a:fillRef>
            <a:effectRef idx="0">
              <a:schemeClr val="accent6"/>
            </a:effectRef>
            <a:fontRef idx="minor"/>
          </p:style>
        </p:sp>
        <p:sp>
          <p:nvSpPr>
            <p:cNvPr id="559" name="CustomShape 7"/>
            <p:cNvSpPr/>
            <p:nvPr/>
          </p:nvSpPr>
          <p:spPr>
            <a:xfrm>
              <a:off x="658440" y="4264560"/>
              <a:ext cx="1537920" cy="2091600"/>
            </a:xfrm>
            <a:prstGeom prst="rect">
              <a:avLst/>
            </a:prstGeom>
            <a:noFill/>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560" name="Group 8"/>
          <p:cNvGrpSpPr/>
          <p:nvPr/>
        </p:nvGrpSpPr>
        <p:grpSpPr>
          <a:xfrm>
            <a:off x="414000" y="964440"/>
            <a:ext cx="8456760" cy="5623200"/>
            <a:chOff x="414000" y="964440"/>
            <a:chExt cx="8456760" cy="5623200"/>
          </a:xfrm>
        </p:grpSpPr>
        <p:sp>
          <p:nvSpPr>
            <p:cNvPr id="561" name="CustomShape 9"/>
            <p:cNvSpPr/>
            <p:nvPr/>
          </p:nvSpPr>
          <p:spPr>
            <a:xfrm>
              <a:off x="5880600" y="964440"/>
              <a:ext cx="2990160" cy="9655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Scope of global variable </a:t>
              </a:r>
              <a:r>
                <a:rPr b="1" lang="en-GB" sz="1600" spc="-1" strike="noStrike">
                  <a:solidFill>
                    <a:srgbClr val="000000"/>
                  </a:solidFill>
                  <a:latin typeface="Avenir Next Condensed"/>
                  <a:ea typeface="Avenir Next Condensed"/>
                </a:rPr>
                <a:t>b</a:t>
              </a:r>
              <a:r>
                <a:rPr b="0" lang="en-GB" sz="1600" spc="-1" strike="noStrike">
                  <a:solidFill>
                    <a:srgbClr val="000000"/>
                  </a:solidFill>
                  <a:latin typeface="Avenir Next Condensed"/>
                  <a:ea typeface="Avenir Next Condensed"/>
                </a:rPr>
                <a:t>:</a:t>
              </a:r>
              <a:br/>
              <a:r>
                <a:rPr b="0" lang="en-GB" sz="1600" spc="-1" strike="noStrike">
                  <a:solidFill>
                    <a:srgbClr val="31859c"/>
                  </a:solidFill>
                  <a:latin typeface="Avenir Next Condensed"/>
                  <a:ea typeface="Avenir Next Condensed"/>
                </a:rPr>
                <a:t>from declaration to end of block </a:t>
              </a:r>
              <a:br/>
              <a:r>
                <a:rPr b="0" lang="en-GB" sz="1600" spc="-1" strike="noStrike">
                  <a:solidFill>
                    <a:srgbClr val="000000"/>
                  </a:solidFill>
                  <a:latin typeface="Avenir Next Condensed"/>
                  <a:ea typeface="Avenir Next Condensed"/>
                </a:rPr>
                <a:t> (in this case, end of file)</a:t>
              </a:r>
              <a:endParaRPr b="0" lang="en-GB" sz="1600" spc="-1" strike="noStrike">
                <a:latin typeface="Arial"/>
              </a:endParaRPr>
            </a:p>
          </p:txBody>
        </p:sp>
        <p:sp>
          <p:nvSpPr>
            <p:cNvPr id="562" name="CustomShape 10"/>
            <p:cNvSpPr/>
            <p:nvPr/>
          </p:nvSpPr>
          <p:spPr>
            <a:xfrm flipH="1">
              <a:off x="2455920" y="1447560"/>
              <a:ext cx="3424320" cy="2683440"/>
            </a:xfrm>
            <a:custGeom>
              <a:avLst/>
              <a:gdLst/>
              <a:ahLst/>
              <a:rect l="l" t="t" r="r" b="b"/>
              <a:pathLst>
                <a:path w="21600" h="21600">
                  <a:moveTo>
                    <a:pt x="0" y="0"/>
                  </a:moveTo>
                  <a:lnTo>
                    <a:pt x="21600" y="21600"/>
                  </a:lnTo>
                </a:path>
              </a:pathLst>
            </a:custGeom>
            <a:noFill/>
            <a:ln>
              <a:solidFill>
                <a:srgbClr val="f59240"/>
              </a:solidFill>
              <a:round/>
              <a:tailEnd len="med" type="triangle" w="med"/>
            </a:ln>
          </p:spPr>
          <p:style>
            <a:lnRef idx="1">
              <a:schemeClr val="accent6"/>
            </a:lnRef>
            <a:fillRef idx="0">
              <a:schemeClr val="accent6"/>
            </a:fillRef>
            <a:effectRef idx="0">
              <a:schemeClr val="accent6"/>
            </a:effectRef>
            <a:fontRef idx="minor"/>
          </p:style>
        </p:sp>
        <p:sp>
          <p:nvSpPr>
            <p:cNvPr id="563" name="CustomShape 11"/>
            <p:cNvSpPr/>
            <p:nvPr/>
          </p:nvSpPr>
          <p:spPr>
            <a:xfrm>
              <a:off x="414000" y="3532680"/>
              <a:ext cx="2041560" cy="3054960"/>
            </a:xfrm>
            <a:prstGeom prst="rect">
              <a:avLst/>
            </a:prstGeom>
            <a:noFill/>
            <a:ln>
              <a:solidFill>
                <a:srgbClr val="f59240"/>
              </a:solidFill>
              <a:round/>
              <a:tailEnd len="med" type="triangle" w="med"/>
            </a:ln>
          </p:spPr>
          <p:style>
            <a:lnRef idx="1">
              <a:schemeClr val="accent6"/>
            </a:lnRef>
            <a:fillRef idx="0">
              <a:schemeClr val="accent6"/>
            </a:fillRef>
            <a:effectRef idx="0">
              <a:schemeClr val="accent6"/>
            </a:effectRef>
            <a:fontRef idx="minor"/>
          </p:style>
        </p:sp>
      </p:grpSp>
      <p:grpSp>
        <p:nvGrpSpPr>
          <p:cNvPr id="564" name="Group 12"/>
          <p:cNvGrpSpPr/>
          <p:nvPr/>
        </p:nvGrpSpPr>
        <p:grpSpPr>
          <a:xfrm>
            <a:off x="1048680" y="4272840"/>
            <a:ext cx="7822080" cy="2205000"/>
            <a:chOff x="1048680" y="4272840"/>
            <a:chExt cx="7822080" cy="2205000"/>
          </a:xfrm>
        </p:grpSpPr>
        <p:grpSp>
          <p:nvGrpSpPr>
            <p:cNvPr id="565" name="Group 13"/>
            <p:cNvGrpSpPr/>
            <p:nvPr/>
          </p:nvGrpSpPr>
          <p:grpSpPr>
            <a:xfrm>
              <a:off x="1048680" y="4388400"/>
              <a:ext cx="7822080" cy="2089440"/>
              <a:chOff x="1048680" y="4388400"/>
              <a:chExt cx="7822080" cy="2089440"/>
            </a:xfrm>
          </p:grpSpPr>
          <p:sp>
            <p:nvSpPr>
              <p:cNvPr id="566" name="CustomShape 14"/>
              <p:cNvSpPr/>
              <p:nvPr/>
            </p:nvSpPr>
            <p:spPr>
              <a:xfrm>
                <a:off x="1048680" y="5288760"/>
                <a:ext cx="819720" cy="465840"/>
              </a:xfrm>
              <a:prstGeom prst="rect">
                <a:avLst/>
              </a:prstGeom>
              <a:noFill/>
              <a:ln>
                <a:solidFill>
                  <a:schemeClr val="accent2">
                    <a:lumMod val="75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7" name="CustomShape 15"/>
              <p:cNvSpPr/>
              <p:nvPr/>
            </p:nvSpPr>
            <p:spPr>
              <a:xfrm>
                <a:off x="5659200" y="4388400"/>
                <a:ext cx="3211560" cy="2089440"/>
              </a:xfrm>
              <a:prstGeom prst="roundRect">
                <a:avLst>
                  <a:gd name="adj" fmla="val 16667"/>
                </a:avLst>
              </a:prstGeom>
              <a:ln>
                <a:solidFill>
                  <a:schemeClr val="accent2">
                    <a:lumMod val="75000"/>
                  </a:schemeClr>
                </a:solidFill>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Scope of local variable </a:t>
                </a:r>
                <a:r>
                  <a:rPr b="1" lang="en-GB" sz="1600" spc="-1" strike="noStrike">
                    <a:solidFill>
                      <a:srgbClr val="000000"/>
                    </a:solidFill>
                    <a:latin typeface="Avenir Next Condensed"/>
                    <a:ea typeface="Avenir Next Condensed"/>
                  </a:rPr>
                  <a:t>x </a:t>
                </a:r>
                <a:r>
                  <a:rPr b="0" lang="en-GB" sz="1600" spc="-1" strike="noStrike">
                    <a:solidFill>
                      <a:srgbClr val="000000"/>
                    </a:solidFill>
                    <a:latin typeface="Avenir Next Condensed"/>
                    <a:ea typeface="Avenir Next Condensed"/>
                  </a:rPr>
                  <a:t>in the inner block:</a:t>
                </a:r>
                <a:br/>
                <a:r>
                  <a:rPr b="0" lang="en-GB" sz="1600" spc="-1" strike="noStrike">
                    <a:solidFill>
                      <a:srgbClr val="31859c"/>
                    </a:solidFill>
                    <a:latin typeface="Avenir Next Condensed"/>
                    <a:ea typeface="Avenir Next Condensed"/>
                  </a:rPr>
                  <a:t>from declaration to end of block</a:t>
                </a:r>
                <a:endParaRPr b="0" lang="en-GB" sz="1600" spc="-1" strike="noStrike">
                  <a:latin typeface="Arial"/>
                </a:endParaRPr>
              </a:p>
              <a:p>
                <a:pPr algn="ctr">
                  <a:lnSpc>
                    <a:spcPct val="100000"/>
                  </a:lnSpc>
                </a:pPr>
                <a:r>
                  <a:rPr b="0" lang="en-GB" sz="1600" spc="-1" strike="noStrike">
                    <a:solidFill>
                      <a:srgbClr val="000000"/>
                    </a:solidFill>
                    <a:latin typeface="Avenir Next Condensed"/>
                    <a:ea typeface="Avenir Next Condensed"/>
                  </a:rPr>
                  <a:t>(in this case, end of if statement)</a:t>
                </a:r>
                <a:endParaRPr b="0" lang="en-GB" sz="1600" spc="-1" strike="noStrike">
                  <a:latin typeface="Arial"/>
                </a:endParaRPr>
              </a:p>
              <a:p>
                <a:pPr algn="ctr">
                  <a:lnSpc>
                    <a:spcPct val="100000"/>
                  </a:lnSpc>
                </a:pPr>
                <a:br/>
                <a:r>
                  <a:rPr b="1" lang="en-GB" sz="1600" spc="-1" strike="noStrike">
                    <a:solidFill>
                      <a:srgbClr val="ff0000"/>
                    </a:solidFill>
                    <a:latin typeface="Avenir Next Condensed"/>
                    <a:ea typeface="Avenir Next Condensed"/>
                  </a:rPr>
                  <a:t>the outer x is hidden </a:t>
                </a:r>
                <a:br/>
                <a:r>
                  <a:rPr b="1" lang="en-GB" sz="1600" spc="-1" strike="noStrike">
                    <a:solidFill>
                      <a:srgbClr val="ff0000"/>
                    </a:solidFill>
                    <a:latin typeface="Avenir Next Condensed"/>
                    <a:ea typeface="Avenir Next Condensed"/>
                  </a:rPr>
                  <a:t>within this block</a:t>
                </a:r>
                <a:endParaRPr b="0" lang="en-GB" sz="1600" spc="-1" strike="noStrike">
                  <a:latin typeface="Arial"/>
                </a:endParaRPr>
              </a:p>
            </p:txBody>
          </p:sp>
          <p:sp>
            <p:nvSpPr>
              <p:cNvPr id="568" name="CustomShape 16"/>
              <p:cNvSpPr/>
              <p:nvPr/>
            </p:nvSpPr>
            <p:spPr>
              <a:xfrm flipH="1">
                <a:off x="1867680" y="5433480"/>
                <a:ext cx="3790440" cy="88200"/>
              </a:xfrm>
              <a:custGeom>
                <a:avLst/>
                <a:gdLst/>
                <a:ahLst/>
                <a:rect l="l" t="t" r="r" b="b"/>
                <a:pathLst>
                  <a:path w="21600" h="21600">
                    <a:moveTo>
                      <a:pt x="0" y="0"/>
                    </a:moveTo>
                    <a:lnTo>
                      <a:pt x="21600" y="21600"/>
                    </a:lnTo>
                  </a:path>
                </a:pathLst>
              </a:custGeom>
              <a:noFill/>
              <a:ln>
                <a:solidFill>
                  <a:schemeClr val="accent2">
                    <a:lumMod val="75000"/>
                  </a:schemeClr>
                </a:solidFill>
                <a:round/>
                <a:tailEnd len="med" type="triangle" w="med"/>
              </a:ln>
            </p:spPr>
            <p:style>
              <a:lnRef idx="1">
                <a:schemeClr val="accent6"/>
              </a:lnRef>
              <a:fillRef idx="0">
                <a:schemeClr val="accent6"/>
              </a:fillRef>
              <a:effectRef idx="0">
                <a:schemeClr val="accent6"/>
              </a:effectRef>
              <a:fontRef idx="minor"/>
            </p:style>
          </p:sp>
        </p:grpSp>
        <p:sp>
          <p:nvSpPr>
            <p:cNvPr id="569" name="CustomShape 17"/>
            <p:cNvSpPr/>
            <p:nvPr/>
          </p:nvSpPr>
          <p:spPr>
            <a:xfrm>
              <a:off x="1152360" y="4272840"/>
              <a:ext cx="197640" cy="33552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0" name="CustomShape 18"/>
            <p:cNvSpPr/>
            <p:nvPr/>
          </p:nvSpPr>
          <p:spPr>
            <a:xfrm rot="10800000">
              <a:off x="1428120" y="4609080"/>
              <a:ext cx="4833000" cy="1347840"/>
            </a:xfrm>
            <a:prstGeom prst="curvedConnector3">
              <a:avLst>
                <a:gd name="adj1" fmla="val 50000"/>
              </a:avLst>
            </a:pr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Tree>
  </p:cSld>
  <p:timing>
    <p:tnLst>
      <p:par>
        <p:cTn id="553" dur="indefinite" restart="never" nodeType="tmRoot">
          <p:childTnLst>
            <p:seq>
              <p:cTn id="554" dur="indefinite" nodeType="mainSeq">
                <p:childTnLst>
                  <p:par>
                    <p:cTn id="555" fill="hold">
                      <p:stCondLst>
                        <p:cond delay="indefinite"/>
                      </p:stCondLst>
                      <p:childTnLst>
                        <p:par>
                          <p:cTn id="556" fill="hold">
                            <p:stCondLst>
                              <p:cond delay="0"/>
                            </p:stCondLst>
                            <p:childTnLst>
                              <p:par>
                                <p:cTn id="557" nodeType="clickEffect" fill="hold" presetClass="entr" presetID="1">
                                  <p:stCondLst>
                                    <p:cond delay="0"/>
                                  </p:stCondLst>
                                  <p:childTnLst>
                                    <p:set>
                                      <p:cBhvr>
                                        <p:cTn id="558" dur="1" fill="hold">
                                          <p:stCondLst>
                                            <p:cond delay="0"/>
                                          </p:stCondLst>
                                        </p:cTn>
                                        <p:tgtEl>
                                          <p:spTgt spid="560"/>
                                        </p:tgtEl>
                                        <p:attrNameLst>
                                          <p:attrName>style.visibility</p:attrName>
                                        </p:attrNameLst>
                                      </p:cBhvr>
                                      <p:to>
                                        <p:strVal val="visible"/>
                                      </p:to>
                                    </p:set>
                                  </p:childTnLst>
                                </p:cTn>
                              </p:par>
                            </p:childTnLst>
                          </p:cTn>
                        </p:par>
                      </p:childTnLst>
                    </p:cTn>
                  </p:par>
                  <p:par>
                    <p:cTn id="559" fill="hold">
                      <p:stCondLst>
                        <p:cond delay="indefinite"/>
                      </p:stCondLst>
                      <p:childTnLst>
                        <p:par>
                          <p:cTn id="560" fill="hold">
                            <p:stCondLst>
                              <p:cond delay="0"/>
                            </p:stCondLst>
                            <p:childTnLst>
                              <p:par>
                                <p:cTn id="561" nodeType="clickEffect" fill="hold" presetClass="entr" presetID="1">
                                  <p:stCondLst>
                                    <p:cond delay="0"/>
                                  </p:stCondLst>
                                  <p:childTnLst>
                                    <p:set>
                                      <p:cBhvr>
                                        <p:cTn id="562" dur="1" fill="hold">
                                          <p:stCondLst>
                                            <p:cond delay="0"/>
                                          </p:stCondLst>
                                        </p:cTn>
                                        <p:tgtEl>
                                          <p:spTgt spid="556"/>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nodeType="clickEffect" fill="hold" presetClass="entr" presetID="1">
                                  <p:stCondLst>
                                    <p:cond delay="0"/>
                                  </p:stCondLst>
                                  <p:childTnLst>
                                    <p:set>
                                      <p:cBhvr>
                                        <p:cTn id="566" dur="1" fill="hold">
                                          <p:stCondLst>
                                            <p:cond delay="0"/>
                                          </p:stCondLst>
                                        </p:cTn>
                                        <p:tgtEl>
                                          <p:spTgt spid="56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Scopes of Variables</a:t>
            </a:r>
            <a:endParaRPr b="0" lang="en-US" sz="4400" spc="-1" strike="noStrike">
              <a:solidFill>
                <a:srgbClr val="000000"/>
              </a:solidFill>
              <a:latin typeface="Calibri Light"/>
            </a:endParaRPr>
          </a:p>
        </p:txBody>
      </p:sp>
      <p:sp>
        <p:nvSpPr>
          <p:cNvPr id="572" name="CustomShape 2"/>
          <p:cNvSpPr/>
          <p:nvPr/>
        </p:nvSpPr>
        <p:spPr>
          <a:xfrm>
            <a:off x="501480" y="1417680"/>
            <a:ext cx="6606360" cy="45892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#include &lt;iostream&gt; </a:t>
            </a:r>
            <a:endParaRPr b="0" lang="en-GB" sz="1800" spc="-1" strike="noStrike">
              <a:latin typeface="Arial"/>
            </a:endParaRPr>
          </a:p>
          <a:p>
            <a:pPr>
              <a:lnSpc>
                <a:spcPct val="100000"/>
              </a:lnSpc>
            </a:pPr>
            <a:r>
              <a:rPr b="0" lang="en-GB" sz="1800" spc="-1" strike="noStrike">
                <a:solidFill>
                  <a:srgbClr val="000000"/>
                </a:solidFill>
                <a:latin typeface="Consolas"/>
                <a:ea typeface="Consolas"/>
              </a:rPr>
              <a:t>using namespace std;</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int main() </a:t>
            </a:r>
            <a:endParaRPr b="0" lang="en-GB" sz="1800" spc="-1" strike="noStrike">
              <a:latin typeface="Arial"/>
            </a:endParaRPr>
          </a:p>
          <a:p>
            <a:pPr>
              <a:lnSpc>
                <a:spcPct val="100000"/>
              </a:lnSpc>
            </a:pP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i = 0;</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"Outer block: i = " &lt;&lt; i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i = 100;</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"Inner block: i = " &lt;&lt; i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"Outer block: i = " &lt;&lt; i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return 0; </a:t>
            </a:r>
            <a:endParaRPr b="0" lang="en-GB" sz="1800" spc="-1" strike="noStrike">
              <a:latin typeface="Arial"/>
            </a:endParaRPr>
          </a:p>
          <a:p>
            <a:pPr>
              <a:lnSpc>
                <a:spcPct val="100000"/>
              </a:lnSpc>
            </a:pPr>
            <a:r>
              <a:rPr b="0" lang="en-GB" sz="1800" spc="-1" strike="noStrike">
                <a:solidFill>
                  <a:srgbClr val="000000"/>
                </a:solidFill>
                <a:latin typeface="Consolas"/>
                <a:ea typeface="Consolas"/>
              </a:rPr>
              <a:t>}</a:t>
            </a:r>
            <a:endParaRPr b="0" lang="en-GB" sz="1800" spc="-1" strike="noStrike">
              <a:latin typeface="Arial"/>
            </a:endParaRPr>
          </a:p>
        </p:txBody>
      </p:sp>
      <p:sp>
        <p:nvSpPr>
          <p:cNvPr id="573" name="CustomShape 3"/>
          <p:cNvSpPr/>
          <p:nvPr/>
        </p:nvSpPr>
        <p:spPr>
          <a:xfrm>
            <a:off x="6314040" y="1136160"/>
            <a:ext cx="2716920" cy="166752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574" name="CustomShape 4"/>
          <p:cNvSpPr/>
          <p:nvPr/>
        </p:nvSpPr>
        <p:spPr>
          <a:xfrm>
            <a:off x="6314040" y="888120"/>
            <a:ext cx="172368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alibri Light"/>
              </a:rPr>
              <a:t>Screen output</a:t>
            </a:r>
            <a:endParaRPr b="0" lang="en-GB" sz="1200" spc="-1" strike="noStrike">
              <a:latin typeface="Arial"/>
            </a:endParaRPr>
          </a:p>
        </p:txBody>
      </p:sp>
      <p:sp>
        <p:nvSpPr>
          <p:cNvPr id="575" name="CustomShape 5"/>
          <p:cNvSpPr/>
          <p:nvPr/>
        </p:nvSpPr>
        <p:spPr>
          <a:xfrm>
            <a:off x="331200" y="3125880"/>
            <a:ext cx="340200" cy="33120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400" spc="-1" strike="noStrike">
                <a:solidFill>
                  <a:srgbClr val="ffffff"/>
                </a:solidFill>
                <a:latin typeface="Calibri Light"/>
              </a:rPr>
              <a:t>1</a:t>
            </a:r>
            <a:endParaRPr b="0" lang="en-GB" sz="1400" spc="-1" strike="noStrike">
              <a:latin typeface="Arial"/>
            </a:endParaRPr>
          </a:p>
        </p:txBody>
      </p:sp>
      <p:sp>
        <p:nvSpPr>
          <p:cNvPr id="576" name="CustomShape 6"/>
          <p:cNvSpPr/>
          <p:nvPr/>
        </p:nvSpPr>
        <p:spPr>
          <a:xfrm>
            <a:off x="331200" y="5012280"/>
            <a:ext cx="340200" cy="33120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400" spc="-1" strike="noStrike">
                <a:solidFill>
                  <a:srgbClr val="ffffff"/>
                </a:solidFill>
                <a:latin typeface="Calibri Light"/>
              </a:rPr>
              <a:t>3</a:t>
            </a:r>
            <a:endParaRPr b="0" lang="en-GB" sz="1400" spc="-1" strike="noStrike">
              <a:latin typeface="Arial"/>
            </a:endParaRPr>
          </a:p>
        </p:txBody>
      </p:sp>
      <p:sp>
        <p:nvSpPr>
          <p:cNvPr id="577" name="CustomShape 7"/>
          <p:cNvSpPr/>
          <p:nvPr/>
        </p:nvSpPr>
        <p:spPr>
          <a:xfrm>
            <a:off x="331200" y="4235040"/>
            <a:ext cx="340200" cy="33120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400" spc="-1" strike="noStrike">
                <a:solidFill>
                  <a:srgbClr val="ffffff"/>
                </a:solidFill>
                <a:latin typeface="Calibri Light"/>
              </a:rPr>
              <a:t>2</a:t>
            </a:r>
            <a:endParaRPr b="0" lang="en-GB" sz="1400" spc="-1" strike="noStrike">
              <a:latin typeface="Arial"/>
            </a:endParaRPr>
          </a:p>
        </p:txBody>
      </p:sp>
      <p:sp>
        <p:nvSpPr>
          <p:cNvPr id="578" name="CustomShape 8"/>
          <p:cNvSpPr/>
          <p:nvPr/>
        </p:nvSpPr>
        <p:spPr>
          <a:xfrm>
            <a:off x="6221880" y="1189800"/>
            <a:ext cx="2648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Outer block: i = 0</a:t>
            </a:r>
            <a:endParaRPr b="0" lang="en-GB" sz="1800" spc="-1" strike="noStrike">
              <a:latin typeface="Arial"/>
            </a:endParaRPr>
          </a:p>
        </p:txBody>
      </p:sp>
      <p:sp>
        <p:nvSpPr>
          <p:cNvPr id="579" name="CustomShape 9"/>
          <p:cNvSpPr/>
          <p:nvPr/>
        </p:nvSpPr>
        <p:spPr>
          <a:xfrm>
            <a:off x="6211080" y="1572120"/>
            <a:ext cx="2922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Inner block: i = 100</a:t>
            </a:r>
            <a:endParaRPr b="0" lang="en-GB" sz="1800" spc="-1" strike="noStrike">
              <a:latin typeface="Arial"/>
            </a:endParaRPr>
          </a:p>
        </p:txBody>
      </p:sp>
      <p:sp>
        <p:nvSpPr>
          <p:cNvPr id="580" name="CustomShape 10"/>
          <p:cNvSpPr/>
          <p:nvPr/>
        </p:nvSpPr>
        <p:spPr>
          <a:xfrm>
            <a:off x="6221880" y="1954080"/>
            <a:ext cx="2648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Outer block: i = 0</a:t>
            </a:r>
            <a:endParaRPr b="0" lang="en-GB" sz="1800" spc="-1" strike="noStrike">
              <a:latin typeface="Arial"/>
            </a:endParaRPr>
          </a:p>
        </p:txBody>
      </p:sp>
      <p:sp>
        <p:nvSpPr>
          <p:cNvPr id="581" name="TextShape 11"/>
          <p:cNvSpPr txBox="1"/>
          <p:nvPr/>
        </p:nvSpPr>
        <p:spPr>
          <a:xfrm>
            <a:off x="6553080" y="6356520"/>
            <a:ext cx="2133360" cy="364680"/>
          </a:xfrm>
          <a:prstGeom prst="rect">
            <a:avLst/>
          </a:prstGeom>
          <a:noFill/>
          <a:ln>
            <a:noFill/>
          </a:ln>
        </p:spPr>
        <p:txBody>
          <a:bodyPr anchor="ctr"/>
          <a:p>
            <a:pPr algn="r">
              <a:lnSpc>
                <a:spcPct val="100000"/>
              </a:lnSpc>
            </a:pPr>
            <a:fld id="{3BABAE40-CCD8-417C-B968-3D6BE40409A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567" dur="indefinite" restart="never" nodeType="tmRoot">
          <p:childTnLst>
            <p:seq>
              <p:cTn id="568" dur="indefinite" nodeType="mainSeq">
                <p:childTnLst>
                  <p:par>
                    <p:cTn id="569" fill="hold">
                      <p:stCondLst>
                        <p:cond delay="indefinite"/>
                      </p:stCondLst>
                      <p:childTnLst>
                        <p:par>
                          <p:cTn id="570" fill="hold">
                            <p:stCondLst>
                              <p:cond delay="0"/>
                            </p:stCondLst>
                            <p:childTnLst>
                              <p:par>
                                <p:cTn id="571" nodeType="clickEffect" fill="hold" presetClass="entr" presetID="1">
                                  <p:stCondLst>
                                    <p:cond delay="0"/>
                                  </p:stCondLst>
                                  <p:childTnLst>
                                    <p:set>
                                      <p:cBhvr>
                                        <p:cTn id="572" dur="1" fill="hold">
                                          <p:stCondLst>
                                            <p:cond delay="0"/>
                                          </p:stCondLst>
                                        </p:cTn>
                                        <p:tgtEl>
                                          <p:spTgt spid="578"/>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nodeType="clickEffect" fill="hold" presetClass="entr" presetID="1">
                                  <p:stCondLst>
                                    <p:cond delay="0"/>
                                  </p:stCondLst>
                                  <p:childTnLst>
                                    <p:set>
                                      <p:cBhvr>
                                        <p:cTn id="576" dur="1" fill="hold">
                                          <p:stCondLst>
                                            <p:cond delay="0"/>
                                          </p:stCondLst>
                                        </p:cTn>
                                        <p:tgtEl>
                                          <p:spTgt spid="579"/>
                                        </p:tgtEl>
                                        <p:attrNameLst>
                                          <p:attrName>style.visibility</p:attrName>
                                        </p:attrNameLst>
                                      </p:cBhvr>
                                      <p:to>
                                        <p:strVal val="visible"/>
                                      </p:to>
                                    </p:set>
                                  </p:childTnLst>
                                </p:cTn>
                              </p:par>
                            </p:childTnLst>
                          </p:cTn>
                        </p:par>
                      </p:childTnLst>
                    </p:cTn>
                  </p:par>
                  <p:par>
                    <p:cTn id="577" fill="hold">
                      <p:stCondLst>
                        <p:cond delay="indefinite"/>
                      </p:stCondLst>
                      <p:childTnLst>
                        <p:par>
                          <p:cTn id="578" fill="hold">
                            <p:stCondLst>
                              <p:cond delay="0"/>
                            </p:stCondLst>
                            <p:childTnLst>
                              <p:par>
                                <p:cTn id="579" nodeType="clickEffect" fill="hold" presetClass="entr" presetID="1">
                                  <p:stCondLst>
                                    <p:cond delay="0"/>
                                  </p:stCondLst>
                                  <p:childTnLst>
                                    <p:set>
                                      <p:cBhvr>
                                        <p:cTn id="580" dur="1" fill="hold">
                                          <p:stCondLst>
                                            <p:cond delay="0"/>
                                          </p:stCondLst>
                                        </p:cTn>
                                        <p:tgtEl>
                                          <p:spTgt spid="58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Pass-by-Value</a:t>
            </a:r>
            <a:endParaRPr b="0" lang="en-US" sz="4400" spc="-1" strike="noStrike">
              <a:solidFill>
                <a:srgbClr val="000000"/>
              </a:solidFill>
              <a:latin typeface="Calibri Light"/>
            </a:endParaRPr>
          </a:p>
        </p:txBody>
      </p:sp>
      <p:sp>
        <p:nvSpPr>
          <p:cNvPr id="58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When a function call takes place, the </a:t>
            </a:r>
            <a:r>
              <a:rPr b="0" lang="en-US" sz="2800" spc="-1" strike="noStrike">
                <a:solidFill>
                  <a:srgbClr val="31859c"/>
                </a:solidFill>
                <a:latin typeface="Calibri Light"/>
                <a:ea typeface="Calibri Light"/>
              </a:rPr>
              <a:t>values </a:t>
            </a:r>
            <a:r>
              <a:rPr b="0" lang="en-US" sz="2800" spc="-1" strike="noStrike">
                <a:solidFill>
                  <a:srgbClr val="000000"/>
                </a:solidFill>
                <a:latin typeface="Calibri Light"/>
                <a:ea typeface="Calibri Light"/>
              </a:rPr>
              <a:t>of the arguments are </a:t>
            </a:r>
            <a:r>
              <a:rPr b="0" lang="en-US" sz="2800" spc="-1" strike="noStrike">
                <a:solidFill>
                  <a:srgbClr val="31859c"/>
                </a:solidFill>
                <a:latin typeface="Calibri Light"/>
                <a:ea typeface="Calibri Light"/>
              </a:rPr>
              <a:t>copied </a:t>
            </a:r>
            <a:r>
              <a:rPr b="0" lang="en-US" sz="2800" spc="-1" strike="noStrike">
                <a:solidFill>
                  <a:srgbClr val="000000"/>
                </a:solidFill>
                <a:latin typeface="Calibri Light"/>
                <a:ea typeface="Calibri Light"/>
              </a:rPr>
              <a:t>to the formal parameters of the function</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This mechanism of parameter-passing is known as </a:t>
            </a:r>
            <a:r>
              <a:rPr b="1" lang="en-US" sz="2800" spc="-1" strike="noStrike">
                <a:solidFill>
                  <a:srgbClr val="e46c0a"/>
                </a:solidFill>
                <a:latin typeface="Calibri Light"/>
                <a:ea typeface="Calibri Light"/>
              </a:rPr>
              <a:t>pass-by-value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Recall that </a:t>
            </a:r>
            <a:r>
              <a:rPr b="0" lang="en-US" sz="2800" spc="-1" strike="noStrike">
                <a:solidFill>
                  <a:srgbClr val="31859c"/>
                </a:solidFill>
                <a:latin typeface="Calibri Light"/>
                <a:ea typeface="Calibri Light"/>
              </a:rPr>
              <a:t>formal parameters are local variables</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Any changes made to their values are local to the function and will not alter the arguments in the calling function</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These variables will disappear when the function exits, only the return value of the function will be passed back to the calling function</a:t>
            </a:r>
            <a:endParaRPr b="0" lang="en-US" sz="2400" spc="-1" strike="noStrike">
              <a:solidFill>
                <a:srgbClr val="000000"/>
              </a:solidFill>
              <a:latin typeface="Calibri Light"/>
            </a:endParaRPr>
          </a:p>
        </p:txBody>
      </p:sp>
      <p:sp>
        <p:nvSpPr>
          <p:cNvPr id="584" name="TextShape 3"/>
          <p:cNvSpPr txBox="1"/>
          <p:nvPr/>
        </p:nvSpPr>
        <p:spPr>
          <a:xfrm>
            <a:off x="6553080" y="6356520"/>
            <a:ext cx="2133360" cy="364680"/>
          </a:xfrm>
          <a:prstGeom prst="rect">
            <a:avLst/>
          </a:prstGeom>
          <a:noFill/>
          <a:ln>
            <a:noFill/>
          </a:ln>
        </p:spPr>
        <p:txBody>
          <a:bodyPr anchor="ctr"/>
          <a:p>
            <a:pPr algn="r">
              <a:lnSpc>
                <a:spcPct val="100000"/>
              </a:lnSpc>
            </a:pPr>
            <a:fld id="{B987E451-19C8-4F40-AFC4-A0825822916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581" dur="indefinite" restart="never" nodeType="tmRoot">
          <p:childTnLst>
            <p:seq>
              <p:cTn id="582" dur="indefinite" nodeType="mainSeq">
                <p:childTnLst>
                  <p:par>
                    <p:cTn id="583" fill="hold">
                      <p:stCondLst>
                        <p:cond delay="indefinite"/>
                      </p:stCondLst>
                      <p:childTnLst>
                        <p:par>
                          <p:cTn id="584" fill="hold">
                            <p:stCondLst>
                              <p:cond delay="0"/>
                            </p:stCondLst>
                            <p:childTnLst>
                              <p:par>
                                <p:cTn id="585" nodeType="clickEffect" fill="hold" presetClass="entr" presetID="1">
                                  <p:stCondLst>
                                    <p:cond delay="0"/>
                                  </p:stCondLst>
                                  <p:childTnLst>
                                    <p:set>
                                      <p:cBhvr>
                                        <p:cTn id="586" dur="1" fill="hold">
                                          <p:stCondLst>
                                            <p:cond delay="0"/>
                                          </p:stCondLst>
                                        </p:cTn>
                                        <p:tgtEl>
                                          <p:spTgt spid="583">
                                            <p:txEl>
                                              <p:pRg st="1" end="1"/>
                                            </p:txEl>
                                          </p:spTgt>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nodeType="clickEffect" fill="hold" presetClass="entr" presetID="1">
                                  <p:stCondLst>
                                    <p:cond delay="0"/>
                                  </p:stCondLst>
                                  <p:childTnLst>
                                    <p:set>
                                      <p:cBhvr>
                                        <p:cTn id="590" dur="1" fill="hold">
                                          <p:stCondLst>
                                            <p:cond delay="0"/>
                                          </p:stCondLst>
                                        </p:cTn>
                                        <p:tgtEl>
                                          <p:spTgt spid="583">
                                            <p:txEl>
                                              <p:pRg st="2" end="2"/>
                                            </p:txEl>
                                          </p:spTgt>
                                        </p:tgtEl>
                                        <p:attrNameLst>
                                          <p:attrName>style.visibility</p:attrName>
                                        </p:attrNameLst>
                                      </p:cBhvr>
                                      <p:to>
                                        <p:strVal val="visible"/>
                                      </p:to>
                                    </p:set>
                                  </p:childTnLst>
                                </p:cTn>
                              </p:par>
                              <p:par>
                                <p:cTn id="591" nodeType="withEffect" fill="hold" presetClass="entr" presetID="1">
                                  <p:stCondLst>
                                    <p:cond delay="0"/>
                                  </p:stCondLst>
                                  <p:childTnLst>
                                    <p:set>
                                      <p:cBhvr>
                                        <p:cTn id="592" dur="1" fill="hold">
                                          <p:stCondLst>
                                            <p:cond delay="0"/>
                                          </p:stCondLst>
                                        </p:cTn>
                                        <p:tgtEl>
                                          <p:spTgt spid="583">
                                            <p:txEl>
                                              <p:pRg st="3" end="3"/>
                                            </p:txEl>
                                          </p:spTgt>
                                        </p:tgtEl>
                                        <p:attrNameLst>
                                          <p:attrName>style.visibility</p:attrName>
                                        </p:attrNameLst>
                                      </p:cBhvr>
                                      <p:to>
                                        <p:strVal val="visible"/>
                                      </p:to>
                                    </p:set>
                                  </p:childTnLst>
                                </p:cTn>
                              </p:par>
                              <p:par>
                                <p:cTn id="593" nodeType="withEffect" fill="hold" presetClass="entr" presetID="1">
                                  <p:stCondLst>
                                    <p:cond delay="0"/>
                                  </p:stCondLst>
                                  <p:childTnLst>
                                    <p:set>
                                      <p:cBhvr>
                                        <p:cTn id="594" dur="1" fill="hold">
                                          <p:stCondLst>
                                            <p:cond delay="0"/>
                                          </p:stCondLst>
                                        </p:cTn>
                                        <p:tgtEl>
                                          <p:spTgt spid="58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Pass-by-Value</a:t>
            </a:r>
            <a:endParaRPr b="0" lang="en-US" sz="4400" spc="-1" strike="noStrike">
              <a:solidFill>
                <a:srgbClr val="000000"/>
              </a:solidFill>
              <a:latin typeface="Calibri Light"/>
            </a:endParaRPr>
          </a:p>
        </p:txBody>
      </p:sp>
      <p:sp>
        <p:nvSpPr>
          <p:cNvPr id="586" name="TextShape 2"/>
          <p:cNvSpPr txBox="1"/>
          <p:nvPr/>
        </p:nvSpPr>
        <p:spPr>
          <a:xfrm>
            <a:off x="6553080" y="6356520"/>
            <a:ext cx="2133360" cy="364680"/>
          </a:xfrm>
          <a:prstGeom prst="rect">
            <a:avLst/>
          </a:prstGeom>
          <a:noFill/>
          <a:ln>
            <a:noFill/>
          </a:ln>
        </p:spPr>
        <p:txBody>
          <a:bodyPr anchor="ctr"/>
          <a:p>
            <a:pPr algn="r">
              <a:lnSpc>
                <a:spcPct val="100000"/>
              </a:lnSpc>
            </a:pPr>
            <a:fld id="{1820B127-A13C-4B85-A3A6-4967962FAD9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87" name="CustomShape 3"/>
          <p:cNvSpPr/>
          <p:nvPr/>
        </p:nvSpPr>
        <p:spPr>
          <a:xfrm>
            <a:off x="675000" y="1417680"/>
            <a:ext cx="4218840" cy="48229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onsolas"/>
                <a:ea typeface="Consolas"/>
              </a:rPr>
              <a:t>// computes the square of an integer</a:t>
            </a:r>
            <a:endParaRPr b="0" lang="en-GB" sz="1600" spc="-1" strike="noStrike">
              <a:latin typeface="Arial"/>
            </a:endParaRPr>
          </a:p>
          <a:p>
            <a:pPr>
              <a:lnSpc>
                <a:spcPct val="100000"/>
              </a:lnSpc>
            </a:pPr>
            <a:r>
              <a:rPr b="0" lang="en-GB" sz="1600" spc="-1" strike="noStrike">
                <a:solidFill>
                  <a:srgbClr val="000000"/>
                </a:solidFill>
                <a:latin typeface="Consolas"/>
                <a:ea typeface="Consolas"/>
              </a:rPr>
              <a:t>void square( int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x *=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 = 10;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 squared: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square( a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 }</a:t>
            </a:r>
            <a:endParaRPr b="0" lang="en-GB" sz="1600" spc="-1" strike="noStrike">
              <a:latin typeface="Arial"/>
            </a:endParaRPr>
          </a:p>
          <a:p>
            <a:pPr>
              <a:lnSpc>
                <a:spcPct val="100000"/>
              </a:lnSpc>
            </a:pPr>
            <a:endParaRPr b="0" lang="en-GB" sz="1600" spc="-1" strike="noStrike">
              <a:latin typeface="Arial"/>
            </a:endParaRPr>
          </a:p>
        </p:txBody>
      </p:sp>
      <p:sp>
        <p:nvSpPr>
          <p:cNvPr id="588" name="CustomShape 4"/>
          <p:cNvSpPr/>
          <p:nvPr/>
        </p:nvSpPr>
        <p:spPr>
          <a:xfrm>
            <a:off x="500400" y="275364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589" name="CustomShape 5"/>
          <p:cNvSpPr/>
          <p:nvPr/>
        </p:nvSpPr>
        <p:spPr>
          <a:xfrm flipH="1" rot="10800000">
            <a:off x="500400" y="5047920"/>
            <a:ext cx="12960" cy="2197800"/>
          </a:xfrm>
          <a:prstGeom prst="bentConnector3">
            <a:avLst>
              <a:gd name="adj1" fmla="val -1721904"/>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590" name="Group 6"/>
          <p:cNvGrpSpPr/>
          <p:nvPr/>
        </p:nvGrpSpPr>
        <p:grpSpPr>
          <a:xfrm>
            <a:off x="435600" y="4951440"/>
            <a:ext cx="309960" cy="192600"/>
            <a:chOff x="435600" y="4951440"/>
            <a:chExt cx="309960" cy="192600"/>
          </a:xfrm>
        </p:grpSpPr>
        <p:sp>
          <p:nvSpPr>
            <p:cNvPr id="591" name="CustomShape 7"/>
            <p:cNvSpPr/>
            <p:nvPr/>
          </p:nvSpPr>
          <p:spPr>
            <a:xfrm>
              <a:off x="487080" y="4951440"/>
              <a:ext cx="258480" cy="192600"/>
            </a:xfrm>
            <a:prstGeom prst="rightArrow">
              <a:avLst>
                <a:gd name="adj1" fmla="val 50000"/>
                <a:gd name="adj2" fmla="val 50000"/>
              </a:avLst>
            </a:prstGeom>
            <a:noFill/>
            <a:ln>
              <a:solidFill>
                <a:schemeClr val="tx1"/>
              </a:solidFill>
              <a:custDash>
                <a:ds d="100000" sp="100000"/>
              </a:custDash>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592" name="CustomShape 8"/>
            <p:cNvSpPr/>
            <p:nvPr/>
          </p:nvSpPr>
          <p:spPr>
            <a:xfrm>
              <a:off x="435600" y="4951440"/>
              <a:ext cx="66600" cy="192600"/>
            </a:xfrm>
            <a:prstGeom prst="rect">
              <a:avLst/>
            </a:prstGeom>
            <a:gradFill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593" name="CustomShape 9"/>
            <p:cNvSpPr/>
            <p:nvPr/>
          </p:nvSpPr>
          <p:spPr>
            <a:xfrm>
              <a:off x="525240" y="4951440"/>
              <a:ext cx="66600" cy="192600"/>
            </a:xfrm>
            <a:prstGeom prst="rect">
              <a:avLst/>
            </a:prstGeom>
            <a:gradFill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grpSp>
      <p:sp>
        <p:nvSpPr>
          <p:cNvPr id="594" name="CustomShape 10"/>
          <p:cNvSpPr/>
          <p:nvPr/>
        </p:nvSpPr>
        <p:spPr>
          <a:xfrm>
            <a:off x="5585400" y="4910760"/>
            <a:ext cx="1119960" cy="466920"/>
          </a:xfrm>
          <a:prstGeom prst="rect">
            <a:avLst/>
          </a:prstGeom>
          <a:ln>
            <a:round/>
          </a:ln>
        </p:spPr>
        <p:style>
          <a:lnRef idx="2">
            <a:schemeClr val="accent1"/>
          </a:lnRef>
          <a:fillRef idx="1">
            <a:schemeClr val="lt1"/>
          </a:fillRef>
          <a:effectRef idx="0">
            <a:schemeClr val="accent1"/>
          </a:effectRef>
          <a:fontRef idx="minor"/>
        </p:style>
      </p:sp>
      <p:sp>
        <p:nvSpPr>
          <p:cNvPr id="595" name="CustomShape 11"/>
          <p:cNvSpPr/>
          <p:nvPr/>
        </p:nvSpPr>
        <p:spPr>
          <a:xfrm>
            <a:off x="5957280" y="4448880"/>
            <a:ext cx="362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a</a:t>
            </a:r>
            <a:endParaRPr b="0" lang="en-GB" sz="2400" spc="-1" strike="noStrike">
              <a:latin typeface="Arial"/>
            </a:endParaRPr>
          </a:p>
        </p:txBody>
      </p:sp>
      <p:sp>
        <p:nvSpPr>
          <p:cNvPr id="596" name="CustomShape 12"/>
          <p:cNvSpPr/>
          <p:nvPr/>
        </p:nvSpPr>
        <p:spPr>
          <a:xfrm>
            <a:off x="5898240" y="4913640"/>
            <a:ext cx="691560" cy="45612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rPr>
              <a:t>10</a:t>
            </a:r>
            <a:endParaRPr b="0" lang="en-GB" sz="2400" spc="-1" strike="noStrike">
              <a:latin typeface="Arial"/>
            </a:endParaRPr>
          </a:p>
        </p:txBody>
      </p:sp>
      <p:sp>
        <p:nvSpPr>
          <p:cNvPr id="597" name="CustomShape 13"/>
          <p:cNvSpPr/>
          <p:nvPr/>
        </p:nvSpPr>
        <p:spPr>
          <a:xfrm>
            <a:off x="5957280" y="2471760"/>
            <a:ext cx="362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x</a:t>
            </a:r>
            <a:endParaRPr b="0" lang="en-GB" sz="2400" spc="-1" strike="noStrike">
              <a:latin typeface="Arial"/>
            </a:endParaRPr>
          </a:p>
        </p:txBody>
      </p:sp>
      <p:sp>
        <p:nvSpPr>
          <p:cNvPr id="598" name="CustomShape 14"/>
          <p:cNvSpPr/>
          <p:nvPr/>
        </p:nvSpPr>
        <p:spPr>
          <a:xfrm>
            <a:off x="5578560" y="2927520"/>
            <a:ext cx="1119960" cy="466920"/>
          </a:xfrm>
          <a:prstGeom prst="rect">
            <a:avLst/>
          </a:prstGeom>
          <a:ln>
            <a:round/>
          </a:ln>
        </p:spPr>
        <p:style>
          <a:lnRef idx="2">
            <a:schemeClr val="accent1"/>
          </a:lnRef>
          <a:fillRef idx="1">
            <a:schemeClr val="lt1"/>
          </a:fillRef>
          <a:effectRef idx="0">
            <a:schemeClr val="accent1"/>
          </a:effectRef>
          <a:fontRef idx="minor"/>
        </p:style>
      </p:sp>
      <p:sp>
        <p:nvSpPr>
          <p:cNvPr id="599" name="CustomShape 15"/>
          <p:cNvSpPr/>
          <p:nvPr/>
        </p:nvSpPr>
        <p:spPr>
          <a:xfrm>
            <a:off x="5898240" y="2940480"/>
            <a:ext cx="691560" cy="45612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rPr>
              <a:t>10</a:t>
            </a:r>
            <a:endParaRPr b="0" lang="en-GB" sz="2400" spc="-1" strike="noStrike">
              <a:latin typeface="Arial"/>
            </a:endParaRPr>
          </a:p>
        </p:txBody>
      </p:sp>
      <p:sp>
        <p:nvSpPr>
          <p:cNvPr id="600" name="CustomShape 16"/>
          <p:cNvSpPr/>
          <p:nvPr/>
        </p:nvSpPr>
        <p:spPr>
          <a:xfrm>
            <a:off x="6803640" y="3186720"/>
            <a:ext cx="590760" cy="1877760"/>
          </a:xfrm>
          <a:custGeom>
            <a:avLst/>
            <a:gdLst/>
            <a:ahLst/>
            <a:rect l="l" t="t" r="r" b="b"/>
            <a:pathLst>
              <a:path w="978300" h="1878227">
                <a:moveTo>
                  <a:pt x="0" y="1878227"/>
                </a:moveTo>
                <a:cubicBezTo>
                  <a:pt x="750479" y="1658894"/>
                  <a:pt x="942118" y="1363364"/>
                  <a:pt x="977320" y="840261"/>
                </a:cubicBezTo>
                <a:cubicBezTo>
                  <a:pt x="1012522" y="317158"/>
                  <a:pt x="88529" y="0"/>
                  <a:pt x="88529" y="0"/>
                </a:cubicBezTo>
              </a:path>
            </a:pathLst>
          </a:custGeom>
          <a:noFill/>
          <a:ln>
            <a:solidFill>
              <a:schemeClr val="accent1"/>
            </a:solidFill>
            <a:round/>
            <a:tailEnd len="med" type="triangle" w="me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1" name="CustomShape 17"/>
          <p:cNvSpPr/>
          <p:nvPr/>
        </p:nvSpPr>
        <p:spPr>
          <a:xfrm flipH="1">
            <a:off x="7408800" y="3293640"/>
            <a:ext cx="1735200" cy="1736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Copying of value of  actual argument to formal parameter</a:t>
            </a:r>
            <a:endParaRPr b="0" lang="en-GB" sz="1800" spc="-1" strike="noStrike">
              <a:latin typeface="Arial"/>
            </a:endParaRPr>
          </a:p>
        </p:txBody>
      </p:sp>
      <p:sp>
        <p:nvSpPr>
          <p:cNvPr id="602" name="CustomShape 18"/>
          <p:cNvSpPr/>
          <p:nvPr/>
        </p:nvSpPr>
        <p:spPr>
          <a:xfrm flipH="1">
            <a:off x="6336000" y="1584000"/>
            <a:ext cx="2314800" cy="913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x is a local variable of the square function</a:t>
            </a:r>
            <a:endParaRPr b="0" lang="en-GB" sz="1800" spc="-1" strike="noStrike">
              <a:latin typeface="Arial"/>
            </a:endParaRPr>
          </a:p>
        </p:txBody>
      </p:sp>
    </p:spTree>
  </p:cSld>
  <p:timing>
    <p:tnLst>
      <p:par>
        <p:cTn id="595" dur="indefinite" restart="never" nodeType="tmRoot">
          <p:childTnLst>
            <p:seq>
              <p:cTn id="596" dur="indefinite" nodeType="mainSeq">
                <p:childTnLst>
                  <p:par>
                    <p:cTn id="597" fill="hold">
                      <p:stCondLst>
                        <p:cond delay="indefinite"/>
                      </p:stCondLst>
                      <p:childTnLst>
                        <p:par>
                          <p:cTn id="598" fill="hold">
                            <p:stCondLst>
                              <p:cond delay="0"/>
                            </p:stCondLst>
                            <p:childTnLst>
                              <p:par>
                                <p:cTn id="599" nodeType="clickEffect" fill="hold" presetClass="entr" presetID="1">
                                  <p:stCondLst>
                                    <p:cond delay="0"/>
                                  </p:stCondLst>
                                  <p:childTnLst>
                                    <p:set>
                                      <p:cBhvr>
                                        <p:cTn id="600" dur="1" fill="hold">
                                          <p:stCondLst>
                                            <p:cond delay="0"/>
                                          </p:stCondLst>
                                        </p:cTn>
                                        <p:tgtEl>
                                          <p:spTgt spid="590"/>
                                        </p:tgtEl>
                                        <p:attrNameLst>
                                          <p:attrName>style.visibility</p:attrName>
                                        </p:attrNameLst>
                                      </p:cBhvr>
                                      <p:to>
                                        <p:strVal val="visible"/>
                                      </p:to>
                                    </p:set>
                                  </p:childTnLst>
                                </p:cTn>
                              </p:par>
                            </p:childTnLst>
                          </p:cTn>
                        </p:par>
                      </p:childTnLst>
                    </p:cTn>
                  </p:par>
                  <p:par>
                    <p:cTn id="601" fill="hold">
                      <p:stCondLst>
                        <p:cond delay="indefinite"/>
                      </p:stCondLst>
                      <p:childTnLst>
                        <p:par>
                          <p:cTn id="602" fill="hold">
                            <p:stCondLst>
                              <p:cond delay="0"/>
                            </p:stCondLst>
                            <p:childTnLst>
                              <p:par>
                                <p:cTn id="603" nodeType="clickEffect" fill="hold" presetClass="entr" presetID="1">
                                  <p:stCondLst>
                                    <p:cond delay="0"/>
                                  </p:stCondLst>
                                  <p:childTnLst>
                                    <p:set>
                                      <p:cBhvr>
                                        <p:cTn id="604" dur="1" fill="hold">
                                          <p:stCondLst>
                                            <p:cond delay="0"/>
                                          </p:stCondLst>
                                        </p:cTn>
                                        <p:tgtEl>
                                          <p:spTgt spid="589"/>
                                        </p:tgtEl>
                                        <p:attrNameLst>
                                          <p:attrName>style.visibility</p:attrName>
                                        </p:attrNameLst>
                                      </p:cBhvr>
                                      <p:to>
                                        <p:strVal val="visible"/>
                                      </p:to>
                                    </p:set>
                                  </p:childTnLst>
                                </p:cTn>
                              </p:par>
                              <p:par>
                                <p:cTn id="605" nodeType="withEffect" fill="hold" presetClass="entr" presetID="1">
                                  <p:stCondLst>
                                    <p:cond delay="0"/>
                                  </p:stCondLst>
                                  <p:childTnLst>
                                    <p:set>
                                      <p:cBhvr>
                                        <p:cTn id="606" dur="1" fill="hold">
                                          <p:stCondLst>
                                            <p:cond delay="0"/>
                                          </p:stCondLst>
                                        </p:cTn>
                                        <p:tgtEl>
                                          <p:spTgt spid="588"/>
                                        </p:tgtEl>
                                        <p:attrNameLst>
                                          <p:attrName>style.visibility</p:attrName>
                                        </p:attrNameLst>
                                      </p:cBhvr>
                                      <p:to>
                                        <p:strVal val="visible"/>
                                      </p:to>
                                    </p:set>
                                  </p:childTnLst>
                                </p:cTn>
                              </p:par>
                            </p:childTnLst>
                          </p:cTn>
                        </p:par>
                      </p:childTnLst>
                    </p:cTn>
                  </p:par>
                  <p:par>
                    <p:cTn id="607" fill="hold">
                      <p:stCondLst>
                        <p:cond delay="indefinite"/>
                      </p:stCondLst>
                      <p:childTnLst>
                        <p:par>
                          <p:cTn id="608" fill="hold">
                            <p:stCondLst>
                              <p:cond delay="0"/>
                            </p:stCondLst>
                            <p:childTnLst>
                              <p:par>
                                <p:cTn id="609" nodeType="clickEffect" fill="hold" presetClass="entr" presetID="1">
                                  <p:stCondLst>
                                    <p:cond delay="0"/>
                                  </p:stCondLst>
                                  <p:childTnLst>
                                    <p:set>
                                      <p:cBhvr>
                                        <p:cTn id="610" dur="1" fill="hold">
                                          <p:stCondLst>
                                            <p:cond delay="0"/>
                                          </p:stCondLst>
                                        </p:cTn>
                                        <p:tgtEl>
                                          <p:spTgt spid="597"/>
                                        </p:tgtEl>
                                        <p:attrNameLst>
                                          <p:attrName>style.visibility</p:attrName>
                                        </p:attrNameLst>
                                      </p:cBhvr>
                                      <p:to>
                                        <p:strVal val="visible"/>
                                      </p:to>
                                    </p:set>
                                  </p:childTnLst>
                                </p:cTn>
                              </p:par>
                            </p:childTnLst>
                          </p:cTn>
                        </p:par>
                      </p:childTnLst>
                    </p:cTn>
                  </p:par>
                  <p:par>
                    <p:cTn id="611" fill="hold">
                      <p:stCondLst>
                        <p:cond delay="indefinite"/>
                      </p:stCondLst>
                      <p:childTnLst>
                        <p:par>
                          <p:cTn id="612" fill="hold">
                            <p:stCondLst>
                              <p:cond delay="0"/>
                            </p:stCondLst>
                            <p:childTnLst>
                              <p:par>
                                <p:cTn id="613" nodeType="clickEffect" fill="hold" presetClass="entr" presetID="1">
                                  <p:stCondLst>
                                    <p:cond delay="0"/>
                                  </p:stCondLst>
                                  <p:childTnLst>
                                    <p:set>
                                      <p:cBhvr>
                                        <p:cTn id="614" dur="1" fill="hold">
                                          <p:stCondLst>
                                            <p:cond delay="0"/>
                                          </p:stCondLst>
                                        </p:cTn>
                                        <p:tgtEl>
                                          <p:spTgt spid="598"/>
                                        </p:tgtEl>
                                        <p:attrNameLst>
                                          <p:attrName>style.visibility</p:attrName>
                                        </p:attrNameLst>
                                      </p:cBhvr>
                                      <p:to>
                                        <p:strVal val="visible"/>
                                      </p:to>
                                    </p:set>
                                  </p:childTnLst>
                                </p:cTn>
                              </p:par>
                            </p:childTnLst>
                          </p:cTn>
                        </p:par>
                      </p:childTnLst>
                    </p:cTn>
                  </p:par>
                  <p:par>
                    <p:cTn id="615" fill="hold">
                      <p:stCondLst>
                        <p:cond delay="indefinite"/>
                      </p:stCondLst>
                      <p:childTnLst>
                        <p:par>
                          <p:cTn id="616" fill="hold">
                            <p:stCondLst>
                              <p:cond delay="0"/>
                            </p:stCondLst>
                            <p:childTnLst>
                              <p:par>
                                <p:cTn id="617" nodeType="clickEffect" fill="hold" presetClass="entr" presetID="1">
                                  <p:stCondLst>
                                    <p:cond delay="0"/>
                                  </p:stCondLst>
                                  <p:childTnLst>
                                    <p:set>
                                      <p:cBhvr>
                                        <p:cTn id="618" dur="1" fill="hold">
                                          <p:stCondLst>
                                            <p:cond delay="0"/>
                                          </p:stCondLst>
                                        </p:cTn>
                                        <p:tgtEl>
                                          <p:spTgt spid="599"/>
                                        </p:tgtEl>
                                        <p:attrNameLst>
                                          <p:attrName>style.visibility</p:attrName>
                                        </p:attrNameLst>
                                      </p:cBhvr>
                                      <p:to>
                                        <p:strVal val="visible"/>
                                      </p:to>
                                    </p:set>
                                  </p:childTnLst>
                                </p:cTn>
                              </p:par>
                              <p:par>
                                <p:cTn id="619" nodeType="withEffect" fill="hold" presetClass="entr" presetID="1">
                                  <p:stCondLst>
                                    <p:cond delay="0"/>
                                  </p:stCondLst>
                                  <p:childTnLst>
                                    <p:set>
                                      <p:cBhvr>
                                        <p:cTn id="620" dur="1" fill="hold">
                                          <p:stCondLst>
                                            <p:cond delay="0"/>
                                          </p:stCondLst>
                                        </p:cTn>
                                        <p:tgtEl>
                                          <p:spTgt spid="600"/>
                                        </p:tgtEl>
                                        <p:attrNameLst>
                                          <p:attrName>style.visibility</p:attrName>
                                        </p:attrNameLst>
                                      </p:cBhvr>
                                      <p:to>
                                        <p:strVal val="visible"/>
                                      </p:to>
                                    </p:set>
                                  </p:childTnLst>
                                </p:cTn>
                              </p:par>
                              <p:par>
                                <p:cTn id="621" nodeType="withEffect" fill="hold" presetClass="entr" presetID="1">
                                  <p:stCondLst>
                                    <p:cond delay="0"/>
                                  </p:stCondLst>
                                  <p:childTnLst>
                                    <p:set>
                                      <p:cBhvr>
                                        <p:cTn id="622" dur="1" fill="hold">
                                          <p:stCondLst>
                                            <p:cond delay="0"/>
                                          </p:stCondLst>
                                        </p:cTn>
                                        <p:tgtEl>
                                          <p:spTgt spid="601"/>
                                        </p:tgtEl>
                                        <p:attrNameLst>
                                          <p:attrName>style.visibility</p:attrName>
                                        </p:attrNameLst>
                                      </p:cBhvr>
                                      <p:to>
                                        <p:strVal val="visible"/>
                                      </p:to>
                                    </p:set>
                                  </p:childTnLst>
                                </p:cTn>
                              </p:par>
                              <p:par>
                                <p:cTn id="623" nodeType="withEffect" fill="hold" presetClass="entr" presetID="1">
                                  <p:stCondLst>
                                    <p:cond delay="0"/>
                                  </p:stCondLst>
                                  <p:childTnLst>
                                    <p:set>
                                      <p:cBhvr>
                                        <p:cTn id="624" dur="1" fill="hold">
                                          <p:stCondLst>
                                            <p:cond delay="0"/>
                                          </p:stCondLst>
                                        </p:cTn>
                                        <p:tgtEl>
                                          <p:spTgt spid="60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TextShape 1"/>
          <p:cNvSpPr txBox="1"/>
          <p:nvPr/>
        </p:nvSpPr>
        <p:spPr>
          <a:xfrm>
            <a:off x="457200" y="29592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Pass-by-Value</a:t>
            </a:r>
            <a:endParaRPr b="0" lang="en-US" sz="4400" spc="-1" strike="noStrike">
              <a:solidFill>
                <a:srgbClr val="000000"/>
              </a:solidFill>
              <a:latin typeface="Calibri Light"/>
            </a:endParaRPr>
          </a:p>
        </p:txBody>
      </p:sp>
      <p:sp>
        <p:nvSpPr>
          <p:cNvPr id="604" name="TextShape 2"/>
          <p:cNvSpPr txBox="1"/>
          <p:nvPr/>
        </p:nvSpPr>
        <p:spPr>
          <a:xfrm>
            <a:off x="6553080" y="6356520"/>
            <a:ext cx="2133360" cy="364680"/>
          </a:xfrm>
          <a:prstGeom prst="rect">
            <a:avLst/>
          </a:prstGeom>
          <a:noFill/>
          <a:ln>
            <a:noFill/>
          </a:ln>
        </p:spPr>
        <p:txBody>
          <a:bodyPr anchor="ctr"/>
          <a:p>
            <a:pPr algn="r">
              <a:lnSpc>
                <a:spcPct val="100000"/>
              </a:lnSpc>
            </a:pPr>
            <a:fld id="{AE458326-2B40-4A3A-825E-0293DE8C6C3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05" name="CustomShape 3"/>
          <p:cNvSpPr/>
          <p:nvPr/>
        </p:nvSpPr>
        <p:spPr>
          <a:xfrm>
            <a:off x="675000" y="1417680"/>
            <a:ext cx="4218840" cy="48229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onsolas"/>
                <a:ea typeface="Consolas"/>
              </a:rPr>
              <a:t>// computes the square of an integer</a:t>
            </a:r>
            <a:endParaRPr b="0" lang="en-GB" sz="1600" spc="-1" strike="noStrike">
              <a:latin typeface="Arial"/>
            </a:endParaRPr>
          </a:p>
          <a:p>
            <a:pPr>
              <a:lnSpc>
                <a:spcPct val="100000"/>
              </a:lnSpc>
            </a:pPr>
            <a:r>
              <a:rPr b="0" lang="en-GB" sz="1600" spc="-1" strike="noStrike">
                <a:solidFill>
                  <a:srgbClr val="000000"/>
                </a:solidFill>
                <a:latin typeface="Consolas"/>
                <a:ea typeface="Consolas"/>
              </a:rPr>
              <a:t>void square( int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x *=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 = 10;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 squared: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square( a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 }</a:t>
            </a:r>
            <a:endParaRPr b="0" lang="en-GB" sz="1600" spc="-1" strike="noStrike">
              <a:latin typeface="Arial"/>
            </a:endParaRPr>
          </a:p>
          <a:p>
            <a:pPr>
              <a:lnSpc>
                <a:spcPct val="100000"/>
              </a:lnSpc>
            </a:pPr>
            <a:endParaRPr b="0" lang="en-GB" sz="1600" spc="-1" strike="noStrike">
              <a:latin typeface="Arial"/>
            </a:endParaRPr>
          </a:p>
        </p:txBody>
      </p:sp>
      <p:sp>
        <p:nvSpPr>
          <p:cNvPr id="606" name="CustomShape 4"/>
          <p:cNvSpPr/>
          <p:nvPr/>
        </p:nvSpPr>
        <p:spPr>
          <a:xfrm>
            <a:off x="500400" y="322056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grpSp>
        <p:nvGrpSpPr>
          <p:cNvPr id="607" name="Group 5"/>
          <p:cNvGrpSpPr/>
          <p:nvPr/>
        </p:nvGrpSpPr>
        <p:grpSpPr>
          <a:xfrm>
            <a:off x="435600" y="4951440"/>
            <a:ext cx="309960" cy="192600"/>
            <a:chOff x="435600" y="4951440"/>
            <a:chExt cx="309960" cy="192600"/>
          </a:xfrm>
        </p:grpSpPr>
        <p:sp>
          <p:nvSpPr>
            <p:cNvPr id="608" name="CustomShape 6"/>
            <p:cNvSpPr/>
            <p:nvPr/>
          </p:nvSpPr>
          <p:spPr>
            <a:xfrm>
              <a:off x="487080" y="4951440"/>
              <a:ext cx="258480" cy="192600"/>
            </a:xfrm>
            <a:prstGeom prst="rightArrow">
              <a:avLst>
                <a:gd name="adj1" fmla="val 50000"/>
                <a:gd name="adj2" fmla="val 50000"/>
              </a:avLst>
            </a:prstGeom>
            <a:noFill/>
            <a:ln>
              <a:solidFill>
                <a:schemeClr val="tx1"/>
              </a:solidFill>
              <a:custDash>
                <a:ds d="100000" sp="100000"/>
              </a:custDash>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609" name="CustomShape 7"/>
            <p:cNvSpPr/>
            <p:nvPr/>
          </p:nvSpPr>
          <p:spPr>
            <a:xfrm>
              <a:off x="435600" y="4951440"/>
              <a:ext cx="66600" cy="192600"/>
            </a:xfrm>
            <a:prstGeom prst="rect">
              <a:avLst/>
            </a:prstGeom>
            <a:gradFill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610" name="CustomShape 8"/>
            <p:cNvSpPr/>
            <p:nvPr/>
          </p:nvSpPr>
          <p:spPr>
            <a:xfrm>
              <a:off x="525240" y="4951440"/>
              <a:ext cx="66600" cy="192600"/>
            </a:xfrm>
            <a:prstGeom prst="rect">
              <a:avLst/>
            </a:prstGeom>
            <a:gradFill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grpSp>
      <p:sp>
        <p:nvSpPr>
          <p:cNvPr id="611" name="CustomShape 9"/>
          <p:cNvSpPr/>
          <p:nvPr/>
        </p:nvSpPr>
        <p:spPr>
          <a:xfrm>
            <a:off x="5585400" y="4910760"/>
            <a:ext cx="1119960" cy="466920"/>
          </a:xfrm>
          <a:prstGeom prst="rect">
            <a:avLst/>
          </a:prstGeom>
          <a:ln>
            <a:round/>
          </a:ln>
        </p:spPr>
        <p:style>
          <a:lnRef idx="2">
            <a:schemeClr val="accent1"/>
          </a:lnRef>
          <a:fillRef idx="1">
            <a:schemeClr val="lt1"/>
          </a:fillRef>
          <a:effectRef idx="0">
            <a:schemeClr val="accent1"/>
          </a:effectRef>
          <a:fontRef idx="minor"/>
        </p:style>
      </p:sp>
      <p:sp>
        <p:nvSpPr>
          <p:cNvPr id="612" name="CustomShape 10"/>
          <p:cNvSpPr/>
          <p:nvPr/>
        </p:nvSpPr>
        <p:spPr>
          <a:xfrm>
            <a:off x="5957280" y="4448880"/>
            <a:ext cx="362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a</a:t>
            </a:r>
            <a:endParaRPr b="0" lang="en-GB" sz="2400" spc="-1" strike="noStrike">
              <a:latin typeface="Arial"/>
            </a:endParaRPr>
          </a:p>
        </p:txBody>
      </p:sp>
      <p:sp>
        <p:nvSpPr>
          <p:cNvPr id="613" name="CustomShape 11"/>
          <p:cNvSpPr/>
          <p:nvPr/>
        </p:nvSpPr>
        <p:spPr>
          <a:xfrm>
            <a:off x="5898240" y="4913640"/>
            <a:ext cx="691560" cy="45612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rPr>
              <a:t>10</a:t>
            </a:r>
            <a:endParaRPr b="0" lang="en-GB" sz="2400" spc="-1" strike="noStrike">
              <a:latin typeface="Arial"/>
            </a:endParaRPr>
          </a:p>
        </p:txBody>
      </p:sp>
      <p:sp>
        <p:nvSpPr>
          <p:cNvPr id="614" name="CustomShape 12"/>
          <p:cNvSpPr/>
          <p:nvPr/>
        </p:nvSpPr>
        <p:spPr>
          <a:xfrm>
            <a:off x="5957280" y="2471760"/>
            <a:ext cx="362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x</a:t>
            </a:r>
            <a:endParaRPr b="0" lang="en-GB" sz="2400" spc="-1" strike="noStrike">
              <a:latin typeface="Arial"/>
            </a:endParaRPr>
          </a:p>
        </p:txBody>
      </p:sp>
      <p:sp>
        <p:nvSpPr>
          <p:cNvPr id="615" name="CustomShape 13"/>
          <p:cNvSpPr/>
          <p:nvPr/>
        </p:nvSpPr>
        <p:spPr>
          <a:xfrm>
            <a:off x="5578560" y="2927520"/>
            <a:ext cx="1119960" cy="466920"/>
          </a:xfrm>
          <a:prstGeom prst="rect">
            <a:avLst/>
          </a:prstGeom>
          <a:ln>
            <a:round/>
          </a:ln>
        </p:spPr>
        <p:style>
          <a:lnRef idx="2">
            <a:schemeClr val="accent1"/>
          </a:lnRef>
          <a:fillRef idx="1">
            <a:schemeClr val="lt1"/>
          </a:fillRef>
          <a:effectRef idx="0">
            <a:schemeClr val="accent1"/>
          </a:effectRef>
          <a:fontRef idx="minor"/>
        </p:style>
      </p:sp>
      <p:sp>
        <p:nvSpPr>
          <p:cNvPr id="616" name="CustomShape 14"/>
          <p:cNvSpPr/>
          <p:nvPr/>
        </p:nvSpPr>
        <p:spPr>
          <a:xfrm>
            <a:off x="5898240" y="2940480"/>
            <a:ext cx="691560" cy="45612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rPr>
              <a:t>10</a:t>
            </a:r>
            <a:endParaRPr b="0" lang="en-GB" sz="2400" spc="-1" strike="noStrike">
              <a:latin typeface="Arial"/>
            </a:endParaRPr>
          </a:p>
        </p:txBody>
      </p:sp>
      <p:sp>
        <p:nvSpPr>
          <p:cNvPr id="617" name="CustomShape 15"/>
          <p:cNvSpPr/>
          <p:nvPr/>
        </p:nvSpPr>
        <p:spPr>
          <a:xfrm>
            <a:off x="5799600" y="2958480"/>
            <a:ext cx="691560" cy="82080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rPr>
              <a:t>100</a:t>
            </a:r>
            <a:endParaRPr b="0" lang="en-GB" sz="2400" spc="-1" strike="noStrike">
              <a:latin typeface="Arial"/>
            </a:endParaRPr>
          </a:p>
        </p:txBody>
      </p:sp>
    </p:spTree>
  </p:cSld>
  <p:timing>
    <p:tnLst>
      <p:par>
        <p:cTn id="625" dur="indefinite" restart="never" nodeType="tmRoot">
          <p:childTnLst>
            <p:seq>
              <p:cTn id="626" dur="indefinite" nodeType="mainSeq">
                <p:childTnLst>
                  <p:par>
                    <p:cTn id="627" fill="hold">
                      <p:stCondLst>
                        <p:cond delay="indefinite"/>
                      </p:stCondLst>
                      <p:childTnLst>
                        <p:par>
                          <p:cTn id="628" fill="hold">
                            <p:stCondLst>
                              <p:cond delay="0"/>
                            </p:stCondLst>
                            <p:childTnLst>
                              <p:par>
                                <p:cTn id="629" nodeType="clickEffect" fill="hold" presetClass="entr" presetID="1">
                                  <p:stCondLst>
                                    <p:cond delay="0"/>
                                  </p:stCondLst>
                                  <p:childTnLst>
                                    <p:set>
                                      <p:cBhvr>
                                        <p:cTn id="630" dur="1" fill="hold">
                                          <p:stCondLst>
                                            <p:cond delay="0"/>
                                          </p:stCondLst>
                                        </p:cTn>
                                        <p:tgtEl>
                                          <p:spTgt spid="61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Pass-by-Value</a:t>
            </a:r>
            <a:endParaRPr b="0" lang="en-US" sz="4400" spc="-1" strike="noStrike">
              <a:solidFill>
                <a:srgbClr val="000000"/>
              </a:solidFill>
              <a:latin typeface="Calibri Light"/>
            </a:endParaRPr>
          </a:p>
        </p:txBody>
      </p:sp>
      <p:sp>
        <p:nvSpPr>
          <p:cNvPr id="619" name="TextShape 2"/>
          <p:cNvSpPr txBox="1"/>
          <p:nvPr/>
        </p:nvSpPr>
        <p:spPr>
          <a:xfrm>
            <a:off x="6553080" y="6356520"/>
            <a:ext cx="2133360" cy="364680"/>
          </a:xfrm>
          <a:prstGeom prst="rect">
            <a:avLst/>
          </a:prstGeom>
          <a:noFill/>
          <a:ln>
            <a:noFill/>
          </a:ln>
        </p:spPr>
        <p:txBody>
          <a:bodyPr anchor="ctr"/>
          <a:p>
            <a:pPr algn="r">
              <a:lnSpc>
                <a:spcPct val="100000"/>
              </a:lnSpc>
            </a:pPr>
            <a:fld id="{BA5BBA58-E30B-4CFB-AD31-125B92B43C2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20" name="CustomShape 3"/>
          <p:cNvSpPr/>
          <p:nvPr/>
        </p:nvSpPr>
        <p:spPr>
          <a:xfrm>
            <a:off x="675000" y="1417680"/>
            <a:ext cx="4218840" cy="48229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onsolas"/>
                <a:ea typeface="Consolas"/>
              </a:rPr>
              <a:t>// computes the square of an integer</a:t>
            </a:r>
            <a:endParaRPr b="0" lang="en-GB" sz="1600" spc="-1" strike="noStrike">
              <a:latin typeface="Arial"/>
            </a:endParaRPr>
          </a:p>
          <a:p>
            <a:pPr>
              <a:lnSpc>
                <a:spcPct val="100000"/>
              </a:lnSpc>
            </a:pPr>
            <a:r>
              <a:rPr b="0" lang="en-GB" sz="1600" spc="-1" strike="noStrike">
                <a:solidFill>
                  <a:srgbClr val="000000"/>
                </a:solidFill>
                <a:latin typeface="Consolas"/>
                <a:ea typeface="Consolas"/>
              </a:rPr>
              <a:t>void square( int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x *=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 = 10;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 squared: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square( a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 }</a:t>
            </a:r>
            <a:endParaRPr b="0" lang="en-GB" sz="1600" spc="-1" strike="noStrike">
              <a:latin typeface="Arial"/>
            </a:endParaRPr>
          </a:p>
          <a:p>
            <a:pPr>
              <a:lnSpc>
                <a:spcPct val="100000"/>
              </a:lnSpc>
            </a:pPr>
            <a:endParaRPr b="0" lang="en-GB" sz="1600" spc="-1" strike="noStrike">
              <a:latin typeface="Arial"/>
            </a:endParaRPr>
          </a:p>
        </p:txBody>
      </p:sp>
      <p:sp>
        <p:nvSpPr>
          <p:cNvPr id="621" name="CustomShape 4"/>
          <p:cNvSpPr/>
          <p:nvPr/>
        </p:nvSpPr>
        <p:spPr>
          <a:xfrm>
            <a:off x="500400" y="519480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622" name="CustomShape 5"/>
          <p:cNvSpPr/>
          <p:nvPr/>
        </p:nvSpPr>
        <p:spPr>
          <a:xfrm>
            <a:off x="5585400" y="4910760"/>
            <a:ext cx="1119960" cy="466920"/>
          </a:xfrm>
          <a:prstGeom prst="rect">
            <a:avLst/>
          </a:prstGeom>
          <a:ln>
            <a:round/>
          </a:ln>
        </p:spPr>
        <p:style>
          <a:lnRef idx="2">
            <a:schemeClr val="accent1"/>
          </a:lnRef>
          <a:fillRef idx="1">
            <a:schemeClr val="lt1"/>
          </a:fillRef>
          <a:effectRef idx="0">
            <a:schemeClr val="accent1"/>
          </a:effectRef>
          <a:fontRef idx="minor"/>
        </p:style>
      </p:sp>
      <p:sp>
        <p:nvSpPr>
          <p:cNvPr id="623" name="CustomShape 6"/>
          <p:cNvSpPr/>
          <p:nvPr/>
        </p:nvSpPr>
        <p:spPr>
          <a:xfrm>
            <a:off x="5957280" y="4448880"/>
            <a:ext cx="362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a</a:t>
            </a:r>
            <a:endParaRPr b="0" lang="en-GB" sz="2400" spc="-1" strike="noStrike">
              <a:latin typeface="Arial"/>
            </a:endParaRPr>
          </a:p>
        </p:txBody>
      </p:sp>
      <p:sp>
        <p:nvSpPr>
          <p:cNvPr id="624" name="CustomShape 7"/>
          <p:cNvSpPr/>
          <p:nvPr/>
        </p:nvSpPr>
        <p:spPr>
          <a:xfrm>
            <a:off x="5898240" y="4913640"/>
            <a:ext cx="691560" cy="45612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rPr>
              <a:t>10</a:t>
            </a:r>
            <a:endParaRPr b="0" lang="en-GB" sz="2400" spc="-1" strike="noStrike">
              <a:latin typeface="Arial"/>
            </a:endParaRPr>
          </a:p>
        </p:txBody>
      </p:sp>
      <p:sp>
        <p:nvSpPr>
          <p:cNvPr id="625" name="CustomShape 8"/>
          <p:cNvSpPr/>
          <p:nvPr/>
        </p:nvSpPr>
        <p:spPr>
          <a:xfrm flipH="1">
            <a:off x="5585040" y="2187000"/>
            <a:ext cx="3126960" cy="1736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Variable </a:t>
            </a:r>
            <a:r>
              <a:rPr b="1" lang="en-GB" sz="1800" spc="-1" strike="noStrike">
                <a:solidFill>
                  <a:srgbClr val="000000"/>
                </a:solidFill>
                <a:latin typeface="Avenir Next Condensed"/>
                <a:ea typeface="Avenir Next Condensed"/>
              </a:rPr>
              <a:t>x</a:t>
            </a:r>
            <a:r>
              <a:rPr b="0" lang="en-GB" sz="1800" spc="-1" strike="noStrike">
                <a:solidFill>
                  <a:srgbClr val="000000"/>
                </a:solidFill>
                <a:latin typeface="Avenir Next Condensed"/>
                <a:ea typeface="Avenir Next Condensed"/>
              </a:rPr>
              <a:t> disappears (more precisely, the memory location it occupies is released back to the system) upon function completion. </a:t>
            </a:r>
            <a:endParaRPr b="0" lang="en-GB" sz="1800" spc="-1" strike="noStrike">
              <a:latin typeface="Arial"/>
            </a:endParaRPr>
          </a:p>
        </p:txBody>
      </p:sp>
    </p:spTree>
  </p:cSld>
  <p:timing>
    <p:tnLst>
      <p:par>
        <p:cTn id="631" dur="indefinite" restart="never" nodeType="tmRoot">
          <p:childTnLst>
            <p:seq>
              <p:cTn id="632" dur="indefinite" nodeType="mainSeq">
                <p:childTnLst>
                  <p:par>
                    <p:cTn id="633" fill="hold">
                      <p:stCondLst>
                        <p:cond delay="0"/>
                      </p:stCondLst>
                      <p:childTnLst>
                        <p:par>
                          <p:cTn id="634" fill="hold">
                            <p:stCondLst>
                              <p:cond delay="0"/>
                            </p:stCondLst>
                            <p:childTnLst>
                              <p:par>
                                <p:cTn id="635" nodeType="withEffect" fill="hold" presetClass="entr" presetID="1">
                                  <p:stCondLst>
                                    <p:cond delay="0"/>
                                  </p:stCondLst>
                                  <p:childTnLst>
                                    <p:set>
                                      <p:cBhvr>
                                        <p:cTn id="636" dur="1" fill="hold">
                                          <p:stCondLst>
                                            <p:cond delay="0"/>
                                          </p:stCondLst>
                                        </p:cTn>
                                        <p:tgtEl>
                                          <p:spTgt spid="62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Pass-by-Value</a:t>
            </a:r>
            <a:endParaRPr b="0" lang="en-US" sz="4400" spc="-1" strike="noStrike">
              <a:solidFill>
                <a:srgbClr val="000000"/>
              </a:solidFill>
              <a:latin typeface="Calibri Light"/>
            </a:endParaRPr>
          </a:p>
        </p:txBody>
      </p:sp>
      <p:sp>
        <p:nvSpPr>
          <p:cNvPr id="627" name="TextShape 2"/>
          <p:cNvSpPr txBox="1"/>
          <p:nvPr/>
        </p:nvSpPr>
        <p:spPr>
          <a:xfrm>
            <a:off x="6553080" y="6356520"/>
            <a:ext cx="2133360" cy="364680"/>
          </a:xfrm>
          <a:prstGeom prst="rect">
            <a:avLst/>
          </a:prstGeom>
          <a:noFill/>
          <a:ln>
            <a:noFill/>
          </a:ln>
        </p:spPr>
        <p:txBody>
          <a:bodyPr anchor="ctr"/>
          <a:p>
            <a:pPr algn="r">
              <a:lnSpc>
                <a:spcPct val="100000"/>
              </a:lnSpc>
            </a:pPr>
            <a:fld id="{6406BFCE-8133-4540-AAB2-77F47B021D7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28" name="CustomShape 3"/>
          <p:cNvSpPr/>
          <p:nvPr/>
        </p:nvSpPr>
        <p:spPr>
          <a:xfrm>
            <a:off x="457200" y="1232280"/>
            <a:ext cx="6181920" cy="5397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void swap(int a, int b)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 " &lt;&lt; a &lt;&lt; ", b = " &lt;&lt; b &lt;&lt; endl;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temp =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 = b;</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b = temp;</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 " &lt;&lt; a &lt;&lt; ", b = " &lt;&lt; b &lt;&lt; endl;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x = 0, y = 100;</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"x = " &lt;&lt; x &lt;&lt; ", y = " &lt;&lt; y &lt;&lt; endl;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swap(x, 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"x = " &lt;&lt; x &lt;&lt; ", y = " &lt;&lt; y &lt;&lt; endl;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p:txBody>
      </p:sp>
      <p:sp>
        <p:nvSpPr>
          <p:cNvPr id="629" name="CustomShape 4"/>
          <p:cNvSpPr/>
          <p:nvPr/>
        </p:nvSpPr>
        <p:spPr>
          <a:xfrm>
            <a:off x="6217920" y="2525400"/>
            <a:ext cx="2625840" cy="166752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630" name="CustomShape 5"/>
          <p:cNvSpPr/>
          <p:nvPr/>
        </p:nvSpPr>
        <p:spPr>
          <a:xfrm>
            <a:off x="6639480" y="2260440"/>
            <a:ext cx="172368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alibri Light"/>
              </a:rPr>
              <a:t>Screen output</a:t>
            </a:r>
            <a:endParaRPr b="0" lang="en-GB" sz="1200" spc="-1" strike="noStrike">
              <a:latin typeface="Arial"/>
            </a:endParaRPr>
          </a:p>
        </p:txBody>
      </p:sp>
      <p:sp>
        <p:nvSpPr>
          <p:cNvPr id="631" name="CustomShape 6"/>
          <p:cNvSpPr/>
          <p:nvPr/>
        </p:nvSpPr>
        <p:spPr>
          <a:xfrm>
            <a:off x="451800" y="4970520"/>
            <a:ext cx="340200" cy="33120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400" spc="-1" strike="noStrike">
                <a:solidFill>
                  <a:srgbClr val="ffffff"/>
                </a:solidFill>
                <a:latin typeface="Calibri Light"/>
              </a:rPr>
              <a:t>1</a:t>
            </a:r>
            <a:endParaRPr b="0" lang="en-GB" sz="1400" spc="-1" strike="noStrike">
              <a:latin typeface="Arial"/>
            </a:endParaRPr>
          </a:p>
        </p:txBody>
      </p:sp>
      <p:sp>
        <p:nvSpPr>
          <p:cNvPr id="632" name="CustomShape 7"/>
          <p:cNvSpPr/>
          <p:nvPr/>
        </p:nvSpPr>
        <p:spPr>
          <a:xfrm>
            <a:off x="451800" y="2542320"/>
            <a:ext cx="340200" cy="33120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400" spc="-1" strike="noStrike">
                <a:solidFill>
                  <a:srgbClr val="ffffff"/>
                </a:solidFill>
                <a:latin typeface="Calibri Light"/>
              </a:rPr>
              <a:t>2</a:t>
            </a:r>
            <a:endParaRPr b="0" lang="en-GB" sz="1400" spc="-1" strike="noStrike">
              <a:latin typeface="Arial"/>
            </a:endParaRPr>
          </a:p>
        </p:txBody>
      </p:sp>
      <p:sp>
        <p:nvSpPr>
          <p:cNvPr id="633" name="CustomShape 8"/>
          <p:cNvSpPr/>
          <p:nvPr/>
        </p:nvSpPr>
        <p:spPr>
          <a:xfrm>
            <a:off x="451800" y="3499560"/>
            <a:ext cx="340200" cy="33120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400" spc="-1" strike="noStrike">
                <a:solidFill>
                  <a:srgbClr val="ffffff"/>
                </a:solidFill>
                <a:latin typeface="Calibri Light"/>
              </a:rPr>
              <a:t>3</a:t>
            </a:r>
            <a:endParaRPr b="0" lang="en-GB" sz="1400" spc="-1" strike="noStrike">
              <a:latin typeface="Arial"/>
            </a:endParaRPr>
          </a:p>
        </p:txBody>
      </p:sp>
      <p:sp>
        <p:nvSpPr>
          <p:cNvPr id="634" name="CustomShape 9"/>
          <p:cNvSpPr/>
          <p:nvPr/>
        </p:nvSpPr>
        <p:spPr>
          <a:xfrm>
            <a:off x="451800" y="5468760"/>
            <a:ext cx="340200" cy="33120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400" spc="-1" strike="noStrike">
                <a:solidFill>
                  <a:srgbClr val="ffffff"/>
                </a:solidFill>
                <a:latin typeface="Calibri Light"/>
              </a:rPr>
              <a:t>4</a:t>
            </a:r>
            <a:endParaRPr b="0" lang="en-GB" sz="1400" spc="-1" strike="noStrike">
              <a:latin typeface="Arial"/>
            </a:endParaRPr>
          </a:p>
        </p:txBody>
      </p:sp>
      <p:sp>
        <p:nvSpPr>
          <p:cNvPr id="635" name="CustomShape 10"/>
          <p:cNvSpPr/>
          <p:nvPr/>
        </p:nvSpPr>
        <p:spPr>
          <a:xfrm>
            <a:off x="6146640" y="2628720"/>
            <a:ext cx="2099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x = 0, y = 100</a:t>
            </a:r>
            <a:endParaRPr b="0" lang="en-GB" sz="1800" spc="-1" strike="noStrike">
              <a:latin typeface="Arial"/>
            </a:endParaRPr>
          </a:p>
        </p:txBody>
      </p:sp>
      <p:sp>
        <p:nvSpPr>
          <p:cNvPr id="636" name="CustomShape 11"/>
          <p:cNvSpPr/>
          <p:nvPr/>
        </p:nvSpPr>
        <p:spPr>
          <a:xfrm>
            <a:off x="6146640" y="2953080"/>
            <a:ext cx="2099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 = 0, b = 100</a:t>
            </a:r>
            <a:endParaRPr b="0" lang="en-GB" sz="1800" spc="-1" strike="noStrike">
              <a:latin typeface="Arial"/>
            </a:endParaRPr>
          </a:p>
        </p:txBody>
      </p:sp>
      <p:sp>
        <p:nvSpPr>
          <p:cNvPr id="637" name="CustomShape 12"/>
          <p:cNvSpPr/>
          <p:nvPr/>
        </p:nvSpPr>
        <p:spPr>
          <a:xfrm>
            <a:off x="6146640" y="3277440"/>
            <a:ext cx="2099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 = 100, b = 0</a:t>
            </a:r>
            <a:endParaRPr b="0" lang="en-GB" sz="1800" spc="-1" strike="noStrike">
              <a:latin typeface="Arial"/>
            </a:endParaRPr>
          </a:p>
        </p:txBody>
      </p:sp>
      <p:sp>
        <p:nvSpPr>
          <p:cNvPr id="638" name="CustomShape 13"/>
          <p:cNvSpPr/>
          <p:nvPr/>
        </p:nvSpPr>
        <p:spPr>
          <a:xfrm>
            <a:off x="6146640" y="3601800"/>
            <a:ext cx="2099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x = 0, y = 100</a:t>
            </a:r>
            <a:endParaRPr b="0" lang="en-GB" sz="1800" spc="-1" strike="noStrike">
              <a:latin typeface="Arial"/>
            </a:endParaRPr>
          </a:p>
        </p:txBody>
      </p:sp>
      <p:sp>
        <p:nvSpPr>
          <p:cNvPr id="639" name="CustomShape 14"/>
          <p:cNvSpPr/>
          <p:nvPr/>
        </p:nvSpPr>
        <p:spPr>
          <a:xfrm>
            <a:off x="4268160" y="1042560"/>
            <a:ext cx="4418280" cy="1186920"/>
          </a:xfrm>
          <a:prstGeom prst="rect">
            <a:avLst/>
          </a:prstGeom>
          <a:ln>
            <a:solidFill>
              <a:schemeClr val="bg1">
                <a:lumMod val="85000"/>
              </a:schemeClr>
            </a:solidFill>
            <a:round/>
          </a:ln>
        </p:spPr>
        <p:style>
          <a:lnRef idx="2">
            <a:schemeClr val="dk1"/>
          </a:lnRef>
          <a:fillRef idx="1">
            <a:schemeClr val="lt1"/>
          </a:fillRef>
          <a:effectRef idx="0">
            <a:schemeClr val="dk1"/>
          </a:effectRef>
          <a:fontRef idx="minor"/>
        </p:style>
        <p:txBody>
          <a:bodyPr lIns="90000" rIns="90000" tIns="45000" bIns="45000"/>
          <a:p>
            <a:pPr>
              <a:lnSpc>
                <a:spcPct val="100000"/>
              </a:lnSpc>
            </a:pPr>
            <a:r>
              <a:rPr b="0" lang="en-GB" sz="1800" spc="-1" strike="noStrike">
                <a:solidFill>
                  <a:srgbClr val="000000"/>
                </a:solidFill>
                <a:latin typeface="Calibri Light"/>
              </a:rPr>
              <a:t>Suppose we want to swap the values in the variables x and y using the function swap(), what will happen in this program? </a:t>
            </a:r>
            <a:endParaRPr b="0" lang="en-GB" sz="1800" spc="-1" strike="noStrike">
              <a:latin typeface="Arial"/>
            </a:endParaRPr>
          </a:p>
        </p:txBody>
      </p:sp>
      <p:sp>
        <p:nvSpPr>
          <p:cNvPr id="640" name="CustomShape 15"/>
          <p:cNvSpPr/>
          <p:nvPr/>
        </p:nvSpPr>
        <p:spPr>
          <a:xfrm>
            <a:off x="6828840" y="4194720"/>
            <a:ext cx="2015280" cy="576360"/>
          </a:xfrm>
          <a:prstGeom prst="rect">
            <a:avLst/>
          </a:prstGeom>
          <a:ln>
            <a:solidFill>
              <a:schemeClr val="bg1">
                <a:lumMod val="65000"/>
              </a:schemeClr>
            </a:solidFill>
            <a:round/>
          </a:ln>
        </p:spPr>
        <p:style>
          <a:lnRef idx="2">
            <a:schemeClr val="dk1"/>
          </a:lnRef>
          <a:fillRef idx="1">
            <a:schemeClr val="lt1"/>
          </a:fillRef>
          <a:effectRef idx="0">
            <a:schemeClr val="dk1"/>
          </a:effectRef>
          <a:fontRef idx="minor"/>
        </p:style>
        <p:txBody>
          <a:bodyPr lIns="90000" rIns="90000" tIns="45000" bIns="45000"/>
          <a:p>
            <a:pPr>
              <a:lnSpc>
                <a:spcPct val="100000"/>
              </a:lnSpc>
            </a:pPr>
            <a:r>
              <a:rPr b="0" lang="en-GB" sz="1600" spc="-1" strike="noStrike">
                <a:solidFill>
                  <a:srgbClr val="000000"/>
                </a:solidFill>
                <a:latin typeface="Avenir Next Condensed"/>
              </a:rPr>
              <a:t>It doesn’t work! Why?</a:t>
            </a:r>
            <a:endParaRPr b="0" lang="en-GB" sz="1600" spc="-1" strike="noStrike">
              <a:latin typeface="Arial"/>
            </a:endParaRPr>
          </a:p>
        </p:txBody>
      </p:sp>
      <p:sp>
        <p:nvSpPr>
          <p:cNvPr id="641" name="CustomShape 16"/>
          <p:cNvSpPr/>
          <p:nvPr/>
        </p:nvSpPr>
        <p:spPr>
          <a:xfrm>
            <a:off x="6172200" y="4533120"/>
            <a:ext cx="2906280" cy="1793160"/>
          </a:xfrm>
          <a:prstGeom prst="rect">
            <a:avLst/>
          </a:prstGeom>
          <a:ln>
            <a:solidFill>
              <a:schemeClr val="bg1">
                <a:lumMod val="65000"/>
              </a:schemeClr>
            </a:solidFill>
            <a:round/>
          </a:ln>
        </p:spPr>
        <p:style>
          <a:lnRef idx="2">
            <a:schemeClr val="dk1"/>
          </a:lnRef>
          <a:fillRef idx="1">
            <a:schemeClr val="lt1"/>
          </a:fillRef>
          <a:effectRef idx="0">
            <a:schemeClr val="dk1"/>
          </a:effectRef>
          <a:fontRef idx="minor"/>
        </p:style>
        <p:txBody>
          <a:bodyPr lIns="90000" rIns="90000" tIns="45000" bIns="45000"/>
          <a:p>
            <a:pPr>
              <a:lnSpc>
                <a:spcPct val="100000"/>
              </a:lnSpc>
            </a:pPr>
            <a:r>
              <a:rPr b="0" lang="en-GB" sz="1600" spc="-1" strike="noStrike">
                <a:solidFill>
                  <a:srgbClr val="000000"/>
                </a:solidFill>
                <a:latin typeface="Avenir Next Condensed"/>
              </a:rPr>
              <a:t>Because the variables x and y are passed to swap() using pass-by-value, only the values are transferred to swap(), and swap() can only deal with its local variables a and b. </a:t>
            </a:r>
            <a:endParaRPr b="0" lang="en-GB" sz="1600" spc="-1" strike="noStrike">
              <a:latin typeface="Arial"/>
            </a:endParaRPr>
          </a:p>
        </p:txBody>
      </p:sp>
    </p:spTree>
  </p:cSld>
  <p:timing>
    <p:tnLst>
      <p:par>
        <p:cTn id="637" dur="indefinite" restart="never" nodeType="tmRoot">
          <p:childTnLst>
            <p:seq>
              <p:cTn id="638" dur="indefinite" nodeType="mainSeq">
                <p:childTnLst>
                  <p:par>
                    <p:cTn id="639" fill="hold">
                      <p:stCondLst>
                        <p:cond delay="indefinite"/>
                      </p:stCondLst>
                      <p:childTnLst>
                        <p:par>
                          <p:cTn id="640" fill="hold">
                            <p:stCondLst>
                              <p:cond delay="0"/>
                            </p:stCondLst>
                            <p:childTnLst>
                              <p:par>
                                <p:cTn id="641" nodeType="clickEffect" fill="hold" presetClass="entr" presetID="1">
                                  <p:stCondLst>
                                    <p:cond delay="0"/>
                                  </p:stCondLst>
                                  <p:childTnLst>
                                    <p:set>
                                      <p:cBhvr>
                                        <p:cTn id="642" dur="1" fill="hold">
                                          <p:stCondLst>
                                            <p:cond delay="0"/>
                                          </p:stCondLst>
                                        </p:cTn>
                                        <p:tgtEl>
                                          <p:spTgt spid="631"/>
                                        </p:tgtEl>
                                        <p:attrNameLst>
                                          <p:attrName>style.visibility</p:attrName>
                                        </p:attrNameLst>
                                      </p:cBhvr>
                                      <p:to>
                                        <p:strVal val="visible"/>
                                      </p:to>
                                    </p:set>
                                  </p:childTnLst>
                                </p:cTn>
                              </p:par>
                            </p:childTnLst>
                          </p:cTn>
                        </p:par>
                      </p:childTnLst>
                    </p:cTn>
                  </p:par>
                  <p:par>
                    <p:cTn id="643" fill="hold">
                      <p:stCondLst>
                        <p:cond delay="indefinite"/>
                      </p:stCondLst>
                      <p:childTnLst>
                        <p:par>
                          <p:cTn id="644" fill="hold">
                            <p:stCondLst>
                              <p:cond delay="0"/>
                            </p:stCondLst>
                            <p:childTnLst>
                              <p:par>
                                <p:cTn id="645" nodeType="clickEffect" fill="hold" presetClass="entr" presetID="1">
                                  <p:stCondLst>
                                    <p:cond delay="0"/>
                                  </p:stCondLst>
                                  <p:childTnLst>
                                    <p:set>
                                      <p:cBhvr>
                                        <p:cTn id="646" dur="1" fill="hold">
                                          <p:stCondLst>
                                            <p:cond delay="0"/>
                                          </p:stCondLst>
                                        </p:cTn>
                                        <p:tgtEl>
                                          <p:spTgt spid="635"/>
                                        </p:tgtEl>
                                        <p:attrNameLst>
                                          <p:attrName>style.visibility</p:attrName>
                                        </p:attrNameLst>
                                      </p:cBhvr>
                                      <p:to>
                                        <p:strVal val="visible"/>
                                      </p:to>
                                    </p:set>
                                  </p:childTnLst>
                                </p:cTn>
                              </p:par>
                            </p:childTnLst>
                          </p:cTn>
                        </p:par>
                      </p:childTnLst>
                    </p:cTn>
                  </p:par>
                  <p:par>
                    <p:cTn id="647" fill="hold">
                      <p:stCondLst>
                        <p:cond delay="indefinite"/>
                      </p:stCondLst>
                      <p:childTnLst>
                        <p:par>
                          <p:cTn id="648" fill="hold">
                            <p:stCondLst>
                              <p:cond delay="0"/>
                            </p:stCondLst>
                            <p:childTnLst>
                              <p:par>
                                <p:cTn id="649" nodeType="clickEffect" fill="hold" presetClass="entr" presetID="1">
                                  <p:stCondLst>
                                    <p:cond delay="0"/>
                                  </p:stCondLst>
                                  <p:childTnLst>
                                    <p:set>
                                      <p:cBhvr>
                                        <p:cTn id="650" dur="1" fill="hold">
                                          <p:stCondLst>
                                            <p:cond delay="0"/>
                                          </p:stCondLst>
                                        </p:cTn>
                                        <p:tgtEl>
                                          <p:spTgt spid="632"/>
                                        </p:tgtEl>
                                        <p:attrNameLst>
                                          <p:attrName>style.visibility</p:attrName>
                                        </p:attrNameLst>
                                      </p:cBhvr>
                                      <p:to>
                                        <p:strVal val="visible"/>
                                      </p:to>
                                    </p:set>
                                  </p:childTnLst>
                                </p:cTn>
                              </p:par>
                            </p:childTnLst>
                          </p:cTn>
                        </p:par>
                      </p:childTnLst>
                    </p:cTn>
                  </p:par>
                  <p:par>
                    <p:cTn id="651" fill="hold">
                      <p:stCondLst>
                        <p:cond delay="indefinite"/>
                      </p:stCondLst>
                      <p:childTnLst>
                        <p:par>
                          <p:cTn id="652" fill="hold">
                            <p:stCondLst>
                              <p:cond delay="0"/>
                            </p:stCondLst>
                            <p:childTnLst>
                              <p:par>
                                <p:cTn id="653" nodeType="clickEffect" fill="hold" presetClass="entr" presetID="1">
                                  <p:stCondLst>
                                    <p:cond delay="0"/>
                                  </p:stCondLst>
                                  <p:childTnLst>
                                    <p:set>
                                      <p:cBhvr>
                                        <p:cTn id="654" dur="1" fill="hold">
                                          <p:stCondLst>
                                            <p:cond delay="0"/>
                                          </p:stCondLst>
                                        </p:cTn>
                                        <p:tgtEl>
                                          <p:spTgt spid="636"/>
                                        </p:tgtEl>
                                        <p:attrNameLst>
                                          <p:attrName>style.visibility</p:attrName>
                                        </p:attrNameLst>
                                      </p:cBhvr>
                                      <p:to>
                                        <p:strVal val="visible"/>
                                      </p:to>
                                    </p:set>
                                  </p:childTnLst>
                                </p:cTn>
                              </p:par>
                            </p:childTnLst>
                          </p:cTn>
                        </p:par>
                      </p:childTnLst>
                    </p:cTn>
                  </p:par>
                  <p:par>
                    <p:cTn id="655" fill="hold">
                      <p:stCondLst>
                        <p:cond delay="indefinite"/>
                      </p:stCondLst>
                      <p:childTnLst>
                        <p:par>
                          <p:cTn id="656" fill="hold">
                            <p:stCondLst>
                              <p:cond delay="0"/>
                            </p:stCondLst>
                            <p:childTnLst>
                              <p:par>
                                <p:cTn id="657" nodeType="clickEffect" fill="hold" presetClass="entr" presetID="1">
                                  <p:stCondLst>
                                    <p:cond delay="0"/>
                                  </p:stCondLst>
                                  <p:childTnLst>
                                    <p:set>
                                      <p:cBhvr>
                                        <p:cTn id="658" dur="1" fill="hold">
                                          <p:stCondLst>
                                            <p:cond delay="0"/>
                                          </p:stCondLst>
                                        </p:cTn>
                                        <p:tgtEl>
                                          <p:spTgt spid="633"/>
                                        </p:tgtEl>
                                        <p:attrNameLst>
                                          <p:attrName>style.visibility</p:attrName>
                                        </p:attrNameLst>
                                      </p:cBhvr>
                                      <p:to>
                                        <p:strVal val="visible"/>
                                      </p:to>
                                    </p:set>
                                  </p:childTnLst>
                                </p:cTn>
                              </p:par>
                            </p:childTnLst>
                          </p:cTn>
                        </p:par>
                      </p:childTnLst>
                    </p:cTn>
                  </p:par>
                  <p:par>
                    <p:cTn id="659" fill="hold">
                      <p:stCondLst>
                        <p:cond delay="indefinite"/>
                      </p:stCondLst>
                      <p:childTnLst>
                        <p:par>
                          <p:cTn id="660" fill="hold">
                            <p:stCondLst>
                              <p:cond delay="0"/>
                            </p:stCondLst>
                            <p:childTnLst>
                              <p:par>
                                <p:cTn id="661" nodeType="clickEffect" fill="hold" presetClass="entr" presetID="1">
                                  <p:stCondLst>
                                    <p:cond delay="0"/>
                                  </p:stCondLst>
                                  <p:childTnLst>
                                    <p:set>
                                      <p:cBhvr>
                                        <p:cTn id="662" dur="1" fill="hold">
                                          <p:stCondLst>
                                            <p:cond delay="0"/>
                                          </p:stCondLst>
                                        </p:cTn>
                                        <p:tgtEl>
                                          <p:spTgt spid="637"/>
                                        </p:tgtEl>
                                        <p:attrNameLst>
                                          <p:attrName>style.visibility</p:attrName>
                                        </p:attrNameLst>
                                      </p:cBhvr>
                                      <p:to>
                                        <p:strVal val="visible"/>
                                      </p:to>
                                    </p:set>
                                  </p:childTnLst>
                                </p:cTn>
                              </p:par>
                            </p:childTnLst>
                          </p:cTn>
                        </p:par>
                      </p:childTnLst>
                    </p:cTn>
                  </p:par>
                  <p:par>
                    <p:cTn id="663" fill="hold">
                      <p:stCondLst>
                        <p:cond delay="indefinite"/>
                      </p:stCondLst>
                      <p:childTnLst>
                        <p:par>
                          <p:cTn id="664" fill="hold">
                            <p:stCondLst>
                              <p:cond delay="0"/>
                            </p:stCondLst>
                            <p:childTnLst>
                              <p:par>
                                <p:cTn id="665" nodeType="clickEffect" fill="hold" presetClass="entr" presetID="1">
                                  <p:stCondLst>
                                    <p:cond delay="0"/>
                                  </p:stCondLst>
                                  <p:childTnLst>
                                    <p:set>
                                      <p:cBhvr>
                                        <p:cTn id="666" dur="1" fill="hold">
                                          <p:stCondLst>
                                            <p:cond delay="0"/>
                                          </p:stCondLst>
                                        </p:cTn>
                                        <p:tgtEl>
                                          <p:spTgt spid="634"/>
                                        </p:tgtEl>
                                        <p:attrNameLst>
                                          <p:attrName>style.visibility</p:attrName>
                                        </p:attrNameLst>
                                      </p:cBhvr>
                                      <p:to>
                                        <p:strVal val="visible"/>
                                      </p:to>
                                    </p:set>
                                  </p:childTnLst>
                                </p:cTn>
                              </p:par>
                            </p:childTnLst>
                          </p:cTn>
                        </p:par>
                      </p:childTnLst>
                    </p:cTn>
                  </p:par>
                  <p:par>
                    <p:cTn id="667" fill="hold">
                      <p:stCondLst>
                        <p:cond delay="indefinite"/>
                      </p:stCondLst>
                      <p:childTnLst>
                        <p:par>
                          <p:cTn id="668" fill="hold">
                            <p:stCondLst>
                              <p:cond delay="0"/>
                            </p:stCondLst>
                            <p:childTnLst>
                              <p:par>
                                <p:cTn id="669" nodeType="clickEffect" fill="hold" presetClass="entr" presetID="1">
                                  <p:stCondLst>
                                    <p:cond delay="0"/>
                                  </p:stCondLst>
                                  <p:childTnLst>
                                    <p:set>
                                      <p:cBhvr>
                                        <p:cTn id="670" dur="1" fill="hold">
                                          <p:stCondLst>
                                            <p:cond delay="0"/>
                                          </p:stCondLst>
                                        </p:cTn>
                                        <p:tgtEl>
                                          <p:spTgt spid="638"/>
                                        </p:tgtEl>
                                        <p:attrNameLst>
                                          <p:attrName>style.visibility</p:attrName>
                                        </p:attrNameLst>
                                      </p:cBhvr>
                                      <p:to>
                                        <p:strVal val="visible"/>
                                      </p:to>
                                    </p:set>
                                  </p:childTnLst>
                                </p:cTn>
                              </p:par>
                            </p:childTnLst>
                          </p:cTn>
                        </p:par>
                      </p:childTnLst>
                    </p:cTn>
                  </p:par>
                  <p:par>
                    <p:cTn id="671" fill="hold">
                      <p:stCondLst>
                        <p:cond delay="indefinite"/>
                      </p:stCondLst>
                      <p:childTnLst>
                        <p:par>
                          <p:cTn id="672" fill="hold">
                            <p:stCondLst>
                              <p:cond delay="0"/>
                            </p:stCondLst>
                            <p:childTnLst>
                              <p:par>
                                <p:cTn id="673" nodeType="clickEffect" fill="hold" presetClass="entr" presetID="1">
                                  <p:stCondLst>
                                    <p:cond delay="0"/>
                                  </p:stCondLst>
                                  <p:childTnLst>
                                    <p:set>
                                      <p:cBhvr>
                                        <p:cTn id="674" dur="1" fill="hold">
                                          <p:stCondLst>
                                            <p:cond delay="0"/>
                                          </p:stCondLst>
                                        </p:cTn>
                                        <p:tgtEl>
                                          <p:spTgt spid="640"/>
                                        </p:tgtEl>
                                        <p:attrNameLst>
                                          <p:attrName>style.visibility</p:attrName>
                                        </p:attrNameLst>
                                      </p:cBhvr>
                                      <p:to>
                                        <p:strVal val="visible"/>
                                      </p:to>
                                    </p:set>
                                  </p:childTnLst>
                                </p:cTn>
                              </p:par>
                            </p:childTnLst>
                          </p:cTn>
                        </p:par>
                      </p:childTnLst>
                    </p:cTn>
                  </p:par>
                  <p:par>
                    <p:cTn id="675" fill="hold">
                      <p:stCondLst>
                        <p:cond delay="indefinite"/>
                      </p:stCondLst>
                      <p:childTnLst>
                        <p:par>
                          <p:cTn id="676" fill="hold">
                            <p:stCondLst>
                              <p:cond delay="0"/>
                            </p:stCondLst>
                            <p:childTnLst>
                              <p:par>
                                <p:cTn id="677" nodeType="clickEffect" fill="hold" presetClass="entr" presetID="1">
                                  <p:stCondLst>
                                    <p:cond delay="0"/>
                                  </p:stCondLst>
                                  <p:childTnLst>
                                    <p:set>
                                      <p:cBhvr>
                                        <p:cTn id="678" dur="1" fill="hold">
                                          <p:stCondLst>
                                            <p:cond delay="0"/>
                                          </p:stCondLst>
                                        </p:cTn>
                                        <p:tgtEl>
                                          <p:spTgt spid="64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Pass-by-Reference</a:t>
            </a:r>
            <a:endParaRPr b="0" lang="en-US" sz="4400" spc="-1" strike="noStrike">
              <a:solidFill>
                <a:srgbClr val="000000"/>
              </a:solidFill>
              <a:latin typeface="Calibri Light"/>
            </a:endParaRPr>
          </a:p>
        </p:txBody>
      </p:sp>
      <p:sp>
        <p:nvSpPr>
          <p:cNvPr id="64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In order to allow a function to </a:t>
            </a:r>
            <a:r>
              <a:rPr b="0" lang="en-US" sz="2800" spc="-1" strike="noStrike">
                <a:solidFill>
                  <a:srgbClr val="31859c"/>
                </a:solidFill>
                <a:latin typeface="Calibri Light"/>
                <a:ea typeface="Calibri Light"/>
              </a:rPr>
              <a:t>modify the arguments (variables) in the calling function</a:t>
            </a:r>
            <a:r>
              <a:rPr b="0" lang="en-US" sz="2800" spc="-1" strike="noStrike">
                <a:solidFill>
                  <a:srgbClr val="000000"/>
                </a:solidFill>
                <a:latin typeface="Calibri Light"/>
                <a:ea typeface="Calibri Light"/>
              </a:rPr>
              <a:t>, another parameter-passing mechanism known as </a:t>
            </a:r>
            <a:r>
              <a:rPr b="1" lang="en-US" sz="2800" spc="-1" strike="noStrike">
                <a:solidFill>
                  <a:srgbClr val="e46c0a"/>
                </a:solidFill>
                <a:latin typeface="Calibri Light"/>
                <a:ea typeface="Calibri Light"/>
              </a:rPr>
              <a:t>pass-by-reference </a:t>
            </a:r>
            <a:r>
              <a:rPr b="0" lang="en-US" sz="2800" spc="-1" strike="noStrike">
                <a:solidFill>
                  <a:srgbClr val="000000"/>
                </a:solidFill>
                <a:latin typeface="Calibri Light"/>
                <a:ea typeface="Calibri Light"/>
              </a:rPr>
              <a:t>should be used</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In pass-by-reference</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formal parameters will refer to the same memory cells of the arguments in run-time, and therefore </a:t>
            </a:r>
            <a:r>
              <a:rPr b="0" lang="en-US" sz="2400" spc="-1" strike="noStrike">
                <a:solidFill>
                  <a:srgbClr val="31859c"/>
                </a:solidFill>
                <a:latin typeface="Calibri Light"/>
                <a:ea typeface="Calibri Light"/>
              </a:rPr>
              <a:t>the arguments must be variables</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Any changes made to the values of the formal parameters will be reflected in the arguments as they share the same memory cells</a:t>
            </a:r>
            <a:endParaRPr b="0" lang="en-US" sz="2400" spc="-1" strike="noStrike">
              <a:solidFill>
                <a:srgbClr val="000000"/>
              </a:solidFill>
              <a:latin typeface="Calibri Light"/>
            </a:endParaRPr>
          </a:p>
        </p:txBody>
      </p:sp>
      <p:sp>
        <p:nvSpPr>
          <p:cNvPr id="644" name="TextShape 3"/>
          <p:cNvSpPr txBox="1"/>
          <p:nvPr/>
        </p:nvSpPr>
        <p:spPr>
          <a:xfrm>
            <a:off x="6553080" y="6356520"/>
            <a:ext cx="2133360" cy="364680"/>
          </a:xfrm>
          <a:prstGeom prst="rect">
            <a:avLst/>
          </a:prstGeom>
          <a:noFill/>
          <a:ln>
            <a:noFill/>
          </a:ln>
        </p:spPr>
        <p:txBody>
          <a:bodyPr anchor="ctr"/>
          <a:p>
            <a:pPr algn="r">
              <a:lnSpc>
                <a:spcPct val="100000"/>
              </a:lnSpc>
            </a:pPr>
            <a:fld id="{2319D957-A680-49AC-9D81-8866CB7FB55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679" dur="indefinite" restart="never" nodeType="tmRoot">
          <p:childTnLst>
            <p:seq>
              <p:cTn id="680" dur="indefinite" nodeType="mainSeq">
                <p:childTnLst>
                  <p:par>
                    <p:cTn id="681" fill="hold">
                      <p:stCondLst>
                        <p:cond delay="indefinite"/>
                      </p:stCondLst>
                      <p:childTnLst>
                        <p:par>
                          <p:cTn id="682" fill="hold">
                            <p:stCondLst>
                              <p:cond delay="0"/>
                            </p:stCondLst>
                            <p:childTnLst>
                              <p:par>
                                <p:cTn id="683" nodeType="clickEffect" fill="hold" presetClass="entr" presetID="1">
                                  <p:stCondLst>
                                    <p:cond delay="0"/>
                                  </p:stCondLst>
                                  <p:childTnLst>
                                    <p:set>
                                      <p:cBhvr>
                                        <p:cTn id="684" dur="1" fill="hold">
                                          <p:stCondLst>
                                            <p:cond delay="0"/>
                                          </p:stCondLst>
                                        </p:cTn>
                                        <p:tgtEl>
                                          <p:spTgt spid="643">
                                            <p:txEl>
                                              <p:pRg st="1" end="1"/>
                                            </p:txEl>
                                          </p:spTgt>
                                        </p:tgtEl>
                                        <p:attrNameLst>
                                          <p:attrName>style.visibility</p:attrName>
                                        </p:attrNameLst>
                                      </p:cBhvr>
                                      <p:to>
                                        <p:strVal val="visible"/>
                                      </p:to>
                                    </p:set>
                                  </p:childTnLst>
                                </p:cTn>
                              </p:par>
                              <p:par>
                                <p:cTn id="685" nodeType="withEffect" fill="hold" presetClass="entr" presetID="1">
                                  <p:stCondLst>
                                    <p:cond delay="0"/>
                                  </p:stCondLst>
                                  <p:childTnLst>
                                    <p:set>
                                      <p:cBhvr>
                                        <p:cTn id="686" dur="1" fill="hold">
                                          <p:stCondLst>
                                            <p:cond delay="0"/>
                                          </p:stCondLst>
                                        </p:cTn>
                                        <p:tgtEl>
                                          <p:spTgt spid="643">
                                            <p:txEl>
                                              <p:pRg st="2" end="2"/>
                                            </p:txEl>
                                          </p:spTgt>
                                        </p:tgtEl>
                                        <p:attrNameLst>
                                          <p:attrName>style.visibility</p:attrName>
                                        </p:attrNameLst>
                                      </p:cBhvr>
                                      <p:to>
                                        <p:strVal val="visible"/>
                                      </p:to>
                                    </p:set>
                                  </p:childTnLst>
                                </p:cTn>
                              </p:par>
                              <p:par>
                                <p:cTn id="687" nodeType="withEffect" fill="hold" presetClass="entr" presetID="1">
                                  <p:stCondLst>
                                    <p:cond delay="0"/>
                                  </p:stCondLst>
                                  <p:childTnLst>
                                    <p:set>
                                      <p:cBhvr>
                                        <p:cTn id="688" dur="1" fill="hold">
                                          <p:stCondLst>
                                            <p:cond delay="0"/>
                                          </p:stCondLst>
                                        </p:cTn>
                                        <p:tgtEl>
                                          <p:spTgt spid="643">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Pass-by-Reference</a:t>
            </a:r>
            <a:endParaRPr b="0" lang="en-US" sz="4400" spc="-1" strike="noStrike">
              <a:solidFill>
                <a:srgbClr val="000000"/>
              </a:solidFill>
              <a:latin typeface="Calibri Light"/>
            </a:endParaRPr>
          </a:p>
        </p:txBody>
      </p:sp>
      <p:sp>
        <p:nvSpPr>
          <p:cNvPr id="646"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To indicate a formal parameter will be passed by reference, an </a:t>
            </a:r>
            <a:r>
              <a:rPr b="0" lang="en-US" sz="2800" spc="-1" strike="noStrike">
                <a:solidFill>
                  <a:srgbClr val="e46c0a"/>
                </a:solidFill>
                <a:latin typeface="Calibri Light"/>
                <a:ea typeface="Calibri Light"/>
              </a:rPr>
              <a:t>ampersand sign</a:t>
            </a:r>
            <a:r>
              <a:rPr b="0" lang="en-US" sz="2800" spc="-1" strike="noStrike">
                <a:solidFill>
                  <a:srgbClr val="000000"/>
                </a:solidFill>
                <a:latin typeface="Calibri Light"/>
                <a:ea typeface="Calibri Light"/>
              </a:rPr>
              <a:t> </a:t>
            </a:r>
            <a:r>
              <a:rPr b="1" lang="en-US" sz="2800" spc="-1" strike="noStrike">
                <a:solidFill>
                  <a:srgbClr val="e46c0a"/>
                </a:solidFill>
                <a:latin typeface="Calibri Light"/>
                <a:ea typeface="Calibri Light"/>
              </a:rPr>
              <a:t>&amp;</a:t>
            </a:r>
            <a:r>
              <a:rPr b="0" lang="en-US" sz="2800" spc="-1" strike="noStrike">
                <a:solidFill>
                  <a:srgbClr val="e46c0a"/>
                </a:solidFill>
                <a:latin typeface="Calibri Light"/>
                <a:ea typeface="Calibri Light"/>
              </a:rPr>
              <a:t> </a:t>
            </a:r>
            <a:r>
              <a:rPr b="0" lang="en-US" sz="2800" spc="-1" strike="noStrike">
                <a:solidFill>
                  <a:srgbClr val="000000"/>
                </a:solidFill>
                <a:latin typeface="Calibri Light"/>
                <a:ea typeface="Calibri Light"/>
              </a:rPr>
              <a:t>is placed in front of its identifier in the function header and function declaration</a:t>
            </a:r>
            <a:endParaRPr b="0" lang="en-US" sz="2800" spc="-1" strike="noStrike">
              <a:solidFill>
                <a:srgbClr val="000000"/>
              </a:solidFill>
              <a:latin typeface="Calibri Light"/>
            </a:endParaRPr>
          </a:p>
        </p:txBody>
      </p:sp>
      <p:sp>
        <p:nvSpPr>
          <p:cNvPr id="647" name="TextShape 3"/>
          <p:cNvSpPr txBox="1"/>
          <p:nvPr/>
        </p:nvSpPr>
        <p:spPr>
          <a:xfrm>
            <a:off x="6553080" y="6356520"/>
            <a:ext cx="2133360" cy="364680"/>
          </a:xfrm>
          <a:prstGeom prst="rect">
            <a:avLst/>
          </a:prstGeom>
          <a:noFill/>
          <a:ln>
            <a:noFill/>
          </a:ln>
        </p:spPr>
        <p:txBody>
          <a:bodyPr anchor="ctr"/>
          <a:p>
            <a:pPr algn="r">
              <a:lnSpc>
                <a:spcPct val="100000"/>
              </a:lnSpc>
            </a:pPr>
            <a:fld id="{BF3ADEAB-0D3B-4428-A01E-AA92B480A29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48" name="CustomShape 4"/>
          <p:cNvSpPr/>
          <p:nvPr/>
        </p:nvSpPr>
        <p:spPr>
          <a:xfrm>
            <a:off x="1491480" y="3641760"/>
            <a:ext cx="6486840" cy="2302200"/>
          </a:xfrm>
          <a:prstGeom prst="rect">
            <a:avLst/>
          </a:prstGeom>
          <a:solidFill>
            <a:schemeClr val="bg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000000"/>
                </a:solidFill>
                <a:latin typeface="Calibri Light"/>
              </a:rPr>
              <a:t>Syntax (function header)</a:t>
            </a:r>
            <a:endParaRPr b="0" lang="en-GB" sz="2000" spc="-1" strike="noStrike">
              <a:latin typeface="Arial"/>
            </a:endParaRPr>
          </a:p>
          <a:p>
            <a:pPr>
              <a:lnSpc>
                <a:spcPct val="100000"/>
              </a:lnSpc>
            </a:pPr>
            <a:r>
              <a:rPr b="0" lang="en-GB" sz="2000" spc="-1" strike="noStrike">
                <a:solidFill>
                  <a:srgbClr val="0070c0"/>
                </a:solidFill>
                <a:latin typeface="Calibri Light"/>
              </a:rPr>
              <a:t>      </a:t>
            </a:r>
            <a:r>
              <a:rPr b="0" lang="en-GB" sz="2000" spc="-1" strike="noStrike">
                <a:solidFill>
                  <a:srgbClr val="0070c0"/>
                </a:solidFill>
                <a:latin typeface="Calibri Light"/>
              </a:rPr>
              <a:t>type_ret </a:t>
            </a:r>
            <a:r>
              <a:rPr b="0" lang="en-GB" sz="2000" spc="-1" strike="noStrike">
                <a:solidFill>
                  <a:srgbClr val="0070c0"/>
                </a:solidFill>
                <a:latin typeface="Calibri Light"/>
              </a:rPr>
              <a:t>	</a:t>
            </a:r>
            <a:r>
              <a:rPr b="0" lang="en-GB" sz="2000" spc="-1" strike="noStrike">
                <a:solidFill>
                  <a:srgbClr val="604a7b"/>
                </a:solidFill>
                <a:latin typeface="Calibri Light"/>
              </a:rPr>
              <a:t>func_name</a:t>
            </a:r>
            <a:r>
              <a:rPr b="0" lang="en-GB" sz="2000" spc="-1" strike="noStrike">
                <a:solidFill>
                  <a:srgbClr val="0070c0"/>
                </a:solidFill>
                <a:latin typeface="Calibri Light"/>
              </a:rPr>
              <a:t>(</a:t>
            </a:r>
            <a:r>
              <a:rPr b="0" lang="en-GB" sz="2000" spc="-1" strike="noStrike">
                <a:solidFill>
                  <a:srgbClr val="77933c"/>
                </a:solidFill>
                <a:latin typeface="Calibri Light"/>
              </a:rPr>
              <a:t>type1 </a:t>
            </a:r>
            <a:r>
              <a:rPr b="0" lang="en-GB" sz="2000" spc="-1" strike="noStrike">
                <a:solidFill>
                  <a:srgbClr val="e46c0a"/>
                </a:solidFill>
                <a:latin typeface="Calibri Light"/>
              </a:rPr>
              <a:t>&amp;</a:t>
            </a:r>
            <a:r>
              <a:rPr b="0" lang="en-GB" sz="2000" spc="-1" strike="noStrike">
                <a:solidFill>
                  <a:srgbClr val="77933c"/>
                </a:solidFill>
                <a:latin typeface="Calibri Light"/>
              </a:rPr>
              <a:t>par1, type2 </a:t>
            </a:r>
            <a:r>
              <a:rPr b="0" lang="en-GB" sz="2000" spc="-1" strike="noStrike">
                <a:solidFill>
                  <a:srgbClr val="e46c0a"/>
                </a:solidFill>
                <a:latin typeface="Calibri Light"/>
              </a:rPr>
              <a:t>&amp;</a:t>
            </a:r>
            <a:r>
              <a:rPr b="0" lang="en-GB" sz="2000" spc="-1" strike="noStrike">
                <a:solidFill>
                  <a:srgbClr val="77933c"/>
                </a:solidFill>
                <a:latin typeface="Calibri Light"/>
              </a:rPr>
              <a:t>par2, …</a:t>
            </a:r>
            <a:r>
              <a:rPr b="0" lang="en-GB" sz="2000" spc="-1" strike="noStrike">
                <a:solidFill>
                  <a:srgbClr val="0070c0"/>
                </a:solidFill>
                <a:latin typeface="Calibri Light"/>
              </a:rPr>
              <a:t>)   </a:t>
            </a:r>
            <a:br/>
            <a:endParaRPr b="0" lang="en-GB" sz="2000" spc="-1" strike="noStrike">
              <a:latin typeface="Arial"/>
            </a:endParaRPr>
          </a:p>
          <a:p>
            <a:pPr>
              <a:lnSpc>
                <a:spcPct val="100000"/>
              </a:lnSpc>
            </a:pPr>
            <a:r>
              <a:rPr b="1" lang="en-GB" sz="2000" spc="-1" strike="noStrike">
                <a:solidFill>
                  <a:srgbClr val="000000"/>
                </a:solidFill>
                <a:latin typeface="Calibri Light"/>
              </a:rPr>
              <a:t>Syntax (function declaration)</a:t>
            </a:r>
            <a:endParaRPr b="0" lang="en-GB" sz="2000" spc="-1" strike="noStrike">
              <a:latin typeface="Arial"/>
            </a:endParaRPr>
          </a:p>
          <a:p>
            <a:pPr>
              <a:lnSpc>
                <a:spcPct val="100000"/>
              </a:lnSpc>
            </a:pPr>
            <a:r>
              <a:rPr b="0" lang="en-GB" sz="2000" spc="-1" strike="noStrike">
                <a:solidFill>
                  <a:srgbClr val="0070c0"/>
                </a:solidFill>
                <a:latin typeface="Calibri Light"/>
              </a:rPr>
              <a:t>      </a:t>
            </a:r>
            <a:r>
              <a:rPr b="0" lang="en-GB" sz="2000" spc="-1" strike="noStrike">
                <a:solidFill>
                  <a:srgbClr val="0070c0"/>
                </a:solidFill>
                <a:latin typeface="Calibri Light"/>
              </a:rPr>
              <a:t>type_ret </a:t>
            </a:r>
            <a:r>
              <a:rPr b="0" lang="en-GB" sz="2000" spc="-1" strike="noStrike">
                <a:solidFill>
                  <a:srgbClr val="0070c0"/>
                </a:solidFill>
                <a:latin typeface="Calibri Light"/>
              </a:rPr>
              <a:t>	</a:t>
            </a:r>
            <a:r>
              <a:rPr b="0" lang="en-GB" sz="2000" spc="-1" strike="noStrike">
                <a:solidFill>
                  <a:srgbClr val="604a7b"/>
                </a:solidFill>
                <a:latin typeface="Calibri Light"/>
              </a:rPr>
              <a:t>func_name</a:t>
            </a:r>
            <a:r>
              <a:rPr b="0" lang="en-GB" sz="2000" spc="-1" strike="noStrike">
                <a:solidFill>
                  <a:srgbClr val="0070c0"/>
                </a:solidFill>
                <a:latin typeface="Calibri Light"/>
              </a:rPr>
              <a:t>(</a:t>
            </a:r>
            <a:r>
              <a:rPr b="0" lang="en-GB" sz="2000" spc="-1" strike="noStrike">
                <a:solidFill>
                  <a:srgbClr val="77933c"/>
                </a:solidFill>
                <a:latin typeface="Calibri Light"/>
              </a:rPr>
              <a:t>type1 </a:t>
            </a:r>
            <a:r>
              <a:rPr b="0" lang="en-GB" sz="2000" spc="-1" strike="noStrike">
                <a:solidFill>
                  <a:srgbClr val="e46c0a"/>
                </a:solidFill>
                <a:latin typeface="Calibri Light"/>
              </a:rPr>
              <a:t>&amp;</a:t>
            </a:r>
            <a:r>
              <a:rPr b="0" lang="en-GB" sz="2000" spc="-1" strike="noStrike">
                <a:solidFill>
                  <a:srgbClr val="77933c"/>
                </a:solidFill>
                <a:latin typeface="Calibri Light"/>
              </a:rPr>
              <a:t>par1, type2 </a:t>
            </a:r>
            <a:r>
              <a:rPr b="0" lang="en-GB" sz="2000" spc="-1" strike="noStrike">
                <a:solidFill>
                  <a:srgbClr val="e46c0a"/>
                </a:solidFill>
                <a:latin typeface="Calibri Light"/>
              </a:rPr>
              <a:t>&amp;</a:t>
            </a:r>
            <a:r>
              <a:rPr b="0" lang="en-GB" sz="2000" spc="-1" strike="noStrike">
                <a:solidFill>
                  <a:srgbClr val="77933c"/>
                </a:solidFill>
                <a:latin typeface="Calibri Light"/>
              </a:rPr>
              <a:t>par2, …</a:t>
            </a:r>
            <a:r>
              <a:rPr b="0" lang="en-GB" sz="2000" spc="-1" strike="noStrike">
                <a:solidFill>
                  <a:srgbClr val="0070c0"/>
                </a:solidFill>
                <a:latin typeface="Calibri Light"/>
              </a:rPr>
              <a:t>);  </a:t>
            </a:r>
            <a:endParaRPr b="0" lang="en-GB" sz="2000" spc="-1" strike="noStrike">
              <a:latin typeface="Arial"/>
            </a:endParaRPr>
          </a:p>
        </p:txBody>
      </p:sp>
    </p:spTree>
  </p:cSld>
  <p:timing>
    <p:tnLst>
      <p:par>
        <p:cTn id="689" dur="indefinite" restart="never" nodeType="tmRoot">
          <p:childTnLst>
            <p:seq>
              <p:cTn id="690"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Top-down design (divide and conquer) approach </a:t>
            </a:r>
            <a:endParaRPr b="0" lang="en-US" sz="4000" spc="-1" strike="noStrike">
              <a:solidFill>
                <a:srgbClr val="000000"/>
              </a:solidFill>
              <a:latin typeface="Calibri Light"/>
            </a:endParaRPr>
          </a:p>
        </p:txBody>
      </p:sp>
      <p:sp>
        <p:nvSpPr>
          <p:cNvPr id="150" name="TextShape 2"/>
          <p:cNvSpPr txBox="1"/>
          <p:nvPr/>
        </p:nvSpPr>
        <p:spPr>
          <a:xfrm>
            <a:off x="722160" y="2906640"/>
            <a:ext cx="7772040" cy="1499760"/>
          </a:xfrm>
          <a:prstGeom prst="rect">
            <a:avLst/>
          </a:prstGeom>
          <a:noFill/>
          <a:ln>
            <a:noFill/>
          </a:ln>
        </p:spPr>
        <p:txBody>
          <a:bodyPr anchor="b"/>
          <a:p>
            <a:endParaRPr b="0" lang="en-US" sz="3200" spc="-1" strike="noStrike">
              <a:solidFill>
                <a:srgbClr val="000000"/>
              </a:solidFill>
              <a:latin typeface="Calibri Light"/>
            </a:endParaRPr>
          </a:p>
        </p:txBody>
      </p:sp>
      <p:sp>
        <p:nvSpPr>
          <p:cNvPr id="151" name="TextShape 3"/>
          <p:cNvSpPr txBox="1"/>
          <p:nvPr/>
        </p:nvSpPr>
        <p:spPr>
          <a:xfrm>
            <a:off x="6553080" y="6356520"/>
            <a:ext cx="2133360" cy="364680"/>
          </a:xfrm>
          <a:prstGeom prst="rect">
            <a:avLst/>
          </a:prstGeom>
          <a:noFill/>
          <a:ln>
            <a:noFill/>
          </a:ln>
        </p:spPr>
        <p:txBody>
          <a:bodyPr anchor="ctr"/>
          <a:p>
            <a:pPr algn="r">
              <a:lnSpc>
                <a:spcPct val="100000"/>
              </a:lnSpc>
            </a:pPr>
            <a:fld id="{84240125-87AB-4217-9CD0-6567BB6905B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Pass-by-Reference</a:t>
            </a:r>
            <a:endParaRPr b="0" lang="en-US" sz="4400" spc="-1" strike="noStrike">
              <a:solidFill>
                <a:srgbClr val="000000"/>
              </a:solidFill>
              <a:latin typeface="Calibri Light"/>
            </a:endParaRPr>
          </a:p>
        </p:txBody>
      </p:sp>
      <p:sp>
        <p:nvSpPr>
          <p:cNvPr id="650" name="TextShape 2"/>
          <p:cNvSpPr txBox="1"/>
          <p:nvPr/>
        </p:nvSpPr>
        <p:spPr>
          <a:xfrm>
            <a:off x="6553080" y="6356520"/>
            <a:ext cx="2133360" cy="364680"/>
          </a:xfrm>
          <a:prstGeom prst="rect">
            <a:avLst/>
          </a:prstGeom>
          <a:noFill/>
          <a:ln>
            <a:noFill/>
          </a:ln>
        </p:spPr>
        <p:txBody>
          <a:bodyPr anchor="ctr"/>
          <a:p>
            <a:pPr algn="r">
              <a:lnSpc>
                <a:spcPct val="100000"/>
              </a:lnSpc>
            </a:pPr>
            <a:fld id="{74B2CCDF-D400-442B-B8BE-A65944F5400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51" name="CustomShape 3"/>
          <p:cNvSpPr/>
          <p:nvPr/>
        </p:nvSpPr>
        <p:spPr>
          <a:xfrm>
            <a:off x="675000" y="1417680"/>
            <a:ext cx="4218840" cy="5018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onsolas"/>
                <a:ea typeface="Consolas"/>
              </a:rPr>
              <a:t>// computes the square of an integer</a:t>
            </a:r>
            <a:endParaRPr b="0" lang="en-GB" sz="1600" spc="-1" strike="noStrike">
              <a:latin typeface="Arial"/>
            </a:endParaRPr>
          </a:p>
          <a:p>
            <a:pPr>
              <a:lnSpc>
                <a:spcPct val="100000"/>
              </a:lnSpc>
            </a:pPr>
            <a:r>
              <a:rPr b="0" lang="en-GB" sz="1600" spc="-1" strike="noStrike">
                <a:solidFill>
                  <a:srgbClr val="000000"/>
                </a:solidFill>
                <a:latin typeface="Consolas"/>
                <a:ea typeface="Consolas"/>
              </a:rPr>
              <a:t>void square( int &amp;x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x *=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 = 10;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 squared: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square( a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p:txBody>
      </p:sp>
      <p:sp>
        <p:nvSpPr>
          <p:cNvPr id="652" name="CustomShape 4"/>
          <p:cNvSpPr/>
          <p:nvPr/>
        </p:nvSpPr>
        <p:spPr>
          <a:xfrm>
            <a:off x="500400" y="272880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653" name="CustomShape 5"/>
          <p:cNvSpPr/>
          <p:nvPr/>
        </p:nvSpPr>
        <p:spPr>
          <a:xfrm flipH="1" rot="10800000">
            <a:off x="500400" y="5047920"/>
            <a:ext cx="12960" cy="2222280"/>
          </a:xfrm>
          <a:prstGeom prst="bentConnector3">
            <a:avLst>
              <a:gd name="adj1" fmla="val -1721904"/>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654" name="Group 6"/>
          <p:cNvGrpSpPr/>
          <p:nvPr/>
        </p:nvGrpSpPr>
        <p:grpSpPr>
          <a:xfrm>
            <a:off x="435600" y="4951440"/>
            <a:ext cx="309960" cy="192600"/>
            <a:chOff x="435600" y="4951440"/>
            <a:chExt cx="309960" cy="192600"/>
          </a:xfrm>
        </p:grpSpPr>
        <p:sp>
          <p:nvSpPr>
            <p:cNvPr id="655" name="CustomShape 7"/>
            <p:cNvSpPr/>
            <p:nvPr/>
          </p:nvSpPr>
          <p:spPr>
            <a:xfrm>
              <a:off x="487080" y="4951440"/>
              <a:ext cx="258480" cy="192600"/>
            </a:xfrm>
            <a:prstGeom prst="rightArrow">
              <a:avLst>
                <a:gd name="adj1" fmla="val 50000"/>
                <a:gd name="adj2" fmla="val 50000"/>
              </a:avLst>
            </a:prstGeom>
            <a:noFill/>
            <a:ln>
              <a:solidFill>
                <a:schemeClr val="tx1"/>
              </a:solidFill>
              <a:custDash>
                <a:ds d="100000" sp="100000"/>
              </a:custDash>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656" name="CustomShape 8"/>
            <p:cNvSpPr/>
            <p:nvPr/>
          </p:nvSpPr>
          <p:spPr>
            <a:xfrm>
              <a:off x="435600" y="4951440"/>
              <a:ext cx="66600" cy="192600"/>
            </a:xfrm>
            <a:prstGeom prst="rect">
              <a:avLst/>
            </a:prstGeom>
            <a:gradFill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657" name="CustomShape 9"/>
            <p:cNvSpPr/>
            <p:nvPr/>
          </p:nvSpPr>
          <p:spPr>
            <a:xfrm>
              <a:off x="525240" y="4951440"/>
              <a:ext cx="66600" cy="192600"/>
            </a:xfrm>
            <a:prstGeom prst="rect">
              <a:avLst/>
            </a:prstGeom>
            <a:gradFill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grpSp>
      <p:sp>
        <p:nvSpPr>
          <p:cNvPr id="658" name="CustomShape 10"/>
          <p:cNvSpPr/>
          <p:nvPr/>
        </p:nvSpPr>
        <p:spPr>
          <a:xfrm>
            <a:off x="5585400" y="4910760"/>
            <a:ext cx="1119960" cy="466920"/>
          </a:xfrm>
          <a:prstGeom prst="rect">
            <a:avLst/>
          </a:prstGeom>
          <a:ln>
            <a:round/>
          </a:ln>
        </p:spPr>
        <p:style>
          <a:lnRef idx="2">
            <a:schemeClr val="accent1"/>
          </a:lnRef>
          <a:fillRef idx="1">
            <a:schemeClr val="lt1"/>
          </a:fillRef>
          <a:effectRef idx="0">
            <a:schemeClr val="accent1"/>
          </a:effectRef>
          <a:fontRef idx="minor"/>
        </p:style>
      </p:sp>
      <p:sp>
        <p:nvSpPr>
          <p:cNvPr id="659" name="CustomShape 11"/>
          <p:cNvSpPr/>
          <p:nvPr/>
        </p:nvSpPr>
        <p:spPr>
          <a:xfrm>
            <a:off x="5957280" y="4448880"/>
            <a:ext cx="362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a</a:t>
            </a:r>
            <a:endParaRPr b="0" lang="en-GB" sz="2400" spc="-1" strike="noStrike">
              <a:latin typeface="Arial"/>
            </a:endParaRPr>
          </a:p>
        </p:txBody>
      </p:sp>
      <p:sp>
        <p:nvSpPr>
          <p:cNvPr id="660" name="CustomShape 12"/>
          <p:cNvSpPr/>
          <p:nvPr/>
        </p:nvSpPr>
        <p:spPr>
          <a:xfrm>
            <a:off x="5898240" y="4913640"/>
            <a:ext cx="691560" cy="45612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rPr>
              <a:t>10</a:t>
            </a:r>
            <a:endParaRPr b="0" lang="en-GB" sz="2400" spc="-1" strike="noStrike">
              <a:latin typeface="Arial"/>
            </a:endParaRPr>
          </a:p>
        </p:txBody>
      </p:sp>
      <p:sp>
        <p:nvSpPr>
          <p:cNvPr id="661" name="CustomShape 13"/>
          <p:cNvSpPr/>
          <p:nvPr/>
        </p:nvSpPr>
        <p:spPr>
          <a:xfrm>
            <a:off x="5957280" y="2471760"/>
            <a:ext cx="362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x</a:t>
            </a:r>
            <a:endParaRPr b="0" lang="en-GB" sz="2400" spc="-1" strike="noStrike">
              <a:latin typeface="Arial"/>
            </a:endParaRPr>
          </a:p>
        </p:txBody>
      </p:sp>
      <p:sp>
        <p:nvSpPr>
          <p:cNvPr id="662" name="CustomShape 14"/>
          <p:cNvSpPr/>
          <p:nvPr/>
        </p:nvSpPr>
        <p:spPr>
          <a:xfrm>
            <a:off x="6138720" y="2933280"/>
            <a:ext cx="360" cy="1515240"/>
          </a:xfrm>
          <a:custGeom>
            <a:avLst/>
            <a:gdLst/>
            <a:ahLst/>
            <a:rect l="l" t="t" r="r" b="b"/>
            <a:pathLst>
              <a:path w="21600" h="21600">
                <a:moveTo>
                  <a:pt x="0" y="0"/>
                </a:moveTo>
                <a:lnTo>
                  <a:pt x="21600" y="21600"/>
                </a:lnTo>
              </a:path>
            </a:pathLst>
          </a:custGeom>
          <a:noFill/>
          <a:ln w="57240">
            <a:solidFill>
              <a:schemeClr val="accent6">
                <a:lumMod val="75000"/>
              </a:schemeClr>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63" name="CustomShape 15"/>
          <p:cNvSpPr/>
          <p:nvPr/>
        </p:nvSpPr>
        <p:spPr>
          <a:xfrm flipH="1">
            <a:off x="6315840" y="3090960"/>
            <a:ext cx="1758240" cy="20106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Formal parameter refers to the same memory location as the argument</a:t>
            </a:r>
            <a:endParaRPr b="0" lang="en-GB" sz="1800" spc="-1" strike="noStrike">
              <a:latin typeface="Arial"/>
            </a:endParaRPr>
          </a:p>
        </p:txBody>
      </p:sp>
      <p:grpSp>
        <p:nvGrpSpPr>
          <p:cNvPr id="664" name="Group 16"/>
          <p:cNvGrpSpPr/>
          <p:nvPr/>
        </p:nvGrpSpPr>
        <p:grpSpPr>
          <a:xfrm>
            <a:off x="2748600" y="1439280"/>
            <a:ext cx="5881320" cy="1289160"/>
            <a:chOff x="2748600" y="1439280"/>
            <a:chExt cx="5881320" cy="1289160"/>
          </a:xfrm>
        </p:grpSpPr>
        <p:sp>
          <p:nvSpPr>
            <p:cNvPr id="665" name="CustomShape 17"/>
            <p:cNvSpPr/>
            <p:nvPr/>
          </p:nvSpPr>
          <p:spPr>
            <a:xfrm flipH="1">
              <a:off x="5065920" y="1439280"/>
              <a:ext cx="3563640" cy="913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Note the </a:t>
              </a:r>
              <a:r>
                <a:rPr b="1" lang="en-GB" sz="1800" spc="-1" strike="noStrike">
                  <a:solidFill>
                    <a:srgbClr val="000000"/>
                  </a:solidFill>
                  <a:latin typeface="Avenir Next Condensed"/>
                  <a:ea typeface="Avenir Next Condensed"/>
                </a:rPr>
                <a:t>&amp;</a:t>
              </a:r>
              <a:r>
                <a:rPr b="0" lang="en-GB" sz="1800" spc="-1" strike="noStrike">
                  <a:solidFill>
                    <a:srgbClr val="000000"/>
                  </a:solidFill>
                  <a:latin typeface="Avenir Next Condensed"/>
                  <a:ea typeface="Avenir Next Condensed"/>
                </a:rPr>
                <a:t> to indicate that the formal parameter x is pass-by-reference</a:t>
              </a:r>
              <a:endParaRPr b="0" lang="en-GB" sz="1800" spc="-1" strike="noStrike">
                <a:latin typeface="Arial"/>
              </a:endParaRPr>
            </a:p>
          </p:txBody>
        </p:sp>
        <p:sp>
          <p:nvSpPr>
            <p:cNvPr id="666" name="CustomShape 18"/>
            <p:cNvSpPr/>
            <p:nvPr/>
          </p:nvSpPr>
          <p:spPr>
            <a:xfrm flipH="1">
              <a:off x="2748240" y="1762200"/>
              <a:ext cx="2317320" cy="966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Tree>
  </p:cSld>
  <p:timing>
    <p:tnLst>
      <p:par>
        <p:cTn id="691" dur="indefinite" restart="never" nodeType="tmRoot">
          <p:childTnLst>
            <p:seq>
              <p:cTn id="692" dur="indefinite" nodeType="mainSeq">
                <p:childTnLst>
                  <p:par>
                    <p:cTn id="693" fill="hold">
                      <p:stCondLst>
                        <p:cond delay="indefinite"/>
                      </p:stCondLst>
                      <p:childTnLst>
                        <p:par>
                          <p:cTn id="694" fill="hold">
                            <p:stCondLst>
                              <p:cond delay="0"/>
                            </p:stCondLst>
                            <p:childTnLst>
                              <p:par>
                                <p:cTn id="695" nodeType="clickEffect" fill="hold" presetClass="entr" presetID="1">
                                  <p:stCondLst>
                                    <p:cond delay="0"/>
                                  </p:stCondLst>
                                  <p:childTnLst>
                                    <p:set>
                                      <p:cBhvr>
                                        <p:cTn id="696" dur="1" fill="hold">
                                          <p:stCondLst>
                                            <p:cond delay="0"/>
                                          </p:stCondLst>
                                        </p:cTn>
                                        <p:tgtEl>
                                          <p:spTgt spid="664"/>
                                        </p:tgtEl>
                                        <p:attrNameLst>
                                          <p:attrName>style.visibility</p:attrName>
                                        </p:attrNameLst>
                                      </p:cBhvr>
                                      <p:to>
                                        <p:strVal val="visible"/>
                                      </p:to>
                                    </p:set>
                                  </p:childTnLst>
                                </p:cTn>
                              </p:par>
                            </p:childTnLst>
                          </p:cTn>
                        </p:par>
                      </p:childTnLst>
                    </p:cTn>
                  </p:par>
                  <p:par>
                    <p:cTn id="697" fill="hold">
                      <p:stCondLst>
                        <p:cond delay="indefinite"/>
                      </p:stCondLst>
                      <p:childTnLst>
                        <p:par>
                          <p:cTn id="698" fill="hold">
                            <p:stCondLst>
                              <p:cond delay="0"/>
                            </p:stCondLst>
                            <p:childTnLst>
                              <p:par>
                                <p:cTn id="699" nodeType="clickEffect" fill="hold" presetClass="entr" presetID="1">
                                  <p:stCondLst>
                                    <p:cond delay="0"/>
                                  </p:stCondLst>
                                  <p:childTnLst>
                                    <p:set>
                                      <p:cBhvr>
                                        <p:cTn id="700" dur="1" fill="hold">
                                          <p:stCondLst>
                                            <p:cond delay="0"/>
                                          </p:stCondLst>
                                        </p:cTn>
                                        <p:tgtEl>
                                          <p:spTgt spid="654"/>
                                        </p:tgtEl>
                                        <p:attrNameLst>
                                          <p:attrName>style.visibility</p:attrName>
                                        </p:attrNameLst>
                                      </p:cBhvr>
                                      <p:to>
                                        <p:strVal val="visible"/>
                                      </p:to>
                                    </p:set>
                                  </p:childTnLst>
                                </p:cTn>
                              </p:par>
                            </p:childTnLst>
                          </p:cTn>
                        </p:par>
                      </p:childTnLst>
                    </p:cTn>
                  </p:par>
                  <p:par>
                    <p:cTn id="701" fill="hold">
                      <p:stCondLst>
                        <p:cond delay="indefinite"/>
                      </p:stCondLst>
                      <p:childTnLst>
                        <p:par>
                          <p:cTn id="702" fill="hold">
                            <p:stCondLst>
                              <p:cond delay="0"/>
                            </p:stCondLst>
                            <p:childTnLst>
                              <p:par>
                                <p:cTn id="703" nodeType="clickEffect" fill="hold" presetClass="entr" presetID="1">
                                  <p:stCondLst>
                                    <p:cond delay="0"/>
                                  </p:stCondLst>
                                  <p:childTnLst>
                                    <p:set>
                                      <p:cBhvr>
                                        <p:cTn id="704" dur="1" fill="hold">
                                          <p:stCondLst>
                                            <p:cond delay="0"/>
                                          </p:stCondLst>
                                        </p:cTn>
                                        <p:tgtEl>
                                          <p:spTgt spid="653"/>
                                        </p:tgtEl>
                                        <p:attrNameLst>
                                          <p:attrName>style.visibility</p:attrName>
                                        </p:attrNameLst>
                                      </p:cBhvr>
                                      <p:to>
                                        <p:strVal val="visible"/>
                                      </p:to>
                                    </p:set>
                                  </p:childTnLst>
                                </p:cTn>
                              </p:par>
                              <p:par>
                                <p:cTn id="705" nodeType="withEffect" fill="hold" presetClass="entr" presetID="1">
                                  <p:stCondLst>
                                    <p:cond delay="0"/>
                                  </p:stCondLst>
                                  <p:childTnLst>
                                    <p:set>
                                      <p:cBhvr>
                                        <p:cTn id="706" dur="1" fill="hold">
                                          <p:stCondLst>
                                            <p:cond delay="0"/>
                                          </p:stCondLst>
                                        </p:cTn>
                                        <p:tgtEl>
                                          <p:spTgt spid="652"/>
                                        </p:tgtEl>
                                        <p:attrNameLst>
                                          <p:attrName>style.visibility</p:attrName>
                                        </p:attrNameLst>
                                      </p:cBhvr>
                                      <p:to>
                                        <p:strVal val="visible"/>
                                      </p:to>
                                    </p:set>
                                  </p:childTnLst>
                                </p:cTn>
                              </p:par>
                            </p:childTnLst>
                          </p:cTn>
                        </p:par>
                      </p:childTnLst>
                    </p:cTn>
                  </p:par>
                  <p:par>
                    <p:cTn id="707" fill="hold">
                      <p:stCondLst>
                        <p:cond delay="indefinite"/>
                      </p:stCondLst>
                      <p:childTnLst>
                        <p:par>
                          <p:cTn id="708" fill="hold">
                            <p:stCondLst>
                              <p:cond delay="0"/>
                            </p:stCondLst>
                            <p:childTnLst>
                              <p:par>
                                <p:cTn id="709" nodeType="clickEffect" fill="hold" presetClass="entr" presetID="1">
                                  <p:stCondLst>
                                    <p:cond delay="0"/>
                                  </p:stCondLst>
                                  <p:childTnLst>
                                    <p:set>
                                      <p:cBhvr>
                                        <p:cTn id="710" dur="1" fill="hold">
                                          <p:stCondLst>
                                            <p:cond delay="0"/>
                                          </p:stCondLst>
                                        </p:cTn>
                                        <p:tgtEl>
                                          <p:spTgt spid="661"/>
                                        </p:tgtEl>
                                        <p:attrNameLst>
                                          <p:attrName>style.visibility</p:attrName>
                                        </p:attrNameLst>
                                      </p:cBhvr>
                                      <p:to>
                                        <p:strVal val="visible"/>
                                      </p:to>
                                    </p:set>
                                  </p:childTnLst>
                                </p:cTn>
                              </p:par>
                            </p:childTnLst>
                          </p:cTn>
                        </p:par>
                      </p:childTnLst>
                    </p:cTn>
                  </p:par>
                  <p:par>
                    <p:cTn id="711" fill="hold">
                      <p:stCondLst>
                        <p:cond delay="indefinite"/>
                      </p:stCondLst>
                      <p:childTnLst>
                        <p:par>
                          <p:cTn id="712" fill="hold">
                            <p:stCondLst>
                              <p:cond delay="0"/>
                            </p:stCondLst>
                            <p:childTnLst>
                              <p:par>
                                <p:cTn id="713" nodeType="clickEffect" fill="hold" presetClass="entr" presetID="1">
                                  <p:stCondLst>
                                    <p:cond delay="0"/>
                                  </p:stCondLst>
                                  <p:childTnLst>
                                    <p:set>
                                      <p:cBhvr>
                                        <p:cTn id="714" dur="1" fill="hold">
                                          <p:stCondLst>
                                            <p:cond delay="0"/>
                                          </p:stCondLst>
                                        </p:cTn>
                                        <p:tgtEl>
                                          <p:spTgt spid="662"/>
                                        </p:tgtEl>
                                        <p:attrNameLst>
                                          <p:attrName>style.visibility</p:attrName>
                                        </p:attrNameLst>
                                      </p:cBhvr>
                                      <p:to>
                                        <p:strVal val="visible"/>
                                      </p:to>
                                    </p:set>
                                  </p:childTnLst>
                                </p:cTn>
                              </p:par>
                            </p:childTnLst>
                          </p:cTn>
                        </p:par>
                      </p:childTnLst>
                    </p:cTn>
                  </p:par>
                  <p:par>
                    <p:cTn id="715" fill="hold">
                      <p:stCondLst>
                        <p:cond delay="indefinite"/>
                      </p:stCondLst>
                      <p:childTnLst>
                        <p:par>
                          <p:cTn id="716" fill="hold">
                            <p:stCondLst>
                              <p:cond delay="0"/>
                            </p:stCondLst>
                            <p:childTnLst>
                              <p:par>
                                <p:cTn id="717" nodeType="clickEffect" fill="hold" presetClass="entr" presetID="1">
                                  <p:stCondLst>
                                    <p:cond delay="0"/>
                                  </p:stCondLst>
                                  <p:childTnLst>
                                    <p:set>
                                      <p:cBhvr>
                                        <p:cTn id="718" dur="1" fill="hold">
                                          <p:stCondLst>
                                            <p:cond delay="0"/>
                                          </p:stCondLst>
                                        </p:cTn>
                                        <p:tgtEl>
                                          <p:spTgt spid="66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CustomShape 1"/>
          <p:cNvSpPr/>
          <p:nvPr/>
        </p:nvSpPr>
        <p:spPr>
          <a:xfrm>
            <a:off x="675000" y="1417680"/>
            <a:ext cx="4218840" cy="5018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onsolas"/>
                <a:ea typeface="Consolas"/>
              </a:rPr>
              <a:t>// computes the square of an integer</a:t>
            </a:r>
            <a:endParaRPr b="0" lang="en-GB" sz="1600" spc="-1" strike="noStrike">
              <a:latin typeface="Arial"/>
            </a:endParaRPr>
          </a:p>
          <a:p>
            <a:pPr>
              <a:lnSpc>
                <a:spcPct val="100000"/>
              </a:lnSpc>
            </a:pPr>
            <a:r>
              <a:rPr b="0" lang="en-GB" sz="1600" spc="-1" strike="noStrike">
                <a:solidFill>
                  <a:srgbClr val="000000"/>
                </a:solidFill>
                <a:latin typeface="Consolas"/>
                <a:ea typeface="Consolas"/>
              </a:rPr>
              <a:t>void square( int &amp;x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x *=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 = 10;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 squared: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square( a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p:txBody>
      </p:sp>
      <p:sp>
        <p:nvSpPr>
          <p:cNvPr id="668" name="TextShape 2"/>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Pass-by-Reference</a:t>
            </a:r>
            <a:endParaRPr b="0" lang="en-US" sz="4400" spc="-1" strike="noStrike">
              <a:solidFill>
                <a:srgbClr val="000000"/>
              </a:solidFill>
              <a:latin typeface="Calibri Light"/>
            </a:endParaRPr>
          </a:p>
        </p:txBody>
      </p:sp>
      <p:sp>
        <p:nvSpPr>
          <p:cNvPr id="669" name="TextShape 3"/>
          <p:cNvSpPr txBox="1"/>
          <p:nvPr/>
        </p:nvSpPr>
        <p:spPr>
          <a:xfrm>
            <a:off x="6553080" y="6356520"/>
            <a:ext cx="2133360" cy="364680"/>
          </a:xfrm>
          <a:prstGeom prst="rect">
            <a:avLst/>
          </a:prstGeom>
          <a:noFill/>
          <a:ln>
            <a:noFill/>
          </a:ln>
        </p:spPr>
        <p:txBody>
          <a:bodyPr anchor="ctr"/>
          <a:p>
            <a:pPr algn="r">
              <a:lnSpc>
                <a:spcPct val="100000"/>
              </a:lnSpc>
            </a:pPr>
            <a:fld id="{5562BD68-2142-4219-ADE5-C6AD6B7B0D8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70" name="CustomShape 4"/>
          <p:cNvSpPr/>
          <p:nvPr/>
        </p:nvSpPr>
        <p:spPr>
          <a:xfrm>
            <a:off x="500400" y="324756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grpSp>
        <p:nvGrpSpPr>
          <p:cNvPr id="671" name="Group 5"/>
          <p:cNvGrpSpPr/>
          <p:nvPr/>
        </p:nvGrpSpPr>
        <p:grpSpPr>
          <a:xfrm>
            <a:off x="435600" y="4951440"/>
            <a:ext cx="309960" cy="192600"/>
            <a:chOff x="435600" y="4951440"/>
            <a:chExt cx="309960" cy="192600"/>
          </a:xfrm>
        </p:grpSpPr>
        <p:sp>
          <p:nvSpPr>
            <p:cNvPr id="672" name="CustomShape 6"/>
            <p:cNvSpPr/>
            <p:nvPr/>
          </p:nvSpPr>
          <p:spPr>
            <a:xfrm>
              <a:off x="487080" y="4951440"/>
              <a:ext cx="258480" cy="192600"/>
            </a:xfrm>
            <a:prstGeom prst="rightArrow">
              <a:avLst>
                <a:gd name="adj1" fmla="val 50000"/>
                <a:gd name="adj2" fmla="val 50000"/>
              </a:avLst>
            </a:prstGeom>
            <a:noFill/>
            <a:ln>
              <a:solidFill>
                <a:schemeClr val="tx1"/>
              </a:solidFill>
              <a:custDash>
                <a:ds d="100000" sp="100000"/>
              </a:custDash>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673" name="CustomShape 7"/>
            <p:cNvSpPr/>
            <p:nvPr/>
          </p:nvSpPr>
          <p:spPr>
            <a:xfrm>
              <a:off x="435600" y="4951440"/>
              <a:ext cx="66600" cy="192600"/>
            </a:xfrm>
            <a:prstGeom prst="rect">
              <a:avLst/>
            </a:prstGeom>
            <a:gradFill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674" name="CustomShape 8"/>
            <p:cNvSpPr/>
            <p:nvPr/>
          </p:nvSpPr>
          <p:spPr>
            <a:xfrm>
              <a:off x="525240" y="4951440"/>
              <a:ext cx="66600" cy="192600"/>
            </a:xfrm>
            <a:prstGeom prst="rect">
              <a:avLst/>
            </a:prstGeom>
            <a:gradFill rotWithShape="0">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grpSp>
      <p:sp>
        <p:nvSpPr>
          <p:cNvPr id="675" name="CustomShape 9"/>
          <p:cNvSpPr/>
          <p:nvPr/>
        </p:nvSpPr>
        <p:spPr>
          <a:xfrm>
            <a:off x="5585400" y="4910760"/>
            <a:ext cx="1119960" cy="466920"/>
          </a:xfrm>
          <a:prstGeom prst="rect">
            <a:avLst/>
          </a:prstGeom>
          <a:ln>
            <a:round/>
          </a:ln>
        </p:spPr>
        <p:style>
          <a:lnRef idx="2">
            <a:schemeClr val="accent1"/>
          </a:lnRef>
          <a:fillRef idx="1">
            <a:schemeClr val="lt1"/>
          </a:fillRef>
          <a:effectRef idx="0">
            <a:schemeClr val="accent1"/>
          </a:effectRef>
          <a:fontRef idx="minor"/>
        </p:style>
      </p:sp>
      <p:sp>
        <p:nvSpPr>
          <p:cNvPr id="676" name="CustomShape 10"/>
          <p:cNvSpPr/>
          <p:nvPr/>
        </p:nvSpPr>
        <p:spPr>
          <a:xfrm>
            <a:off x="5957280" y="4448880"/>
            <a:ext cx="362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a</a:t>
            </a:r>
            <a:endParaRPr b="0" lang="en-GB" sz="2400" spc="-1" strike="noStrike">
              <a:latin typeface="Arial"/>
            </a:endParaRPr>
          </a:p>
        </p:txBody>
      </p:sp>
      <p:sp>
        <p:nvSpPr>
          <p:cNvPr id="677" name="CustomShape 11"/>
          <p:cNvSpPr/>
          <p:nvPr/>
        </p:nvSpPr>
        <p:spPr>
          <a:xfrm>
            <a:off x="5898240" y="4913640"/>
            <a:ext cx="691560" cy="45612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rPr>
              <a:t>10</a:t>
            </a:r>
            <a:endParaRPr b="0" lang="en-GB" sz="2400" spc="-1" strike="noStrike">
              <a:latin typeface="Arial"/>
            </a:endParaRPr>
          </a:p>
        </p:txBody>
      </p:sp>
      <p:sp>
        <p:nvSpPr>
          <p:cNvPr id="678" name="CustomShape 12"/>
          <p:cNvSpPr/>
          <p:nvPr/>
        </p:nvSpPr>
        <p:spPr>
          <a:xfrm>
            <a:off x="5957280" y="2471760"/>
            <a:ext cx="362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x</a:t>
            </a:r>
            <a:endParaRPr b="0" lang="en-GB" sz="2400" spc="-1" strike="noStrike">
              <a:latin typeface="Arial"/>
            </a:endParaRPr>
          </a:p>
        </p:txBody>
      </p:sp>
      <p:sp>
        <p:nvSpPr>
          <p:cNvPr id="679" name="CustomShape 13"/>
          <p:cNvSpPr/>
          <p:nvPr/>
        </p:nvSpPr>
        <p:spPr>
          <a:xfrm>
            <a:off x="6138720" y="2933280"/>
            <a:ext cx="360" cy="1515240"/>
          </a:xfrm>
          <a:custGeom>
            <a:avLst/>
            <a:gdLst/>
            <a:ahLst/>
            <a:rect l="l" t="t" r="r" b="b"/>
            <a:pathLst>
              <a:path w="21600" h="21600">
                <a:moveTo>
                  <a:pt x="0" y="0"/>
                </a:moveTo>
                <a:lnTo>
                  <a:pt x="21600" y="21600"/>
                </a:lnTo>
              </a:path>
            </a:pathLst>
          </a:custGeom>
          <a:noFill/>
          <a:ln w="57240">
            <a:solidFill>
              <a:schemeClr val="accent6">
                <a:lumMod val="75000"/>
              </a:schemeClr>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80" name="CustomShape 14"/>
          <p:cNvSpPr/>
          <p:nvPr/>
        </p:nvSpPr>
        <p:spPr>
          <a:xfrm>
            <a:off x="5861160" y="4933800"/>
            <a:ext cx="691560" cy="82080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rPr>
              <a:t>100</a:t>
            </a:r>
            <a:endParaRPr b="0" lang="en-GB" sz="2400" spc="-1" strike="noStrike">
              <a:latin typeface="Arial"/>
            </a:endParaRPr>
          </a:p>
        </p:txBody>
      </p:sp>
    </p:spTree>
  </p:cSld>
  <p:timing>
    <p:tnLst>
      <p:par>
        <p:cTn id="719" dur="indefinite" restart="never" nodeType="tmRoot">
          <p:childTnLst>
            <p:seq>
              <p:cTn id="720" dur="indefinite" nodeType="mainSeq">
                <p:childTnLst>
                  <p:par>
                    <p:cTn id="721" fill="hold">
                      <p:stCondLst>
                        <p:cond delay="indefinite"/>
                      </p:stCondLst>
                      <p:childTnLst>
                        <p:par>
                          <p:cTn id="722" fill="hold">
                            <p:stCondLst>
                              <p:cond delay="0"/>
                            </p:stCondLst>
                            <p:childTnLst>
                              <p:par>
                                <p:cTn id="723" nodeType="clickEffect" fill="hold" presetClass="entr" presetID="1">
                                  <p:stCondLst>
                                    <p:cond delay="0"/>
                                  </p:stCondLst>
                                  <p:childTnLst>
                                    <p:set>
                                      <p:cBhvr>
                                        <p:cTn id="724" dur="1" fill="hold">
                                          <p:stCondLst>
                                            <p:cond delay="0"/>
                                          </p:stCondLst>
                                        </p:cTn>
                                        <p:tgtEl>
                                          <p:spTgt spid="68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CustomShape 1"/>
          <p:cNvSpPr/>
          <p:nvPr/>
        </p:nvSpPr>
        <p:spPr>
          <a:xfrm>
            <a:off x="675000" y="1417680"/>
            <a:ext cx="4218840" cy="5018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onsolas"/>
                <a:ea typeface="Consolas"/>
              </a:rPr>
              <a:t>// computes the square of an integer</a:t>
            </a:r>
            <a:endParaRPr b="0" lang="en-GB" sz="1600" spc="-1" strike="noStrike">
              <a:latin typeface="Arial"/>
            </a:endParaRPr>
          </a:p>
          <a:p>
            <a:pPr>
              <a:lnSpc>
                <a:spcPct val="100000"/>
              </a:lnSpc>
            </a:pPr>
            <a:r>
              <a:rPr b="0" lang="en-GB" sz="1600" spc="-1" strike="noStrike">
                <a:solidFill>
                  <a:srgbClr val="000000"/>
                </a:solidFill>
                <a:latin typeface="Consolas"/>
                <a:ea typeface="Consolas"/>
              </a:rPr>
              <a:t>void square( int &amp;x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x *=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 = 10;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 squared: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square( a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p:txBody>
      </p:sp>
      <p:sp>
        <p:nvSpPr>
          <p:cNvPr id="682" name="TextShape 2"/>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Pass-by-Reference</a:t>
            </a:r>
            <a:endParaRPr b="0" lang="en-US" sz="4400" spc="-1" strike="noStrike">
              <a:solidFill>
                <a:srgbClr val="000000"/>
              </a:solidFill>
              <a:latin typeface="Calibri Light"/>
            </a:endParaRPr>
          </a:p>
        </p:txBody>
      </p:sp>
      <p:sp>
        <p:nvSpPr>
          <p:cNvPr id="683" name="TextShape 3"/>
          <p:cNvSpPr txBox="1"/>
          <p:nvPr/>
        </p:nvSpPr>
        <p:spPr>
          <a:xfrm>
            <a:off x="6553080" y="6356520"/>
            <a:ext cx="2133360" cy="364680"/>
          </a:xfrm>
          <a:prstGeom prst="rect">
            <a:avLst/>
          </a:prstGeom>
          <a:noFill/>
          <a:ln>
            <a:noFill/>
          </a:ln>
        </p:spPr>
        <p:txBody>
          <a:bodyPr anchor="ctr"/>
          <a:p>
            <a:pPr algn="r">
              <a:lnSpc>
                <a:spcPct val="100000"/>
              </a:lnSpc>
            </a:pPr>
            <a:fld id="{BADEB56C-E791-4AEF-9985-D50B1281C78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84" name="CustomShape 4"/>
          <p:cNvSpPr/>
          <p:nvPr/>
        </p:nvSpPr>
        <p:spPr>
          <a:xfrm>
            <a:off x="500400" y="5182200"/>
            <a:ext cx="258480" cy="192600"/>
          </a:xfrm>
          <a:prstGeom prst="rightArrow">
            <a:avLst>
              <a:gd name="adj1" fmla="val 50000"/>
              <a:gd name="adj2" fmla="val 50000"/>
            </a:avLst>
          </a:prstGeom>
          <a:gradFill rotWithShape="0">
            <a:gsLst>
              <a:gs pos="0">
                <a:srgbClr val="979700"/>
              </a:gs>
              <a:gs pos="50000">
                <a:srgbClr val="d6d600"/>
              </a:gs>
              <a:gs pos="100000">
                <a:srgbClr val="ffff00"/>
              </a:gs>
            </a:gsLst>
            <a:lin ang="16200000"/>
          </a:gradFill>
          <a:ln>
            <a:solidFill>
              <a:schemeClr val="tx1"/>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685" name="CustomShape 5"/>
          <p:cNvSpPr/>
          <p:nvPr/>
        </p:nvSpPr>
        <p:spPr>
          <a:xfrm>
            <a:off x="5585400" y="4910760"/>
            <a:ext cx="1119960" cy="466920"/>
          </a:xfrm>
          <a:prstGeom prst="rect">
            <a:avLst/>
          </a:prstGeom>
          <a:ln>
            <a:round/>
          </a:ln>
        </p:spPr>
        <p:style>
          <a:lnRef idx="2">
            <a:schemeClr val="accent1"/>
          </a:lnRef>
          <a:fillRef idx="1">
            <a:schemeClr val="lt1"/>
          </a:fillRef>
          <a:effectRef idx="0">
            <a:schemeClr val="accent1"/>
          </a:effectRef>
          <a:fontRef idx="minor"/>
        </p:style>
      </p:sp>
      <p:sp>
        <p:nvSpPr>
          <p:cNvPr id="686" name="CustomShape 6"/>
          <p:cNvSpPr/>
          <p:nvPr/>
        </p:nvSpPr>
        <p:spPr>
          <a:xfrm>
            <a:off x="5957280" y="4448880"/>
            <a:ext cx="362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a</a:t>
            </a:r>
            <a:endParaRPr b="0" lang="en-GB" sz="2400" spc="-1" strike="noStrike">
              <a:latin typeface="Arial"/>
            </a:endParaRPr>
          </a:p>
        </p:txBody>
      </p:sp>
      <p:sp>
        <p:nvSpPr>
          <p:cNvPr id="687" name="CustomShape 7"/>
          <p:cNvSpPr/>
          <p:nvPr/>
        </p:nvSpPr>
        <p:spPr>
          <a:xfrm>
            <a:off x="5898240" y="4913640"/>
            <a:ext cx="691560" cy="45612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rPr>
              <a:t>10</a:t>
            </a:r>
            <a:endParaRPr b="0" lang="en-GB" sz="2400" spc="-1" strike="noStrike">
              <a:latin typeface="Arial"/>
            </a:endParaRPr>
          </a:p>
        </p:txBody>
      </p:sp>
      <p:sp>
        <p:nvSpPr>
          <p:cNvPr id="688" name="CustomShape 8"/>
          <p:cNvSpPr/>
          <p:nvPr/>
        </p:nvSpPr>
        <p:spPr>
          <a:xfrm>
            <a:off x="5861160" y="4933800"/>
            <a:ext cx="691560" cy="82080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rPr>
              <a:t>100</a:t>
            </a:r>
            <a:endParaRPr b="0" lang="en-GB" sz="2400" spc="-1" strike="noStrike">
              <a:latin typeface="Arial"/>
            </a:endParaRPr>
          </a:p>
        </p:txBody>
      </p:sp>
    </p:spTree>
  </p:cSld>
  <p:timing>
    <p:tnLst>
      <p:par>
        <p:cTn id="725" dur="indefinite" restart="never" nodeType="tmRoot">
          <p:childTnLst>
            <p:seq>
              <p:cTn id="726" dur="indefinite"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Pass-by-Reference</a:t>
            </a:r>
            <a:endParaRPr b="0" lang="en-US" sz="4400" spc="-1" strike="noStrike">
              <a:solidFill>
                <a:srgbClr val="000000"/>
              </a:solidFill>
              <a:latin typeface="Calibri Light"/>
            </a:endParaRPr>
          </a:p>
        </p:txBody>
      </p:sp>
      <p:sp>
        <p:nvSpPr>
          <p:cNvPr id="690" name="TextShape 2"/>
          <p:cNvSpPr txBox="1"/>
          <p:nvPr/>
        </p:nvSpPr>
        <p:spPr>
          <a:xfrm>
            <a:off x="6553080" y="6385680"/>
            <a:ext cx="2133360" cy="364680"/>
          </a:xfrm>
          <a:prstGeom prst="rect">
            <a:avLst/>
          </a:prstGeom>
          <a:noFill/>
          <a:ln>
            <a:noFill/>
          </a:ln>
        </p:spPr>
        <p:txBody>
          <a:bodyPr anchor="ctr"/>
          <a:p>
            <a:pPr algn="r">
              <a:lnSpc>
                <a:spcPct val="100000"/>
              </a:lnSpc>
            </a:pPr>
            <a:fld id="{D23C1413-3BF6-4370-9843-822281F77B4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91" name="CustomShape 3"/>
          <p:cNvSpPr/>
          <p:nvPr/>
        </p:nvSpPr>
        <p:spPr>
          <a:xfrm>
            <a:off x="457200" y="1232280"/>
            <a:ext cx="6181920" cy="5397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void swap(int &amp;a, int &amp;b)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 " &lt;&lt; a &lt;&lt; ", b = " &lt;&lt; b &lt;&lt; endl;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temp =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 = b;</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b = temp;</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 " &lt;&lt; a &lt;&lt; ", b = " &lt;&lt; b &lt;&lt; endl;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x = 0, y = 100;</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"x = " &lt;&lt; x &lt;&lt; ", y = " &lt;&lt; y &lt;&lt; endl;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swap(x, 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"x = " &lt;&lt; x &lt;&lt; ", y = " &lt;&lt; y &lt;&lt; endl;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p:txBody>
      </p:sp>
      <p:sp>
        <p:nvSpPr>
          <p:cNvPr id="692" name="CustomShape 4"/>
          <p:cNvSpPr/>
          <p:nvPr/>
        </p:nvSpPr>
        <p:spPr>
          <a:xfrm>
            <a:off x="6220080" y="3010680"/>
            <a:ext cx="2625840" cy="166752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693" name="CustomShape 5"/>
          <p:cNvSpPr/>
          <p:nvPr/>
        </p:nvSpPr>
        <p:spPr>
          <a:xfrm>
            <a:off x="7466040" y="2735280"/>
            <a:ext cx="172368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alibri Light"/>
              </a:rPr>
              <a:t>Screen output</a:t>
            </a:r>
            <a:endParaRPr b="0" lang="en-GB" sz="1200" spc="-1" strike="noStrike">
              <a:latin typeface="Arial"/>
            </a:endParaRPr>
          </a:p>
        </p:txBody>
      </p:sp>
      <p:sp>
        <p:nvSpPr>
          <p:cNvPr id="694" name="CustomShape 6"/>
          <p:cNvSpPr/>
          <p:nvPr/>
        </p:nvSpPr>
        <p:spPr>
          <a:xfrm>
            <a:off x="451800" y="4970520"/>
            <a:ext cx="340200" cy="33120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400" spc="-1" strike="noStrike">
                <a:solidFill>
                  <a:srgbClr val="ffffff"/>
                </a:solidFill>
                <a:latin typeface="Calibri Light"/>
              </a:rPr>
              <a:t>1</a:t>
            </a:r>
            <a:endParaRPr b="0" lang="en-GB" sz="1400" spc="-1" strike="noStrike">
              <a:latin typeface="Arial"/>
            </a:endParaRPr>
          </a:p>
        </p:txBody>
      </p:sp>
      <p:sp>
        <p:nvSpPr>
          <p:cNvPr id="695" name="CustomShape 7"/>
          <p:cNvSpPr/>
          <p:nvPr/>
        </p:nvSpPr>
        <p:spPr>
          <a:xfrm>
            <a:off x="451800" y="2542320"/>
            <a:ext cx="340200" cy="33120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400" spc="-1" strike="noStrike">
                <a:solidFill>
                  <a:srgbClr val="ffffff"/>
                </a:solidFill>
                <a:latin typeface="Calibri Light"/>
              </a:rPr>
              <a:t>2</a:t>
            </a:r>
            <a:endParaRPr b="0" lang="en-GB" sz="1400" spc="-1" strike="noStrike">
              <a:latin typeface="Arial"/>
            </a:endParaRPr>
          </a:p>
        </p:txBody>
      </p:sp>
      <p:sp>
        <p:nvSpPr>
          <p:cNvPr id="696" name="CustomShape 8"/>
          <p:cNvSpPr/>
          <p:nvPr/>
        </p:nvSpPr>
        <p:spPr>
          <a:xfrm>
            <a:off x="451800" y="3499560"/>
            <a:ext cx="340200" cy="33120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400" spc="-1" strike="noStrike">
                <a:solidFill>
                  <a:srgbClr val="ffffff"/>
                </a:solidFill>
                <a:latin typeface="Calibri Light"/>
              </a:rPr>
              <a:t>3</a:t>
            </a:r>
            <a:endParaRPr b="0" lang="en-GB" sz="1400" spc="-1" strike="noStrike">
              <a:latin typeface="Arial"/>
            </a:endParaRPr>
          </a:p>
        </p:txBody>
      </p:sp>
      <p:sp>
        <p:nvSpPr>
          <p:cNvPr id="697" name="CustomShape 9"/>
          <p:cNvSpPr/>
          <p:nvPr/>
        </p:nvSpPr>
        <p:spPr>
          <a:xfrm>
            <a:off x="451800" y="5468760"/>
            <a:ext cx="340200" cy="33120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400" spc="-1" strike="noStrike">
                <a:solidFill>
                  <a:srgbClr val="ffffff"/>
                </a:solidFill>
                <a:latin typeface="Calibri Light"/>
              </a:rPr>
              <a:t>4</a:t>
            </a:r>
            <a:endParaRPr b="0" lang="en-GB" sz="1400" spc="-1" strike="noStrike">
              <a:latin typeface="Arial"/>
            </a:endParaRPr>
          </a:p>
        </p:txBody>
      </p:sp>
      <p:sp>
        <p:nvSpPr>
          <p:cNvPr id="698" name="CustomShape 10"/>
          <p:cNvSpPr/>
          <p:nvPr/>
        </p:nvSpPr>
        <p:spPr>
          <a:xfrm>
            <a:off x="6179400" y="3134520"/>
            <a:ext cx="2099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x = 0, y = 100</a:t>
            </a:r>
            <a:endParaRPr b="0" lang="en-GB" sz="1800" spc="-1" strike="noStrike">
              <a:latin typeface="Arial"/>
            </a:endParaRPr>
          </a:p>
        </p:txBody>
      </p:sp>
      <p:sp>
        <p:nvSpPr>
          <p:cNvPr id="699" name="CustomShape 11"/>
          <p:cNvSpPr/>
          <p:nvPr/>
        </p:nvSpPr>
        <p:spPr>
          <a:xfrm>
            <a:off x="6179400" y="3458880"/>
            <a:ext cx="2099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 = 0, b = 100</a:t>
            </a:r>
            <a:endParaRPr b="0" lang="en-GB" sz="1800" spc="-1" strike="noStrike">
              <a:latin typeface="Arial"/>
            </a:endParaRPr>
          </a:p>
        </p:txBody>
      </p:sp>
      <p:sp>
        <p:nvSpPr>
          <p:cNvPr id="700" name="CustomShape 12"/>
          <p:cNvSpPr/>
          <p:nvPr/>
        </p:nvSpPr>
        <p:spPr>
          <a:xfrm>
            <a:off x="6179400" y="3783240"/>
            <a:ext cx="2099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 = 100, b = 0</a:t>
            </a:r>
            <a:endParaRPr b="0" lang="en-GB" sz="1800" spc="-1" strike="noStrike">
              <a:latin typeface="Arial"/>
            </a:endParaRPr>
          </a:p>
        </p:txBody>
      </p:sp>
      <p:sp>
        <p:nvSpPr>
          <p:cNvPr id="701" name="CustomShape 13"/>
          <p:cNvSpPr/>
          <p:nvPr/>
        </p:nvSpPr>
        <p:spPr>
          <a:xfrm>
            <a:off x="6179400" y="4107600"/>
            <a:ext cx="2099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x = 100, y = 0</a:t>
            </a:r>
            <a:endParaRPr b="0" lang="en-GB" sz="1800" spc="-1" strike="noStrike">
              <a:latin typeface="Arial"/>
            </a:endParaRPr>
          </a:p>
        </p:txBody>
      </p:sp>
      <p:sp>
        <p:nvSpPr>
          <p:cNvPr id="702" name="CustomShape 14"/>
          <p:cNvSpPr/>
          <p:nvPr/>
        </p:nvSpPr>
        <p:spPr>
          <a:xfrm>
            <a:off x="4268160" y="1151280"/>
            <a:ext cx="4418280" cy="639000"/>
          </a:xfrm>
          <a:prstGeom prst="rect">
            <a:avLst/>
          </a:prstGeom>
          <a:ln>
            <a:solidFill>
              <a:schemeClr val="bg1">
                <a:lumMod val="85000"/>
              </a:schemeClr>
            </a:solidFill>
            <a:round/>
          </a:ln>
        </p:spPr>
        <p:style>
          <a:lnRef idx="2">
            <a:schemeClr val="dk1"/>
          </a:lnRef>
          <a:fillRef idx="1">
            <a:schemeClr val="lt1"/>
          </a:fillRef>
          <a:effectRef idx="0">
            <a:schemeClr val="dk1"/>
          </a:effectRef>
          <a:fontRef idx="minor"/>
        </p:style>
        <p:txBody>
          <a:bodyPr lIns="90000" rIns="90000" tIns="45000" bIns="45000"/>
          <a:p>
            <a:pPr>
              <a:lnSpc>
                <a:spcPct val="100000"/>
              </a:lnSpc>
            </a:pPr>
            <a:r>
              <a:rPr b="0" lang="en-GB" sz="1800" spc="-1" strike="noStrike">
                <a:solidFill>
                  <a:srgbClr val="000000"/>
                </a:solidFill>
                <a:latin typeface="Calibri Light"/>
              </a:rPr>
              <a:t>What happens if we use pass-by-reference for the swap function?</a:t>
            </a:r>
            <a:endParaRPr b="0" lang="en-GB" sz="1800" spc="-1" strike="noStrike">
              <a:latin typeface="Arial"/>
            </a:endParaRPr>
          </a:p>
        </p:txBody>
      </p:sp>
      <p:sp>
        <p:nvSpPr>
          <p:cNvPr id="703" name="CustomShape 15"/>
          <p:cNvSpPr/>
          <p:nvPr/>
        </p:nvSpPr>
        <p:spPr>
          <a:xfrm>
            <a:off x="6250680" y="4955760"/>
            <a:ext cx="2693520" cy="130644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600" spc="-1" strike="noStrike">
                <a:solidFill>
                  <a:srgbClr val="000000"/>
                </a:solidFill>
                <a:latin typeface="Avenir Next Condensed"/>
              </a:rPr>
              <a:t>The formal parameters a and b in swap() refer to the memory locations of the arguments x and y, respectively. </a:t>
            </a:r>
            <a:endParaRPr b="0" lang="en-GB" sz="1600" spc="-1" strike="noStrike">
              <a:latin typeface="Arial"/>
            </a:endParaRPr>
          </a:p>
        </p:txBody>
      </p:sp>
      <p:sp>
        <p:nvSpPr>
          <p:cNvPr id="704" name="CustomShape 16"/>
          <p:cNvSpPr/>
          <p:nvPr/>
        </p:nvSpPr>
        <p:spPr>
          <a:xfrm flipH="1" flipV="1">
            <a:off x="2176200" y="5433480"/>
            <a:ext cx="4073400" cy="594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727" dur="indefinite" restart="never" nodeType="tmRoot">
          <p:childTnLst>
            <p:seq>
              <p:cTn id="728" dur="indefinite" nodeType="mainSeq">
                <p:childTnLst>
                  <p:par>
                    <p:cTn id="729" fill="hold">
                      <p:stCondLst>
                        <p:cond delay="indefinite"/>
                      </p:stCondLst>
                      <p:childTnLst>
                        <p:par>
                          <p:cTn id="730" fill="hold">
                            <p:stCondLst>
                              <p:cond delay="0"/>
                            </p:stCondLst>
                            <p:childTnLst>
                              <p:par>
                                <p:cTn id="731" nodeType="clickEffect" fill="hold" presetClass="entr" presetID="1">
                                  <p:stCondLst>
                                    <p:cond delay="0"/>
                                  </p:stCondLst>
                                  <p:childTnLst>
                                    <p:set>
                                      <p:cBhvr>
                                        <p:cTn id="732" dur="1" fill="hold">
                                          <p:stCondLst>
                                            <p:cond delay="0"/>
                                          </p:stCondLst>
                                        </p:cTn>
                                        <p:tgtEl>
                                          <p:spTgt spid="694"/>
                                        </p:tgtEl>
                                        <p:attrNameLst>
                                          <p:attrName>style.visibility</p:attrName>
                                        </p:attrNameLst>
                                      </p:cBhvr>
                                      <p:to>
                                        <p:strVal val="visible"/>
                                      </p:to>
                                    </p:set>
                                  </p:childTnLst>
                                </p:cTn>
                              </p:par>
                            </p:childTnLst>
                          </p:cTn>
                        </p:par>
                      </p:childTnLst>
                    </p:cTn>
                  </p:par>
                  <p:par>
                    <p:cTn id="733" fill="hold">
                      <p:stCondLst>
                        <p:cond delay="indefinite"/>
                      </p:stCondLst>
                      <p:childTnLst>
                        <p:par>
                          <p:cTn id="734" fill="hold">
                            <p:stCondLst>
                              <p:cond delay="0"/>
                            </p:stCondLst>
                            <p:childTnLst>
                              <p:par>
                                <p:cTn id="735" nodeType="clickEffect" fill="hold" presetClass="entr" presetID="1">
                                  <p:stCondLst>
                                    <p:cond delay="0"/>
                                  </p:stCondLst>
                                  <p:childTnLst>
                                    <p:set>
                                      <p:cBhvr>
                                        <p:cTn id="736" dur="1" fill="hold">
                                          <p:stCondLst>
                                            <p:cond delay="0"/>
                                          </p:stCondLst>
                                        </p:cTn>
                                        <p:tgtEl>
                                          <p:spTgt spid="698"/>
                                        </p:tgtEl>
                                        <p:attrNameLst>
                                          <p:attrName>style.visibility</p:attrName>
                                        </p:attrNameLst>
                                      </p:cBhvr>
                                      <p:to>
                                        <p:strVal val="visible"/>
                                      </p:to>
                                    </p:set>
                                  </p:childTnLst>
                                </p:cTn>
                              </p:par>
                            </p:childTnLst>
                          </p:cTn>
                        </p:par>
                      </p:childTnLst>
                    </p:cTn>
                  </p:par>
                  <p:par>
                    <p:cTn id="737" fill="hold">
                      <p:stCondLst>
                        <p:cond delay="indefinite"/>
                      </p:stCondLst>
                      <p:childTnLst>
                        <p:par>
                          <p:cTn id="738" fill="hold">
                            <p:stCondLst>
                              <p:cond delay="0"/>
                            </p:stCondLst>
                            <p:childTnLst>
                              <p:par>
                                <p:cTn id="739" nodeType="clickEffect" fill="hold" presetClass="entr" presetID="1">
                                  <p:stCondLst>
                                    <p:cond delay="0"/>
                                  </p:stCondLst>
                                  <p:childTnLst>
                                    <p:set>
                                      <p:cBhvr>
                                        <p:cTn id="740" dur="1" fill="hold">
                                          <p:stCondLst>
                                            <p:cond delay="0"/>
                                          </p:stCondLst>
                                        </p:cTn>
                                        <p:tgtEl>
                                          <p:spTgt spid="695"/>
                                        </p:tgtEl>
                                        <p:attrNameLst>
                                          <p:attrName>style.visibility</p:attrName>
                                        </p:attrNameLst>
                                      </p:cBhvr>
                                      <p:to>
                                        <p:strVal val="visible"/>
                                      </p:to>
                                    </p:set>
                                  </p:childTnLst>
                                </p:cTn>
                              </p:par>
                            </p:childTnLst>
                          </p:cTn>
                        </p:par>
                      </p:childTnLst>
                    </p:cTn>
                  </p:par>
                  <p:par>
                    <p:cTn id="741" fill="hold">
                      <p:stCondLst>
                        <p:cond delay="indefinite"/>
                      </p:stCondLst>
                      <p:childTnLst>
                        <p:par>
                          <p:cTn id="742" fill="hold">
                            <p:stCondLst>
                              <p:cond delay="0"/>
                            </p:stCondLst>
                            <p:childTnLst>
                              <p:par>
                                <p:cTn id="743" nodeType="clickEffect" fill="hold" presetClass="entr" presetID="1">
                                  <p:stCondLst>
                                    <p:cond delay="0"/>
                                  </p:stCondLst>
                                  <p:childTnLst>
                                    <p:set>
                                      <p:cBhvr>
                                        <p:cTn id="744" dur="1" fill="hold">
                                          <p:stCondLst>
                                            <p:cond delay="0"/>
                                          </p:stCondLst>
                                        </p:cTn>
                                        <p:tgtEl>
                                          <p:spTgt spid="699"/>
                                        </p:tgtEl>
                                        <p:attrNameLst>
                                          <p:attrName>style.visibility</p:attrName>
                                        </p:attrNameLst>
                                      </p:cBhvr>
                                      <p:to>
                                        <p:strVal val="visible"/>
                                      </p:to>
                                    </p:set>
                                  </p:childTnLst>
                                </p:cTn>
                              </p:par>
                            </p:childTnLst>
                          </p:cTn>
                        </p:par>
                      </p:childTnLst>
                    </p:cTn>
                  </p:par>
                  <p:par>
                    <p:cTn id="745" fill="hold">
                      <p:stCondLst>
                        <p:cond delay="indefinite"/>
                      </p:stCondLst>
                      <p:childTnLst>
                        <p:par>
                          <p:cTn id="746" fill="hold">
                            <p:stCondLst>
                              <p:cond delay="0"/>
                            </p:stCondLst>
                            <p:childTnLst>
                              <p:par>
                                <p:cTn id="747" nodeType="clickEffect" fill="hold" presetClass="entr" presetID="1">
                                  <p:stCondLst>
                                    <p:cond delay="0"/>
                                  </p:stCondLst>
                                  <p:childTnLst>
                                    <p:set>
                                      <p:cBhvr>
                                        <p:cTn id="748" dur="1" fill="hold">
                                          <p:stCondLst>
                                            <p:cond delay="0"/>
                                          </p:stCondLst>
                                        </p:cTn>
                                        <p:tgtEl>
                                          <p:spTgt spid="696"/>
                                        </p:tgtEl>
                                        <p:attrNameLst>
                                          <p:attrName>style.visibility</p:attrName>
                                        </p:attrNameLst>
                                      </p:cBhvr>
                                      <p:to>
                                        <p:strVal val="visible"/>
                                      </p:to>
                                    </p:set>
                                  </p:childTnLst>
                                </p:cTn>
                              </p:par>
                            </p:childTnLst>
                          </p:cTn>
                        </p:par>
                      </p:childTnLst>
                    </p:cTn>
                  </p:par>
                  <p:par>
                    <p:cTn id="749" fill="hold">
                      <p:stCondLst>
                        <p:cond delay="indefinite"/>
                      </p:stCondLst>
                      <p:childTnLst>
                        <p:par>
                          <p:cTn id="750" fill="hold">
                            <p:stCondLst>
                              <p:cond delay="0"/>
                            </p:stCondLst>
                            <p:childTnLst>
                              <p:par>
                                <p:cTn id="751" nodeType="clickEffect" fill="hold" presetClass="entr" presetID="1">
                                  <p:stCondLst>
                                    <p:cond delay="0"/>
                                  </p:stCondLst>
                                  <p:childTnLst>
                                    <p:set>
                                      <p:cBhvr>
                                        <p:cTn id="752" dur="1" fill="hold">
                                          <p:stCondLst>
                                            <p:cond delay="0"/>
                                          </p:stCondLst>
                                        </p:cTn>
                                        <p:tgtEl>
                                          <p:spTgt spid="700"/>
                                        </p:tgtEl>
                                        <p:attrNameLst>
                                          <p:attrName>style.visibility</p:attrName>
                                        </p:attrNameLst>
                                      </p:cBhvr>
                                      <p:to>
                                        <p:strVal val="visible"/>
                                      </p:to>
                                    </p:set>
                                  </p:childTnLst>
                                </p:cTn>
                              </p:par>
                            </p:childTnLst>
                          </p:cTn>
                        </p:par>
                      </p:childTnLst>
                    </p:cTn>
                  </p:par>
                  <p:par>
                    <p:cTn id="753" fill="hold">
                      <p:stCondLst>
                        <p:cond delay="indefinite"/>
                      </p:stCondLst>
                      <p:childTnLst>
                        <p:par>
                          <p:cTn id="754" fill="hold">
                            <p:stCondLst>
                              <p:cond delay="0"/>
                            </p:stCondLst>
                            <p:childTnLst>
                              <p:par>
                                <p:cTn id="755" nodeType="clickEffect" fill="hold" presetClass="entr" presetID="1">
                                  <p:stCondLst>
                                    <p:cond delay="0"/>
                                  </p:stCondLst>
                                  <p:childTnLst>
                                    <p:set>
                                      <p:cBhvr>
                                        <p:cTn id="756" dur="1" fill="hold">
                                          <p:stCondLst>
                                            <p:cond delay="0"/>
                                          </p:stCondLst>
                                        </p:cTn>
                                        <p:tgtEl>
                                          <p:spTgt spid="697"/>
                                        </p:tgtEl>
                                        <p:attrNameLst>
                                          <p:attrName>style.visibility</p:attrName>
                                        </p:attrNameLst>
                                      </p:cBhvr>
                                      <p:to>
                                        <p:strVal val="visible"/>
                                      </p:to>
                                    </p:set>
                                  </p:childTnLst>
                                </p:cTn>
                              </p:par>
                            </p:childTnLst>
                          </p:cTn>
                        </p:par>
                      </p:childTnLst>
                    </p:cTn>
                  </p:par>
                  <p:par>
                    <p:cTn id="757" fill="hold">
                      <p:stCondLst>
                        <p:cond delay="indefinite"/>
                      </p:stCondLst>
                      <p:childTnLst>
                        <p:par>
                          <p:cTn id="758" fill="hold">
                            <p:stCondLst>
                              <p:cond delay="0"/>
                            </p:stCondLst>
                            <p:childTnLst>
                              <p:par>
                                <p:cTn id="759" nodeType="clickEffect" fill="hold" presetClass="entr" presetID="1">
                                  <p:stCondLst>
                                    <p:cond delay="0"/>
                                  </p:stCondLst>
                                  <p:childTnLst>
                                    <p:set>
                                      <p:cBhvr>
                                        <p:cTn id="760" dur="1" fill="hold">
                                          <p:stCondLst>
                                            <p:cond delay="0"/>
                                          </p:stCondLst>
                                        </p:cTn>
                                        <p:tgtEl>
                                          <p:spTgt spid="70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Pass-by-Reference vs. </a:t>
            </a:r>
            <a:br/>
            <a:r>
              <a:rPr b="0" lang="en-US" sz="4400" spc="-1" strike="noStrike">
                <a:solidFill>
                  <a:srgbClr val="000000"/>
                </a:solidFill>
                <a:latin typeface="Avenir Next"/>
                <a:ea typeface="Avenir Next"/>
              </a:rPr>
              <a:t>Value-Returning Function</a:t>
            </a:r>
            <a:endParaRPr b="0" lang="en-US" sz="4400" spc="-1" strike="noStrike">
              <a:solidFill>
                <a:srgbClr val="000000"/>
              </a:solidFill>
              <a:latin typeface="Calibri Light"/>
            </a:endParaRPr>
          </a:p>
        </p:txBody>
      </p:sp>
      <p:sp>
        <p:nvSpPr>
          <p:cNvPr id="706" name="TextShape 2"/>
          <p:cNvSpPr txBox="1"/>
          <p:nvPr/>
        </p:nvSpPr>
        <p:spPr>
          <a:xfrm>
            <a:off x="286560" y="1621080"/>
            <a:ext cx="8584200" cy="460692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e46c0a"/>
                </a:solidFill>
                <a:latin typeface="Calibri Light"/>
                <a:ea typeface="Calibri Light"/>
              </a:rPr>
              <a:t>Call by Reference</a:t>
            </a:r>
            <a:r>
              <a:rPr b="0" lang="en-US" sz="2800" spc="-1" strike="noStrike">
                <a:solidFill>
                  <a:srgbClr val="000000"/>
                </a:solidFill>
                <a:latin typeface="Calibri Light"/>
                <a:ea typeface="Calibri Light"/>
              </a:rPr>
              <a:t>:  modify the values of the actual parameters in the calling function</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e46c0a"/>
                </a:solidFill>
                <a:latin typeface="Calibri Light"/>
                <a:ea typeface="Calibri Light"/>
              </a:rPr>
              <a:t>Value-Returning Function</a:t>
            </a:r>
            <a:r>
              <a:rPr b="0" lang="en-US" sz="2800" spc="-1" strike="noStrike">
                <a:solidFill>
                  <a:srgbClr val="000000"/>
                </a:solidFill>
                <a:latin typeface="Calibri Light"/>
                <a:ea typeface="Calibri Light"/>
              </a:rPr>
              <a:t>:  returning a value that can be used by the calling function</a:t>
            </a:r>
            <a:endParaRPr b="0" lang="en-US" sz="2800" spc="-1" strike="noStrike">
              <a:solidFill>
                <a:srgbClr val="000000"/>
              </a:solidFill>
              <a:latin typeface="Calibri Light"/>
            </a:endParaRPr>
          </a:p>
        </p:txBody>
      </p:sp>
      <p:sp>
        <p:nvSpPr>
          <p:cNvPr id="707" name="TextShape 3"/>
          <p:cNvSpPr txBox="1"/>
          <p:nvPr/>
        </p:nvSpPr>
        <p:spPr>
          <a:xfrm>
            <a:off x="6553080" y="6356520"/>
            <a:ext cx="2133360" cy="364680"/>
          </a:xfrm>
          <a:prstGeom prst="rect">
            <a:avLst/>
          </a:prstGeom>
          <a:noFill/>
          <a:ln>
            <a:noFill/>
          </a:ln>
        </p:spPr>
        <p:txBody>
          <a:bodyPr anchor="ctr"/>
          <a:p>
            <a:pPr algn="r">
              <a:lnSpc>
                <a:spcPct val="100000"/>
              </a:lnSpc>
            </a:pPr>
            <a:fld id="{E089B1E7-23BF-454F-A564-E640BC13399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08" name="CustomShape 4"/>
          <p:cNvSpPr/>
          <p:nvPr/>
        </p:nvSpPr>
        <p:spPr>
          <a:xfrm>
            <a:off x="883080" y="4006800"/>
            <a:ext cx="3022200" cy="11764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200" spc="-1" strike="noStrike">
                <a:solidFill>
                  <a:srgbClr val="000000"/>
                </a:solidFill>
                <a:latin typeface="Consolas"/>
                <a:ea typeface="Consolas"/>
              </a:rPr>
              <a:t>int</a:t>
            </a:r>
            <a:r>
              <a:rPr b="0" lang="en-GB" sz="1200" spc="-1" strike="noStrike">
                <a:solidFill>
                  <a:srgbClr val="000000"/>
                </a:solidFill>
                <a:latin typeface="Consolas"/>
                <a:ea typeface="Consolas"/>
              </a:rPr>
              <a:t> squareByValue(</a:t>
            </a:r>
            <a:r>
              <a:rPr b="1" lang="en-GB" sz="1200" spc="-1" strike="noStrike">
                <a:solidFill>
                  <a:srgbClr val="000000"/>
                </a:solidFill>
                <a:latin typeface="Consolas"/>
                <a:ea typeface="Consolas"/>
              </a:rPr>
              <a:t> int number </a:t>
            </a:r>
            <a:r>
              <a:rPr b="0" lang="en-GB" sz="1200" spc="-1" strike="noStrike">
                <a:solidFill>
                  <a:srgbClr val="000000"/>
                </a:solidFill>
                <a:latin typeface="Consolas"/>
                <a:ea typeface="Consolas"/>
              </a:rPr>
              <a:t>)</a:t>
            </a:r>
            <a:endParaRPr b="0" lang="en-GB" sz="1200" spc="-1" strike="noStrike">
              <a:latin typeface="Arial"/>
            </a:endParaRPr>
          </a:p>
          <a:p>
            <a:pPr>
              <a:lnSpc>
                <a:spcPct val="100000"/>
              </a:lnSpc>
            </a:pPr>
            <a:r>
              <a:rPr b="0" lang="en-GB" sz="1200" spc="-1" strike="noStrike">
                <a:solidFill>
                  <a:srgbClr val="000000"/>
                </a:solidFill>
                <a:latin typeface="Consolas"/>
                <a:ea typeface="Consolas"/>
              </a:rPr>
              <a:t>{</a:t>
            </a:r>
            <a:endParaRPr b="0" lang="en-GB" sz="1200" spc="-1" strike="noStrike">
              <a:latin typeface="Arial"/>
            </a:endParaRPr>
          </a:p>
          <a:p>
            <a:pPr>
              <a:lnSpc>
                <a:spcPct val="100000"/>
              </a:lnSpc>
            </a:pPr>
            <a:r>
              <a:rPr b="0" lang="en-GB" sz="1200" spc="-1" strike="noStrike">
                <a:solidFill>
                  <a:srgbClr val="000000"/>
                </a:solidFill>
                <a:latin typeface="Consolas"/>
                <a:ea typeface="Consolas"/>
              </a:rPr>
              <a:t>	</a:t>
            </a:r>
            <a:r>
              <a:rPr b="0" lang="en-GB" sz="1200" spc="-1" strike="noStrike">
                <a:solidFill>
                  <a:srgbClr val="000000"/>
                </a:solidFill>
                <a:latin typeface="Consolas"/>
                <a:ea typeface="Consolas"/>
              </a:rPr>
              <a:t>return number *= number; </a:t>
            </a:r>
            <a:br/>
            <a:r>
              <a:rPr b="0" lang="en-GB" sz="1200" spc="-1" strike="noStrike">
                <a:solidFill>
                  <a:srgbClr val="000000"/>
                </a:solidFill>
                <a:latin typeface="Consolas"/>
                <a:ea typeface="Consolas"/>
              </a:rPr>
              <a:t>}</a:t>
            </a:r>
            <a:endParaRPr b="0" lang="en-GB" sz="1200" spc="-1" strike="noStrike">
              <a:latin typeface="Arial"/>
            </a:endParaRPr>
          </a:p>
        </p:txBody>
      </p:sp>
      <p:sp>
        <p:nvSpPr>
          <p:cNvPr id="709" name="CustomShape 5"/>
          <p:cNvSpPr/>
          <p:nvPr/>
        </p:nvSpPr>
        <p:spPr>
          <a:xfrm>
            <a:off x="4604040" y="4006800"/>
            <a:ext cx="3536280" cy="11764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200" spc="-1" strike="noStrike">
                <a:solidFill>
                  <a:srgbClr val="000000"/>
                </a:solidFill>
                <a:latin typeface="Consolas"/>
                <a:ea typeface="Consolas"/>
              </a:rPr>
              <a:t>void </a:t>
            </a:r>
            <a:r>
              <a:rPr b="0" lang="en-GB" sz="1200" spc="-1" strike="noStrike">
                <a:solidFill>
                  <a:srgbClr val="000000"/>
                </a:solidFill>
                <a:latin typeface="Consolas"/>
                <a:ea typeface="Consolas"/>
              </a:rPr>
              <a:t>squareByReference(</a:t>
            </a:r>
            <a:r>
              <a:rPr b="1" lang="en-GB" sz="1200" spc="-1" strike="noStrike">
                <a:solidFill>
                  <a:srgbClr val="000000"/>
                </a:solidFill>
                <a:latin typeface="Consolas"/>
                <a:ea typeface="Consolas"/>
              </a:rPr>
              <a:t> int &amp;number</a:t>
            </a:r>
            <a:r>
              <a:rPr b="0" lang="en-GB" sz="1200" spc="-1" strike="noStrike">
                <a:solidFill>
                  <a:srgbClr val="000000"/>
                </a:solidFill>
                <a:latin typeface="Consolas"/>
                <a:ea typeface="Consolas"/>
              </a:rPr>
              <a:t> )</a:t>
            </a:r>
            <a:endParaRPr b="0" lang="en-GB" sz="1200" spc="-1" strike="noStrike">
              <a:latin typeface="Arial"/>
            </a:endParaRPr>
          </a:p>
          <a:p>
            <a:pPr>
              <a:lnSpc>
                <a:spcPct val="100000"/>
              </a:lnSpc>
            </a:pPr>
            <a:r>
              <a:rPr b="0" lang="en-GB" sz="1200" spc="-1" strike="noStrike">
                <a:solidFill>
                  <a:srgbClr val="000000"/>
                </a:solidFill>
                <a:latin typeface="Consolas"/>
                <a:ea typeface="Consolas"/>
              </a:rPr>
              <a:t>{</a:t>
            </a:r>
            <a:endParaRPr b="0" lang="en-GB" sz="1200" spc="-1" strike="noStrike">
              <a:latin typeface="Arial"/>
            </a:endParaRPr>
          </a:p>
          <a:p>
            <a:pPr>
              <a:lnSpc>
                <a:spcPct val="100000"/>
              </a:lnSpc>
            </a:pPr>
            <a:r>
              <a:rPr b="0" lang="en-GB" sz="1200" spc="-1" strike="noStrike">
                <a:solidFill>
                  <a:srgbClr val="000000"/>
                </a:solidFill>
                <a:latin typeface="Consolas"/>
                <a:ea typeface="Consolas"/>
              </a:rPr>
              <a:t>	</a:t>
            </a:r>
            <a:r>
              <a:rPr b="0" lang="en-GB" sz="1200" spc="-1" strike="noStrike">
                <a:solidFill>
                  <a:srgbClr val="000000"/>
                </a:solidFill>
                <a:latin typeface="Consolas"/>
                <a:ea typeface="Consolas"/>
              </a:rPr>
              <a:t>number *= number; </a:t>
            </a:r>
            <a:br/>
            <a:r>
              <a:rPr b="0" lang="en-GB" sz="1200" spc="-1" strike="noStrike">
                <a:solidFill>
                  <a:srgbClr val="000000"/>
                </a:solidFill>
                <a:latin typeface="Consolas"/>
                <a:ea typeface="Consolas"/>
              </a:rPr>
              <a:t>}</a:t>
            </a:r>
            <a:endParaRPr b="0" lang="en-GB" sz="1200" spc="-1" strike="noStrike">
              <a:latin typeface="Arial"/>
            </a:endParaRPr>
          </a:p>
        </p:txBody>
      </p:sp>
      <p:sp>
        <p:nvSpPr>
          <p:cNvPr id="710" name="CustomShape 6"/>
          <p:cNvSpPr/>
          <p:nvPr/>
        </p:nvSpPr>
        <p:spPr>
          <a:xfrm>
            <a:off x="1166400" y="5041080"/>
            <a:ext cx="3248280" cy="13150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Caller's argument not modified,</a:t>
            </a:r>
            <a:br/>
            <a:r>
              <a:rPr b="0" lang="en-GB" sz="1800" spc="-1" strike="noStrike">
                <a:solidFill>
                  <a:srgbClr val="000000"/>
                </a:solidFill>
                <a:latin typeface="Calibri Light"/>
              </a:rPr>
              <a:t> return result by </a:t>
            </a:r>
            <a:r>
              <a:rPr b="1" lang="en-GB" sz="1800" spc="-1" strike="noStrike">
                <a:solidFill>
                  <a:srgbClr val="000000"/>
                </a:solidFill>
                <a:latin typeface="Calibri Light"/>
              </a:rPr>
              <a:t>return value</a:t>
            </a:r>
            <a:endParaRPr b="0" lang="en-GB" sz="1800" spc="-1" strike="noStrike">
              <a:latin typeface="Arial"/>
            </a:endParaRPr>
          </a:p>
        </p:txBody>
      </p:sp>
      <p:sp>
        <p:nvSpPr>
          <p:cNvPr id="711" name="CustomShape 7"/>
          <p:cNvSpPr/>
          <p:nvPr/>
        </p:nvSpPr>
        <p:spPr>
          <a:xfrm>
            <a:off x="883080" y="3729960"/>
            <a:ext cx="1723680" cy="30348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31859c"/>
                </a:solidFill>
                <a:latin typeface="Calibri Light"/>
              </a:rPr>
              <a:t>Call by Value</a:t>
            </a:r>
            <a:endParaRPr b="0" lang="en-GB" sz="1400" spc="-1" strike="noStrike">
              <a:latin typeface="Arial"/>
            </a:endParaRPr>
          </a:p>
        </p:txBody>
      </p:sp>
      <p:sp>
        <p:nvSpPr>
          <p:cNvPr id="712" name="CustomShape 8"/>
          <p:cNvSpPr/>
          <p:nvPr/>
        </p:nvSpPr>
        <p:spPr>
          <a:xfrm>
            <a:off x="4629600" y="3729960"/>
            <a:ext cx="2502360" cy="30348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31859c"/>
                </a:solidFill>
                <a:latin typeface="Calibri Light"/>
              </a:rPr>
              <a:t>Call by Reference</a:t>
            </a:r>
            <a:endParaRPr b="0" lang="en-GB" sz="1400" spc="-1" strike="noStrike">
              <a:latin typeface="Arial"/>
            </a:endParaRPr>
          </a:p>
        </p:txBody>
      </p:sp>
      <p:sp>
        <p:nvSpPr>
          <p:cNvPr id="713" name="CustomShape 9"/>
          <p:cNvSpPr/>
          <p:nvPr/>
        </p:nvSpPr>
        <p:spPr>
          <a:xfrm>
            <a:off x="4813920" y="5041080"/>
            <a:ext cx="4056840" cy="13150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36000" rIns="36000" tIns="45000" bIns="45000" anchor="ctr"/>
          <a:p>
            <a:pPr algn="ctr">
              <a:lnSpc>
                <a:spcPct val="100000"/>
              </a:lnSpc>
            </a:pPr>
            <a:r>
              <a:rPr b="0" lang="en-GB" sz="1800" spc="-1" strike="noStrike">
                <a:solidFill>
                  <a:srgbClr val="000000"/>
                </a:solidFill>
                <a:latin typeface="Calibri Light"/>
              </a:rPr>
              <a:t>Caller's argument modified,</a:t>
            </a:r>
            <a:endParaRPr b="0" lang="en-GB" sz="1800" spc="-1" strike="noStrike">
              <a:latin typeface="Arial"/>
            </a:endParaRPr>
          </a:p>
          <a:p>
            <a:pPr algn="ctr">
              <a:lnSpc>
                <a:spcPct val="100000"/>
              </a:lnSpc>
            </a:pPr>
            <a:r>
              <a:rPr b="0" lang="en-GB" sz="1800" spc="-1" strike="noStrike">
                <a:solidFill>
                  <a:srgbClr val="000000"/>
                </a:solidFill>
                <a:latin typeface="Calibri Light"/>
              </a:rPr>
              <a:t>result stores in the </a:t>
            </a:r>
            <a:r>
              <a:rPr b="1" lang="en-GB" sz="1800" spc="-1" strike="noStrike">
                <a:solidFill>
                  <a:srgbClr val="000000"/>
                </a:solidFill>
                <a:latin typeface="Calibri Light"/>
              </a:rPr>
              <a:t>reference parameter</a:t>
            </a:r>
            <a:endParaRPr b="0" lang="en-GB" sz="1800" spc="-1" strike="noStrike">
              <a:latin typeface="Arial"/>
            </a:endParaRPr>
          </a:p>
        </p:txBody>
      </p:sp>
    </p:spTree>
  </p:cSld>
  <p:timing>
    <p:tnLst>
      <p:par>
        <p:cTn id="761" dur="indefinite" restart="never" nodeType="tmRoot">
          <p:childTnLst>
            <p:seq>
              <p:cTn id="762" dur="indefinite"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TextShape 1"/>
          <p:cNvSpPr txBox="1"/>
          <p:nvPr/>
        </p:nvSpPr>
        <p:spPr>
          <a:xfrm>
            <a:off x="457200" y="274680"/>
            <a:ext cx="5127840" cy="1142640"/>
          </a:xfrm>
          <a:prstGeom prst="rect">
            <a:avLst/>
          </a:prstGeom>
          <a:noFill/>
          <a:ln>
            <a:noFill/>
          </a:ln>
        </p:spPr>
        <p:txBody>
          <a:bodyPr anchor="ctr"/>
          <a:p>
            <a:pPr>
              <a:lnSpc>
                <a:spcPct val="100000"/>
              </a:lnSpc>
            </a:pPr>
            <a:r>
              <a:rPr b="0" lang="en-US" sz="3200" spc="-1" strike="noStrike">
                <a:solidFill>
                  <a:srgbClr val="000000"/>
                </a:solidFill>
                <a:latin typeface="Avenir Next"/>
                <a:ea typeface="Avenir Next"/>
              </a:rPr>
              <a:t>Pass-by-Reference vs. </a:t>
            </a:r>
            <a:br/>
            <a:r>
              <a:rPr b="0" lang="en-US" sz="3200" spc="-1" strike="noStrike">
                <a:solidFill>
                  <a:srgbClr val="000000"/>
                </a:solidFill>
                <a:latin typeface="Avenir Next"/>
                <a:ea typeface="Avenir Next"/>
              </a:rPr>
              <a:t>Value-Returning Function</a:t>
            </a:r>
            <a:endParaRPr b="0" lang="en-US" sz="3200" spc="-1" strike="noStrike">
              <a:solidFill>
                <a:srgbClr val="000000"/>
              </a:solidFill>
              <a:latin typeface="Calibri Light"/>
            </a:endParaRPr>
          </a:p>
        </p:txBody>
      </p:sp>
      <p:sp>
        <p:nvSpPr>
          <p:cNvPr id="715" name="TextShape 2"/>
          <p:cNvSpPr txBox="1"/>
          <p:nvPr/>
        </p:nvSpPr>
        <p:spPr>
          <a:xfrm>
            <a:off x="6553080" y="6356520"/>
            <a:ext cx="2133360" cy="364680"/>
          </a:xfrm>
          <a:prstGeom prst="rect">
            <a:avLst/>
          </a:prstGeom>
          <a:noFill/>
          <a:ln>
            <a:noFill/>
          </a:ln>
        </p:spPr>
        <p:txBody>
          <a:bodyPr anchor="ctr"/>
          <a:p>
            <a:pPr algn="r">
              <a:lnSpc>
                <a:spcPct val="100000"/>
              </a:lnSpc>
            </a:pPr>
            <a:fld id="{85A8B00E-BDB1-4CD3-99A9-F32172320ED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16" name="CustomShape 3"/>
          <p:cNvSpPr/>
          <p:nvPr/>
        </p:nvSpPr>
        <p:spPr>
          <a:xfrm>
            <a:off x="286560" y="2123640"/>
            <a:ext cx="6749280" cy="42613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int squareByValue( int ); </a:t>
            </a:r>
            <a:endParaRPr b="0" lang="en-GB" sz="1400" spc="-1" strike="noStrike">
              <a:latin typeface="Arial"/>
            </a:endParaRPr>
          </a:p>
          <a:p>
            <a:pPr>
              <a:lnSpc>
                <a:spcPct val="100000"/>
              </a:lnSpc>
            </a:pPr>
            <a:r>
              <a:rPr b="0" lang="en-GB" sz="1400" spc="-1" strike="noStrike">
                <a:solidFill>
                  <a:srgbClr val="000000"/>
                </a:solidFill>
                <a:latin typeface="Consolas"/>
                <a:ea typeface="Consolas"/>
              </a:rPr>
              <a:t>void squareByReference( int &amp; );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x = 2;</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z = 4;</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"x = " &lt;&lt; x &lt;&lt; " before squareByValue\n";</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"Value returned by squareByValue: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&lt;&lt; </a:t>
            </a:r>
            <a:r>
              <a:rPr b="1" lang="en-GB" sz="1400" spc="-1" strike="noStrike">
                <a:solidFill>
                  <a:srgbClr val="e46c0a"/>
                </a:solidFill>
                <a:latin typeface="Consolas"/>
                <a:ea typeface="Consolas"/>
              </a:rPr>
              <a:t>squareByValue( x ) </a:t>
            </a:r>
            <a:r>
              <a:rPr b="0" lang="en-GB" sz="1400" spc="-1" strike="noStrike">
                <a:solidFill>
                  <a:srgbClr val="000000"/>
                </a:solidFill>
                <a:latin typeface="Consolas"/>
                <a:ea typeface="Consolas"/>
              </a:rPr>
              <a:t>&lt;&lt; endl;</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"x = " &lt;&lt; x &lt;&lt; " after squareByValue\n"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"z = " &lt;&lt; z &lt;&lt; " before squareByReference" &lt;&lt; endl;</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e46c0a"/>
                </a:solidFill>
                <a:latin typeface="Consolas"/>
                <a:ea typeface="Consolas"/>
              </a:rPr>
              <a:t>squareByReference( z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"z = " &lt;&lt; z &lt;&lt; " after squareByReference"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return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717" name="CustomShape 4"/>
          <p:cNvSpPr/>
          <p:nvPr/>
        </p:nvSpPr>
        <p:spPr>
          <a:xfrm>
            <a:off x="5548680" y="1173960"/>
            <a:ext cx="3558240" cy="255312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x = 2 before squareByValue</a:t>
            </a:r>
            <a:endParaRPr b="0" lang="en-GB" sz="1600" spc="-1" strike="noStrike">
              <a:latin typeface="Arial"/>
            </a:endParaRPr>
          </a:p>
          <a:p>
            <a:pPr>
              <a:lnSpc>
                <a:spcPct val="100000"/>
              </a:lnSpc>
            </a:pPr>
            <a:r>
              <a:rPr b="0" lang="en-GB" sz="1600" spc="-1" strike="noStrike">
                <a:solidFill>
                  <a:srgbClr val="000000"/>
                </a:solidFill>
                <a:latin typeface="Consolas"/>
                <a:ea typeface="Consolas"/>
              </a:rPr>
              <a:t>Value returned by squareByValue: 4</a:t>
            </a:r>
            <a:endParaRPr b="0" lang="en-GB" sz="1600" spc="-1" strike="noStrike">
              <a:latin typeface="Arial"/>
            </a:endParaRPr>
          </a:p>
          <a:p>
            <a:pPr>
              <a:lnSpc>
                <a:spcPct val="100000"/>
              </a:lnSpc>
            </a:pPr>
            <a:r>
              <a:rPr b="0" lang="en-GB" sz="1600" spc="-1" strike="noStrike">
                <a:solidFill>
                  <a:srgbClr val="000000"/>
                </a:solidFill>
                <a:latin typeface="Consolas"/>
                <a:ea typeface="Consolas"/>
              </a:rPr>
              <a:t>x = 2 after squareByValue</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z = 4 before squareByReference</a:t>
            </a:r>
            <a:endParaRPr b="0" lang="en-GB" sz="1600" spc="-1" strike="noStrike">
              <a:latin typeface="Arial"/>
            </a:endParaRPr>
          </a:p>
          <a:p>
            <a:pPr>
              <a:lnSpc>
                <a:spcPct val="100000"/>
              </a:lnSpc>
            </a:pPr>
            <a:r>
              <a:rPr b="0" lang="en-GB" sz="1600" spc="-1" strike="noStrike">
                <a:solidFill>
                  <a:srgbClr val="000000"/>
                </a:solidFill>
                <a:latin typeface="Consolas"/>
                <a:ea typeface="Consolas"/>
              </a:rPr>
              <a:t>z = 16 after squareByReference</a:t>
            </a:r>
            <a:endParaRPr b="0" lang="en-GB" sz="1600" spc="-1" strike="noStrike">
              <a:latin typeface="Arial"/>
            </a:endParaRPr>
          </a:p>
          <a:p>
            <a:pPr>
              <a:lnSpc>
                <a:spcPct val="100000"/>
              </a:lnSpc>
            </a:pPr>
            <a:endParaRPr b="0" lang="en-GB" sz="1600" spc="-1" strike="noStrike">
              <a:latin typeface="Arial"/>
            </a:endParaRPr>
          </a:p>
        </p:txBody>
      </p:sp>
      <p:sp>
        <p:nvSpPr>
          <p:cNvPr id="718" name="CustomShape 5"/>
          <p:cNvSpPr/>
          <p:nvPr/>
        </p:nvSpPr>
        <p:spPr>
          <a:xfrm>
            <a:off x="7620120" y="3727800"/>
            <a:ext cx="1387800" cy="51588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rPr>
              <a:t>Screen output</a:t>
            </a:r>
            <a:endParaRPr b="0" lang="en-GB" sz="1400" spc="-1" strike="noStrike">
              <a:latin typeface="Arial"/>
            </a:endParaRPr>
          </a:p>
        </p:txBody>
      </p:sp>
      <p:sp>
        <p:nvSpPr>
          <p:cNvPr id="719" name="CustomShape 6"/>
          <p:cNvSpPr/>
          <p:nvPr/>
        </p:nvSpPr>
        <p:spPr>
          <a:xfrm>
            <a:off x="6746400" y="4203000"/>
            <a:ext cx="2261520" cy="9421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400" spc="-1" strike="noStrike">
                <a:solidFill>
                  <a:srgbClr val="000000"/>
                </a:solidFill>
                <a:latin typeface="Avenir Next Condensed"/>
              </a:rPr>
              <a:t>Return value of squareByValue() is used by the cout expresssion. </a:t>
            </a:r>
            <a:endParaRPr b="0" lang="en-GB" sz="1400" spc="-1" strike="noStrike">
              <a:latin typeface="Arial"/>
            </a:endParaRPr>
          </a:p>
        </p:txBody>
      </p:sp>
      <p:sp>
        <p:nvSpPr>
          <p:cNvPr id="720" name="CustomShape 7"/>
          <p:cNvSpPr/>
          <p:nvPr/>
        </p:nvSpPr>
        <p:spPr>
          <a:xfrm flipH="1">
            <a:off x="3392280" y="4464360"/>
            <a:ext cx="33537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21" name="CustomShape 8"/>
          <p:cNvSpPr/>
          <p:nvPr/>
        </p:nvSpPr>
        <p:spPr>
          <a:xfrm>
            <a:off x="6746400" y="5201280"/>
            <a:ext cx="2261520" cy="9421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400" spc="-1" strike="noStrike">
                <a:solidFill>
                  <a:srgbClr val="000000"/>
                </a:solidFill>
                <a:latin typeface="Avenir Next Condensed"/>
              </a:rPr>
              <a:t>Result of computation by squareByReference() is updated in z. </a:t>
            </a:r>
            <a:endParaRPr b="0" lang="en-GB" sz="1400" spc="-1" strike="noStrike">
              <a:latin typeface="Arial"/>
            </a:endParaRPr>
          </a:p>
        </p:txBody>
      </p:sp>
      <p:sp>
        <p:nvSpPr>
          <p:cNvPr id="722" name="CustomShape 9"/>
          <p:cNvSpPr/>
          <p:nvPr/>
        </p:nvSpPr>
        <p:spPr>
          <a:xfrm flipH="1" flipV="1">
            <a:off x="3114720" y="5356440"/>
            <a:ext cx="3630960" cy="2138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763" dur="indefinite" restart="never" nodeType="tmRoot">
          <p:childTnLst>
            <p:seq>
              <p:cTn id="764" dur="indefinite" nodeType="mainSeq">
                <p:childTnLst>
                  <p:par>
                    <p:cTn id="765" fill="hold">
                      <p:stCondLst>
                        <p:cond delay="indefinite"/>
                      </p:stCondLst>
                      <p:childTnLst>
                        <p:par>
                          <p:cTn id="766" fill="hold">
                            <p:stCondLst>
                              <p:cond delay="0"/>
                            </p:stCondLst>
                            <p:childTnLst>
                              <p:par>
                                <p:cTn id="767" nodeType="clickEffect" fill="hold" presetClass="entr" presetID="1">
                                  <p:stCondLst>
                                    <p:cond delay="0"/>
                                  </p:stCondLst>
                                  <p:childTnLst>
                                    <p:set>
                                      <p:cBhvr>
                                        <p:cTn id="768" dur="1" fill="hold">
                                          <p:stCondLst>
                                            <p:cond delay="0"/>
                                          </p:stCondLst>
                                        </p:cTn>
                                        <p:tgtEl>
                                          <p:spTgt spid="720"/>
                                        </p:tgtEl>
                                        <p:attrNameLst>
                                          <p:attrName>style.visibility</p:attrName>
                                        </p:attrNameLst>
                                      </p:cBhvr>
                                      <p:to>
                                        <p:strVal val="visible"/>
                                      </p:to>
                                    </p:set>
                                  </p:childTnLst>
                                </p:cTn>
                              </p:par>
                              <p:par>
                                <p:cTn id="769" nodeType="withEffect" fill="hold" presetClass="entr" presetID="1">
                                  <p:stCondLst>
                                    <p:cond delay="0"/>
                                  </p:stCondLst>
                                  <p:childTnLst>
                                    <p:set>
                                      <p:cBhvr>
                                        <p:cTn id="770" dur="1" fill="hold">
                                          <p:stCondLst>
                                            <p:cond delay="0"/>
                                          </p:stCondLst>
                                        </p:cTn>
                                        <p:tgtEl>
                                          <p:spTgt spid="719"/>
                                        </p:tgtEl>
                                        <p:attrNameLst>
                                          <p:attrName>style.visibility</p:attrName>
                                        </p:attrNameLst>
                                      </p:cBhvr>
                                      <p:to>
                                        <p:strVal val="visible"/>
                                      </p:to>
                                    </p:set>
                                  </p:childTnLst>
                                </p:cTn>
                              </p:par>
                            </p:childTnLst>
                          </p:cTn>
                        </p:par>
                      </p:childTnLst>
                    </p:cTn>
                  </p:par>
                  <p:par>
                    <p:cTn id="771" fill="hold">
                      <p:stCondLst>
                        <p:cond delay="indefinite"/>
                      </p:stCondLst>
                      <p:childTnLst>
                        <p:par>
                          <p:cTn id="772" fill="hold">
                            <p:stCondLst>
                              <p:cond delay="0"/>
                            </p:stCondLst>
                            <p:childTnLst>
                              <p:par>
                                <p:cTn id="773" nodeType="clickEffect" fill="hold" presetClass="entr" presetID="1">
                                  <p:stCondLst>
                                    <p:cond delay="0"/>
                                  </p:stCondLst>
                                  <p:childTnLst>
                                    <p:set>
                                      <p:cBhvr>
                                        <p:cTn id="774" dur="1" fill="hold">
                                          <p:stCondLst>
                                            <p:cond delay="0"/>
                                          </p:stCondLst>
                                        </p:cTn>
                                        <p:tgtEl>
                                          <p:spTgt spid="722"/>
                                        </p:tgtEl>
                                        <p:attrNameLst>
                                          <p:attrName>style.visibility</p:attrName>
                                        </p:attrNameLst>
                                      </p:cBhvr>
                                      <p:to>
                                        <p:strVal val="visible"/>
                                      </p:to>
                                    </p:set>
                                  </p:childTnLst>
                                </p:cTn>
                              </p:par>
                              <p:par>
                                <p:cTn id="775" nodeType="withEffect" fill="hold" presetClass="entr" presetID="1">
                                  <p:stCondLst>
                                    <p:cond delay="0"/>
                                  </p:stCondLst>
                                  <p:childTnLst>
                                    <p:set>
                                      <p:cBhvr>
                                        <p:cTn id="776" dur="1" fill="hold">
                                          <p:stCondLst>
                                            <p:cond delay="0"/>
                                          </p:stCondLst>
                                        </p:cTn>
                                        <p:tgtEl>
                                          <p:spTgt spid="721"/>
                                        </p:tgtEl>
                                        <p:attrNameLst>
                                          <p:attrName>style.visibility</p:attrName>
                                        </p:attrNameLst>
                                      </p:cBhvr>
                                      <p:to>
                                        <p:strVal val="visible"/>
                                      </p:to>
                                    </p:set>
                                  </p:childTnLst>
                                </p:cTn>
                              </p:par>
                            </p:childTnLst>
                          </p:cTn>
                        </p:par>
                      </p:childTnLst>
                    </p:cTn>
                  </p:par>
                  <p:par>
                    <p:cTn id="777" fill="hold">
                      <p:stCondLst>
                        <p:cond delay="indefinite"/>
                      </p:stCondLst>
                      <p:childTnLst>
                        <p:par>
                          <p:cTn id="778" fill="hold">
                            <p:stCondLst>
                              <p:cond delay="0"/>
                            </p:stCondLst>
                            <p:childTnLst>
                              <p:par>
                                <p:cTn id="779" nodeType="clickEffect" fill="hold" presetClass="entr" presetID="1">
                                  <p:stCondLst>
                                    <p:cond delay="0"/>
                                  </p:stCondLst>
                                  <p:childTnLst>
                                    <p:set>
                                      <p:cBhvr>
                                        <p:cTn id="780" dur="1" fill="hold">
                                          <p:stCondLst>
                                            <p:cond delay="0"/>
                                          </p:stCondLst>
                                        </p:cTn>
                                        <p:tgtEl>
                                          <p:spTgt spid="717"/>
                                        </p:tgtEl>
                                        <p:attrNameLst>
                                          <p:attrName>style.visibility</p:attrName>
                                        </p:attrNameLst>
                                      </p:cBhvr>
                                      <p:to>
                                        <p:strVal val="visible"/>
                                      </p:to>
                                    </p:set>
                                  </p:childTnLst>
                                </p:cTn>
                              </p:par>
                              <p:par>
                                <p:cTn id="781" nodeType="withEffect" fill="hold" presetClass="entr" presetID="1">
                                  <p:stCondLst>
                                    <p:cond delay="0"/>
                                  </p:stCondLst>
                                  <p:childTnLst>
                                    <p:set>
                                      <p:cBhvr>
                                        <p:cTn id="782" dur="1" fill="hold">
                                          <p:stCondLst>
                                            <p:cond delay="0"/>
                                          </p:stCondLst>
                                        </p:cTn>
                                        <p:tgtEl>
                                          <p:spTgt spid="71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Pass-by-Reference vs. </a:t>
            </a:r>
            <a:br/>
            <a:r>
              <a:rPr b="0" lang="en-US" sz="4400" spc="-1" strike="noStrike">
                <a:solidFill>
                  <a:srgbClr val="000000"/>
                </a:solidFill>
                <a:latin typeface="Avenir Next"/>
                <a:ea typeface="Avenir Next"/>
              </a:rPr>
              <a:t>Value-Returning Function</a:t>
            </a:r>
            <a:endParaRPr b="0" lang="en-US" sz="4400" spc="-1" strike="noStrike">
              <a:solidFill>
                <a:srgbClr val="000000"/>
              </a:solidFill>
              <a:latin typeface="Calibri Light"/>
            </a:endParaRPr>
          </a:p>
        </p:txBody>
      </p:sp>
      <p:sp>
        <p:nvSpPr>
          <p:cNvPr id="724" name="TextShape 2"/>
          <p:cNvSpPr txBox="1"/>
          <p:nvPr/>
        </p:nvSpPr>
        <p:spPr>
          <a:xfrm>
            <a:off x="286560" y="1594800"/>
            <a:ext cx="8857080" cy="463320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Good programming style:</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If a function needs to return more than one values, use a </a:t>
            </a:r>
            <a:br/>
            <a:r>
              <a:rPr b="1" lang="en-US" sz="2400" spc="-1" strike="noStrike">
                <a:solidFill>
                  <a:srgbClr val="e46c0a"/>
                </a:solidFill>
                <a:latin typeface="Calibri Light"/>
                <a:ea typeface="Calibri Light"/>
              </a:rPr>
              <a:t>void function</a:t>
            </a:r>
            <a:r>
              <a:rPr b="0" lang="en-US" sz="2400" spc="-1" strike="noStrike">
                <a:solidFill>
                  <a:srgbClr val="000000"/>
                </a:solidFill>
                <a:latin typeface="Calibri Light"/>
                <a:ea typeface="Calibri Light"/>
              </a:rPr>
              <a:t> with </a:t>
            </a:r>
            <a:r>
              <a:rPr b="1" lang="en-US" sz="2400" spc="-1" strike="noStrike">
                <a:solidFill>
                  <a:srgbClr val="e46c0a"/>
                </a:solidFill>
                <a:latin typeface="Calibri Light"/>
                <a:ea typeface="Calibri Light"/>
              </a:rPr>
              <a:t>reference parameters</a:t>
            </a:r>
            <a:r>
              <a:rPr b="0" lang="en-US" sz="2400" spc="-1" strike="noStrike">
                <a:solidFill>
                  <a:srgbClr val="000000"/>
                </a:solidFill>
                <a:latin typeface="Calibri Light"/>
                <a:ea typeface="Calibri Light"/>
              </a:rPr>
              <a:t> to return the values</a:t>
            </a:r>
            <a:endParaRPr b="0" lang="en-US" sz="2400" spc="-1" strike="noStrike">
              <a:solidFill>
                <a:srgbClr val="000000"/>
              </a:solidFill>
              <a:latin typeface="Calibri Light"/>
            </a:endParaRPr>
          </a:p>
        </p:txBody>
      </p:sp>
      <p:sp>
        <p:nvSpPr>
          <p:cNvPr id="725" name="TextShape 3"/>
          <p:cNvSpPr txBox="1"/>
          <p:nvPr/>
        </p:nvSpPr>
        <p:spPr>
          <a:xfrm>
            <a:off x="6553080" y="6356520"/>
            <a:ext cx="2133360" cy="364680"/>
          </a:xfrm>
          <a:prstGeom prst="rect">
            <a:avLst/>
          </a:prstGeom>
          <a:noFill/>
          <a:ln>
            <a:noFill/>
          </a:ln>
        </p:spPr>
        <p:txBody>
          <a:bodyPr anchor="ctr"/>
          <a:p>
            <a:pPr algn="r">
              <a:lnSpc>
                <a:spcPct val="100000"/>
              </a:lnSpc>
            </a:pPr>
            <a:fld id="{5EF57944-3810-4E88-B23E-ADC0005B630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26" name="CustomShape 4"/>
          <p:cNvSpPr/>
          <p:nvPr/>
        </p:nvSpPr>
        <p:spPr>
          <a:xfrm>
            <a:off x="884160" y="3636000"/>
            <a:ext cx="6891840" cy="30085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const double CONVERSION = 2.54;</a:t>
            </a:r>
            <a:endParaRPr b="0" lang="en-GB" sz="1400" spc="-1" strike="noStrike">
              <a:latin typeface="Arial"/>
            </a:endParaRPr>
          </a:p>
          <a:p>
            <a:pPr>
              <a:lnSpc>
                <a:spcPct val="100000"/>
              </a:lnSpc>
            </a:pPr>
            <a:r>
              <a:rPr b="0" lang="en-GB" sz="1400" spc="-1" strike="noStrike">
                <a:solidFill>
                  <a:srgbClr val="000000"/>
                </a:solidFill>
                <a:latin typeface="Consolas"/>
                <a:ea typeface="Consolas"/>
              </a:rPr>
              <a:t>const int INCHES_IN_FOOT = 12;</a:t>
            </a:r>
            <a:endParaRPr b="0" lang="en-GB" sz="1400" spc="-1" strike="noStrike">
              <a:latin typeface="Arial"/>
            </a:endParaRPr>
          </a:p>
          <a:p>
            <a:pPr>
              <a:lnSpc>
                <a:spcPct val="100000"/>
              </a:lnSpc>
            </a:pPr>
            <a:r>
              <a:rPr b="0" lang="en-GB" sz="1400" spc="-1" strike="noStrike">
                <a:solidFill>
                  <a:srgbClr val="000000"/>
                </a:solidFill>
                <a:latin typeface="Consolas"/>
                <a:ea typeface="Consolas"/>
              </a:rPr>
              <a:t>const int CENTIMETERS_IN_METER = 100;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1" lang="en-GB" sz="1400" spc="-1" strike="noStrike">
                <a:solidFill>
                  <a:srgbClr val="000000"/>
                </a:solidFill>
                <a:latin typeface="Consolas"/>
                <a:ea typeface="Consolas"/>
              </a:rPr>
              <a:t>void</a:t>
            </a:r>
            <a:r>
              <a:rPr b="0" lang="en-GB" sz="1400" spc="-1" strike="noStrike">
                <a:solidFill>
                  <a:srgbClr val="000000"/>
                </a:solidFill>
                <a:latin typeface="Consolas"/>
                <a:ea typeface="Consolas"/>
              </a:rPr>
              <a:t> metersAndCentTofeetAndInches(int mt, int ct, </a:t>
            </a:r>
            <a:r>
              <a:rPr b="1" lang="en-GB" sz="1400" spc="-1" strike="noStrike">
                <a:solidFill>
                  <a:srgbClr val="000000"/>
                </a:solidFill>
                <a:latin typeface="Consolas"/>
                <a:ea typeface="Consolas"/>
              </a:rPr>
              <a:t>int&amp; f</a:t>
            </a: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int&amp; in</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centimeters;</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centimeters = mt * CENTIMETERS_IN_METER + ct;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 = (int) (centimeters / CONVERSION);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f</a:t>
            </a:r>
            <a:r>
              <a:rPr b="0" lang="en-GB" sz="1400" spc="-1" strike="noStrike">
                <a:solidFill>
                  <a:srgbClr val="000000"/>
                </a:solidFill>
                <a:latin typeface="Consolas"/>
                <a:ea typeface="Consolas"/>
              </a:rPr>
              <a:t> = in / INCHES_IN_FOOT;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in</a:t>
            </a:r>
            <a:r>
              <a:rPr b="0" lang="en-GB" sz="1400" spc="-1" strike="noStrike">
                <a:solidFill>
                  <a:srgbClr val="000000"/>
                </a:solidFill>
                <a:latin typeface="Consolas"/>
                <a:ea typeface="Consolas"/>
              </a:rPr>
              <a:t> = in % INCHES_IN_FOOT;</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727" name="CustomShape 5"/>
          <p:cNvSpPr/>
          <p:nvPr/>
        </p:nvSpPr>
        <p:spPr>
          <a:xfrm>
            <a:off x="6494040" y="4971240"/>
            <a:ext cx="2261520" cy="17946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400" spc="-1" strike="noStrike">
                <a:solidFill>
                  <a:srgbClr val="000000"/>
                </a:solidFill>
                <a:latin typeface="Avenir Next Condensed"/>
              </a:rPr>
              <a:t>f and in are the computation results.  </a:t>
            </a:r>
            <a:endParaRPr b="0" lang="en-GB" sz="1400" spc="-1" strike="noStrike">
              <a:latin typeface="Arial"/>
            </a:endParaRPr>
          </a:p>
          <a:p>
            <a:pPr>
              <a:lnSpc>
                <a:spcPct val="100000"/>
              </a:lnSpc>
            </a:pPr>
            <a:r>
              <a:rPr b="0" lang="en-GB" sz="1400" spc="-1" strike="noStrike">
                <a:solidFill>
                  <a:srgbClr val="000000"/>
                </a:solidFill>
                <a:latin typeface="Avenir Next Condensed"/>
              </a:rPr>
              <a:t>Think about how the calling functions can call this function and access the results through the arguments after function call.</a:t>
            </a:r>
            <a:endParaRPr b="0" lang="en-GB" sz="1400" spc="-1" strike="noStrike">
              <a:latin typeface="Arial"/>
            </a:endParaRPr>
          </a:p>
        </p:txBody>
      </p:sp>
      <p:sp>
        <p:nvSpPr>
          <p:cNvPr id="728" name="CustomShape 6"/>
          <p:cNvSpPr/>
          <p:nvPr/>
        </p:nvSpPr>
        <p:spPr>
          <a:xfrm flipH="1" flipV="1">
            <a:off x="4294080" y="5397120"/>
            <a:ext cx="2199240" cy="2664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783" dur="indefinite" restart="never" nodeType="tmRoot">
          <p:childTnLst>
            <p:seq>
              <p:cTn id="784" dur="indefinite" nodeType="mainSeq">
                <p:childTnLst>
                  <p:par>
                    <p:cTn id="785" fill="hold">
                      <p:stCondLst>
                        <p:cond delay="indefinite"/>
                      </p:stCondLst>
                      <p:childTnLst>
                        <p:par>
                          <p:cTn id="786" fill="hold">
                            <p:stCondLst>
                              <p:cond delay="0"/>
                            </p:stCondLst>
                            <p:childTnLst>
                              <p:par>
                                <p:cTn id="787" nodeType="clickEffect" fill="hold" presetClass="entr" presetID="1">
                                  <p:stCondLst>
                                    <p:cond delay="0"/>
                                  </p:stCondLst>
                                  <p:childTnLst>
                                    <p:set>
                                      <p:cBhvr>
                                        <p:cTn id="788" dur="1" fill="hold">
                                          <p:stCondLst>
                                            <p:cond delay="0"/>
                                          </p:stCondLst>
                                        </p:cTn>
                                        <p:tgtEl>
                                          <p:spTgt spid="728"/>
                                        </p:tgtEl>
                                        <p:attrNameLst>
                                          <p:attrName>style.visibility</p:attrName>
                                        </p:attrNameLst>
                                      </p:cBhvr>
                                      <p:to>
                                        <p:strVal val="visible"/>
                                      </p:to>
                                    </p:set>
                                  </p:childTnLst>
                                </p:cTn>
                              </p:par>
                              <p:par>
                                <p:cTn id="789" nodeType="withEffect" fill="hold" presetClass="entr" presetID="1">
                                  <p:stCondLst>
                                    <p:cond delay="0"/>
                                  </p:stCondLst>
                                  <p:childTnLst>
                                    <p:set>
                                      <p:cBhvr>
                                        <p:cTn id="790" dur="1" fill="hold">
                                          <p:stCondLst>
                                            <p:cond delay="0"/>
                                          </p:stCondLst>
                                        </p:cTn>
                                        <p:tgtEl>
                                          <p:spTgt spid="72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TextShape 1"/>
          <p:cNvSpPr txBox="1"/>
          <p:nvPr/>
        </p:nvSpPr>
        <p:spPr>
          <a:xfrm>
            <a:off x="286560" y="1417680"/>
            <a:ext cx="8780400" cy="4810320"/>
          </a:xfrm>
          <a:prstGeom prst="rect">
            <a:avLst/>
          </a:prstGeom>
          <a:noFill/>
          <a:ln>
            <a:noFill/>
          </a:ln>
        </p:spPr>
        <p:txBody>
          <a:bodyPr>
            <a:normAutofit/>
          </a:bodyPr>
          <a:p>
            <a:pPr>
              <a:lnSpc>
                <a:spcPct val="100000"/>
              </a:lnSpc>
              <a:spcBef>
                <a:spcPts val="400"/>
              </a:spcBef>
            </a:pPr>
            <a:r>
              <a:rPr b="0" lang="en-US" sz="2000" spc="-1" strike="noStrike">
                <a:solidFill>
                  <a:srgbClr val="000000"/>
                </a:solidFill>
                <a:latin typeface="Calibri Light"/>
                <a:ea typeface="Calibri Light"/>
              </a:rPr>
              <a:t>What’s the output of the following program?</a:t>
            </a:r>
            <a:endParaRPr b="0" lang="en-US" sz="2000" spc="-1" strike="noStrike">
              <a:solidFill>
                <a:srgbClr val="000000"/>
              </a:solidFill>
              <a:latin typeface="Calibri Light"/>
            </a:endParaRPr>
          </a:p>
          <a:p>
            <a:pPr>
              <a:lnSpc>
                <a:spcPct val="100000"/>
              </a:lnSpc>
              <a:spcBef>
                <a:spcPts val="400"/>
              </a:spcBef>
            </a:pPr>
            <a:r>
              <a:rPr b="0" lang="en-US" sz="2000" spc="-1" strike="noStrike">
                <a:solidFill>
                  <a:srgbClr val="000000"/>
                </a:solidFill>
                <a:latin typeface="Calibri Light"/>
                <a:ea typeface="Calibri Light"/>
              </a:rPr>
              <a:t>Try </a:t>
            </a:r>
            <a:r>
              <a:rPr b="1" lang="en-US" sz="2000" spc="-1" strike="noStrike">
                <a:solidFill>
                  <a:srgbClr val="e46c0a"/>
                </a:solidFill>
                <a:latin typeface="Calibri Light"/>
                <a:ea typeface="Calibri Light"/>
              </a:rPr>
              <a:t>dry run </a:t>
            </a:r>
            <a:r>
              <a:rPr b="0" lang="en-US" sz="2000" spc="-1" strike="noStrike">
                <a:solidFill>
                  <a:srgbClr val="000000"/>
                </a:solidFill>
                <a:latin typeface="Calibri Light"/>
                <a:ea typeface="Calibri Light"/>
              </a:rPr>
              <a:t>(i.e., trace manually without using the computer to run) the program to obtain the result.  Then run it on your computer to check the result.</a:t>
            </a:r>
            <a:endParaRPr b="0" lang="en-US" sz="2000" spc="-1" strike="noStrike">
              <a:solidFill>
                <a:srgbClr val="000000"/>
              </a:solidFill>
              <a:latin typeface="Calibri Light"/>
            </a:endParaRPr>
          </a:p>
        </p:txBody>
      </p:sp>
      <p:sp>
        <p:nvSpPr>
          <p:cNvPr id="730" name="TextShape 2"/>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Quick Exercise 1</a:t>
            </a:r>
            <a:endParaRPr b="0" lang="en-US" sz="4400" spc="-1" strike="noStrike">
              <a:solidFill>
                <a:srgbClr val="000000"/>
              </a:solidFill>
              <a:latin typeface="Calibri Light"/>
            </a:endParaRPr>
          </a:p>
        </p:txBody>
      </p:sp>
      <p:sp>
        <p:nvSpPr>
          <p:cNvPr id="731" name="TextShape 3"/>
          <p:cNvSpPr txBox="1"/>
          <p:nvPr/>
        </p:nvSpPr>
        <p:spPr>
          <a:xfrm>
            <a:off x="6553080" y="6356520"/>
            <a:ext cx="2133360" cy="364680"/>
          </a:xfrm>
          <a:prstGeom prst="rect">
            <a:avLst/>
          </a:prstGeom>
          <a:noFill/>
          <a:ln>
            <a:noFill/>
          </a:ln>
        </p:spPr>
        <p:txBody>
          <a:bodyPr anchor="ctr"/>
          <a:p>
            <a:pPr algn="r">
              <a:lnSpc>
                <a:spcPct val="100000"/>
              </a:lnSpc>
            </a:pPr>
            <a:fld id="{97F94C32-BFBE-4EAD-B053-3499A132DA7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32" name="CustomShape 4"/>
          <p:cNvSpPr/>
          <p:nvPr/>
        </p:nvSpPr>
        <p:spPr>
          <a:xfrm>
            <a:off x="618480" y="2560680"/>
            <a:ext cx="6749280" cy="41234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void figureMeOut(int &amp;x, int y, int &amp;z)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x &lt;&lt; ' ' &lt;&lt; y &lt;&lt; ' ' &lt;&lt; z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x = 1;</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y = 2;</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z = 3;</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x &lt;&lt; ' ' &lt;&lt; y &lt;&lt; ' ' &lt;&lt; z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a=10, b=20, c=30;</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figureMeOut(a, b, c);</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 &lt;&lt; ' ' &lt;&lt; b &lt;&lt; ' ' &lt;&lt; c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Tree>
  </p:cSld>
  <p:timing>
    <p:tnLst>
      <p:par>
        <p:cTn id="791" dur="indefinite" restart="never" nodeType="tmRoot">
          <p:childTnLst>
            <p:seq>
              <p:cTn id="792" dur="indefinite"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Answer to Quick Exercise 1</a:t>
            </a:r>
            <a:endParaRPr b="0" lang="en-US" sz="4400" spc="-1" strike="noStrike">
              <a:solidFill>
                <a:srgbClr val="000000"/>
              </a:solidFill>
              <a:latin typeface="Calibri Light"/>
            </a:endParaRPr>
          </a:p>
        </p:txBody>
      </p:sp>
      <p:sp>
        <p:nvSpPr>
          <p:cNvPr id="734" name="TextShape 2"/>
          <p:cNvSpPr txBox="1"/>
          <p:nvPr/>
        </p:nvSpPr>
        <p:spPr>
          <a:xfrm>
            <a:off x="457200" y="160020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Screen output:</a:t>
            </a:r>
            <a:endParaRPr b="0" lang="en-US" sz="2800" spc="-1" strike="noStrike">
              <a:solidFill>
                <a:srgbClr val="000000"/>
              </a:solidFill>
              <a:latin typeface="Calibri Light"/>
            </a:endParaRPr>
          </a:p>
        </p:txBody>
      </p:sp>
      <p:sp>
        <p:nvSpPr>
          <p:cNvPr id="735" name="TextShape 3"/>
          <p:cNvSpPr txBox="1"/>
          <p:nvPr/>
        </p:nvSpPr>
        <p:spPr>
          <a:xfrm>
            <a:off x="6553080" y="6356520"/>
            <a:ext cx="2133360" cy="364680"/>
          </a:xfrm>
          <a:prstGeom prst="rect">
            <a:avLst/>
          </a:prstGeom>
          <a:noFill/>
          <a:ln>
            <a:noFill/>
          </a:ln>
        </p:spPr>
        <p:txBody>
          <a:bodyPr anchor="ctr"/>
          <a:p>
            <a:pPr algn="r">
              <a:lnSpc>
                <a:spcPct val="100000"/>
              </a:lnSpc>
            </a:pPr>
            <a:fld id="{D79B55E9-6FB0-424C-A37A-68C100555E2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36" name="CustomShape 4"/>
          <p:cNvSpPr/>
          <p:nvPr/>
        </p:nvSpPr>
        <p:spPr>
          <a:xfrm>
            <a:off x="1554840" y="2324520"/>
            <a:ext cx="3558240" cy="251856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10 20 30</a:t>
            </a:r>
            <a:endParaRPr b="0" lang="en-GB" sz="1600" spc="-1" strike="noStrike">
              <a:latin typeface="Arial"/>
            </a:endParaRPr>
          </a:p>
          <a:p>
            <a:pPr>
              <a:lnSpc>
                <a:spcPct val="100000"/>
              </a:lnSpc>
            </a:pPr>
            <a:r>
              <a:rPr b="0" lang="en-GB" sz="1600" spc="-1" strike="noStrike">
                <a:solidFill>
                  <a:srgbClr val="000000"/>
                </a:solidFill>
                <a:latin typeface="Consolas"/>
                <a:ea typeface="Consolas"/>
              </a:rPr>
              <a:t>1 2 3</a:t>
            </a:r>
            <a:endParaRPr b="0" lang="en-GB" sz="1600" spc="-1" strike="noStrike">
              <a:latin typeface="Arial"/>
            </a:endParaRPr>
          </a:p>
          <a:p>
            <a:pPr>
              <a:lnSpc>
                <a:spcPct val="100000"/>
              </a:lnSpc>
            </a:pPr>
            <a:r>
              <a:rPr b="0" lang="en-GB" sz="1600" spc="-1" strike="noStrike">
                <a:solidFill>
                  <a:srgbClr val="000000"/>
                </a:solidFill>
                <a:latin typeface="Consolas"/>
                <a:ea typeface="Consolas"/>
              </a:rPr>
              <a:t>1 20 3</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Tree>
  </p:cSld>
  <p:timing>
    <p:tnLst>
      <p:par>
        <p:cTn id="793" dur="indefinite" restart="never" nodeType="tmRoot">
          <p:childTnLst>
            <p:seq>
              <p:cTn id="794" dur="indefinite" nodeType="mainSeq">
                <p:childTnLst>
                  <p:par>
                    <p:cTn id="795" fill="hold">
                      <p:stCondLst>
                        <p:cond delay="indefinite"/>
                      </p:stCondLst>
                      <p:childTnLst>
                        <p:par>
                          <p:cTn id="796" fill="hold">
                            <p:stCondLst>
                              <p:cond delay="0"/>
                            </p:stCondLst>
                            <p:childTnLst>
                              <p:par>
                                <p:cTn id="797" nodeType="clickEffect" fill="hold" presetClass="entr" presetID="1">
                                  <p:stCondLst>
                                    <p:cond delay="0"/>
                                  </p:stCondLst>
                                  <p:childTnLst>
                                    <p:set>
                                      <p:cBhvr>
                                        <p:cTn id="798" dur="1" fill="hold">
                                          <p:stCondLst>
                                            <p:cond delay="0"/>
                                          </p:stCondLst>
                                        </p:cTn>
                                        <p:tgtEl>
                                          <p:spTgt spid="73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Problems</a:t>
            </a:r>
            <a:endParaRPr b="0" lang="en-US" sz="4000" spc="-1" strike="noStrike">
              <a:solidFill>
                <a:srgbClr val="000000"/>
              </a:solidFill>
              <a:latin typeface="Calibri Light"/>
            </a:endParaRPr>
          </a:p>
        </p:txBody>
      </p:sp>
      <p:sp>
        <p:nvSpPr>
          <p:cNvPr id="738"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flow of control and functions </a:t>
            </a:r>
            <a:endParaRPr b="0" lang="en-US" sz="2000" spc="-1" strike="noStrike">
              <a:solidFill>
                <a:srgbClr val="000000"/>
              </a:solidFill>
              <a:latin typeface="Calibri Light"/>
            </a:endParaRPr>
          </a:p>
        </p:txBody>
      </p:sp>
      <p:sp>
        <p:nvSpPr>
          <p:cNvPr id="739" name="TextShape 3"/>
          <p:cNvSpPr txBox="1"/>
          <p:nvPr/>
        </p:nvSpPr>
        <p:spPr>
          <a:xfrm>
            <a:off x="6553080" y="6356520"/>
            <a:ext cx="2133360" cy="364680"/>
          </a:xfrm>
          <a:prstGeom prst="rect">
            <a:avLst/>
          </a:prstGeom>
          <a:noFill/>
          <a:ln>
            <a:noFill/>
          </a:ln>
        </p:spPr>
        <p:txBody>
          <a:bodyPr anchor="ctr"/>
          <a:p>
            <a:pPr algn="r">
              <a:lnSpc>
                <a:spcPct val="100000"/>
              </a:lnSpc>
            </a:pPr>
            <a:fld id="{72F55910-8472-4AD1-AA43-3E70BD390CD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799" dur="indefinite" restart="never" nodeType="tmRoot">
          <p:childTnLst>
            <p:seq>
              <p:cTn id="80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Top-Down Program Design</a:t>
            </a:r>
            <a:endParaRPr b="0" lang="en-US" sz="4400" spc="-1" strike="noStrike">
              <a:solidFill>
                <a:srgbClr val="000000"/>
              </a:solidFill>
              <a:latin typeface="Calibri Light"/>
            </a:endParaRPr>
          </a:p>
        </p:txBody>
      </p:sp>
      <p:sp>
        <p:nvSpPr>
          <p:cNvPr id="15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 good way to design a program is to </a:t>
            </a:r>
            <a:r>
              <a:rPr b="0" lang="en-US" sz="2800" spc="-1" strike="noStrike">
                <a:solidFill>
                  <a:srgbClr val="e46c0a"/>
                </a:solidFill>
                <a:latin typeface="Calibri Light"/>
                <a:ea typeface="Calibri Light"/>
              </a:rPr>
              <a:t>break down </a:t>
            </a:r>
            <a:r>
              <a:rPr b="0" lang="en-US" sz="2800" spc="-1" strike="noStrike">
                <a:solidFill>
                  <a:srgbClr val="000000"/>
                </a:solidFill>
                <a:latin typeface="Calibri Light"/>
                <a:ea typeface="Calibri Light"/>
              </a:rPr>
              <a:t>the task to be accomplished into a few </a:t>
            </a:r>
            <a:r>
              <a:rPr b="1" lang="en-US" sz="2800" spc="-1" strike="noStrike">
                <a:solidFill>
                  <a:srgbClr val="31859c"/>
                </a:solidFill>
                <a:latin typeface="Calibri Light"/>
                <a:ea typeface="Calibri Light"/>
              </a:rPr>
              <a:t>sub-tasks</a:t>
            </a:r>
            <a:r>
              <a:rPr b="0" lang="en-US" sz="2800" spc="-1" strike="noStrike">
                <a:solidFill>
                  <a:srgbClr val="000000"/>
                </a:solidFill>
                <a:latin typeface="Calibri Light"/>
                <a:ea typeface="Calibri Light"/>
              </a:rPr>
              <a:t>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Each sub-task can be further decomposed into smaller sub-tasks, and this process is repeated until all sub-tasks are small enough that their implementations become manageable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This approach is called </a:t>
            </a:r>
            <a:r>
              <a:rPr b="0" lang="en-US" sz="2800" spc="-1" strike="noStrike">
                <a:solidFill>
                  <a:srgbClr val="31859c"/>
                </a:solidFill>
                <a:latin typeface="Calibri Light"/>
                <a:ea typeface="Calibri Light"/>
              </a:rPr>
              <a:t>top-down design </a:t>
            </a:r>
            <a:r>
              <a:rPr b="0" lang="en-US" sz="2800" spc="-1" strike="noStrike">
                <a:solidFill>
                  <a:srgbClr val="000000"/>
                </a:solidFill>
                <a:latin typeface="Calibri Light"/>
                <a:ea typeface="Calibri Light"/>
              </a:rPr>
              <a:t>(a.k.a. </a:t>
            </a:r>
            <a:r>
              <a:rPr b="0" lang="en-US" sz="2800" spc="-1" strike="noStrike">
                <a:solidFill>
                  <a:srgbClr val="e46c0a"/>
                </a:solidFill>
                <a:latin typeface="Calibri Light"/>
                <a:ea typeface="Calibri Light"/>
              </a:rPr>
              <a:t>divide and conquer</a:t>
            </a:r>
            <a:r>
              <a:rPr b="0" lang="en-US" sz="2800" spc="-1" strike="noStrike">
                <a:solidFill>
                  <a:srgbClr val="000000"/>
                </a:solidFill>
                <a:latin typeface="Calibri Light"/>
                <a:ea typeface="Calibri Light"/>
              </a:rPr>
              <a:t>)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154" name="TextShape 3"/>
          <p:cNvSpPr txBox="1"/>
          <p:nvPr/>
        </p:nvSpPr>
        <p:spPr>
          <a:xfrm>
            <a:off x="6553080" y="6356520"/>
            <a:ext cx="2133360" cy="364680"/>
          </a:xfrm>
          <a:prstGeom prst="rect">
            <a:avLst/>
          </a:prstGeom>
          <a:noFill/>
          <a:ln>
            <a:noFill/>
          </a:ln>
        </p:spPr>
        <p:txBody>
          <a:bodyPr anchor="ctr"/>
          <a:p>
            <a:pPr algn="r">
              <a:lnSpc>
                <a:spcPct val="100000"/>
              </a:lnSpc>
            </a:pPr>
            <a:fld id="{30EBDC1D-CD9F-449E-B94B-92AD81F802F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1</a:t>
            </a:r>
            <a:endParaRPr b="0" lang="en-US" sz="4400" spc="-1" strike="noStrike">
              <a:solidFill>
                <a:srgbClr val="000000"/>
              </a:solidFill>
              <a:latin typeface="Calibri Light"/>
            </a:endParaRPr>
          </a:p>
        </p:txBody>
      </p:sp>
      <p:sp>
        <p:nvSpPr>
          <p:cNvPr id="741" name="TextShape 2"/>
          <p:cNvSpPr txBox="1"/>
          <p:nvPr/>
        </p:nvSpPr>
        <p:spPr>
          <a:xfrm>
            <a:off x="457200" y="160020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Is there any error in the following program? if no, what is the output?  (Try to answer before compiling and running the program.)</a:t>
            </a:r>
            <a:endParaRPr b="0" lang="en-US" sz="2800" spc="-1" strike="noStrike">
              <a:solidFill>
                <a:srgbClr val="000000"/>
              </a:solidFill>
              <a:latin typeface="Calibri Light"/>
            </a:endParaRPr>
          </a:p>
          <a:p>
            <a:pPr>
              <a:lnSpc>
                <a:spcPct val="100000"/>
              </a:lnSpc>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742" name="TextShape 3"/>
          <p:cNvSpPr txBox="1"/>
          <p:nvPr/>
        </p:nvSpPr>
        <p:spPr>
          <a:xfrm>
            <a:off x="6553080" y="6356520"/>
            <a:ext cx="2133360" cy="364680"/>
          </a:xfrm>
          <a:prstGeom prst="rect">
            <a:avLst/>
          </a:prstGeom>
          <a:noFill/>
          <a:ln>
            <a:noFill/>
          </a:ln>
        </p:spPr>
        <p:txBody>
          <a:bodyPr anchor="ctr"/>
          <a:p>
            <a:pPr algn="r">
              <a:lnSpc>
                <a:spcPct val="100000"/>
              </a:lnSpc>
            </a:pPr>
            <a:fld id="{9A256135-099A-439A-A2E5-42C3781C160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43" name="CustomShape 4"/>
          <p:cNvSpPr/>
          <p:nvPr/>
        </p:nvSpPr>
        <p:spPr>
          <a:xfrm>
            <a:off x="0" y="2384280"/>
            <a:ext cx="9143640" cy="360"/>
          </a:xfrm>
          <a:prstGeom prst="rect">
            <a:avLst/>
          </a:prstGeom>
          <a:noFill/>
          <a:ln>
            <a:noFill/>
          </a:ln>
        </p:spPr>
        <p:style>
          <a:lnRef idx="0"/>
          <a:fillRef idx="0"/>
          <a:effectRef idx="0"/>
          <a:fontRef idx="minor"/>
        </p:style>
      </p:sp>
      <p:pic>
        <p:nvPicPr>
          <p:cNvPr id="744" name="Picture 8" descr=""/>
          <p:cNvPicPr/>
          <p:nvPr/>
        </p:nvPicPr>
        <p:blipFill>
          <a:blip r:embed="rId1"/>
          <a:stretch/>
        </p:blipFill>
        <p:spPr>
          <a:xfrm>
            <a:off x="1533600" y="3238920"/>
            <a:ext cx="6086160" cy="1826280"/>
          </a:xfrm>
          <a:prstGeom prst="rect">
            <a:avLst/>
          </a:prstGeom>
          <a:ln>
            <a:noFill/>
          </a:ln>
        </p:spPr>
      </p:pic>
    </p:spTree>
  </p:cSld>
  <p:timing>
    <p:tnLst>
      <p:par>
        <p:cTn id="801" dur="indefinite" restart="never" nodeType="tmRoot">
          <p:childTnLst>
            <p:seq>
              <p:cTn id="802" dur="indefinite"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2</a:t>
            </a:r>
            <a:endParaRPr b="0" lang="en-US" sz="4400" spc="-1" strike="noStrike">
              <a:solidFill>
                <a:srgbClr val="000000"/>
              </a:solidFill>
              <a:latin typeface="Calibri Light"/>
            </a:endParaRPr>
          </a:p>
        </p:txBody>
      </p:sp>
      <p:sp>
        <p:nvSpPr>
          <p:cNvPr id="746" name="TextShape 2"/>
          <p:cNvSpPr txBox="1"/>
          <p:nvPr/>
        </p:nvSpPr>
        <p:spPr>
          <a:xfrm>
            <a:off x="457200" y="160020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What is the output of this program? Can you explain why?</a:t>
            </a:r>
            <a:endParaRPr b="0" lang="en-US" sz="2800" spc="-1" strike="noStrike">
              <a:solidFill>
                <a:srgbClr val="000000"/>
              </a:solidFill>
              <a:latin typeface="Calibri Light"/>
            </a:endParaRPr>
          </a:p>
          <a:p>
            <a:pPr>
              <a:lnSpc>
                <a:spcPct val="100000"/>
              </a:lnSpc>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747" name="TextShape 3"/>
          <p:cNvSpPr txBox="1"/>
          <p:nvPr/>
        </p:nvSpPr>
        <p:spPr>
          <a:xfrm>
            <a:off x="6553080" y="6356520"/>
            <a:ext cx="2133360" cy="364680"/>
          </a:xfrm>
          <a:prstGeom prst="rect">
            <a:avLst/>
          </a:prstGeom>
          <a:noFill/>
          <a:ln>
            <a:noFill/>
          </a:ln>
        </p:spPr>
        <p:txBody>
          <a:bodyPr anchor="ctr"/>
          <a:p>
            <a:pPr algn="r">
              <a:lnSpc>
                <a:spcPct val="100000"/>
              </a:lnSpc>
            </a:pPr>
            <a:fld id="{E7EAC4AB-0508-4394-8459-E5F82E2D7AB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48" name="CustomShape 4"/>
          <p:cNvSpPr/>
          <p:nvPr/>
        </p:nvSpPr>
        <p:spPr>
          <a:xfrm>
            <a:off x="0" y="2384280"/>
            <a:ext cx="9143640" cy="360"/>
          </a:xfrm>
          <a:prstGeom prst="rect">
            <a:avLst/>
          </a:prstGeom>
          <a:noFill/>
          <a:ln>
            <a:noFill/>
          </a:ln>
        </p:spPr>
        <p:style>
          <a:lnRef idx="0"/>
          <a:fillRef idx="0"/>
          <a:effectRef idx="0"/>
          <a:fontRef idx="minor"/>
        </p:style>
      </p:sp>
      <p:pic>
        <p:nvPicPr>
          <p:cNvPr id="749" name="Picture 6" descr=""/>
          <p:cNvPicPr/>
          <p:nvPr/>
        </p:nvPicPr>
        <p:blipFill>
          <a:blip r:embed="rId1"/>
          <a:stretch/>
        </p:blipFill>
        <p:spPr>
          <a:xfrm>
            <a:off x="1374120" y="3244680"/>
            <a:ext cx="6513840" cy="2251080"/>
          </a:xfrm>
          <a:prstGeom prst="rect">
            <a:avLst/>
          </a:prstGeom>
          <a:ln>
            <a:noFill/>
          </a:ln>
        </p:spPr>
      </p:pic>
    </p:spTree>
  </p:cSld>
  <p:timing>
    <p:tnLst>
      <p:par>
        <p:cTn id="803" dur="indefinite" restart="never" nodeType="tmRoot">
          <p:childTnLst>
            <p:seq>
              <p:cTn id="804" dur="indefinite"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3</a:t>
            </a:r>
            <a:endParaRPr b="0" lang="en-US" sz="4400" spc="-1" strike="noStrike">
              <a:solidFill>
                <a:srgbClr val="000000"/>
              </a:solidFill>
              <a:latin typeface="Calibri Light"/>
            </a:endParaRPr>
          </a:p>
        </p:txBody>
      </p:sp>
      <p:sp>
        <p:nvSpPr>
          <p:cNvPr id="751" name="TextShape 2"/>
          <p:cNvSpPr txBox="1"/>
          <p:nvPr/>
        </p:nvSpPr>
        <p:spPr>
          <a:xfrm>
            <a:off x="457200" y="160020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What is the output of this program? (Try to answer before compiling and running the program.)</a:t>
            </a:r>
            <a:endParaRPr b="0" lang="en-US" sz="2800" spc="-1" strike="noStrike">
              <a:solidFill>
                <a:srgbClr val="000000"/>
              </a:solidFill>
              <a:latin typeface="Calibri Light"/>
            </a:endParaRPr>
          </a:p>
          <a:p>
            <a:pPr>
              <a:lnSpc>
                <a:spcPct val="100000"/>
              </a:lnSpc>
              <a:spcBef>
                <a:spcPts val="879"/>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752" name="TextShape 3"/>
          <p:cNvSpPr txBox="1"/>
          <p:nvPr/>
        </p:nvSpPr>
        <p:spPr>
          <a:xfrm>
            <a:off x="6553080" y="6356520"/>
            <a:ext cx="2133360" cy="364680"/>
          </a:xfrm>
          <a:prstGeom prst="rect">
            <a:avLst/>
          </a:prstGeom>
          <a:noFill/>
          <a:ln>
            <a:noFill/>
          </a:ln>
        </p:spPr>
        <p:txBody>
          <a:bodyPr anchor="ctr"/>
          <a:p>
            <a:pPr algn="r">
              <a:lnSpc>
                <a:spcPct val="100000"/>
              </a:lnSpc>
            </a:pPr>
            <a:fld id="{F537D405-6F0C-4C53-8073-F7D3C41986D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53" name="CustomShape 4"/>
          <p:cNvSpPr/>
          <p:nvPr/>
        </p:nvSpPr>
        <p:spPr>
          <a:xfrm>
            <a:off x="0" y="2384280"/>
            <a:ext cx="9143640" cy="360"/>
          </a:xfrm>
          <a:prstGeom prst="rect">
            <a:avLst/>
          </a:prstGeom>
          <a:noFill/>
          <a:ln>
            <a:noFill/>
          </a:ln>
        </p:spPr>
        <p:style>
          <a:lnRef idx="0"/>
          <a:fillRef idx="0"/>
          <a:effectRef idx="0"/>
          <a:fontRef idx="minor"/>
        </p:style>
      </p:sp>
      <p:pic>
        <p:nvPicPr>
          <p:cNvPr id="754" name="Picture 8" descr=""/>
          <p:cNvPicPr/>
          <p:nvPr/>
        </p:nvPicPr>
        <p:blipFill>
          <a:blip r:embed="rId1"/>
          <a:stretch/>
        </p:blipFill>
        <p:spPr>
          <a:xfrm>
            <a:off x="1716480" y="2860200"/>
            <a:ext cx="5616720" cy="2306520"/>
          </a:xfrm>
          <a:prstGeom prst="rect">
            <a:avLst/>
          </a:prstGeom>
          <a:ln>
            <a:noFill/>
          </a:ln>
        </p:spPr>
      </p:pic>
    </p:spTree>
  </p:cSld>
  <p:timing>
    <p:tnLst>
      <p:par>
        <p:cTn id="805" dur="indefinite" restart="never" nodeType="tmRoot">
          <p:childTnLst>
            <p:seq>
              <p:cTn id="806" dur="indefinite"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4</a:t>
            </a:r>
            <a:endParaRPr b="0" lang="en-US" sz="4400" spc="-1" strike="noStrike">
              <a:solidFill>
                <a:srgbClr val="000000"/>
              </a:solidFill>
              <a:latin typeface="Calibri Light"/>
            </a:endParaRPr>
          </a:p>
        </p:txBody>
      </p:sp>
      <p:sp>
        <p:nvSpPr>
          <p:cNvPr id="756" name="TextShape 2"/>
          <p:cNvSpPr txBox="1"/>
          <p:nvPr/>
        </p:nvSpPr>
        <p:spPr>
          <a:xfrm>
            <a:off x="457200" y="160020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Recall that we wrote a program that reads in three integers and outputs the maximum in Module 3. Draw the flowchart for a program that reads in three integers and outputs the minimum.</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757" name="TextShape 3"/>
          <p:cNvSpPr txBox="1"/>
          <p:nvPr/>
        </p:nvSpPr>
        <p:spPr>
          <a:xfrm>
            <a:off x="6553080" y="6356520"/>
            <a:ext cx="2133360" cy="364680"/>
          </a:xfrm>
          <a:prstGeom prst="rect">
            <a:avLst/>
          </a:prstGeom>
          <a:noFill/>
          <a:ln>
            <a:noFill/>
          </a:ln>
        </p:spPr>
        <p:txBody>
          <a:bodyPr anchor="ctr"/>
          <a:p>
            <a:pPr algn="r">
              <a:lnSpc>
                <a:spcPct val="100000"/>
              </a:lnSpc>
            </a:pPr>
            <a:fld id="{5D40BB60-6D32-4702-8EC3-E61329FAF48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58"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07" dur="indefinite" restart="never" nodeType="tmRoot">
          <p:childTnLst>
            <p:seq>
              <p:cTn id="808" dur="indefinite"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5</a:t>
            </a:r>
            <a:endParaRPr b="0" lang="en-US" sz="4400" spc="-1" strike="noStrike">
              <a:solidFill>
                <a:srgbClr val="000000"/>
              </a:solidFill>
              <a:latin typeface="Calibri Light"/>
            </a:endParaRPr>
          </a:p>
        </p:txBody>
      </p:sp>
      <p:sp>
        <p:nvSpPr>
          <p:cNvPr id="760" name="TextShape 2"/>
          <p:cNvSpPr txBox="1"/>
          <p:nvPr/>
        </p:nvSpPr>
        <p:spPr>
          <a:xfrm>
            <a:off x="457200" y="160020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Write the corresponding program to the flowchart of problem 4.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761" name="TextShape 3"/>
          <p:cNvSpPr txBox="1"/>
          <p:nvPr/>
        </p:nvSpPr>
        <p:spPr>
          <a:xfrm>
            <a:off x="6553080" y="6356520"/>
            <a:ext cx="2133360" cy="364680"/>
          </a:xfrm>
          <a:prstGeom prst="rect">
            <a:avLst/>
          </a:prstGeom>
          <a:noFill/>
          <a:ln>
            <a:noFill/>
          </a:ln>
        </p:spPr>
        <p:txBody>
          <a:bodyPr anchor="ctr"/>
          <a:p>
            <a:pPr algn="r">
              <a:lnSpc>
                <a:spcPct val="100000"/>
              </a:lnSpc>
            </a:pPr>
            <a:fld id="{2C08901F-8179-463F-AB0F-D5C13D4C2D4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62"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09" dur="indefinite" restart="never" nodeType="tmRoot">
          <p:childTnLst>
            <p:seq>
              <p:cTn id="810" dur="indefinite"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6</a:t>
            </a:r>
            <a:endParaRPr b="0" lang="en-US" sz="4400" spc="-1" strike="noStrike">
              <a:solidFill>
                <a:srgbClr val="000000"/>
              </a:solidFill>
              <a:latin typeface="Calibri Light"/>
            </a:endParaRPr>
          </a:p>
        </p:txBody>
      </p:sp>
      <p:sp>
        <p:nvSpPr>
          <p:cNvPr id="764" name="TextShape 2"/>
          <p:cNvSpPr txBox="1"/>
          <p:nvPr/>
        </p:nvSpPr>
        <p:spPr>
          <a:xfrm>
            <a:off x="457200" y="160020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Write a program with an </a:t>
            </a:r>
            <a:r>
              <a:rPr b="0" lang="en-US" sz="2800" spc="-1" strike="noStrike">
                <a:solidFill>
                  <a:srgbClr val="000000"/>
                </a:solidFill>
                <a:latin typeface="Consolas"/>
                <a:ea typeface="Menlo"/>
              </a:rPr>
              <a:t>if-else</a:t>
            </a:r>
            <a:r>
              <a:rPr b="0" lang="en-US" sz="2800" spc="-1" strike="noStrike">
                <a:solidFill>
                  <a:srgbClr val="000000"/>
                </a:solidFill>
                <a:latin typeface="Calibri Light"/>
                <a:ea typeface="Calibri Light"/>
              </a:rPr>
              <a:t> statement that outputs the word </a:t>
            </a:r>
            <a:r>
              <a:rPr b="0" lang="en-US" sz="2800" spc="-1" strike="noStrike">
                <a:solidFill>
                  <a:srgbClr val="000000"/>
                </a:solidFill>
                <a:latin typeface="Consolas"/>
                <a:ea typeface="Menlo"/>
              </a:rPr>
              <a:t>High</a:t>
            </a:r>
            <a:r>
              <a:rPr b="0" lang="en-US" sz="2800" spc="-1" strike="noStrike">
                <a:solidFill>
                  <a:srgbClr val="000000"/>
                </a:solidFill>
                <a:latin typeface="Calibri Light"/>
                <a:ea typeface="Calibri Light"/>
              </a:rPr>
              <a:t> if the value of the variable score is greater than 100 and </a:t>
            </a:r>
            <a:r>
              <a:rPr b="0" lang="en-US" sz="2800" spc="-1" strike="noStrike">
                <a:solidFill>
                  <a:srgbClr val="000000"/>
                </a:solidFill>
                <a:latin typeface="Consolas"/>
                <a:ea typeface="Menlo"/>
              </a:rPr>
              <a:t>Low</a:t>
            </a:r>
            <a:r>
              <a:rPr b="0" lang="en-US" sz="2800" spc="-1" strike="noStrike">
                <a:solidFill>
                  <a:srgbClr val="000000"/>
                </a:solidFill>
                <a:latin typeface="Calibri Light"/>
                <a:ea typeface="Calibri Light"/>
              </a:rPr>
              <a:t> if the value of score is at most 100. The variable score is of type </a:t>
            </a:r>
            <a:r>
              <a:rPr b="0" lang="en-US" sz="2800" spc="-1" strike="noStrike">
                <a:solidFill>
                  <a:srgbClr val="000000"/>
                </a:solidFill>
                <a:latin typeface="Consolas"/>
                <a:ea typeface="Menlo"/>
              </a:rPr>
              <a:t>int</a:t>
            </a:r>
            <a:r>
              <a:rPr b="0" lang="en-US" sz="2800" spc="-1" strike="noStrike">
                <a:solidFill>
                  <a:srgbClr val="000000"/>
                </a:solidFill>
                <a:latin typeface="Calibri Light"/>
                <a:ea typeface="Calibri Light"/>
              </a:rPr>
              <a:t>.</a:t>
            </a:r>
            <a:endParaRPr b="0" lang="en-US" sz="2800" spc="-1" strike="noStrike">
              <a:solidFill>
                <a:srgbClr val="000000"/>
              </a:solidFill>
              <a:latin typeface="Calibri Light"/>
            </a:endParaRPr>
          </a:p>
        </p:txBody>
      </p:sp>
      <p:sp>
        <p:nvSpPr>
          <p:cNvPr id="765" name="TextShape 3"/>
          <p:cNvSpPr txBox="1"/>
          <p:nvPr/>
        </p:nvSpPr>
        <p:spPr>
          <a:xfrm>
            <a:off x="6553080" y="6356520"/>
            <a:ext cx="2133360" cy="364680"/>
          </a:xfrm>
          <a:prstGeom prst="rect">
            <a:avLst/>
          </a:prstGeom>
          <a:noFill/>
          <a:ln>
            <a:noFill/>
          </a:ln>
        </p:spPr>
        <p:txBody>
          <a:bodyPr anchor="ctr"/>
          <a:p>
            <a:pPr algn="r">
              <a:lnSpc>
                <a:spcPct val="100000"/>
              </a:lnSpc>
            </a:pPr>
            <a:fld id="{EFFB98C7-03E9-453A-B4CA-EE35A843022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66"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11" dur="indefinite" restart="never" nodeType="tmRoot">
          <p:childTnLst>
            <p:seq>
              <p:cTn id="812" dur="indefinite"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7</a:t>
            </a:r>
            <a:endParaRPr b="0" lang="en-US" sz="4400" spc="-1" strike="noStrike">
              <a:solidFill>
                <a:srgbClr val="000000"/>
              </a:solidFill>
              <a:latin typeface="Calibri Light"/>
            </a:endParaRPr>
          </a:p>
        </p:txBody>
      </p:sp>
      <p:sp>
        <p:nvSpPr>
          <p:cNvPr id="768" name="TextShape 2"/>
          <p:cNvSpPr txBox="1"/>
          <p:nvPr/>
        </p:nvSpPr>
        <p:spPr>
          <a:xfrm>
            <a:off x="457200" y="160020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Write a program to determine the outcome of the paper-rock-scissor game. Each of two users types in either P, R, or S. The program then announces the winner as well as the basis for determining the winner: Paper covers rock, Rock breaks scissors, Scissors cut paper, or Nobody wins. Be sure to allow the users to use lowercase as well as uppercase letters.</a:t>
            </a:r>
            <a:endParaRPr b="0" lang="en-US" sz="2800" spc="-1" strike="noStrike">
              <a:solidFill>
                <a:srgbClr val="000000"/>
              </a:solidFill>
              <a:latin typeface="Calibri Light"/>
            </a:endParaRPr>
          </a:p>
        </p:txBody>
      </p:sp>
      <p:sp>
        <p:nvSpPr>
          <p:cNvPr id="769" name="TextShape 3"/>
          <p:cNvSpPr txBox="1"/>
          <p:nvPr/>
        </p:nvSpPr>
        <p:spPr>
          <a:xfrm>
            <a:off x="6553080" y="6356520"/>
            <a:ext cx="2133360" cy="364680"/>
          </a:xfrm>
          <a:prstGeom prst="rect">
            <a:avLst/>
          </a:prstGeom>
          <a:noFill/>
          <a:ln>
            <a:noFill/>
          </a:ln>
        </p:spPr>
        <p:txBody>
          <a:bodyPr anchor="ctr"/>
          <a:p>
            <a:pPr algn="r">
              <a:lnSpc>
                <a:spcPct val="100000"/>
              </a:lnSpc>
            </a:pPr>
            <a:fld id="{C6591C30-07CB-40DF-9F27-7499AF974EA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70"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13" dur="indefinite" restart="never" nodeType="tmRoot">
          <p:childTnLst>
            <p:seq>
              <p:cTn id="814" dur="indefinite"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8</a:t>
            </a:r>
            <a:endParaRPr b="0" lang="en-US" sz="4400" spc="-1" strike="noStrike">
              <a:solidFill>
                <a:srgbClr val="000000"/>
              </a:solidFill>
              <a:latin typeface="Calibri Light"/>
            </a:endParaRPr>
          </a:p>
        </p:txBody>
      </p:sp>
      <p:sp>
        <p:nvSpPr>
          <p:cNvPr id="772" name="TextShape 2"/>
          <p:cNvSpPr txBox="1"/>
          <p:nvPr/>
        </p:nvSpPr>
        <p:spPr>
          <a:xfrm>
            <a:off x="457200" y="160020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What is the output of the following program? Can you explain the output?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773" name="TextShape 3"/>
          <p:cNvSpPr txBox="1"/>
          <p:nvPr/>
        </p:nvSpPr>
        <p:spPr>
          <a:xfrm>
            <a:off x="6553080" y="6356520"/>
            <a:ext cx="2133360" cy="364680"/>
          </a:xfrm>
          <a:prstGeom prst="rect">
            <a:avLst/>
          </a:prstGeom>
          <a:noFill/>
          <a:ln>
            <a:noFill/>
          </a:ln>
        </p:spPr>
        <p:txBody>
          <a:bodyPr anchor="ctr"/>
          <a:p>
            <a:pPr algn="r">
              <a:lnSpc>
                <a:spcPct val="100000"/>
              </a:lnSpc>
            </a:pPr>
            <a:fld id="{4D3B2C05-D2DB-4A26-8A8C-EF040F1637B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74" name="CustomShape 4"/>
          <p:cNvSpPr/>
          <p:nvPr/>
        </p:nvSpPr>
        <p:spPr>
          <a:xfrm>
            <a:off x="0" y="2384280"/>
            <a:ext cx="9143640" cy="360"/>
          </a:xfrm>
          <a:prstGeom prst="rect">
            <a:avLst/>
          </a:prstGeom>
          <a:noFill/>
          <a:ln>
            <a:noFill/>
          </a:ln>
        </p:spPr>
        <p:style>
          <a:lnRef idx="0"/>
          <a:fillRef idx="0"/>
          <a:effectRef idx="0"/>
          <a:fontRef idx="minor"/>
        </p:style>
      </p:sp>
      <p:pic>
        <p:nvPicPr>
          <p:cNvPr id="775" name="Picture 6" descr=""/>
          <p:cNvPicPr/>
          <p:nvPr/>
        </p:nvPicPr>
        <p:blipFill>
          <a:blip r:embed="rId1"/>
          <a:srcRect l="0" t="11220" r="0" b="6926"/>
          <a:stretch/>
        </p:blipFill>
        <p:spPr>
          <a:xfrm>
            <a:off x="1603080" y="3062520"/>
            <a:ext cx="5730480" cy="2314800"/>
          </a:xfrm>
          <a:prstGeom prst="rect">
            <a:avLst/>
          </a:prstGeom>
          <a:ln>
            <a:noFill/>
          </a:ln>
        </p:spPr>
      </p:pic>
    </p:spTree>
  </p:cSld>
  <p:timing>
    <p:tnLst>
      <p:par>
        <p:cTn id="815" dur="indefinite" restart="never" nodeType="tmRoot">
          <p:childTnLst>
            <p:seq>
              <p:cTn id="816" dur="indefinite"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9</a:t>
            </a:r>
            <a:endParaRPr b="0" lang="en-US" sz="4400" spc="-1" strike="noStrike">
              <a:solidFill>
                <a:srgbClr val="000000"/>
              </a:solidFill>
              <a:latin typeface="Calibri Light"/>
            </a:endParaRPr>
          </a:p>
        </p:txBody>
      </p:sp>
      <p:sp>
        <p:nvSpPr>
          <p:cNvPr id="777" name="TextShape 2"/>
          <p:cNvSpPr txBox="1"/>
          <p:nvPr/>
        </p:nvSpPr>
        <p:spPr>
          <a:xfrm>
            <a:off x="457200" y="160020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Write a program that reads in five integers and that outputs the sum of all integers greater than zero, the sum of all the integers less than zero, and the sum of all the integers, whether positive, negative, or zero. The user enters the numbers just once each and the user can enter them in any order. Your program should not ask the user to enter the positive numbers and the negative numbers separately.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778" name="TextShape 3"/>
          <p:cNvSpPr txBox="1"/>
          <p:nvPr/>
        </p:nvSpPr>
        <p:spPr>
          <a:xfrm>
            <a:off x="6553080" y="6356520"/>
            <a:ext cx="2133360" cy="364680"/>
          </a:xfrm>
          <a:prstGeom prst="rect">
            <a:avLst/>
          </a:prstGeom>
          <a:noFill/>
          <a:ln>
            <a:noFill/>
          </a:ln>
        </p:spPr>
        <p:txBody>
          <a:bodyPr anchor="ctr"/>
          <a:p>
            <a:pPr algn="r">
              <a:lnSpc>
                <a:spcPct val="100000"/>
              </a:lnSpc>
            </a:pPr>
            <a:fld id="{A44C1412-8843-487A-A69B-F976FA22ADD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79"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17" dur="indefinite" restart="never" nodeType="tmRoot">
          <p:childTnLst>
            <p:seq>
              <p:cTn id="818" dur="indefinite"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10</a:t>
            </a:r>
            <a:endParaRPr b="0" lang="en-US" sz="4400" spc="-1" strike="noStrike">
              <a:solidFill>
                <a:srgbClr val="000000"/>
              </a:solidFill>
              <a:latin typeface="Calibri Light"/>
            </a:endParaRPr>
          </a:p>
        </p:txBody>
      </p:sp>
      <p:sp>
        <p:nvSpPr>
          <p:cNvPr id="781" name="TextShape 2"/>
          <p:cNvSpPr txBox="1"/>
          <p:nvPr/>
        </p:nvSpPr>
        <p:spPr>
          <a:xfrm>
            <a:off x="457200" y="1600200"/>
            <a:ext cx="8229240" cy="4525560"/>
          </a:xfrm>
          <a:prstGeom prst="rect">
            <a:avLst/>
          </a:prstGeom>
          <a:noFill/>
          <a:ln>
            <a:noFill/>
          </a:ln>
        </p:spPr>
        <p:txBody>
          <a:bodyPr/>
          <a:p>
            <a:pPr>
              <a:lnSpc>
                <a:spcPct val="100000"/>
              </a:lnSpc>
              <a:spcBef>
                <a:spcPts val="479"/>
              </a:spcBef>
            </a:pPr>
            <a:r>
              <a:rPr b="0" lang="en-US" sz="2400" spc="-1" strike="noStrike">
                <a:solidFill>
                  <a:srgbClr val="000000"/>
                </a:solidFill>
                <a:latin typeface="Calibri Light"/>
                <a:ea typeface="Calibri Light"/>
              </a:rPr>
              <a:t>Write a program that will output the following pattern. Use two for loops to achieve the output </a:t>
            </a:r>
            <a:endParaRPr b="0" lang="en-US" sz="2400" spc="-1" strike="noStrike">
              <a:solidFill>
                <a:srgbClr val="000000"/>
              </a:solidFill>
              <a:latin typeface="Calibri Light"/>
            </a:endParaRPr>
          </a:p>
          <a:p>
            <a:pPr>
              <a:lnSpc>
                <a:spcPct val="100000"/>
              </a:lnSpc>
              <a:spcBef>
                <a:spcPts val="479"/>
              </a:spcBef>
            </a:pPr>
            <a:br/>
            <a:r>
              <a:rPr b="0" lang="en-US" sz="2400" spc="-1" strike="noStrike">
                <a:solidFill>
                  <a:srgbClr val="000000"/>
                </a:solidFill>
                <a:latin typeface="Consolas"/>
                <a:ea typeface="Calibri Light"/>
              </a:rPr>
              <a:t>0123456</a:t>
            </a:r>
            <a:br/>
            <a:r>
              <a:rPr b="0" lang="en-US" sz="2400" spc="-1" strike="noStrike">
                <a:solidFill>
                  <a:srgbClr val="000000"/>
                </a:solidFill>
                <a:latin typeface="Consolas"/>
                <a:ea typeface="Calibri Light"/>
              </a:rPr>
              <a:t>012345</a:t>
            </a:r>
            <a:br/>
            <a:r>
              <a:rPr b="0" lang="en-US" sz="2400" spc="-1" strike="noStrike">
                <a:solidFill>
                  <a:srgbClr val="000000"/>
                </a:solidFill>
                <a:latin typeface="Consolas"/>
                <a:ea typeface="Calibri Light"/>
              </a:rPr>
              <a:t>01234</a:t>
            </a:r>
            <a:br/>
            <a:r>
              <a:rPr b="0" lang="en-US" sz="2400" spc="-1" strike="noStrike">
                <a:solidFill>
                  <a:srgbClr val="000000"/>
                </a:solidFill>
                <a:latin typeface="Consolas"/>
                <a:ea typeface="Calibri Light"/>
              </a:rPr>
              <a:t>0123</a:t>
            </a:r>
            <a:br/>
            <a:r>
              <a:rPr b="0" lang="en-US" sz="2400" spc="-1" strike="noStrike">
                <a:solidFill>
                  <a:srgbClr val="000000"/>
                </a:solidFill>
                <a:latin typeface="Consolas"/>
                <a:ea typeface="Calibri Light"/>
              </a:rPr>
              <a:t>012</a:t>
            </a:r>
            <a:br/>
            <a:r>
              <a:rPr b="0" lang="en-US" sz="2400" spc="-1" strike="noStrike">
                <a:solidFill>
                  <a:srgbClr val="000000"/>
                </a:solidFill>
                <a:latin typeface="Consolas"/>
                <a:ea typeface="Calibri Light"/>
              </a:rPr>
              <a:t>01 </a:t>
            </a:r>
            <a:br/>
            <a:r>
              <a:rPr b="0" lang="en-US" sz="2400" spc="-1" strike="noStrike">
                <a:solidFill>
                  <a:srgbClr val="000000"/>
                </a:solidFill>
                <a:latin typeface="Consolas"/>
                <a:ea typeface="Calibri Light"/>
              </a:rPr>
              <a:t>0 </a:t>
            </a: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p:txBody>
      </p:sp>
      <p:sp>
        <p:nvSpPr>
          <p:cNvPr id="782" name="TextShape 3"/>
          <p:cNvSpPr txBox="1"/>
          <p:nvPr/>
        </p:nvSpPr>
        <p:spPr>
          <a:xfrm>
            <a:off x="6553080" y="6356520"/>
            <a:ext cx="2133360" cy="364680"/>
          </a:xfrm>
          <a:prstGeom prst="rect">
            <a:avLst/>
          </a:prstGeom>
          <a:noFill/>
          <a:ln>
            <a:noFill/>
          </a:ln>
        </p:spPr>
        <p:txBody>
          <a:bodyPr anchor="ctr"/>
          <a:p>
            <a:pPr algn="r">
              <a:lnSpc>
                <a:spcPct val="100000"/>
              </a:lnSpc>
            </a:pPr>
            <a:fld id="{4BFE8A14-C71E-41B2-96C2-9AB491A61ED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83"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19" dur="indefinite" restart="never" nodeType="tmRoot">
          <p:childTnLst>
            <p:seq>
              <p:cTn id="820"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Top-Down Design</a:t>
            </a:r>
            <a:endParaRPr b="0" lang="en-US" sz="4400" spc="-1" strike="noStrike">
              <a:solidFill>
                <a:srgbClr val="000000"/>
              </a:solidFill>
              <a:latin typeface="Calibri Light"/>
            </a:endParaRPr>
          </a:p>
        </p:txBody>
      </p:sp>
      <p:sp>
        <p:nvSpPr>
          <p:cNvPr id="156"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Example:  Compute the final score for a student</a:t>
            </a:r>
            <a:endParaRPr b="0" lang="en-US" sz="2800" spc="-1" strike="noStrike">
              <a:solidFill>
                <a:srgbClr val="000000"/>
              </a:solidFill>
              <a:latin typeface="Calibri Light"/>
            </a:endParaRPr>
          </a:p>
        </p:txBody>
      </p:sp>
      <p:sp>
        <p:nvSpPr>
          <p:cNvPr id="157" name="CustomShape 3"/>
          <p:cNvSpPr/>
          <p:nvPr/>
        </p:nvSpPr>
        <p:spPr>
          <a:xfrm>
            <a:off x="3241440" y="5468400"/>
            <a:ext cx="5086080" cy="63828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Each module should perform a single, well-defined task</a:t>
            </a:r>
            <a:endParaRPr b="0" lang="en-GB" sz="1800" spc="-1" strike="noStrike">
              <a:latin typeface="Arial"/>
            </a:endParaRPr>
          </a:p>
        </p:txBody>
      </p:sp>
      <p:sp>
        <p:nvSpPr>
          <p:cNvPr id="158" name="CustomShape 4"/>
          <p:cNvSpPr/>
          <p:nvPr/>
        </p:nvSpPr>
        <p:spPr>
          <a:xfrm>
            <a:off x="3548520" y="2251800"/>
            <a:ext cx="2435040" cy="334080"/>
          </a:xfrm>
          <a:prstGeom prst="rect">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txBody>
          <a:bodyPr wrap="none" lIns="90000" rIns="90000" tIns="45000" bIns="45000" anchor="ctr"/>
          <a:p>
            <a:pPr>
              <a:lnSpc>
                <a:spcPct val="100000"/>
              </a:lnSpc>
            </a:pPr>
            <a:r>
              <a:rPr b="0" lang="en-GB" sz="1600" spc="-1" strike="noStrike">
                <a:solidFill>
                  <a:srgbClr val="000000"/>
                </a:solidFill>
                <a:latin typeface="Avenir Next"/>
                <a:ea typeface="Avenir Next"/>
              </a:rPr>
              <a:t>Simple GPA Calculator</a:t>
            </a:r>
            <a:endParaRPr b="0" lang="en-GB" sz="1600" spc="-1" strike="noStrike">
              <a:latin typeface="Arial"/>
            </a:endParaRPr>
          </a:p>
        </p:txBody>
      </p:sp>
      <p:grpSp>
        <p:nvGrpSpPr>
          <p:cNvPr id="159" name="Group 5"/>
          <p:cNvGrpSpPr/>
          <p:nvPr/>
        </p:nvGrpSpPr>
        <p:grpSpPr>
          <a:xfrm>
            <a:off x="2351520" y="2980080"/>
            <a:ext cx="5713200" cy="345960"/>
            <a:chOff x="2351520" y="2980080"/>
            <a:chExt cx="5713200" cy="345960"/>
          </a:xfrm>
        </p:grpSpPr>
        <p:sp>
          <p:nvSpPr>
            <p:cNvPr id="160" name="CustomShape 6"/>
            <p:cNvSpPr/>
            <p:nvPr/>
          </p:nvSpPr>
          <p:spPr>
            <a:xfrm>
              <a:off x="2351520" y="2980080"/>
              <a:ext cx="1458360" cy="334080"/>
            </a:xfrm>
            <a:prstGeom prst="rect">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txBody>
            <a:bodyPr wrap="none" lIns="90000" rIns="90000" tIns="45000" bIns="45000" anchor="ctr"/>
            <a:p>
              <a:pPr>
                <a:lnSpc>
                  <a:spcPct val="100000"/>
                </a:lnSpc>
              </a:pPr>
              <a:r>
                <a:rPr b="0" lang="en-GB" sz="1600" spc="-1" strike="noStrike">
                  <a:solidFill>
                    <a:srgbClr val="000000"/>
                  </a:solidFill>
                  <a:latin typeface="Avenir Next"/>
                  <a:ea typeface="Avenir Next"/>
                </a:rPr>
                <a:t>Read in data</a:t>
              </a:r>
              <a:endParaRPr b="0" lang="en-GB" sz="1600" spc="-1" strike="noStrike">
                <a:latin typeface="Arial"/>
              </a:endParaRPr>
            </a:p>
          </p:txBody>
        </p:sp>
        <p:sp>
          <p:nvSpPr>
            <p:cNvPr id="161" name="CustomShape 7"/>
            <p:cNvSpPr/>
            <p:nvPr/>
          </p:nvSpPr>
          <p:spPr>
            <a:xfrm>
              <a:off x="5541120" y="2991960"/>
              <a:ext cx="2523600" cy="334080"/>
            </a:xfrm>
            <a:prstGeom prst="rect">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txBody>
            <a:bodyPr wrap="none" lIns="90000" rIns="90000" tIns="45000" bIns="45000" anchor="ctr"/>
            <a:p>
              <a:pPr>
                <a:lnSpc>
                  <a:spcPct val="100000"/>
                </a:lnSpc>
              </a:pPr>
              <a:r>
                <a:rPr b="0" lang="en-GB" sz="1600" spc="-1" strike="noStrike">
                  <a:solidFill>
                    <a:srgbClr val="000000"/>
                  </a:solidFill>
                  <a:latin typeface="Avenir Next"/>
                  <a:ea typeface="Avenir Next"/>
                </a:rPr>
                <a:t>Output result to screen</a:t>
              </a:r>
              <a:endParaRPr b="0" lang="en-GB" sz="1600" spc="-1" strike="noStrike">
                <a:latin typeface="Arial"/>
              </a:endParaRPr>
            </a:p>
          </p:txBody>
        </p:sp>
        <p:sp>
          <p:nvSpPr>
            <p:cNvPr id="162" name="CustomShape 8"/>
            <p:cNvSpPr/>
            <p:nvPr/>
          </p:nvSpPr>
          <p:spPr>
            <a:xfrm>
              <a:off x="3940200" y="2980080"/>
              <a:ext cx="1572480" cy="334080"/>
            </a:xfrm>
            <a:prstGeom prst="rect">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txBody>
            <a:bodyPr wrap="none" lIns="90000" rIns="90000" tIns="45000" bIns="45000" anchor="ctr"/>
            <a:p>
              <a:pPr>
                <a:lnSpc>
                  <a:spcPct val="100000"/>
                </a:lnSpc>
              </a:pPr>
              <a:r>
                <a:rPr b="0" lang="en-GB" sz="1600" spc="-1" strike="noStrike">
                  <a:solidFill>
                    <a:srgbClr val="000000"/>
                  </a:solidFill>
                  <a:latin typeface="Avenir Next"/>
                  <a:ea typeface="Avenir Next"/>
                </a:rPr>
                <a:t>Compute GPA</a:t>
              </a:r>
              <a:endParaRPr b="0" lang="en-GB" sz="1600" spc="-1" strike="noStrike">
                <a:latin typeface="Arial"/>
              </a:endParaRPr>
            </a:p>
          </p:txBody>
        </p:sp>
      </p:grpSp>
      <p:grpSp>
        <p:nvGrpSpPr>
          <p:cNvPr id="163" name="Group 9"/>
          <p:cNvGrpSpPr/>
          <p:nvPr/>
        </p:nvGrpSpPr>
        <p:grpSpPr>
          <a:xfrm>
            <a:off x="3080880" y="2588760"/>
            <a:ext cx="3722040" cy="401040"/>
            <a:chOff x="3080880" y="2588760"/>
            <a:chExt cx="3722040" cy="401040"/>
          </a:xfrm>
        </p:grpSpPr>
        <p:sp>
          <p:nvSpPr>
            <p:cNvPr id="164" name="CustomShape 10"/>
            <p:cNvSpPr/>
            <p:nvPr/>
          </p:nvSpPr>
          <p:spPr>
            <a:xfrm flipH="1">
              <a:off x="3080880" y="2588760"/>
              <a:ext cx="1684800" cy="38916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65" name="CustomShape 11"/>
            <p:cNvSpPr/>
            <p:nvPr/>
          </p:nvSpPr>
          <p:spPr>
            <a:xfrm flipH="1">
              <a:off x="4725720" y="2588760"/>
              <a:ext cx="39240" cy="38916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66" name="CustomShape 12"/>
            <p:cNvSpPr/>
            <p:nvPr/>
          </p:nvSpPr>
          <p:spPr>
            <a:xfrm>
              <a:off x="4766400" y="2588760"/>
              <a:ext cx="2036520" cy="40104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grpSp>
      <p:grpSp>
        <p:nvGrpSpPr>
          <p:cNvPr id="167" name="Group 13"/>
          <p:cNvGrpSpPr/>
          <p:nvPr/>
        </p:nvGrpSpPr>
        <p:grpSpPr>
          <a:xfrm>
            <a:off x="1943280" y="3317040"/>
            <a:ext cx="5198040" cy="661320"/>
            <a:chOff x="1943280" y="3317040"/>
            <a:chExt cx="5198040" cy="661320"/>
          </a:xfrm>
        </p:grpSpPr>
        <p:sp>
          <p:nvSpPr>
            <p:cNvPr id="168" name="CustomShape 14"/>
            <p:cNvSpPr/>
            <p:nvPr/>
          </p:nvSpPr>
          <p:spPr>
            <a:xfrm flipH="1">
              <a:off x="1943280" y="3317040"/>
              <a:ext cx="2782800" cy="64548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69" name="CustomShape 15"/>
            <p:cNvSpPr/>
            <p:nvPr/>
          </p:nvSpPr>
          <p:spPr>
            <a:xfrm flipH="1">
              <a:off x="3814560" y="3317040"/>
              <a:ext cx="911520" cy="65844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70" name="CustomShape 16"/>
            <p:cNvSpPr/>
            <p:nvPr/>
          </p:nvSpPr>
          <p:spPr>
            <a:xfrm>
              <a:off x="4726440" y="3317040"/>
              <a:ext cx="716400" cy="66132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71" name="CustomShape 17"/>
            <p:cNvSpPr/>
            <p:nvPr/>
          </p:nvSpPr>
          <p:spPr>
            <a:xfrm>
              <a:off x="4726440" y="3317040"/>
              <a:ext cx="2414880" cy="66132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grpSp>
      <p:grpSp>
        <p:nvGrpSpPr>
          <p:cNvPr id="172" name="Group 18"/>
          <p:cNvGrpSpPr/>
          <p:nvPr/>
        </p:nvGrpSpPr>
        <p:grpSpPr>
          <a:xfrm>
            <a:off x="942840" y="3962880"/>
            <a:ext cx="7026480" cy="847080"/>
            <a:chOff x="942840" y="3962880"/>
            <a:chExt cx="7026480" cy="847080"/>
          </a:xfrm>
        </p:grpSpPr>
        <p:sp>
          <p:nvSpPr>
            <p:cNvPr id="173" name="CustomShape 19"/>
            <p:cNvSpPr/>
            <p:nvPr/>
          </p:nvSpPr>
          <p:spPr>
            <a:xfrm>
              <a:off x="942840" y="3962880"/>
              <a:ext cx="2000520" cy="830520"/>
            </a:xfrm>
            <a:prstGeom prst="rect">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Avenir Next"/>
                  <a:ea typeface="Avenir Next"/>
                </a:rPr>
                <a:t>Convert marks to grade and grade point</a:t>
              </a:r>
              <a:endParaRPr b="0" lang="en-GB" sz="1600" spc="-1" strike="noStrike">
                <a:latin typeface="Arial"/>
              </a:endParaRPr>
            </a:p>
          </p:txBody>
        </p:sp>
        <p:sp>
          <p:nvSpPr>
            <p:cNvPr id="174" name="CustomShape 20"/>
            <p:cNvSpPr/>
            <p:nvPr/>
          </p:nvSpPr>
          <p:spPr>
            <a:xfrm>
              <a:off x="3056760" y="3975840"/>
              <a:ext cx="1515240" cy="830520"/>
            </a:xfrm>
            <a:prstGeom prst="rect">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Avenir Next"/>
                  <a:ea typeface="Avenir Next"/>
                </a:rPr>
                <a:t>Compute sum of weighted grade points</a:t>
              </a:r>
              <a:endParaRPr b="0" lang="en-GB" sz="1600" spc="-1" strike="noStrike">
                <a:latin typeface="Arial"/>
              </a:endParaRPr>
            </a:p>
          </p:txBody>
        </p:sp>
        <p:sp>
          <p:nvSpPr>
            <p:cNvPr id="175" name="CustomShape 21"/>
            <p:cNvSpPr/>
            <p:nvPr/>
          </p:nvSpPr>
          <p:spPr>
            <a:xfrm>
              <a:off x="4685400" y="3978720"/>
              <a:ext cx="1515240" cy="831240"/>
            </a:xfrm>
            <a:prstGeom prst="rect">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Avenir Next"/>
                  <a:ea typeface="Avenir Next"/>
                </a:rPr>
                <a:t>Compute sum of credit units</a:t>
              </a:r>
              <a:endParaRPr b="0" lang="en-GB" sz="1600" spc="-1" strike="noStrike">
                <a:latin typeface="Arial"/>
              </a:endParaRPr>
            </a:p>
          </p:txBody>
        </p:sp>
        <p:sp>
          <p:nvSpPr>
            <p:cNvPr id="176" name="CustomShape 22"/>
            <p:cNvSpPr/>
            <p:nvPr/>
          </p:nvSpPr>
          <p:spPr>
            <a:xfrm>
              <a:off x="6314040" y="3978720"/>
              <a:ext cx="1655280" cy="831240"/>
            </a:xfrm>
            <a:prstGeom prst="rect">
              <a:avLst/>
            </a:prstGeom>
            <a:solidFill>
              <a:schemeClr val="bg1"/>
            </a:solidFill>
            <a:ln w="9360">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400" spc="-1" strike="noStrike">
                  <a:solidFill>
                    <a:srgbClr val="000000"/>
                  </a:solidFill>
                  <a:latin typeface="Avenir Next"/>
                  <a:ea typeface="Avenir Next"/>
                </a:rPr>
                <a:t>Compute GPA and round up the result to 2 decimal places</a:t>
              </a:r>
              <a:endParaRPr b="0" lang="en-GB" sz="1400" spc="-1" strike="noStrike">
                <a:latin typeface="Arial"/>
              </a:endParaRPr>
            </a:p>
          </p:txBody>
        </p:sp>
      </p:grpSp>
      <p:sp>
        <p:nvSpPr>
          <p:cNvPr id="177" name="TextShape 23"/>
          <p:cNvSpPr txBox="1"/>
          <p:nvPr/>
        </p:nvSpPr>
        <p:spPr>
          <a:xfrm>
            <a:off x="6553080" y="6356520"/>
            <a:ext cx="2133360" cy="364680"/>
          </a:xfrm>
          <a:prstGeom prst="rect">
            <a:avLst/>
          </a:prstGeom>
          <a:noFill/>
          <a:ln>
            <a:noFill/>
          </a:ln>
        </p:spPr>
        <p:txBody>
          <a:bodyPr anchor="ctr"/>
          <a:p>
            <a:pPr algn="r">
              <a:lnSpc>
                <a:spcPct val="100000"/>
              </a:lnSpc>
            </a:pPr>
            <a:fld id="{A17942FE-2AA6-4F36-B704-65C006B9630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22" presetSubtype="1">
                                  <p:stCondLst>
                                    <p:cond delay="0"/>
                                  </p:stCondLst>
                                  <p:childTnLst>
                                    <p:set>
                                      <p:cBhvr>
                                        <p:cTn id="26" dur="1" fill="hold">
                                          <p:stCondLst>
                                            <p:cond delay="0"/>
                                          </p:stCondLst>
                                        </p:cTn>
                                        <p:tgtEl>
                                          <p:spTgt spid="163"/>
                                        </p:tgtEl>
                                        <p:attrNameLst>
                                          <p:attrName>style.visibility</p:attrName>
                                        </p:attrNameLst>
                                      </p:cBhvr>
                                      <p:to>
                                        <p:strVal val="visible"/>
                                      </p:to>
                                    </p:set>
                                    <p:animEffect filter="wipe(up)" transition="in">
                                      <p:cBhvr additive="repl">
                                        <p:cTn id="27" dur="500"/>
                                        <p:tgtEl>
                                          <p:spTgt spid="163"/>
                                        </p:tgtEl>
                                      </p:cBhvr>
                                    </p:animEffect>
                                  </p:childTnLst>
                                </p:cTn>
                              </p:par>
                            </p:childTnLst>
                          </p:cTn>
                        </p:par>
                        <p:par>
                          <p:cTn id="28" fill="hold">
                            <p:stCondLst>
                              <p:cond delay="500"/>
                            </p:stCondLst>
                            <p:childTnLst>
                              <p:par>
                                <p:cTn id="29" nodeType="afterEffect" fill="hold" presetClass="entr" presetID="1">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22" presetSubtype="1">
                                  <p:stCondLst>
                                    <p:cond delay="0"/>
                                  </p:stCondLst>
                                  <p:childTnLst>
                                    <p:set>
                                      <p:cBhvr>
                                        <p:cTn id="34" dur="1" fill="hold">
                                          <p:stCondLst>
                                            <p:cond delay="0"/>
                                          </p:stCondLst>
                                        </p:cTn>
                                        <p:tgtEl>
                                          <p:spTgt spid="167"/>
                                        </p:tgtEl>
                                        <p:attrNameLst>
                                          <p:attrName>style.visibility</p:attrName>
                                        </p:attrNameLst>
                                      </p:cBhvr>
                                      <p:to>
                                        <p:strVal val="visible"/>
                                      </p:to>
                                    </p:set>
                                    <p:animEffect filter="wipe(up)" transition="in">
                                      <p:cBhvr additive="repl">
                                        <p:cTn id="35" dur="500"/>
                                        <p:tgtEl>
                                          <p:spTgt spid="167"/>
                                        </p:tgtEl>
                                      </p:cBhvr>
                                    </p:animEffect>
                                  </p:childTnLst>
                                </p:cTn>
                              </p:par>
                            </p:childTnLst>
                          </p:cTn>
                        </p:par>
                        <p:par>
                          <p:cTn id="36" fill="hold">
                            <p:stCondLst>
                              <p:cond delay="500"/>
                            </p:stCondLst>
                            <p:childTnLst>
                              <p:par>
                                <p:cTn id="37" nodeType="afterEffect" fill="hold" presetClass="entr" presetID="1">
                                  <p:stCondLst>
                                    <p:cond delay="0"/>
                                  </p:stCondLst>
                                  <p:childTnLst>
                                    <p:set>
                                      <p:cBhvr>
                                        <p:cTn id="38" dur="1" fill="hold">
                                          <p:stCondLst>
                                            <p:cond delay="0"/>
                                          </p:stCondLst>
                                        </p:cTn>
                                        <p:tgtEl>
                                          <p:spTgt spid="1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11</a:t>
            </a:r>
            <a:endParaRPr b="0" lang="en-US" sz="4400" spc="-1" strike="noStrike">
              <a:solidFill>
                <a:srgbClr val="000000"/>
              </a:solidFill>
              <a:latin typeface="Calibri Light"/>
            </a:endParaRPr>
          </a:p>
        </p:txBody>
      </p:sp>
      <p:sp>
        <p:nvSpPr>
          <p:cNvPr id="785"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Write a program with a function that takes one argument of type </a:t>
            </a:r>
            <a:r>
              <a:rPr b="0" lang="en-US" sz="2800" spc="-1" strike="noStrike">
                <a:solidFill>
                  <a:srgbClr val="000000"/>
                </a:solidFill>
                <a:latin typeface="Consolas"/>
                <a:ea typeface="Calibri Light"/>
              </a:rPr>
              <a:t>double</a:t>
            </a:r>
            <a:r>
              <a:rPr b="0" lang="en-US" sz="2800" spc="-1" strike="noStrike">
                <a:solidFill>
                  <a:srgbClr val="000000"/>
                </a:solidFill>
                <a:latin typeface="Calibri Light"/>
                <a:ea typeface="Calibri Light"/>
              </a:rPr>
              <a:t>. The function returns the character value </a:t>
            </a:r>
            <a:r>
              <a:rPr b="0" lang="en-US" sz="2800" spc="-1" strike="noStrike">
                <a:solidFill>
                  <a:srgbClr val="000000"/>
                </a:solidFill>
                <a:latin typeface="Consolas"/>
                <a:ea typeface="Calibri Light"/>
              </a:rPr>
              <a:t>P</a:t>
            </a:r>
            <a:r>
              <a:rPr b="0" lang="en-US" sz="2800" spc="-1" strike="noStrike">
                <a:solidFill>
                  <a:srgbClr val="000000"/>
                </a:solidFill>
                <a:latin typeface="Calibri Light"/>
                <a:ea typeface="Calibri Light"/>
              </a:rPr>
              <a:t> if its argument is positive and returns </a:t>
            </a:r>
            <a:r>
              <a:rPr b="0" lang="en-US" sz="2800" spc="-1" strike="noStrike">
                <a:solidFill>
                  <a:srgbClr val="000000"/>
                </a:solidFill>
                <a:latin typeface="Consolas"/>
                <a:ea typeface="Calibri Light"/>
              </a:rPr>
              <a:t>N</a:t>
            </a:r>
            <a:r>
              <a:rPr b="0" lang="en-US" sz="2800" spc="-1" strike="noStrike">
                <a:solidFill>
                  <a:srgbClr val="000000"/>
                </a:solidFill>
                <a:latin typeface="Calibri Light"/>
                <a:ea typeface="Calibri Light"/>
              </a:rPr>
              <a:t> if its argument is zero or negative.  In the main function of your program, call this function to test its behavior.</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786" name="TextShape 3"/>
          <p:cNvSpPr txBox="1"/>
          <p:nvPr/>
        </p:nvSpPr>
        <p:spPr>
          <a:xfrm>
            <a:off x="6553080" y="6356520"/>
            <a:ext cx="2133360" cy="364680"/>
          </a:xfrm>
          <a:prstGeom prst="rect">
            <a:avLst/>
          </a:prstGeom>
          <a:noFill/>
          <a:ln>
            <a:noFill/>
          </a:ln>
        </p:spPr>
        <p:txBody>
          <a:bodyPr anchor="ctr"/>
          <a:p>
            <a:pPr algn="r">
              <a:lnSpc>
                <a:spcPct val="100000"/>
              </a:lnSpc>
            </a:pPr>
            <a:fld id="{3B23108D-1424-4DAA-852C-4B3534E2D50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87"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21" dur="indefinite" restart="never" nodeType="tmRoot">
          <p:childTnLst>
            <p:seq>
              <p:cTn id="822" dur="indefinite"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12</a:t>
            </a:r>
            <a:endParaRPr b="0" lang="en-US" sz="4400" spc="-1" strike="noStrike">
              <a:solidFill>
                <a:srgbClr val="000000"/>
              </a:solidFill>
              <a:latin typeface="Calibri Light"/>
            </a:endParaRPr>
          </a:p>
        </p:txBody>
      </p:sp>
      <p:sp>
        <p:nvSpPr>
          <p:cNvPr id="789"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Write a program with a function that takes one argument of type </a:t>
            </a:r>
            <a:r>
              <a:rPr b="0" lang="en-US" sz="2800" spc="-1" strike="noStrike">
                <a:solidFill>
                  <a:srgbClr val="000000"/>
                </a:solidFill>
                <a:latin typeface="Consolas"/>
                <a:ea typeface="Calibri Light"/>
              </a:rPr>
              <a:t>int</a:t>
            </a:r>
            <a:r>
              <a:rPr b="0" lang="en-US" sz="2800" spc="-1" strike="noStrike">
                <a:solidFill>
                  <a:srgbClr val="000000"/>
                </a:solidFill>
                <a:latin typeface="Calibri Light"/>
                <a:ea typeface="Calibri Light"/>
              </a:rPr>
              <a:t> and one argument of type </a:t>
            </a:r>
            <a:r>
              <a:rPr b="0" lang="en-US" sz="2800" spc="-1" strike="noStrike">
                <a:solidFill>
                  <a:srgbClr val="000000"/>
                </a:solidFill>
                <a:latin typeface="Consolas"/>
                <a:ea typeface="Calibri Light"/>
              </a:rPr>
              <a:t>double</a:t>
            </a:r>
            <a:r>
              <a:rPr b="0" lang="en-US" sz="2800" spc="-1" strike="noStrike">
                <a:solidFill>
                  <a:srgbClr val="000000"/>
                </a:solidFill>
                <a:latin typeface="Calibri Light"/>
                <a:ea typeface="Calibri Light"/>
              </a:rPr>
              <a:t>. The function returns a value of type </a:t>
            </a:r>
            <a:r>
              <a:rPr b="0" lang="en-US" sz="2800" spc="-1" strike="noStrike">
                <a:solidFill>
                  <a:srgbClr val="000000"/>
                </a:solidFill>
                <a:latin typeface="Consolas"/>
                <a:ea typeface="Calibri Light"/>
              </a:rPr>
              <a:t>double</a:t>
            </a:r>
            <a:r>
              <a:rPr b="0" lang="en-US" sz="2800" spc="-1" strike="noStrike">
                <a:solidFill>
                  <a:srgbClr val="000000"/>
                </a:solidFill>
                <a:latin typeface="Calibri Light"/>
                <a:ea typeface="Calibri Light"/>
              </a:rPr>
              <a:t> that is the average of the two arguments.</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790" name="TextShape 3"/>
          <p:cNvSpPr txBox="1"/>
          <p:nvPr/>
        </p:nvSpPr>
        <p:spPr>
          <a:xfrm>
            <a:off x="6553080" y="6356520"/>
            <a:ext cx="2133360" cy="364680"/>
          </a:xfrm>
          <a:prstGeom prst="rect">
            <a:avLst/>
          </a:prstGeom>
          <a:noFill/>
          <a:ln>
            <a:noFill/>
          </a:ln>
        </p:spPr>
        <p:txBody>
          <a:bodyPr anchor="ctr"/>
          <a:p>
            <a:pPr algn="r">
              <a:lnSpc>
                <a:spcPct val="100000"/>
              </a:lnSpc>
            </a:pPr>
            <a:fld id="{46756491-E072-4FB1-A0B7-0C256D8C949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91"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23" dur="indefinite" restart="never" nodeType="tmRoot">
          <p:childTnLst>
            <p:seq>
              <p:cTn id="824" dur="indefinite"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13</a:t>
            </a:r>
            <a:endParaRPr b="0" lang="en-US" sz="4400" spc="-1" strike="noStrike">
              <a:solidFill>
                <a:srgbClr val="000000"/>
              </a:solidFill>
              <a:latin typeface="Calibri Light"/>
            </a:endParaRPr>
          </a:p>
        </p:txBody>
      </p:sp>
      <p:sp>
        <p:nvSpPr>
          <p:cNvPr id="793" name="TextShape 2"/>
          <p:cNvSpPr txBox="1"/>
          <p:nvPr/>
        </p:nvSpPr>
        <p:spPr>
          <a:xfrm>
            <a:off x="457200" y="1600200"/>
            <a:ext cx="8229240" cy="45255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Greek mathematicians took a special interest in numbers that are equal to the sum of their proper divisors (a proper divisor of n is any divisor less than n itself). They called such numbers </a:t>
            </a:r>
            <a:r>
              <a:rPr b="0" i="1" lang="en-US" sz="2400" spc="-1" strike="noStrike">
                <a:solidFill>
                  <a:srgbClr val="000000"/>
                </a:solidFill>
                <a:latin typeface="Calibri Light"/>
                <a:ea typeface="Calibri Light"/>
              </a:rPr>
              <a:t>perfect numbers</a:t>
            </a:r>
            <a:r>
              <a:rPr b="0" lang="en-US" sz="2400" spc="-1" strike="noStrike">
                <a:solidFill>
                  <a:srgbClr val="000000"/>
                </a:solidFill>
                <a:latin typeface="Calibri Light"/>
                <a:ea typeface="Calibri Light"/>
              </a:rPr>
              <a:t>. For example, 6 is a perfect number because it is the sum of 1, 2, and 3, which are the integers less than 6 that divide evenly into 6. Similarly, 28 is a perfect number because it is the sum of 1, 2, 4, 7, and 14. Write a function that determines if a given number is a perfect number. Your function should take an </a:t>
            </a:r>
            <a:r>
              <a:rPr b="0" lang="en-US" sz="2400" spc="-1" strike="noStrike">
                <a:solidFill>
                  <a:srgbClr val="000000"/>
                </a:solidFill>
                <a:latin typeface="Consolas"/>
                <a:ea typeface="Calibri Light"/>
              </a:rPr>
              <a:t>int</a:t>
            </a:r>
            <a:r>
              <a:rPr b="0" lang="en-US" sz="2400" spc="-1" strike="noStrike">
                <a:solidFill>
                  <a:srgbClr val="000000"/>
                </a:solidFill>
                <a:latin typeface="Calibri Light"/>
                <a:ea typeface="Calibri Light"/>
              </a:rPr>
              <a:t> as a parameter and return a value of type </a:t>
            </a:r>
            <a:r>
              <a:rPr b="0" lang="en-US" sz="2400" spc="-1" strike="noStrike">
                <a:solidFill>
                  <a:srgbClr val="000000"/>
                </a:solidFill>
                <a:latin typeface="Consolas"/>
                <a:ea typeface="Calibri Light"/>
              </a:rPr>
              <a:t>bool</a:t>
            </a:r>
            <a:r>
              <a:rPr b="0" lang="en-US" sz="2400" spc="-1" strike="noStrike">
                <a:solidFill>
                  <a:srgbClr val="000000"/>
                </a:solidFill>
                <a:latin typeface="Calibri Light"/>
                <a:ea typeface="Calibri Light"/>
              </a:rPr>
              <a:t>. </a:t>
            </a: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p:txBody>
      </p:sp>
      <p:sp>
        <p:nvSpPr>
          <p:cNvPr id="794" name="TextShape 3"/>
          <p:cNvSpPr txBox="1"/>
          <p:nvPr/>
        </p:nvSpPr>
        <p:spPr>
          <a:xfrm>
            <a:off x="6553080" y="6356520"/>
            <a:ext cx="2133360" cy="364680"/>
          </a:xfrm>
          <a:prstGeom prst="rect">
            <a:avLst/>
          </a:prstGeom>
          <a:noFill/>
          <a:ln>
            <a:noFill/>
          </a:ln>
        </p:spPr>
        <p:txBody>
          <a:bodyPr anchor="ctr"/>
          <a:p>
            <a:pPr algn="r">
              <a:lnSpc>
                <a:spcPct val="100000"/>
              </a:lnSpc>
            </a:pPr>
            <a:fld id="{BD1B516B-8815-4D28-BA2E-5F630FD1D35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95"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25" dur="indefinite" restart="never" nodeType="tmRoot">
          <p:childTnLst>
            <p:seq>
              <p:cTn id="826" dur="indefinite"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14</a:t>
            </a:r>
            <a:endParaRPr b="0" lang="en-US" sz="4400" spc="-1" strike="noStrike">
              <a:solidFill>
                <a:srgbClr val="000000"/>
              </a:solidFill>
              <a:latin typeface="Calibri Light"/>
            </a:endParaRPr>
          </a:p>
        </p:txBody>
      </p:sp>
      <p:sp>
        <p:nvSpPr>
          <p:cNvPr id="797"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Write a program that finds all the perfect numbers between two limits entered by the user. Use your function from Problem 13.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798" name="TextShape 3"/>
          <p:cNvSpPr txBox="1"/>
          <p:nvPr/>
        </p:nvSpPr>
        <p:spPr>
          <a:xfrm>
            <a:off x="6553080" y="6356520"/>
            <a:ext cx="2133360" cy="364680"/>
          </a:xfrm>
          <a:prstGeom prst="rect">
            <a:avLst/>
          </a:prstGeom>
          <a:noFill/>
          <a:ln>
            <a:noFill/>
          </a:ln>
        </p:spPr>
        <p:txBody>
          <a:bodyPr anchor="ctr"/>
          <a:p>
            <a:pPr algn="r">
              <a:lnSpc>
                <a:spcPct val="100000"/>
              </a:lnSpc>
            </a:pPr>
            <a:fld id="{9F80E955-3378-412E-A52F-A270497E637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99"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27" dur="indefinite" restart="never" nodeType="tmRoot">
          <p:childTnLst>
            <p:seq>
              <p:cTn id="828" dur="indefinite"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15</a:t>
            </a:r>
            <a:endParaRPr b="0" lang="en-US" sz="4400" spc="-1" strike="noStrike">
              <a:solidFill>
                <a:srgbClr val="000000"/>
              </a:solidFill>
              <a:latin typeface="Calibri Light"/>
            </a:endParaRPr>
          </a:p>
        </p:txBody>
      </p:sp>
      <p:sp>
        <p:nvSpPr>
          <p:cNvPr id="80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A liter is 0.264179 gallons. Write a program that will read in the number of liters of gasoline consumed by the user's car and the number of miles the car delivered, and will then output the number of miles per gallon the car gets. Your program should allow the user to repeat this calculation as many times as the user wishes. Define a function to compute the number of miles per gallon. </a:t>
            </a:r>
            <a:endParaRPr b="0" lang="en-US" sz="2000" spc="-1" strike="noStrike">
              <a:solidFill>
                <a:srgbClr val="000000"/>
              </a:solidFill>
              <a:latin typeface="Calibri Light"/>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Modify your program so that it will take input data for two cars and output the number of miles per gallon delivered by each car. Your program will also announce which car has the best fuel efficiency (highest number of miles per gallon). </a:t>
            </a:r>
            <a:endParaRPr b="0" lang="en-US" sz="2000" spc="-1" strike="noStrike">
              <a:solidFill>
                <a:srgbClr val="000000"/>
              </a:solidFill>
              <a:latin typeface="Calibri Light"/>
            </a:endParaRPr>
          </a:p>
          <a:p>
            <a:pPr>
              <a:lnSpc>
                <a:spcPct val="100000"/>
              </a:lnSpc>
              <a:spcBef>
                <a:spcPts val="561"/>
              </a:spcBef>
            </a:pPr>
            <a:endParaRPr b="0" lang="en-US" sz="2000" spc="-1" strike="noStrike">
              <a:solidFill>
                <a:srgbClr val="000000"/>
              </a:solidFill>
              <a:latin typeface="Calibri Light"/>
            </a:endParaRPr>
          </a:p>
        </p:txBody>
      </p:sp>
      <p:sp>
        <p:nvSpPr>
          <p:cNvPr id="802" name="TextShape 3"/>
          <p:cNvSpPr txBox="1"/>
          <p:nvPr/>
        </p:nvSpPr>
        <p:spPr>
          <a:xfrm>
            <a:off x="6553080" y="6356520"/>
            <a:ext cx="2133360" cy="364680"/>
          </a:xfrm>
          <a:prstGeom prst="rect">
            <a:avLst/>
          </a:prstGeom>
          <a:noFill/>
          <a:ln>
            <a:noFill/>
          </a:ln>
        </p:spPr>
        <p:txBody>
          <a:bodyPr anchor="ctr"/>
          <a:p>
            <a:pPr algn="r">
              <a:lnSpc>
                <a:spcPct val="100000"/>
              </a:lnSpc>
            </a:pPr>
            <a:fld id="{ED131342-F927-41E1-9AF0-65AB7CE8B04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03"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29" dur="indefinite" restart="never" nodeType="tmRoot">
          <p:childTnLst>
            <p:seq>
              <p:cTn id="830" dur="indefinite"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16</a:t>
            </a:r>
            <a:endParaRPr b="0" lang="en-US" sz="4400" spc="-1" strike="noStrike">
              <a:solidFill>
                <a:srgbClr val="000000"/>
              </a:solidFill>
              <a:latin typeface="Calibri Light"/>
            </a:endParaRPr>
          </a:p>
        </p:txBody>
      </p:sp>
      <p:sp>
        <p:nvSpPr>
          <p:cNvPr id="805" name="TextShape 2"/>
          <p:cNvSpPr txBox="1"/>
          <p:nvPr/>
        </p:nvSpPr>
        <p:spPr>
          <a:xfrm>
            <a:off x="288000" y="1584000"/>
            <a:ext cx="8229240" cy="4525560"/>
          </a:xfrm>
          <a:prstGeom prst="rect">
            <a:avLst/>
          </a:prstGeom>
          <a:blipFill rotWithShape="0">
            <a:blip r:embed="rId1"/>
            <a:stretch>
              <a:fillRect/>
            </a:stretch>
          </a:blipFill>
          <a:ln>
            <a:noFill/>
          </a:ln>
        </p:spPr>
        <p:txBody>
          <a:bodyPr/>
          <a:p>
            <a:pPr marL="343080" indent="-342720">
              <a:lnSpc>
                <a:spcPct val="100000"/>
              </a:lnSpc>
              <a:spcBef>
                <a:spcPts val="561"/>
              </a:spcBef>
              <a:buClr>
                <a:srgbClr val="000000"/>
              </a:buClr>
              <a:buFont typeface="Arial"/>
              <a:buChar char="•"/>
            </a:pPr>
            <a:r>
              <a:rPr b="0" lang="en-US" sz="2800" spc="-1" strike="noStrike">
                <a:latin typeface="Calibri Light"/>
                <a:ea typeface="Calibri Light"/>
              </a:rPr>
              <a:t> </a:t>
            </a:r>
            <a:endParaRPr b="0" lang="en-US" sz="2800" spc="-1" strike="noStrike">
              <a:solidFill>
                <a:srgbClr val="000000"/>
              </a:solidFill>
              <a:latin typeface="Calibri Light"/>
            </a:endParaRPr>
          </a:p>
        </p:txBody>
      </p:sp>
      <p:sp>
        <p:nvSpPr>
          <p:cNvPr id="806" name="TextShape 3"/>
          <p:cNvSpPr txBox="1"/>
          <p:nvPr/>
        </p:nvSpPr>
        <p:spPr>
          <a:xfrm>
            <a:off x="6553080" y="6356520"/>
            <a:ext cx="2133360" cy="364680"/>
          </a:xfrm>
          <a:prstGeom prst="rect">
            <a:avLst/>
          </a:prstGeom>
          <a:noFill/>
          <a:ln>
            <a:noFill/>
          </a:ln>
        </p:spPr>
        <p:txBody>
          <a:bodyPr anchor="ctr"/>
          <a:p>
            <a:pPr algn="r">
              <a:lnSpc>
                <a:spcPct val="100000"/>
              </a:lnSpc>
            </a:pPr>
            <a:fld id="{FB89DDF1-D897-4E65-9FDB-D7CB40B6BA9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07"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31" dur="indefinite" restart="never" nodeType="tmRoot">
          <p:childTnLst>
            <p:seq>
              <p:cTn id="832" dur="indefinite"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17</a:t>
            </a:r>
            <a:endParaRPr b="0" lang="en-US" sz="4400" spc="-1" strike="noStrike">
              <a:solidFill>
                <a:srgbClr val="000000"/>
              </a:solidFill>
              <a:latin typeface="Calibri Light"/>
            </a:endParaRPr>
          </a:p>
        </p:txBody>
      </p:sp>
      <p:sp>
        <p:nvSpPr>
          <p:cNvPr id="809" name="TextShape 2"/>
          <p:cNvSpPr txBox="1"/>
          <p:nvPr/>
        </p:nvSpPr>
        <p:spPr>
          <a:xfrm>
            <a:off x="457200" y="1600200"/>
            <a:ext cx="8229240" cy="4525560"/>
          </a:xfrm>
          <a:prstGeom prst="rect">
            <a:avLst/>
          </a:prstGeom>
          <a:noFill/>
          <a:ln>
            <a:noFill/>
          </a:ln>
        </p:spPr>
        <p:txBody>
          <a:bodyPr>
            <a:normAutofit/>
          </a:bodyPr>
          <a:p>
            <a:pPr>
              <a:lnSpc>
                <a:spcPct val="100000"/>
              </a:lnSpc>
              <a:spcBef>
                <a:spcPts val="400"/>
              </a:spcBef>
            </a:pPr>
            <a:r>
              <a:rPr b="0" lang="en-US" sz="2000" spc="-1" strike="noStrike">
                <a:solidFill>
                  <a:srgbClr val="000000"/>
                </a:solidFill>
                <a:latin typeface="Calibri Light"/>
                <a:ea typeface="Calibri Light"/>
              </a:rPr>
              <a:t>What is the output of the following program? Explain.</a:t>
            </a:r>
            <a:r>
              <a:rPr b="0" lang="en-US" sz="1600" spc="-1" strike="noStrike">
                <a:solidFill>
                  <a:srgbClr val="000000"/>
                </a:solidFill>
                <a:latin typeface="Calibri Light"/>
                <a:ea typeface="Calibri Light"/>
              </a:rPr>
              <a:t> </a:t>
            </a:r>
            <a:endParaRPr b="0" lang="en-US" sz="1600" spc="-1" strike="noStrike">
              <a:solidFill>
                <a:srgbClr val="000000"/>
              </a:solidFill>
              <a:latin typeface="Calibri Light"/>
            </a:endParaRPr>
          </a:p>
        </p:txBody>
      </p:sp>
      <p:sp>
        <p:nvSpPr>
          <p:cNvPr id="810" name="TextShape 3"/>
          <p:cNvSpPr txBox="1"/>
          <p:nvPr/>
        </p:nvSpPr>
        <p:spPr>
          <a:xfrm>
            <a:off x="6553080" y="6356520"/>
            <a:ext cx="2133360" cy="364680"/>
          </a:xfrm>
          <a:prstGeom prst="rect">
            <a:avLst/>
          </a:prstGeom>
          <a:noFill/>
          <a:ln>
            <a:noFill/>
          </a:ln>
        </p:spPr>
        <p:txBody>
          <a:bodyPr anchor="ctr"/>
          <a:p>
            <a:pPr algn="r">
              <a:lnSpc>
                <a:spcPct val="100000"/>
              </a:lnSpc>
            </a:pPr>
            <a:fld id="{1F45F7E7-1A06-4619-956D-DD131FBB8A4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11" name="CustomShape 4"/>
          <p:cNvSpPr/>
          <p:nvPr/>
        </p:nvSpPr>
        <p:spPr>
          <a:xfrm>
            <a:off x="0" y="2384280"/>
            <a:ext cx="9143640" cy="360"/>
          </a:xfrm>
          <a:prstGeom prst="rect">
            <a:avLst/>
          </a:prstGeom>
          <a:noFill/>
          <a:ln>
            <a:noFill/>
          </a:ln>
        </p:spPr>
        <p:style>
          <a:lnRef idx="0"/>
          <a:fillRef idx="0"/>
          <a:effectRef idx="0"/>
          <a:fontRef idx="minor"/>
        </p:style>
      </p:sp>
      <p:sp>
        <p:nvSpPr>
          <p:cNvPr id="812" name="CustomShape 5"/>
          <p:cNvSpPr/>
          <p:nvPr/>
        </p:nvSpPr>
        <p:spPr>
          <a:xfrm>
            <a:off x="2231640" y="2139120"/>
            <a:ext cx="4680360" cy="3287160"/>
          </a:xfrm>
          <a:prstGeom prst="rect">
            <a:avLst/>
          </a:prstGeom>
          <a:ln>
            <a:round/>
          </a:ln>
        </p:spPr>
        <p:style>
          <a:lnRef idx="2">
            <a:schemeClr val="dk1"/>
          </a:lnRef>
          <a:fillRef idx="1">
            <a:schemeClr val="lt1"/>
          </a:fillRef>
          <a:effectRef idx="0">
            <a:schemeClr val="dk1"/>
          </a:effectRef>
          <a:fontRef idx="minor"/>
        </p:style>
        <p:txBody>
          <a:bodyPr lIns="90000" rIns="90000" tIns="45000" bIns="45000"/>
          <a:p>
            <a:pPr>
              <a:lnSpc>
                <a:spcPct val="100000"/>
              </a:lnSpc>
            </a:pPr>
            <a:r>
              <a:rPr b="0" lang="en-GB" sz="1400" spc="-1" strike="noStrike">
                <a:solidFill>
                  <a:srgbClr val="000000"/>
                </a:solidFill>
                <a:latin typeface="Consolas"/>
              </a:rPr>
              <a:t>#include &lt;iostream&gt;</a:t>
            </a:r>
            <a:endParaRPr b="0" lang="en-GB" sz="1400" spc="-1" strike="noStrike">
              <a:latin typeface="Arial"/>
            </a:endParaRPr>
          </a:p>
          <a:p>
            <a:pPr>
              <a:lnSpc>
                <a:spcPct val="100000"/>
              </a:lnSpc>
            </a:pPr>
            <a:r>
              <a:rPr b="0" lang="en-GB" sz="1400" spc="-1" strike="noStrike">
                <a:solidFill>
                  <a:srgbClr val="000000"/>
                </a:solidFill>
                <a:latin typeface="Consolas"/>
              </a:rPr>
              <a:t>using namespace std;</a:t>
            </a:r>
            <a:endParaRPr b="0" lang="en-GB" sz="1400" spc="-1" strike="noStrike">
              <a:latin typeface="Arial"/>
            </a:endParaRPr>
          </a:p>
          <a:p>
            <a:pPr>
              <a:lnSpc>
                <a:spcPct val="100000"/>
              </a:lnSpc>
            </a:pPr>
            <a:r>
              <a:rPr b="0" lang="en-GB" sz="1400" spc="-1" strike="noStrike">
                <a:solidFill>
                  <a:srgbClr val="000000"/>
                </a:solidFill>
                <a:latin typeface="Consolas"/>
              </a:rPr>
              <a:t> </a:t>
            </a:r>
            <a:endParaRPr b="0" lang="en-GB" sz="1400" spc="-1" strike="noStrike">
              <a:latin typeface="Arial"/>
            </a:endParaRPr>
          </a:p>
          <a:p>
            <a:pPr>
              <a:lnSpc>
                <a:spcPct val="100000"/>
              </a:lnSpc>
            </a:pPr>
            <a:r>
              <a:rPr b="0" lang="en-GB" sz="1400" spc="-1" strike="noStrike">
                <a:solidFill>
                  <a:srgbClr val="000000"/>
                </a:solidFill>
                <a:latin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int a = -15, b;</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a--;</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cout &lt;&lt; "a = " &lt;&lt; a &lt;&lt; endl;</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int b = 7;</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b = 2*a*b;</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int result = a+b;</a:t>
            </a:r>
            <a:endParaRPr b="0" lang="en-GB" sz="1400" spc="-1" strike="noStrike">
              <a:latin typeface="Arial"/>
            </a:endParaRPr>
          </a:p>
          <a:p>
            <a:pPr>
              <a:lnSpc>
                <a:spcPct val="100000"/>
              </a:lnSpc>
            </a:pPr>
            <a:r>
              <a:rPr b="0" lang="en-GB" sz="1400" spc="-1" strike="noStrike">
                <a:solidFill>
                  <a:srgbClr val="000000"/>
                </a:solidFill>
                <a:latin typeface="Consolas"/>
              </a:rPr>
              <a:t>  </a:t>
            </a:r>
            <a:r>
              <a:rPr b="0" lang="en-GB" sz="1400" spc="-1" strike="noStrike">
                <a:solidFill>
                  <a:srgbClr val="000000"/>
                </a:solidFill>
                <a:latin typeface="Consolas"/>
              </a:rPr>
              <a:t>cout &lt;&lt; "result = " &lt;&lt; result &lt;&lt; endl;</a:t>
            </a:r>
            <a:endParaRPr b="0" lang="en-GB" sz="1400" spc="-1" strike="noStrike">
              <a:latin typeface="Arial"/>
            </a:endParaRPr>
          </a:p>
          <a:p>
            <a:pPr>
              <a:lnSpc>
                <a:spcPct val="100000"/>
              </a:lnSpc>
            </a:pPr>
            <a:r>
              <a:rPr b="0" lang="en-GB" sz="1400" spc="-1" strike="noStrike">
                <a:solidFill>
                  <a:srgbClr val="000000"/>
                </a:solidFill>
                <a:latin typeface="Consolas"/>
              </a:rPr>
              <a:t>} </a:t>
            </a:r>
            <a:endParaRPr b="0" lang="en-GB" sz="1400" spc="-1" strike="noStrike">
              <a:latin typeface="Arial"/>
            </a:endParaRPr>
          </a:p>
        </p:txBody>
      </p:sp>
    </p:spTree>
  </p:cSld>
  <p:timing>
    <p:tnLst>
      <p:par>
        <p:cTn id="833" dur="indefinite" restart="never" nodeType="tmRoot">
          <p:childTnLst>
            <p:seq>
              <p:cTn id="834" dur="indefinite"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CHALLENGES</a:t>
            </a:r>
            <a:endParaRPr b="0" lang="en-US" sz="4000" spc="-1" strike="noStrike">
              <a:solidFill>
                <a:srgbClr val="000000"/>
              </a:solidFill>
              <a:latin typeface="Calibri Light"/>
            </a:endParaRPr>
          </a:p>
        </p:txBody>
      </p:sp>
      <p:sp>
        <p:nvSpPr>
          <p:cNvPr id="814" name="TextShape 2"/>
          <p:cNvSpPr txBox="1"/>
          <p:nvPr/>
        </p:nvSpPr>
        <p:spPr>
          <a:xfrm>
            <a:off x="722160" y="2906640"/>
            <a:ext cx="7772040" cy="1499760"/>
          </a:xfrm>
          <a:prstGeom prst="rect">
            <a:avLst/>
          </a:prstGeom>
          <a:noFill/>
          <a:ln>
            <a:noFill/>
          </a:ln>
        </p:spPr>
        <p:txBody>
          <a:bodyPr anchor="b">
            <a:normAutofit/>
          </a:bodyPr>
          <a:p>
            <a:pPr>
              <a:lnSpc>
                <a:spcPct val="100000"/>
              </a:lnSpc>
              <a:spcBef>
                <a:spcPts val="281"/>
              </a:spcBef>
            </a:pPr>
            <a:r>
              <a:rPr b="0" lang="en-US" sz="1400" spc="-1" strike="noStrike">
                <a:solidFill>
                  <a:srgbClr val="8b8b8b"/>
                </a:solidFill>
                <a:latin typeface="Calibri Light"/>
                <a:ea typeface="Calibri Light"/>
              </a:rPr>
              <a:t>Optional.  </a:t>
            </a:r>
            <a:endParaRPr b="0" lang="en-US" sz="1400" spc="-1" strike="noStrike">
              <a:solidFill>
                <a:srgbClr val="000000"/>
              </a:solidFill>
              <a:latin typeface="Calibri Light"/>
            </a:endParaRPr>
          </a:p>
          <a:p>
            <a:pPr>
              <a:lnSpc>
                <a:spcPct val="100000"/>
              </a:lnSpc>
              <a:spcBef>
                <a:spcPts val="281"/>
              </a:spcBef>
            </a:pPr>
            <a:r>
              <a:rPr b="0" lang="en-US" sz="1400" spc="-1" strike="noStrike">
                <a:solidFill>
                  <a:srgbClr val="8b8b8b"/>
                </a:solidFill>
                <a:latin typeface="Calibri Light"/>
                <a:ea typeface="Calibri Light"/>
              </a:rPr>
              <a:t>For those who would like to challenge yourselves.</a:t>
            </a:r>
            <a:br/>
            <a:r>
              <a:rPr b="0" lang="en-US" sz="1400" spc="-1" strike="noStrike">
                <a:solidFill>
                  <a:srgbClr val="8b8b8b"/>
                </a:solidFill>
                <a:latin typeface="Calibri Light"/>
                <a:ea typeface="Calibri Light"/>
              </a:rPr>
              <a:t>Even for those of you who are beginners in C++ programming, it’s highly recommended for you to take a look at these problems and try to tackle them as well.</a:t>
            </a:r>
            <a:endParaRPr b="0" lang="en-US" sz="1400" spc="-1" strike="noStrike">
              <a:solidFill>
                <a:srgbClr val="000000"/>
              </a:solidFill>
              <a:latin typeface="Calibri Light"/>
            </a:endParaRPr>
          </a:p>
          <a:p>
            <a:pPr>
              <a:lnSpc>
                <a:spcPct val="100000"/>
              </a:lnSpc>
              <a:spcBef>
                <a:spcPts val="281"/>
              </a:spcBef>
            </a:pPr>
            <a:r>
              <a:rPr b="0" lang="en-US" sz="1400" spc="-1" strike="noStrike">
                <a:solidFill>
                  <a:srgbClr val="8b8b8b"/>
                </a:solidFill>
                <a:latin typeface="Calibri Light"/>
                <a:ea typeface="Calibri Light"/>
              </a:rPr>
              <a:t>You are welcome to discuss these problems in the Moodle forum.</a:t>
            </a:r>
            <a:endParaRPr b="0" lang="en-US" sz="1400" spc="-1" strike="noStrike">
              <a:solidFill>
                <a:srgbClr val="000000"/>
              </a:solidFill>
              <a:latin typeface="Calibri Light"/>
            </a:endParaRPr>
          </a:p>
        </p:txBody>
      </p:sp>
      <p:sp>
        <p:nvSpPr>
          <p:cNvPr id="815" name="TextShape 3"/>
          <p:cNvSpPr txBox="1"/>
          <p:nvPr/>
        </p:nvSpPr>
        <p:spPr>
          <a:xfrm>
            <a:off x="6553080" y="6356520"/>
            <a:ext cx="2133360" cy="364680"/>
          </a:xfrm>
          <a:prstGeom prst="rect">
            <a:avLst/>
          </a:prstGeom>
          <a:noFill/>
          <a:ln>
            <a:noFill/>
          </a:ln>
        </p:spPr>
        <p:txBody>
          <a:bodyPr anchor="ctr"/>
          <a:p>
            <a:pPr algn="r">
              <a:lnSpc>
                <a:spcPct val="100000"/>
              </a:lnSpc>
            </a:pPr>
            <a:fld id="{3CD31A86-CA12-4456-BFA9-2B52FD08EE5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35" dur="indefinite" restart="never" nodeType="tmRoot">
          <p:childTnLst>
            <p:seq>
              <p:cTn id="836" dur="indefinite"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Challenge 1   </a:t>
            </a:r>
            <a:endParaRPr b="0" lang="en-US" sz="4400" spc="-1" strike="noStrike">
              <a:solidFill>
                <a:srgbClr val="000000"/>
              </a:solidFill>
              <a:latin typeface="Calibri Light"/>
            </a:endParaRPr>
          </a:p>
        </p:txBody>
      </p:sp>
      <p:sp>
        <p:nvSpPr>
          <p:cNvPr id="817" name="TextShape 2"/>
          <p:cNvSpPr txBox="1"/>
          <p:nvPr/>
        </p:nvSpPr>
        <p:spPr>
          <a:xfrm>
            <a:off x="457200" y="1600200"/>
            <a:ext cx="8229240" cy="4525560"/>
          </a:xfrm>
          <a:prstGeom prst="rect">
            <a:avLst/>
          </a:prstGeom>
          <a:noFill/>
          <a:ln>
            <a:noFill/>
          </a:ln>
        </p:spPr>
        <p:txBody>
          <a:bodyPr>
            <a:normAutofit/>
          </a:bodyPr>
          <a:p>
            <a:pPr>
              <a:lnSpc>
                <a:spcPct val="100000"/>
              </a:lnSpc>
              <a:spcBef>
                <a:spcPts val="320"/>
              </a:spcBef>
            </a:pPr>
            <a:r>
              <a:rPr b="0" lang="en-US" sz="1600" spc="-1" strike="noStrike">
                <a:solidFill>
                  <a:srgbClr val="000000"/>
                </a:solidFill>
                <a:latin typeface="Calibri Light"/>
                <a:ea typeface="Calibri Light"/>
              </a:rPr>
              <a:t>What will be the output of this program? Or will it loop forever? </a:t>
            </a:r>
            <a:br/>
            <a:r>
              <a:rPr b="0" lang="en-US" sz="1600" spc="-1" strike="noStrike">
                <a:solidFill>
                  <a:srgbClr val="000000"/>
                </a:solidFill>
                <a:latin typeface="Calibri Light"/>
                <a:ea typeface="Calibri Light"/>
              </a:rPr>
              <a:t>Try to think about the final value of “cycleCount” before compiling this program.</a:t>
            </a:r>
            <a:endParaRPr b="0" lang="en-US" sz="1600" spc="-1" strike="noStrike">
              <a:solidFill>
                <a:srgbClr val="000000"/>
              </a:solidFill>
              <a:latin typeface="Calibri Light"/>
            </a:endParaRPr>
          </a:p>
        </p:txBody>
      </p:sp>
      <p:sp>
        <p:nvSpPr>
          <p:cNvPr id="818" name="TextShape 3"/>
          <p:cNvSpPr txBox="1"/>
          <p:nvPr/>
        </p:nvSpPr>
        <p:spPr>
          <a:xfrm>
            <a:off x="6553080" y="6356520"/>
            <a:ext cx="2133360" cy="364680"/>
          </a:xfrm>
          <a:prstGeom prst="rect">
            <a:avLst/>
          </a:prstGeom>
          <a:noFill/>
          <a:ln>
            <a:noFill/>
          </a:ln>
        </p:spPr>
        <p:txBody>
          <a:bodyPr anchor="ctr"/>
          <a:p>
            <a:pPr algn="r">
              <a:lnSpc>
                <a:spcPct val="100000"/>
              </a:lnSpc>
            </a:pPr>
            <a:fld id="{5668AA91-010E-4A02-8C84-D13598688FB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pic>
        <p:nvPicPr>
          <p:cNvPr id="819" name="Picture 5" descr=""/>
          <p:cNvPicPr/>
          <p:nvPr/>
        </p:nvPicPr>
        <p:blipFill>
          <a:blip r:embed="rId1"/>
          <a:stretch/>
        </p:blipFill>
        <p:spPr>
          <a:xfrm>
            <a:off x="2625480" y="2499120"/>
            <a:ext cx="3399480" cy="2135160"/>
          </a:xfrm>
          <a:prstGeom prst="rect">
            <a:avLst/>
          </a:prstGeom>
          <a:ln>
            <a:noFill/>
          </a:ln>
        </p:spPr>
      </p:pic>
    </p:spTree>
  </p:cSld>
  <p:timing>
    <p:tnLst>
      <p:par>
        <p:cTn id="837" dur="indefinite" restart="never" nodeType="tmRoot">
          <p:childTnLst>
            <p:seq>
              <p:cTn id="838" dur="indefinite"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0"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Challenge 2   </a:t>
            </a:r>
            <a:endParaRPr b="0" lang="en-US" sz="4400" spc="-1" strike="noStrike">
              <a:solidFill>
                <a:srgbClr val="000000"/>
              </a:solidFill>
              <a:latin typeface="Calibri Light"/>
            </a:endParaRPr>
          </a:p>
        </p:txBody>
      </p:sp>
      <p:sp>
        <p:nvSpPr>
          <p:cNvPr id="821"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Redo Problem 12.  This time, use ONLY one statement in your function to accomplish the same task.</a:t>
            </a:r>
            <a:endParaRPr b="0" lang="en-US" sz="2800" spc="-1" strike="noStrike">
              <a:solidFill>
                <a:srgbClr val="000000"/>
              </a:solidFill>
              <a:latin typeface="Calibri Light"/>
            </a:endParaRPr>
          </a:p>
        </p:txBody>
      </p:sp>
      <p:sp>
        <p:nvSpPr>
          <p:cNvPr id="822" name="TextShape 3"/>
          <p:cNvSpPr txBox="1"/>
          <p:nvPr/>
        </p:nvSpPr>
        <p:spPr>
          <a:xfrm>
            <a:off x="6553080" y="6356520"/>
            <a:ext cx="2133360" cy="364680"/>
          </a:xfrm>
          <a:prstGeom prst="rect">
            <a:avLst/>
          </a:prstGeom>
          <a:noFill/>
          <a:ln>
            <a:noFill/>
          </a:ln>
        </p:spPr>
        <p:txBody>
          <a:bodyPr anchor="ctr"/>
          <a:p>
            <a:pPr algn="r">
              <a:lnSpc>
                <a:spcPct val="100000"/>
              </a:lnSpc>
            </a:pPr>
            <a:fld id="{C50FB1B1-0297-4C9E-BA59-545224C0E50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39" dur="indefinite" restart="never" nodeType="tmRoot">
          <p:childTnLst>
            <p:seq>
              <p:cTn id="84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10612</TotalTime>
  <Application>LibreOffice/6.0.7.3$Linux_X86_64 LibreOffice_project/00m0$Build-3</Application>
  <Words>10217</Words>
  <Paragraphs>1470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2014-07-29T08:55:03Z</dcterms:created>
  <dc:creator>Macbook Pro 2014</dc:creator>
  <dc:description/>
  <dc:language>en-GB</dc:language>
  <cp:lastModifiedBy/>
  <cp:lastPrinted>2017-09-13T13:37:06Z</cp:lastPrinted>
  <dcterms:modified xsi:type="dcterms:W3CDTF">2020-10-06T12:19:02Z</dcterms:modified>
  <cp:revision>642</cp:revision>
  <dc:subject/>
  <dc:title>ENGG1112 Computer Programming and Applications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103</vt:i4>
  </property>
</Properties>
</file>