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63" r:id="rId3"/>
    <p:sldId id="265" r:id="rId4"/>
    <p:sldId id="286" r:id="rId5"/>
    <p:sldId id="300" r:id="rId6"/>
    <p:sldId id="301" r:id="rId7"/>
    <p:sldId id="292" r:id="rId8"/>
    <p:sldId id="290" r:id="rId9"/>
    <p:sldId id="302" r:id="rId10"/>
    <p:sldId id="303" r:id="rId11"/>
    <p:sldId id="295" r:id="rId12"/>
    <p:sldId id="297" r:id="rId13"/>
    <p:sldId id="304" r:id="rId14"/>
    <p:sldId id="307" r:id="rId15"/>
    <p:sldId id="298" r:id="rId16"/>
    <p:sldId id="306" r:id="rId17"/>
    <p:sldId id="281" r:id="rId18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AB77D-7FBE-4FF3-A984-620014E15D7C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031C7-D627-404A-A390-BDBDD02E6B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93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8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6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6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4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8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B95B-D9A7-4480-A0F1-332587AE3E14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3E04-B86B-440E-B02E-9F2EA1CAB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jstpgh/Comprehensive-Design" TargetMode="External"/><Relationship Id="rId2" Type="http://schemas.openxmlformats.org/officeDocument/2006/relationships/hyperlink" Target="https://trello.com/c/0Cdd6aC2/5-yol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reddie/darknet/wiki/YOLO:-Real-Time-Object-Detection" TargetMode="External"/><Relationship Id="rId2" Type="http://schemas.openxmlformats.org/officeDocument/2006/relationships/hyperlink" Target="http://www.ndsl.kr/ndsl/commons/util/ndslOriginalView.do?dbt=JAKO&amp;cn=JAKO201813742066172&amp;oCn=JAKO201813742066172&amp;pageCode=PG11&amp;journal=NJOU0029373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9"/>
            <a:ext cx="12192000" cy="65879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20315" y="1414597"/>
            <a:ext cx="7343775" cy="3497580"/>
          </a:xfrm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altLang="ko-KR" b="1" spc="-500" dirty="0" smtClean="0">
                <a:solidFill>
                  <a:schemeClr val="bg1">
                    <a:lumMod val="65000"/>
                  </a:schemeClr>
                </a:solidFill>
                <a:ea typeface="맑은 고딕" panose="020B0503020000020004" pitchFamily="50" charset="-127"/>
              </a:rPr>
              <a:t>SIXTH SENSE </a:t>
            </a:r>
            <a:br>
              <a:rPr lang="en-US" altLang="ko-KR" b="1" spc="-500" dirty="0" smtClean="0">
                <a:solidFill>
                  <a:schemeClr val="bg1">
                    <a:lumMod val="65000"/>
                  </a:schemeClr>
                </a:solidFill>
                <a:ea typeface="맑은 고딕" panose="020B0503020000020004" pitchFamily="50" charset="-127"/>
              </a:rPr>
            </a:br>
            <a:r>
              <a:rPr lang="en-US" altLang="ko-KR" sz="4800" spc="-500" dirty="0" smtClean="0">
                <a:solidFill>
                  <a:schemeClr val="bg1">
                    <a:lumMod val="65000"/>
                  </a:schemeClr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4800" spc="-500" dirty="0" smtClean="0">
                <a:solidFill>
                  <a:schemeClr val="bg1">
                    <a:lumMod val="65000"/>
                  </a:schemeClr>
                </a:solidFill>
                <a:ea typeface="맑은 고딕" panose="020B0503020000020004" pitchFamily="50" charset="-127"/>
              </a:rPr>
              <a:t>제안서</a:t>
            </a:r>
            <a:r>
              <a:rPr lang="en-US" altLang="ko-KR" sz="4800" spc="-500" dirty="0" smtClean="0">
                <a:solidFill>
                  <a:schemeClr val="bg1">
                    <a:lumMod val="65000"/>
                  </a:schemeClr>
                </a:solidFill>
                <a:ea typeface="맑은 고딕" panose="020B0503020000020004" pitchFamily="50" charset="-127"/>
              </a:rPr>
              <a:t>-</a:t>
            </a:r>
            <a:r>
              <a:rPr lang="en-US" altLang="ko-KR" sz="5800" spc="-500" dirty="0" smtClean="0">
                <a:solidFill>
                  <a:schemeClr val="bg1">
                    <a:lumMod val="65000"/>
                  </a:schemeClr>
                </a:solidFill>
                <a:ea typeface="맑은 고딕" panose="020B0503020000020004" pitchFamily="50" charset="-127"/>
              </a:rPr>
              <a:t/>
            </a:r>
            <a:br>
              <a:rPr lang="en-US" altLang="ko-KR" sz="5800" spc="-500" dirty="0" smtClean="0">
                <a:solidFill>
                  <a:schemeClr val="bg1">
                    <a:lumMod val="65000"/>
                  </a:schemeClr>
                </a:solidFill>
                <a:ea typeface="맑은 고딕" panose="020B0503020000020004" pitchFamily="50" charset="-127"/>
              </a:rPr>
            </a:br>
            <a:endParaRPr lang="ko-KR" altLang="en-US" sz="5800" spc="-500" dirty="0">
              <a:solidFill>
                <a:schemeClr val="bg1">
                  <a:lumMod val="6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40979" y="4985239"/>
            <a:ext cx="3035106" cy="165295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gradFill flip="none" rotWithShape="1">
                  <a:gsLst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32131697 </a:t>
            </a:r>
            <a:r>
              <a:rPr lang="ko-KR" altLang="en-US" dirty="0" err="1" smtClean="0">
                <a:gradFill flip="none" rotWithShape="1">
                  <a:gsLst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나명수</a:t>
            </a:r>
            <a:endParaRPr lang="en-US" altLang="ko-KR" dirty="0" smtClean="0">
              <a:gradFill flip="none" rotWithShape="1">
                <a:gsLst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32172980 </a:t>
            </a:r>
            <a:r>
              <a:rPr lang="ko-KR" altLang="en-US" dirty="0" err="1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이민석</a:t>
            </a:r>
            <a:endParaRPr lang="en-US" altLang="ko-KR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gradFill flip="none" rotWithShape="1">
                  <a:gsLst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32153550 </a:t>
            </a:r>
            <a:r>
              <a:rPr lang="ko-KR" altLang="en-US" dirty="0" err="1" smtClean="0">
                <a:gradFill flip="none" rotWithShape="1">
                  <a:gsLst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이제연</a:t>
            </a:r>
            <a:endParaRPr lang="en-US" altLang="ko-KR" dirty="0" smtClean="0">
              <a:gradFill flip="none" rotWithShape="1">
                <a:gsLst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gradFill flip="none" rotWithShape="1">
                  <a:gsLst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32144107 </a:t>
            </a:r>
            <a:r>
              <a:rPr lang="ko-KR" altLang="en-US" dirty="0" err="1">
                <a:gradFill flip="none" rotWithShape="1">
                  <a:gsLst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전세호</a:t>
            </a:r>
            <a:endParaRPr lang="en-US" altLang="ko-KR" dirty="0">
              <a:gradFill flip="none" rotWithShape="1">
                <a:gsLst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gradFill flip="none" rotWithShape="1">
                <a:gsLst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95" y="3606253"/>
            <a:ext cx="2121355" cy="2121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1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6484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기대 효과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924" y="1680144"/>
            <a:ext cx="1075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 smtClean="0">
                <a:solidFill>
                  <a:srgbClr val="FFFF00"/>
                </a:solidFill>
                <a:ea typeface="나눔고딕"/>
              </a:rPr>
              <a:t>활용성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사용자가 이 시스템을 목걸이 형식으로 사용하면서 편리함을 느낄 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수 있다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 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8921" y="2645810"/>
            <a:ext cx="1075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실용성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사용자는 꼭 필요했던 요소들을 이 시스템을 통해 제공받을 수 있다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920" y="3334759"/>
            <a:ext cx="1075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차별성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기존의 제품들이 사용자에게 제공했던 정보들과는 다르게 활용적인 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정보들을 편리하게 제공함은 물론 비용적 관점에서도 차별성을 가진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다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920" y="4577282"/>
            <a:ext cx="1075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효율성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::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사용자는 가볍게 제작된 본 시스템이 제공하는 정보들로 위험요소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를 감지하고 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물체들을 인식할 수 있다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. 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920" y="5542808"/>
            <a:ext cx="1075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접근성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비용적 측면에서 사용자가 쉽게 접하여 사용할 수 있고 많은 사용자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에게 제공할 수 있다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15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제한 조건  </a:t>
            </a:r>
            <a:r>
              <a:rPr lang="ko-KR" altLang="en-US" sz="3200" b="1" spc="-500" dirty="0" smtClean="0">
                <a:solidFill>
                  <a:srgbClr val="FFFF00"/>
                </a:solidFill>
                <a:latin typeface="+mj-lt"/>
                <a:ea typeface="맑은 고딕" panose="020B0503020000020004" pitchFamily="50" charset="-127"/>
                <a:cs typeface="+mj-cs"/>
              </a:rPr>
              <a:t>및</a:t>
            </a:r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  예상 문제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599" y="2027131"/>
            <a:ext cx="1075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FFFF00"/>
                </a:solidFill>
                <a:ea typeface="나눔고딕"/>
              </a:rPr>
              <a:t>problem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딥 러닝을 기반으로 한 개발이기에 학습에 필요한 많은 양의 이미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지가 필요로 하나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개발 역량 상 많은 양의 학습은 어려울 것으로 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판단된다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2599" y="4565496"/>
            <a:ext cx="1075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FFFF00"/>
                </a:solidFill>
                <a:ea typeface="나눔고딕"/>
              </a:rPr>
              <a:t>problem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휴대하기 편한 디자인을 구축하기 어렵다 판단하여 기능적인 요소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	    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에 집중을 했다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90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6484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성공 여부 평가 기준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5" y="1386731"/>
            <a:ext cx="10248264" cy="460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24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개발 일정  및  작업 분담</a:t>
            </a:r>
            <a:endParaRPr lang="ko-KR" altLang="en-US" sz="2400" spc="-500" dirty="0">
              <a:solidFill>
                <a:srgbClr val="FFFF00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5718" y="493833"/>
            <a:ext cx="8327537" cy="37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14700" y="17692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5" y="1360378"/>
            <a:ext cx="10406774" cy="45845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17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개발 일정  및  작업 분담</a:t>
            </a:r>
            <a:endParaRPr lang="ko-KR" altLang="en-US" sz="2400" spc="-500" dirty="0">
              <a:solidFill>
                <a:srgbClr val="FFFF00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5718" y="493833"/>
            <a:ext cx="8327537" cy="37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14700" y="17692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4" y="1360378"/>
            <a:ext cx="10326915" cy="49503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6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6484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소통  </a:t>
            </a:r>
            <a:r>
              <a:rPr lang="ko-KR" altLang="en-US" sz="3200" b="1" spc="-500" dirty="0" smtClean="0">
                <a:solidFill>
                  <a:srgbClr val="FFFF00"/>
                </a:solidFill>
                <a:latin typeface="+mj-lt"/>
                <a:ea typeface="맑은 고딕" panose="020B0503020000020004" pitchFamily="50" charset="-127"/>
                <a:cs typeface="+mj-cs"/>
              </a:rPr>
              <a:t>및 </a:t>
            </a:r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 협업 방법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921" y="4059796"/>
            <a:ext cx="10758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 smtClean="0">
                <a:solidFill>
                  <a:srgbClr val="FFFF00"/>
                </a:solidFill>
                <a:ea typeface="나눔고딕"/>
              </a:rPr>
              <a:t>트렐로</a:t>
            </a:r>
            <a:r>
              <a:rPr lang="ko-KR" altLang="en-US" sz="2400" dirty="0" err="1" smtClean="0">
                <a:solidFill>
                  <a:srgbClr val="FFFF00"/>
                </a:solidFill>
                <a:ea typeface="나눔고딕"/>
              </a:rPr>
              <a:t>를</a:t>
            </a:r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 사용하여 </a:t>
            </a:r>
            <a:r>
              <a:rPr lang="ko-KR" altLang="en-US" sz="2400" dirty="0" err="1" smtClean="0">
                <a:solidFill>
                  <a:srgbClr val="FFFF00"/>
                </a:solidFill>
                <a:ea typeface="나눔고딕"/>
              </a:rPr>
              <a:t>자료조사나</a:t>
            </a:r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 필요한 문서들을 공유</a:t>
            </a:r>
            <a:endParaRPr lang="en-US" altLang="ko-KR" sz="2400" dirty="0" smtClean="0">
              <a:solidFill>
                <a:srgbClr val="FFFF00"/>
              </a:solidFill>
              <a:ea typeface="나눔고딕"/>
            </a:endParaRPr>
          </a:p>
          <a:p>
            <a:pPr fontAlgn="base"/>
            <a:endParaRPr lang="en-US" altLang="ko-KR" sz="2400" dirty="0">
              <a:solidFill>
                <a:srgbClr val="FFFF00"/>
              </a:solidFill>
              <a:hlinkClick r:id="rId2"/>
            </a:endParaRPr>
          </a:p>
          <a:p>
            <a:pPr fontAlgn="base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://trello.com/c/0Cdd6aC2/5-yolo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8922" y="2019575"/>
            <a:ext cx="1075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깃 허브를 사용하여 프로젝트 개발에 대한 협업을 수행</a:t>
            </a:r>
            <a:endParaRPr lang="en-US" altLang="ko-KR" sz="2400" dirty="0" smtClean="0">
              <a:solidFill>
                <a:srgbClr val="FFFF00"/>
              </a:solidFill>
              <a:ea typeface="나눔고딕"/>
            </a:endParaRPr>
          </a:p>
          <a:p>
            <a:pPr fontAlgn="base"/>
            <a:endParaRPr lang="en-US" altLang="ko-KR" sz="2400" dirty="0">
              <a:solidFill>
                <a:schemeClr val="bg1"/>
              </a:solidFill>
              <a:ea typeface="나눔고딕"/>
            </a:endParaRPr>
          </a:p>
          <a:p>
            <a:pPr fontAlgn="base"/>
            <a:r>
              <a:rPr lang="en-US" altLang="ko-KR" dirty="0">
                <a:hlinkClick r:id="rId3"/>
              </a:rPr>
              <a:t>https://github.com/wjstpgh/Comprehensive-Design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</a:t>
            </a:r>
            <a:endParaRPr lang="en-US" altLang="ko-KR" sz="2400" dirty="0" smtClean="0">
              <a:solidFill>
                <a:schemeClr val="bg1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36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6484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참고  문헌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921" y="1841869"/>
            <a:ext cx="107581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FFFF00"/>
                </a:solidFill>
                <a:ea typeface="나눔고딕"/>
              </a:rPr>
              <a:t>참고문헌</a:t>
            </a:r>
            <a:endParaRPr lang="en-US" altLang="ko-KR" sz="2400" dirty="0" smtClean="0">
              <a:solidFill>
                <a:srgbClr val="FFFF00"/>
              </a:solidFill>
              <a:ea typeface="나눔고딕"/>
            </a:endParaRPr>
          </a:p>
          <a:p>
            <a:pPr fontAlgn="base"/>
            <a:endParaRPr lang="en-US" altLang="ko-KR" sz="2400" dirty="0">
              <a:solidFill>
                <a:srgbClr val="FFFF00"/>
              </a:solidFill>
              <a:ea typeface="나눔고딕"/>
            </a:endParaRPr>
          </a:p>
          <a:p>
            <a:pPr fontAlgn="base" latinLnBrk="0"/>
            <a:r>
              <a:rPr lang="ko-KR" altLang="en-US" b="1" u="sng" dirty="0" smtClean="0">
                <a:solidFill>
                  <a:srgbClr val="FFFF00"/>
                </a:solidFill>
              </a:rPr>
              <a:t>논문</a:t>
            </a:r>
            <a:r>
              <a:rPr lang="en-US" altLang="ko-KR" b="1" u="sng" dirty="0" smtClean="0">
                <a:solidFill>
                  <a:srgbClr val="FFFF00"/>
                </a:solidFill>
              </a:rPr>
              <a:t>-</a:t>
            </a:r>
            <a:r>
              <a:rPr lang="ko-KR" altLang="en-US" b="1" u="sng" dirty="0" smtClean="0">
                <a:solidFill>
                  <a:srgbClr val="FFFF00"/>
                </a:solidFill>
              </a:rPr>
              <a:t>시각 장애인을 위한 스테레오 영상 기반 보행환경정보안내 단말 플랫폼 개발</a:t>
            </a:r>
            <a:endParaRPr lang="en-US" altLang="ko-KR" b="1" u="sng" dirty="0" smtClean="0">
              <a:solidFill>
                <a:srgbClr val="FFFF00"/>
              </a:solidFill>
            </a:endParaRPr>
          </a:p>
          <a:p>
            <a:pPr fontAlgn="base" latinLnBrk="0"/>
            <a:endParaRPr lang="en-US" altLang="ko-KR" b="1" u="sng" dirty="0">
              <a:solidFill>
                <a:srgbClr val="FFFF00"/>
              </a:solidFill>
            </a:endParaRPr>
          </a:p>
          <a:p>
            <a:pPr fontAlgn="base" latinLnBrk="0"/>
            <a:r>
              <a:rPr lang="en-US" altLang="ko-KR" dirty="0">
                <a:hlinkClick r:id="rId2"/>
              </a:rPr>
              <a:t>http://www.ndsl.kr/ndsl/commons/util/ndslOriginalView.do?dbt=JAKO&amp;cn=JAKO201813742066172&amp;oCn=JAKO201813742066172&amp;pageCode=PG11&amp;journal=NJOU00293730</a:t>
            </a:r>
            <a:endParaRPr lang="en-US" altLang="ko-KR" b="1" u="sng" dirty="0" smtClean="0">
              <a:solidFill>
                <a:srgbClr val="FFFF00"/>
              </a:solidFill>
            </a:endParaRPr>
          </a:p>
          <a:p>
            <a:pPr fontAlgn="base" latinLnBrk="0"/>
            <a:endParaRPr lang="en-US" altLang="ko-KR" b="1" u="sng" dirty="0">
              <a:solidFill>
                <a:srgbClr val="FFFF00"/>
              </a:solidFill>
            </a:endParaRPr>
          </a:p>
          <a:p>
            <a:pPr fontAlgn="base" latinLnBrk="0"/>
            <a:r>
              <a:rPr lang="en-US" altLang="ko-KR" b="1" u="sng" dirty="0" smtClean="0">
                <a:solidFill>
                  <a:srgbClr val="FFFF00"/>
                </a:solidFill>
              </a:rPr>
              <a:t>YOLO-</a:t>
            </a:r>
            <a:r>
              <a:rPr lang="ko-KR" altLang="en-US" b="1" u="sng" dirty="0" smtClean="0">
                <a:solidFill>
                  <a:srgbClr val="FFFF00"/>
                </a:solidFill>
              </a:rPr>
              <a:t>카메라 인식 오픈소스 </a:t>
            </a:r>
            <a:endParaRPr lang="en-US" altLang="ko-KR" b="1" u="sng" dirty="0" smtClean="0">
              <a:solidFill>
                <a:srgbClr val="FFFF00"/>
              </a:solidFill>
            </a:endParaRPr>
          </a:p>
          <a:p>
            <a:pPr fontAlgn="base" latinLnBrk="0"/>
            <a:endParaRPr lang="en-US" altLang="ko-KR" sz="1600" b="1" u="sng" dirty="0" smtClean="0">
              <a:solidFill>
                <a:srgbClr val="FFFF00"/>
              </a:solidFill>
              <a:ea typeface="나눔고딕"/>
            </a:endParaRPr>
          </a:p>
          <a:p>
            <a:pPr fontAlgn="base" latinLnBrk="0"/>
            <a:r>
              <a:rPr lang="en-US" altLang="ko-KR" sz="1600" dirty="0">
                <a:hlinkClick r:id="rId3"/>
              </a:rPr>
              <a:t>https://github.com/pjreddie/darknet/wiki/YOLO:-Real-Time-Object-Detection</a:t>
            </a:r>
            <a:endParaRPr lang="en-US" altLang="ko-KR" sz="1600" b="1" u="sng" dirty="0">
              <a:solidFill>
                <a:srgbClr val="FFFF00"/>
              </a:solidFill>
              <a:ea typeface="나눔고딕"/>
            </a:endParaRPr>
          </a:p>
          <a:p>
            <a:pPr fontAlgn="base" latinLnBrk="0"/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01256" y="2552772"/>
            <a:ext cx="8558168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Thank You</a:t>
            </a: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297555" y="1920240"/>
            <a:ext cx="1503045" cy="1315444"/>
          </a:xfrm>
          <a:prstGeom prst="line">
            <a:avLst/>
          </a:prstGeom>
          <a:ln>
            <a:solidFill>
              <a:srgbClr val="F40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6924675" y="3518127"/>
            <a:ext cx="1503045" cy="1315444"/>
          </a:xfrm>
          <a:prstGeom prst="line">
            <a:avLst/>
          </a:prstGeom>
          <a:ln>
            <a:solidFill>
              <a:srgbClr val="F40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475170" y="1952121"/>
            <a:ext cx="1245970" cy="1169339"/>
            <a:chOff x="2156164" y="2649538"/>
            <a:chExt cx="521721" cy="489634"/>
          </a:xfrm>
          <a:solidFill>
            <a:schemeClr val="bg1">
              <a:lumMod val="95000"/>
            </a:schemeClr>
          </a:solidFill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156164" y="2649538"/>
              <a:ext cx="515938" cy="411163"/>
            </a:xfrm>
            <a:custGeom>
              <a:avLst/>
              <a:gdLst>
                <a:gd name="T0" fmla="*/ 37 w 650"/>
                <a:gd name="T1" fmla="*/ 237 h 520"/>
                <a:gd name="T2" fmla="*/ 62 w 650"/>
                <a:gd name="T3" fmla="*/ 292 h 520"/>
                <a:gd name="T4" fmla="*/ 66 w 650"/>
                <a:gd name="T5" fmla="*/ 315 h 520"/>
                <a:gd name="T6" fmla="*/ 55 w 650"/>
                <a:gd name="T7" fmla="*/ 325 h 520"/>
                <a:gd name="T8" fmla="*/ 21 w 650"/>
                <a:gd name="T9" fmla="*/ 338 h 520"/>
                <a:gd name="T10" fmla="*/ 0 w 650"/>
                <a:gd name="T11" fmla="*/ 345 h 520"/>
                <a:gd name="T12" fmla="*/ 57 w 650"/>
                <a:gd name="T13" fmla="*/ 377 h 520"/>
                <a:gd name="T14" fmla="*/ 151 w 650"/>
                <a:gd name="T15" fmla="*/ 432 h 520"/>
                <a:gd name="T16" fmla="*/ 181 w 650"/>
                <a:gd name="T17" fmla="*/ 455 h 520"/>
                <a:gd name="T18" fmla="*/ 183 w 650"/>
                <a:gd name="T19" fmla="*/ 461 h 520"/>
                <a:gd name="T20" fmla="*/ 182 w 650"/>
                <a:gd name="T21" fmla="*/ 513 h 520"/>
                <a:gd name="T22" fmla="*/ 243 w 650"/>
                <a:gd name="T23" fmla="*/ 489 h 520"/>
                <a:gd name="T24" fmla="*/ 286 w 650"/>
                <a:gd name="T25" fmla="*/ 472 h 520"/>
                <a:gd name="T26" fmla="*/ 310 w 650"/>
                <a:gd name="T27" fmla="*/ 469 h 520"/>
                <a:gd name="T28" fmla="*/ 326 w 650"/>
                <a:gd name="T29" fmla="*/ 469 h 520"/>
                <a:gd name="T30" fmla="*/ 352 w 650"/>
                <a:gd name="T31" fmla="*/ 466 h 520"/>
                <a:gd name="T32" fmla="*/ 369 w 650"/>
                <a:gd name="T33" fmla="*/ 463 h 520"/>
                <a:gd name="T34" fmla="*/ 394 w 650"/>
                <a:gd name="T35" fmla="*/ 467 h 520"/>
                <a:gd name="T36" fmla="*/ 435 w 650"/>
                <a:gd name="T37" fmla="*/ 473 h 520"/>
                <a:gd name="T38" fmla="*/ 452 w 650"/>
                <a:gd name="T39" fmla="*/ 476 h 520"/>
                <a:gd name="T40" fmla="*/ 488 w 650"/>
                <a:gd name="T41" fmla="*/ 483 h 520"/>
                <a:gd name="T42" fmla="*/ 522 w 650"/>
                <a:gd name="T43" fmla="*/ 490 h 520"/>
                <a:gd name="T44" fmla="*/ 650 w 650"/>
                <a:gd name="T45" fmla="*/ 277 h 520"/>
                <a:gd name="T46" fmla="*/ 631 w 650"/>
                <a:gd name="T47" fmla="*/ 275 h 520"/>
                <a:gd name="T48" fmla="*/ 596 w 650"/>
                <a:gd name="T49" fmla="*/ 265 h 520"/>
                <a:gd name="T50" fmla="*/ 584 w 650"/>
                <a:gd name="T51" fmla="*/ 229 h 520"/>
                <a:gd name="T52" fmla="*/ 608 w 650"/>
                <a:gd name="T53" fmla="*/ 154 h 520"/>
                <a:gd name="T54" fmla="*/ 576 w 650"/>
                <a:gd name="T55" fmla="*/ 166 h 520"/>
                <a:gd name="T56" fmla="*/ 522 w 650"/>
                <a:gd name="T57" fmla="*/ 187 h 520"/>
                <a:gd name="T58" fmla="*/ 496 w 650"/>
                <a:gd name="T59" fmla="*/ 179 h 520"/>
                <a:gd name="T60" fmla="*/ 490 w 650"/>
                <a:gd name="T61" fmla="*/ 120 h 520"/>
                <a:gd name="T62" fmla="*/ 462 w 650"/>
                <a:gd name="T63" fmla="*/ 162 h 520"/>
                <a:gd name="T64" fmla="*/ 415 w 650"/>
                <a:gd name="T65" fmla="*/ 234 h 520"/>
                <a:gd name="T66" fmla="*/ 391 w 650"/>
                <a:gd name="T67" fmla="*/ 262 h 520"/>
                <a:gd name="T68" fmla="*/ 379 w 650"/>
                <a:gd name="T69" fmla="*/ 252 h 520"/>
                <a:gd name="T70" fmla="*/ 406 w 650"/>
                <a:gd name="T71" fmla="*/ 80 h 520"/>
                <a:gd name="T72" fmla="*/ 404 w 650"/>
                <a:gd name="T73" fmla="*/ 56 h 520"/>
                <a:gd name="T74" fmla="*/ 378 w 650"/>
                <a:gd name="T75" fmla="*/ 76 h 520"/>
                <a:gd name="T76" fmla="*/ 352 w 650"/>
                <a:gd name="T77" fmla="*/ 88 h 520"/>
                <a:gd name="T78" fmla="*/ 323 w 650"/>
                <a:gd name="T79" fmla="*/ 59 h 520"/>
                <a:gd name="T80" fmla="*/ 294 w 650"/>
                <a:gd name="T81" fmla="*/ 14 h 520"/>
                <a:gd name="T82" fmla="*/ 284 w 650"/>
                <a:gd name="T83" fmla="*/ 8 h 520"/>
                <a:gd name="T84" fmla="*/ 265 w 650"/>
                <a:gd name="T85" fmla="*/ 64 h 520"/>
                <a:gd name="T86" fmla="*/ 251 w 650"/>
                <a:gd name="T87" fmla="*/ 102 h 520"/>
                <a:gd name="T88" fmla="*/ 229 w 650"/>
                <a:gd name="T89" fmla="*/ 102 h 520"/>
                <a:gd name="T90" fmla="*/ 201 w 650"/>
                <a:gd name="T91" fmla="*/ 88 h 520"/>
                <a:gd name="T92" fmla="*/ 185 w 650"/>
                <a:gd name="T93" fmla="*/ 82 h 520"/>
                <a:gd name="T94" fmla="*/ 203 w 650"/>
                <a:gd name="T95" fmla="*/ 144 h 520"/>
                <a:gd name="T96" fmla="*/ 229 w 650"/>
                <a:gd name="T97" fmla="*/ 245 h 520"/>
                <a:gd name="T98" fmla="*/ 225 w 650"/>
                <a:gd name="T99" fmla="*/ 269 h 520"/>
                <a:gd name="T100" fmla="*/ 179 w 650"/>
                <a:gd name="T101" fmla="*/ 225 h 520"/>
                <a:gd name="T102" fmla="*/ 137 w 650"/>
                <a:gd name="T103" fmla="*/ 18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0" h="520">
                  <a:moveTo>
                    <a:pt x="134" y="240"/>
                  </a:moveTo>
                  <a:lnTo>
                    <a:pt x="32" y="227"/>
                  </a:lnTo>
                  <a:lnTo>
                    <a:pt x="37" y="237"/>
                  </a:lnTo>
                  <a:lnTo>
                    <a:pt x="46" y="257"/>
                  </a:lnTo>
                  <a:lnTo>
                    <a:pt x="57" y="279"/>
                  </a:lnTo>
                  <a:lnTo>
                    <a:pt x="62" y="292"/>
                  </a:lnTo>
                  <a:lnTo>
                    <a:pt x="63" y="298"/>
                  </a:lnTo>
                  <a:lnTo>
                    <a:pt x="65" y="306"/>
                  </a:lnTo>
                  <a:lnTo>
                    <a:pt x="66" y="315"/>
                  </a:lnTo>
                  <a:lnTo>
                    <a:pt x="66" y="320"/>
                  </a:lnTo>
                  <a:lnTo>
                    <a:pt x="62" y="322"/>
                  </a:lnTo>
                  <a:lnTo>
                    <a:pt x="55" y="325"/>
                  </a:lnTo>
                  <a:lnTo>
                    <a:pt x="45" y="329"/>
                  </a:lnTo>
                  <a:lnTo>
                    <a:pt x="32" y="333"/>
                  </a:lnTo>
                  <a:lnTo>
                    <a:pt x="21" y="338"/>
                  </a:lnTo>
                  <a:lnTo>
                    <a:pt x="10" y="341"/>
                  </a:lnTo>
                  <a:lnTo>
                    <a:pt x="2" y="344"/>
                  </a:lnTo>
                  <a:lnTo>
                    <a:pt x="0" y="345"/>
                  </a:lnTo>
                  <a:lnTo>
                    <a:pt x="8" y="349"/>
                  </a:lnTo>
                  <a:lnTo>
                    <a:pt x="28" y="361"/>
                  </a:lnTo>
                  <a:lnTo>
                    <a:pt x="57" y="377"/>
                  </a:lnTo>
                  <a:lnTo>
                    <a:pt x="90" y="397"/>
                  </a:lnTo>
                  <a:lnTo>
                    <a:pt x="122" y="415"/>
                  </a:lnTo>
                  <a:lnTo>
                    <a:pt x="151" y="432"/>
                  </a:lnTo>
                  <a:lnTo>
                    <a:pt x="172" y="446"/>
                  </a:lnTo>
                  <a:lnTo>
                    <a:pt x="180" y="452"/>
                  </a:lnTo>
                  <a:lnTo>
                    <a:pt x="181" y="455"/>
                  </a:lnTo>
                  <a:lnTo>
                    <a:pt x="182" y="458"/>
                  </a:lnTo>
                  <a:lnTo>
                    <a:pt x="183" y="460"/>
                  </a:lnTo>
                  <a:lnTo>
                    <a:pt x="183" y="461"/>
                  </a:lnTo>
                  <a:lnTo>
                    <a:pt x="164" y="520"/>
                  </a:lnTo>
                  <a:lnTo>
                    <a:pt x="168" y="518"/>
                  </a:lnTo>
                  <a:lnTo>
                    <a:pt x="182" y="513"/>
                  </a:lnTo>
                  <a:lnTo>
                    <a:pt x="201" y="506"/>
                  </a:lnTo>
                  <a:lnTo>
                    <a:pt x="221" y="497"/>
                  </a:lnTo>
                  <a:lnTo>
                    <a:pt x="243" y="489"/>
                  </a:lnTo>
                  <a:lnTo>
                    <a:pt x="263" y="481"/>
                  </a:lnTo>
                  <a:lnTo>
                    <a:pt x="278" y="475"/>
                  </a:lnTo>
                  <a:lnTo>
                    <a:pt x="286" y="472"/>
                  </a:lnTo>
                  <a:lnTo>
                    <a:pt x="293" y="470"/>
                  </a:lnTo>
                  <a:lnTo>
                    <a:pt x="302" y="469"/>
                  </a:lnTo>
                  <a:lnTo>
                    <a:pt x="310" y="469"/>
                  </a:lnTo>
                  <a:lnTo>
                    <a:pt x="316" y="469"/>
                  </a:lnTo>
                  <a:lnTo>
                    <a:pt x="319" y="469"/>
                  </a:lnTo>
                  <a:lnTo>
                    <a:pt x="326" y="469"/>
                  </a:lnTo>
                  <a:lnTo>
                    <a:pt x="333" y="468"/>
                  </a:lnTo>
                  <a:lnTo>
                    <a:pt x="342" y="467"/>
                  </a:lnTo>
                  <a:lnTo>
                    <a:pt x="352" y="466"/>
                  </a:lnTo>
                  <a:lnTo>
                    <a:pt x="359" y="465"/>
                  </a:lnTo>
                  <a:lnTo>
                    <a:pt x="365" y="465"/>
                  </a:lnTo>
                  <a:lnTo>
                    <a:pt x="369" y="463"/>
                  </a:lnTo>
                  <a:lnTo>
                    <a:pt x="374" y="463"/>
                  </a:lnTo>
                  <a:lnTo>
                    <a:pt x="383" y="465"/>
                  </a:lnTo>
                  <a:lnTo>
                    <a:pt x="394" y="467"/>
                  </a:lnTo>
                  <a:lnTo>
                    <a:pt x="408" y="469"/>
                  </a:lnTo>
                  <a:lnTo>
                    <a:pt x="422" y="470"/>
                  </a:lnTo>
                  <a:lnTo>
                    <a:pt x="435" y="473"/>
                  </a:lnTo>
                  <a:lnTo>
                    <a:pt x="443" y="474"/>
                  </a:lnTo>
                  <a:lnTo>
                    <a:pt x="447" y="475"/>
                  </a:lnTo>
                  <a:lnTo>
                    <a:pt x="452" y="476"/>
                  </a:lnTo>
                  <a:lnTo>
                    <a:pt x="461" y="478"/>
                  </a:lnTo>
                  <a:lnTo>
                    <a:pt x="474" y="481"/>
                  </a:lnTo>
                  <a:lnTo>
                    <a:pt x="488" y="483"/>
                  </a:lnTo>
                  <a:lnTo>
                    <a:pt x="501" y="487"/>
                  </a:lnTo>
                  <a:lnTo>
                    <a:pt x="514" y="489"/>
                  </a:lnTo>
                  <a:lnTo>
                    <a:pt x="522" y="490"/>
                  </a:lnTo>
                  <a:lnTo>
                    <a:pt x="526" y="491"/>
                  </a:lnTo>
                  <a:lnTo>
                    <a:pt x="493" y="420"/>
                  </a:lnTo>
                  <a:lnTo>
                    <a:pt x="650" y="277"/>
                  </a:lnTo>
                  <a:lnTo>
                    <a:pt x="648" y="277"/>
                  </a:lnTo>
                  <a:lnTo>
                    <a:pt x="641" y="276"/>
                  </a:lnTo>
                  <a:lnTo>
                    <a:pt x="631" y="275"/>
                  </a:lnTo>
                  <a:lnTo>
                    <a:pt x="619" y="273"/>
                  </a:lnTo>
                  <a:lnTo>
                    <a:pt x="608" y="270"/>
                  </a:lnTo>
                  <a:lnTo>
                    <a:pt x="596" y="265"/>
                  </a:lnTo>
                  <a:lnTo>
                    <a:pt x="588" y="260"/>
                  </a:lnTo>
                  <a:lnTo>
                    <a:pt x="583" y="253"/>
                  </a:lnTo>
                  <a:lnTo>
                    <a:pt x="584" y="229"/>
                  </a:lnTo>
                  <a:lnTo>
                    <a:pt x="593" y="195"/>
                  </a:lnTo>
                  <a:lnTo>
                    <a:pt x="603" y="166"/>
                  </a:lnTo>
                  <a:lnTo>
                    <a:pt x="608" y="154"/>
                  </a:lnTo>
                  <a:lnTo>
                    <a:pt x="603" y="155"/>
                  </a:lnTo>
                  <a:lnTo>
                    <a:pt x="593" y="159"/>
                  </a:lnTo>
                  <a:lnTo>
                    <a:pt x="576" y="166"/>
                  </a:lnTo>
                  <a:lnTo>
                    <a:pt x="558" y="173"/>
                  </a:lnTo>
                  <a:lnTo>
                    <a:pt x="540" y="180"/>
                  </a:lnTo>
                  <a:lnTo>
                    <a:pt x="522" y="187"/>
                  </a:lnTo>
                  <a:lnTo>
                    <a:pt x="510" y="190"/>
                  </a:lnTo>
                  <a:lnTo>
                    <a:pt x="501" y="192"/>
                  </a:lnTo>
                  <a:lnTo>
                    <a:pt x="496" y="179"/>
                  </a:lnTo>
                  <a:lnTo>
                    <a:pt x="492" y="155"/>
                  </a:lnTo>
                  <a:lnTo>
                    <a:pt x="490" y="131"/>
                  </a:lnTo>
                  <a:lnTo>
                    <a:pt x="490" y="120"/>
                  </a:lnTo>
                  <a:lnTo>
                    <a:pt x="487" y="126"/>
                  </a:lnTo>
                  <a:lnTo>
                    <a:pt x="476" y="141"/>
                  </a:lnTo>
                  <a:lnTo>
                    <a:pt x="462" y="162"/>
                  </a:lnTo>
                  <a:lnTo>
                    <a:pt x="446" y="187"/>
                  </a:lnTo>
                  <a:lnTo>
                    <a:pt x="430" y="211"/>
                  </a:lnTo>
                  <a:lnTo>
                    <a:pt x="415" y="234"/>
                  </a:lnTo>
                  <a:lnTo>
                    <a:pt x="404" y="250"/>
                  </a:lnTo>
                  <a:lnTo>
                    <a:pt x="398" y="258"/>
                  </a:lnTo>
                  <a:lnTo>
                    <a:pt x="391" y="262"/>
                  </a:lnTo>
                  <a:lnTo>
                    <a:pt x="385" y="260"/>
                  </a:lnTo>
                  <a:lnTo>
                    <a:pt x="380" y="256"/>
                  </a:lnTo>
                  <a:lnTo>
                    <a:pt x="379" y="252"/>
                  </a:lnTo>
                  <a:lnTo>
                    <a:pt x="385" y="218"/>
                  </a:lnTo>
                  <a:lnTo>
                    <a:pt x="395" y="148"/>
                  </a:lnTo>
                  <a:lnTo>
                    <a:pt x="406" y="80"/>
                  </a:lnTo>
                  <a:lnTo>
                    <a:pt x="410" y="49"/>
                  </a:lnTo>
                  <a:lnTo>
                    <a:pt x="408" y="51"/>
                  </a:lnTo>
                  <a:lnTo>
                    <a:pt x="404" y="56"/>
                  </a:lnTo>
                  <a:lnTo>
                    <a:pt x="397" y="61"/>
                  </a:lnTo>
                  <a:lnTo>
                    <a:pt x="389" y="70"/>
                  </a:lnTo>
                  <a:lnTo>
                    <a:pt x="378" y="76"/>
                  </a:lnTo>
                  <a:lnTo>
                    <a:pt x="369" y="83"/>
                  </a:lnTo>
                  <a:lnTo>
                    <a:pt x="360" y="87"/>
                  </a:lnTo>
                  <a:lnTo>
                    <a:pt x="352" y="88"/>
                  </a:lnTo>
                  <a:lnTo>
                    <a:pt x="344" y="83"/>
                  </a:lnTo>
                  <a:lnTo>
                    <a:pt x="334" y="73"/>
                  </a:lnTo>
                  <a:lnTo>
                    <a:pt x="323" y="59"/>
                  </a:lnTo>
                  <a:lnTo>
                    <a:pt x="312" y="43"/>
                  </a:lnTo>
                  <a:lnTo>
                    <a:pt x="302" y="28"/>
                  </a:lnTo>
                  <a:lnTo>
                    <a:pt x="294" y="14"/>
                  </a:lnTo>
                  <a:lnTo>
                    <a:pt x="288" y="4"/>
                  </a:lnTo>
                  <a:lnTo>
                    <a:pt x="286" y="0"/>
                  </a:lnTo>
                  <a:lnTo>
                    <a:pt x="284" y="8"/>
                  </a:lnTo>
                  <a:lnTo>
                    <a:pt x="278" y="27"/>
                  </a:lnTo>
                  <a:lnTo>
                    <a:pt x="271" y="48"/>
                  </a:lnTo>
                  <a:lnTo>
                    <a:pt x="265" y="64"/>
                  </a:lnTo>
                  <a:lnTo>
                    <a:pt x="261" y="76"/>
                  </a:lnTo>
                  <a:lnTo>
                    <a:pt x="257" y="90"/>
                  </a:lnTo>
                  <a:lnTo>
                    <a:pt x="251" y="102"/>
                  </a:lnTo>
                  <a:lnTo>
                    <a:pt x="244" y="106"/>
                  </a:lnTo>
                  <a:lnTo>
                    <a:pt x="239" y="105"/>
                  </a:lnTo>
                  <a:lnTo>
                    <a:pt x="229" y="102"/>
                  </a:lnTo>
                  <a:lnTo>
                    <a:pt x="220" y="97"/>
                  </a:lnTo>
                  <a:lnTo>
                    <a:pt x="210" y="93"/>
                  </a:lnTo>
                  <a:lnTo>
                    <a:pt x="201" y="88"/>
                  </a:lnTo>
                  <a:lnTo>
                    <a:pt x="193" y="83"/>
                  </a:lnTo>
                  <a:lnTo>
                    <a:pt x="187" y="82"/>
                  </a:lnTo>
                  <a:lnTo>
                    <a:pt x="185" y="82"/>
                  </a:lnTo>
                  <a:lnTo>
                    <a:pt x="187" y="91"/>
                  </a:lnTo>
                  <a:lnTo>
                    <a:pt x="194" y="113"/>
                  </a:lnTo>
                  <a:lnTo>
                    <a:pt x="203" y="144"/>
                  </a:lnTo>
                  <a:lnTo>
                    <a:pt x="212" y="179"/>
                  </a:lnTo>
                  <a:lnTo>
                    <a:pt x="221" y="215"/>
                  </a:lnTo>
                  <a:lnTo>
                    <a:pt x="229" y="245"/>
                  </a:lnTo>
                  <a:lnTo>
                    <a:pt x="233" y="265"/>
                  </a:lnTo>
                  <a:lnTo>
                    <a:pt x="232" y="273"/>
                  </a:lnTo>
                  <a:lnTo>
                    <a:pt x="225" y="269"/>
                  </a:lnTo>
                  <a:lnTo>
                    <a:pt x="212" y="258"/>
                  </a:lnTo>
                  <a:lnTo>
                    <a:pt x="196" y="242"/>
                  </a:lnTo>
                  <a:lnTo>
                    <a:pt x="179" y="225"/>
                  </a:lnTo>
                  <a:lnTo>
                    <a:pt x="163" y="208"/>
                  </a:lnTo>
                  <a:lnTo>
                    <a:pt x="148" y="193"/>
                  </a:lnTo>
                  <a:lnTo>
                    <a:pt x="137" y="182"/>
                  </a:lnTo>
                  <a:lnTo>
                    <a:pt x="134" y="178"/>
                  </a:lnTo>
                  <a:lnTo>
                    <a:pt x="134" y="24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173060" y="2662922"/>
              <a:ext cx="504825" cy="476250"/>
            </a:xfrm>
            <a:custGeom>
              <a:avLst/>
              <a:gdLst>
                <a:gd name="T0" fmla="*/ 577 w 636"/>
                <a:gd name="T1" fmla="*/ 264 h 602"/>
                <a:gd name="T2" fmla="*/ 577 w 636"/>
                <a:gd name="T3" fmla="*/ 177 h 602"/>
                <a:gd name="T4" fmla="*/ 515 w 636"/>
                <a:gd name="T5" fmla="*/ 184 h 602"/>
                <a:gd name="T6" fmla="*/ 475 w 636"/>
                <a:gd name="T7" fmla="*/ 144 h 602"/>
                <a:gd name="T8" fmla="*/ 455 w 636"/>
                <a:gd name="T9" fmla="*/ 184 h 602"/>
                <a:gd name="T10" fmla="*/ 466 w 636"/>
                <a:gd name="T11" fmla="*/ 193 h 602"/>
                <a:gd name="T12" fmla="*/ 508 w 636"/>
                <a:gd name="T13" fmla="*/ 204 h 602"/>
                <a:gd name="T14" fmla="*/ 541 w 636"/>
                <a:gd name="T15" fmla="*/ 224 h 602"/>
                <a:gd name="T16" fmla="*/ 563 w 636"/>
                <a:gd name="T17" fmla="*/ 276 h 602"/>
                <a:gd name="T18" fmla="*/ 549 w 636"/>
                <a:gd name="T19" fmla="*/ 310 h 602"/>
                <a:gd name="T20" fmla="*/ 455 w 636"/>
                <a:gd name="T21" fmla="*/ 394 h 602"/>
                <a:gd name="T22" fmla="*/ 383 w 636"/>
                <a:gd name="T23" fmla="*/ 428 h 602"/>
                <a:gd name="T24" fmla="*/ 285 w 636"/>
                <a:gd name="T25" fmla="*/ 431 h 602"/>
                <a:gd name="T26" fmla="*/ 190 w 636"/>
                <a:gd name="T27" fmla="*/ 469 h 602"/>
                <a:gd name="T28" fmla="*/ 110 w 636"/>
                <a:gd name="T29" fmla="*/ 374 h 602"/>
                <a:gd name="T30" fmla="*/ 63 w 636"/>
                <a:gd name="T31" fmla="*/ 332 h 602"/>
                <a:gd name="T32" fmla="*/ 85 w 636"/>
                <a:gd name="T33" fmla="*/ 297 h 602"/>
                <a:gd name="T34" fmla="*/ 98 w 636"/>
                <a:gd name="T35" fmla="*/ 255 h 602"/>
                <a:gd name="T36" fmla="*/ 143 w 636"/>
                <a:gd name="T37" fmla="*/ 250 h 602"/>
                <a:gd name="T38" fmla="*/ 161 w 636"/>
                <a:gd name="T39" fmla="*/ 238 h 602"/>
                <a:gd name="T40" fmla="*/ 246 w 636"/>
                <a:gd name="T41" fmla="*/ 290 h 602"/>
                <a:gd name="T42" fmla="*/ 232 w 636"/>
                <a:gd name="T43" fmla="*/ 193 h 602"/>
                <a:gd name="T44" fmla="*/ 208 w 636"/>
                <a:gd name="T45" fmla="*/ 111 h 602"/>
                <a:gd name="T46" fmla="*/ 238 w 636"/>
                <a:gd name="T47" fmla="*/ 118 h 602"/>
                <a:gd name="T48" fmla="*/ 270 w 636"/>
                <a:gd name="T49" fmla="*/ 85 h 602"/>
                <a:gd name="T50" fmla="*/ 291 w 636"/>
                <a:gd name="T51" fmla="*/ 67 h 602"/>
                <a:gd name="T52" fmla="*/ 334 w 636"/>
                <a:gd name="T53" fmla="*/ 110 h 602"/>
                <a:gd name="T54" fmla="*/ 370 w 636"/>
                <a:gd name="T55" fmla="*/ 93 h 602"/>
                <a:gd name="T56" fmla="*/ 349 w 636"/>
                <a:gd name="T57" fmla="*/ 252 h 602"/>
                <a:gd name="T58" fmla="*/ 398 w 636"/>
                <a:gd name="T59" fmla="*/ 267 h 602"/>
                <a:gd name="T60" fmla="*/ 433 w 636"/>
                <a:gd name="T61" fmla="*/ 192 h 602"/>
                <a:gd name="T62" fmla="*/ 390 w 636"/>
                <a:gd name="T63" fmla="*/ 257 h 602"/>
                <a:gd name="T64" fmla="*/ 366 w 636"/>
                <a:gd name="T65" fmla="*/ 216 h 602"/>
                <a:gd name="T66" fmla="*/ 377 w 636"/>
                <a:gd name="T67" fmla="*/ 70 h 602"/>
                <a:gd name="T68" fmla="*/ 341 w 636"/>
                <a:gd name="T69" fmla="*/ 94 h 602"/>
                <a:gd name="T70" fmla="*/ 291 w 636"/>
                <a:gd name="T71" fmla="*/ 34 h 602"/>
                <a:gd name="T72" fmla="*/ 266 w 636"/>
                <a:gd name="T73" fmla="*/ 53 h 602"/>
                <a:gd name="T74" fmla="*/ 227 w 636"/>
                <a:gd name="T75" fmla="*/ 105 h 602"/>
                <a:gd name="T76" fmla="*/ 185 w 636"/>
                <a:gd name="T77" fmla="*/ 83 h 602"/>
                <a:gd name="T78" fmla="*/ 208 w 636"/>
                <a:gd name="T79" fmla="*/ 171 h 602"/>
                <a:gd name="T80" fmla="*/ 234 w 636"/>
                <a:gd name="T81" fmla="*/ 272 h 602"/>
                <a:gd name="T82" fmla="*/ 173 w 636"/>
                <a:gd name="T83" fmla="*/ 232 h 602"/>
                <a:gd name="T84" fmla="*/ 131 w 636"/>
                <a:gd name="T85" fmla="*/ 214 h 602"/>
                <a:gd name="T86" fmla="*/ 86 w 636"/>
                <a:gd name="T87" fmla="*/ 235 h 602"/>
                <a:gd name="T88" fmla="*/ 39 w 636"/>
                <a:gd name="T89" fmla="*/ 241 h 602"/>
                <a:gd name="T90" fmla="*/ 65 w 636"/>
                <a:gd name="T91" fmla="*/ 305 h 602"/>
                <a:gd name="T92" fmla="*/ 22 w 636"/>
                <a:gd name="T93" fmla="*/ 333 h 602"/>
                <a:gd name="T94" fmla="*/ 110 w 636"/>
                <a:gd name="T95" fmla="*/ 398 h 602"/>
                <a:gd name="T96" fmla="*/ 173 w 636"/>
                <a:gd name="T97" fmla="*/ 469 h 602"/>
                <a:gd name="T98" fmla="*/ 235 w 636"/>
                <a:gd name="T99" fmla="*/ 472 h 602"/>
                <a:gd name="T100" fmla="*/ 307 w 636"/>
                <a:gd name="T101" fmla="*/ 460 h 602"/>
                <a:gd name="T102" fmla="*/ 342 w 636"/>
                <a:gd name="T103" fmla="*/ 461 h 602"/>
                <a:gd name="T104" fmla="*/ 404 w 636"/>
                <a:gd name="T105" fmla="*/ 452 h 602"/>
                <a:gd name="T106" fmla="*/ 489 w 636"/>
                <a:gd name="T107" fmla="*/ 455 h 602"/>
                <a:gd name="T108" fmla="*/ 508 w 636"/>
                <a:gd name="T109" fmla="*/ 37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6" h="602">
                  <a:moveTo>
                    <a:pt x="636" y="268"/>
                  </a:moveTo>
                  <a:lnTo>
                    <a:pt x="624" y="268"/>
                  </a:lnTo>
                  <a:lnTo>
                    <a:pt x="612" y="268"/>
                  </a:lnTo>
                  <a:lnTo>
                    <a:pt x="599" y="268"/>
                  </a:lnTo>
                  <a:lnTo>
                    <a:pt x="587" y="267"/>
                  </a:lnTo>
                  <a:lnTo>
                    <a:pt x="577" y="264"/>
                  </a:lnTo>
                  <a:lnTo>
                    <a:pt x="569" y="261"/>
                  </a:lnTo>
                  <a:lnTo>
                    <a:pt x="563" y="255"/>
                  </a:lnTo>
                  <a:lnTo>
                    <a:pt x="561" y="248"/>
                  </a:lnTo>
                  <a:lnTo>
                    <a:pt x="562" y="224"/>
                  </a:lnTo>
                  <a:lnTo>
                    <a:pt x="568" y="200"/>
                  </a:lnTo>
                  <a:lnTo>
                    <a:pt x="577" y="177"/>
                  </a:lnTo>
                  <a:lnTo>
                    <a:pt x="585" y="156"/>
                  </a:lnTo>
                  <a:lnTo>
                    <a:pt x="569" y="163"/>
                  </a:lnTo>
                  <a:lnTo>
                    <a:pt x="554" y="170"/>
                  </a:lnTo>
                  <a:lnTo>
                    <a:pt x="540" y="176"/>
                  </a:lnTo>
                  <a:lnTo>
                    <a:pt x="526" y="180"/>
                  </a:lnTo>
                  <a:lnTo>
                    <a:pt x="515" y="184"/>
                  </a:lnTo>
                  <a:lnTo>
                    <a:pt x="504" y="187"/>
                  </a:lnTo>
                  <a:lnTo>
                    <a:pt x="494" y="188"/>
                  </a:lnTo>
                  <a:lnTo>
                    <a:pt x="485" y="189"/>
                  </a:lnTo>
                  <a:lnTo>
                    <a:pt x="479" y="182"/>
                  </a:lnTo>
                  <a:lnTo>
                    <a:pt x="476" y="165"/>
                  </a:lnTo>
                  <a:lnTo>
                    <a:pt x="475" y="144"/>
                  </a:lnTo>
                  <a:lnTo>
                    <a:pt x="476" y="127"/>
                  </a:lnTo>
                  <a:lnTo>
                    <a:pt x="473" y="131"/>
                  </a:lnTo>
                  <a:lnTo>
                    <a:pt x="468" y="139"/>
                  </a:lnTo>
                  <a:lnTo>
                    <a:pt x="461" y="149"/>
                  </a:lnTo>
                  <a:lnTo>
                    <a:pt x="454" y="158"/>
                  </a:lnTo>
                  <a:lnTo>
                    <a:pt x="455" y="184"/>
                  </a:lnTo>
                  <a:lnTo>
                    <a:pt x="458" y="176"/>
                  </a:lnTo>
                  <a:lnTo>
                    <a:pt x="462" y="170"/>
                  </a:lnTo>
                  <a:lnTo>
                    <a:pt x="463" y="165"/>
                  </a:lnTo>
                  <a:lnTo>
                    <a:pt x="464" y="164"/>
                  </a:lnTo>
                  <a:lnTo>
                    <a:pt x="464" y="177"/>
                  </a:lnTo>
                  <a:lnTo>
                    <a:pt x="466" y="193"/>
                  </a:lnTo>
                  <a:lnTo>
                    <a:pt x="470" y="206"/>
                  </a:lnTo>
                  <a:lnTo>
                    <a:pt x="476" y="210"/>
                  </a:lnTo>
                  <a:lnTo>
                    <a:pt x="483" y="209"/>
                  </a:lnTo>
                  <a:lnTo>
                    <a:pt x="491" y="209"/>
                  </a:lnTo>
                  <a:lnTo>
                    <a:pt x="499" y="207"/>
                  </a:lnTo>
                  <a:lnTo>
                    <a:pt x="508" y="204"/>
                  </a:lnTo>
                  <a:lnTo>
                    <a:pt x="518" y="202"/>
                  </a:lnTo>
                  <a:lnTo>
                    <a:pt x="530" y="199"/>
                  </a:lnTo>
                  <a:lnTo>
                    <a:pt x="541" y="194"/>
                  </a:lnTo>
                  <a:lnTo>
                    <a:pt x="554" y="188"/>
                  </a:lnTo>
                  <a:lnTo>
                    <a:pt x="547" y="204"/>
                  </a:lnTo>
                  <a:lnTo>
                    <a:pt x="541" y="224"/>
                  </a:lnTo>
                  <a:lnTo>
                    <a:pt x="539" y="244"/>
                  </a:lnTo>
                  <a:lnTo>
                    <a:pt x="546" y="260"/>
                  </a:lnTo>
                  <a:lnTo>
                    <a:pt x="551" y="265"/>
                  </a:lnTo>
                  <a:lnTo>
                    <a:pt x="554" y="270"/>
                  </a:lnTo>
                  <a:lnTo>
                    <a:pt x="559" y="273"/>
                  </a:lnTo>
                  <a:lnTo>
                    <a:pt x="563" y="276"/>
                  </a:lnTo>
                  <a:lnTo>
                    <a:pt x="568" y="277"/>
                  </a:lnTo>
                  <a:lnTo>
                    <a:pt x="574" y="278"/>
                  </a:lnTo>
                  <a:lnTo>
                    <a:pt x="581" y="278"/>
                  </a:lnTo>
                  <a:lnTo>
                    <a:pt x="589" y="278"/>
                  </a:lnTo>
                  <a:lnTo>
                    <a:pt x="570" y="293"/>
                  </a:lnTo>
                  <a:lnTo>
                    <a:pt x="549" y="310"/>
                  </a:lnTo>
                  <a:lnTo>
                    <a:pt x="526" y="328"/>
                  </a:lnTo>
                  <a:lnTo>
                    <a:pt x="504" y="345"/>
                  </a:lnTo>
                  <a:lnTo>
                    <a:pt x="485" y="361"/>
                  </a:lnTo>
                  <a:lnTo>
                    <a:pt x="469" y="376"/>
                  </a:lnTo>
                  <a:lnTo>
                    <a:pt x="458" y="388"/>
                  </a:lnTo>
                  <a:lnTo>
                    <a:pt x="455" y="394"/>
                  </a:lnTo>
                  <a:lnTo>
                    <a:pt x="461" y="441"/>
                  </a:lnTo>
                  <a:lnTo>
                    <a:pt x="446" y="438"/>
                  </a:lnTo>
                  <a:lnTo>
                    <a:pt x="431" y="436"/>
                  </a:lnTo>
                  <a:lnTo>
                    <a:pt x="415" y="434"/>
                  </a:lnTo>
                  <a:lnTo>
                    <a:pt x="400" y="431"/>
                  </a:lnTo>
                  <a:lnTo>
                    <a:pt x="383" y="428"/>
                  </a:lnTo>
                  <a:lnTo>
                    <a:pt x="368" y="426"/>
                  </a:lnTo>
                  <a:lnTo>
                    <a:pt x="356" y="423"/>
                  </a:lnTo>
                  <a:lnTo>
                    <a:pt x="344" y="422"/>
                  </a:lnTo>
                  <a:lnTo>
                    <a:pt x="303" y="427"/>
                  </a:lnTo>
                  <a:lnTo>
                    <a:pt x="296" y="428"/>
                  </a:lnTo>
                  <a:lnTo>
                    <a:pt x="285" y="431"/>
                  </a:lnTo>
                  <a:lnTo>
                    <a:pt x="273" y="437"/>
                  </a:lnTo>
                  <a:lnTo>
                    <a:pt x="258" y="443"/>
                  </a:lnTo>
                  <a:lnTo>
                    <a:pt x="242" y="450"/>
                  </a:lnTo>
                  <a:lnTo>
                    <a:pt x="224" y="457"/>
                  </a:lnTo>
                  <a:lnTo>
                    <a:pt x="207" y="464"/>
                  </a:lnTo>
                  <a:lnTo>
                    <a:pt x="190" y="469"/>
                  </a:lnTo>
                  <a:lnTo>
                    <a:pt x="189" y="423"/>
                  </a:lnTo>
                  <a:lnTo>
                    <a:pt x="184" y="417"/>
                  </a:lnTo>
                  <a:lnTo>
                    <a:pt x="173" y="408"/>
                  </a:lnTo>
                  <a:lnTo>
                    <a:pt x="155" y="398"/>
                  </a:lnTo>
                  <a:lnTo>
                    <a:pt x="134" y="386"/>
                  </a:lnTo>
                  <a:lnTo>
                    <a:pt x="110" y="374"/>
                  </a:lnTo>
                  <a:lnTo>
                    <a:pt x="87" y="361"/>
                  </a:lnTo>
                  <a:lnTo>
                    <a:pt x="64" y="348"/>
                  </a:lnTo>
                  <a:lnTo>
                    <a:pt x="45" y="337"/>
                  </a:lnTo>
                  <a:lnTo>
                    <a:pt x="53" y="336"/>
                  </a:lnTo>
                  <a:lnTo>
                    <a:pt x="58" y="335"/>
                  </a:lnTo>
                  <a:lnTo>
                    <a:pt x="63" y="332"/>
                  </a:lnTo>
                  <a:lnTo>
                    <a:pt x="68" y="330"/>
                  </a:lnTo>
                  <a:lnTo>
                    <a:pt x="71" y="328"/>
                  </a:lnTo>
                  <a:lnTo>
                    <a:pt x="75" y="324"/>
                  </a:lnTo>
                  <a:lnTo>
                    <a:pt x="78" y="320"/>
                  </a:lnTo>
                  <a:lnTo>
                    <a:pt x="81" y="314"/>
                  </a:lnTo>
                  <a:lnTo>
                    <a:pt x="85" y="297"/>
                  </a:lnTo>
                  <a:lnTo>
                    <a:pt x="80" y="279"/>
                  </a:lnTo>
                  <a:lnTo>
                    <a:pt x="71" y="263"/>
                  </a:lnTo>
                  <a:lnTo>
                    <a:pt x="62" y="248"/>
                  </a:lnTo>
                  <a:lnTo>
                    <a:pt x="75" y="252"/>
                  </a:lnTo>
                  <a:lnTo>
                    <a:pt x="86" y="254"/>
                  </a:lnTo>
                  <a:lnTo>
                    <a:pt x="98" y="255"/>
                  </a:lnTo>
                  <a:lnTo>
                    <a:pt x="107" y="256"/>
                  </a:lnTo>
                  <a:lnTo>
                    <a:pt x="116" y="256"/>
                  </a:lnTo>
                  <a:lnTo>
                    <a:pt x="124" y="256"/>
                  </a:lnTo>
                  <a:lnTo>
                    <a:pt x="131" y="256"/>
                  </a:lnTo>
                  <a:lnTo>
                    <a:pt x="138" y="256"/>
                  </a:lnTo>
                  <a:lnTo>
                    <a:pt x="143" y="250"/>
                  </a:lnTo>
                  <a:lnTo>
                    <a:pt x="144" y="238"/>
                  </a:lnTo>
                  <a:lnTo>
                    <a:pt x="143" y="223"/>
                  </a:lnTo>
                  <a:lnTo>
                    <a:pt x="140" y="210"/>
                  </a:lnTo>
                  <a:lnTo>
                    <a:pt x="143" y="214"/>
                  </a:lnTo>
                  <a:lnTo>
                    <a:pt x="151" y="224"/>
                  </a:lnTo>
                  <a:lnTo>
                    <a:pt x="161" y="238"/>
                  </a:lnTo>
                  <a:lnTo>
                    <a:pt x="175" y="253"/>
                  </a:lnTo>
                  <a:lnTo>
                    <a:pt x="191" y="269"/>
                  </a:lnTo>
                  <a:lnTo>
                    <a:pt x="206" y="283"/>
                  </a:lnTo>
                  <a:lnTo>
                    <a:pt x="222" y="292"/>
                  </a:lnTo>
                  <a:lnTo>
                    <a:pt x="236" y="295"/>
                  </a:lnTo>
                  <a:lnTo>
                    <a:pt x="246" y="290"/>
                  </a:lnTo>
                  <a:lnTo>
                    <a:pt x="252" y="276"/>
                  </a:lnTo>
                  <a:lnTo>
                    <a:pt x="253" y="260"/>
                  </a:lnTo>
                  <a:lnTo>
                    <a:pt x="251" y="245"/>
                  </a:lnTo>
                  <a:lnTo>
                    <a:pt x="245" y="229"/>
                  </a:lnTo>
                  <a:lnTo>
                    <a:pt x="239" y="211"/>
                  </a:lnTo>
                  <a:lnTo>
                    <a:pt x="232" y="193"/>
                  </a:lnTo>
                  <a:lnTo>
                    <a:pt x="227" y="174"/>
                  </a:lnTo>
                  <a:lnTo>
                    <a:pt x="220" y="156"/>
                  </a:lnTo>
                  <a:lnTo>
                    <a:pt x="213" y="139"/>
                  </a:lnTo>
                  <a:lnTo>
                    <a:pt x="207" y="121"/>
                  </a:lnTo>
                  <a:lnTo>
                    <a:pt x="201" y="106"/>
                  </a:lnTo>
                  <a:lnTo>
                    <a:pt x="208" y="111"/>
                  </a:lnTo>
                  <a:lnTo>
                    <a:pt x="214" y="113"/>
                  </a:lnTo>
                  <a:lnTo>
                    <a:pt x="220" y="116"/>
                  </a:lnTo>
                  <a:lnTo>
                    <a:pt x="226" y="117"/>
                  </a:lnTo>
                  <a:lnTo>
                    <a:pt x="230" y="118"/>
                  </a:lnTo>
                  <a:lnTo>
                    <a:pt x="235" y="118"/>
                  </a:lnTo>
                  <a:lnTo>
                    <a:pt x="238" y="118"/>
                  </a:lnTo>
                  <a:lnTo>
                    <a:pt x="243" y="118"/>
                  </a:lnTo>
                  <a:lnTo>
                    <a:pt x="249" y="116"/>
                  </a:lnTo>
                  <a:lnTo>
                    <a:pt x="254" y="111"/>
                  </a:lnTo>
                  <a:lnTo>
                    <a:pt x="260" y="104"/>
                  </a:lnTo>
                  <a:lnTo>
                    <a:pt x="266" y="96"/>
                  </a:lnTo>
                  <a:lnTo>
                    <a:pt x="270" y="85"/>
                  </a:lnTo>
                  <a:lnTo>
                    <a:pt x="274" y="73"/>
                  </a:lnTo>
                  <a:lnTo>
                    <a:pt x="277" y="60"/>
                  </a:lnTo>
                  <a:lnTo>
                    <a:pt x="280" y="47"/>
                  </a:lnTo>
                  <a:lnTo>
                    <a:pt x="281" y="49"/>
                  </a:lnTo>
                  <a:lnTo>
                    <a:pt x="285" y="57"/>
                  </a:lnTo>
                  <a:lnTo>
                    <a:pt x="291" y="67"/>
                  </a:lnTo>
                  <a:lnTo>
                    <a:pt x="298" y="79"/>
                  </a:lnTo>
                  <a:lnTo>
                    <a:pt x="306" y="91"/>
                  </a:lnTo>
                  <a:lnTo>
                    <a:pt x="314" y="102"/>
                  </a:lnTo>
                  <a:lnTo>
                    <a:pt x="322" y="109"/>
                  </a:lnTo>
                  <a:lnTo>
                    <a:pt x="329" y="111"/>
                  </a:lnTo>
                  <a:lnTo>
                    <a:pt x="334" y="110"/>
                  </a:lnTo>
                  <a:lnTo>
                    <a:pt x="338" y="109"/>
                  </a:lnTo>
                  <a:lnTo>
                    <a:pt x="344" y="108"/>
                  </a:lnTo>
                  <a:lnTo>
                    <a:pt x="350" y="105"/>
                  </a:lnTo>
                  <a:lnTo>
                    <a:pt x="357" y="102"/>
                  </a:lnTo>
                  <a:lnTo>
                    <a:pt x="363" y="97"/>
                  </a:lnTo>
                  <a:lnTo>
                    <a:pt x="370" y="93"/>
                  </a:lnTo>
                  <a:lnTo>
                    <a:pt x="375" y="87"/>
                  </a:lnTo>
                  <a:lnTo>
                    <a:pt x="370" y="121"/>
                  </a:lnTo>
                  <a:lnTo>
                    <a:pt x="363" y="162"/>
                  </a:lnTo>
                  <a:lnTo>
                    <a:pt x="355" y="202"/>
                  </a:lnTo>
                  <a:lnTo>
                    <a:pt x="349" y="238"/>
                  </a:lnTo>
                  <a:lnTo>
                    <a:pt x="349" y="252"/>
                  </a:lnTo>
                  <a:lnTo>
                    <a:pt x="353" y="264"/>
                  </a:lnTo>
                  <a:lnTo>
                    <a:pt x="362" y="275"/>
                  </a:lnTo>
                  <a:lnTo>
                    <a:pt x="372" y="278"/>
                  </a:lnTo>
                  <a:lnTo>
                    <a:pt x="381" y="277"/>
                  </a:lnTo>
                  <a:lnTo>
                    <a:pt x="389" y="273"/>
                  </a:lnTo>
                  <a:lnTo>
                    <a:pt x="398" y="267"/>
                  </a:lnTo>
                  <a:lnTo>
                    <a:pt x="407" y="259"/>
                  </a:lnTo>
                  <a:lnTo>
                    <a:pt x="415" y="249"/>
                  </a:lnTo>
                  <a:lnTo>
                    <a:pt x="421" y="239"/>
                  </a:lnTo>
                  <a:lnTo>
                    <a:pt x="428" y="227"/>
                  </a:lnTo>
                  <a:lnTo>
                    <a:pt x="434" y="217"/>
                  </a:lnTo>
                  <a:lnTo>
                    <a:pt x="433" y="192"/>
                  </a:lnTo>
                  <a:lnTo>
                    <a:pt x="425" y="206"/>
                  </a:lnTo>
                  <a:lnTo>
                    <a:pt x="417" y="219"/>
                  </a:lnTo>
                  <a:lnTo>
                    <a:pt x="410" y="231"/>
                  </a:lnTo>
                  <a:lnTo>
                    <a:pt x="403" y="241"/>
                  </a:lnTo>
                  <a:lnTo>
                    <a:pt x="396" y="250"/>
                  </a:lnTo>
                  <a:lnTo>
                    <a:pt x="390" y="257"/>
                  </a:lnTo>
                  <a:lnTo>
                    <a:pt x="385" y="262"/>
                  </a:lnTo>
                  <a:lnTo>
                    <a:pt x="379" y="264"/>
                  </a:lnTo>
                  <a:lnTo>
                    <a:pt x="367" y="261"/>
                  </a:lnTo>
                  <a:lnTo>
                    <a:pt x="364" y="248"/>
                  </a:lnTo>
                  <a:lnTo>
                    <a:pt x="364" y="233"/>
                  </a:lnTo>
                  <a:lnTo>
                    <a:pt x="366" y="216"/>
                  </a:lnTo>
                  <a:lnTo>
                    <a:pt x="372" y="176"/>
                  </a:lnTo>
                  <a:lnTo>
                    <a:pt x="379" y="134"/>
                  </a:lnTo>
                  <a:lnTo>
                    <a:pt x="385" y="94"/>
                  </a:lnTo>
                  <a:lnTo>
                    <a:pt x="390" y="55"/>
                  </a:lnTo>
                  <a:lnTo>
                    <a:pt x="383" y="63"/>
                  </a:lnTo>
                  <a:lnTo>
                    <a:pt x="377" y="70"/>
                  </a:lnTo>
                  <a:lnTo>
                    <a:pt x="370" y="75"/>
                  </a:lnTo>
                  <a:lnTo>
                    <a:pt x="364" y="81"/>
                  </a:lnTo>
                  <a:lnTo>
                    <a:pt x="357" y="86"/>
                  </a:lnTo>
                  <a:lnTo>
                    <a:pt x="351" y="89"/>
                  </a:lnTo>
                  <a:lnTo>
                    <a:pt x="347" y="93"/>
                  </a:lnTo>
                  <a:lnTo>
                    <a:pt x="341" y="94"/>
                  </a:lnTo>
                  <a:lnTo>
                    <a:pt x="333" y="93"/>
                  </a:lnTo>
                  <a:lnTo>
                    <a:pt x="325" y="87"/>
                  </a:lnTo>
                  <a:lnTo>
                    <a:pt x="315" y="78"/>
                  </a:lnTo>
                  <a:lnTo>
                    <a:pt x="307" y="65"/>
                  </a:lnTo>
                  <a:lnTo>
                    <a:pt x="298" y="50"/>
                  </a:lnTo>
                  <a:lnTo>
                    <a:pt x="291" y="34"/>
                  </a:lnTo>
                  <a:lnTo>
                    <a:pt x="283" y="18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4" y="18"/>
                  </a:lnTo>
                  <a:lnTo>
                    <a:pt x="269" y="36"/>
                  </a:lnTo>
                  <a:lnTo>
                    <a:pt x="266" y="53"/>
                  </a:lnTo>
                  <a:lnTo>
                    <a:pt x="260" y="70"/>
                  </a:lnTo>
                  <a:lnTo>
                    <a:pt x="254" y="83"/>
                  </a:lnTo>
                  <a:lnTo>
                    <a:pt x="247" y="95"/>
                  </a:lnTo>
                  <a:lnTo>
                    <a:pt x="241" y="102"/>
                  </a:lnTo>
                  <a:lnTo>
                    <a:pt x="232" y="105"/>
                  </a:lnTo>
                  <a:lnTo>
                    <a:pt x="227" y="105"/>
                  </a:lnTo>
                  <a:lnTo>
                    <a:pt x="221" y="104"/>
                  </a:lnTo>
                  <a:lnTo>
                    <a:pt x="215" y="102"/>
                  </a:lnTo>
                  <a:lnTo>
                    <a:pt x="208" y="98"/>
                  </a:lnTo>
                  <a:lnTo>
                    <a:pt x="201" y="94"/>
                  </a:lnTo>
                  <a:lnTo>
                    <a:pt x="193" y="89"/>
                  </a:lnTo>
                  <a:lnTo>
                    <a:pt x="185" y="83"/>
                  </a:lnTo>
                  <a:lnTo>
                    <a:pt x="176" y="78"/>
                  </a:lnTo>
                  <a:lnTo>
                    <a:pt x="183" y="96"/>
                  </a:lnTo>
                  <a:lnTo>
                    <a:pt x="189" y="115"/>
                  </a:lnTo>
                  <a:lnTo>
                    <a:pt x="196" y="133"/>
                  </a:lnTo>
                  <a:lnTo>
                    <a:pt x="202" y="151"/>
                  </a:lnTo>
                  <a:lnTo>
                    <a:pt x="208" y="171"/>
                  </a:lnTo>
                  <a:lnTo>
                    <a:pt x="215" y="191"/>
                  </a:lnTo>
                  <a:lnTo>
                    <a:pt x="222" y="209"/>
                  </a:lnTo>
                  <a:lnTo>
                    <a:pt x="229" y="229"/>
                  </a:lnTo>
                  <a:lnTo>
                    <a:pt x="234" y="245"/>
                  </a:lnTo>
                  <a:lnTo>
                    <a:pt x="236" y="260"/>
                  </a:lnTo>
                  <a:lnTo>
                    <a:pt x="234" y="272"/>
                  </a:lnTo>
                  <a:lnTo>
                    <a:pt x="226" y="278"/>
                  </a:lnTo>
                  <a:lnTo>
                    <a:pt x="219" y="277"/>
                  </a:lnTo>
                  <a:lnTo>
                    <a:pt x="209" y="271"/>
                  </a:lnTo>
                  <a:lnTo>
                    <a:pt x="198" y="261"/>
                  </a:lnTo>
                  <a:lnTo>
                    <a:pt x="186" y="248"/>
                  </a:lnTo>
                  <a:lnTo>
                    <a:pt x="173" y="232"/>
                  </a:lnTo>
                  <a:lnTo>
                    <a:pt x="158" y="214"/>
                  </a:lnTo>
                  <a:lnTo>
                    <a:pt x="141" y="195"/>
                  </a:lnTo>
                  <a:lnTo>
                    <a:pt x="125" y="177"/>
                  </a:lnTo>
                  <a:lnTo>
                    <a:pt x="124" y="179"/>
                  </a:lnTo>
                  <a:lnTo>
                    <a:pt x="128" y="194"/>
                  </a:lnTo>
                  <a:lnTo>
                    <a:pt x="131" y="214"/>
                  </a:lnTo>
                  <a:lnTo>
                    <a:pt x="131" y="230"/>
                  </a:lnTo>
                  <a:lnTo>
                    <a:pt x="125" y="238"/>
                  </a:lnTo>
                  <a:lnTo>
                    <a:pt x="117" y="238"/>
                  </a:lnTo>
                  <a:lnTo>
                    <a:pt x="108" y="238"/>
                  </a:lnTo>
                  <a:lnTo>
                    <a:pt x="98" y="238"/>
                  </a:lnTo>
                  <a:lnTo>
                    <a:pt x="86" y="235"/>
                  </a:lnTo>
                  <a:lnTo>
                    <a:pt x="73" y="234"/>
                  </a:lnTo>
                  <a:lnTo>
                    <a:pt x="60" y="231"/>
                  </a:lnTo>
                  <a:lnTo>
                    <a:pt x="43" y="227"/>
                  </a:lnTo>
                  <a:lnTo>
                    <a:pt x="27" y="224"/>
                  </a:lnTo>
                  <a:lnTo>
                    <a:pt x="33" y="232"/>
                  </a:lnTo>
                  <a:lnTo>
                    <a:pt x="39" y="241"/>
                  </a:lnTo>
                  <a:lnTo>
                    <a:pt x="46" y="252"/>
                  </a:lnTo>
                  <a:lnTo>
                    <a:pt x="51" y="262"/>
                  </a:lnTo>
                  <a:lnTo>
                    <a:pt x="56" y="272"/>
                  </a:lnTo>
                  <a:lnTo>
                    <a:pt x="61" y="283"/>
                  </a:lnTo>
                  <a:lnTo>
                    <a:pt x="64" y="294"/>
                  </a:lnTo>
                  <a:lnTo>
                    <a:pt x="65" y="305"/>
                  </a:lnTo>
                  <a:lnTo>
                    <a:pt x="64" y="312"/>
                  </a:lnTo>
                  <a:lnTo>
                    <a:pt x="60" y="318"/>
                  </a:lnTo>
                  <a:lnTo>
                    <a:pt x="53" y="323"/>
                  </a:lnTo>
                  <a:lnTo>
                    <a:pt x="43" y="328"/>
                  </a:lnTo>
                  <a:lnTo>
                    <a:pt x="33" y="330"/>
                  </a:lnTo>
                  <a:lnTo>
                    <a:pt x="22" y="333"/>
                  </a:lnTo>
                  <a:lnTo>
                    <a:pt x="10" y="335"/>
                  </a:lnTo>
                  <a:lnTo>
                    <a:pt x="0" y="337"/>
                  </a:lnTo>
                  <a:lnTo>
                    <a:pt x="24" y="351"/>
                  </a:lnTo>
                  <a:lnTo>
                    <a:pt x="53" y="366"/>
                  </a:lnTo>
                  <a:lnTo>
                    <a:pt x="81" y="382"/>
                  </a:lnTo>
                  <a:lnTo>
                    <a:pt x="110" y="398"/>
                  </a:lnTo>
                  <a:lnTo>
                    <a:pt x="137" y="413"/>
                  </a:lnTo>
                  <a:lnTo>
                    <a:pt x="159" y="426"/>
                  </a:lnTo>
                  <a:lnTo>
                    <a:pt x="173" y="437"/>
                  </a:lnTo>
                  <a:lnTo>
                    <a:pt x="178" y="444"/>
                  </a:lnTo>
                  <a:lnTo>
                    <a:pt x="177" y="455"/>
                  </a:lnTo>
                  <a:lnTo>
                    <a:pt x="173" y="469"/>
                  </a:lnTo>
                  <a:lnTo>
                    <a:pt x="167" y="485"/>
                  </a:lnTo>
                  <a:lnTo>
                    <a:pt x="163" y="498"/>
                  </a:lnTo>
                  <a:lnTo>
                    <a:pt x="178" y="494"/>
                  </a:lnTo>
                  <a:lnTo>
                    <a:pt x="196" y="487"/>
                  </a:lnTo>
                  <a:lnTo>
                    <a:pt x="215" y="480"/>
                  </a:lnTo>
                  <a:lnTo>
                    <a:pt x="235" y="472"/>
                  </a:lnTo>
                  <a:lnTo>
                    <a:pt x="253" y="464"/>
                  </a:lnTo>
                  <a:lnTo>
                    <a:pt x="269" y="457"/>
                  </a:lnTo>
                  <a:lnTo>
                    <a:pt x="283" y="452"/>
                  </a:lnTo>
                  <a:lnTo>
                    <a:pt x="292" y="450"/>
                  </a:lnTo>
                  <a:lnTo>
                    <a:pt x="300" y="452"/>
                  </a:lnTo>
                  <a:lnTo>
                    <a:pt x="307" y="460"/>
                  </a:lnTo>
                  <a:lnTo>
                    <a:pt x="312" y="470"/>
                  </a:lnTo>
                  <a:lnTo>
                    <a:pt x="314" y="483"/>
                  </a:lnTo>
                  <a:lnTo>
                    <a:pt x="326" y="602"/>
                  </a:lnTo>
                  <a:lnTo>
                    <a:pt x="350" y="601"/>
                  </a:lnTo>
                  <a:lnTo>
                    <a:pt x="341" y="473"/>
                  </a:lnTo>
                  <a:lnTo>
                    <a:pt x="342" y="461"/>
                  </a:lnTo>
                  <a:lnTo>
                    <a:pt x="347" y="453"/>
                  </a:lnTo>
                  <a:lnTo>
                    <a:pt x="352" y="447"/>
                  </a:lnTo>
                  <a:lnTo>
                    <a:pt x="360" y="445"/>
                  </a:lnTo>
                  <a:lnTo>
                    <a:pt x="368" y="446"/>
                  </a:lnTo>
                  <a:lnTo>
                    <a:pt x="385" y="449"/>
                  </a:lnTo>
                  <a:lnTo>
                    <a:pt x="404" y="452"/>
                  </a:lnTo>
                  <a:lnTo>
                    <a:pt x="427" y="455"/>
                  </a:lnTo>
                  <a:lnTo>
                    <a:pt x="450" y="460"/>
                  </a:lnTo>
                  <a:lnTo>
                    <a:pt x="470" y="464"/>
                  </a:lnTo>
                  <a:lnTo>
                    <a:pt x="486" y="467"/>
                  </a:lnTo>
                  <a:lnTo>
                    <a:pt x="495" y="468"/>
                  </a:lnTo>
                  <a:lnTo>
                    <a:pt x="489" y="455"/>
                  </a:lnTo>
                  <a:lnTo>
                    <a:pt x="481" y="441"/>
                  </a:lnTo>
                  <a:lnTo>
                    <a:pt x="473" y="427"/>
                  </a:lnTo>
                  <a:lnTo>
                    <a:pt x="470" y="415"/>
                  </a:lnTo>
                  <a:lnTo>
                    <a:pt x="475" y="406"/>
                  </a:lnTo>
                  <a:lnTo>
                    <a:pt x="487" y="392"/>
                  </a:lnTo>
                  <a:lnTo>
                    <a:pt x="508" y="374"/>
                  </a:lnTo>
                  <a:lnTo>
                    <a:pt x="532" y="353"/>
                  </a:lnTo>
                  <a:lnTo>
                    <a:pt x="560" y="331"/>
                  </a:lnTo>
                  <a:lnTo>
                    <a:pt x="587" y="309"/>
                  </a:lnTo>
                  <a:lnTo>
                    <a:pt x="613" y="287"/>
                  </a:lnTo>
                  <a:lnTo>
                    <a:pt x="636" y="268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7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352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목차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921" y="2233738"/>
            <a:ext cx="4921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rgbClr val="FFFF00"/>
                </a:solidFill>
              </a:rPr>
              <a:t>Ⅰ.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 과제 목표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800" dirty="0" smtClean="0">
                <a:solidFill>
                  <a:srgbClr val="FFFF00"/>
                </a:solidFill>
              </a:rPr>
              <a:t>Ⅱ</a:t>
            </a:r>
            <a:r>
              <a:rPr lang="en-US" altLang="ko-KR" sz="2800" dirty="0">
                <a:solidFill>
                  <a:srgbClr val="FFFF00"/>
                </a:solidFill>
              </a:rPr>
              <a:t>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필요성</a:t>
            </a:r>
            <a:endParaRPr lang="ko-KR" altLang="en-US" sz="28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800" dirty="0">
                <a:solidFill>
                  <a:srgbClr val="FFFF00"/>
                </a:solidFill>
              </a:rPr>
              <a:t>Ⅲ.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해결 방법 </a:t>
            </a:r>
            <a:r>
              <a:rPr lang="ko-KR" altLang="en-US" sz="2800" dirty="0" smtClean="0">
                <a:solidFill>
                  <a:schemeClr val="bg1"/>
                </a:solidFill>
              </a:rPr>
              <a:t>제시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800" dirty="0" smtClean="0">
                <a:solidFill>
                  <a:srgbClr val="FFFF00"/>
                </a:solidFill>
              </a:rPr>
              <a:t>Ⅳ</a:t>
            </a:r>
            <a:r>
              <a:rPr lang="en-US" altLang="ko-KR" sz="2800" dirty="0">
                <a:solidFill>
                  <a:srgbClr val="FFFF00"/>
                </a:solidFill>
              </a:rPr>
              <a:t>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제공 기능</a:t>
            </a:r>
            <a:r>
              <a:rPr lang="ko-KR" altLang="en-US" sz="2800" dirty="0">
                <a:solidFill>
                  <a:schemeClr val="bg1"/>
                </a:solidFill>
              </a:rPr>
              <a:t>	</a:t>
            </a:r>
          </a:p>
          <a:p>
            <a:pPr fontAlgn="base"/>
            <a:r>
              <a:rPr lang="en-US" altLang="ko-KR" sz="2800" dirty="0">
                <a:solidFill>
                  <a:srgbClr val="FFFF00"/>
                </a:solidFill>
              </a:rPr>
              <a:t>Ⅴ. </a:t>
            </a:r>
            <a:r>
              <a:rPr lang="ko-KR" altLang="en-US" sz="2800" dirty="0" smtClean="0">
                <a:solidFill>
                  <a:schemeClr val="bg1"/>
                </a:solidFill>
              </a:rPr>
              <a:t>기대 효과</a:t>
            </a:r>
            <a:r>
              <a:rPr lang="ko-KR" altLang="en-US" sz="2800" dirty="0">
                <a:solidFill>
                  <a:schemeClr val="bg1"/>
                </a:solidFill>
              </a:rPr>
              <a:t>	</a:t>
            </a:r>
          </a:p>
          <a:p>
            <a:endParaRPr lang="ko-KR" altLang="en-US" sz="2000" dirty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9621" y="2233738"/>
            <a:ext cx="4905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rgbClr val="FFFF00"/>
                </a:solidFill>
              </a:rPr>
              <a:t>Ⅵ.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제한 조건 및 예상 </a:t>
            </a:r>
            <a:r>
              <a:rPr lang="ko-KR" altLang="en-US" sz="2800" dirty="0" smtClean="0">
                <a:solidFill>
                  <a:schemeClr val="bg1"/>
                </a:solidFill>
              </a:rPr>
              <a:t>문제</a:t>
            </a:r>
            <a:endParaRPr lang="en-US" altLang="ko-KR" sz="2800" dirty="0" smtClean="0">
              <a:solidFill>
                <a:srgbClr val="FFFF00"/>
              </a:solidFill>
            </a:endParaRPr>
          </a:p>
          <a:p>
            <a:pPr fontAlgn="base"/>
            <a:r>
              <a:rPr lang="en-US" altLang="ko-KR" sz="2800" dirty="0" smtClean="0">
                <a:solidFill>
                  <a:srgbClr val="FFFF00"/>
                </a:solidFill>
              </a:rPr>
              <a:t>Ⅶ</a:t>
            </a:r>
            <a:r>
              <a:rPr lang="en-US" altLang="ko-KR" sz="2800" dirty="0">
                <a:solidFill>
                  <a:srgbClr val="FFFF00"/>
                </a:solidFill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</a:rPr>
              <a:t>성공 여부 평가 기준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800" dirty="0" smtClean="0">
                <a:solidFill>
                  <a:srgbClr val="FFFF00"/>
                </a:solidFill>
              </a:rPr>
              <a:t>Ⅸ</a:t>
            </a:r>
            <a:r>
              <a:rPr lang="en-US" altLang="ko-KR" sz="2800" dirty="0">
                <a:solidFill>
                  <a:srgbClr val="FFFF00"/>
                </a:solidFill>
              </a:rPr>
              <a:t>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 일정 및 작업 분담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800" dirty="0" smtClean="0">
                <a:solidFill>
                  <a:srgbClr val="FFFF00"/>
                </a:solidFill>
              </a:rPr>
              <a:t>Ⅹ</a:t>
            </a:r>
            <a:r>
              <a:rPr lang="en-US" altLang="ko-KR" sz="2800" dirty="0">
                <a:solidFill>
                  <a:srgbClr val="FFFF00"/>
                </a:solidFill>
              </a:rPr>
              <a:t>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소통 및 협업 방법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800" dirty="0" smtClean="0">
                <a:solidFill>
                  <a:srgbClr val="FFFF00"/>
                </a:solidFill>
              </a:rPr>
              <a:t>Ⅺ</a:t>
            </a:r>
            <a:r>
              <a:rPr lang="en-US" altLang="ko-KR" sz="2800" dirty="0">
                <a:solidFill>
                  <a:srgbClr val="FFFF00"/>
                </a:solidFill>
              </a:rPr>
              <a:t>.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참고 </a:t>
            </a:r>
            <a:r>
              <a:rPr lang="ko-KR" altLang="en-US" sz="2800" dirty="0" smtClean="0">
                <a:solidFill>
                  <a:schemeClr val="bg1"/>
                </a:solidFill>
              </a:rPr>
              <a:t>문헌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9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개발  과제  목표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485" y="1810544"/>
            <a:ext cx="1075819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 smtClean="0">
                <a:solidFill>
                  <a:schemeClr val="bg1"/>
                </a:solidFill>
                <a:ea typeface="나눔고딕"/>
              </a:rPr>
              <a:t>사물 인식 기술을 이용한 시각 장애인의 보행 도움 시스템</a:t>
            </a:r>
            <a:endParaRPr lang="en-US" altLang="ko-KR" sz="2800" dirty="0" smtClean="0">
              <a:solidFill>
                <a:schemeClr val="bg1"/>
              </a:solidFill>
              <a:ea typeface="나눔고딕"/>
            </a:endParaRPr>
          </a:p>
          <a:p>
            <a:pPr fontAlgn="base"/>
            <a:endParaRPr lang="ko-KR" altLang="en-US" sz="2200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200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사물 인식 기능을 이용하여 시각 장애인을 위해 시각을 대체 보완해 줄 수 있는 시스템을 설계하는 것을 목표로 한다</a:t>
            </a:r>
            <a:r>
              <a:rPr lang="en-US" altLang="ko-KR" sz="22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2200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endParaRPr lang="en-US" altLang="ko-KR" sz="2200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200" dirty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sz="2200" dirty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시각 장애인의 눈이 되어주겠다는 시스템의 목표를 따서 프로젝트명을 </a:t>
            </a:r>
            <a:r>
              <a:rPr lang="ko-KR" altLang="en-US" sz="2200" dirty="0" err="1" smtClean="0">
                <a:solidFill>
                  <a:schemeClr val="bg1"/>
                </a:solidFill>
                <a:ea typeface="나눔고딕"/>
              </a:rPr>
              <a:t>식스센스로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 작명</a:t>
            </a:r>
            <a:r>
              <a:rPr lang="en-US" altLang="ko-KR" sz="22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ko-KR" altLang="en-US" sz="2200" dirty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73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필요성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기존의 처리 방법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485" y="4726647"/>
            <a:ext cx="95561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ko-KR" altLang="en-US" sz="2200" b="1" dirty="0" smtClean="0">
                <a:solidFill>
                  <a:srgbClr val="FFFF00"/>
                </a:solidFill>
                <a:ea typeface="나눔고딕"/>
              </a:rPr>
              <a:t>지팡이</a:t>
            </a:r>
            <a:endParaRPr lang="en-US" altLang="ko-KR" sz="2200" b="1" dirty="0" smtClean="0">
              <a:solidFill>
                <a:srgbClr val="FFFF00"/>
              </a:solidFill>
              <a:ea typeface="나눔고딕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200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en-US" altLang="ko-KR" sz="22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점자 블록에 의존도가 높고 점자블록 또한 제대로 설치되지 않음</a:t>
            </a:r>
            <a:endParaRPr lang="en-US" altLang="ko-KR" sz="2200" dirty="0" smtClean="0">
              <a:solidFill>
                <a:schemeClr val="bg1"/>
              </a:solidFill>
              <a:ea typeface="나눔고딕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200" dirty="0" smtClean="0">
                <a:solidFill>
                  <a:srgbClr val="FFFF00"/>
                </a:solidFill>
                <a:ea typeface="나눔고딕"/>
              </a:rPr>
              <a:t>▶ 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사용자에게 큰 도움이 되지 못함</a:t>
            </a:r>
            <a:endParaRPr lang="ko-KR" altLang="en-US" sz="2200" dirty="0">
              <a:solidFill>
                <a:schemeClr val="bg1"/>
              </a:solidFill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97" y="1467532"/>
            <a:ext cx="8488928" cy="3593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11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73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필요성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기존의 처리 방법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485" y="4726647"/>
            <a:ext cx="95561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rgbClr val="FFFF00"/>
                </a:solidFill>
                <a:ea typeface="나눔고딕"/>
              </a:rPr>
              <a:t>안내견</a:t>
            </a:r>
            <a:endParaRPr lang="en-US" altLang="ko-KR" sz="2200" b="1" dirty="0" smtClean="0">
              <a:solidFill>
                <a:srgbClr val="FFFF00"/>
              </a:solidFill>
              <a:ea typeface="나눔고딕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200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en-US" altLang="ko-KR" sz="22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마련을 위한 비용이 비쌈</a:t>
            </a:r>
            <a:endParaRPr lang="en-US" altLang="ko-KR" sz="2200" dirty="0" smtClean="0">
              <a:solidFill>
                <a:schemeClr val="bg1"/>
              </a:solidFill>
              <a:ea typeface="나눔고딕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200" dirty="0" smtClean="0">
                <a:solidFill>
                  <a:srgbClr val="FFFF00"/>
                </a:solidFill>
                <a:ea typeface="나눔고딕"/>
              </a:rPr>
              <a:t>▶ 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지팡이와 공통적으로 사용자가 사용하기에 편리함을 크게 느낄 수 없다</a:t>
            </a:r>
            <a:r>
              <a:rPr lang="en-US" altLang="ko-KR" sz="22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ko-KR" altLang="en-US" sz="2200" dirty="0">
              <a:solidFill>
                <a:schemeClr val="bg1"/>
              </a:solidFill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227940"/>
            <a:ext cx="7178250" cy="3753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98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73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필요성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기존의 처리 방법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485" y="4726647"/>
            <a:ext cx="95561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ko-KR" altLang="en-US" sz="2200" b="1" dirty="0" smtClean="0">
                <a:solidFill>
                  <a:srgbClr val="FFFF00"/>
                </a:solidFill>
                <a:ea typeface="나눔고딕"/>
              </a:rPr>
              <a:t>그 외</a:t>
            </a:r>
            <a:endParaRPr lang="en-US" altLang="ko-KR" sz="2200" b="1" dirty="0" smtClean="0">
              <a:solidFill>
                <a:srgbClr val="FFFF00"/>
              </a:solidFill>
              <a:ea typeface="나눔고딕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200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en-US" altLang="ko-KR" sz="22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ea typeface="나눔고딕"/>
              </a:rPr>
              <a:t>시각 장애인을 위해 개발된 여러가지 시스템이 있지만 사용하기에 불편함이 있다고 판단</a:t>
            </a:r>
            <a:endParaRPr lang="ko-KR" altLang="en-US" sz="2200" dirty="0">
              <a:solidFill>
                <a:schemeClr val="bg1"/>
              </a:solidFill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10" y="0"/>
            <a:ext cx="2435712" cy="5274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61" y="2204521"/>
            <a:ext cx="2574057" cy="25740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50" y="1179683"/>
            <a:ext cx="4591253" cy="23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9"/>
            <a:ext cx="12192000" cy="65879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391568"/>
            <a:ext cx="12192000" cy="3381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92466" y="2290793"/>
            <a:ext cx="0" cy="158337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021" y="2512388"/>
            <a:ext cx="31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Vani" panose="020B0502040204020203" pitchFamily="34" charset="0"/>
                <a:ea typeface="나눔고딕" panose="020D0604000000000000" pitchFamily="50" charset="-127"/>
                <a:cs typeface="Vani" panose="020B0502040204020203" pitchFamily="34" charset="0"/>
              </a:rPr>
              <a:t>We need</a:t>
            </a:r>
            <a:r>
              <a:rPr lang="en-US" altLang="ko-KR" sz="6000" b="1" dirty="0" smtClean="0">
                <a:solidFill>
                  <a:srgbClr val="FFFF00"/>
                </a:solidFill>
                <a:latin typeface="Vani" panose="020B0502040204020203" pitchFamily="34" charset="0"/>
                <a:ea typeface="나눔고딕" panose="020D0604000000000000" pitchFamily="50" charset="-127"/>
                <a:cs typeface="Vani" panose="020B0502040204020203" pitchFamily="34" charset="0"/>
              </a:rPr>
              <a:t>!</a:t>
            </a:r>
            <a:endParaRPr lang="ko-KR" altLang="en-US" sz="6000" b="1" dirty="0">
              <a:solidFill>
                <a:srgbClr val="FFFF00"/>
              </a:solidFill>
              <a:latin typeface="Vani" panose="020B0502040204020203" pitchFamily="34" charset="0"/>
              <a:ea typeface="나눔고딕" panose="020D0604000000000000" pitchFamily="50" charset="-127"/>
              <a:cs typeface="Van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9485" y="3666405"/>
            <a:ext cx="783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본 프로젝트에서는 </a:t>
            </a:r>
            <a:r>
              <a:rPr lang="ko-KR" altLang="en-US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시스템과는 다르게 시각 장애인</a:t>
            </a:r>
            <a:r>
              <a:rPr lang="en-US" altLang="ko-KR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관점에서 어떠한 시스템이 실용적이고 효용성이 있을지</a:t>
            </a:r>
            <a:r>
              <a:rPr lang="en-US" altLang="ko-KR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 필요에 따라 생각해보고 그 </a:t>
            </a:r>
            <a:r>
              <a:rPr lang="en-US" altLang="ko-KR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needs</a:t>
            </a:r>
            <a:r>
              <a:rPr lang="ko-KR" altLang="en-US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설계되는 프로젝트를 제안한다</a:t>
            </a:r>
            <a:r>
              <a:rPr lang="en-US" altLang="ko-KR" sz="1600" dirty="0" smtClean="0">
                <a:gradFill>
                  <a:gsLst>
                    <a:gs pos="0">
                      <a:schemeClr val="bg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bg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30488" y="1686489"/>
            <a:ext cx="709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92D050"/>
                </a:solidFill>
                <a:latin typeface="나눔명조" panose="02020603020101020101" pitchFamily="18" charset="-127"/>
                <a:ea typeface="나눔고딕"/>
              </a:rPr>
              <a:t>기존의</a:t>
            </a:r>
            <a:r>
              <a:rPr lang="en-US" altLang="ko-KR" sz="3200" b="1" dirty="0">
                <a:solidFill>
                  <a:srgbClr val="92D050"/>
                </a:solidFill>
                <a:latin typeface="나눔명조" panose="02020603020101020101" pitchFamily="18" charset="-127"/>
                <a:ea typeface="나눔고딕"/>
              </a:rPr>
              <a:t> </a:t>
            </a:r>
            <a:r>
              <a:rPr lang="ko-KR" altLang="en-US" sz="3200" b="1" dirty="0" smtClean="0">
                <a:solidFill>
                  <a:srgbClr val="92D050"/>
                </a:solidFill>
                <a:latin typeface="나눔명조" panose="02020603020101020101" pitchFamily="18" charset="-127"/>
                <a:ea typeface="나눔고딕"/>
              </a:rPr>
              <a:t>문제</a:t>
            </a:r>
            <a:endParaRPr lang="ko-KR" altLang="en-US" sz="3200" b="1" dirty="0">
              <a:solidFill>
                <a:srgbClr val="92D050"/>
              </a:solidFill>
              <a:latin typeface="나눔명조" panose="02020603020101020101" pitchFamily="18" charset="-127"/>
              <a:ea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0488" y="3031263"/>
            <a:ext cx="480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해결 방법</a:t>
            </a:r>
            <a:endParaRPr lang="ko-KR" altLang="en-US" sz="3200" b="1" dirty="0">
              <a:solidFill>
                <a:srgbClr val="92D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9485" y="2321631"/>
            <a:ext cx="7625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ea typeface="나눔고딕"/>
              </a:rPr>
              <a:t>시각 장애인을 위해 쉽고 편리하게 마련되어 있는 시스템이 부족하다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ea typeface="나눔고딕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ea typeface="나눔고딕"/>
              </a:rPr>
              <a:t>현재의 시스템은 사용하기도 큰 효율을 얻기도 어렵다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ea typeface="나눔고딕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94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해결  방법  제시</a:t>
            </a:r>
            <a:r>
              <a:rPr lang="en-US" altLang="ko-KR" sz="3200" b="1" spc="-5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( </a:t>
            </a:r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사용자 </a:t>
            </a:r>
            <a:r>
              <a:rPr lang="ko-KR" altLang="en-US" sz="3200" b="1" spc="-500" dirty="0" err="1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니즈</a:t>
            </a:r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 파악</a:t>
            </a:r>
            <a:r>
              <a:rPr lang="en-US" altLang="ko-KR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sz="3200" b="1" spc="-5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"/>
                      <a:lumOff val="95000"/>
                    </a:schemeClr>
                  </a:gs>
                </a:gsLst>
                <a:lin ang="5400000" scaled="1"/>
                <a:tileRect/>
              </a:gra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598" y="1820051"/>
            <a:ext cx="1075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FFFF00"/>
                </a:solidFill>
                <a:ea typeface="나눔고딕"/>
              </a:rPr>
              <a:t>Target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장애물 인식</a:t>
            </a:r>
            <a:endParaRPr lang="ko-KR" altLang="en-US" sz="1600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sz="16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a typeface="나눔고딕"/>
              </a:rPr>
              <a:t>코드에 입력된 장애물들을 정확하고 신속하게 판단하여 사용자에게 바로 정보를 전달할 수 있다</a:t>
            </a:r>
            <a:r>
              <a:rPr lang="en-US" altLang="ko-KR" sz="16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2599" y="3057685"/>
            <a:ext cx="1075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FFFF00"/>
                </a:solidFill>
                <a:ea typeface="나눔고딕"/>
              </a:rPr>
              <a:t>Target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상황 판단</a:t>
            </a:r>
            <a:endParaRPr lang="ko-KR" altLang="en-US" sz="1600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sz="16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a typeface="나눔고딕"/>
              </a:rPr>
              <a:t>주변 상황을 인식을 하고 정확하고 유동적으로 판단하여 사용자에게 그 상황에 대한 정보를 명확하게 사용자에게 전달할 수 있다</a:t>
            </a:r>
            <a:r>
              <a:rPr lang="en-US" altLang="ko-KR" sz="1600" dirty="0" smtClean="0">
                <a:solidFill>
                  <a:schemeClr val="bg1"/>
                </a:solidFill>
                <a:ea typeface="나눔고딕"/>
              </a:rPr>
              <a:t>.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2598" y="4664651"/>
            <a:ext cx="1075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FFFF00"/>
                </a:solidFill>
                <a:ea typeface="나눔고딕"/>
              </a:rPr>
              <a:t>Target</a:t>
            </a:r>
            <a:r>
              <a:rPr lang="en-US" altLang="ko-KR" sz="2400" dirty="0" smtClean="0">
                <a:solidFill>
                  <a:schemeClr val="bg1"/>
                </a:solidFill>
                <a:ea typeface="나눔고딕"/>
              </a:rPr>
              <a:t> :: </a:t>
            </a:r>
            <a:r>
              <a:rPr lang="ko-KR" altLang="en-US" sz="2400" dirty="0" smtClean="0">
                <a:solidFill>
                  <a:schemeClr val="bg1"/>
                </a:solidFill>
                <a:ea typeface="나눔고딕"/>
              </a:rPr>
              <a:t>사용자에게 정보 전달</a:t>
            </a:r>
            <a:endParaRPr lang="ko-KR" altLang="en-US" sz="1600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sz="1600" dirty="0" smtClean="0">
                <a:solidFill>
                  <a:schemeClr val="bg1"/>
                </a:solidFill>
                <a:ea typeface="나눔고딕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a typeface="나눔고딕"/>
              </a:rPr>
              <a:t>전달 방식을 음성 신호로 하여 분석된 정보를 빠르고 정확하게 전달할 수 있도록 한다</a:t>
            </a:r>
            <a:r>
              <a:rPr lang="en-US" altLang="ko-KR" sz="1600" dirty="0" smtClean="0">
                <a:solidFill>
                  <a:schemeClr val="bg1"/>
                </a:solidFill>
                <a:ea typeface="나눔고딕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ea typeface="나눔고딕"/>
              </a:rPr>
              <a:t> </a:t>
            </a:r>
            <a:endParaRPr lang="en-US" altLang="ko-KR" sz="1600" dirty="0" smtClean="0">
              <a:solidFill>
                <a:schemeClr val="bg1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68309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8921" y="406826"/>
            <a:ext cx="391128" cy="379394"/>
            <a:chOff x="2090337" y="2401534"/>
            <a:chExt cx="391128" cy="3793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090337" y="2589616"/>
              <a:ext cx="39112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285901" y="2401534"/>
              <a:ext cx="0" cy="3793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74485" y="594908"/>
            <a:ext cx="585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제공  기능 </a:t>
            </a:r>
            <a:r>
              <a:rPr lang="en-US" altLang="ko-KR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사용자  시나리오</a:t>
            </a:r>
            <a:r>
              <a:rPr lang="en-US" altLang="ko-KR" sz="3200" b="1" spc="-500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5000"/>
                        <a:lumOff val="95000"/>
                      </a:schemeClr>
                    </a:gs>
                    <a:gs pos="83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5000"/>
                        <a:lumOff val="95000"/>
                      </a:schemeClr>
                    </a:gs>
                  </a:gsLst>
                  <a:lin ang="5400000" scaled="1"/>
                  <a:tileRect/>
                </a:gradFill>
                <a:latin typeface="+mj-lt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sz="2400" spc="-500" dirty="0">
              <a:solidFill>
                <a:srgbClr val="FFFF00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921" y="1486748"/>
            <a:ext cx="4252308" cy="41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나눔고딕"/>
              </a:rPr>
              <a:t>실행 시작 </a:t>
            </a:r>
            <a:endParaRPr lang="en-US" altLang="ko-KR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dirty="0" smtClean="0">
                <a:solidFill>
                  <a:schemeClr val="bg1"/>
                </a:solidFill>
                <a:ea typeface="나눔고딕"/>
              </a:rPr>
              <a:t> 시스템이 카메라를 통해 정보를 받아들임 </a:t>
            </a:r>
            <a:endParaRPr lang="en-US" altLang="ko-KR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dirty="0" smtClean="0">
                <a:solidFill>
                  <a:schemeClr val="bg1"/>
                </a:solidFill>
                <a:ea typeface="나눔고딕"/>
              </a:rPr>
              <a:t>  받아들인 정보를 통해 사물을 인식 식별 </a:t>
            </a:r>
            <a:endParaRPr lang="en-US" altLang="ko-KR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dirty="0" smtClean="0">
                <a:solidFill>
                  <a:schemeClr val="bg1"/>
                </a:solidFill>
                <a:ea typeface="나눔고딕"/>
              </a:rPr>
              <a:t> 식별된 정보를 가공하여 사용자에게 물체의 정보를 음성 신호로 전달 </a:t>
            </a:r>
            <a:endParaRPr lang="en-US" altLang="ko-KR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ko-KR" altLang="en-US" dirty="0" smtClean="0">
                <a:solidFill>
                  <a:schemeClr val="bg1"/>
                </a:solidFill>
                <a:ea typeface="나눔고딕"/>
              </a:rPr>
              <a:t> 전달된 정보를 통하여 사용자는 주위의 상황을 판단 가능</a:t>
            </a:r>
            <a:endParaRPr lang="en-US" altLang="ko-KR" dirty="0" smtClean="0">
              <a:solidFill>
                <a:schemeClr val="bg1"/>
              </a:solidFill>
              <a:ea typeface="나눔고딕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solidFill>
                  <a:srgbClr val="FFFF00"/>
                </a:solidFill>
                <a:ea typeface="나눔고딕"/>
              </a:rPr>
              <a:t>▶</a:t>
            </a:r>
            <a:r>
              <a:rPr lang="en-US" altLang="ko-KR" dirty="0" smtClean="0">
                <a:solidFill>
                  <a:srgbClr val="FFFF00"/>
                </a:solidFill>
                <a:ea typeface="나눔고딕"/>
              </a:rPr>
              <a:t>  </a:t>
            </a:r>
            <a:r>
              <a:rPr lang="ko-KR" altLang="en-US" dirty="0" err="1" smtClean="0">
                <a:solidFill>
                  <a:schemeClr val="bg1"/>
                </a:solidFill>
                <a:ea typeface="나눔고딕"/>
              </a:rPr>
              <a:t>싸이클을</a:t>
            </a:r>
            <a:r>
              <a:rPr lang="ko-KR" altLang="en-US" dirty="0" smtClean="0">
                <a:solidFill>
                  <a:schemeClr val="bg1"/>
                </a:solidFill>
                <a:ea typeface="나눔고딕"/>
              </a:rPr>
              <a:t> 계속해서 수행</a:t>
            </a:r>
            <a:endParaRPr lang="en-US" altLang="ko-KR" dirty="0" smtClean="0">
              <a:solidFill>
                <a:srgbClr val="FFFF00"/>
              </a:solidFill>
              <a:ea typeface="나눔고딕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5718" y="493833"/>
            <a:ext cx="8327537" cy="37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14700" y="17692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61" y="1576131"/>
            <a:ext cx="5233307" cy="41629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67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487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Vani</vt:lpstr>
      <vt:lpstr>나눔고딕</vt:lpstr>
      <vt:lpstr>나눔명조</vt:lpstr>
      <vt:lpstr>맑은 고딕</vt:lpstr>
      <vt:lpstr>Arial</vt:lpstr>
      <vt:lpstr>Office 테마</vt:lpstr>
      <vt:lpstr>SIXTH SENSE  -제안서-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admin</cp:lastModifiedBy>
  <cp:revision>224</cp:revision>
  <cp:lastPrinted>2016-05-15T13:24:32Z</cp:lastPrinted>
  <dcterms:created xsi:type="dcterms:W3CDTF">2016-05-13T04:49:22Z</dcterms:created>
  <dcterms:modified xsi:type="dcterms:W3CDTF">2019-09-17T19:32:37Z</dcterms:modified>
</cp:coreProperties>
</file>