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2017~2019</a:t>
            </a:r>
            <a:r>
              <a:rPr lang="en-US" altLang="ko-KR" baseline="0" dirty="0"/>
              <a:t> </a:t>
            </a:r>
            <a:r>
              <a:rPr lang="ko-KR" altLang="en-US" baseline="0" dirty="0"/>
              <a:t>교통사고 발생 원인 분석</a:t>
            </a:r>
            <a:endParaRPr lang="en-US" altLang="ko-KR" baseline="0" dirty="0"/>
          </a:p>
        </c:rich>
      </c:tx>
      <c:layout>
        <c:manualLayout>
          <c:xMode val="edge"/>
          <c:yMode val="edge"/>
          <c:x val="0.21399496544496685"/>
          <c:y val="6.067915786219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dfgdfg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9-457D-BB6C-C694C8C2B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1">
                  <c:v>기타 (30.6%)</c:v>
                </c:pt>
                <c:pt idx="2">
                  <c:v>졸음 및 주시 태만 (69.4%)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0A79-457D-BB6C-C694C8C2BF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dfgdfgd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79-457D-BB6C-C694C8C2B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1">
                  <c:v>기타 (30.6%)</c:v>
                </c:pt>
                <c:pt idx="2">
                  <c:v>졸음 및 주시 태만 (69.4%)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1">
                  <c:v>0.30599999999999999</c:v>
                </c:pt>
                <c:pt idx="2">
                  <c:v>0.69399999999999995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9-457D-BB6C-C694C8C2BF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dfgdfg2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79-457D-BB6C-C694C8C2B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1">
                  <c:v>기타 (30.6%)</c:v>
                </c:pt>
                <c:pt idx="2">
                  <c:v>졸음 및 주시 태만 (69.4%)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A79-457D-BB6C-C694C8C2B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2302824"/>
        <c:axId val="622303152"/>
      </c:barChart>
      <c:catAx>
        <c:axId val="62230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2303152"/>
        <c:crosses val="autoZero"/>
        <c:auto val="0"/>
        <c:lblAlgn val="ctr"/>
        <c:lblOffset val="100"/>
        <c:noMultiLvlLbl val="0"/>
      </c:catAx>
      <c:valAx>
        <c:axId val="62230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비율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230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163782" y="2490281"/>
            <a:ext cx="9864437" cy="1877437"/>
            <a:chOff x="3028042" y="1767838"/>
            <a:chExt cx="6362290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028042" y="1767838"/>
              <a:ext cx="6362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#2021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+mj-ea"/>
                  <a:ea typeface="+mj-ea"/>
                </a:rPr>
                <a:t>실무중심산학협력프로젝트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+mj-ea"/>
                  <a:ea typeface="+mj-ea"/>
                </a:rPr>
                <a:t>캡스톤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 디자인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33509" y="2537279"/>
              <a:ext cx="43249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프로젝트 소개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C21494-7B7E-4840-8881-39F8CEA816CF}"/>
              </a:ext>
            </a:extLst>
          </p:cNvPr>
          <p:cNvSpPr/>
          <p:nvPr/>
        </p:nvSpPr>
        <p:spPr>
          <a:xfrm>
            <a:off x="9494982" y="6114473"/>
            <a:ext cx="2632363" cy="526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8CD13-DFD7-45FD-A545-5E1FF7B569BC}"/>
              </a:ext>
            </a:extLst>
          </p:cNvPr>
          <p:cNvSpPr txBox="1"/>
          <p:nvPr/>
        </p:nvSpPr>
        <p:spPr>
          <a:xfrm>
            <a:off x="1163781" y="4542433"/>
            <a:ext cx="9864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- See Through (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시스루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조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E413-2CF9-4E6A-B353-950320592D71}"/>
              </a:ext>
            </a:extLst>
          </p:cNvPr>
          <p:cNvSpPr txBox="1"/>
          <p:nvPr/>
        </p:nvSpPr>
        <p:spPr>
          <a:xfrm>
            <a:off x="9754061" y="5652808"/>
            <a:ext cx="254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32141925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박종범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32153350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이영배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32144107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전세호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#2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결과물 및 평가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결과물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5" name="_x361935680">
            <a:extLst>
              <a:ext uri="{FF2B5EF4-FFF2-40B4-BE49-F238E27FC236}">
                <a16:creationId xmlns:a16="http://schemas.microsoft.com/office/drawing/2014/main" id="{282BF878-1018-4881-9D64-FE36951F6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60" y="1393863"/>
            <a:ext cx="7019419" cy="46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48BCC-19AC-48B7-87E7-A70CE7D2F83F}"/>
              </a:ext>
            </a:extLst>
          </p:cNvPr>
          <p:cNvSpPr txBox="1"/>
          <p:nvPr/>
        </p:nvSpPr>
        <p:spPr>
          <a:xfrm>
            <a:off x="1427480" y="6106620"/>
            <a:ext cx="1136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 출처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한국과학기술정보연구원 전문연구위원 박세환 “졸음운전 방지를 위한 경보시스템”</a:t>
            </a:r>
          </a:p>
        </p:txBody>
      </p:sp>
    </p:spTree>
    <p:extLst>
      <p:ext uri="{BB962C8B-B14F-4D97-AF65-F5344CB8AC3E}">
        <p14:creationId xmlns:p14="http://schemas.microsoft.com/office/powerpoint/2010/main" val="19461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#2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결과물 및 평가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평가 방법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4941283F-C8FF-4A3D-8F6F-AC13988E3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21492"/>
              </p:ext>
            </p:extLst>
          </p:nvPr>
        </p:nvGraphicFramePr>
        <p:xfrm>
          <a:off x="469900" y="1674671"/>
          <a:ext cx="11252200" cy="449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3743978411"/>
                    </a:ext>
                  </a:extLst>
                </a:gridCol>
                <a:gridCol w="2250440">
                  <a:extLst>
                    <a:ext uri="{9D8B030D-6E8A-4147-A177-3AD203B41FA5}">
                      <a16:colId xmlns:a16="http://schemas.microsoft.com/office/drawing/2014/main" val="2568184374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1444675677"/>
                    </a:ext>
                  </a:extLst>
                </a:gridCol>
                <a:gridCol w="2250440">
                  <a:extLst>
                    <a:ext uri="{9D8B030D-6E8A-4147-A177-3AD203B41FA5}">
                      <a16:colId xmlns:a16="http://schemas.microsoft.com/office/drawing/2014/main" val="3484904566"/>
                    </a:ext>
                  </a:extLst>
                </a:gridCol>
              </a:tblGrid>
              <a:tr h="453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평가 항목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평가 방법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평가 기준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비중</a:t>
                      </a:r>
                      <a:r>
                        <a:rPr lang="en-US" altLang="ko-KR" sz="2500" dirty="0"/>
                        <a:t>(%)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96094"/>
                  </a:ext>
                </a:extLst>
              </a:tr>
              <a:tr h="1006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눈 깜빡임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평소 상태와 졸음 상태의 눈 깜빡임 차이를 통해 졸음 상태를 정확하게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판별 가능한가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평소 상태보다 </a:t>
                      </a:r>
                      <a:r>
                        <a:rPr lang="en-US" altLang="ko-KR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20% </a:t>
                      </a:r>
                      <a:r>
                        <a:rPr lang="ko-KR" alt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정도 </a:t>
                      </a:r>
                      <a:r>
                        <a:rPr lang="ko-KR" alt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느려진</a:t>
                      </a:r>
                      <a:r>
                        <a:rPr lang="ko-KR" alt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상태로 </a:t>
                      </a:r>
                      <a:endParaRPr lang="en-US" altLang="ko-KR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초 이상 지속되는 경우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10%</a:t>
                      </a:r>
                      <a:endParaRPr lang="ko-KR" altLang="en-US" sz="3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23267"/>
                  </a:ext>
                </a:extLst>
              </a:tr>
              <a:tr h="1006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고개 움직임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정면을 바라보고 있는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상태와 고개가 이동된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상태를 정확하게 판별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가능한가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고개가 이동된 상태가 </a:t>
                      </a:r>
                      <a:endParaRPr lang="en-US" altLang="ko-KR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초 이상 지속되는 경우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25%</a:t>
                      </a:r>
                      <a:endParaRPr lang="ko-KR" altLang="en-US" sz="3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029166"/>
                  </a:ext>
                </a:extLst>
              </a:tr>
              <a:tr h="1006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눈을 감고 있는 상태 인식</a:t>
                      </a:r>
                      <a:endParaRPr lang="en-US" altLang="ko-KR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카메라에 홍채가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인식이 되지 않을 때를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판별 가능한가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홍채가 인식되지 않는 </a:t>
                      </a:r>
                      <a:endParaRPr lang="en-US" altLang="ko-KR" sz="1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시간이 </a:t>
                      </a:r>
                      <a:r>
                        <a:rPr lang="en-US" altLang="ko-KR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초간 지속되는 경우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30%</a:t>
                      </a:r>
                      <a:endParaRPr lang="ko-KR" altLang="en-US" sz="3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007619"/>
                  </a:ext>
                </a:extLst>
              </a:tr>
              <a:tr h="1006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졸음 상태 판단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나머지 평가 항목을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토대로 졸음 상태를 </a:t>
                      </a:r>
                      <a:endParaRPr lang="en-US" altLang="ko-KR" sz="15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판단하는가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평상 상태와 졸음 상태를 얼마나 </a:t>
                      </a:r>
                      <a:endParaRPr lang="en-US" altLang="ko-KR" sz="1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잘 판단할 수 있는가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35%</a:t>
                      </a:r>
                      <a:endParaRPr lang="ko-KR" altLang="en-US" sz="3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9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1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#3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역할 분담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4941283F-C8FF-4A3D-8F6F-AC13988E3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67917"/>
              </p:ext>
            </p:extLst>
          </p:nvPr>
        </p:nvGraphicFramePr>
        <p:xfrm>
          <a:off x="245782" y="1129885"/>
          <a:ext cx="11774421" cy="5480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884">
                  <a:extLst>
                    <a:ext uri="{9D8B030D-6E8A-4147-A177-3AD203B41FA5}">
                      <a16:colId xmlns:a16="http://schemas.microsoft.com/office/drawing/2014/main" val="3743978411"/>
                    </a:ext>
                  </a:extLst>
                </a:gridCol>
                <a:gridCol w="2354884">
                  <a:extLst>
                    <a:ext uri="{9D8B030D-6E8A-4147-A177-3AD203B41FA5}">
                      <a16:colId xmlns:a16="http://schemas.microsoft.com/office/drawing/2014/main" val="2568184374"/>
                    </a:ext>
                  </a:extLst>
                </a:gridCol>
                <a:gridCol w="7064653">
                  <a:extLst>
                    <a:ext uri="{9D8B030D-6E8A-4147-A177-3AD203B41FA5}">
                      <a16:colId xmlns:a16="http://schemas.microsoft.com/office/drawing/2014/main" val="1444675677"/>
                    </a:ext>
                  </a:extLst>
                </a:gridCol>
              </a:tblGrid>
              <a:tr h="605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학번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역할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96094"/>
                  </a:ext>
                </a:extLst>
              </a:tr>
              <a:tr h="1481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32141925</a:t>
                      </a:r>
                      <a:endParaRPr lang="ko-KR" alt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박종범</a:t>
                      </a:r>
                      <a:endParaRPr lang="ko-KR" alt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자료 조사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설계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오픈소스 코드 분석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코딩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테스팅 및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23267"/>
                  </a:ext>
                </a:extLst>
              </a:tr>
              <a:tr h="163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32153350</a:t>
                      </a:r>
                      <a:endParaRPr lang="ko-KR" alt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이영배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발표 자료 제작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발표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설계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자료조사</a:t>
                      </a:r>
                      <a:r>
                        <a:rPr lang="en-US" altLang="ko-KR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3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오픈소스 코드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029166"/>
                  </a:ext>
                </a:extLst>
              </a:tr>
              <a:tr h="175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32144107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전세호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재무관리 및 자료관리</a:t>
                      </a:r>
                      <a:r>
                        <a:rPr lang="en-US" altLang="ko-KR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자료조사</a:t>
                      </a:r>
                      <a:r>
                        <a:rPr lang="en-US" altLang="ko-KR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테스팅 및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00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5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#4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586DE2-7CBB-4051-B656-D50FC29D4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5" y="1129886"/>
            <a:ext cx="11908595" cy="51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2604247" y="2802532"/>
            <a:ext cx="6983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5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5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0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도시, 도로, 길, 고속도로이(가) 표시된 사진&#10;&#10;자동 생성된 설명">
            <a:extLst>
              <a:ext uri="{FF2B5EF4-FFF2-40B4-BE49-F238E27FC236}">
                <a16:creationId xmlns:a16="http://schemas.microsoft.com/office/drawing/2014/main" id="{0177EA88-857F-466A-9291-BAD43ADDA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87" y="0"/>
            <a:ext cx="9609413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2531783" cy="523220"/>
            <a:chOff x="1191929" y="2733040"/>
            <a:chExt cx="253178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과제 개요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4221348" cy="523220"/>
            <a:chOff x="1191929" y="2733040"/>
            <a:chExt cx="422134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결과물 및 평가 방법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3376565" cy="523220"/>
            <a:chOff x="1191929" y="2733040"/>
            <a:chExt cx="337656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역할 분담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2531783" cy="523220"/>
            <a:chOff x="1191929" y="2733040"/>
            <a:chExt cx="253178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추진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118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 방지 시스템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356142-4415-4260-881E-21105D52B353}"/>
              </a:ext>
            </a:extLst>
          </p:cNvPr>
          <p:cNvGrpSpPr/>
          <p:nvPr/>
        </p:nvGrpSpPr>
        <p:grpSpPr>
          <a:xfrm>
            <a:off x="808768" y="1686824"/>
            <a:ext cx="3081921" cy="3540818"/>
            <a:chOff x="4445461" y="2079290"/>
            <a:chExt cx="3081921" cy="35408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E5DEF6-8AEA-4701-AAC9-8B543D6FFA81}"/>
                </a:ext>
              </a:extLst>
            </p:cNvPr>
            <p:cNvSpPr/>
            <p:nvPr/>
          </p:nvSpPr>
          <p:spPr>
            <a:xfrm>
              <a:off x="4592320" y="2079290"/>
              <a:ext cx="2834638" cy="28346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83CE1-D8A2-4BE8-BDA0-493E10B40740}"/>
                </a:ext>
              </a:extLst>
            </p:cNvPr>
            <p:cNvSpPr txBox="1"/>
            <p:nvPr/>
          </p:nvSpPr>
          <p:spPr>
            <a:xfrm flipH="1">
              <a:off x="4445461" y="4973777"/>
              <a:ext cx="3081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차량 내부에 </a:t>
              </a:r>
              <a:endParaRPr lang="en-US" altLang="ko-KR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카메라와</a:t>
              </a:r>
              <a:r>
                <a:rPr lang="en-US" altLang="ko-KR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b="1" dirty="0">
                  <a:solidFill>
                    <a:schemeClr val="accent1"/>
                  </a:solidFill>
                </a:rPr>
                <a:t>센서 설치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 목표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694825-7179-41DC-821D-33AE77D4FBD7}"/>
              </a:ext>
            </a:extLst>
          </p:cNvPr>
          <p:cNvGrpSpPr/>
          <p:nvPr/>
        </p:nvGrpSpPr>
        <p:grpSpPr>
          <a:xfrm>
            <a:off x="4871258" y="2441587"/>
            <a:ext cx="2834638" cy="3540818"/>
            <a:chOff x="4592320" y="2079290"/>
            <a:chExt cx="2834638" cy="354081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6CCCC9-1CE8-4E33-A65A-ECB5AEFC7510}"/>
                </a:ext>
              </a:extLst>
            </p:cNvPr>
            <p:cNvSpPr/>
            <p:nvPr/>
          </p:nvSpPr>
          <p:spPr>
            <a:xfrm>
              <a:off x="4592320" y="2079290"/>
              <a:ext cx="2834638" cy="28346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F331E1-D57B-4537-AC1E-E7D9DBA3794D}"/>
                </a:ext>
              </a:extLst>
            </p:cNvPr>
            <p:cNvSpPr txBox="1"/>
            <p:nvPr/>
          </p:nvSpPr>
          <p:spPr>
            <a:xfrm flipH="1">
              <a:off x="4963159" y="4973777"/>
              <a:ext cx="2092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사용자의 </a:t>
              </a:r>
              <a:endParaRPr lang="en-US" altLang="ko-KR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신체데이터 수집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C62511-09FE-4C0D-98A0-587E85806C9A}"/>
              </a:ext>
            </a:extLst>
          </p:cNvPr>
          <p:cNvSpPr txBox="1"/>
          <p:nvPr/>
        </p:nvSpPr>
        <p:spPr>
          <a:xfrm flipH="1">
            <a:off x="9107515" y="6177986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졸음운전 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여부 판별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A5924F3-435A-42FD-85B1-584331AA640D}"/>
              </a:ext>
            </a:extLst>
          </p:cNvPr>
          <p:cNvSpPr/>
          <p:nvPr/>
        </p:nvSpPr>
        <p:spPr>
          <a:xfrm rot="1997934">
            <a:off x="3990798" y="3083444"/>
            <a:ext cx="730137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74E2725-D80B-4775-BD67-B739413100C1}"/>
              </a:ext>
            </a:extLst>
          </p:cNvPr>
          <p:cNvSpPr/>
          <p:nvPr/>
        </p:nvSpPr>
        <p:spPr>
          <a:xfrm rot="1997934">
            <a:off x="7956646" y="4213495"/>
            <a:ext cx="730137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자동차, 유아용의자, 조종판이(가) 표시된 사진&#10;&#10;자동 생성된 설명">
            <a:extLst>
              <a:ext uri="{FF2B5EF4-FFF2-40B4-BE49-F238E27FC236}">
                <a16:creationId xmlns:a16="http://schemas.microsoft.com/office/drawing/2014/main" id="{303411A2-8A71-4D16-8894-7B8D51B65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27102" b="15376"/>
          <a:stretch/>
        </p:blipFill>
        <p:spPr>
          <a:xfrm>
            <a:off x="955629" y="1689120"/>
            <a:ext cx="2834636" cy="28574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520EF8-B74F-4FF1-88C1-051E089071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t="-1403" r="9957" b="1578"/>
          <a:stretch/>
        </p:blipFill>
        <p:spPr>
          <a:xfrm>
            <a:off x="8736676" y="3209041"/>
            <a:ext cx="2834641" cy="2894484"/>
          </a:xfrm>
          <a:prstGeom prst="rect">
            <a:avLst/>
          </a:prstGeom>
        </p:spPr>
      </p:pic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41EFDF12-68BD-4CB1-A933-79B7861D2C61}"/>
              </a:ext>
            </a:extLst>
          </p:cNvPr>
          <p:cNvSpPr/>
          <p:nvPr/>
        </p:nvSpPr>
        <p:spPr>
          <a:xfrm>
            <a:off x="2191453" y="1811670"/>
            <a:ext cx="822706" cy="1700096"/>
          </a:xfrm>
          <a:prstGeom prst="donut">
            <a:avLst>
              <a:gd name="adj" fmla="val 70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 descr="자동차, 실외, 차량, 운송이(가) 표시된 사진&#10;&#10;자동 생성된 설명">
            <a:extLst>
              <a:ext uri="{FF2B5EF4-FFF2-40B4-BE49-F238E27FC236}">
                <a16:creationId xmlns:a16="http://schemas.microsoft.com/office/drawing/2014/main" id="{E5DD1CC3-0886-461B-8FD0-03309F80AA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27372"/>
          <a:stretch/>
        </p:blipFill>
        <p:spPr>
          <a:xfrm>
            <a:off x="4871254" y="2441597"/>
            <a:ext cx="2834637" cy="2894477"/>
          </a:xfrm>
          <a:prstGeom prst="rect">
            <a:avLst/>
          </a:prstGeom>
        </p:spPr>
      </p:pic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D4F16F74-E430-4BBB-9B18-2322243F2A22}"/>
              </a:ext>
            </a:extLst>
          </p:cNvPr>
          <p:cNvSpPr/>
          <p:nvPr/>
        </p:nvSpPr>
        <p:spPr>
          <a:xfrm rot="16011336">
            <a:off x="5846036" y="2725719"/>
            <a:ext cx="267622" cy="1463029"/>
          </a:xfrm>
          <a:prstGeom prst="triangle">
            <a:avLst>
              <a:gd name="adj" fmla="val 684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6380479" y="2269037"/>
            <a:ext cx="488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및 주시 태만의 심각성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6454140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6380480" y="3311601"/>
            <a:ext cx="5539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한국도로공사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2015~2019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년 교통사고 사망 발생 원인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위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교통안전공단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고속도로 졸음운전 실태조사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’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결과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주일간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명 중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명이 졸음운전 경험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고속도로에서 시속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100km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주행 중 운전자가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초만 졸아도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28m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가량을 운전자 없는 상태로 주행하는 셈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B493012-744D-4843-9A1F-BD2870CD6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569349"/>
              </p:ext>
            </p:extLst>
          </p:nvPr>
        </p:nvGraphicFramePr>
        <p:xfrm>
          <a:off x="271780" y="1339336"/>
          <a:ext cx="5648960" cy="4813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F09B09-533D-41F2-92D2-B003066FAE07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91356-324E-4F17-B4D7-90C54427EC63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D6559-0D62-4E1B-AC93-13B5459F1350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 필요성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BBEAE-2E6F-4BD9-AA36-F0D06F0C184C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제한 조건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D4B9D6C-9CAD-4C95-A30E-1F0657895E7D}"/>
              </a:ext>
            </a:extLst>
          </p:cNvPr>
          <p:cNvSpPr/>
          <p:nvPr/>
        </p:nvSpPr>
        <p:spPr>
          <a:xfrm>
            <a:off x="5267960" y="3320653"/>
            <a:ext cx="1656080" cy="127952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043430-9394-4ADB-B06C-21E4B2410647}"/>
              </a:ext>
            </a:extLst>
          </p:cNvPr>
          <p:cNvSpPr/>
          <p:nvPr/>
        </p:nvSpPr>
        <p:spPr>
          <a:xfrm>
            <a:off x="1005840" y="1798644"/>
            <a:ext cx="10363200" cy="11563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졸음운전 인식에 대한 </a:t>
            </a:r>
            <a:r>
              <a:rPr lang="en-US" altLang="ko-KR" sz="3000" b="1" dirty="0"/>
              <a:t>100% </a:t>
            </a:r>
            <a:r>
              <a:rPr lang="ko-KR" altLang="en-US" sz="3000" b="1" dirty="0"/>
              <a:t>정확도 보장 불가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29CDE8-F2CE-4E2C-814D-C54F70D21FCA}"/>
              </a:ext>
            </a:extLst>
          </p:cNvPr>
          <p:cNvSpPr/>
          <p:nvPr/>
        </p:nvSpPr>
        <p:spPr>
          <a:xfrm>
            <a:off x="1005840" y="4879682"/>
            <a:ext cx="10363200" cy="11563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높은 인식률을 위한 센서의 성능과 알고리즘이 중요</a:t>
            </a:r>
          </a:p>
        </p:txBody>
      </p:sp>
    </p:spTree>
    <p:extLst>
      <p:ext uri="{BB962C8B-B14F-4D97-AF65-F5344CB8AC3E}">
        <p14:creationId xmlns:p14="http://schemas.microsoft.com/office/powerpoint/2010/main" val="212869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873AAA6A-82B1-4046-94FC-675C41A43E6C}"/>
              </a:ext>
            </a:extLst>
          </p:cNvPr>
          <p:cNvSpPr/>
          <p:nvPr/>
        </p:nvSpPr>
        <p:spPr>
          <a:xfrm>
            <a:off x="924560" y="2268172"/>
            <a:ext cx="2987040" cy="2933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(4)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Specification 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 설명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래픽 6" descr="웹 캠">
            <a:extLst>
              <a:ext uri="{FF2B5EF4-FFF2-40B4-BE49-F238E27FC236}">
                <a16:creationId xmlns:a16="http://schemas.microsoft.com/office/drawing/2014/main" id="{19D829ED-84A0-4928-8D53-E8F97306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400" y="2655455"/>
            <a:ext cx="1991360" cy="1991360"/>
          </a:xfrm>
          <a:prstGeom prst="rect">
            <a:avLst/>
          </a:prstGeom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9DCA93E-1F6E-48D3-97DA-081BD77A5942}"/>
              </a:ext>
            </a:extLst>
          </p:cNvPr>
          <p:cNvSpPr/>
          <p:nvPr/>
        </p:nvSpPr>
        <p:spPr>
          <a:xfrm rot="16200000">
            <a:off x="2853308" y="2661052"/>
            <a:ext cx="5127883" cy="2467714"/>
          </a:xfrm>
          <a:prstGeom prst="triangle">
            <a:avLst>
              <a:gd name="adj" fmla="val 51322"/>
            </a:avLst>
          </a:prstGeom>
          <a:solidFill>
            <a:schemeClr val="accent6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얼굴 인식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B41613-5266-4AB8-819D-A706AC3625B8}"/>
              </a:ext>
            </a:extLst>
          </p:cNvPr>
          <p:cNvSpPr/>
          <p:nvPr/>
        </p:nvSpPr>
        <p:spPr>
          <a:xfrm>
            <a:off x="7246178" y="1129886"/>
            <a:ext cx="1247582" cy="1189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01784E-8BC1-41D5-871A-2972A74E0618}"/>
              </a:ext>
            </a:extLst>
          </p:cNvPr>
          <p:cNvSpPr/>
          <p:nvPr/>
        </p:nvSpPr>
        <p:spPr>
          <a:xfrm>
            <a:off x="7246178" y="2554095"/>
            <a:ext cx="1247582" cy="1189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5975BB4-8F20-4C28-95C7-9314CFA793E8}"/>
              </a:ext>
            </a:extLst>
          </p:cNvPr>
          <p:cNvSpPr/>
          <p:nvPr/>
        </p:nvSpPr>
        <p:spPr>
          <a:xfrm>
            <a:off x="7246178" y="3980568"/>
            <a:ext cx="1247582" cy="1189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1EA3ED-6C54-4856-99CF-04DB83AC59F1}"/>
              </a:ext>
            </a:extLst>
          </p:cNvPr>
          <p:cNvSpPr/>
          <p:nvPr/>
        </p:nvSpPr>
        <p:spPr>
          <a:xfrm>
            <a:off x="7276660" y="5407041"/>
            <a:ext cx="1247582" cy="1189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378476A0-6D59-45DF-966F-6B0E93185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3251" y="554445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9C6A7C-0308-4D1E-AC5D-4A84727DCED9}"/>
              </a:ext>
            </a:extLst>
          </p:cNvPr>
          <p:cNvSpPr txBox="1"/>
          <p:nvPr/>
        </p:nvSpPr>
        <p:spPr>
          <a:xfrm>
            <a:off x="8707120" y="5750560"/>
            <a:ext cx="299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고개 움직임</a:t>
            </a:r>
          </a:p>
        </p:txBody>
      </p:sp>
      <p:sp>
        <p:nvSpPr>
          <p:cNvPr id="24" name="화살표: 원형 23">
            <a:extLst>
              <a:ext uri="{FF2B5EF4-FFF2-40B4-BE49-F238E27FC236}">
                <a16:creationId xmlns:a16="http://schemas.microsoft.com/office/drawing/2014/main" id="{D2DC220C-399C-4767-991D-B71B37C2E47B}"/>
              </a:ext>
            </a:extLst>
          </p:cNvPr>
          <p:cNvSpPr/>
          <p:nvPr/>
        </p:nvSpPr>
        <p:spPr>
          <a:xfrm>
            <a:off x="7480779" y="5426082"/>
            <a:ext cx="839343" cy="913116"/>
          </a:xfrm>
          <a:prstGeom prst="circularArrow">
            <a:avLst>
              <a:gd name="adj1" fmla="val 7146"/>
              <a:gd name="adj2" fmla="val 1119587"/>
              <a:gd name="adj3" fmla="val 21157243"/>
              <a:gd name="adj4" fmla="val 15111905"/>
              <a:gd name="adj5" fmla="val 114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래픽 25" descr="남자 옆모습">
            <a:extLst>
              <a:ext uri="{FF2B5EF4-FFF2-40B4-BE49-F238E27FC236}">
                <a16:creationId xmlns:a16="http://schemas.microsoft.com/office/drawing/2014/main" id="{B817301F-66E9-4FD9-BD79-14E635476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2769" y="412320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A10D06-AE39-40DD-8FCD-5D7FD68A7B01}"/>
              </a:ext>
            </a:extLst>
          </p:cNvPr>
          <p:cNvSpPr txBox="1"/>
          <p:nvPr/>
        </p:nvSpPr>
        <p:spPr>
          <a:xfrm>
            <a:off x="1005840" y="5294750"/>
            <a:ext cx="299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chemeClr val="accent5"/>
                </a:solidFill>
                <a:latin typeface="+mj-ea"/>
                <a:ea typeface="+mj-ea"/>
              </a:rPr>
              <a:t>센서가 달린 카메라</a:t>
            </a:r>
            <a:endParaRPr lang="ko-KR" altLang="en-US" sz="25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7CF71-721B-478E-B5EB-B5500236DF1B}"/>
              </a:ext>
            </a:extLst>
          </p:cNvPr>
          <p:cNvSpPr txBox="1"/>
          <p:nvPr/>
        </p:nvSpPr>
        <p:spPr>
          <a:xfrm>
            <a:off x="8707120" y="4289057"/>
            <a:ext cx="299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머리 색</a:t>
            </a:r>
          </a:p>
        </p:txBody>
      </p:sp>
      <p:pic>
        <p:nvPicPr>
          <p:cNvPr id="31" name="그래픽 30" descr="눈">
            <a:extLst>
              <a:ext uri="{FF2B5EF4-FFF2-40B4-BE49-F238E27FC236}">
                <a16:creationId xmlns:a16="http://schemas.microsoft.com/office/drawing/2014/main" id="{E3A542D4-47C7-4396-877E-692CA36C3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2769" y="2674942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7EED80-1D38-4A13-B0A5-0315AFA50FB5}"/>
              </a:ext>
            </a:extLst>
          </p:cNvPr>
          <p:cNvSpPr txBox="1"/>
          <p:nvPr/>
        </p:nvSpPr>
        <p:spPr>
          <a:xfrm>
            <a:off x="8707120" y="2885906"/>
            <a:ext cx="299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눈 색</a:t>
            </a:r>
          </a:p>
        </p:txBody>
      </p:sp>
      <p:pic>
        <p:nvPicPr>
          <p:cNvPr id="34" name="그래픽 33" descr="단색으로 채워진 웃는 얼굴">
            <a:extLst>
              <a:ext uri="{FF2B5EF4-FFF2-40B4-BE49-F238E27FC236}">
                <a16:creationId xmlns:a16="http://schemas.microsoft.com/office/drawing/2014/main" id="{A9C4CD77-2715-4B97-8226-F1AF09F028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6660" y="1402906"/>
            <a:ext cx="570589" cy="570589"/>
          </a:xfrm>
          <a:prstGeom prst="rect">
            <a:avLst/>
          </a:prstGeom>
        </p:spPr>
      </p:pic>
      <p:pic>
        <p:nvPicPr>
          <p:cNvPr id="36" name="그래픽 35" descr="채우기 없는 웃는 얼굴">
            <a:extLst>
              <a:ext uri="{FF2B5EF4-FFF2-40B4-BE49-F238E27FC236}">
                <a16:creationId xmlns:a16="http://schemas.microsoft.com/office/drawing/2014/main" id="{B5419BEB-61CF-4D57-872A-3D01C62218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9968" y="1425688"/>
            <a:ext cx="570589" cy="5705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B31F79-D665-4DE9-8564-51E28845CF82}"/>
              </a:ext>
            </a:extLst>
          </p:cNvPr>
          <p:cNvSpPr txBox="1"/>
          <p:nvPr/>
        </p:nvSpPr>
        <p:spPr>
          <a:xfrm>
            <a:off x="8707120" y="1415994"/>
            <a:ext cx="299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피부 색</a:t>
            </a:r>
          </a:p>
        </p:txBody>
      </p:sp>
    </p:spTree>
    <p:extLst>
      <p:ext uri="{BB962C8B-B14F-4D97-AF65-F5344CB8AC3E}">
        <p14:creationId xmlns:p14="http://schemas.microsoft.com/office/powerpoint/2010/main" val="9204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(4)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Specification 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 설명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5C5438-6CC8-429D-9793-260BC8306A1B}"/>
              </a:ext>
            </a:extLst>
          </p:cNvPr>
          <p:cNvGrpSpPr/>
          <p:nvPr/>
        </p:nvGrpSpPr>
        <p:grpSpPr>
          <a:xfrm>
            <a:off x="1111261" y="1709122"/>
            <a:ext cx="2418080" cy="2374939"/>
            <a:chOff x="924560" y="2268172"/>
            <a:chExt cx="1991360" cy="19558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112DD17-7D44-4882-8C83-F3D711D514FD}"/>
                </a:ext>
              </a:extLst>
            </p:cNvPr>
            <p:cNvSpPr/>
            <p:nvPr/>
          </p:nvSpPr>
          <p:spPr>
            <a:xfrm>
              <a:off x="924560" y="2268172"/>
              <a:ext cx="1991360" cy="1955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속눈썹">
              <a:extLst>
                <a:ext uri="{FF2B5EF4-FFF2-40B4-BE49-F238E27FC236}">
                  <a16:creationId xmlns:a16="http://schemas.microsoft.com/office/drawing/2014/main" id="{06A14B17-EE59-4EDD-8EFD-07027BA2A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280" y="2514600"/>
              <a:ext cx="1386840" cy="138684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0AE49B-2DB4-41E8-80D5-D16D8A96DCC5}"/>
              </a:ext>
            </a:extLst>
          </p:cNvPr>
          <p:cNvGrpSpPr/>
          <p:nvPr/>
        </p:nvGrpSpPr>
        <p:grpSpPr>
          <a:xfrm>
            <a:off x="1111261" y="4349276"/>
            <a:ext cx="2427707" cy="2384394"/>
            <a:chOff x="731520" y="4479961"/>
            <a:chExt cx="1991360" cy="1955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5DE1F04-B062-48DF-9991-60A21074196A}"/>
                </a:ext>
              </a:extLst>
            </p:cNvPr>
            <p:cNvSpPr/>
            <p:nvPr/>
          </p:nvSpPr>
          <p:spPr>
            <a:xfrm>
              <a:off x="731520" y="4479961"/>
              <a:ext cx="1991360" cy="1955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사용자">
              <a:extLst>
                <a:ext uri="{FF2B5EF4-FFF2-40B4-BE49-F238E27FC236}">
                  <a16:creationId xmlns:a16="http://schemas.microsoft.com/office/drawing/2014/main" id="{2CB25AEF-7111-4EDB-873C-13160BB3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055" y="4595165"/>
              <a:ext cx="1711209" cy="1711209"/>
            </a:xfrm>
            <a:prstGeom prst="rect">
              <a:avLst/>
            </a:prstGeom>
          </p:spPr>
        </p:pic>
        <p:sp>
          <p:nvSpPr>
            <p:cNvPr id="16" name="화살표: 원형 15">
              <a:extLst>
                <a:ext uri="{FF2B5EF4-FFF2-40B4-BE49-F238E27FC236}">
                  <a16:creationId xmlns:a16="http://schemas.microsoft.com/office/drawing/2014/main" id="{37F4C05D-4660-49C2-A7F4-7E4C12BF6619}"/>
                </a:ext>
              </a:extLst>
            </p:cNvPr>
            <p:cNvSpPr/>
            <p:nvPr/>
          </p:nvSpPr>
          <p:spPr>
            <a:xfrm rot="2761975">
              <a:off x="1195820" y="4552268"/>
              <a:ext cx="1180107" cy="1069134"/>
            </a:xfrm>
            <a:prstGeom prst="circular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A4ACC1-5E54-42B5-881D-7239728F3B2F}"/>
              </a:ext>
            </a:extLst>
          </p:cNvPr>
          <p:cNvSpPr/>
          <p:nvPr/>
        </p:nvSpPr>
        <p:spPr>
          <a:xfrm>
            <a:off x="4287144" y="3485681"/>
            <a:ext cx="2946400" cy="86359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C107D18-1FA7-4528-8362-0194C332BB8A}"/>
              </a:ext>
            </a:extLst>
          </p:cNvPr>
          <p:cNvGrpSpPr/>
          <p:nvPr/>
        </p:nvGrpSpPr>
        <p:grpSpPr>
          <a:xfrm>
            <a:off x="8056879" y="1935476"/>
            <a:ext cx="2946399" cy="3157798"/>
            <a:chOff x="8056879" y="2335045"/>
            <a:chExt cx="2946399" cy="3157798"/>
          </a:xfrm>
        </p:grpSpPr>
        <p:pic>
          <p:nvPicPr>
            <p:cNvPr id="25" name="그래픽 24" descr="사이렌">
              <a:extLst>
                <a:ext uri="{FF2B5EF4-FFF2-40B4-BE49-F238E27FC236}">
                  <a16:creationId xmlns:a16="http://schemas.microsoft.com/office/drawing/2014/main" id="{2C9652E8-76B2-47B0-9FE1-6334CE769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6879" y="2335045"/>
              <a:ext cx="2946399" cy="2946399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9111DE2-BBEF-4A3B-B0CC-97839A9508AA}"/>
                </a:ext>
              </a:extLst>
            </p:cNvPr>
            <p:cNvSpPr/>
            <p:nvPr/>
          </p:nvSpPr>
          <p:spPr>
            <a:xfrm>
              <a:off x="8392160" y="5049510"/>
              <a:ext cx="2286000" cy="44333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err="1"/>
                <a:t>경보음</a:t>
              </a:r>
              <a:r>
                <a:rPr lang="ko-KR" altLang="en-US" sz="2200" b="1" dirty="0"/>
                <a:t>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43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(5)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과제의 기대 효과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26B15B1-03AD-4304-B213-326A7F926698}"/>
              </a:ext>
            </a:extLst>
          </p:cNvPr>
          <p:cNvSpPr/>
          <p:nvPr/>
        </p:nvSpPr>
        <p:spPr>
          <a:xfrm>
            <a:off x="416095" y="1868885"/>
            <a:ext cx="2875745" cy="102118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기존 기술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9D1F82C-B63E-4DDE-8D31-A9D75E86AAA9}"/>
              </a:ext>
            </a:extLst>
          </p:cNvPr>
          <p:cNvSpPr/>
          <p:nvPr/>
        </p:nvSpPr>
        <p:spPr>
          <a:xfrm>
            <a:off x="416095" y="3587305"/>
            <a:ext cx="2875745" cy="102118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/>
              <a:t>차선 이탈 방지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차간 거리 조정 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290545C-BA36-4C7C-B4D5-C81B076735F6}"/>
              </a:ext>
            </a:extLst>
          </p:cNvPr>
          <p:cNvSpPr/>
          <p:nvPr/>
        </p:nvSpPr>
        <p:spPr>
          <a:xfrm>
            <a:off x="416095" y="5305726"/>
            <a:ext cx="2875745" cy="102118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/>
              <a:t>졸음운전에 대한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결과 대책 시스템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978891-5FA3-4114-8A39-66D6EB9B6FC7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1853968" y="2890068"/>
            <a:ext cx="0" cy="69723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E7004A-18BD-440D-8011-C05691677DA7}"/>
              </a:ext>
            </a:extLst>
          </p:cNvPr>
          <p:cNvCxnSpPr/>
          <p:nvPr/>
        </p:nvCxnSpPr>
        <p:spPr>
          <a:xfrm>
            <a:off x="1828335" y="4608488"/>
            <a:ext cx="0" cy="6972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05B765-AF9D-4C67-B77A-24C06FDD1B85}"/>
              </a:ext>
            </a:extLst>
          </p:cNvPr>
          <p:cNvSpPr/>
          <p:nvPr/>
        </p:nvSpPr>
        <p:spPr>
          <a:xfrm>
            <a:off x="4531360" y="3462905"/>
            <a:ext cx="3047994" cy="112310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33E522-06B0-457E-9056-D085A94D122B}"/>
              </a:ext>
            </a:extLst>
          </p:cNvPr>
          <p:cNvSpPr/>
          <p:nvPr/>
        </p:nvSpPr>
        <p:spPr>
          <a:xfrm>
            <a:off x="7863840" y="1737360"/>
            <a:ext cx="3992878" cy="4589537"/>
          </a:xfrm>
          <a:prstGeom prst="roundRect">
            <a:avLst>
              <a:gd name="adj" fmla="val 2506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000" b="1" dirty="0"/>
              <a:t>‘</a:t>
            </a:r>
            <a:r>
              <a:rPr lang="ko-KR" altLang="en-US" sz="3000" b="1" dirty="0"/>
              <a:t>졸음</a:t>
            </a:r>
            <a:r>
              <a:rPr lang="en-US" altLang="ko-KR" sz="3000" b="1" dirty="0"/>
              <a:t>’</a:t>
            </a:r>
            <a:r>
              <a:rPr lang="ko-KR" altLang="en-US" sz="3000" b="1" dirty="0"/>
              <a:t>에 대한</a:t>
            </a:r>
            <a:endParaRPr lang="en-US" altLang="ko-KR" sz="3000" b="1" dirty="0"/>
          </a:p>
          <a:p>
            <a:pPr algn="ctr">
              <a:lnSpc>
                <a:spcPct val="150000"/>
              </a:lnSpc>
            </a:pPr>
            <a:r>
              <a:rPr lang="ko-KR" altLang="en-US" sz="3000" b="1" dirty="0"/>
              <a:t>인식을 통해</a:t>
            </a:r>
            <a:endParaRPr lang="en-US" altLang="ko-KR" sz="3000" b="1" dirty="0"/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highlight>
                  <a:srgbClr val="00FF00"/>
                </a:highlight>
              </a:rPr>
              <a:t>근본적인</a:t>
            </a:r>
            <a:endParaRPr lang="en-US" altLang="ko-KR" sz="3000" b="1" dirty="0">
              <a:highlight>
                <a:srgbClr val="00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highlight>
                  <a:srgbClr val="00FF00"/>
                </a:highlight>
              </a:rPr>
              <a:t>졸음운전 사고 </a:t>
            </a:r>
            <a:endParaRPr lang="en-US" altLang="ko-KR" sz="3000" b="1" dirty="0">
              <a:highlight>
                <a:srgbClr val="00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dirty="0">
                <a:highlight>
                  <a:srgbClr val="00FF00"/>
                </a:highlight>
              </a:rPr>
              <a:t>방지 </a:t>
            </a:r>
            <a:r>
              <a:rPr lang="ko-KR" altLang="en-US" sz="3000" b="1" dirty="0"/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9702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(5)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과제의 기대 효과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3B3D6D-A207-41B3-B91E-9C52699C3294}"/>
              </a:ext>
            </a:extLst>
          </p:cNvPr>
          <p:cNvSpPr/>
          <p:nvPr/>
        </p:nvSpPr>
        <p:spPr>
          <a:xfrm>
            <a:off x="416095" y="2263160"/>
            <a:ext cx="2702493" cy="26542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4B5E8-685A-4EC4-B054-7C053724199B}"/>
              </a:ext>
            </a:extLst>
          </p:cNvPr>
          <p:cNvSpPr txBox="1"/>
          <p:nvPr/>
        </p:nvSpPr>
        <p:spPr>
          <a:xfrm>
            <a:off x="237215" y="5021082"/>
            <a:ext cx="3060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경각심 고취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1507904-077B-4A4D-8EDF-C0007976E57C}"/>
              </a:ext>
            </a:extLst>
          </p:cNvPr>
          <p:cNvSpPr/>
          <p:nvPr/>
        </p:nvSpPr>
        <p:spPr>
          <a:xfrm rot="5400000">
            <a:off x="3024899" y="3052500"/>
            <a:ext cx="1872565" cy="1197269"/>
          </a:xfrm>
          <a:prstGeom prst="triangle">
            <a:avLst>
              <a:gd name="adj" fmla="val 51322"/>
            </a:avLst>
          </a:prstGeom>
          <a:solidFill>
            <a:schemeClr val="accent6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C1BBC2F5-6E53-4040-AD01-A7A6BCF7CF89}"/>
              </a:ext>
            </a:extLst>
          </p:cNvPr>
          <p:cNvSpPr/>
          <p:nvPr/>
        </p:nvSpPr>
        <p:spPr>
          <a:xfrm rot="5400000">
            <a:off x="7466331" y="2985964"/>
            <a:ext cx="1872565" cy="1197269"/>
          </a:xfrm>
          <a:prstGeom prst="triangle">
            <a:avLst>
              <a:gd name="adj" fmla="val 51322"/>
            </a:avLst>
          </a:prstGeom>
          <a:solidFill>
            <a:schemeClr val="accent6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44C24E-4282-4CC6-BD3E-8B71C6441FBA}"/>
              </a:ext>
            </a:extLst>
          </p:cNvPr>
          <p:cNvSpPr/>
          <p:nvPr/>
        </p:nvSpPr>
        <p:spPr>
          <a:xfrm>
            <a:off x="4830651" y="2263160"/>
            <a:ext cx="2702493" cy="26542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3211D-6E35-4ED5-9B53-EF96D2DCAB2B}"/>
              </a:ext>
            </a:extLst>
          </p:cNvPr>
          <p:cNvSpPr txBox="1"/>
          <p:nvPr/>
        </p:nvSpPr>
        <p:spPr>
          <a:xfrm>
            <a:off x="4651771" y="5021082"/>
            <a:ext cx="3060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안전운전자 증가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675504A-6B3B-4331-BB0B-3D5971461944}"/>
              </a:ext>
            </a:extLst>
          </p:cNvPr>
          <p:cNvSpPr/>
          <p:nvPr/>
        </p:nvSpPr>
        <p:spPr>
          <a:xfrm>
            <a:off x="9245207" y="2263160"/>
            <a:ext cx="2702493" cy="26542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CE802-AD89-4C7E-9F0C-7480867D0000}"/>
              </a:ext>
            </a:extLst>
          </p:cNvPr>
          <p:cNvSpPr txBox="1"/>
          <p:nvPr/>
        </p:nvSpPr>
        <p:spPr>
          <a:xfrm>
            <a:off x="9066327" y="5021082"/>
            <a:ext cx="3060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accent5"/>
                </a:solidFill>
                <a:latin typeface="+mj-ea"/>
                <a:ea typeface="+mj-ea"/>
              </a:rPr>
              <a:t>교통사고 감소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525247-1678-4374-A1B1-740F271DE01D}"/>
              </a:ext>
            </a:extLst>
          </p:cNvPr>
          <p:cNvGrpSpPr/>
          <p:nvPr/>
        </p:nvGrpSpPr>
        <p:grpSpPr>
          <a:xfrm>
            <a:off x="1005840" y="2381556"/>
            <a:ext cx="1571816" cy="1611548"/>
            <a:chOff x="5257621" y="2560327"/>
            <a:chExt cx="2066672" cy="2118913"/>
          </a:xfrm>
        </p:grpSpPr>
        <p:sp>
          <p:nvSpPr>
            <p:cNvPr id="9" name="폭발: 8pt 8">
              <a:extLst>
                <a:ext uri="{FF2B5EF4-FFF2-40B4-BE49-F238E27FC236}">
                  <a16:creationId xmlns:a16="http://schemas.microsoft.com/office/drawing/2014/main" id="{E183AFBF-FDD6-456B-9543-9AC07155F0D1}"/>
                </a:ext>
              </a:extLst>
            </p:cNvPr>
            <p:cNvSpPr/>
            <p:nvPr/>
          </p:nvSpPr>
          <p:spPr>
            <a:xfrm>
              <a:off x="5551194" y="2560327"/>
              <a:ext cx="1773099" cy="1355670"/>
            </a:xfrm>
            <a:prstGeom prst="irregularSeal1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CFF5AC2-6235-489F-9795-C8A81B8FD231}"/>
                </a:ext>
              </a:extLst>
            </p:cNvPr>
            <p:cNvSpPr/>
            <p:nvPr/>
          </p:nvSpPr>
          <p:spPr>
            <a:xfrm>
              <a:off x="5257621" y="3013000"/>
              <a:ext cx="2028515" cy="16662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래픽 7" descr="사용자">
            <a:extLst>
              <a:ext uri="{FF2B5EF4-FFF2-40B4-BE49-F238E27FC236}">
                <a16:creationId xmlns:a16="http://schemas.microsoft.com/office/drawing/2014/main" id="{FD6A7FEF-3CEE-44DE-B005-4861DF98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340" y="2560327"/>
            <a:ext cx="2042660" cy="2042660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19969894-D829-4140-9068-9781FC3FF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3604" y="2557658"/>
            <a:ext cx="2231116" cy="2231116"/>
          </a:xfrm>
          <a:prstGeom prst="rect">
            <a:avLst/>
          </a:prstGeom>
        </p:spPr>
      </p:pic>
      <p:pic>
        <p:nvPicPr>
          <p:cNvPr id="34" name="그래픽 33" descr="자동차">
            <a:extLst>
              <a:ext uri="{FF2B5EF4-FFF2-40B4-BE49-F238E27FC236}">
                <a16:creationId xmlns:a16="http://schemas.microsoft.com/office/drawing/2014/main" id="{F961EDAF-B0B9-41B7-8C76-2A54CC054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3143" y="2670246"/>
            <a:ext cx="1290168" cy="1290168"/>
          </a:xfrm>
          <a:prstGeom prst="rect">
            <a:avLst/>
          </a:prstGeom>
        </p:spPr>
      </p:pic>
      <p:pic>
        <p:nvPicPr>
          <p:cNvPr id="35" name="그래픽 34" descr="자동차">
            <a:extLst>
              <a:ext uri="{FF2B5EF4-FFF2-40B4-BE49-F238E27FC236}">
                <a16:creationId xmlns:a16="http://schemas.microsoft.com/office/drawing/2014/main" id="{F4351895-953E-4F89-AD04-900485977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462868" y="2781389"/>
            <a:ext cx="1401351" cy="1510085"/>
          </a:xfrm>
          <a:prstGeom prst="rect">
            <a:avLst/>
          </a:prstGeom>
        </p:spPr>
      </p:pic>
      <p:sp>
        <p:nvSpPr>
          <p:cNvPr id="36" name="폭발: 8pt 35">
            <a:extLst>
              <a:ext uri="{FF2B5EF4-FFF2-40B4-BE49-F238E27FC236}">
                <a16:creationId xmlns:a16="http://schemas.microsoft.com/office/drawing/2014/main" id="{9DE86A0B-8B83-4F21-9303-7CCBF8FF99D6}"/>
              </a:ext>
            </a:extLst>
          </p:cNvPr>
          <p:cNvSpPr/>
          <p:nvPr/>
        </p:nvSpPr>
        <p:spPr>
          <a:xfrm>
            <a:off x="10329897" y="3007861"/>
            <a:ext cx="533110" cy="703220"/>
          </a:xfrm>
          <a:prstGeom prst="irregularSeal1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B46F098E-B200-4F24-9FB6-C72AA813394A}"/>
              </a:ext>
            </a:extLst>
          </p:cNvPr>
          <p:cNvSpPr/>
          <p:nvPr/>
        </p:nvSpPr>
        <p:spPr>
          <a:xfrm>
            <a:off x="9024174" y="1987948"/>
            <a:ext cx="3187417" cy="3187417"/>
          </a:xfrm>
          <a:prstGeom prst="mathMultiply">
            <a:avLst>
              <a:gd name="adj1" fmla="val 43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1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464</Words>
  <Application>Microsoft Office PowerPoint</Application>
  <PresentationFormat>와이드스크린</PresentationFormat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영배</cp:lastModifiedBy>
  <cp:revision>45</cp:revision>
  <dcterms:created xsi:type="dcterms:W3CDTF">2019-12-23T00:32:35Z</dcterms:created>
  <dcterms:modified xsi:type="dcterms:W3CDTF">2021-03-17T07:15:38Z</dcterms:modified>
</cp:coreProperties>
</file>