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93" r:id="rId5"/>
    <p:sldId id="298" r:id="rId6"/>
    <p:sldId id="299" r:id="rId7"/>
    <p:sldId id="300" r:id="rId8"/>
    <p:sldId id="301" r:id="rId9"/>
    <p:sldId id="304" r:id="rId10"/>
    <p:sldId id="303" r:id="rId11"/>
    <p:sldId id="29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163782" y="2490281"/>
            <a:ext cx="9864437" cy="1877437"/>
            <a:chOff x="3028042" y="1767838"/>
            <a:chExt cx="6362290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028042" y="1767838"/>
              <a:ext cx="6362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#2021 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실무중심산학협력프로젝트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3200" b="1" dirty="0" err="1">
                  <a:solidFill>
                    <a:schemeClr val="bg1"/>
                  </a:solidFill>
                  <a:latin typeface="+mj-ea"/>
                  <a:ea typeface="+mj-ea"/>
                </a:rPr>
                <a:t>캡스톤</a:t>
              </a:r>
              <a:r>
                <a: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 디자인</a:t>
              </a:r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291462" y="2537279"/>
              <a:ext cx="560907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프로젝트 진행 상황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C21494-7B7E-4840-8881-39F8CEA816CF}"/>
              </a:ext>
            </a:extLst>
          </p:cNvPr>
          <p:cNvSpPr/>
          <p:nvPr/>
        </p:nvSpPr>
        <p:spPr>
          <a:xfrm>
            <a:off x="9494982" y="6114473"/>
            <a:ext cx="2632363" cy="526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8CD13-DFD7-45FD-A545-5E1FF7B569BC}"/>
              </a:ext>
            </a:extLst>
          </p:cNvPr>
          <p:cNvSpPr txBox="1"/>
          <p:nvPr/>
        </p:nvSpPr>
        <p:spPr>
          <a:xfrm>
            <a:off x="1163781" y="4542433"/>
            <a:ext cx="9864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- See Through (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시스루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조 </a:t>
            </a:r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E413-2CF9-4E6A-B353-950320592D71}"/>
              </a:ext>
            </a:extLst>
          </p:cNvPr>
          <p:cNvSpPr txBox="1"/>
          <p:nvPr/>
        </p:nvSpPr>
        <p:spPr>
          <a:xfrm>
            <a:off x="9754061" y="5652808"/>
            <a:ext cx="254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32141925 </a:t>
            </a:r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박종범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32153350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이영배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32144107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전세호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32154379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조민규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#4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및 해결 사항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B79EC8-9829-4B9B-A948-6A475DF8ED38}"/>
              </a:ext>
            </a:extLst>
          </p:cNvPr>
          <p:cNvGrpSpPr/>
          <p:nvPr/>
        </p:nvGrpSpPr>
        <p:grpSpPr>
          <a:xfrm>
            <a:off x="584200" y="1568824"/>
            <a:ext cx="10576859" cy="1073972"/>
            <a:chOff x="584200" y="1443318"/>
            <a:chExt cx="10576859" cy="10739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30AE6C6-4BFA-44E7-B117-D4DCA122F2DA}"/>
                </a:ext>
              </a:extLst>
            </p:cNvPr>
            <p:cNvSpPr/>
            <p:nvPr/>
          </p:nvSpPr>
          <p:spPr>
            <a:xfrm>
              <a:off x="584200" y="1443318"/>
              <a:ext cx="1073972" cy="10739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2"/>
                  </a:solidFill>
                </a:rPr>
                <a:t>1</a:t>
              </a:r>
              <a:endParaRPr lang="ko-KR" alt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63D9A32-AA3D-4C6C-B268-2B461B32F427}"/>
                </a:ext>
              </a:extLst>
            </p:cNvPr>
            <p:cNvSpPr/>
            <p:nvPr/>
          </p:nvSpPr>
          <p:spPr>
            <a:xfrm>
              <a:off x="1775012" y="1497106"/>
              <a:ext cx="9386047" cy="966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6">
                      <a:lumMod val="50000"/>
                    </a:schemeClr>
                  </a:solidFill>
                </a:rPr>
                <a:t>COVID-19</a:t>
              </a:r>
              <a:r>
                <a:rPr lang="ko-KR" altLang="en-US" sz="3200" dirty="0">
                  <a:solidFill>
                    <a:schemeClr val="accent6">
                      <a:lumMod val="50000"/>
                    </a:schemeClr>
                  </a:solidFill>
                </a:rPr>
                <a:t>로 인한 회의 장소 및 시간 제한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CC60D0-3EC9-470E-BE08-CB591AAB8028}"/>
              </a:ext>
            </a:extLst>
          </p:cNvPr>
          <p:cNvGrpSpPr/>
          <p:nvPr/>
        </p:nvGrpSpPr>
        <p:grpSpPr>
          <a:xfrm>
            <a:off x="584200" y="4338918"/>
            <a:ext cx="10576859" cy="1073972"/>
            <a:chOff x="584200" y="1443318"/>
            <a:chExt cx="10576859" cy="10739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E5DEB-6F0C-4510-B854-042084DE4B8E}"/>
                </a:ext>
              </a:extLst>
            </p:cNvPr>
            <p:cNvSpPr/>
            <p:nvPr/>
          </p:nvSpPr>
          <p:spPr>
            <a:xfrm>
              <a:off x="584200" y="1443318"/>
              <a:ext cx="1073972" cy="10739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2"/>
                  </a:solidFill>
                </a:rPr>
                <a:t>2</a:t>
              </a:r>
              <a:endParaRPr lang="ko-KR" altLang="en-US" sz="4800" dirty="0">
                <a:solidFill>
                  <a:schemeClr val="tx2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4A5995F-BA93-4D28-87FA-61BBC3486DCC}"/>
                </a:ext>
              </a:extLst>
            </p:cNvPr>
            <p:cNvSpPr/>
            <p:nvPr/>
          </p:nvSpPr>
          <p:spPr>
            <a:xfrm>
              <a:off x="1775012" y="1497106"/>
              <a:ext cx="9386047" cy="966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accent6">
                      <a:lumMod val="50000"/>
                    </a:schemeClr>
                  </a:solidFill>
                </a:rPr>
                <a:t>학교 내 실습 공간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9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2604247" y="2802532"/>
            <a:ext cx="6983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5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5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0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도시, 도로, 길, 고속도로이(가) 표시된 사진&#10;&#10;자동 생성된 설명">
            <a:extLst>
              <a:ext uri="{FF2B5EF4-FFF2-40B4-BE49-F238E27FC236}">
                <a16:creationId xmlns:a16="http://schemas.microsoft.com/office/drawing/2014/main" id="{0177EA88-857F-466A-9291-BAD43ADD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87" y="0"/>
            <a:ext cx="9609413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249929" cy="523220"/>
            <a:chOff x="1191929" y="2733040"/>
            <a:chExt cx="324992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4657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376565" cy="523220"/>
            <a:chOff x="1191929" y="2733040"/>
            <a:chExt cx="33765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연구 진행 상황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3735638" cy="523220"/>
            <a:chOff x="1191929" y="2733040"/>
            <a:chExt cx="3735638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951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진행될 연구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4221348" cy="523220"/>
            <a:chOff x="1191929" y="2733040"/>
            <a:chExt cx="422134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3437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 및 해결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#1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1118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 방지 시스템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356142-4415-4260-881E-21105D52B353}"/>
              </a:ext>
            </a:extLst>
          </p:cNvPr>
          <p:cNvGrpSpPr/>
          <p:nvPr/>
        </p:nvGrpSpPr>
        <p:grpSpPr>
          <a:xfrm>
            <a:off x="808768" y="1686824"/>
            <a:ext cx="3081921" cy="3540818"/>
            <a:chOff x="4445461" y="2079290"/>
            <a:chExt cx="3081921" cy="35408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E5DEF6-8AEA-4701-AAC9-8B543D6FFA81}"/>
                </a:ext>
              </a:extLst>
            </p:cNvPr>
            <p:cNvSpPr/>
            <p:nvPr/>
          </p:nvSpPr>
          <p:spPr>
            <a:xfrm>
              <a:off x="4592320" y="2079290"/>
              <a:ext cx="2834638" cy="28346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83CE1-D8A2-4BE8-BDA0-493E10B40740}"/>
                </a:ext>
              </a:extLst>
            </p:cNvPr>
            <p:cNvSpPr txBox="1"/>
            <p:nvPr/>
          </p:nvSpPr>
          <p:spPr>
            <a:xfrm flipH="1">
              <a:off x="4445461" y="4973777"/>
              <a:ext cx="3081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차량 내부에 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카메라와</a:t>
              </a:r>
              <a:r>
                <a:rPr lang="en-US" altLang="ko-KR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b="1" dirty="0">
                  <a:solidFill>
                    <a:schemeClr val="accent1"/>
                  </a:solidFill>
                </a:rPr>
                <a:t>센서 설치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과제 목표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694825-7179-41DC-821D-33AE77D4FBD7}"/>
              </a:ext>
            </a:extLst>
          </p:cNvPr>
          <p:cNvGrpSpPr/>
          <p:nvPr/>
        </p:nvGrpSpPr>
        <p:grpSpPr>
          <a:xfrm>
            <a:off x="4871258" y="2441587"/>
            <a:ext cx="2834638" cy="3540818"/>
            <a:chOff x="4592320" y="2079290"/>
            <a:chExt cx="2834638" cy="35408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6CCCC9-1CE8-4E33-A65A-ECB5AEFC7510}"/>
                </a:ext>
              </a:extLst>
            </p:cNvPr>
            <p:cNvSpPr/>
            <p:nvPr/>
          </p:nvSpPr>
          <p:spPr>
            <a:xfrm>
              <a:off x="4592320" y="2079290"/>
              <a:ext cx="2834638" cy="28346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F331E1-D57B-4537-AC1E-E7D9DBA3794D}"/>
                </a:ext>
              </a:extLst>
            </p:cNvPr>
            <p:cNvSpPr txBox="1"/>
            <p:nvPr/>
          </p:nvSpPr>
          <p:spPr>
            <a:xfrm flipH="1">
              <a:off x="4963159" y="4973777"/>
              <a:ext cx="2092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사용자의 </a:t>
              </a:r>
              <a:endParaRPr lang="en-US" altLang="ko-KR" b="1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신체데이터 수집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C62511-09FE-4C0D-98A0-587E85806C9A}"/>
              </a:ext>
            </a:extLst>
          </p:cNvPr>
          <p:cNvSpPr txBox="1"/>
          <p:nvPr/>
        </p:nvSpPr>
        <p:spPr>
          <a:xfrm flipH="1">
            <a:off x="9107515" y="6177986"/>
            <a:ext cx="209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졸음운전 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여부 판별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5924F3-435A-42FD-85B1-584331AA640D}"/>
              </a:ext>
            </a:extLst>
          </p:cNvPr>
          <p:cNvSpPr/>
          <p:nvPr/>
        </p:nvSpPr>
        <p:spPr>
          <a:xfrm rot="1997934">
            <a:off x="3990798" y="3083444"/>
            <a:ext cx="730137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74E2725-D80B-4775-BD67-B739413100C1}"/>
              </a:ext>
            </a:extLst>
          </p:cNvPr>
          <p:cNvSpPr/>
          <p:nvPr/>
        </p:nvSpPr>
        <p:spPr>
          <a:xfrm rot="1997934">
            <a:off x="7956646" y="4213495"/>
            <a:ext cx="730137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자동차, 유아용의자, 조종판이(가) 표시된 사진&#10;&#10;자동 생성된 설명">
            <a:extLst>
              <a:ext uri="{FF2B5EF4-FFF2-40B4-BE49-F238E27FC236}">
                <a16:creationId xmlns:a16="http://schemas.microsoft.com/office/drawing/2014/main" id="{303411A2-8A71-4D16-8894-7B8D51B6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8" r="27102" b="15376"/>
          <a:stretch/>
        </p:blipFill>
        <p:spPr>
          <a:xfrm>
            <a:off x="955629" y="1689120"/>
            <a:ext cx="2834636" cy="28574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520EF8-B74F-4FF1-88C1-051E089071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t="-1403" r="9957" b="1578"/>
          <a:stretch/>
        </p:blipFill>
        <p:spPr>
          <a:xfrm>
            <a:off x="8736676" y="3209041"/>
            <a:ext cx="2834641" cy="2894484"/>
          </a:xfrm>
          <a:prstGeom prst="rect">
            <a:avLst/>
          </a:prstGeom>
        </p:spPr>
      </p:pic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41EFDF12-68BD-4CB1-A933-79B7861D2C61}"/>
              </a:ext>
            </a:extLst>
          </p:cNvPr>
          <p:cNvSpPr/>
          <p:nvPr/>
        </p:nvSpPr>
        <p:spPr>
          <a:xfrm>
            <a:off x="2191453" y="1811670"/>
            <a:ext cx="822706" cy="1700096"/>
          </a:xfrm>
          <a:prstGeom prst="donut">
            <a:avLst>
              <a:gd name="adj" fmla="val 70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 descr="자동차, 실외, 차량, 운송이(가) 표시된 사진&#10;&#10;자동 생성된 설명">
            <a:extLst>
              <a:ext uri="{FF2B5EF4-FFF2-40B4-BE49-F238E27FC236}">
                <a16:creationId xmlns:a16="http://schemas.microsoft.com/office/drawing/2014/main" id="{E5DD1CC3-0886-461B-8FD0-03309F80AA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27372"/>
          <a:stretch/>
        </p:blipFill>
        <p:spPr>
          <a:xfrm>
            <a:off x="4871254" y="2441597"/>
            <a:ext cx="2834637" cy="2894477"/>
          </a:xfrm>
          <a:prstGeom prst="rect">
            <a:avLst/>
          </a:prstGeom>
        </p:spPr>
      </p:pic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4F16F74-E430-4BBB-9B18-2322243F2A22}"/>
              </a:ext>
            </a:extLst>
          </p:cNvPr>
          <p:cNvSpPr/>
          <p:nvPr/>
        </p:nvSpPr>
        <p:spPr>
          <a:xfrm rot="16011336">
            <a:off x="5846036" y="2725719"/>
            <a:ext cx="267622" cy="1463029"/>
          </a:xfrm>
          <a:prstGeom prst="triangle">
            <a:avLst>
              <a:gd name="adj" fmla="val 684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#2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진행 상황</a:t>
            </a:r>
          </a:p>
        </p:txBody>
      </p:sp>
      <p:pic>
        <p:nvPicPr>
          <p:cNvPr id="8" name="그림 7" descr="전자기기이(가) 표시된 사진&#10;&#10;자동 생성된 설명">
            <a:extLst>
              <a:ext uri="{FF2B5EF4-FFF2-40B4-BE49-F238E27FC236}">
                <a16:creationId xmlns:a16="http://schemas.microsoft.com/office/drawing/2014/main" id="{98BB7D2B-8CB0-4643-A6BB-67444C81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3" y="1225835"/>
            <a:ext cx="5439175" cy="54391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SW·HW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07DE2-DF5D-4699-9E12-44C18ABB8C2C}"/>
              </a:ext>
            </a:extLst>
          </p:cNvPr>
          <p:cNvSpPr txBox="1"/>
          <p:nvPr/>
        </p:nvSpPr>
        <p:spPr>
          <a:xfrm flipH="1">
            <a:off x="6096000" y="2135252"/>
            <a:ext cx="6021649" cy="2741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젯슨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나노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(Jetson Nano)</a:t>
            </a:r>
          </a:p>
          <a:p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엔비디아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사에서 만든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개발자보드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‘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젯슨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TX1’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기반의 소형 모델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USB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전원 공급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보유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1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#2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진행 상황</a:t>
            </a:r>
          </a:p>
        </p:txBody>
      </p:sp>
      <p:pic>
        <p:nvPicPr>
          <p:cNvPr id="8" name="그림 7" descr="전자기기이(가) 표시된 사진&#10;&#10;자동 생성된 설명">
            <a:extLst>
              <a:ext uri="{FF2B5EF4-FFF2-40B4-BE49-F238E27FC236}">
                <a16:creationId xmlns:a16="http://schemas.microsoft.com/office/drawing/2014/main" id="{98BB7D2B-8CB0-4643-A6BB-67444C81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51" y="2711522"/>
            <a:ext cx="4534347" cy="4534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SW·HW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구축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31AE0EB-F33B-4E12-ABF7-EF53E9C86BD0}"/>
              </a:ext>
            </a:extLst>
          </p:cNvPr>
          <p:cNvSpPr/>
          <p:nvPr/>
        </p:nvSpPr>
        <p:spPr>
          <a:xfrm>
            <a:off x="4908447" y="1238477"/>
            <a:ext cx="4534347" cy="3038012"/>
          </a:xfrm>
          <a:prstGeom prst="wedgeEllipseCallout">
            <a:avLst>
              <a:gd name="adj1" fmla="val -45942"/>
              <a:gd name="adj2" fmla="val 430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ea typeface="나눔스퀘어 ExtraBold" panose="020B0600000101010101"/>
              </a:rPr>
              <a:t>Ubuntu </a:t>
            </a:r>
            <a:r>
              <a:rPr lang="ko-KR" altLang="en-US" sz="3600" dirty="0">
                <a:solidFill>
                  <a:schemeClr val="accent1"/>
                </a:solidFill>
                <a:ea typeface="나눔스퀘어 ExtraBold" panose="020B0600000101010101"/>
              </a:rPr>
              <a:t>기반의</a:t>
            </a:r>
            <a:endParaRPr lang="en-US" altLang="ko-KR" sz="3600" dirty="0">
              <a:solidFill>
                <a:schemeClr val="accent1"/>
              </a:solidFill>
              <a:ea typeface="나눔스퀘어 ExtraBold" panose="020B0600000101010101"/>
            </a:endParaRPr>
          </a:p>
          <a:p>
            <a:pPr algn="ctr"/>
            <a:r>
              <a:rPr lang="en-US" altLang="ko-KR" sz="3600" dirty="0">
                <a:solidFill>
                  <a:schemeClr val="accent1"/>
                </a:solidFill>
                <a:ea typeface="나눔스퀘어 ExtraBold" panose="020B0600000101010101"/>
              </a:rPr>
              <a:t>OS </a:t>
            </a:r>
            <a:r>
              <a:rPr lang="ko-KR" altLang="en-US" sz="3600" dirty="0">
                <a:solidFill>
                  <a:schemeClr val="accent1"/>
                </a:solidFill>
                <a:ea typeface="나눔스퀘어 ExtraBold" panose="020B0600000101010101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6572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#2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진행 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 진행</a:t>
            </a:r>
          </a:p>
        </p:txBody>
      </p:sp>
      <p:pic>
        <p:nvPicPr>
          <p:cNvPr id="11" name="그림 10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8265C5C-E188-426C-BD86-D2E6EE8B0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5" y="1812365"/>
            <a:ext cx="5522259" cy="4141694"/>
          </a:xfrm>
          <a:prstGeom prst="rect">
            <a:avLst/>
          </a:prstGeom>
        </p:spPr>
      </p:pic>
      <p:pic>
        <p:nvPicPr>
          <p:cNvPr id="9" name="그림 8" descr="텍스트, 책상이(가) 표시된 사진&#10;&#10;자동 생성된 설명">
            <a:extLst>
              <a:ext uri="{FF2B5EF4-FFF2-40B4-BE49-F238E27FC236}">
                <a16:creationId xmlns:a16="http://schemas.microsoft.com/office/drawing/2014/main" id="{46C60F1A-3903-427E-879F-248F85BD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98" y="1812364"/>
            <a:ext cx="5522260" cy="414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#3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진행될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오픈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cv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F45F27-A2B5-4BFB-8E06-765D1C43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2028144"/>
            <a:ext cx="3137649" cy="3864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1117DA-6C89-405D-8FDC-4AB9AF70C059}"/>
              </a:ext>
            </a:extLst>
          </p:cNvPr>
          <p:cNvSpPr txBox="1"/>
          <p:nvPr/>
        </p:nvSpPr>
        <p:spPr>
          <a:xfrm flipH="1">
            <a:off x="4744687" y="2294865"/>
            <a:ext cx="7174596" cy="227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오픈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cv (OpenCV)</a:t>
            </a:r>
          </a:p>
          <a:p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이미지 프로세싱에 중점을 둔 오픈소스 라이브러리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물체 인식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안면 인식에 사용 가능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사람의 얼굴을 인식하는 용도로 사용 예정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1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#3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진행될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모델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얼굴 인식 알고리즘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6ECFF7-3C3B-4A4D-82F8-787C62CE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6" y="2137657"/>
            <a:ext cx="5303471" cy="3645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3FA01-2B12-41F1-9C45-9C512CFF0BB1}"/>
              </a:ext>
            </a:extLst>
          </p:cNvPr>
          <p:cNvSpPr txBox="1"/>
          <p:nvPr/>
        </p:nvSpPr>
        <p:spPr>
          <a:xfrm flipH="1">
            <a:off x="557084" y="2137657"/>
            <a:ext cx="6116432" cy="270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하르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Haar</a:t>
            </a:r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Cascade)</a:t>
            </a:r>
          </a:p>
          <a:p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이미지의 밝기차를 이용해 특징 탐지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특징에 따라 얼굴 분석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사각형을 옮겨가며 검정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흰색 부분의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밝기값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계산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0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6391D1-0CE9-4D59-AC3C-B1240A1E540A}"/>
              </a:ext>
            </a:extLst>
          </p:cNvPr>
          <p:cNvSpPr/>
          <p:nvPr/>
        </p:nvSpPr>
        <p:spPr>
          <a:xfrm>
            <a:off x="171796" y="6326909"/>
            <a:ext cx="12020204" cy="44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584200" y="247832"/>
            <a:ext cx="843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#3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70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진행될 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1BC0F-66AD-4F0F-8106-C359F45E9467}"/>
              </a:ext>
            </a:extLst>
          </p:cNvPr>
          <p:cNvSpPr txBox="1"/>
          <p:nvPr/>
        </p:nvSpPr>
        <p:spPr>
          <a:xfrm flipH="1">
            <a:off x="416095" y="1193808"/>
            <a:ext cx="602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모델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얼굴 인식 알고리즘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47D6A-D52D-49B3-98F8-FDB2DCF38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32" y="1868888"/>
            <a:ext cx="5436568" cy="35627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F176B-DB5C-48E9-858D-5A6BB8073D4B}"/>
              </a:ext>
            </a:extLst>
          </p:cNvPr>
          <p:cNvSpPr txBox="1"/>
          <p:nvPr/>
        </p:nvSpPr>
        <p:spPr>
          <a:xfrm flipH="1">
            <a:off x="6075568" y="1991086"/>
            <a:ext cx="6116432" cy="33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Adaboost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밝기차가 임계치 이상이면 특징으로 분류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특징에 따라 얼굴 분석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시 얼굴이 포함된 이미지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포함되지 않은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이미지가 모두 필요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AEED79-413C-46F9-909F-12CC8FABF6C1}"/>
              </a:ext>
            </a:extLst>
          </p:cNvPr>
          <p:cNvSpPr/>
          <p:nvPr/>
        </p:nvSpPr>
        <p:spPr>
          <a:xfrm>
            <a:off x="1308847" y="5674659"/>
            <a:ext cx="9368118" cy="81578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OpenCV</a:t>
            </a:r>
            <a:r>
              <a:rPr lang="ko-KR" altLang="en-US" sz="2000" dirty="0">
                <a:solidFill>
                  <a:schemeClr val="accent1"/>
                </a:solidFill>
              </a:rPr>
              <a:t>에서는 얼굴 검출을 위해 미리 학습시켜 둔 검출기를 오픈소스로 제공</a:t>
            </a:r>
          </a:p>
        </p:txBody>
      </p:sp>
    </p:spTree>
    <p:extLst>
      <p:ext uri="{BB962C8B-B14F-4D97-AF65-F5344CB8AC3E}">
        <p14:creationId xmlns:p14="http://schemas.microsoft.com/office/powerpoint/2010/main" val="16342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314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영배</cp:lastModifiedBy>
  <cp:revision>60</cp:revision>
  <dcterms:created xsi:type="dcterms:W3CDTF">2019-12-23T00:32:35Z</dcterms:created>
  <dcterms:modified xsi:type="dcterms:W3CDTF">2021-04-11T14:51:39Z</dcterms:modified>
</cp:coreProperties>
</file>