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7" r:id="rId12"/>
  </p:sldMasterIdLst>
  <p:handoutMasterIdLst>
    <p:handoutMasterId r:id="rId14"/>
  </p:handoutMasterIdLst>
  <p:sldIdLst>
    <p:sldId id="287" r:id="rId16"/>
    <p:sldId id="313" r:id="rId17"/>
    <p:sldId id="314" r:id="rId18"/>
    <p:sldId id="315" r:id="rId19"/>
    <p:sldId id="318" r:id="rId20"/>
    <p:sldId id="317" r:id="rId21"/>
    <p:sldId id="319" r:id="rId22"/>
    <p:sldId id="321" r:id="rId23"/>
    <p:sldId id="322" r:id="rId24"/>
    <p:sldId id="32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>
        <p:guide orient="horz" pos="2154"/>
        <p:guide pos="383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9E31A9-4599-4FBD-894F-F11BE5421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3FF0-A361-4A20-9B2D-C1CD747C9F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B073-D32C-4981-A0CE-D38000E4E52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479B-CE4A-48D7-BFAE-427DB008F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4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5257281822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5984251751822.jpe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1060641701822.jpe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image" Target="../media/fImage4870021761822.jpe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2573018706.png"></Relationship><Relationship Id="rId3" Type="http://schemas.openxmlformats.org/officeDocument/2006/relationships/image" Target="../media/fImage4711563037963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257313285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50030" y="1292225"/>
            <a:ext cx="398145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48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ee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48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Through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7973695" y="4676775"/>
            <a:ext cx="39820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나눔스퀘어" charset="0"/>
              </a:rPr>
              <a:t>32141925 </a:t>
            </a:r>
            <a:r>
              <a:rPr sz="1800" b="1">
                <a:solidFill>
                  <a:schemeClr val="bg1"/>
                </a:solidFill>
                <a:latin typeface="나눔스퀘어" charset="0"/>
                <a:ea typeface="나눔스퀘어" charset="0"/>
              </a:rPr>
              <a:t>박종범</a:t>
            </a:r>
            <a:endParaRPr lang="ko-KR" altLang="en-US" sz="1800" b="1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나눔스퀘어" charset="0"/>
                <a:ea typeface="나눔스퀘어" charset="0"/>
              </a:rPr>
              <a:t>32153350 이영배</a:t>
            </a:r>
            <a:endParaRPr lang="ko-KR" altLang="en-US" sz="1800" b="1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나눔스퀘어" charset="0"/>
                <a:ea typeface="나눔스퀘어" charset="0"/>
              </a:rPr>
              <a:t>32144107 전세호</a:t>
            </a:r>
            <a:endParaRPr lang="ko-KR" altLang="en-US" sz="1800" b="1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chemeClr val="bg1"/>
                </a:solidFill>
                <a:latin typeface="나눔스퀘어" charset="0"/>
                <a:ea typeface="나눔스퀘어" charset="0"/>
              </a:rPr>
              <a:t>32154379 조민규</a:t>
            </a:r>
            <a:endParaRPr lang="ko-KR" altLang="en-US" sz="1900" cap="none" b="0" strike="noStrike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9950" y="237934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1060" y="151384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64075" y="352361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55185" y="265811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 rot="0">
            <a:off x="3967480" y="1482090"/>
            <a:ext cx="398081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0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See</a:t>
            </a:r>
            <a:endParaRPr lang="ko-KR" altLang="en-US" sz="20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 rot="0">
            <a:off x="5342255" y="2542540"/>
            <a:ext cx="145415" cy="158559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 rot="0">
            <a:off x="5342255" y="2542540"/>
            <a:ext cx="145415" cy="994410"/>
          </a:xfrm>
          <a:prstGeom prst="roundRect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5341620" y="247078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 rot="0">
            <a:off x="5341620" y="3451860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342255" y="4050030"/>
            <a:ext cx="145415" cy="145415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 rot="0">
            <a:off x="5590540" y="2542540"/>
            <a:ext cx="145415" cy="158559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 rot="0">
            <a:off x="5590540" y="2542540"/>
            <a:ext cx="145415" cy="634365"/>
          </a:xfrm>
          <a:prstGeom prst="roundRect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 rot="0">
            <a:off x="5589905" y="247078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타원 37"/>
          <p:cNvSpPr>
            <a:spLocks/>
          </p:cNvSpPr>
          <p:nvPr/>
        </p:nvSpPr>
        <p:spPr>
          <a:xfrm rot="0">
            <a:off x="5588000" y="3075940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5590540" y="4050030"/>
            <a:ext cx="145415" cy="145415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모서리가 둥근 직사각형 40"/>
          <p:cNvSpPr>
            <a:spLocks/>
          </p:cNvSpPr>
          <p:nvPr/>
        </p:nvSpPr>
        <p:spPr>
          <a:xfrm rot="0">
            <a:off x="5856605" y="2527935"/>
            <a:ext cx="145415" cy="158559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모서리가 둥근 직사각형 41"/>
          <p:cNvSpPr>
            <a:spLocks/>
          </p:cNvSpPr>
          <p:nvPr/>
        </p:nvSpPr>
        <p:spPr>
          <a:xfrm rot="0">
            <a:off x="5856605" y="2527935"/>
            <a:ext cx="145415" cy="788035"/>
          </a:xfrm>
          <a:prstGeom prst="roundRect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5855970" y="245554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>
          <a:xfrm rot="0">
            <a:off x="5853430" y="321373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5856605" y="4034790"/>
            <a:ext cx="145415" cy="145415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모서리가 둥근 직사각형 45"/>
          <p:cNvSpPr>
            <a:spLocks/>
          </p:cNvSpPr>
          <p:nvPr/>
        </p:nvSpPr>
        <p:spPr>
          <a:xfrm rot="0">
            <a:off x="6104890" y="2527935"/>
            <a:ext cx="145415" cy="158559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 rot="0">
            <a:off x="6104890" y="2527935"/>
            <a:ext cx="145415" cy="433070"/>
          </a:xfrm>
          <a:prstGeom prst="roundRect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타원 47"/>
          <p:cNvSpPr>
            <a:spLocks/>
          </p:cNvSpPr>
          <p:nvPr/>
        </p:nvSpPr>
        <p:spPr>
          <a:xfrm rot="0">
            <a:off x="6104255" y="245554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6110605" y="2887980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6104890" y="4034790"/>
            <a:ext cx="145415" cy="145415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 rot="0">
            <a:off x="6352540" y="2527935"/>
            <a:ext cx="145415" cy="158559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41404A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 rot="0">
            <a:off x="6352540" y="2527935"/>
            <a:ext cx="145415" cy="788035"/>
          </a:xfrm>
          <a:prstGeom prst="roundRect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6352540" y="2455545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타원 53"/>
          <p:cNvSpPr>
            <a:spLocks/>
          </p:cNvSpPr>
          <p:nvPr/>
        </p:nvSpPr>
        <p:spPr>
          <a:xfrm rot="0">
            <a:off x="6350000" y="3242310"/>
            <a:ext cx="145415" cy="14541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0">
            <a:off x="6352540" y="4034790"/>
            <a:ext cx="145415" cy="145415"/>
          </a:xfrm>
          <a:prstGeom prst="ellipse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 rot="0">
            <a:off x="3941445" y="4592955"/>
            <a:ext cx="3981450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endParaRPr lang="ko-KR" altLang="en-US" sz="20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buFontTx/>
              <a:buNone/>
            </a:pPr>
            <a:r>
              <a:rPr lang="ko-KR" altLang="ko-KR" sz="2000" spc="-13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Through</a:t>
            </a:r>
            <a:endParaRPr lang="ko-KR" altLang="en-US" sz="20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387475" y="240665"/>
            <a:ext cx="2208530" cy="783590"/>
            <a:chOff x="1387475" y="240665"/>
            <a:chExt cx="2208530" cy="783590"/>
          </a:xfrm>
        </p:grpSpPr>
        <p:sp>
          <p:nvSpPr>
            <p:cNvPr id="60" name="직사각형 59"/>
            <p:cNvSpPr>
              <a:spLocks/>
            </p:cNvSpPr>
            <p:nvPr/>
          </p:nvSpPr>
          <p:spPr>
            <a:xfrm rot="0">
              <a:off x="1387475" y="240665"/>
              <a:ext cx="2209165" cy="7842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3000" spc="-140">
                  <a:solidFill>
                    <a:schemeClr val="bg1"/>
                  </a:solidFill>
                  <a:latin typeface="Arial" charset="0"/>
                  <a:ea typeface="Arial" charset="0"/>
                </a:rPr>
                <a:t>End</a:t>
              </a:r>
              <a:endParaRPr lang="ko-KR" altLang="en-US" sz="3000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rot="0">
              <a:off x="1568450" y="1000125"/>
              <a:ext cx="190373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0">
              <a:off x="1568450" y="360045"/>
              <a:ext cx="190373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>
            <a:spLocks/>
          </p:cNvSpPr>
          <p:nvPr/>
        </p:nvSpPr>
        <p:spPr>
          <a:xfrm rot="0">
            <a:off x="6172835" y="5541645"/>
            <a:ext cx="39814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buFontTx/>
              <a:buNone/>
            </a:pPr>
            <a:r>
              <a:rPr lang="ko-KR" altLang="ko-KR" sz="1600" spc="-130">
                <a:solidFill>
                  <a:schemeClr val="bg1"/>
                </a:solidFill>
                <a:latin typeface="Arial" charset="0"/>
                <a:ea typeface="Arial" charset="0"/>
              </a:rPr>
              <a:t>Thank you</a:t>
            </a:r>
            <a:endParaRPr lang="ko-KR" altLang="en-US" sz="160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599805" y="240665"/>
            <a:ext cx="2178050" cy="6991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000" spc="-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3000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4575810" y="1483995"/>
            <a:ext cx="6195060" cy="23075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lnSpc>
                <a:spcPct val="150000"/>
              </a:lnSpc>
              <a:buFontTx/>
              <a:buNone/>
            </a:pPr>
            <a:r>
              <a:rPr lang="ko-KR" altLang="ko-KR" sz="20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1.지금까지의 진행상황	           	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lnSpc>
                <a:spcPct val="150000"/>
              </a:lnSpc>
              <a:buFontTx/>
              <a:buNone/>
            </a:pPr>
            <a:r>
              <a:rPr lang="ko-KR" altLang="ko-KR" sz="20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2.현재 진행상황				  	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lnSpc>
                <a:spcPct val="150000"/>
              </a:lnSpc>
              <a:buFontTx/>
              <a:buNone/>
            </a:pPr>
            <a:r>
              <a:rPr lang="ko-KR" altLang="ko-KR" sz="12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-dlib, Hog, 환경세팅, 모델학습, 속도에 따른 위험도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lnSpc>
                <a:spcPct val="150000"/>
              </a:lnSpc>
              <a:buFontTx/>
              <a:buNone/>
            </a:pPr>
            <a:r>
              <a:rPr lang="ko-KR" altLang="ko-KR" sz="20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       </a:t>
            </a:r>
            <a:r>
              <a:rPr lang="ko-KR" altLang="ko-KR" sz="20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3.앞으로의 계획   	    			  	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lnSpc>
                <a:spcPct val="150000"/>
              </a:lnSpc>
              <a:buFontTx/>
              <a:buNone/>
            </a:pPr>
            <a:r>
              <a:rPr lang="ko-KR" altLang="ko-KR" sz="1200" spc="-12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-이벤트 출력 방식, 전방 장애물 인식  			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8815705" y="1008380"/>
            <a:ext cx="1815465" cy="1270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815705" y="343535"/>
            <a:ext cx="1815465" cy="1270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>
            <a:spLocks/>
          </p:cNvSpPr>
          <p:nvPr/>
        </p:nvSpPr>
        <p:spPr>
          <a:xfrm rot="0">
            <a:off x="6041390" y="4415155"/>
            <a:ext cx="3981450" cy="9220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-장치들 수령 후 -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buFontTx/>
              <a:buNone/>
            </a:pPr>
            <a:r>
              <a:rPr lang="ko-KR" altLang="ko-KR" sz="20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초기 셋팅, 조사된 자료 토대로 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buFontTx/>
              <a:buNone/>
            </a:pPr>
            <a:r>
              <a:rPr lang="ko-KR" altLang="ko-KR" sz="20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각 모듈 테스트 및 진행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3061335" y="2189480"/>
            <a:ext cx="1536700" cy="784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 b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프로젝트 소개</a:t>
            </a:r>
            <a:endParaRPr lang="ko-KR" altLang="en-US" sz="1500" b="1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 b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및 계획서</a:t>
            </a:r>
            <a:endParaRPr lang="ko-KR" altLang="en-US" sz="1500" b="1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00680" y="1645920"/>
            <a:ext cx="1872615" cy="1872615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99610" y="1651635"/>
            <a:ext cx="1872615" cy="1872615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102985" y="1631315"/>
            <a:ext cx="1872615" cy="1872615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705725" y="1637030"/>
            <a:ext cx="1872615" cy="1872615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4670425" y="2360295"/>
            <a:ext cx="1536700" cy="438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자료조사</a:t>
            </a:r>
            <a:endParaRPr lang="ko-KR" altLang="en-US" sz="15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 rot="0">
            <a:off x="6292215" y="2197100"/>
            <a:ext cx="1536700" cy="784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준비물 수령</a:t>
            </a:r>
            <a:endParaRPr lang="ko-KR" altLang="en-US" sz="15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및 초기세팅</a:t>
            </a:r>
            <a:endParaRPr lang="ko-KR" altLang="en-US" sz="15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7886065" y="2360295"/>
            <a:ext cx="1536700" cy="438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5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Now</a:t>
            </a:r>
            <a:endParaRPr lang="ko-KR" altLang="en-US" sz="15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 rot="0">
            <a:off x="1449070" y="4413885"/>
            <a:ext cx="3981450" cy="6146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-준비물이 오기 전-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buFontTx/>
              <a:buNone/>
            </a:pPr>
            <a:r>
              <a:rPr lang="ko-KR" altLang="ko-KR" sz="20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설계,조사 진행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00050" y="464820"/>
            <a:ext cx="2746375" cy="558800"/>
            <a:chOff x="400050" y="464820"/>
            <a:chExt cx="2746375" cy="558800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0">
              <a:off x="400050" y="464820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지금까지의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rot="0">
              <a:off x="641350" y="1022985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0">
              <a:off x="641350" y="493395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34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 rot="0">
            <a:off x="5100320" y="626745"/>
            <a:ext cx="398081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8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개발 목표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740275" y="1399540"/>
            <a:ext cx="1998345" cy="199834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24" name="타원 12"/>
          <p:cNvSpPr>
            <a:spLocks/>
          </p:cNvSpPr>
          <p:nvPr/>
        </p:nvSpPr>
        <p:spPr>
          <a:xfrm rot="0">
            <a:off x="4737100" y="1560830"/>
            <a:ext cx="1066165" cy="1002665"/>
          </a:xfrm>
          <a:custGeom>
            <a:gdLst>
              <a:gd fmla="*/ 484050 w 1064782" name="TX0"/>
              <a:gd fmla="*/ 0 h 1001261" name="TY0"/>
              <a:gd fmla="*/ 1064781 w 1064782" name="TX1"/>
              <a:gd fmla="*/ 1001260 h 1001261" name="TY1"/>
              <a:gd fmla="*/ 11955 w 1064782" name="TX2"/>
              <a:gd fmla="*/ 1001260 h 1001261" name="TY2"/>
              <a:gd fmla="*/ 0 w 1064782" name="TX3"/>
              <a:gd fmla="*/ 854612 h 1001261" name="TY3"/>
              <a:gd fmla="*/ 484050 w 1064782" name="TX4"/>
              <a:gd fmla="*/ 0 h 100126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064782" h="1001261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762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 rot="0">
            <a:off x="4399280" y="2189480"/>
            <a:ext cx="15367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부가적 기준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7486015" y="1421765"/>
            <a:ext cx="1998345" cy="199834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0">
            <a:off x="7757160" y="2875915"/>
            <a:ext cx="15367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학습 모델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타원 22"/>
          <p:cNvSpPr>
            <a:spLocks/>
          </p:cNvSpPr>
          <p:nvPr/>
        </p:nvSpPr>
        <p:spPr>
          <a:xfrm rot="0">
            <a:off x="7955915" y="2269490"/>
            <a:ext cx="1129030" cy="1151255"/>
          </a:xfrm>
          <a:custGeom>
            <a:gdLst>
              <a:gd fmla="*/ 574664 w 1127943" name="TX0"/>
              <a:gd fmla="*/ 0 h 1149674" name="TY0"/>
              <a:gd fmla="*/ 1127942 w 1127943" name="TX1"/>
              <a:gd fmla="*/ 953928 h 1149674" name="TY1"/>
              <a:gd fmla="*/ 539096 w 1127943" name="TX2"/>
              <a:gd fmla="*/ 1149673 h 1149674" name="TY2"/>
              <a:gd fmla="*/ 0 w 1127943" name="TX3"/>
              <a:gd fmla="*/ 990800 h 1149674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127943" h="1149674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762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34" name="타원 33"/>
          <p:cNvSpPr>
            <a:spLocks/>
          </p:cNvSpPr>
          <p:nvPr/>
        </p:nvSpPr>
        <p:spPr>
          <a:xfrm rot="0">
            <a:off x="6007100" y="3660775"/>
            <a:ext cx="1998345" cy="199834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 rot="0">
            <a:off x="6611620" y="4096385"/>
            <a:ext cx="153670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얼굴 인식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알고리즘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타원 25"/>
          <p:cNvSpPr>
            <a:spLocks/>
          </p:cNvSpPr>
          <p:nvPr/>
        </p:nvSpPr>
        <p:spPr>
          <a:xfrm rot="0">
            <a:off x="6612255" y="3677920"/>
            <a:ext cx="1387475" cy="1111885"/>
          </a:xfrm>
          <a:custGeom>
            <a:gdLst>
              <a:gd fmla="*/ 644234 w 1386509" name="TX0"/>
              <a:gd fmla="*/ 0 h 1110748" name="TY0"/>
              <a:gd fmla="*/ 1386508 w 1386509" name="TX1"/>
              <a:gd fmla="*/ 964099 h 1110748" name="TY1"/>
              <a:gd fmla="*/ 1374553 w 1386509" name="TX2"/>
              <a:gd fmla="*/ 1110747 h 1110748" name="TY2"/>
              <a:gd fmla="*/ 0 w 1386509" name="TX3"/>
              <a:gd fmla="*/ 1110747 h 11107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386509" h="1110748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762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 rot="0">
            <a:off x="7997825" y="5763895"/>
            <a:ext cx="398145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buFontTx/>
              <a:buNone/>
            </a:pPr>
            <a:r>
              <a:rPr lang="ko-KR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지금까지의 진행상황을 토대로 현재 당면한</a:t>
            </a:r>
            <a:endParaRPr lang="ko-KR" altLang="en-US" sz="160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r" eaLnBrk="0" latinLnBrk="0">
              <a:buFontTx/>
              <a:buNone/>
            </a:pPr>
            <a:r>
              <a:rPr lang="ko-KR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과제들</a:t>
            </a:r>
            <a:endParaRPr lang="ko-KR" altLang="en-US" sz="160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4" name="그룹 4"/>
          <p:cNvGrpSpPr/>
          <p:nvPr/>
        </p:nvGrpSpPr>
        <p:grpSpPr>
          <a:xfrm rot="0">
            <a:off x="495300" y="464820"/>
            <a:ext cx="2747010" cy="559435"/>
            <a:chOff x="495300" y="464820"/>
            <a:chExt cx="2747010" cy="559435"/>
          </a:xfrm>
        </p:grpSpPr>
        <p:sp>
          <p:nvSpPr>
            <p:cNvPr id="45" name="도형 1"/>
            <p:cNvSpPr>
              <a:spLocks/>
            </p:cNvSpPr>
            <p:nvPr/>
          </p:nvSpPr>
          <p:spPr>
            <a:xfrm rot="0">
              <a:off x="495300" y="464820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지금까지의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6" name="도형 2"/>
            <p:cNvCxnSpPr/>
            <p:nvPr/>
          </p:nvCxnSpPr>
          <p:spPr>
            <a:xfrm rot="0">
              <a:off x="736600" y="1022985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도형 3"/>
            <p:cNvCxnSpPr/>
            <p:nvPr/>
          </p:nvCxnSpPr>
          <p:spPr>
            <a:xfrm rot="0">
              <a:off x="736600" y="493395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21" descr="C:/Users/admin/AppData/Roaming/PolarisOffice/ETemp/307048_14482472/fImage598425175182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930" y="3455670"/>
            <a:ext cx="4278630" cy="3204210"/>
          </a:xfrm>
          <a:prstGeom prst="rect"/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4771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 rot="0">
            <a:off x="3948430" y="1500505"/>
            <a:ext cx="398081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8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부가적 기준</a:t>
            </a:r>
            <a:endParaRPr lang="ko-KR" altLang="en-US" sz="28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3639185" y="2447290"/>
            <a:ext cx="4599940" cy="11074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얼굴인식 외의 안전운행을 위한 보조적 기능 필요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속도에 따른 위험성증가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안전거리확보에서 도출된 전방장애물 인식 방법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3072765" y="2444750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 rot="0">
            <a:off x="3639185" y="4610100"/>
            <a:ext cx="5339080" cy="1292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졸음운전방지에서 안전운행지향으로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졸음 뿐만이 아닌 운전자의 상태변화인식 필요성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고개숙임, 눈감김, 눈깜빡임, 고개돌림, 전방주시등의 상황들을 종합하여 학습할 모델의 카탈로그 재정립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 rot="0">
            <a:off x="3072765" y="4624070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8" name="그룹 8"/>
          <p:cNvGrpSpPr/>
          <p:nvPr/>
        </p:nvGrpSpPr>
        <p:grpSpPr>
          <a:xfrm rot="0">
            <a:off x="322580" y="490855"/>
            <a:ext cx="2747010" cy="559435"/>
            <a:chOff x="322580" y="490855"/>
            <a:chExt cx="2747010" cy="559435"/>
          </a:xfrm>
        </p:grpSpPr>
        <p:sp>
          <p:nvSpPr>
            <p:cNvPr id="49" name="도형 5"/>
            <p:cNvSpPr>
              <a:spLocks/>
            </p:cNvSpPr>
            <p:nvPr/>
          </p:nvSpPr>
          <p:spPr>
            <a:xfrm rot="0">
              <a:off x="322580" y="490855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현재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0" name="도형 6"/>
            <p:cNvCxnSpPr/>
            <p:nvPr/>
          </p:nvCxnSpPr>
          <p:spPr>
            <a:xfrm rot="0">
              <a:off x="581025" y="104902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도형 7"/>
            <p:cNvCxnSpPr/>
            <p:nvPr/>
          </p:nvCxnSpPr>
          <p:spPr>
            <a:xfrm rot="0">
              <a:off x="581025" y="51943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2895" y="644525"/>
            <a:ext cx="398081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8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학습 모델</a:t>
            </a:r>
            <a:endParaRPr lang="ko-KR" altLang="en-US" sz="28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1380490" y="4705350"/>
            <a:ext cx="2605405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정상 상태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57325" y="3199765"/>
          <a:ext cx="5455920" cy="19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20"/>
                <a:gridCol w="909320"/>
                <a:gridCol w="909320"/>
                <a:gridCol w="909320"/>
                <a:gridCol w="909320"/>
                <a:gridCol w="909320"/>
              </a:tblGrid>
              <a:tr h="19939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700" kern="1200" i="0" b="0">
                        <a:ln w="9525" cap="flat" cmpd="sng" algn="ctr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rot="0">
            <a:off x="1951355" y="3710305"/>
            <a:ext cx="1270" cy="821055"/>
          </a:xfrm>
          <a:prstGeom prst="line"/>
          <a:ln w="28575" cap="rnd" cmpd="sng">
            <a:solidFill>
              <a:schemeClr val="bg1">
                <a:lumMod val="9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>
            <a:spLocks/>
          </p:cNvSpPr>
          <p:nvPr/>
        </p:nvSpPr>
        <p:spPr>
          <a:xfrm rot="0">
            <a:off x="3188970" y="4708525"/>
            <a:ext cx="2605405" cy="5530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안전 비지향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(정면주시)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0">
            <a:off x="3759835" y="3713480"/>
            <a:ext cx="1270" cy="821055"/>
          </a:xfrm>
          <a:prstGeom prst="line"/>
          <a:ln w="28575" cap="rnd" cmpd="sng">
            <a:solidFill>
              <a:schemeClr val="bg1">
                <a:lumMod val="9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0">
            <a:off x="4662805" y="2226945"/>
            <a:ext cx="1270" cy="821055"/>
          </a:xfrm>
          <a:prstGeom prst="line"/>
          <a:ln w="28575" cap="rnd" cmpd="sng">
            <a:solidFill>
              <a:schemeClr val="bg1">
                <a:lumMod val="9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>
            <a:spLocks/>
          </p:cNvSpPr>
          <p:nvPr/>
        </p:nvSpPr>
        <p:spPr>
          <a:xfrm rot="0">
            <a:off x="3581400" y="1599565"/>
            <a:ext cx="2605405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+졸음(열린 입, 깜빡임)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0">
            <a:off x="6531610" y="2226945"/>
            <a:ext cx="1270" cy="821055"/>
          </a:xfrm>
          <a:prstGeom prst="line"/>
          <a:ln w="28575" cap="rnd" cmpd="sng">
            <a:solidFill>
              <a:schemeClr val="bg1">
                <a:lumMod val="9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/>
          </p:cNvSpPr>
          <p:nvPr/>
        </p:nvSpPr>
        <p:spPr>
          <a:xfrm rot="0">
            <a:off x="5916295" y="1478280"/>
            <a:ext cx="3312160" cy="5530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+위험 상태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(전방 장애물, 안전거리미확보, 고속)</a:t>
            </a:r>
            <a:endParaRPr lang="ko-KR" altLang="en-US" sz="15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 rot="0">
            <a:off x="3067050" y="5443220"/>
            <a:ext cx="39814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buFontTx/>
              <a:buNone/>
            </a:pPr>
            <a:r>
              <a:rPr lang="ko-KR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위험도 가중치</a:t>
            </a:r>
            <a:endParaRPr lang="ko-KR" altLang="en-US" sz="160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52" name="그룹 12"/>
          <p:cNvGrpSpPr/>
          <p:nvPr/>
        </p:nvGrpSpPr>
        <p:grpSpPr>
          <a:xfrm rot="0">
            <a:off x="322580" y="490855"/>
            <a:ext cx="2747010" cy="559435"/>
            <a:chOff x="322580" y="490855"/>
            <a:chExt cx="2747010" cy="559435"/>
          </a:xfrm>
        </p:grpSpPr>
        <p:sp>
          <p:nvSpPr>
            <p:cNvPr id="53" name="도형 9"/>
            <p:cNvSpPr>
              <a:spLocks/>
            </p:cNvSpPr>
            <p:nvPr/>
          </p:nvSpPr>
          <p:spPr>
            <a:xfrm rot="0">
              <a:off x="322580" y="490855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현재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4" name="도형 10"/>
            <p:cNvCxnSpPr/>
            <p:nvPr/>
          </p:nvCxnSpPr>
          <p:spPr>
            <a:xfrm rot="0">
              <a:off x="581025" y="104902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도형 11"/>
            <p:cNvCxnSpPr/>
            <p:nvPr/>
          </p:nvCxnSpPr>
          <p:spPr>
            <a:xfrm rot="0">
              <a:off x="581025" y="51943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그림 14" descr="C:/Users/admin/AppData/Roaming/PolarisOffice/ETemp/307048_14482472/fImage106064170182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1375" y="2360295"/>
            <a:ext cx="4882515" cy="2595880"/>
          </a:xfrm>
          <a:prstGeom prst="rect"/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 rot="0">
            <a:off x="1853565" y="1709420"/>
            <a:ext cx="398081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8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얼굴 인식 알고리즘</a:t>
            </a:r>
            <a:endParaRPr lang="ko-KR" altLang="en-US" sz="28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1732915" y="3399790"/>
            <a:ext cx="1246505" cy="2921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OpenCV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4466590" y="2812415"/>
            <a:ext cx="1805305" cy="505460"/>
          </a:xfrm>
          <a:prstGeom prst="rect"/>
          <a:noFill/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 rot="0">
            <a:off x="5146675" y="2926080"/>
            <a:ext cx="445135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Dlib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육각형 29"/>
          <p:cNvSpPr>
            <a:spLocks/>
          </p:cNvSpPr>
          <p:nvPr/>
        </p:nvSpPr>
        <p:spPr>
          <a:xfrm rot="5400000">
            <a:off x="1515745" y="2807335"/>
            <a:ext cx="1696085" cy="1462405"/>
          </a:xfrm>
          <a:prstGeom prst="hexagon"/>
          <a:noFill/>
          <a:ln w="381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 rot="0">
            <a:off x="4466590" y="3783965"/>
            <a:ext cx="1805305" cy="505460"/>
          </a:xfrm>
          <a:prstGeom prst="rect"/>
          <a:noFill/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0">
            <a:off x="5151120" y="3897630"/>
            <a:ext cx="462280" cy="27686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Hog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0">
            <a:off x="3709670" y="2926080"/>
            <a:ext cx="144780" cy="12255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0">
            <a:off x="3667760" y="2987040"/>
            <a:ext cx="144780" cy="12255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3710305" y="3897630"/>
            <a:ext cx="144780" cy="12255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3668395" y="3958590"/>
            <a:ext cx="144780" cy="122555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 rot="0">
            <a:off x="1853565" y="4853940"/>
            <a:ext cx="3981450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buFontTx/>
              <a:buNone/>
            </a:pPr>
            <a:r>
              <a:rPr lang="ko-KR" altLang="ko-KR" sz="2000" spc="-13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분석 및 적용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6612890" y="5763260"/>
            <a:ext cx="3981450" cy="5854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eaLnBrk="0" latinLnBrk="0">
              <a:buFontTx/>
              <a:buNone/>
            </a:pPr>
            <a:r>
              <a:rPr lang="en-US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r>
              <a:rPr lang="ko-KR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Park jot burn </a:t>
            </a:r>
            <a:r>
              <a:rPr lang="en-US" altLang="ko-KR" sz="1600" spc="-13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solution.</a:t>
            </a:r>
            <a:endParaRPr lang="ko-KR" altLang="en-US" sz="160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56" name="그룹 20"/>
          <p:cNvGrpSpPr/>
          <p:nvPr/>
        </p:nvGrpSpPr>
        <p:grpSpPr>
          <a:xfrm rot="0">
            <a:off x="322580" y="490855"/>
            <a:ext cx="2747010" cy="559435"/>
            <a:chOff x="322580" y="490855"/>
            <a:chExt cx="2747010" cy="559435"/>
          </a:xfrm>
        </p:grpSpPr>
        <p:sp>
          <p:nvSpPr>
            <p:cNvPr id="57" name="도형 17"/>
            <p:cNvSpPr>
              <a:spLocks/>
            </p:cNvSpPr>
            <p:nvPr/>
          </p:nvSpPr>
          <p:spPr>
            <a:xfrm rot="0">
              <a:off x="322580" y="490855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현재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8" name="도형 18"/>
            <p:cNvCxnSpPr/>
            <p:nvPr/>
          </p:nvCxnSpPr>
          <p:spPr>
            <a:xfrm rot="0">
              <a:off x="581025" y="104902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도형 19"/>
            <p:cNvCxnSpPr/>
            <p:nvPr/>
          </p:nvCxnSpPr>
          <p:spPr>
            <a:xfrm rot="0">
              <a:off x="581025" y="51943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23" descr="C:/Users/admin/AppData/Roaming/PolarisOffice/ETemp/307048_14482472/fImage487002176182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22465" y="1706245"/>
            <a:ext cx="4521200" cy="3394710"/>
          </a:xfrm>
          <a:prstGeom prst="rect"/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271395" y="1883410"/>
            <a:ext cx="398081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buFontTx/>
              <a:buNone/>
            </a:pPr>
            <a:r>
              <a:rPr lang="ko-KR" altLang="ko-KR" sz="28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환경 세팅</a:t>
            </a:r>
            <a:endParaRPr lang="ko-KR" altLang="en-US" sz="28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962150" y="2830195"/>
            <a:ext cx="459994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조사한 자료를 토대로 얼굴인식에 필요한 환경세팅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395730" y="2827655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1962150" y="3252470"/>
            <a:ext cx="533908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카메라 모듈 사용을 위한 CSI camera 사용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1395730" y="3266440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8" name="Group 5"/>
          <p:cNvGrpSpPr/>
          <p:nvPr/>
        </p:nvGrpSpPr>
        <p:grpSpPr>
          <a:xfrm rot="0">
            <a:off x="322580" y="490855"/>
            <a:ext cx="2747010" cy="559435"/>
            <a:chOff x="322580" y="490855"/>
            <a:chExt cx="2747010" cy="559435"/>
          </a:xfrm>
        </p:grpSpPr>
        <p:sp>
          <p:nvSpPr>
            <p:cNvPr id="49" name="Rect 0"/>
            <p:cNvSpPr>
              <a:spLocks/>
            </p:cNvSpPr>
            <p:nvPr/>
          </p:nvSpPr>
          <p:spPr>
            <a:xfrm rot="0">
              <a:off x="322580" y="490855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현재  진행상황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0" name="Rect 0"/>
            <p:cNvCxnSpPr/>
            <p:nvPr/>
          </p:nvCxnSpPr>
          <p:spPr>
            <a:xfrm rot="0">
              <a:off x="581025" y="104902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t 0"/>
            <p:cNvCxnSpPr/>
            <p:nvPr/>
          </p:nvCxnSpPr>
          <p:spPr>
            <a:xfrm rot="0">
              <a:off x="581025" y="51943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43" descr="C:/Users/admin/AppData/Roaming/PolarisOffice/ETemp/307048_14482472/fImage4711563037963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5535" y="2409190"/>
            <a:ext cx="4277995" cy="3213100"/>
          </a:xfrm>
          <a:prstGeom prst="rect"/>
          <a:noFill/>
          <a:effectLst>
            <a:softEdge rad="317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>
            <a:spLocks/>
          </p:cNvSpPr>
          <p:nvPr/>
        </p:nvSpPr>
        <p:spPr>
          <a:xfrm rot="0">
            <a:off x="2167255" y="1494790"/>
            <a:ext cx="4599940" cy="11074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모델 학습 후 상황별 인식 테스트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운전자의 상태 카탈로그에 따른 기준과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정확한 상황과 인식 테스트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600835" y="1492250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2167255" y="3657600"/>
            <a:ext cx="5339080" cy="11074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ko-KR" altLang="ko-KR"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단계에 따른 출력방식 결정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알람음 이외에 핸들부분의 미약한 전기충격등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eaLnBrk="0" latinLnBrk="0">
              <a:buFontTx/>
              <a:buNone/>
            </a:pP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단계에 따른 출력방식 확립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1600835" y="3671570"/>
            <a:ext cx="1536700" cy="323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buFontTx/>
              <a:buNone/>
            </a:pPr>
            <a:r>
              <a:rPr lang="en-US" altLang="ko-KR" sz="1500" b="1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500" b="1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8" name="Group 5"/>
          <p:cNvGrpSpPr/>
          <p:nvPr/>
        </p:nvGrpSpPr>
        <p:grpSpPr>
          <a:xfrm rot="0">
            <a:off x="322580" y="490855"/>
            <a:ext cx="2747010" cy="559435"/>
            <a:chOff x="322580" y="490855"/>
            <a:chExt cx="2747010" cy="559435"/>
          </a:xfrm>
        </p:grpSpPr>
        <p:sp>
          <p:nvSpPr>
            <p:cNvPr id="49" name="Rect 0"/>
            <p:cNvSpPr>
              <a:spLocks/>
            </p:cNvSpPr>
            <p:nvPr/>
          </p:nvSpPr>
          <p:spPr>
            <a:xfrm rot="0">
              <a:off x="322580" y="490855"/>
              <a:ext cx="2747010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앞으로의 계획</a:t>
              </a:r>
              <a:endParaRPr lang="ko-KR" altLang="en-US" sz="18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0" name="Rect 0"/>
            <p:cNvCxnSpPr/>
            <p:nvPr/>
          </p:nvCxnSpPr>
          <p:spPr>
            <a:xfrm rot="0">
              <a:off x="581025" y="104902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t 0"/>
            <p:cNvCxnSpPr/>
            <p:nvPr/>
          </p:nvCxnSpPr>
          <p:spPr>
            <a:xfrm rot="0">
              <a:off x="581025" y="519430"/>
              <a:ext cx="235585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60</Paragraphs>
  <Words>214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전 세호</dc:creator>
  <cp:lastModifiedBy>전 세호</cp:lastModifiedBy>
  <dc:title>autumn brown</dc:title>
  <cp:version>9.102.76.43786</cp:version>
</cp:coreProperties>
</file>