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/>
  <p:notesSz cx="9144000" cy="6858000"/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tmark" initials="t" lastIdx="3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commentAuthors" Target="commentAuthors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5:47:48.632" idx="1">
    <p:pos x="4749" y="915"/>
    <p:text>현실을 데이터 관점에서 봄
모델링함 그걸로 설계하고
디비구축함
설계및 관리도구는 mysql같은거 말하는거임
</p:text>
  </p:cm>
  <p:cm authorId="0" dt="2021-09-08T15:48:58.345" idx="2">
    <p:pos x="2921" y="3247"/>
    <p:text>매주 과제나갈거고 
마지막 최종프로젝트 할거임
</p:text>
  </p:cm>
</p:cmLst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25"/>
              <a:t>Introduction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25"/>
              <a:t>Introduction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25"/>
              <a:t>Introduction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5061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66115" y="143255"/>
            <a:ext cx="8773795" cy="6202680"/>
          </a:xfrm>
          <a:custGeom>
            <a:avLst/>
            <a:gdLst/>
            <a:ahLst/>
            <a:cxnLst/>
            <a:rect l="l" t="t" r="r" b="b"/>
            <a:pathLst>
              <a:path w="8773795" h="6202680">
                <a:moveTo>
                  <a:pt x="0" y="6202680"/>
                </a:moveTo>
                <a:lnTo>
                  <a:pt x="8773668" y="6202680"/>
                </a:lnTo>
                <a:lnTo>
                  <a:pt x="8773668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1981200"/>
            <a:ext cx="2543555" cy="38100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392320" y="1115732"/>
            <a:ext cx="3486785" cy="1489710"/>
          </a:xfrm>
          <a:custGeom>
            <a:avLst/>
            <a:gdLst/>
            <a:ahLst/>
            <a:cxnLst/>
            <a:rect l="l" t="t" r="r" b="b"/>
            <a:pathLst>
              <a:path w="3486784" h="1489710">
                <a:moveTo>
                  <a:pt x="535279" y="1094066"/>
                </a:moveTo>
                <a:lnTo>
                  <a:pt x="141579" y="1094066"/>
                </a:lnTo>
                <a:lnTo>
                  <a:pt x="97904" y="1089037"/>
                </a:lnTo>
                <a:lnTo>
                  <a:pt x="57823" y="1074699"/>
                </a:lnTo>
                <a:lnTo>
                  <a:pt x="36830" y="1061351"/>
                </a:lnTo>
                <a:lnTo>
                  <a:pt x="22453" y="1052207"/>
                </a:lnTo>
                <a:lnTo>
                  <a:pt x="0" y="1029754"/>
                </a:lnTo>
                <a:lnTo>
                  <a:pt x="5054" y="1038186"/>
                </a:lnTo>
                <a:lnTo>
                  <a:pt x="42773" y="1079588"/>
                </a:lnTo>
                <a:lnTo>
                  <a:pt x="91033" y="1108925"/>
                </a:lnTo>
                <a:lnTo>
                  <a:pt x="127609" y="1120228"/>
                </a:lnTo>
                <a:lnTo>
                  <a:pt x="166852" y="1124165"/>
                </a:lnTo>
                <a:lnTo>
                  <a:pt x="506780" y="1124165"/>
                </a:lnTo>
                <a:lnTo>
                  <a:pt x="511225" y="1119466"/>
                </a:lnTo>
                <a:lnTo>
                  <a:pt x="515797" y="1114640"/>
                </a:lnTo>
                <a:lnTo>
                  <a:pt x="535279" y="1094066"/>
                </a:lnTo>
                <a:close/>
              </a:path>
              <a:path w="3486784" h="1489710">
                <a:moveTo>
                  <a:pt x="3486378" y="166839"/>
                </a:moveTo>
                <a:lnTo>
                  <a:pt x="3482441" y="127596"/>
                </a:lnTo>
                <a:lnTo>
                  <a:pt x="3471138" y="91020"/>
                </a:lnTo>
                <a:lnTo>
                  <a:pt x="3441801" y="42760"/>
                </a:lnTo>
                <a:lnTo>
                  <a:pt x="3400399" y="5041"/>
                </a:lnTo>
                <a:lnTo>
                  <a:pt x="3391954" y="0"/>
                </a:lnTo>
                <a:lnTo>
                  <a:pt x="3414407" y="22453"/>
                </a:lnTo>
                <a:lnTo>
                  <a:pt x="3436899" y="57823"/>
                </a:lnTo>
                <a:lnTo>
                  <a:pt x="3451237" y="97904"/>
                </a:lnTo>
                <a:lnTo>
                  <a:pt x="3456279" y="141566"/>
                </a:lnTo>
                <a:lnTo>
                  <a:pt x="3456279" y="903566"/>
                </a:lnTo>
                <a:lnTo>
                  <a:pt x="3451237" y="947242"/>
                </a:lnTo>
                <a:lnTo>
                  <a:pt x="3436899" y="987323"/>
                </a:lnTo>
                <a:lnTo>
                  <a:pt x="3414407" y="1022692"/>
                </a:lnTo>
                <a:lnTo>
                  <a:pt x="3384893" y="1052207"/>
                </a:lnTo>
                <a:lnTo>
                  <a:pt x="3349523" y="1074699"/>
                </a:lnTo>
                <a:lnTo>
                  <a:pt x="3309442" y="1089037"/>
                </a:lnTo>
                <a:lnTo>
                  <a:pt x="3265779" y="1094066"/>
                </a:lnTo>
                <a:lnTo>
                  <a:pt x="1411579" y="1094066"/>
                </a:lnTo>
                <a:lnTo>
                  <a:pt x="271754" y="1431493"/>
                </a:lnTo>
                <a:lnTo>
                  <a:pt x="262724" y="1434160"/>
                </a:lnTo>
                <a:lnTo>
                  <a:pt x="253695" y="1436839"/>
                </a:lnTo>
                <a:lnTo>
                  <a:pt x="203809" y="1489544"/>
                </a:lnTo>
                <a:lnTo>
                  <a:pt x="268998" y="1470240"/>
                </a:lnTo>
                <a:lnTo>
                  <a:pt x="1437741" y="1124165"/>
                </a:lnTo>
                <a:lnTo>
                  <a:pt x="3291306" y="1124165"/>
                </a:lnTo>
                <a:lnTo>
                  <a:pt x="3311245" y="1123276"/>
                </a:lnTo>
                <a:lnTo>
                  <a:pt x="3349218" y="1115402"/>
                </a:lnTo>
                <a:lnTo>
                  <a:pt x="3400399" y="1090891"/>
                </a:lnTo>
                <a:lnTo>
                  <a:pt x="3441801" y="1053172"/>
                </a:lnTo>
                <a:lnTo>
                  <a:pt x="3471138" y="1005039"/>
                </a:lnTo>
                <a:lnTo>
                  <a:pt x="3482441" y="968336"/>
                </a:lnTo>
                <a:lnTo>
                  <a:pt x="3486378" y="929093"/>
                </a:lnTo>
                <a:lnTo>
                  <a:pt x="3486378" y="1668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343400" y="1066800"/>
            <a:ext cx="3505200" cy="1503680"/>
          </a:xfrm>
          <a:custGeom>
            <a:avLst/>
            <a:gdLst/>
            <a:ahLst/>
            <a:cxnLst/>
            <a:rect l="l" t="t" r="r" b="b"/>
            <a:pathLst>
              <a:path w="3505200" h="1503680">
                <a:moveTo>
                  <a:pt x="1460500" y="1143000"/>
                </a:moveTo>
                <a:lnTo>
                  <a:pt x="584200" y="1143000"/>
                </a:lnTo>
                <a:lnTo>
                  <a:pt x="242950" y="1503426"/>
                </a:lnTo>
                <a:lnTo>
                  <a:pt x="1460500" y="1143000"/>
                </a:lnTo>
                <a:close/>
              </a:path>
              <a:path w="3505200" h="1503680">
                <a:moveTo>
                  <a:pt x="3314700" y="0"/>
                </a:move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0" y="952500"/>
                </a:lnTo>
                <a:lnTo>
                  <a:pt x="5034" y="996162"/>
                </a:lnTo>
                <a:lnTo>
                  <a:pt x="19372" y="1036253"/>
                </a:lnTo>
                <a:lnTo>
                  <a:pt x="41867" y="1071625"/>
                </a:lnTo>
                <a:lnTo>
                  <a:pt x="71374" y="1101132"/>
                </a:lnTo>
                <a:lnTo>
                  <a:pt x="106746" y="1123627"/>
                </a:lnTo>
                <a:lnTo>
                  <a:pt x="146837" y="1137965"/>
                </a:lnTo>
                <a:lnTo>
                  <a:pt x="190500" y="1143000"/>
                </a:lnTo>
                <a:lnTo>
                  <a:pt x="3314700" y="1143000"/>
                </a:lnTo>
                <a:lnTo>
                  <a:pt x="3358362" y="1137965"/>
                </a:lnTo>
                <a:lnTo>
                  <a:pt x="3398453" y="1123627"/>
                </a:lnTo>
                <a:lnTo>
                  <a:pt x="3433825" y="1101132"/>
                </a:lnTo>
                <a:lnTo>
                  <a:pt x="3463332" y="1071625"/>
                </a:lnTo>
                <a:lnTo>
                  <a:pt x="3485827" y="1036253"/>
                </a:lnTo>
                <a:lnTo>
                  <a:pt x="3500165" y="996162"/>
                </a:lnTo>
                <a:lnTo>
                  <a:pt x="3505200" y="952500"/>
                </a:lnTo>
                <a:lnTo>
                  <a:pt x="3505200" y="190500"/>
                </a:lnTo>
                <a:lnTo>
                  <a:pt x="3500165" y="146837"/>
                </a:lnTo>
                <a:lnTo>
                  <a:pt x="3485827" y="106746"/>
                </a:lnTo>
                <a:lnTo>
                  <a:pt x="3463332" y="71374"/>
                </a:lnTo>
                <a:lnTo>
                  <a:pt x="3433825" y="41867"/>
                </a:lnTo>
                <a:lnTo>
                  <a:pt x="3398453" y="19372"/>
                </a:lnTo>
                <a:lnTo>
                  <a:pt x="3358362" y="5034"/>
                </a:lnTo>
                <a:lnTo>
                  <a:pt x="33147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343400" y="1066800"/>
            <a:ext cx="3505200" cy="1503680"/>
          </a:xfrm>
          <a:custGeom>
            <a:avLst/>
            <a:gdLst/>
            <a:ahLst/>
            <a:cxnLst/>
            <a:rect l="l" t="t" r="r" b="b"/>
            <a:pathLst>
              <a:path w="3505200" h="150368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584200" y="0"/>
                </a:lnTo>
                <a:lnTo>
                  <a:pt x="1460500" y="0"/>
                </a:lnTo>
                <a:lnTo>
                  <a:pt x="3314700" y="0"/>
                </a:lnTo>
                <a:lnTo>
                  <a:pt x="3358362" y="5034"/>
                </a:lnTo>
                <a:lnTo>
                  <a:pt x="3398453" y="19372"/>
                </a:lnTo>
                <a:lnTo>
                  <a:pt x="3433825" y="41867"/>
                </a:lnTo>
                <a:lnTo>
                  <a:pt x="3463332" y="71374"/>
                </a:lnTo>
                <a:lnTo>
                  <a:pt x="3485827" y="106746"/>
                </a:lnTo>
                <a:lnTo>
                  <a:pt x="3500165" y="146837"/>
                </a:lnTo>
                <a:lnTo>
                  <a:pt x="3505200" y="190500"/>
                </a:lnTo>
                <a:lnTo>
                  <a:pt x="3505200" y="666750"/>
                </a:lnTo>
                <a:lnTo>
                  <a:pt x="3505200" y="952500"/>
                </a:lnTo>
                <a:lnTo>
                  <a:pt x="3500165" y="996162"/>
                </a:lnTo>
                <a:lnTo>
                  <a:pt x="3485827" y="1036253"/>
                </a:lnTo>
                <a:lnTo>
                  <a:pt x="3463332" y="1071625"/>
                </a:lnTo>
                <a:lnTo>
                  <a:pt x="3433825" y="1101132"/>
                </a:lnTo>
                <a:lnTo>
                  <a:pt x="3398453" y="1123627"/>
                </a:lnTo>
                <a:lnTo>
                  <a:pt x="3358362" y="1137965"/>
                </a:lnTo>
                <a:lnTo>
                  <a:pt x="3314700" y="1143000"/>
                </a:lnTo>
                <a:lnTo>
                  <a:pt x="1460500" y="1143000"/>
                </a:lnTo>
                <a:lnTo>
                  <a:pt x="242950" y="1503426"/>
                </a:lnTo>
                <a:lnTo>
                  <a:pt x="584200" y="1143000"/>
                </a:lnTo>
                <a:lnTo>
                  <a:pt x="190500" y="1143000"/>
                </a:lnTo>
                <a:lnTo>
                  <a:pt x="146837" y="1137965"/>
                </a:lnTo>
                <a:lnTo>
                  <a:pt x="106746" y="1123627"/>
                </a:lnTo>
                <a:lnTo>
                  <a:pt x="71374" y="1101132"/>
                </a:lnTo>
                <a:lnTo>
                  <a:pt x="41867" y="1071625"/>
                </a:lnTo>
                <a:lnTo>
                  <a:pt x="19372" y="1036253"/>
                </a:lnTo>
                <a:lnTo>
                  <a:pt x="5034" y="996162"/>
                </a:lnTo>
                <a:lnTo>
                  <a:pt x="0" y="952500"/>
                </a:lnTo>
                <a:lnTo>
                  <a:pt x="0" y="66675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25"/>
              <a:t>Introduction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25"/>
              <a:t>Introduction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5061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66115" y="143255"/>
            <a:ext cx="8773795" cy="6202680"/>
          </a:xfrm>
          <a:custGeom>
            <a:avLst/>
            <a:gdLst/>
            <a:ahLst/>
            <a:cxnLst/>
            <a:rect l="l" t="t" r="r" b="b"/>
            <a:pathLst>
              <a:path w="8773795" h="6202680">
                <a:moveTo>
                  <a:pt x="0" y="6202680"/>
                </a:moveTo>
                <a:lnTo>
                  <a:pt x="8773668" y="6202680"/>
                </a:lnTo>
                <a:lnTo>
                  <a:pt x="8773668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30237" y="401319"/>
            <a:ext cx="7781925" cy="619760"/>
          </a:xfrm>
          <a:custGeom>
            <a:avLst/>
            <a:gdLst/>
            <a:ahLst/>
            <a:cxnLst/>
            <a:rect l="l" t="t" r="r" b="b"/>
            <a:pathLst>
              <a:path w="7781925" h="619760">
                <a:moveTo>
                  <a:pt x="7781861" y="0"/>
                </a:moveTo>
                <a:lnTo>
                  <a:pt x="7751762" y="0"/>
                </a:lnTo>
                <a:lnTo>
                  <a:pt x="7751762" y="5080"/>
                </a:lnTo>
                <a:lnTo>
                  <a:pt x="7751762" y="10160"/>
                </a:lnTo>
                <a:lnTo>
                  <a:pt x="7751762" y="589280"/>
                </a:lnTo>
                <a:lnTo>
                  <a:pt x="9525" y="589280"/>
                </a:lnTo>
                <a:lnTo>
                  <a:pt x="4762" y="589280"/>
                </a:lnTo>
                <a:lnTo>
                  <a:pt x="0" y="589280"/>
                </a:lnTo>
                <a:lnTo>
                  <a:pt x="0" y="609600"/>
                </a:lnTo>
                <a:lnTo>
                  <a:pt x="0" y="619760"/>
                </a:lnTo>
                <a:lnTo>
                  <a:pt x="7781861" y="619760"/>
                </a:lnTo>
                <a:lnTo>
                  <a:pt x="7781861" y="609600"/>
                </a:lnTo>
                <a:lnTo>
                  <a:pt x="7781861" y="10160"/>
                </a:lnTo>
                <a:lnTo>
                  <a:pt x="7781861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09600" y="381000"/>
            <a:ext cx="7772400" cy="609600"/>
          </a:xfrm>
          <a:custGeom>
            <a:avLst/>
            <a:gdLst/>
            <a:ahLst/>
            <a:cxnLst/>
            <a:rect l="l" t="t" r="r" b="b"/>
            <a:pathLst>
              <a:path w="7772400" h="609600">
                <a:moveTo>
                  <a:pt x="0" y="609600"/>
                </a:moveTo>
                <a:lnTo>
                  <a:pt x="7772400" y="609600"/>
                </a:lnTo>
                <a:lnTo>
                  <a:pt x="7772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1330" y="2723210"/>
            <a:ext cx="4101338" cy="1214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732357"/>
            <a:ext cx="8376919" cy="1416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9349" y="6452010"/>
            <a:ext cx="1004569" cy="213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25"/>
              <a:t>Introduction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89264" y="6486794"/>
            <a:ext cx="2628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" y="210311"/>
            <a:ext cx="8920480" cy="6362700"/>
            <a:chOff x="121920" y="2103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92024" y="2956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8772144" y="0"/>
                  </a:moveTo>
                  <a:lnTo>
                    <a:pt x="0" y="0"/>
                  </a:lnTo>
                  <a:lnTo>
                    <a:pt x="0" y="6202680"/>
                  </a:lnTo>
                  <a:lnTo>
                    <a:pt x="8772144" y="6202680"/>
                  </a:lnTo>
                  <a:lnTo>
                    <a:pt x="877214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2024" y="2956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0" y="6202680"/>
                  </a:moveTo>
                  <a:lnTo>
                    <a:pt x="8772144" y="6202680"/>
                  </a:lnTo>
                  <a:lnTo>
                    <a:pt x="8772144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0970" y="2293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799" y="609600"/>
              <a:ext cx="1981200" cy="172821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143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고급</a:t>
            </a:r>
            <a:r>
              <a:rPr dirty="0" spc="-165"/>
              <a:t> </a:t>
            </a:r>
            <a:r>
              <a:rPr dirty="0" spc="15"/>
              <a:t>데이터베이스</a:t>
            </a:r>
          </a:p>
          <a:p>
            <a:pPr algn="ctr" marL="11430" marR="1905">
              <a:lnSpc>
                <a:spcPct val="100000"/>
              </a:lnSpc>
              <a:spcBef>
                <a:spcPts val="5"/>
              </a:spcBef>
            </a:pPr>
            <a:r>
              <a:rPr dirty="0"/>
              <a:t>(Introduction)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03726" y="5025390"/>
            <a:ext cx="13392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latin typeface="굴림"/>
                <a:cs typeface="굴림"/>
              </a:rPr>
              <a:t>Oh,</a:t>
            </a:r>
            <a:r>
              <a:rPr dirty="0" sz="2000" spc="-114" b="1">
                <a:latin typeface="굴림"/>
                <a:cs typeface="굴림"/>
              </a:rPr>
              <a:t> </a:t>
            </a:r>
            <a:r>
              <a:rPr dirty="0" sz="2000" spc="5" b="1">
                <a:latin typeface="굴림"/>
                <a:cs typeface="굴림"/>
              </a:rPr>
              <a:t>Sejong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6259" y="1364945"/>
            <a:ext cx="245999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20">
                <a:solidFill>
                  <a:srgbClr val="000000"/>
                </a:solidFill>
                <a:latin typeface="돋움"/>
                <a:cs typeface="돋움"/>
              </a:rPr>
              <a:t>Good</a:t>
            </a:r>
            <a:r>
              <a:rPr dirty="0" sz="3600" spc="-11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3600" spc="10">
                <a:solidFill>
                  <a:srgbClr val="000000"/>
                </a:solidFill>
                <a:latin typeface="돋움"/>
                <a:cs typeface="돋움"/>
              </a:rPr>
              <a:t>luck</a:t>
            </a:r>
            <a:r>
              <a:rPr dirty="0" sz="3600" spc="-105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dirty="0" sz="3600" spc="20">
                <a:solidFill>
                  <a:srgbClr val="000000"/>
                </a:solidFill>
                <a:latin typeface="돋움"/>
                <a:cs typeface="돋움"/>
              </a:rPr>
              <a:t>!</a:t>
            </a:r>
            <a:endParaRPr sz="3600">
              <a:latin typeface="돋움"/>
              <a:cs typeface="돋움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25"/>
              <a:t>교과목</a:t>
            </a:r>
            <a:r>
              <a:rPr sz="3000" spc="-114"/>
              <a:t> </a:t>
            </a:r>
            <a:r>
              <a:rPr sz="3000" spc="15"/>
              <a:t>개요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25"/>
              <a:t>Introduction</a:t>
            </a:r>
            <a:endParaRPr spc="-25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36981"/>
            <a:ext cx="7604759" cy="3776345"/>
          </a:xfrm>
          <a:prstGeom prst="rect">
            <a:avLst/>
          </a:prstGeom>
        </p:spPr>
        <p:txBody>
          <a:bodyPr vert="horz" wrap="square" lIns="0" tIns="10477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25">
                <a:latin typeface="굴림"/>
                <a:ea typeface="+mj-ea"/>
                <a:cs typeface="굴림"/>
              </a:rPr>
              <a:t>관계형</a:t>
            </a:r>
            <a:r>
              <a:rPr sz="2000" b="1" spc="-90">
                <a:latin typeface="굴림"/>
                <a:ea typeface="+mj-ea"/>
                <a:cs typeface="굴림"/>
              </a:rPr>
              <a:t> </a:t>
            </a:r>
            <a:r>
              <a:rPr sz="2000" b="1" spc="5">
                <a:latin typeface="굴림"/>
                <a:ea typeface="+mj-ea"/>
                <a:cs typeface="굴림"/>
              </a:rPr>
              <a:t>데이터베이스에</a:t>
            </a:r>
            <a:r>
              <a:rPr sz="2000" b="1" spc="-85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latin typeface="굴림"/>
                <a:ea typeface="+mj-ea"/>
                <a:cs typeface="굴림"/>
              </a:rPr>
              <a:t>대한</a:t>
            </a:r>
            <a:r>
              <a:rPr sz="2000" b="1" spc="-70">
                <a:latin typeface="굴림"/>
                <a:ea typeface="+mj-ea"/>
                <a:cs typeface="굴림"/>
              </a:rPr>
              <a:t> </a:t>
            </a:r>
            <a:r>
              <a:rPr sz="2000" b="1" spc="20">
                <a:latin typeface="굴림"/>
                <a:ea typeface="+mj-ea"/>
                <a:cs typeface="굴림"/>
              </a:rPr>
              <a:t>이해를</a:t>
            </a:r>
            <a:r>
              <a:rPr sz="2000" b="1" spc="-85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바탕으로</a:t>
            </a:r>
            <a:r>
              <a:rPr sz="2000" b="1" spc="-90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데이터의</a:t>
            </a:r>
            <a:r>
              <a:rPr sz="2000" b="1" spc="-9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관점에서</a:t>
            </a:r>
            <a:endParaRPr sz="2000" b="1" spc="15">
              <a:solidFill>
                <a:srgbClr val="ff3300"/>
              </a:solidFill>
              <a:latin typeface="굴림"/>
              <a:ea typeface="+mj-ea"/>
              <a:cs typeface="굴림"/>
            </a:endParaRPr>
          </a:p>
          <a:p>
            <a:pPr marL="355600">
              <a:lnSpc>
                <a:spcPct val="100000"/>
              </a:lnSpc>
              <a:spcBef>
                <a:spcPts val="720"/>
              </a:spcBef>
              <a:defRPr/>
            </a:pPr>
            <a:r>
              <a:rPr sz="2000" b="1" spc="2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현실</a:t>
            </a:r>
            <a:r>
              <a:rPr sz="2000" b="1" spc="-7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 </a:t>
            </a:r>
            <a:r>
              <a:rPr sz="2000" b="1" spc="20">
                <a:solidFill>
                  <a:srgbClr val="ff3300"/>
                </a:solidFill>
                <a:latin typeface="굴림"/>
                <a:ea typeface="+mj-ea"/>
                <a:cs typeface="굴림"/>
              </a:rPr>
              <a:t>세계를</a:t>
            </a:r>
            <a:r>
              <a:rPr sz="2000" b="1" spc="-8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분석하고</a:t>
            </a:r>
            <a:r>
              <a:rPr sz="2000" b="1" spc="-9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 </a:t>
            </a:r>
            <a:r>
              <a:rPr sz="2000" b="1" spc="20">
                <a:solidFill>
                  <a:srgbClr val="ff3300"/>
                </a:solidFill>
                <a:latin typeface="굴림"/>
                <a:ea typeface="+mj-ea"/>
                <a:cs typeface="굴림"/>
              </a:rPr>
              <a:t>모델링</a:t>
            </a:r>
            <a:r>
              <a:rPr sz="2000" b="1" spc="-80">
                <a:solidFill>
                  <a:srgbClr val="ff3300"/>
                </a:solidFill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latin typeface="굴림"/>
                <a:ea typeface="+mj-ea"/>
                <a:cs typeface="굴림"/>
              </a:rPr>
              <a:t>하는</a:t>
            </a:r>
            <a:r>
              <a:rPr sz="2000" b="1" spc="-70">
                <a:latin typeface="굴림"/>
                <a:ea typeface="+mj-ea"/>
                <a:cs typeface="굴림"/>
              </a:rPr>
              <a:t> </a:t>
            </a:r>
            <a:r>
              <a:rPr sz="2000" b="1" spc="20">
                <a:latin typeface="굴림"/>
                <a:ea typeface="+mj-ea"/>
                <a:cs typeface="굴림"/>
              </a:rPr>
              <a:t>방법을</a:t>
            </a:r>
            <a:r>
              <a:rPr sz="2000" b="1" spc="-85">
                <a:latin typeface="굴림"/>
                <a:ea typeface="+mj-ea"/>
                <a:cs typeface="굴림"/>
              </a:rPr>
              <a:t> </a:t>
            </a:r>
            <a:r>
              <a:rPr sz="2000" b="1" spc="10">
                <a:latin typeface="굴림"/>
                <a:ea typeface="+mj-ea"/>
                <a:cs typeface="굴림"/>
              </a:rPr>
              <a:t>익힌다.</a:t>
            </a:r>
            <a:endParaRPr sz="2000" b="1" spc="10">
              <a:latin typeface="굴림"/>
              <a:ea typeface="+mj-ea"/>
              <a:cs typeface="굴림"/>
            </a:endParaRPr>
          </a:p>
          <a:p>
            <a:pPr marL="355600" marR="8255" indent="-342900">
              <a:lnSpc>
                <a:spcPct val="130000"/>
              </a:lnSpc>
              <a:spcBef>
                <a:spcPts val="480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25">
                <a:latin typeface="굴림"/>
                <a:ea typeface="+mj-ea"/>
                <a:cs typeface="굴림"/>
              </a:rPr>
              <a:t>또한</a:t>
            </a:r>
            <a:r>
              <a:rPr sz="2000" b="1" spc="-75">
                <a:latin typeface="굴림"/>
                <a:ea typeface="+mj-ea"/>
                <a:cs typeface="굴림"/>
              </a:rPr>
              <a:t> </a:t>
            </a:r>
            <a:r>
              <a:rPr sz="2000" b="1" spc="5">
                <a:latin typeface="굴림"/>
                <a:ea typeface="+mj-ea"/>
                <a:cs typeface="굴림"/>
              </a:rPr>
              <a:t>데이터베이스에</a:t>
            </a:r>
            <a:r>
              <a:rPr sz="2000" b="1" spc="-90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latin typeface="굴림"/>
                <a:ea typeface="+mj-ea"/>
                <a:cs typeface="굴림"/>
              </a:rPr>
              <a:t>대한</a:t>
            </a:r>
            <a:r>
              <a:rPr sz="2000" b="1" spc="-70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설계</a:t>
            </a:r>
            <a:r>
              <a:rPr sz="2000" b="1" spc="-5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원리와</a:t>
            </a:r>
            <a:r>
              <a:rPr sz="2000" b="1" spc="-70">
                <a:solidFill>
                  <a:srgbClr val="ff3300"/>
                </a:solidFill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기법</a:t>
            </a:r>
            <a:r>
              <a:rPr sz="2000" b="1" spc="15">
                <a:latin typeface="굴림"/>
                <a:ea typeface="+mj-ea"/>
                <a:cs typeface="굴림"/>
              </a:rPr>
              <a:t>,</a:t>
            </a:r>
            <a:r>
              <a:rPr sz="2000" b="1" spc="-55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latin typeface="굴림"/>
                <a:ea typeface="+mj-ea"/>
                <a:cs typeface="굴림"/>
              </a:rPr>
              <a:t>실제</a:t>
            </a:r>
            <a:r>
              <a:rPr sz="2000" b="1" spc="-70">
                <a:latin typeface="굴림"/>
                <a:ea typeface="+mj-ea"/>
                <a:cs typeface="굴림"/>
              </a:rPr>
              <a:t> </a:t>
            </a:r>
            <a:r>
              <a:rPr sz="2000" b="1" spc="20">
                <a:solidFill>
                  <a:srgbClr val="ff3300"/>
                </a:solidFill>
                <a:latin typeface="굴림"/>
                <a:ea typeface="+mj-ea"/>
                <a:cs typeface="굴림"/>
              </a:rPr>
              <a:t>물리적</a:t>
            </a:r>
            <a:r>
              <a:rPr sz="2000" b="1" spc="-8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데이터 </a:t>
            </a:r>
            <a:r>
              <a:rPr sz="2000" b="1" spc="-640">
                <a:solidFill>
                  <a:srgbClr val="ff3300"/>
                </a:solidFill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베이스의</a:t>
            </a:r>
            <a:r>
              <a:rPr sz="2000" b="1" spc="-100">
                <a:solidFill>
                  <a:srgbClr val="ff3300"/>
                </a:solidFill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구축과정</a:t>
            </a:r>
            <a:r>
              <a:rPr sz="2000" b="1" spc="15">
                <a:latin typeface="굴림"/>
                <a:ea typeface="+mj-ea"/>
                <a:cs typeface="굴림"/>
              </a:rPr>
              <a:t>을</a:t>
            </a:r>
            <a:r>
              <a:rPr sz="2000" b="1" spc="-95">
                <a:latin typeface="굴림"/>
                <a:ea typeface="+mj-ea"/>
                <a:cs typeface="굴림"/>
              </a:rPr>
              <a:t> </a:t>
            </a:r>
            <a:r>
              <a:rPr sz="2000" b="1" spc="10">
                <a:latin typeface="굴림"/>
                <a:ea typeface="+mj-ea"/>
                <a:cs typeface="굴림"/>
              </a:rPr>
              <a:t>배운다.</a:t>
            </a:r>
            <a:endParaRPr sz="2000" b="1" spc="10">
              <a:latin typeface="굴림"/>
              <a:ea typeface="+mj-ea"/>
              <a:cs typeface="굴림"/>
            </a:endParaRPr>
          </a:p>
          <a:p>
            <a:pPr marL="355600" marR="283845" indent="-342900">
              <a:lnSpc>
                <a:spcPct val="130000"/>
              </a:lnSpc>
              <a:spcBef>
                <a:spcPts val="48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25">
                <a:latin typeface="굴림"/>
                <a:ea typeface="+mj-ea"/>
                <a:cs typeface="굴림"/>
              </a:rPr>
              <a:t>이와</a:t>
            </a:r>
            <a:r>
              <a:rPr sz="2000" b="1" spc="-75">
                <a:latin typeface="굴림"/>
                <a:ea typeface="+mj-ea"/>
                <a:cs typeface="굴림"/>
              </a:rPr>
              <a:t> </a:t>
            </a:r>
            <a:r>
              <a:rPr sz="2000" b="1" spc="20">
                <a:latin typeface="굴림"/>
                <a:ea typeface="+mj-ea"/>
                <a:cs typeface="굴림"/>
              </a:rPr>
              <a:t>관련된</a:t>
            </a:r>
            <a:r>
              <a:rPr sz="2000" b="1" spc="-80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DB</a:t>
            </a:r>
            <a:r>
              <a:rPr sz="2000" b="1" spc="-6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설계</a:t>
            </a:r>
            <a:r>
              <a:rPr sz="2000" b="1" spc="-5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 </a:t>
            </a:r>
            <a:r>
              <a:rPr sz="2000" b="1" spc="40">
                <a:solidFill>
                  <a:srgbClr val="ff3300"/>
                </a:solidFill>
                <a:latin typeface="굴림"/>
                <a:ea typeface="+mj-ea"/>
                <a:cs typeface="굴림"/>
              </a:rPr>
              <a:t>및</a:t>
            </a:r>
            <a:r>
              <a:rPr sz="2000" b="1" spc="-60">
                <a:solidFill>
                  <a:srgbClr val="ff3300"/>
                </a:solidFill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관리</a:t>
            </a:r>
            <a:r>
              <a:rPr sz="2000" b="1" spc="-5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 </a:t>
            </a:r>
            <a:r>
              <a:rPr sz="2000" b="1" spc="20">
                <a:solidFill>
                  <a:srgbClr val="ff3300"/>
                </a:solidFill>
                <a:latin typeface="굴림"/>
                <a:ea typeface="+mj-ea"/>
                <a:cs typeface="굴림"/>
              </a:rPr>
              <a:t>도구</a:t>
            </a:r>
            <a:r>
              <a:rPr sz="2000" b="1" spc="20">
                <a:latin typeface="굴림"/>
                <a:ea typeface="+mj-ea"/>
                <a:cs typeface="굴림"/>
              </a:rPr>
              <a:t>에</a:t>
            </a:r>
            <a:r>
              <a:rPr sz="2000" b="1" spc="-85">
                <a:latin typeface="굴림"/>
                <a:ea typeface="+mj-ea"/>
                <a:cs typeface="굴림"/>
              </a:rPr>
              <a:t> </a:t>
            </a:r>
            <a:r>
              <a:rPr sz="2000" b="1" spc="20">
                <a:latin typeface="굴림"/>
                <a:ea typeface="+mj-ea"/>
                <a:cs typeface="굴림"/>
              </a:rPr>
              <a:t>대해서</a:t>
            </a:r>
            <a:r>
              <a:rPr sz="2000" b="1" spc="-80">
                <a:latin typeface="굴림"/>
                <a:ea typeface="+mj-ea"/>
                <a:cs typeface="굴림"/>
              </a:rPr>
              <a:t> </a:t>
            </a:r>
            <a:r>
              <a:rPr sz="2000" b="1" spc="10">
                <a:latin typeface="굴림"/>
                <a:ea typeface="+mj-ea"/>
                <a:cs typeface="굴림"/>
              </a:rPr>
              <a:t>다루며,</a:t>
            </a:r>
            <a:r>
              <a:rPr sz="2000" b="1" spc="-60">
                <a:latin typeface="굴림"/>
                <a:ea typeface="+mj-ea"/>
                <a:cs typeface="굴림"/>
              </a:rPr>
              <a:t> </a:t>
            </a:r>
            <a:r>
              <a:rPr sz="2000" b="1" spc="10">
                <a:latin typeface="굴림"/>
                <a:ea typeface="+mj-ea"/>
                <a:cs typeface="굴림"/>
              </a:rPr>
              <a:t>DBMS</a:t>
            </a:r>
            <a:r>
              <a:rPr sz="2000" b="1" spc="-65">
                <a:latin typeface="굴림"/>
                <a:ea typeface="+mj-ea"/>
                <a:cs typeface="굴림"/>
              </a:rPr>
              <a:t> </a:t>
            </a:r>
            <a:r>
              <a:rPr sz="2000" b="1" spc="40">
                <a:latin typeface="굴림"/>
                <a:ea typeface="+mj-ea"/>
                <a:cs typeface="굴림"/>
              </a:rPr>
              <a:t>의 </a:t>
            </a:r>
            <a:r>
              <a:rPr sz="2000" b="1" spc="-640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latin typeface="굴림"/>
                <a:ea typeface="+mj-ea"/>
                <a:cs typeface="굴림"/>
              </a:rPr>
              <a:t>설치</a:t>
            </a:r>
            <a:r>
              <a:rPr sz="2000" b="1" spc="-75">
                <a:latin typeface="굴림"/>
                <a:ea typeface="+mj-ea"/>
                <a:cs typeface="굴림"/>
              </a:rPr>
              <a:t> </a:t>
            </a:r>
            <a:r>
              <a:rPr sz="2000" b="1" spc="40">
                <a:latin typeface="굴림"/>
                <a:ea typeface="+mj-ea"/>
                <a:cs typeface="굴림"/>
              </a:rPr>
              <a:t>및</a:t>
            </a:r>
            <a:r>
              <a:rPr sz="2000" b="1" spc="-45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기초적인</a:t>
            </a:r>
            <a:r>
              <a:rPr sz="2000" b="1" spc="-90">
                <a:latin typeface="굴림"/>
                <a:ea typeface="+mj-ea"/>
                <a:cs typeface="굴림"/>
              </a:rPr>
              <a:t> </a:t>
            </a:r>
            <a:r>
              <a:rPr sz="2000" b="1" spc="20">
                <a:latin typeface="굴림"/>
                <a:ea typeface="+mj-ea"/>
                <a:cs typeface="굴림"/>
              </a:rPr>
              <a:t>관리에</a:t>
            </a:r>
            <a:r>
              <a:rPr sz="2000" b="1" spc="-80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대해서도</a:t>
            </a:r>
            <a:r>
              <a:rPr sz="2000" b="1" spc="-95">
                <a:latin typeface="굴림"/>
                <a:ea typeface="+mj-ea"/>
                <a:cs typeface="굴림"/>
              </a:rPr>
              <a:t> </a:t>
            </a:r>
            <a:r>
              <a:rPr sz="2000" b="1" spc="10">
                <a:latin typeface="굴림"/>
                <a:ea typeface="+mj-ea"/>
                <a:cs typeface="굴림"/>
              </a:rPr>
              <a:t>배운다.</a:t>
            </a:r>
            <a:endParaRPr sz="2000" b="1" spc="10">
              <a:latin typeface="굴림"/>
              <a:ea typeface="+mj-ea"/>
              <a:cs typeface="굴림"/>
            </a:endParaRPr>
          </a:p>
          <a:p>
            <a:pPr marL="355600" marR="35560" indent="-342900">
              <a:lnSpc>
                <a:spcPct val="130100"/>
              </a:lnSpc>
              <a:spcBef>
                <a:spcPts val="47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ea typeface="+mj-ea"/>
                <a:cs typeface="굴림"/>
              </a:rPr>
              <a:t>학생들은</a:t>
            </a:r>
            <a:r>
              <a:rPr sz="2000" b="1" spc="-100">
                <a:latin typeface="굴림"/>
                <a:ea typeface="+mj-ea"/>
                <a:cs typeface="굴림"/>
              </a:rPr>
              <a:t> </a:t>
            </a:r>
            <a:r>
              <a:rPr sz="2000" b="1" spc="20">
                <a:latin typeface="굴림"/>
                <a:ea typeface="+mj-ea"/>
                <a:cs typeface="굴림"/>
              </a:rPr>
              <a:t>매시간</a:t>
            </a:r>
            <a:r>
              <a:rPr sz="2000" b="1" spc="-80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그룹</a:t>
            </a:r>
            <a:r>
              <a:rPr sz="2000" b="1" spc="-70">
                <a:solidFill>
                  <a:srgbClr val="ff3300"/>
                </a:solidFill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설계</a:t>
            </a:r>
            <a:r>
              <a:rPr sz="2000" b="1" spc="-60">
                <a:solidFill>
                  <a:srgbClr val="ff3300"/>
                </a:solidFill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실습</a:t>
            </a:r>
            <a:r>
              <a:rPr sz="2000" b="1" spc="-70">
                <a:solidFill>
                  <a:srgbClr val="ff3300"/>
                </a:solidFill>
                <a:latin typeface="굴림"/>
                <a:ea typeface="+mj-ea"/>
                <a:cs typeface="굴림"/>
              </a:rPr>
              <a:t> </a:t>
            </a:r>
            <a:r>
              <a:rPr sz="2000" b="1" spc="40">
                <a:latin typeface="굴림"/>
                <a:ea typeface="+mj-ea"/>
                <a:cs typeface="굴림"/>
              </a:rPr>
              <a:t>및</a:t>
            </a:r>
            <a:r>
              <a:rPr sz="2000" b="1" spc="-45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1회의</a:t>
            </a:r>
            <a:r>
              <a:rPr sz="2000" b="1" spc="-75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solidFill>
                  <a:srgbClr val="ff3300"/>
                </a:solidFill>
                <a:latin typeface="굴림"/>
                <a:ea typeface="+mj-ea"/>
                <a:cs typeface="굴림"/>
              </a:rPr>
              <a:t>설계</a:t>
            </a:r>
            <a:r>
              <a:rPr sz="2000" b="1" spc="-70">
                <a:solidFill>
                  <a:srgbClr val="ff3300"/>
                </a:solidFill>
                <a:latin typeface="굴림"/>
                <a:ea typeface="+mj-ea"/>
                <a:cs typeface="굴림"/>
              </a:rPr>
              <a:t> </a:t>
            </a:r>
            <a:r>
              <a:rPr sz="2000" b="1" spc="10">
                <a:solidFill>
                  <a:srgbClr val="ff3300"/>
                </a:solidFill>
                <a:latin typeface="굴림"/>
                <a:ea typeface="+mj-ea"/>
                <a:cs typeface="굴림"/>
              </a:rPr>
              <a:t>프로젝트</a:t>
            </a:r>
            <a:r>
              <a:rPr sz="2000" b="1" spc="10">
                <a:latin typeface="굴림"/>
                <a:ea typeface="+mj-ea"/>
                <a:cs typeface="굴림"/>
              </a:rPr>
              <a:t>를</a:t>
            </a:r>
            <a:r>
              <a:rPr sz="2000" b="1" spc="-80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통해 </a:t>
            </a:r>
            <a:r>
              <a:rPr sz="2000" b="1" spc="20">
                <a:latin typeface="굴림"/>
                <a:ea typeface="+mj-ea"/>
                <a:cs typeface="굴림"/>
              </a:rPr>
              <a:t> </a:t>
            </a:r>
            <a:r>
              <a:rPr sz="2000" b="1" spc="30">
                <a:latin typeface="굴림"/>
                <a:ea typeface="+mj-ea"/>
                <a:cs typeface="굴림"/>
              </a:rPr>
              <a:t>실제</a:t>
            </a:r>
            <a:r>
              <a:rPr sz="2000" b="1" spc="-75">
                <a:latin typeface="굴림"/>
                <a:ea typeface="+mj-ea"/>
                <a:cs typeface="굴림"/>
              </a:rPr>
              <a:t> </a:t>
            </a:r>
            <a:r>
              <a:rPr sz="2000" b="1" spc="20">
                <a:latin typeface="굴림"/>
                <a:ea typeface="+mj-ea"/>
                <a:cs typeface="굴림"/>
              </a:rPr>
              <a:t>DB의</a:t>
            </a:r>
            <a:r>
              <a:rPr sz="2000" b="1" spc="-90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latin typeface="굴림"/>
                <a:ea typeface="+mj-ea"/>
                <a:cs typeface="굴림"/>
              </a:rPr>
              <a:t>설계</a:t>
            </a:r>
            <a:r>
              <a:rPr sz="2000" b="1" spc="-75">
                <a:latin typeface="굴림"/>
                <a:ea typeface="+mj-ea"/>
                <a:cs typeface="굴림"/>
              </a:rPr>
              <a:t> </a:t>
            </a:r>
            <a:r>
              <a:rPr sz="2000" b="1" spc="40">
                <a:latin typeface="굴림"/>
                <a:ea typeface="+mj-ea"/>
                <a:cs typeface="굴림"/>
              </a:rPr>
              <a:t>및</a:t>
            </a:r>
            <a:r>
              <a:rPr sz="2000" b="1" spc="-50">
                <a:latin typeface="굴림"/>
                <a:ea typeface="+mj-ea"/>
                <a:cs typeface="굴림"/>
              </a:rPr>
              <a:t> </a:t>
            </a:r>
            <a:r>
              <a:rPr sz="2000" b="1" spc="5">
                <a:latin typeface="굴림"/>
                <a:ea typeface="+mj-ea"/>
                <a:cs typeface="굴림"/>
              </a:rPr>
              <a:t>구축과정,</a:t>
            </a:r>
            <a:r>
              <a:rPr sz="2000" b="1" spc="-50">
                <a:latin typeface="굴림"/>
                <a:ea typeface="+mj-ea"/>
                <a:cs typeface="굴림"/>
              </a:rPr>
              <a:t> </a:t>
            </a:r>
            <a:r>
              <a:rPr sz="2000" b="1" spc="20">
                <a:latin typeface="굴림"/>
                <a:ea typeface="+mj-ea"/>
                <a:cs typeface="굴림"/>
              </a:rPr>
              <a:t>그리고</a:t>
            </a:r>
            <a:r>
              <a:rPr sz="2000" b="1" spc="-80">
                <a:latin typeface="굴림"/>
                <a:ea typeface="+mj-ea"/>
                <a:cs typeface="굴림"/>
              </a:rPr>
              <a:t> </a:t>
            </a:r>
            <a:r>
              <a:rPr sz="2000" b="1" spc="10">
                <a:latin typeface="굴림"/>
                <a:ea typeface="+mj-ea"/>
                <a:cs typeface="굴림"/>
              </a:rPr>
              <a:t>DBMS의</a:t>
            </a:r>
            <a:r>
              <a:rPr sz="2000" b="1" spc="-90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latin typeface="굴림"/>
                <a:ea typeface="+mj-ea"/>
                <a:cs typeface="굴림"/>
              </a:rPr>
              <a:t>설치</a:t>
            </a:r>
            <a:r>
              <a:rPr sz="2000" b="1" spc="-75">
                <a:latin typeface="굴림"/>
                <a:ea typeface="+mj-ea"/>
                <a:cs typeface="굴림"/>
              </a:rPr>
              <a:t> </a:t>
            </a:r>
            <a:r>
              <a:rPr sz="2000" b="1" spc="40">
                <a:latin typeface="굴림"/>
                <a:ea typeface="+mj-ea"/>
                <a:cs typeface="굴림"/>
              </a:rPr>
              <a:t>및</a:t>
            </a:r>
            <a:r>
              <a:rPr sz="2000" b="1" spc="-50">
                <a:latin typeface="굴림"/>
                <a:ea typeface="+mj-ea"/>
                <a:cs typeface="굴림"/>
              </a:rPr>
              <a:t> </a:t>
            </a:r>
            <a:r>
              <a:rPr sz="2000" b="1" spc="20">
                <a:latin typeface="굴림"/>
                <a:ea typeface="+mj-ea"/>
                <a:cs typeface="굴림"/>
              </a:rPr>
              <a:t>관리에</a:t>
            </a:r>
            <a:r>
              <a:rPr sz="2000" b="1" spc="-90">
                <a:latin typeface="굴림"/>
                <a:ea typeface="+mj-ea"/>
                <a:cs typeface="굴림"/>
              </a:rPr>
              <a:t> </a:t>
            </a:r>
            <a:r>
              <a:rPr sz="2000" b="1" spc="40">
                <a:latin typeface="굴림"/>
                <a:ea typeface="+mj-ea"/>
                <a:cs typeface="굴림"/>
              </a:rPr>
              <a:t>대 </a:t>
            </a:r>
            <a:r>
              <a:rPr sz="2000" b="1" spc="-635">
                <a:latin typeface="굴림"/>
                <a:ea typeface="+mj-ea"/>
                <a:cs typeface="굴림"/>
              </a:rPr>
              <a:t> </a:t>
            </a:r>
            <a:r>
              <a:rPr sz="2000" b="1" spc="40">
                <a:latin typeface="굴림"/>
                <a:ea typeface="+mj-ea"/>
                <a:cs typeface="굴림"/>
              </a:rPr>
              <a:t>한</a:t>
            </a:r>
            <a:r>
              <a:rPr sz="2000" b="1" spc="-45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경험을</a:t>
            </a:r>
            <a:r>
              <a:rPr sz="2000" b="1" spc="-80">
                <a:latin typeface="굴림"/>
                <a:ea typeface="+mj-ea"/>
                <a:cs typeface="굴림"/>
              </a:rPr>
              <a:t> </a:t>
            </a:r>
            <a:r>
              <a:rPr sz="2000" b="1" spc="10">
                <a:latin typeface="굴림"/>
                <a:ea typeface="+mj-ea"/>
                <a:cs typeface="굴림"/>
              </a:rPr>
              <a:t>쌓는다.</a:t>
            </a:r>
            <a:endParaRPr sz="2000">
              <a:latin typeface="굴림"/>
              <a:ea typeface="+mj-ea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20"/>
              <a:t>학습성과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25"/>
              <a:t>Introduction</a:t>
            </a:r>
            <a:endParaRPr spc="-25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3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683604"/>
            <a:ext cx="7598409" cy="2892425"/>
          </a:xfrm>
          <a:prstGeom prst="rect">
            <a:avLst/>
          </a:prstGeom>
        </p:spPr>
        <p:txBody>
          <a:bodyPr vert="horz" wrap="square" lIns="0" tIns="13525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ea typeface="+mj-ea"/>
                <a:cs typeface="굴림"/>
              </a:rPr>
              <a:t>현실세계를</a:t>
            </a:r>
            <a:r>
              <a:rPr sz="2000" b="1" spc="-100">
                <a:latin typeface="굴림"/>
                <a:ea typeface="+mj-ea"/>
                <a:cs typeface="굴림"/>
              </a:rPr>
              <a:t> </a:t>
            </a:r>
            <a:r>
              <a:rPr sz="2000" b="1" spc="20">
                <a:latin typeface="굴림"/>
                <a:ea typeface="+mj-ea"/>
                <a:cs typeface="굴림"/>
              </a:rPr>
              <a:t>데이터</a:t>
            </a:r>
            <a:r>
              <a:rPr sz="2000" b="1" spc="-85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관점에서</a:t>
            </a:r>
            <a:r>
              <a:rPr sz="2000" b="1" spc="-90">
                <a:latin typeface="굴림"/>
                <a:ea typeface="+mj-ea"/>
                <a:cs typeface="굴림"/>
              </a:rPr>
              <a:t> </a:t>
            </a:r>
            <a:r>
              <a:rPr sz="2000" b="1" spc="5">
                <a:latin typeface="굴림"/>
                <a:ea typeface="+mj-ea"/>
                <a:cs typeface="굴림"/>
              </a:rPr>
              <a:t>인식하며,</a:t>
            </a:r>
            <a:r>
              <a:rPr sz="2000" b="1" spc="-50">
                <a:latin typeface="굴림"/>
                <a:ea typeface="+mj-ea"/>
                <a:cs typeface="굴림"/>
              </a:rPr>
              <a:t> </a:t>
            </a:r>
            <a:r>
              <a:rPr sz="2000" b="1" spc="20">
                <a:latin typeface="굴림"/>
                <a:ea typeface="+mj-ea"/>
                <a:cs typeface="굴림"/>
              </a:rPr>
              <a:t>모델링</a:t>
            </a:r>
            <a:r>
              <a:rPr sz="2000" b="1" spc="-90">
                <a:latin typeface="굴림"/>
                <a:ea typeface="+mj-ea"/>
                <a:cs typeface="굴림"/>
              </a:rPr>
              <a:t> </a:t>
            </a:r>
            <a:r>
              <a:rPr sz="2000" b="1" spc="40">
                <a:latin typeface="굴림"/>
                <a:ea typeface="+mj-ea"/>
                <a:cs typeface="굴림"/>
              </a:rPr>
              <a:t>할</a:t>
            </a:r>
            <a:r>
              <a:rPr sz="2000" b="1" spc="-50">
                <a:latin typeface="굴림"/>
                <a:ea typeface="+mj-ea"/>
                <a:cs typeface="굴림"/>
              </a:rPr>
              <a:t> </a:t>
            </a:r>
            <a:r>
              <a:rPr sz="2000" b="1" spc="40">
                <a:latin typeface="굴림"/>
                <a:ea typeface="+mj-ea"/>
                <a:cs typeface="굴림"/>
              </a:rPr>
              <a:t>수</a:t>
            </a:r>
            <a:r>
              <a:rPr sz="2000" b="1" spc="-50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latin typeface="굴림"/>
                <a:ea typeface="+mj-ea"/>
                <a:cs typeface="굴림"/>
              </a:rPr>
              <a:t>있는</a:t>
            </a:r>
            <a:r>
              <a:rPr sz="2000" b="1" spc="-75">
                <a:latin typeface="굴림"/>
                <a:ea typeface="+mj-ea"/>
                <a:cs typeface="굴림"/>
              </a:rPr>
              <a:t> </a:t>
            </a:r>
            <a:r>
              <a:rPr sz="2000" b="1" spc="10">
                <a:latin typeface="굴림"/>
                <a:ea typeface="+mj-ea"/>
                <a:cs typeface="굴림"/>
              </a:rPr>
              <a:t>능력</a:t>
            </a:r>
            <a:endParaRPr sz="2000" b="1" spc="10">
              <a:latin typeface="굴림"/>
              <a:ea typeface="+mj-ea"/>
              <a:cs typeface="굴림"/>
            </a:endParaRPr>
          </a:p>
          <a:p>
            <a:pPr marL="355600" marR="253365" indent="-342900">
              <a:lnSpc>
                <a:spcPct val="120000"/>
              </a:lnSpc>
              <a:spcBef>
                <a:spcPts val="480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0">
                <a:latin typeface="굴림"/>
                <a:ea typeface="+mj-ea"/>
                <a:cs typeface="굴림"/>
              </a:rPr>
              <a:t>현실세계를</a:t>
            </a:r>
            <a:r>
              <a:rPr sz="2000" b="1" spc="-90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분석하여</a:t>
            </a:r>
            <a:r>
              <a:rPr sz="2000" b="1" spc="-90">
                <a:latin typeface="굴림"/>
                <a:ea typeface="+mj-ea"/>
                <a:cs typeface="굴림"/>
              </a:rPr>
              <a:t> </a:t>
            </a:r>
            <a:r>
              <a:rPr sz="2000" b="1" spc="5">
                <a:latin typeface="굴림"/>
                <a:ea typeface="+mj-ea"/>
                <a:cs typeface="굴림"/>
              </a:rPr>
              <a:t>데이터베이스를</a:t>
            </a:r>
            <a:r>
              <a:rPr sz="2000" b="1" spc="-85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설계하고</a:t>
            </a:r>
            <a:r>
              <a:rPr sz="2000" b="1" spc="-80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구현할</a:t>
            </a:r>
            <a:r>
              <a:rPr sz="2000" b="1" spc="-80">
                <a:latin typeface="굴림"/>
                <a:ea typeface="+mj-ea"/>
                <a:cs typeface="굴림"/>
              </a:rPr>
              <a:t> </a:t>
            </a:r>
            <a:r>
              <a:rPr sz="2000" b="1" spc="40">
                <a:latin typeface="굴림"/>
                <a:ea typeface="+mj-ea"/>
                <a:cs typeface="굴림"/>
              </a:rPr>
              <a:t>수</a:t>
            </a:r>
            <a:r>
              <a:rPr sz="2000" b="1" spc="-50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있는 </a:t>
            </a:r>
            <a:r>
              <a:rPr sz="2000" b="1" spc="-640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능력</a:t>
            </a:r>
            <a:endParaRPr sz="2000" b="1" spc="15">
              <a:latin typeface="굴림"/>
              <a:ea typeface="+mj-ea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20">
                <a:latin typeface="굴림"/>
                <a:ea typeface="+mj-ea"/>
                <a:cs typeface="굴림"/>
              </a:rPr>
              <a:t>자료를</a:t>
            </a:r>
            <a:r>
              <a:rPr sz="2000" b="1" spc="-90">
                <a:latin typeface="굴림"/>
                <a:ea typeface="+mj-ea"/>
                <a:cs typeface="굴림"/>
              </a:rPr>
              <a:t> </a:t>
            </a:r>
            <a:r>
              <a:rPr sz="2000" b="1" spc="10">
                <a:latin typeface="굴림"/>
                <a:ea typeface="+mj-ea"/>
                <a:cs typeface="굴림"/>
              </a:rPr>
              <a:t>이해하고</a:t>
            </a:r>
            <a:r>
              <a:rPr sz="2000" b="1" spc="-80">
                <a:latin typeface="굴림"/>
                <a:ea typeface="+mj-ea"/>
                <a:cs typeface="굴림"/>
              </a:rPr>
              <a:t> </a:t>
            </a:r>
            <a:r>
              <a:rPr sz="2000" b="1" spc="20">
                <a:latin typeface="굴림"/>
                <a:ea typeface="+mj-ea"/>
                <a:cs typeface="굴림"/>
              </a:rPr>
              <a:t>분석할</a:t>
            </a:r>
            <a:r>
              <a:rPr sz="2000" b="1" spc="-85">
                <a:latin typeface="굴림"/>
                <a:ea typeface="+mj-ea"/>
                <a:cs typeface="굴림"/>
              </a:rPr>
              <a:t> </a:t>
            </a:r>
            <a:r>
              <a:rPr sz="2000" b="1" spc="40">
                <a:latin typeface="굴림"/>
                <a:ea typeface="+mj-ea"/>
                <a:cs typeface="굴림"/>
              </a:rPr>
              <a:t>수</a:t>
            </a:r>
            <a:r>
              <a:rPr sz="2000" b="1" spc="-45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latin typeface="굴림"/>
                <a:ea typeface="+mj-ea"/>
                <a:cs typeface="굴림"/>
              </a:rPr>
              <a:t>있는</a:t>
            </a:r>
            <a:r>
              <a:rPr sz="2000" b="1" spc="-70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latin typeface="굴림"/>
                <a:ea typeface="+mj-ea"/>
                <a:cs typeface="굴림"/>
              </a:rPr>
              <a:t>능력</a:t>
            </a:r>
            <a:r>
              <a:rPr sz="2000" b="1" spc="-70">
                <a:latin typeface="굴림"/>
                <a:ea typeface="+mj-ea"/>
                <a:cs typeface="굴림"/>
              </a:rPr>
              <a:t> </a:t>
            </a:r>
            <a:r>
              <a:rPr sz="2000" b="1" spc="40">
                <a:latin typeface="굴림"/>
                <a:ea typeface="+mj-ea"/>
                <a:cs typeface="굴림"/>
              </a:rPr>
              <a:t>및</a:t>
            </a:r>
            <a:r>
              <a:rPr sz="2000" b="1" spc="-45">
                <a:latin typeface="굴림"/>
                <a:ea typeface="+mj-ea"/>
                <a:cs typeface="굴림"/>
              </a:rPr>
              <a:t> </a:t>
            </a:r>
            <a:r>
              <a:rPr sz="2000" b="1" spc="10">
                <a:latin typeface="굴림"/>
                <a:ea typeface="+mj-ea"/>
                <a:cs typeface="굴림"/>
              </a:rPr>
              <a:t>프로젝트를</a:t>
            </a:r>
            <a:r>
              <a:rPr sz="2000" b="1" spc="-80">
                <a:latin typeface="굴림"/>
                <a:ea typeface="+mj-ea"/>
                <a:cs typeface="굴림"/>
              </a:rPr>
              <a:t> </a:t>
            </a:r>
            <a:r>
              <a:rPr sz="2000" b="1" spc="10">
                <a:latin typeface="굴림"/>
                <a:ea typeface="+mj-ea"/>
                <a:cs typeface="굴림"/>
              </a:rPr>
              <a:t>계획하고</a:t>
            </a:r>
            <a:r>
              <a:rPr sz="2000" b="1" spc="-80">
                <a:latin typeface="굴림"/>
                <a:ea typeface="+mj-ea"/>
                <a:cs typeface="굴림"/>
              </a:rPr>
              <a:t> </a:t>
            </a:r>
            <a:r>
              <a:rPr sz="2000" b="1" spc="40">
                <a:latin typeface="굴림"/>
                <a:ea typeface="+mj-ea"/>
                <a:cs typeface="굴림"/>
              </a:rPr>
              <a:t>관</a:t>
            </a:r>
            <a:endParaRPr sz="2000" b="1" spc="40">
              <a:latin typeface="굴림"/>
              <a:ea typeface="+mj-ea"/>
              <a:cs typeface="굴림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  <a:defRPr/>
            </a:pPr>
            <a:r>
              <a:rPr sz="2000" b="1" spc="30">
                <a:latin typeface="굴림"/>
                <a:ea typeface="+mj-ea"/>
                <a:cs typeface="굴림"/>
              </a:rPr>
              <a:t>리할</a:t>
            </a:r>
            <a:r>
              <a:rPr sz="2000" b="1" spc="-90">
                <a:latin typeface="굴림"/>
                <a:ea typeface="+mj-ea"/>
                <a:cs typeface="굴림"/>
              </a:rPr>
              <a:t> </a:t>
            </a:r>
            <a:r>
              <a:rPr sz="2000" b="1" spc="40">
                <a:latin typeface="굴림"/>
                <a:ea typeface="+mj-ea"/>
                <a:cs typeface="굴림"/>
              </a:rPr>
              <a:t>수</a:t>
            </a:r>
            <a:r>
              <a:rPr sz="2000" b="1" spc="-65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latin typeface="굴림"/>
                <a:ea typeface="+mj-ea"/>
                <a:cs typeface="굴림"/>
              </a:rPr>
              <a:t>있는</a:t>
            </a:r>
            <a:r>
              <a:rPr sz="2000" b="1" spc="-90">
                <a:latin typeface="굴림"/>
                <a:ea typeface="+mj-ea"/>
                <a:cs typeface="굴림"/>
              </a:rPr>
              <a:t> </a:t>
            </a:r>
            <a:r>
              <a:rPr sz="2000" b="1" spc="10">
                <a:latin typeface="굴림"/>
                <a:ea typeface="+mj-ea"/>
                <a:cs typeface="굴림"/>
              </a:rPr>
              <a:t>능력</a:t>
            </a:r>
            <a:endParaRPr sz="2000" b="1" spc="10">
              <a:latin typeface="굴림"/>
              <a:ea typeface="+mj-ea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96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0">
                <a:latin typeface="굴림"/>
                <a:ea typeface="+mj-ea"/>
                <a:cs typeface="굴림"/>
              </a:rPr>
              <a:t>프로젝트팀의</a:t>
            </a:r>
            <a:r>
              <a:rPr sz="2000" b="1" spc="-104">
                <a:latin typeface="굴림"/>
                <a:ea typeface="+mj-ea"/>
                <a:cs typeface="굴림"/>
              </a:rPr>
              <a:t> </a:t>
            </a:r>
            <a:r>
              <a:rPr sz="2000" b="1" spc="40">
                <a:latin typeface="굴림"/>
                <a:ea typeface="+mj-ea"/>
                <a:cs typeface="굴림"/>
              </a:rPr>
              <a:t>한</a:t>
            </a:r>
            <a:r>
              <a:rPr sz="2000" b="1" spc="-50">
                <a:latin typeface="굴림"/>
                <a:ea typeface="+mj-ea"/>
                <a:cs typeface="굴림"/>
              </a:rPr>
              <a:t> </a:t>
            </a:r>
            <a:r>
              <a:rPr sz="2000" b="1" spc="10">
                <a:latin typeface="굴림"/>
                <a:ea typeface="+mj-ea"/>
                <a:cs typeface="굴림"/>
              </a:rPr>
              <a:t>구성원으로서</a:t>
            </a:r>
            <a:r>
              <a:rPr sz="2000" b="1" spc="-90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역할을</a:t>
            </a:r>
            <a:r>
              <a:rPr sz="2000" b="1" spc="-85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latin typeface="굴림"/>
                <a:ea typeface="+mj-ea"/>
                <a:cs typeface="굴림"/>
              </a:rPr>
              <a:t>해낼</a:t>
            </a:r>
            <a:r>
              <a:rPr sz="2000" b="1" spc="-60">
                <a:latin typeface="굴림"/>
                <a:ea typeface="+mj-ea"/>
                <a:cs typeface="굴림"/>
              </a:rPr>
              <a:t> </a:t>
            </a:r>
            <a:r>
              <a:rPr sz="2000" b="1" spc="40">
                <a:latin typeface="굴림"/>
                <a:ea typeface="+mj-ea"/>
                <a:cs typeface="굴림"/>
              </a:rPr>
              <a:t>수</a:t>
            </a:r>
            <a:r>
              <a:rPr sz="2000" b="1" spc="-60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latin typeface="굴림"/>
                <a:ea typeface="+mj-ea"/>
                <a:cs typeface="굴림"/>
              </a:rPr>
              <a:t>있는</a:t>
            </a:r>
            <a:r>
              <a:rPr sz="2000" b="1" spc="-55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능력</a:t>
            </a:r>
            <a:endParaRPr sz="2000" b="1" spc="15">
              <a:latin typeface="굴림"/>
              <a:ea typeface="+mj-ea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ea typeface="+mj-ea"/>
                <a:cs typeface="굴림"/>
              </a:rPr>
              <a:t>DB</a:t>
            </a:r>
            <a:r>
              <a:rPr sz="2000" b="1" spc="-65">
                <a:latin typeface="굴림"/>
                <a:ea typeface="+mj-ea"/>
                <a:cs typeface="굴림"/>
              </a:rPr>
              <a:t> </a:t>
            </a:r>
            <a:r>
              <a:rPr sz="2000" b="1" spc="20">
                <a:latin typeface="굴림"/>
                <a:ea typeface="+mj-ea"/>
                <a:cs typeface="굴림"/>
              </a:rPr>
              <a:t>모델링</a:t>
            </a:r>
            <a:r>
              <a:rPr sz="2000" b="1" spc="-85">
                <a:latin typeface="굴림"/>
                <a:ea typeface="+mj-ea"/>
                <a:cs typeface="굴림"/>
              </a:rPr>
              <a:t> </a:t>
            </a:r>
            <a:r>
              <a:rPr sz="2000" b="1" spc="20">
                <a:latin typeface="굴림"/>
                <a:ea typeface="+mj-ea"/>
                <a:cs typeface="굴림"/>
              </a:rPr>
              <a:t>도구를</a:t>
            </a:r>
            <a:r>
              <a:rPr sz="2000" b="1" spc="-85">
                <a:latin typeface="굴림"/>
                <a:ea typeface="+mj-ea"/>
                <a:cs typeface="굴림"/>
              </a:rPr>
              <a:t> </a:t>
            </a:r>
            <a:r>
              <a:rPr sz="2000" b="1" spc="20">
                <a:latin typeface="굴림"/>
                <a:ea typeface="+mj-ea"/>
                <a:cs typeface="굴림"/>
              </a:rPr>
              <a:t>사용할</a:t>
            </a:r>
            <a:r>
              <a:rPr sz="2000" b="1" spc="-85">
                <a:latin typeface="굴림"/>
                <a:ea typeface="+mj-ea"/>
                <a:cs typeface="굴림"/>
              </a:rPr>
              <a:t> </a:t>
            </a:r>
            <a:r>
              <a:rPr sz="2000" b="1" spc="40">
                <a:latin typeface="굴림"/>
                <a:ea typeface="+mj-ea"/>
                <a:cs typeface="굴림"/>
              </a:rPr>
              <a:t>수</a:t>
            </a:r>
            <a:r>
              <a:rPr sz="2000" b="1" spc="-65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latin typeface="굴림"/>
                <a:ea typeface="+mj-ea"/>
                <a:cs typeface="굴림"/>
              </a:rPr>
              <a:t>있는</a:t>
            </a:r>
            <a:r>
              <a:rPr sz="2000" b="1" spc="-60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능력</a:t>
            </a:r>
            <a:endParaRPr sz="2000">
              <a:latin typeface="굴림"/>
              <a:ea typeface="+mj-ea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362" y="456946"/>
            <a:ext cx="7762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 spc="35"/>
              <a:t>강의</a:t>
            </a:r>
            <a:r>
              <a:rPr dirty="0" sz="3000" spc="-110"/>
              <a:t> </a:t>
            </a:r>
            <a:r>
              <a:rPr dirty="0" sz="3000" spc="15"/>
              <a:t>방법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3540" y="1793189"/>
            <a:ext cx="7656195" cy="4007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20" b="1">
                <a:latin typeface="굴림"/>
                <a:cs typeface="굴림"/>
              </a:rPr>
              <a:t>이론강의</a:t>
            </a:r>
            <a:r>
              <a:rPr dirty="0" sz="2000" spc="-11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:</a:t>
            </a:r>
            <a:r>
              <a:rPr dirty="0" sz="2000" spc="-15" b="1">
                <a:latin typeface="굴림"/>
                <a:cs typeface="굴림"/>
              </a:rPr>
              <a:t> </a:t>
            </a:r>
            <a:r>
              <a:rPr dirty="0" sz="2000" spc="5" b="1">
                <a:latin typeface="굴림"/>
                <a:cs typeface="굴림"/>
              </a:rPr>
              <a:t>40%,</a:t>
            </a:r>
            <a:r>
              <a:rPr dirty="0" sz="2000" spc="-65" b="1">
                <a:latin typeface="굴림"/>
                <a:cs typeface="굴림"/>
              </a:rPr>
              <a:t> </a:t>
            </a:r>
            <a:r>
              <a:rPr dirty="0" sz="2000" spc="30" b="1">
                <a:latin typeface="굴림"/>
                <a:cs typeface="굴림"/>
              </a:rPr>
              <a:t>설계</a:t>
            </a:r>
            <a:r>
              <a:rPr dirty="0" sz="2000" spc="-7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실습:</a:t>
            </a:r>
            <a:r>
              <a:rPr dirty="0" sz="2000" spc="-6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60%</a:t>
            </a:r>
            <a:endParaRPr sz="20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350">
              <a:latin typeface="굴림"/>
              <a:cs typeface="굴림"/>
            </a:endParaRPr>
          </a:p>
          <a:p>
            <a:pPr marL="355600" marR="196850" indent="-342900">
              <a:lnSpc>
                <a:spcPct val="110000"/>
              </a:lnSpc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dirty="0" sz="1800" spc="20" b="1">
                <a:solidFill>
                  <a:srgbClr val="3333CC"/>
                </a:solidFill>
                <a:latin typeface="굴림"/>
                <a:cs typeface="굴림"/>
              </a:rPr>
              <a:t>강의</a:t>
            </a:r>
            <a:r>
              <a:rPr dirty="0" sz="1800" spc="20" b="1">
                <a:latin typeface="굴림"/>
                <a:cs typeface="굴림"/>
              </a:rPr>
              <a:t>는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학생들이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설계의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기본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원리를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이해할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수</a:t>
            </a:r>
            <a:r>
              <a:rPr dirty="0" sz="1800" spc="-5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있도록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진행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한다.</a:t>
            </a:r>
            <a:r>
              <a:rPr dirty="0" sz="1800" spc="-5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강의 </a:t>
            </a:r>
            <a:r>
              <a:rPr dirty="0" sz="1800" spc="-57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노트는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최소</a:t>
            </a:r>
            <a:r>
              <a:rPr dirty="0" sz="1800" spc="-6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강의일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1일</a:t>
            </a:r>
            <a:r>
              <a:rPr dirty="0" sz="1800" spc="-6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전에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이러닝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게시판에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배포함</a:t>
            </a: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Wingdings"/>
              <a:buChar char=""/>
            </a:pPr>
            <a:endParaRPr sz="265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dirty="0" sz="1800" spc="25" b="1">
                <a:solidFill>
                  <a:srgbClr val="3333CC"/>
                </a:solidFill>
                <a:latin typeface="굴림"/>
                <a:cs typeface="굴림"/>
              </a:rPr>
              <a:t>실습</a:t>
            </a:r>
            <a:r>
              <a:rPr dirty="0" sz="1800" spc="-95" b="1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dirty="0" sz="1800" spc="30" b="1">
                <a:solidFill>
                  <a:srgbClr val="3333CC"/>
                </a:solidFill>
                <a:latin typeface="굴림"/>
                <a:cs typeface="굴림"/>
              </a:rPr>
              <a:t>및</a:t>
            </a:r>
            <a:r>
              <a:rPr dirty="0" sz="1800" spc="-65" b="1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dirty="0" sz="1800" spc="5" b="1">
                <a:solidFill>
                  <a:srgbClr val="3333CC"/>
                </a:solidFill>
                <a:latin typeface="굴림"/>
                <a:cs typeface="굴림"/>
              </a:rPr>
              <a:t>설계</a:t>
            </a:r>
            <a:endParaRPr sz="1800">
              <a:latin typeface="굴림"/>
              <a:cs typeface="굴림"/>
            </a:endParaRPr>
          </a:p>
          <a:p>
            <a:pPr lvl="1" marL="756285" marR="260985" indent="-287020">
              <a:lnSpc>
                <a:spcPct val="11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10" b="1">
                <a:latin typeface="굴림"/>
                <a:cs typeface="굴림"/>
              </a:rPr>
              <a:t>학생들은</a:t>
            </a:r>
            <a:r>
              <a:rPr dirty="0" sz="1800" spc="-9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매시간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실습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및</a:t>
            </a:r>
            <a:r>
              <a:rPr dirty="0" sz="1800" spc="-4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설계를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수행하여야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한다.</a:t>
            </a:r>
            <a:r>
              <a:rPr dirty="0" sz="1800" spc="-5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실습은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4인으로 </a:t>
            </a:r>
            <a:r>
              <a:rPr dirty="0" sz="1800" spc="-57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구성된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팀으로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진행한다.</a:t>
            </a:r>
            <a:endParaRPr sz="1800">
              <a:latin typeface="굴림"/>
              <a:cs typeface="굴림"/>
            </a:endParaRPr>
          </a:p>
          <a:p>
            <a:pPr lvl="1" marL="756285" indent="-287020">
              <a:lnSpc>
                <a:spcPct val="100000"/>
              </a:lnSpc>
              <a:spcBef>
                <a:spcPts val="65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b="1">
                <a:latin typeface="굴림"/>
                <a:cs typeface="굴림"/>
              </a:rPr>
              <a:t>학생들은</a:t>
            </a:r>
            <a:r>
              <a:rPr dirty="0" sz="1800" spc="-5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매시간</a:t>
            </a:r>
            <a:r>
              <a:rPr dirty="0" sz="1800" spc="-3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실습</a:t>
            </a:r>
            <a:r>
              <a:rPr dirty="0" sz="1800" spc="-4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및</a:t>
            </a:r>
            <a:r>
              <a:rPr dirty="0" sz="1800" spc="-5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설계</a:t>
            </a:r>
            <a:r>
              <a:rPr dirty="0" sz="1800" spc="-4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후</a:t>
            </a:r>
            <a:r>
              <a:rPr dirty="0" sz="1800" spc="-40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실습/설계</a:t>
            </a:r>
            <a:r>
              <a:rPr dirty="0" sz="1800" spc="-40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보고서를</a:t>
            </a:r>
            <a:r>
              <a:rPr dirty="0" sz="1800" spc="-50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제출해야</a:t>
            </a:r>
            <a:r>
              <a:rPr dirty="0" sz="1800" spc="-40" b="1">
                <a:latin typeface="굴림"/>
                <a:cs typeface="굴림"/>
              </a:rPr>
              <a:t> </a:t>
            </a:r>
            <a:r>
              <a:rPr dirty="0" sz="1800" spc="-5" b="1">
                <a:latin typeface="굴림"/>
                <a:cs typeface="굴림"/>
              </a:rPr>
              <a:t>한다.</a:t>
            </a:r>
            <a:endParaRPr sz="180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  <a:spcBef>
                <a:spcPts val="215"/>
              </a:spcBef>
            </a:pPr>
            <a:r>
              <a:rPr dirty="0" sz="1800" spc="10" b="1">
                <a:latin typeface="굴림"/>
                <a:cs typeface="굴림"/>
              </a:rPr>
              <a:t>(조장이</a:t>
            </a:r>
            <a:r>
              <a:rPr dirty="0" sz="1800" spc="-10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대표로</a:t>
            </a:r>
            <a:r>
              <a:rPr dirty="0" sz="1800" spc="-10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제출)</a:t>
            </a:r>
            <a:endParaRPr sz="1800">
              <a:latin typeface="굴림"/>
              <a:cs typeface="굴림"/>
            </a:endParaRPr>
          </a:p>
          <a:p>
            <a:pPr lvl="1" marL="756285" marR="224154" indent="-287020">
              <a:lnSpc>
                <a:spcPct val="11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20" b="1">
                <a:latin typeface="굴림"/>
                <a:cs typeface="굴림"/>
              </a:rPr>
              <a:t>학기를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마칠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때</a:t>
            </a:r>
            <a:r>
              <a:rPr dirty="0" sz="1800" spc="-4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각</a:t>
            </a:r>
            <a:r>
              <a:rPr dirty="0" sz="1800" spc="-4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팀은</a:t>
            </a:r>
            <a:r>
              <a:rPr dirty="0" sz="1800" spc="-6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설계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포트폴리오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(프로젝트</a:t>
            </a:r>
            <a:r>
              <a:rPr dirty="0" sz="1800" spc="-9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보고서)를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제출 </a:t>
            </a:r>
            <a:r>
              <a:rPr dirty="0" sz="1800" spc="-57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하여야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한다.</a:t>
            </a:r>
            <a:r>
              <a:rPr dirty="0" sz="1800" spc="-5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(to</a:t>
            </a:r>
            <a:r>
              <a:rPr dirty="0" sz="1800" spc="-4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이러닝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과제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게시판)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362" y="456946"/>
            <a:ext cx="7762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 spc="35"/>
              <a:t>평가</a:t>
            </a:r>
            <a:r>
              <a:rPr dirty="0" sz="3000" spc="-110"/>
              <a:t> </a:t>
            </a:r>
            <a:r>
              <a:rPr dirty="0" sz="3000" spc="15"/>
              <a:t>방법</a:t>
            </a:r>
            <a:endParaRPr sz="30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Introduction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3540" y="1732446"/>
            <a:ext cx="1625600" cy="148971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15" b="1">
                <a:latin typeface="굴림"/>
                <a:cs typeface="굴림"/>
              </a:rPr>
              <a:t>출석</a:t>
            </a:r>
            <a:endParaRPr sz="200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15" b="1">
                <a:latin typeface="굴림"/>
                <a:cs typeface="굴림"/>
              </a:rPr>
              <a:t>중간고사</a:t>
            </a:r>
            <a:endParaRPr sz="200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15" b="1">
                <a:latin typeface="굴림"/>
                <a:cs typeface="굴림"/>
              </a:rPr>
              <a:t>기말고사</a:t>
            </a:r>
            <a:endParaRPr sz="200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15" b="1">
                <a:latin typeface="굴림"/>
                <a:cs typeface="굴림"/>
              </a:rPr>
              <a:t>실습</a:t>
            </a:r>
            <a:r>
              <a:rPr dirty="0" sz="2000" spc="5" b="1">
                <a:latin typeface="굴림"/>
                <a:cs typeface="굴림"/>
              </a:rPr>
              <a:t>보</a:t>
            </a:r>
            <a:r>
              <a:rPr dirty="0" sz="2000" spc="-10" b="1">
                <a:latin typeface="굴림"/>
                <a:cs typeface="굴림"/>
              </a:rPr>
              <a:t>고</a:t>
            </a:r>
            <a:r>
              <a:rPr dirty="0" sz="2000" spc="40" b="1">
                <a:latin typeface="굴림"/>
                <a:cs typeface="굴림"/>
              </a:rPr>
              <a:t>서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8645" y="1732446"/>
            <a:ext cx="789305" cy="148971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spc="10" b="1">
                <a:latin typeface="굴림"/>
                <a:cs typeface="굴림"/>
              </a:rPr>
              <a:t>:</a:t>
            </a:r>
            <a:r>
              <a:rPr dirty="0" sz="2000" spc="-6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10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35" b="1">
                <a:latin typeface="굴림"/>
                <a:cs typeface="굴림"/>
              </a:rPr>
              <a:t>%</a:t>
            </a:r>
            <a:endParaRPr sz="2000">
              <a:latin typeface="굴림"/>
              <a:cs typeface="굴림"/>
            </a:endParaRPr>
          </a:p>
          <a:p>
            <a:pPr marL="15240">
              <a:lnSpc>
                <a:spcPct val="100000"/>
              </a:lnSpc>
              <a:spcBef>
                <a:spcPts val="480"/>
              </a:spcBef>
            </a:pPr>
            <a:r>
              <a:rPr dirty="0" sz="2000" spc="10" b="1">
                <a:latin typeface="굴림"/>
                <a:cs typeface="굴림"/>
              </a:rPr>
              <a:t>:</a:t>
            </a:r>
            <a:r>
              <a:rPr dirty="0" sz="2000" spc="-6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25</a:t>
            </a:r>
            <a:r>
              <a:rPr dirty="0" sz="2000" spc="-80" b="1">
                <a:latin typeface="굴림"/>
                <a:cs typeface="굴림"/>
              </a:rPr>
              <a:t> </a:t>
            </a:r>
            <a:r>
              <a:rPr dirty="0" sz="2000" spc="30" b="1">
                <a:latin typeface="굴림"/>
                <a:cs typeface="굴림"/>
              </a:rPr>
              <a:t>%</a:t>
            </a:r>
            <a:endParaRPr sz="2000">
              <a:latin typeface="굴림"/>
              <a:cs typeface="굴림"/>
            </a:endParaRPr>
          </a:p>
          <a:p>
            <a:pPr marL="15240">
              <a:lnSpc>
                <a:spcPct val="100000"/>
              </a:lnSpc>
              <a:spcBef>
                <a:spcPts val="480"/>
              </a:spcBef>
            </a:pPr>
            <a:r>
              <a:rPr dirty="0" sz="2000" spc="10" b="1">
                <a:latin typeface="굴림"/>
                <a:cs typeface="굴림"/>
              </a:rPr>
              <a:t>:</a:t>
            </a:r>
            <a:r>
              <a:rPr dirty="0" sz="2000" spc="-6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25</a:t>
            </a:r>
            <a:r>
              <a:rPr dirty="0" sz="2000" spc="-80" b="1">
                <a:latin typeface="굴림"/>
                <a:cs typeface="굴림"/>
              </a:rPr>
              <a:t> </a:t>
            </a:r>
            <a:r>
              <a:rPr dirty="0" sz="2000" spc="30" b="1">
                <a:latin typeface="굴림"/>
                <a:cs typeface="굴림"/>
              </a:rPr>
              <a:t>%</a:t>
            </a:r>
            <a:endParaRPr sz="2000">
              <a:latin typeface="굴림"/>
              <a:cs typeface="굴림"/>
            </a:endParaRPr>
          </a:p>
          <a:p>
            <a:pPr marL="20320">
              <a:lnSpc>
                <a:spcPct val="100000"/>
              </a:lnSpc>
              <a:spcBef>
                <a:spcPts val="480"/>
              </a:spcBef>
            </a:pPr>
            <a:r>
              <a:rPr dirty="0" sz="2000" spc="10" b="1">
                <a:latin typeface="굴림"/>
                <a:cs typeface="굴림"/>
              </a:rPr>
              <a:t>:</a:t>
            </a:r>
            <a:r>
              <a:rPr dirty="0" sz="2000" spc="-8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20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30" b="1">
                <a:latin typeface="굴림"/>
                <a:cs typeface="굴림"/>
              </a:rPr>
              <a:t>%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256610"/>
            <a:ext cx="7400290" cy="1062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20" b="1">
                <a:latin typeface="굴림"/>
                <a:cs typeface="굴림"/>
              </a:rPr>
              <a:t>프로젝트</a:t>
            </a:r>
            <a:r>
              <a:rPr dirty="0" sz="2000" spc="-114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보고서</a:t>
            </a:r>
            <a:r>
              <a:rPr dirty="0" sz="2000" spc="-10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:</a:t>
            </a:r>
            <a:r>
              <a:rPr dirty="0" sz="2000" spc="-2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20</a:t>
            </a:r>
            <a:r>
              <a:rPr dirty="0" sz="2000" spc="-75" b="1">
                <a:latin typeface="굴림"/>
                <a:cs typeface="굴림"/>
              </a:rPr>
              <a:t> </a:t>
            </a:r>
            <a:r>
              <a:rPr dirty="0" sz="2000" spc="35" b="1">
                <a:latin typeface="굴림"/>
                <a:cs typeface="굴림"/>
              </a:rPr>
              <a:t>%</a:t>
            </a:r>
            <a:endParaRPr sz="20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"/>
            </a:pPr>
            <a:endParaRPr sz="260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dirty="0" sz="2000" spc="5" b="1">
                <a:solidFill>
                  <a:srgbClr val="006FC0"/>
                </a:solidFill>
                <a:latin typeface="굴림"/>
                <a:cs typeface="굴림"/>
              </a:rPr>
              <a:t>Note.</a:t>
            </a:r>
            <a:r>
              <a:rPr dirty="0" sz="2000" spc="-50" b="1">
                <a:solidFill>
                  <a:srgbClr val="006FC0"/>
                </a:solidFill>
                <a:latin typeface="굴림"/>
                <a:cs typeface="굴림"/>
              </a:rPr>
              <a:t> </a:t>
            </a:r>
            <a:r>
              <a:rPr dirty="0" sz="2000" spc="25" b="1">
                <a:solidFill>
                  <a:srgbClr val="006FC0"/>
                </a:solidFill>
                <a:latin typeface="굴림"/>
                <a:cs typeface="굴림"/>
              </a:rPr>
              <a:t>최종</a:t>
            </a:r>
            <a:r>
              <a:rPr dirty="0" sz="2000" spc="-70" b="1">
                <a:solidFill>
                  <a:srgbClr val="006FC0"/>
                </a:solidFill>
                <a:latin typeface="굴림"/>
                <a:cs typeface="굴림"/>
              </a:rPr>
              <a:t> </a:t>
            </a:r>
            <a:r>
              <a:rPr dirty="0" sz="2000" spc="15" b="1">
                <a:solidFill>
                  <a:srgbClr val="006FC0"/>
                </a:solidFill>
                <a:latin typeface="굴림"/>
                <a:cs typeface="굴림"/>
              </a:rPr>
              <a:t>보고서의</a:t>
            </a:r>
            <a:r>
              <a:rPr dirty="0" sz="2000" spc="-95" b="1">
                <a:solidFill>
                  <a:srgbClr val="006FC0"/>
                </a:solidFill>
                <a:latin typeface="굴림"/>
                <a:cs typeface="굴림"/>
              </a:rPr>
              <a:t> </a:t>
            </a:r>
            <a:r>
              <a:rPr dirty="0" sz="2000" spc="25" b="1">
                <a:solidFill>
                  <a:srgbClr val="006FC0"/>
                </a:solidFill>
                <a:latin typeface="굴림"/>
                <a:cs typeface="굴림"/>
              </a:rPr>
              <a:t>경우</a:t>
            </a:r>
            <a:r>
              <a:rPr dirty="0" sz="2000" spc="-55" b="1">
                <a:solidFill>
                  <a:srgbClr val="006FC0"/>
                </a:solidFill>
                <a:latin typeface="굴림"/>
                <a:cs typeface="굴림"/>
              </a:rPr>
              <a:t> </a:t>
            </a:r>
            <a:r>
              <a:rPr dirty="0" sz="2000" spc="10" b="1">
                <a:solidFill>
                  <a:srgbClr val="006FC0"/>
                </a:solidFill>
                <a:latin typeface="굴림"/>
                <a:cs typeface="굴림"/>
              </a:rPr>
              <a:t>동료평가를</a:t>
            </a:r>
            <a:r>
              <a:rPr dirty="0" sz="2000" spc="-90" b="1">
                <a:solidFill>
                  <a:srgbClr val="006FC0"/>
                </a:solidFill>
                <a:latin typeface="굴림"/>
                <a:cs typeface="굴림"/>
              </a:rPr>
              <a:t> </a:t>
            </a:r>
            <a:r>
              <a:rPr dirty="0" sz="2000" spc="25" b="1">
                <a:solidFill>
                  <a:srgbClr val="006FC0"/>
                </a:solidFill>
                <a:latin typeface="굴림"/>
                <a:cs typeface="굴림"/>
              </a:rPr>
              <a:t>통해</a:t>
            </a:r>
            <a:r>
              <a:rPr dirty="0" sz="2000" spc="-60" b="1">
                <a:solidFill>
                  <a:srgbClr val="006FC0"/>
                </a:solidFill>
                <a:latin typeface="굴림"/>
                <a:cs typeface="굴림"/>
              </a:rPr>
              <a:t> </a:t>
            </a:r>
            <a:r>
              <a:rPr dirty="0" sz="2000" spc="25" b="1">
                <a:solidFill>
                  <a:srgbClr val="006FC0"/>
                </a:solidFill>
                <a:latin typeface="굴림"/>
                <a:cs typeface="굴림"/>
              </a:rPr>
              <a:t>개인</a:t>
            </a:r>
            <a:r>
              <a:rPr dirty="0" sz="2000" spc="-70" b="1">
                <a:solidFill>
                  <a:srgbClr val="006FC0"/>
                </a:solidFill>
                <a:latin typeface="굴림"/>
                <a:cs typeface="굴림"/>
              </a:rPr>
              <a:t> </a:t>
            </a:r>
            <a:r>
              <a:rPr dirty="0" sz="2000" spc="20" b="1">
                <a:solidFill>
                  <a:srgbClr val="006FC0"/>
                </a:solidFill>
                <a:latin typeface="굴림"/>
                <a:cs typeface="굴림"/>
              </a:rPr>
              <a:t>성적을</a:t>
            </a:r>
            <a:r>
              <a:rPr dirty="0" sz="2000" spc="-85" b="1">
                <a:solidFill>
                  <a:srgbClr val="006FC0"/>
                </a:solidFill>
                <a:latin typeface="굴림"/>
                <a:cs typeface="굴림"/>
              </a:rPr>
              <a:t> </a:t>
            </a:r>
            <a:r>
              <a:rPr dirty="0" sz="2000" spc="15" b="1">
                <a:solidFill>
                  <a:srgbClr val="006FC0"/>
                </a:solidFill>
                <a:latin typeface="굴림"/>
                <a:cs typeface="굴림"/>
              </a:rPr>
              <a:t>부여함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362" y="456946"/>
            <a:ext cx="7762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100"/>
              </a:spcBef>
            </a:pPr>
            <a:r>
              <a:rPr dirty="0" sz="3000" spc="35"/>
              <a:t>교재</a:t>
            </a:r>
            <a:r>
              <a:rPr dirty="0" sz="3000" spc="-90"/>
              <a:t> </a:t>
            </a:r>
            <a:r>
              <a:rPr dirty="0" sz="3000" spc="55"/>
              <a:t>및</a:t>
            </a:r>
            <a:r>
              <a:rPr dirty="0" sz="3000" spc="-75"/>
              <a:t> </a:t>
            </a:r>
            <a:r>
              <a:rPr dirty="0" sz="3000" spc="20"/>
              <a:t>참고도서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3540" y="1732357"/>
            <a:ext cx="6003925" cy="141668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15" b="1">
                <a:latin typeface="굴림"/>
                <a:cs typeface="굴림"/>
              </a:rPr>
              <a:t>교재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dirty="0" sz="1800">
                <a:latin typeface="Times New Roman"/>
                <a:cs typeface="Times New Roman"/>
              </a:rPr>
              <a:t>–	</a:t>
            </a:r>
            <a:r>
              <a:rPr dirty="0" sz="1800" spc="5" b="1">
                <a:latin typeface="굴림"/>
                <a:cs typeface="굴림"/>
              </a:rPr>
              <a:t>“데이터베이스</a:t>
            </a:r>
            <a:r>
              <a:rPr dirty="0" sz="1800" spc="-9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설계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및</a:t>
            </a:r>
            <a:r>
              <a:rPr dirty="0" sz="1800" spc="-5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구축”,</a:t>
            </a:r>
            <a:r>
              <a:rPr dirty="0" sz="1800" spc="-6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오세종</a:t>
            </a:r>
            <a:r>
              <a:rPr dirty="0" sz="1800" spc="-5" b="1">
                <a:latin typeface="굴림"/>
                <a:cs typeface="굴림"/>
              </a:rPr>
              <a:t>著</a:t>
            </a:r>
            <a:r>
              <a:rPr dirty="0" sz="1800" spc="10" b="1">
                <a:latin typeface="굴림"/>
                <a:cs typeface="굴림"/>
              </a:rPr>
              <a:t>,</a:t>
            </a:r>
            <a:r>
              <a:rPr dirty="0" sz="1800" spc="-6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생능출판사</a:t>
            </a: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5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dirty="0" sz="2000" spc="15" b="1">
                <a:latin typeface="굴림"/>
                <a:cs typeface="굴림"/>
              </a:rPr>
              <a:t>참고도서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362" y="456946"/>
            <a:ext cx="7762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 spc="35"/>
              <a:t>기타</a:t>
            </a:r>
            <a:r>
              <a:rPr dirty="0" sz="3000" spc="-110"/>
              <a:t> </a:t>
            </a:r>
            <a:r>
              <a:rPr dirty="0" sz="3000" spc="15"/>
              <a:t>사항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3540" y="1793189"/>
            <a:ext cx="7562850" cy="1368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20" b="1">
                <a:latin typeface="굴림"/>
                <a:cs typeface="굴림"/>
              </a:rPr>
              <a:t>학생들은</a:t>
            </a:r>
            <a:r>
              <a:rPr dirty="0" sz="2000" spc="-105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다음</a:t>
            </a:r>
            <a:r>
              <a:rPr dirty="0" sz="2000" spc="-65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시간</a:t>
            </a:r>
            <a:r>
              <a:rPr dirty="0" sz="2000" spc="-70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까지</a:t>
            </a:r>
            <a:r>
              <a:rPr dirty="0" sz="2000" spc="-7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프로젝트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팀을</a:t>
            </a:r>
            <a:r>
              <a:rPr dirty="0" sz="2000" spc="-6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구성한다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(4인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1조.</a:t>
            </a:r>
            <a:r>
              <a:rPr dirty="0" sz="2000" spc="-5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조장</a:t>
            </a:r>
            <a:endParaRPr sz="2000">
              <a:latin typeface="굴림"/>
              <a:cs typeface="굴림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 spc="40" b="1">
                <a:latin typeface="굴림"/>
                <a:cs typeface="굴림"/>
              </a:rPr>
              <a:t>을</a:t>
            </a:r>
            <a:r>
              <a:rPr dirty="0" sz="2000" spc="-55" b="1">
                <a:latin typeface="굴림"/>
                <a:cs typeface="굴림"/>
              </a:rPr>
              <a:t> </a:t>
            </a:r>
            <a:r>
              <a:rPr dirty="0" sz="2000" spc="5" b="1">
                <a:latin typeface="굴림"/>
                <a:cs typeface="굴림"/>
              </a:rPr>
              <a:t>선출하고,</a:t>
            </a:r>
            <a:r>
              <a:rPr dirty="0" sz="2000" spc="-70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조장이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팀원명단</a:t>
            </a:r>
            <a:r>
              <a:rPr dirty="0" sz="2000" spc="-10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제출)</a:t>
            </a:r>
            <a:endParaRPr sz="20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dirty="0" sz="2000" spc="15" b="1">
                <a:latin typeface="굴림"/>
                <a:cs typeface="굴림"/>
              </a:rPr>
              <a:t>팀구성을</a:t>
            </a:r>
            <a:r>
              <a:rPr dirty="0" sz="2000" spc="-100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못한</a:t>
            </a:r>
            <a:r>
              <a:rPr dirty="0" sz="2000" spc="-6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학생들은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임의로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팀을</a:t>
            </a:r>
            <a:r>
              <a:rPr dirty="0" sz="2000" spc="-7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구성함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11" y="57911"/>
            <a:ext cx="8920480" cy="6362700"/>
            <a:chOff x="96011" y="579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15061" y="769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6115" y="143255"/>
              <a:ext cx="8773795" cy="6202680"/>
            </a:xfrm>
            <a:custGeom>
              <a:avLst/>
              <a:gdLst/>
              <a:ahLst/>
              <a:cxnLst/>
              <a:rect l="l" t="t" r="r" b="b"/>
              <a:pathLst>
                <a:path w="8773795" h="6202680">
                  <a:moveTo>
                    <a:pt x="0" y="6202680"/>
                  </a:moveTo>
                  <a:lnTo>
                    <a:pt x="8773668" y="6202680"/>
                  </a:lnTo>
                  <a:lnTo>
                    <a:pt x="8773668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75152" y="2921380"/>
          <a:ext cx="1142365" cy="122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90"/>
                <a:gridCol w="507365"/>
              </a:tblGrid>
              <a:tr h="54546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엔티티</a:t>
                      </a:r>
                      <a:r>
                        <a:rPr dirty="0" sz="1200" spc="-5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(6장)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265">
                    <a:lnL w="63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 gridSpan="2"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엔티티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30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462593" y="1624393"/>
            <a:ext cx="1177925" cy="568960"/>
            <a:chOff x="2462593" y="1624393"/>
            <a:chExt cx="1177925" cy="568960"/>
          </a:xfrm>
        </p:grpSpPr>
        <p:sp>
          <p:nvSpPr>
            <p:cNvPr id="7" name="object 7"/>
            <p:cNvSpPr/>
            <p:nvPr/>
          </p:nvSpPr>
          <p:spPr>
            <a:xfrm>
              <a:off x="2487930" y="164972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525" y="0"/>
                  </a:moveTo>
                  <a:lnTo>
                    <a:pt x="1122426" y="0"/>
                  </a:lnTo>
                  <a:lnTo>
                    <a:pt x="1122426" y="5080"/>
                  </a:lnTo>
                  <a:lnTo>
                    <a:pt x="1122426" y="10160"/>
                  </a:lnTo>
                  <a:lnTo>
                    <a:pt x="1122426" y="513080"/>
                  </a:lnTo>
                  <a:lnTo>
                    <a:pt x="9525" y="513080"/>
                  </a:lnTo>
                  <a:lnTo>
                    <a:pt x="4826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525" y="543560"/>
                  </a:lnTo>
                  <a:lnTo>
                    <a:pt x="1152525" y="533400"/>
                  </a:lnTo>
                  <a:lnTo>
                    <a:pt x="1152525" y="10160"/>
                  </a:lnTo>
                  <a:lnTo>
                    <a:pt x="115252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67355" y="162915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2999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2999" y="533400"/>
                  </a:lnTo>
                  <a:lnTo>
                    <a:pt x="114299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67355" y="162915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2999" y="533400"/>
                  </a:lnTo>
                  <a:lnTo>
                    <a:pt x="1142999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472118" y="1704847"/>
            <a:ext cx="1133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20" b="1">
                <a:latin typeface="돋움"/>
                <a:cs typeface="돋움"/>
              </a:rPr>
              <a:t>업무</a:t>
            </a:r>
            <a:r>
              <a:rPr dirty="0" sz="1200" spc="-90" b="1">
                <a:latin typeface="돋움"/>
                <a:cs typeface="돋움"/>
              </a:rPr>
              <a:t> </a:t>
            </a:r>
            <a:r>
              <a:rPr dirty="0" sz="1200" spc="20" b="1">
                <a:latin typeface="돋움"/>
                <a:cs typeface="돋움"/>
              </a:rPr>
              <a:t>분석</a:t>
            </a:r>
            <a:endParaRPr sz="1200">
              <a:latin typeface="돋움"/>
              <a:cs typeface="돋움"/>
            </a:endParaRPr>
          </a:p>
          <a:p>
            <a:pPr algn="ctr" marL="1905">
              <a:lnSpc>
                <a:spcPct val="100000"/>
              </a:lnSpc>
            </a:pPr>
            <a:r>
              <a:rPr dirty="0" sz="1200" spc="5" b="1">
                <a:latin typeface="돋움"/>
                <a:cs typeface="돋움"/>
              </a:rPr>
              <a:t>(5장)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00309" y="1624393"/>
            <a:ext cx="1177925" cy="568960"/>
            <a:chOff x="4000309" y="1624393"/>
            <a:chExt cx="1177925" cy="568960"/>
          </a:xfrm>
        </p:grpSpPr>
        <p:sp>
          <p:nvSpPr>
            <p:cNvPr id="12" name="object 12"/>
            <p:cNvSpPr/>
            <p:nvPr/>
          </p:nvSpPr>
          <p:spPr>
            <a:xfrm>
              <a:off x="4025646" y="164972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525" y="0"/>
                  </a:moveTo>
                  <a:lnTo>
                    <a:pt x="1122426" y="0"/>
                  </a:lnTo>
                  <a:lnTo>
                    <a:pt x="1122426" y="5080"/>
                  </a:lnTo>
                  <a:lnTo>
                    <a:pt x="1122426" y="10160"/>
                  </a:lnTo>
                  <a:lnTo>
                    <a:pt x="1122426" y="513080"/>
                  </a:lnTo>
                  <a:lnTo>
                    <a:pt x="9525" y="513080"/>
                  </a:lnTo>
                  <a:lnTo>
                    <a:pt x="4826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525" y="543560"/>
                  </a:lnTo>
                  <a:lnTo>
                    <a:pt x="1152525" y="533400"/>
                  </a:lnTo>
                  <a:lnTo>
                    <a:pt x="1152525" y="10160"/>
                  </a:lnTo>
                  <a:lnTo>
                    <a:pt x="115252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005071" y="162915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05071" y="162915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09834" y="1704847"/>
            <a:ext cx="1133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200" spc="20" b="1">
                <a:latin typeface="돋움"/>
                <a:cs typeface="돋움"/>
              </a:rPr>
              <a:t>논</a:t>
            </a:r>
            <a:r>
              <a:rPr dirty="0" sz="1200" spc="5" b="1">
                <a:latin typeface="돋움"/>
                <a:cs typeface="돋움"/>
              </a:rPr>
              <a:t>리</a:t>
            </a:r>
            <a:r>
              <a:rPr dirty="0" sz="1200" spc="20" b="1">
                <a:latin typeface="돋움"/>
                <a:cs typeface="돋움"/>
              </a:rPr>
              <a:t>적</a:t>
            </a:r>
            <a:r>
              <a:rPr dirty="0" sz="1200" spc="-60" b="1">
                <a:latin typeface="돋움"/>
                <a:cs typeface="돋움"/>
              </a:rPr>
              <a:t> </a:t>
            </a:r>
            <a:r>
              <a:rPr dirty="0" sz="1200" spc="20" b="1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algn="ctr" marL="2540">
              <a:lnSpc>
                <a:spcPct val="100000"/>
              </a:lnSpc>
            </a:pPr>
            <a:r>
              <a:rPr dirty="0" sz="1200" spc="20" b="1">
                <a:latin typeface="돋움"/>
                <a:cs typeface="돋움"/>
              </a:rPr>
              <a:t>설계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24309" y="1624393"/>
            <a:ext cx="1177925" cy="568960"/>
            <a:chOff x="5524309" y="1624393"/>
            <a:chExt cx="1177925" cy="568960"/>
          </a:xfrm>
        </p:grpSpPr>
        <p:sp>
          <p:nvSpPr>
            <p:cNvPr id="17" name="object 17"/>
            <p:cNvSpPr/>
            <p:nvPr/>
          </p:nvSpPr>
          <p:spPr>
            <a:xfrm>
              <a:off x="5549646" y="164972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525" y="0"/>
                  </a:moveTo>
                  <a:lnTo>
                    <a:pt x="1122426" y="0"/>
                  </a:lnTo>
                  <a:lnTo>
                    <a:pt x="1122426" y="5080"/>
                  </a:lnTo>
                  <a:lnTo>
                    <a:pt x="1122426" y="10160"/>
                  </a:lnTo>
                  <a:lnTo>
                    <a:pt x="1122426" y="513080"/>
                  </a:lnTo>
                  <a:lnTo>
                    <a:pt x="9525" y="513080"/>
                  </a:lnTo>
                  <a:lnTo>
                    <a:pt x="4826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525" y="543560"/>
                  </a:lnTo>
                  <a:lnTo>
                    <a:pt x="1152525" y="533400"/>
                  </a:lnTo>
                  <a:lnTo>
                    <a:pt x="1152525" y="10160"/>
                  </a:lnTo>
                  <a:lnTo>
                    <a:pt x="115252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29071" y="162915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29071" y="162915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533834" y="1704847"/>
            <a:ext cx="1133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dirty="0" sz="1200" spc="20" b="1">
                <a:latin typeface="돋움"/>
                <a:cs typeface="돋움"/>
              </a:rPr>
              <a:t>물</a:t>
            </a:r>
            <a:r>
              <a:rPr dirty="0" sz="1200" spc="5" b="1">
                <a:latin typeface="돋움"/>
                <a:cs typeface="돋움"/>
              </a:rPr>
              <a:t>리</a:t>
            </a:r>
            <a:r>
              <a:rPr dirty="0" sz="1200" spc="20" b="1">
                <a:latin typeface="돋움"/>
                <a:cs typeface="돋움"/>
              </a:rPr>
              <a:t>적</a:t>
            </a:r>
            <a:r>
              <a:rPr dirty="0" sz="1200" spc="-60" b="1">
                <a:latin typeface="돋움"/>
                <a:cs typeface="돋움"/>
              </a:rPr>
              <a:t> </a:t>
            </a:r>
            <a:r>
              <a:rPr dirty="0" sz="1200" spc="20" b="1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marL="172085">
              <a:lnSpc>
                <a:spcPct val="100000"/>
              </a:lnSpc>
            </a:pPr>
            <a:r>
              <a:rPr dirty="0" sz="1200" spc="20" b="1">
                <a:latin typeface="돋움"/>
                <a:cs typeface="돋움"/>
              </a:rPr>
              <a:t>설계</a:t>
            </a:r>
            <a:r>
              <a:rPr dirty="0" sz="1200" spc="-95" b="1">
                <a:latin typeface="돋움"/>
                <a:cs typeface="돋움"/>
              </a:rPr>
              <a:t> </a:t>
            </a:r>
            <a:r>
              <a:rPr dirty="0" sz="1200" spc="5" b="1">
                <a:latin typeface="돋움"/>
                <a:cs typeface="돋움"/>
              </a:rPr>
              <a:t>(11장)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048309" y="1624393"/>
            <a:ext cx="1177925" cy="568960"/>
            <a:chOff x="7048309" y="1624393"/>
            <a:chExt cx="1177925" cy="568960"/>
          </a:xfrm>
        </p:grpSpPr>
        <p:sp>
          <p:nvSpPr>
            <p:cNvPr id="22" name="object 22"/>
            <p:cNvSpPr/>
            <p:nvPr/>
          </p:nvSpPr>
          <p:spPr>
            <a:xfrm>
              <a:off x="7073646" y="164972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525" y="0"/>
                  </a:moveTo>
                  <a:lnTo>
                    <a:pt x="1122426" y="0"/>
                  </a:lnTo>
                  <a:lnTo>
                    <a:pt x="1122426" y="5080"/>
                  </a:lnTo>
                  <a:lnTo>
                    <a:pt x="1122426" y="10160"/>
                  </a:lnTo>
                  <a:lnTo>
                    <a:pt x="1122426" y="513080"/>
                  </a:lnTo>
                  <a:lnTo>
                    <a:pt x="9525" y="513080"/>
                  </a:lnTo>
                  <a:lnTo>
                    <a:pt x="4826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525" y="543560"/>
                  </a:lnTo>
                  <a:lnTo>
                    <a:pt x="1152525" y="533400"/>
                  </a:lnTo>
                  <a:lnTo>
                    <a:pt x="1152525" y="10160"/>
                  </a:lnTo>
                  <a:lnTo>
                    <a:pt x="115252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053071" y="162915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053071" y="162915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7057834" y="1704847"/>
            <a:ext cx="1133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085" marR="104139" indent="-55244">
              <a:lnSpc>
                <a:spcPct val="100000"/>
              </a:lnSpc>
              <a:spcBef>
                <a:spcPts val="100"/>
              </a:spcBef>
            </a:pPr>
            <a:r>
              <a:rPr dirty="0" sz="1200" spc="20" b="1">
                <a:latin typeface="돋움"/>
                <a:cs typeface="돋움"/>
              </a:rPr>
              <a:t>데</a:t>
            </a:r>
            <a:r>
              <a:rPr dirty="0" sz="1200" spc="5" b="1">
                <a:latin typeface="돋움"/>
                <a:cs typeface="돋움"/>
              </a:rPr>
              <a:t>이</a:t>
            </a:r>
            <a:r>
              <a:rPr dirty="0" sz="1200" spc="-5" b="1">
                <a:latin typeface="돋움"/>
                <a:cs typeface="돋움"/>
              </a:rPr>
              <a:t>터베이</a:t>
            </a:r>
            <a:r>
              <a:rPr dirty="0" sz="1200" spc="10" b="1">
                <a:latin typeface="돋움"/>
                <a:cs typeface="돋움"/>
              </a:rPr>
              <a:t>스  </a:t>
            </a:r>
            <a:r>
              <a:rPr dirty="0" sz="1200" spc="20" b="1">
                <a:latin typeface="돋움"/>
                <a:cs typeface="돋움"/>
              </a:rPr>
              <a:t>구축</a:t>
            </a:r>
            <a:r>
              <a:rPr dirty="0" sz="1200" spc="-90" b="1">
                <a:latin typeface="돋움"/>
                <a:cs typeface="돋움"/>
              </a:rPr>
              <a:t> </a:t>
            </a:r>
            <a:r>
              <a:rPr dirty="0" sz="1200" spc="5" b="1">
                <a:latin typeface="돋움"/>
                <a:cs typeface="돋움"/>
              </a:rPr>
              <a:t>(12장)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71116" y="1862327"/>
            <a:ext cx="4986655" cy="81280"/>
          </a:xfrm>
          <a:custGeom>
            <a:avLst/>
            <a:gdLst/>
            <a:ahLst/>
            <a:cxnLst/>
            <a:rect l="l" t="t" r="r" b="b"/>
            <a:pathLst>
              <a:path w="4986655" h="81280">
                <a:moveTo>
                  <a:pt x="50800" y="36322"/>
                </a:moveTo>
                <a:lnTo>
                  <a:pt x="0" y="36322"/>
                </a:lnTo>
                <a:lnTo>
                  <a:pt x="0" y="49022"/>
                </a:lnTo>
                <a:lnTo>
                  <a:pt x="50800" y="49022"/>
                </a:lnTo>
                <a:lnTo>
                  <a:pt x="50800" y="36322"/>
                </a:lnTo>
                <a:close/>
              </a:path>
              <a:path w="4986655" h="81280">
                <a:moveTo>
                  <a:pt x="139700" y="36322"/>
                </a:moveTo>
                <a:lnTo>
                  <a:pt x="88900" y="36322"/>
                </a:lnTo>
                <a:lnTo>
                  <a:pt x="88900" y="49022"/>
                </a:lnTo>
                <a:lnTo>
                  <a:pt x="139700" y="49022"/>
                </a:lnTo>
                <a:lnTo>
                  <a:pt x="139700" y="36322"/>
                </a:lnTo>
                <a:close/>
              </a:path>
              <a:path w="4986655" h="81280">
                <a:moveTo>
                  <a:pt x="228600" y="36322"/>
                </a:moveTo>
                <a:lnTo>
                  <a:pt x="177800" y="36322"/>
                </a:lnTo>
                <a:lnTo>
                  <a:pt x="177800" y="49022"/>
                </a:lnTo>
                <a:lnTo>
                  <a:pt x="228600" y="49022"/>
                </a:lnTo>
                <a:lnTo>
                  <a:pt x="228600" y="36322"/>
                </a:lnTo>
                <a:close/>
              </a:path>
              <a:path w="4986655" h="81280">
                <a:moveTo>
                  <a:pt x="381000" y="42672"/>
                </a:moveTo>
                <a:lnTo>
                  <a:pt x="368300" y="36322"/>
                </a:lnTo>
                <a:lnTo>
                  <a:pt x="304800" y="4572"/>
                </a:lnTo>
                <a:lnTo>
                  <a:pt x="304800" y="36322"/>
                </a:lnTo>
                <a:lnTo>
                  <a:pt x="266700" y="36322"/>
                </a:lnTo>
                <a:lnTo>
                  <a:pt x="266700" y="49022"/>
                </a:lnTo>
                <a:lnTo>
                  <a:pt x="304800" y="49022"/>
                </a:lnTo>
                <a:lnTo>
                  <a:pt x="304800" y="80772"/>
                </a:lnTo>
                <a:lnTo>
                  <a:pt x="368300" y="49022"/>
                </a:lnTo>
                <a:lnTo>
                  <a:pt x="381000" y="42672"/>
                </a:lnTo>
                <a:close/>
              </a:path>
              <a:path w="4986655" h="81280">
                <a:moveTo>
                  <a:pt x="1938528" y="42672"/>
                </a:moveTo>
                <a:lnTo>
                  <a:pt x="1925828" y="36322"/>
                </a:lnTo>
                <a:lnTo>
                  <a:pt x="1862328" y="4572"/>
                </a:lnTo>
                <a:lnTo>
                  <a:pt x="1862328" y="36322"/>
                </a:lnTo>
                <a:lnTo>
                  <a:pt x="1557528" y="36322"/>
                </a:lnTo>
                <a:lnTo>
                  <a:pt x="1557528" y="49022"/>
                </a:lnTo>
                <a:lnTo>
                  <a:pt x="1862328" y="49022"/>
                </a:lnTo>
                <a:lnTo>
                  <a:pt x="1862328" y="80772"/>
                </a:lnTo>
                <a:lnTo>
                  <a:pt x="1925828" y="49022"/>
                </a:lnTo>
                <a:lnTo>
                  <a:pt x="1938528" y="42672"/>
                </a:lnTo>
                <a:close/>
              </a:path>
              <a:path w="4986655" h="81280">
                <a:moveTo>
                  <a:pt x="3462528" y="38100"/>
                </a:moveTo>
                <a:lnTo>
                  <a:pt x="3449828" y="31750"/>
                </a:lnTo>
                <a:lnTo>
                  <a:pt x="3386328" y="0"/>
                </a:lnTo>
                <a:lnTo>
                  <a:pt x="3386328" y="31750"/>
                </a:lnTo>
                <a:lnTo>
                  <a:pt x="3081528" y="31750"/>
                </a:lnTo>
                <a:lnTo>
                  <a:pt x="3081528" y="44450"/>
                </a:lnTo>
                <a:lnTo>
                  <a:pt x="3386328" y="44450"/>
                </a:lnTo>
                <a:lnTo>
                  <a:pt x="3386328" y="76200"/>
                </a:lnTo>
                <a:lnTo>
                  <a:pt x="3449828" y="44450"/>
                </a:lnTo>
                <a:lnTo>
                  <a:pt x="3462528" y="38100"/>
                </a:lnTo>
                <a:close/>
              </a:path>
              <a:path w="4986655" h="81280">
                <a:moveTo>
                  <a:pt x="4986528" y="38100"/>
                </a:moveTo>
                <a:lnTo>
                  <a:pt x="4973828" y="31750"/>
                </a:lnTo>
                <a:lnTo>
                  <a:pt x="4910328" y="0"/>
                </a:lnTo>
                <a:lnTo>
                  <a:pt x="4910328" y="31750"/>
                </a:lnTo>
                <a:lnTo>
                  <a:pt x="4605528" y="31750"/>
                </a:lnTo>
                <a:lnTo>
                  <a:pt x="4605528" y="44450"/>
                </a:lnTo>
                <a:lnTo>
                  <a:pt x="4910328" y="44450"/>
                </a:lnTo>
                <a:lnTo>
                  <a:pt x="4910328" y="76200"/>
                </a:lnTo>
                <a:lnTo>
                  <a:pt x="4973828" y="44450"/>
                </a:lnTo>
                <a:lnTo>
                  <a:pt x="498652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57400" y="2943859"/>
            <a:ext cx="31750" cy="533400"/>
          </a:xfrm>
          <a:custGeom>
            <a:avLst/>
            <a:gdLst/>
            <a:ahLst/>
            <a:cxnLst/>
            <a:rect l="l" t="t" r="r" b="b"/>
            <a:pathLst>
              <a:path w="31750" h="533400">
                <a:moveTo>
                  <a:pt x="31750" y="0"/>
                </a:moveTo>
                <a:lnTo>
                  <a:pt x="0" y="0"/>
                </a:lnTo>
                <a:lnTo>
                  <a:pt x="0" y="6350"/>
                </a:lnTo>
                <a:lnTo>
                  <a:pt x="0" y="12700"/>
                </a:lnTo>
                <a:lnTo>
                  <a:pt x="0" y="514350"/>
                </a:lnTo>
                <a:lnTo>
                  <a:pt x="19050" y="514350"/>
                </a:lnTo>
                <a:lnTo>
                  <a:pt x="19050" y="533400"/>
                </a:lnTo>
                <a:lnTo>
                  <a:pt x="31750" y="533400"/>
                </a:lnTo>
                <a:lnTo>
                  <a:pt x="31750" y="12700"/>
                </a:lnTo>
                <a:lnTo>
                  <a:pt x="3175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57400" y="3696969"/>
            <a:ext cx="31750" cy="527050"/>
          </a:xfrm>
          <a:custGeom>
            <a:avLst/>
            <a:gdLst/>
            <a:ahLst/>
            <a:cxnLst/>
            <a:rect l="l" t="t" r="r" b="b"/>
            <a:pathLst>
              <a:path w="31750" h="527050">
                <a:moveTo>
                  <a:pt x="31750" y="6350"/>
                </a:moveTo>
                <a:lnTo>
                  <a:pt x="25400" y="6350"/>
                </a:lnTo>
                <a:lnTo>
                  <a:pt x="25400" y="0"/>
                </a:lnTo>
                <a:lnTo>
                  <a:pt x="0" y="0"/>
                </a:lnTo>
                <a:lnTo>
                  <a:pt x="0" y="508000"/>
                </a:lnTo>
                <a:lnTo>
                  <a:pt x="19050" y="508000"/>
                </a:lnTo>
                <a:lnTo>
                  <a:pt x="19050" y="527050"/>
                </a:lnTo>
                <a:lnTo>
                  <a:pt x="31750" y="527050"/>
                </a:lnTo>
                <a:lnTo>
                  <a:pt x="31750" y="63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57400" y="4436109"/>
            <a:ext cx="30480" cy="533400"/>
          </a:xfrm>
          <a:custGeom>
            <a:avLst/>
            <a:gdLst/>
            <a:ahLst/>
            <a:cxnLst/>
            <a:rect l="l" t="t" r="r" b="b"/>
            <a:pathLst>
              <a:path w="30480" h="533400">
                <a:moveTo>
                  <a:pt x="30099" y="0"/>
                </a:moveTo>
                <a:lnTo>
                  <a:pt x="0" y="0"/>
                </a:lnTo>
                <a:lnTo>
                  <a:pt x="0" y="3810"/>
                </a:lnTo>
                <a:lnTo>
                  <a:pt x="0" y="8890"/>
                </a:lnTo>
                <a:lnTo>
                  <a:pt x="0" y="511810"/>
                </a:lnTo>
                <a:lnTo>
                  <a:pt x="20574" y="511810"/>
                </a:lnTo>
                <a:lnTo>
                  <a:pt x="20574" y="533400"/>
                </a:lnTo>
                <a:lnTo>
                  <a:pt x="30099" y="533400"/>
                </a:lnTo>
                <a:lnTo>
                  <a:pt x="30099" y="8890"/>
                </a:lnTo>
                <a:lnTo>
                  <a:pt x="3009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057400" y="5198109"/>
            <a:ext cx="30480" cy="533400"/>
          </a:xfrm>
          <a:custGeom>
            <a:avLst/>
            <a:gdLst/>
            <a:ahLst/>
            <a:cxnLst/>
            <a:rect l="l" t="t" r="r" b="b"/>
            <a:pathLst>
              <a:path w="30480" h="533400">
                <a:moveTo>
                  <a:pt x="30099" y="0"/>
                </a:moveTo>
                <a:lnTo>
                  <a:pt x="0" y="0"/>
                </a:lnTo>
                <a:lnTo>
                  <a:pt x="0" y="3810"/>
                </a:lnTo>
                <a:lnTo>
                  <a:pt x="0" y="8890"/>
                </a:lnTo>
                <a:lnTo>
                  <a:pt x="0" y="511810"/>
                </a:lnTo>
                <a:lnTo>
                  <a:pt x="20574" y="511810"/>
                </a:lnTo>
                <a:lnTo>
                  <a:pt x="20574" y="533400"/>
                </a:lnTo>
                <a:lnTo>
                  <a:pt x="30099" y="533400"/>
                </a:lnTo>
                <a:lnTo>
                  <a:pt x="30099" y="8890"/>
                </a:lnTo>
                <a:lnTo>
                  <a:pt x="3009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896969" y="1624393"/>
          <a:ext cx="1221105" cy="4090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/>
                <a:gridCol w="587375"/>
              </a:tblGrid>
              <a:tr h="546100">
                <a:tc gridSpan="2">
                  <a:txBody>
                    <a:bodyPr/>
                    <a:lstStyle/>
                    <a:p>
                      <a:pPr marL="419734" marR="191135" indent="-2730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200" b="1">
                          <a:latin typeface="돋움"/>
                          <a:cs typeface="돋움"/>
                        </a:rPr>
                        <a:t>설</a:t>
                      </a:r>
                      <a:r>
                        <a:rPr dirty="0" sz="1200" spc="-15" b="1">
                          <a:latin typeface="돋움"/>
                          <a:cs typeface="돋움"/>
                        </a:rPr>
                        <a:t>계</a:t>
                      </a:r>
                      <a:r>
                        <a:rPr dirty="0" sz="1200" b="1">
                          <a:latin typeface="돋움"/>
                          <a:cs typeface="돋움"/>
                        </a:rPr>
                        <a:t>를</a:t>
                      </a:r>
                      <a:r>
                        <a:rPr dirty="0" sz="1200" spc="-60" b="1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 b="1">
                          <a:latin typeface="돋움"/>
                          <a:cs typeface="돋움"/>
                        </a:rPr>
                        <a:t>위한  </a:t>
                      </a:r>
                      <a:r>
                        <a:rPr dirty="0" sz="1200" spc="20" b="1">
                          <a:latin typeface="돋움"/>
                          <a:cs typeface="돋움"/>
                        </a:rPr>
                        <a:t>준비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265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48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6100">
                <a:tc gridSpan="2">
                  <a:txBody>
                    <a:bodyPr/>
                    <a:lstStyle/>
                    <a:p>
                      <a:pPr marL="215265" marR="113030" indent="-10223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데이터베이스 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개요</a:t>
                      </a:r>
                      <a:r>
                        <a:rPr dirty="0" sz="1200" spc="-4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(1장)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6100">
                <a:tc gridSpan="2">
                  <a:txBody>
                    <a:bodyPr/>
                    <a:lstStyle/>
                    <a:p>
                      <a:pPr marL="107314" marR="114300" indent="25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시스템구축 </a:t>
                      </a:r>
                      <a:r>
                        <a:rPr dirty="0" sz="1200" spc="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&amp; </a:t>
                      </a:r>
                      <a:r>
                        <a:rPr dirty="0" sz="1200" spc="-5">
                          <a:latin typeface="돋움"/>
                          <a:cs typeface="돋움"/>
                        </a:rPr>
                        <a:t>DB설계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 (2장)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465">
                <a:tc gridSpan="2">
                  <a:txBody>
                    <a:bodyPr/>
                    <a:lstStyle/>
                    <a:p>
                      <a:pPr marL="37465" marR="43180" indent="711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DB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모델링의 </a:t>
                      </a:r>
                      <a:r>
                        <a:rPr dirty="0" sz="1200" spc="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주요</a:t>
                      </a:r>
                      <a:r>
                        <a:rPr dirty="0" sz="1200" spc="40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개념 </a:t>
                      </a:r>
                      <a:r>
                        <a:rPr dirty="0" sz="1200" spc="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(3장)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9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465">
                <a:tc gridSpan="2">
                  <a:txBody>
                    <a:bodyPr/>
                    <a:lstStyle/>
                    <a:p>
                      <a:pPr marL="240029" marR="93980" indent="-1511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모델링 </a:t>
                      </a:r>
                      <a:r>
                        <a:rPr dirty="0" sz="1200" spc="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도구의 </a:t>
                      </a:r>
                      <a:r>
                        <a:rPr dirty="0" sz="1200" spc="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사용</a:t>
                      </a:r>
                      <a:r>
                        <a:rPr dirty="0" sz="1200" spc="-3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(4장)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9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5071" y="3162300"/>
            <a:ext cx="228600" cy="76200"/>
          </a:xfrm>
          <a:prstGeom prst="rect">
            <a:avLst/>
          </a:prstGeom>
        </p:spPr>
      </p:pic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4216241" y="2919793"/>
          <a:ext cx="1336040" cy="3244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640"/>
                <a:gridCol w="594995"/>
              </a:tblGrid>
              <a:tr h="546100">
                <a:tc gridSpan="2">
                  <a:txBody>
                    <a:bodyPr/>
                    <a:lstStyle/>
                    <a:p>
                      <a:pPr marL="290830" marR="178435" indent="-18478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식별자/관계의 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265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325">
                <a:tc gridSpan="2"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주식별자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0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325">
                <a:tc gridSpan="2"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관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계</a:t>
                      </a:r>
                      <a:r>
                        <a:rPr dirty="0" sz="1200" spc="-7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 spc="-5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0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외래식별자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업무규칙정의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89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6871716" y="5058409"/>
            <a:ext cx="30480" cy="629920"/>
          </a:xfrm>
          <a:custGeom>
            <a:avLst/>
            <a:gdLst/>
            <a:ahLst/>
            <a:cxnLst/>
            <a:rect l="l" t="t" r="r" b="b"/>
            <a:pathLst>
              <a:path w="30479" h="629920">
                <a:moveTo>
                  <a:pt x="30099" y="0"/>
                </a:moveTo>
                <a:lnTo>
                  <a:pt x="0" y="0"/>
                </a:lnTo>
                <a:lnTo>
                  <a:pt x="0" y="5080"/>
                </a:lnTo>
                <a:lnTo>
                  <a:pt x="0" y="10160"/>
                </a:lnTo>
                <a:lnTo>
                  <a:pt x="0" y="609600"/>
                </a:lnTo>
                <a:lnTo>
                  <a:pt x="20574" y="609600"/>
                </a:lnTo>
                <a:lnTo>
                  <a:pt x="20574" y="629920"/>
                </a:lnTo>
                <a:lnTo>
                  <a:pt x="30099" y="629920"/>
                </a:lnTo>
                <a:lnTo>
                  <a:pt x="30099" y="10160"/>
                </a:lnTo>
                <a:lnTo>
                  <a:pt x="3009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5741670" y="2918205"/>
          <a:ext cx="1193800" cy="275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600709"/>
              </a:tblGrid>
              <a:tr h="546100">
                <a:tc gridSpan="2"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상세화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325">
                <a:tc gridSpan="2">
                  <a:txBody>
                    <a:bodyPr/>
                    <a:lstStyle/>
                    <a:p>
                      <a:pPr marL="385445" marR="244475" indent="-1524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세부속성 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확정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355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4659">
                <a:tc gridSpan="2"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정규화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(8</a:t>
                      </a:r>
                      <a:r>
                        <a:rPr dirty="0" sz="1200" spc="-5">
                          <a:latin typeface="돋움"/>
                          <a:cs typeface="돋움"/>
                        </a:rPr>
                        <a:t>장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1985">
                <a:tc gridSpan="2">
                  <a:txBody>
                    <a:bodyPr/>
                    <a:lstStyle/>
                    <a:p>
                      <a:pPr algn="just" marL="208915" marR="191770" indent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도메인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/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용어사전 </a:t>
                      </a:r>
                      <a:r>
                        <a:rPr dirty="0" sz="1200" spc="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r>
                        <a:rPr dirty="0" sz="1200" spc="-7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장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9071" y="3162300"/>
            <a:ext cx="228600" cy="76200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6892290" y="4403090"/>
            <a:ext cx="9525" cy="431800"/>
          </a:xfrm>
          <a:custGeom>
            <a:avLst/>
            <a:gdLst/>
            <a:ahLst/>
            <a:cxnLst/>
            <a:rect l="l" t="t" r="r" b="b"/>
            <a:pathLst>
              <a:path w="9525" h="431800">
                <a:moveTo>
                  <a:pt x="0" y="431800"/>
                </a:moveTo>
                <a:lnTo>
                  <a:pt x="9525" y="431800"/>
                </a:lnTo>
                <a:lnTo>
                  <a:pt x="9525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7069073" y="2918205"/>
          <a:ext cx="1156970" cy="3244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/>
                <a:gridCol w="568325"/>
              </a:tblGrid>
              <a:tr h="5461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통합및</a:t>
                      </a:r>
                      <a:r>
                        <a:rPr dirty="0" sz="1200" spc="-5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(10장)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325">
                <a:tc gridSpan="2"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ERD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통합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0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325">
                <a:tc grid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엔티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티</a:t>
                      </a:r>
                      <a:r>
                        <a:rPr dirty="0" sz="1200" spc="-7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 spc="-5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0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관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계</a:t>
                      </a:r>
                      <a:r>
                        <a:rPr dirty="0" sz="1200" spc="-7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6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속성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89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3428" y="3162300"/>
            <a:ext cx="228600" cy="76200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2895600" y="2162555"/>
            <a:ext cx="5257800" cy="762000"/>
          </a:xfrm>
          <a:custGeom>
            <a:avLst/>
            <a:gdLst/>
            <a:ahLst/>
            <a:cxnLst/>
            <a:rect l="l" t="t" r="r" b="b"/>
            <a:pathLst>
              <a:path w="5257800" h="762000">
                <a:moveTo>
                  <a:pt x="1143000" y="0"/>
                </a:moveTo>
                <a:lnTo>
                  <a:pt x="0" y="762000"/>
                </a:lnTo>
              </a:path>
              <a:path w="5257800" h="762000">
                <a:moveTo>
                  <a:pt x="2272284" y="0"/>
                </a:moveTo>
                <a:lnTo>
                  <a:pt x="5257800" y="7467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1" name="object 41"/>
          <p:cNvGrpSpPr/>
          <p:nvPr/>
        </p:nvGrpSpPr>
        <p:grpSpPr>
          <a:xfrm>
            <a:off x="604837" y="376237"/>
            <a:ext cx="7807325" cy="645160"/>
            <a:chOff x="604837" y="376237"/>
            <a:chExt cx="7807325" cy="645160"/>
          </a:xfrm>
        </p:grpSpPr>
        <p:sp>
          <p:nvSpPr>
            <p:cNvPr id="42" name="object 42"/>
            <p:cNvSpPr/>
            <p:nvPr/>
          </p:nvSpPr>
          <p:spPr>
            <a:xfrm>
              <a:off x="630237" y="401319"/>
              <a:ext cx="7781925" cy="619760"/>
            </a:xfrm>
            <a:custGeom>
              <a:avLst/>
              <a:gdLst/>
              <a:ahLst/>
              <a:cxnLst/>
              <a:rect l="l" t="t" r="r" b="b"/>
              <a:pathLst>
                <a:path w="7781925" h="619760">
                  <a:moveTo>
                    <a:pt x="7781861" y="0"/>
                  </a:moveTo>
                  <a:lnTo>
                    <a:pt x="7751762" y="0"/>
                  </a:lnTo>
                  <a:lnTo>
                    <a:pt x="7751762" y="5080"/>
                  </a:lnTo>
                  <a:lnTo>
                    <a:pt x="7751762" y="10160"/>
                  </a:lnTo>
                  <a:lnTo>
                    <a:pt x="7751762" y="589280"/>
                  </a:lnTo>
                  <a:lnTo>
                    <a:pt x="9525" y="589280"/>
                  </a:lnTo>
                  <a:lnTo>
                    <a:pt x="4762" y="589280"/>
                  </a:lnTo>
                  <a:lnTo>
                    <a:pt x="0" y="589280"/>
                  </a:lnTo>
                  <a:lnTo>
                    <a:pt x="0" y="609600"/>
                  </a:lnTo>
                  <a:lnTo>
                    <a:pt x="0" y="619760"/>
                  </a:lnTo>
                  <a:lnTo>
                    <a:pt x="7781861" y="619760"/>
                  </a:lnTo>
                  <a:lnTo>
                    <a:pt x="7781861" y="609600"/>
                  </a:lnTo>
                  <a:lnTo>
                    <a:pt x="7781861" y="10160"/>
                  </a:lnTo>
                  <a:lnTo>
                    <a:pt x="778186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09600" y="381000"/>
              <a:ext cx="7772400" cy="609600"/>
            </a:xfrm>
            <a:custGeom>
              <a:avLst/>
              <a:gdLst/>
              <a:ahLst/>
              <a:cxnLst/>
              <a:rect l="l" t="t" r="r" b="b"/>
              <a:pathLst>
                <a:path w="7772400" h="609600">
                  <a:moveTo>
                    <a:pt x="0" y="609600"/>
                  </a:moveTo>
                  <a:lnTo>
                    <a:pt x="7772400" y="6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614362" y="456946"/>
            <a:ext cx="7762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 spc="35"/>
              <a:t>배울</a:t>
            </a:r>
            <a:r>
              <a:rPr dirty="0" sz="3000" spc="-110"/>
              <a:t> </a:t>
            </a:r>
            <a:r>
              <a:rPr dirty="0" sz="3000" spc="15"/>
              <a:t>내용</a:t>
            </a:r>
            <a:endParaRPr sz="3000"/>
          </a:p>
        </p:txBody>
      </p:sp>
      <p:sp>
        <p:nvSpPr>
          <p:cNvPr id="45" name="object 4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Introduction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362" y="456946"/>
            <a:ext cx="7762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dirty="0" sz="3000" spc="35"/>
              <a:t>배울</a:t>
            </a:r>
            <a:r>
              <a:rPr dirty="0" sz="3000" spc="-105"/>
              <a:t> </a:t>
            </a:r>
            <a:r>
              <a:rPr dirty="0" sz="3000" spc="15"/>
              <a:t>내용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2132" y="76200"/>
            <a:ext cx="5649468" cy="6553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317</ep:Words>
  <ep:PresentationFormat>On-screen Show (4:3)</ep:PresentationFormat>
  <ep:Paragraphs>71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고급 데이터베이스 (Introduction)</vt:lpstr>
      <vt:lpstr>교과목 개요</vt:lpstr>
      <vt:lpstr>학습성과</vt:lpstr>
      <vt:lpstr>강의 방법</vt:lpstr>
      <vt:lpstr>평가 방법</vt:lpstr>
      <vt:lpstr>교재 및 참고도서</vt:lpstr>
      <vt:lpstr>기타 사항</vt:lpstr>
      <vt:lpstr>배울 내용</vt:lpstr>
      <vt:lpstr>배울 내용</vt:lpstr>
      <vt:lpstr>Good luck 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2021-09-08T06:46:11.000</dcterms:created>
  <dc:creator>SEJONG</dc:creator>
  <cp:lastModifiedBy>tmark</cp:lastModifiedBy>
  <dcterms:modified xsi:type="dcterms:W3CDTF">2021-09-08T06:50:15.633</dcterms:modified>
  <cp:revision>1</cp:revision>
  <dc:title>1장. 정보환경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