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ppt/comments/comment37.xml" ContentType="application/vnd.openxmlformats-officedocument.presentationml.comments+xml"/>
  <Override PartName="/ppt/comments/comment38.xml" ContentType="application/vnd.openxmlformats-officedocument.presentationml.comments+xml"/>
  <Override PartName="/ppt/comments/comment39.xml" ContentType="application/vnd.openxmlformats-officedocument.presentationml.comments+xml"/>
  <Override PartName="/ppt/comments/comment4.xml" ContentType="application/vnd.openxmlformats-officedocument.presentationml.comments+xml"/>
  <Override PartName="/ppt/comments/comment40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/>
  <p:notesSz cx="9144000" cy="6858000"/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tmark" initials="t" lastIdx="55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commentAuthors" Target="commentAuthors.xml"  /><Relationship Id="rId52" Type="http://schemas.openxmlformats.org/officeDocument/2006/relationships/presProps" Target="presProps.xml"  /><Relationship Id="rId53" Type="http://schemas.openxmlformats.org/officeDocument/2006/relationships/viewProps" Target="viewProps.xml"  /><Relationship Id="rId54" Type="http://schemas.openxmlformats.org/officeDocument/2006/relationships/theme" Target="theme/theme1.xml"  /><Relationship Id="rId55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50:32.254" idx="1">
    <p:pos x="4898" y="1096"/>
    <p:text>컴퓨터에서 역사는 중요한거임
디비의 역사를 배우고 
배경과 탄생이유를 알게됨</p:text>
  </p:cm>
  <p:cm authorId="0" dt="2021-09-08T15:51:22.604" idx="2">
    <p:pos x="4519" y="3026"/>
    <p:text>컴퓨터는 결국 컴퓨트 계산을 한다는 것이고 
그것을 위해서 기업에서는 처음에 fs를 이용해서 자료를 관리함
</p:text>
  </p:cm>
</p:cmLst>
</file>

<file path=ppt/comments/comment1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6:01:02.332" idx="11">
    <p:pos x="2858" y="2337"/>
    <p:text>이 사이에 운영체제가 들어가는거임
fs에 바로 접근했던 방식과 다르게 앱이 요청하면 dbms가 먼저 관리를 하고 그것을 os에 전달하면 os가 db에서 요청된 것을 가져오는 방식
</p:text>
  </p:cm>
</p:cmLst>
</file>

<file path=ppt/comments/comment1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6:09:46.221" idx="12">
    <p:pos x="3441" y="1496"/>
    <p:text>다른데서는 데이터가 어차피 숨겨져있음 데이터 구조의 작은 변화는 앱에 영향을 미치지 않음
예전에는 종속성때문에 구조가 바뀌면 앱도 영향을 받았는데
극뽁!</p:text>
  </p:cm>
  <p:cm authorId="0" dt="2021-09-08T16:10:45.611" idx="14">
    <p:pos x="3368" y="3170"/>
    <p:text>dbms가 관리를 함으로써 그 데이터가 어떤 암묵적 원칙을 가지는지 알게되고 이를 처리할 수 있음
예전에는 그 데이터의 구조를 사람들이 임의로 관리했어야했지만
극뽁!!
</p:text>
  </p:cm>
</p:cmLst>
</file>

<file path=ppt/comments/comment1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6:11:44.123" idx="15">
    <p:pos x="3279" y="1363"/>
    <p:text>디비는 어차피 하나의 큰 서버임 그러다 보니 중복성은 당연히 하나로 묶였으니 
또 불일치도 하나밖에 없으니 처리될수밖에없음
극뽁!</p:text>
  </p:cm>
  <p:cm authorId="0" dt="2021-09-08T16:12:44.867" idx="16">
    <p:pos x="2570" y="2510"/>
    <p:text>마찬가지로 하나의 데이터베이스가 있다보니 처음에 표준화된 원칙에 따라 데이터가 저장 관리되게됨</p:text>
  </p:cm>
</p:cmLst>
</file>

<file path=ppt/comments/comment1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6:13:13.691" idx="17">
    <p:pos x="2318" y="1370"/>
    <p:text>데이터베이스는 애초에 암호화되어있음 탈취당하더라도 열어볼수없으니 보안이 뛰어남</p:text>
  </p:cm>
  <p:cm authorId="0" dt="2021-09-08T16:14:43.899" idx="18">
    <p:pos x="3445" y="2376"/>
    <p:text>dbms는 공유를 하기 위한 데이터관리 서버임 동시 처리 능력과 
관리가 갖춰져
데이터공유를 잘 할 수 있게됨</p:text>
  </p:cm>
</p:cmLst>
</file>

<file path=ppt/comments/comment1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05:01.314" idx="20">
    <p:pos x="4950" y="1334"/>
    <p:text>도메인은 실제 적용하기 어렵다고함</p:text>
  </p:cm>
</p:cmLst>
</file>

<file path=ppt/comments/comment1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05:29.993" idx="21">
    <p:pos x="980" y="3080"/>
    <p:text>다른 디비에서는 존재가능 대신 
디비.릴레 이런식으로 구별함</p:text>
  </p:cm>
</p:cmLst>
</file>

<file path=ppt/comments/comment1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06:45.068" idx="22">
    <p:pos x="1604" y="1179"/>
    <p:text>구별짓기위한 특징들
여기서 속성을 클래스로
튜플을 객체로 비유하심</p:text>
  </p:cm>
  <p:cm authorId="0" dt="2021-09-08T17:06:43.969" idx="23">
    <p:pos x="1411" y="2347"/>
    <p:text>집단내에 특징들을 단서로 
하나의 개인을 특정지을수 있는
튜플</p:text>
  </p:cm>
</p:cmLst>
</file>

<file path=ppt/comments/comment1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07:01.113" idx="24">
    <p:pos x="1785" y="1179"/>
    <p:text>원래는 창시자가 무결성을 지키기위해 도메인을 만들어냈지만 속성값이 너무 많아질 경우에는 현실적인 어려움을 겪기때문에
구현이 힘들다함</p:text>
  </p:cm>
</p:cmLst>
</file>

<file path=ppt/comments/comment1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07:55.121" idx="26">
    <p:pos x="3531" y="1183"/>
    <p:text>왼쪽으로 갈수록 연식이 되신분이라하심ㅋㅋ</p:text>
  </p:cm>
</p:cmLst>
</file>

<file path=ppt/comments/comment1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08:09.954" idx="27">
    <p:pos x="3015" y="1323"/>
    <p:text>중복되는 정보들이 들어왔을 때에 어떻게 하는지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6:05:51.315" idx="3">
    <p:pos x="3666" y="1345"/>
    <p:text>프로그램이 데이터에 종속된다는 것을 의미함
프로그램을 바꾸려면 데이터 구조를 바꿔야 하고 그렇게 되면 연결된 다른 프로그램들도 다 문제가 생길수도있다
</p:text>
  </p:cm>
</p:cmLst>
</file>

<file path=ppt/comments/comment2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09:38.360" idx="29">
    <p:pos x="1431" y="1179"/>
    <p:text>모두 같은 1번이 들어가면 문제가생김 실수량과 등록된 수량이 다르며 생기는 문제점들
2번또한 중복이 아닌줄알고 착각할수가 있지만 과가 두개인것은 의미적으로 중복됨
그래서 필요한게 키</p:text>
  </p:cm>
</p:cmLst>
</file>

<file path=ppt/comments/comment2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12:09.834" idx="30">
    <p:pos x="2139" y="1117"/>
    <p:text>키가 되기 위해서는 중복되는지 판별을 해야하므로 해당 튜플이 가진 유니크한 값을 후보키라 둠</p:text>
  </p:cm>
</p:cmLst>
</file>

<file path=ppt/comments/comment2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12:30.241" idx="31">
    <p:pos x="2229" y="1449"/>
    <p:text>그리고 유니크한 값인 후보키 중에서 하나를 기본키로 삼고 나머지를 대체키로 삼아서 구별</p:text>
  </p:cm>
</p:cmLst>
</file>

<file path=ppt/comments/comment2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13:05.816" idx="32">
    <p:pos x="2337" y="1351"/>
    <p:text>보통 단일로 작용하는 키를 단일키라 하고 
간혹 두개이상의 컬럼으로 작용하는 것을 복합키라고 함</p:text>
  </p:cm>
</p:cmLst>
</file>

<file path=ppt/comments/comment2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13:51.656" idx="33">
    <p:pos x="2037" y="1166"/>
    <p:text>외래키는 다른 테이블과 연관된 속성 데이터의 일관성을 맞춰주는 것임</p:text>
  </p:cm>
</p:cmLst>
</file>

<file path=ppt/comments/comment2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14:24.866" idx="34">
    <p:pos x="2612" y="2631"/>
    <p:text>이 두 테이블 간의 deptid속성은
같은 값을 의미함 그러므로 외래키이다.
이중 아래 테이블이 삭제되었을 때의 경우를 생각해보자</p:text>
  </p:cm>
</p:cmLst>
</file>

<file path=ppt/comments/comment2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17:44.878" idx="35">
    <p:pos x="2131" y="1196"/>
    <p:text>자 원래 앞페이지에서 
restrict cascade nullify를 설명하셨지만 뒤에 나오니 여기선 패스하겠다
삭제했을 때에 dbms가 할수있는 세가지 선택사항임
또한 외래키가 삭제되었을때 세가지중 어ᄄᅠᆫ 방식을 사용할 것인지도 설계내용에 들어간다는 점</p:text>
  </p:cm>
</p:cmLst>
</file>

<file path=ppt/comments/comment2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7:16:07.344" idx="36">
    <p:pos x="1669" y="1845"/>
    <p:text>리스트릭트 거절한다
일단은 외래키가 연관된 다른 릴레이션의 값을 바꾼다음 다시 실행하라는 의미</p:text>
  </p:cm>
  <p:cm authorId="0" dt="2021-09-08T17:16:38.464" idx="37">
    <p:pos x="1761" y="2426"/>
    <p:text>캐스캐이드 같이 삭제하다
같은 외래키를 가진 튜플도 따라서 삭제하는 위험한 방식</p:text>
  </p:cm>
  <p:cm authorId="0" dt="2021-09-08T17:17:04.968" idx="38">
    <p:pos x="2210" y="2880"/>
    <p:text>널리파이 삭제된 외래키를 가지는 튜플의 속성값을 null로 대체하는 방법</p:text>
  </p:cm>
</p:cmLst>
</file>

<file path=ppt/comments/comment2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13:32.965" idx="40">
    <p:pos x="1676" y="1137"/>
    <p:text>회원 정보에 대한 튜플이 엄청 많을때 각 부서에서 필요로 하는 것만 뽑아서 보기 위해서 뷰가 있음</p:text>
  </p:cm>
</p:cmLst>
</file>

<file path=ppt/comments/comment2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14:10.242" idx="41">
    <p:pos x="1496" y="1323"/>
    <p:text>원래 의 물리적 테이블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55:09.148" idx="4">
    <p:pos x="2395" y="1143"/>
    <p:text>만약 하나의 프로그램을 위해서 학번길이를 늘렸는데
다른 프로그램에 적용안된다면 학번이랑 이름이 범위때문에 깨져서 출력됨 ㅈ되는거야
</p:text>
  </p:cm>
</p:cmLst>
</file>

<file path=ppt/comments/comment3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14:22.529" idx="42">
    <p:pos x="3489" y="2523"/>
    <p:text>emp의 물리적 테이블에서 각 부서가 필요한 정보만을 가져온 뷰
뷰는 앞의 물리적 테이블을 바라보는 창이라 비유</p:text>
  </p:cm>
</p:cmLst>
</file>

<file path=ppt/comments/comment3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14:55.041" idx="43">
    <p:pos x="4928" y="2150"/>
    <p:text>뷰는 창이기 때문에 실제 물리적 테이블이 생성되는 것이 아님을 명심
그렇기 때문에 기본테이블 질의로 넘어감</p:text>
  </p:cm>
</p:cmLst>
</file>

<file path=ppt/comments/comment3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17:22.521" idx="44">
    <p:pos x="1929" y="1155"/>
    <p:text>뷰의 세가지 이유
기본적 이유는 필요한 정보만 뽑기위하여
사실상 두번째가 젤 보편적임 민감한 정보를 숨기기 위해
세번째는 개발자관점에서 여러개의 테이블에 질의를 할때 귀찮기 때문에 미리 뷰를 만들어서 편하게 질의하기 위함임</p:text>
  </p:cm>
  <p:cm authorId="0" dt="2021-09-08T23:18:31.161" idx="45">
    <p:pos x="3207" y="3003"/>
    <p:text>다시한번 뷰는 물리적인 테이블이 아닌 창문임
갱신 연산은 케바케 문제가 생긴다면 실행되지 않을 수 있음</p:text>
  </p:cm>
</p:cmLst>
</file>

<file path=ppt/comments/comment3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19:09.169" idx="47">
    <p:pos x="1250" y="1159"/>
    <p:text>sql은 데이터베이스를 관리하는 dbms와 소통하기 위한 언어이다 
여기서 프로그램은 db고 컴파일러는 dbms고 sql은 고급언어라 보면됨 그리고 sql은 표준화되어있음</p:text>
  </p:cm>
  <p:cm authorId="0" dt="2021-09-08T23:20:45.657" idx="48">
    <p:pos x="4233" y="2763"/>
    <p:text>sql은 웃기게도 창시자가 마음에 안들어했다고 함 원칙주의자거나 꽉막힌 사람일거같다고 함
비절차적 언어는 기본적인 절차식으로 만들어지는 언어가 아닌 어디서 뭘 어떻게 찾아라가 아니고 그냥 원하는것만 말하면 실행되는 것이 비절차적임
비적차적 언어 대표적으로 R이 있고 파이썬도 그런 성향을 띈다고 함</p:text>
  </p:cm>
</p:cmLst>
</file>

<file path=ppt/comments/comment3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22:00.921" idx="49">
    <p:pos x="2433" y="1357"/>
    <p:text>대화식은 말그대로 사용자와 dbms가 커넥션이 열려있고 원하는 바를 입력하면 결과가 출력되는 형식
임베디드 sql은 일반 코드 중간에 sql이 내장되어서 입출력 하듯이 이뤄진다고 보면됨</p:text>
  </p:cm>
</p:cmLst>
</file>

<file path=ppt/comments/comment3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23:23:08.782" idx="50">
    <p:pos x="9" y="9"/>
    <p:text/>
  </p:cm>
</p:cmLst>
</file>

<file path=ppt/comments/comment3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9T00:19:39.367" idx="51">
    <p:pos x="1323" y="1191"/>
    <p:text>사원테이블에서 사원이름과 부서테이블에서 부서이름을 가져와라 emp와 dept에서 사원의 이름과 부서를 같이해서
name이 왜 예산인진 모르겠지만 부서테이블에서 이름을 가져와라 사원과 부서의 테이블에서곽희준이라는 이름을 가진 사람이 속해있는 부서에서</p:text>
  </p:cm>
</p:cmLst>
</file>

<file path=ppt/comments/comment3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9T00:24:05.753" idx="52">
    <p:pos x="1281" y="1269"/>
    <p:text>emp테이블의 이러한 속성에 values의 값들을 넣어라
</p:text>
  </p:cm>
</p:cmLst>
</file>

<file path=ppt/comments/comment3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9T00:25:11.642" idx="53">
    <p:pos x="1293" y="1137"/>
    <p:text>emp테이블에서 set의 값으로 홍성길의 이름을 가진 곳에 갱신
emp에서 set의 수치를 적용해라 부서의 아이디가 dept의 테이블에서 부서의 이름이 영업부인 부서의 아이디를 가진 사람들을</p:text>
  </p:cm>
</p:cmLst>
</file>

<file path=ppt/comments/comment3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9T00:28:09.468" idx="54">
    <p:pos x="1209" y="1173"/>
    <p:text>emp에서 홍성길이라는 이름을 가진 것을 지워라
emp를 지워라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55:47.556" idx="5">
    <p:pos x="3501" y="1191"/>
    <p:text>무결성이란 나이에 입력되어야 하는 암묵적 범위가 있는데 그걸 프로그램에서 걸러주지 못한다는 거임 그래서 책임이 프로그래머한태 있었음
</p:text>
  </p:cm>
</p:cmLst>
</file>

<file path=ppt/comments/comment40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9T00:28:17.609" idx="55">
    <p:pos x="1383" y="1185"/>
    <p:text>어떠한 모든것을 생성할때는 create를 사용함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56:22.245" idx="6">
    <p:pos x="3235" y="1245"/>
    <p:text>여러 공간에 같은 정보를 저장한다는 것을 의미함 이는
공간낭비
불일치를 초래함
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58:07.789" idx="7">
    <p:pos x="3165" y="1059"/>
    <p:text>중복성 때문에 초래되는 문제중 하나임 
여러군데서 각자 관리하니까 통일성이 없다고 보면됨
</p:text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59:07.760" idx="8">
    <p:pos x="3711" y="1221"/>
    <p:text>이것도 중복성과 관련된 문제임
프로그래머마다 각자 붙이고싶은데로 변수를 지정하면 가독성에서도 문제가 생기고 호환성에도 문제가 생김
</p:text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5:59:50.148" idx="9">
    <p:pos x="3087" y="1125"/>
    <p:text>데이터는 보안이 잘되어야하는데 큰일일세
</p:text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1-09-08T16:00:43.900" idx="10">
    <p:pos x="1737" y="3159"/>
    <p:text>초기에 계층형이 우세했으나 
지금은 거의다 관계형이라고 보면된다고함</p:text>
  </p:cm>
  <p:cm authorId="0" dt="2021-09-08T16:08:41.619" idx="13">
    <p:pos x="3717" y="2547"/>
    <p:text>이 소프트웨어 오라클 sql이런것들이 dbms라고 보면됨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2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5061" y="76961"/>
            <a:ext cx="8882380" cy="6324600"/>
          </a:xfrm>
          <a:custGeom>
            <a:avLst/>
            <a:gdLst/>
            <a:ahLst/>
            <a:cxnLst/>
            <a:rect l="l" t="t" r="r" b="b"/>
            <a:pathLst>
              <a:path w="8882380" h="6324600">
                <a:moveTo>
                  <a:pt x="0" y="6324600"/>
                </a:moveTo>
                <a:lnTo>
                  <a:pt x="8881872" y="6324600"/>
                </a:lnTo>
                <a:lnTo>
                  <a:pt x="8881872" y="0"/>
                </a:lnTo>
                <a:lnTo>
                  <a:pt x="0" y="0"/>
                </a:lnTo>
                <a:lnTo>
                  <a:pt x="0" y="6324600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0237" y="401319"/>
            <a:ext cx="7781925" cy="619760"/>
          </a:xfrm>
          <a:custGeom>
            <a:avLst/>
            <a:gdLst/>
            <a:ahLst/>
            <a:cxnLst/>
            <a:rect l="l" t="t" r="r" b="b"/>
            <a:pathLst>
              <a:path w="7781925" h="619760">
                <a:moveTo>
                  <a:pt x="7781861" y="0"/>
                </a:moveTo>
                <a:lnTo>
                  <a:pt x="7751762" y="0"/>
                </a:lnTo>
                <a:lnTo>
                  <a:pt x="7751762" y="5080"/>
                </a:lnTo>
                <a:lnTo>
                  <a:pt x="7751762" y="10160"/>
                </a:lnTo>
                <a:lnTo>
                  <a:pt x="7751762" y="589280"/>
                </a:lnTo>
                <a:lnTo>
                  <a:pt x="9525" y="589280"/>
                </a:lnTo>
                <a:lnTo>
                  <a:pt x="4762" y="589280"/>
                </a:lnTo>
                <a:lnTo>
                  <a:pt x="0" y="589280"/>
                </a:lnTo>
                <a:lnTo>
                  <a:pt x="0" y="609600"/>
                </a:lnTo>
                <a:lnTo>
                  <a:pt x="0" y="619760"/>
                </a:lnTo>
                <a:lnTo>
                  <a:pt x="7781861" y="619760"/>
                </a:lnTo>
                <a:lnTo>
                  <a:pt x="7781861" y="609600"/>
                </a:lnTo>
                <a:lnTo>
                  <a:pt x="7781861" y="10160"/>
                </a:lnTo>
                <a:lnTo>
                  <a:pt x="778186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599" y="381000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0" y="609600"/>
                </a:moveTo>
                <a:lnTo>
                  <a:pt x="7772400" y="609600"/>
                </a:ln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7805" y="2723210"/>
            <a:ext cx="6168389" cy="121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33CC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112" y="2754312"/>
            <a:ext cx="6977380" cy="2030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9349" y="6452010"/>
            <a:ext cx="2506980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1">
                <a:solidFill>
                  <a:schemeClr val="tx1"/>
                </a:solidFill>
                <a:latin typeface="돋움"/>
                <a:cs typeface="돋움"/>
              </a:defRPr>
            </a:lvl1pPr>
          </a:lstStyle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89264" y="6486794"/>
            <a:ext cx="2628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9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hyperlink" Target="http://www.facebook.com/iteisa/photos/un-23-de-agosto-como-" TargetMode="External"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5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6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8.xml"  /><Relationship Id="rId3" Type="http://schemas.openxmlformats.org/officeDocument/2006/relationships/image" Target="../media/image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9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0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4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5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6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8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9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comments" Target="../comments/comment3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4.xml"  /><Relationship Id="rId3" Type="http://schemas.openxmlformats.org/officeDocument/2006/relationships/image" Target="../media/image1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5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6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7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8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9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comments" Target="../comments/comment4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" y="210311"/>
            <a:ext cx="8920480" cy="6362700"/>
            <a:chOff x="121920" y="210311"/>
            <a:chExt cx="8920480" cy="6362700"/>
          </a:xfrm>
        </p:grpSpPr>
        <p:sp>
          <p:nvSpPr>
            <p:cNvPr id="3" name="object 3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8772144" y="0"/>
                  </a:moveTo>
                  <a:lnTo>
                    <a:pt x="0" y="0"/>
                  </a:lnTo>
                  <a:lnTo>
                    <a:pt x="0" y="6202680"/>
                  </a:lnTo>
                  <a:lnTo>
                    <a:pt x="8772144" y="6202680"/>
                  </a:lnTo>
                  <a:lnTo>
                    <a:pt x="877214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2024" y="295655"/>
              <a:ext cx="8772525" cy="6202680"/>
            </a:xfrm>
            <a:custGeom>
              <a:avLst/>
              <a:gdLst/>
              <a:ahLst/>
              <a:cxnLst/>
              <a:rect l="l" t="t" r="r" b="b"/>
              <a:pathLst>
                <a:path w="8772525" h="6202680">
                  <a:moveTo>
                    <a:pt x="0" y="6202680"/>
                  </a:moveTo>
                  <a:lnTo>
                    <a:pt x="8772144" y="6202680"/>
                  </a:lnTo>
                  <a:lnTo>
                    <a:pt x="8772144" y="0"/>
                  </a:lnTo>
                  <a:lnTo>
                    <a:pt x="0" y="0"/>
                  </a:lnTo>
                  <a:lnTo>
                    <a:pt x="0" y="6202680"/>
                  </a:lnTo>
                  <a:close/>
                </a:path>
              </a:pathLst>
            </a:custGeom>
            <a:ln w="127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0970" y="229361"/>
              <a:ext cx="8882380" cy="6324600"/>
            </a:xfrm>
            <a:custGeom>
              <a:avLst/>
              <a:gdLst/>
              <a:ahLst/>
              <a:cxnLst/>
              <a:rect l="l" t="t" r="r" b="b"/>
              <a:pathLst>
                <a:path w="8882380" h="6324600">
                  <a:moveTo>
                    <a:pt x="0" y="6324600"/>
                  </a:moveTo>
                  <a:lnTo>
                    <a:pt x="8881872" y="6324600"/>
                  </a:lnTo>
                  <a:lnTo>
                    <a:pt x="8881872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9" y="609600"/>
              <a:ext cx="1981200" cy="1728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1장.</a:t>
            </a:r>
            <a:r>
              <a:rPr dirty="0" spc="-75"/>
              <a:t> </a:t>
            </a:r>
            <a:r>
              <a:rPr dirty="0" spc="30"/>
              <a:t>관계형</a:t>
            </a:r>
            <a:r>
              <a:rPr dirty="0" spc="-135"/>
              <a:t> </a:t>
            </a:r>
            <a:r>
              <a:rPr dirty="0" spc="10"/>
              <a:t>데이터베이스의</a:t>
            </a:r>
          </a:p>
          <a:p>
            <a:pPr algn="ctr" marL="160655">
              <a:lnSpc>
                <a:spcPct val="100000"/>
              </a:lnSpc>
              <a:spcBef>
                <a:spcPts val="5"/>
              </a:spcBef>
            </a:pPr>
            <a:r>
              <a:rPr dirty="0" spc="40"/>
              <a:t>주요</a:t>
            </a:r>
            <a:r>
              <a:rPr dirty="0" spc="-135"/>
              <a:t> </a:t>
            </a:r>
            <a:r>
              <a:rPr dirty="0" spc="10"/>
              <a:t>개념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814637" y="4262437"/>
            <a:ext cx="3895725" cy="2067560"/>
            <a:chOff x="2814637" y="4262437"/>
            <a:chExt cx="3895725" cy="2067560"/>
          </a:xfrm>
        </p:grpSpPr>
        <p:sp>
          <p:nvSpPr>
            <p:cNvPr id="9" name="object 9"/>
            <p:cNvSpPr/>
            <p:nvPr/>
          </p:nvSpPr>
          <p:spPr>
            <a:xfrm>
              <a:off x="2890774" y="4338319"/>
              <a:ext cx="3819525" cy="1991360"/>
            </a:xfrm>
            <a:custGeom>
              <a:avLst/>
              <a:gdLst/>
              <a:ahLst/>
              <a:cxnLst/>
              <a:rect l="l" t="t" r="r" b="b"/>
              <a:pathLst>
                <a:path w="3819525" h="1991360">
                  <a:moveTo>
                    <a:pt x="3819525" y="0"/>
                  </a:moveTo>
                  <a:lnTo>
                    <a:pt x="3738626" y="0"/>
                  </a:lnTo>
                  <a:lnTo>
                    <a:pt x="3738626" y="5080"/>
                  </a:lnTo>
                  <a:lnTo>
                    <a:pt x="3738626" y="10160"/>
                  </a:lnTo>
                  <a:lnTo>
                    <a:pt x="3738626" y="1910080"/>
                  </a:lnTo>
                  <a:lnTo>
                    <a:pt x="9525" y="1910080"/>
                  </a:lnTo>
                  <a:lnTo>
                    <a:pt x="4826" y="1910080"/>
                  </a:lnTo>
                  <a:lnTo>
                    <a:pt x="0" y="1910080"/>
                  </a:lnTo>
                  <a:lnTo>
                    <a:pt x="0" y="1981200"/>
                  </a:lnTo>
                  <a:lnTo>
                    <a:pt x="0" y="1991360"/>
                  </a:lnTo>
                  <a:lnTo>
                    <a:pt x="3819525" y="1991360"/>
                  </a:lnTo>
                  <a:lnTo>
                    <a:pt x="3819525" y="1981200"/>
                  </a:lnTo>
                  <a:lnTo>
                    <a:pt x="3819525" y="10160"/>
                  </a:lnTo>
                  <a:lnTo>
                    <a:pt x="3819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19400" y="4267200"/>
              <a:ext cx="3810000" cy="1981200"/>
            </a:xfrm>
            <a:custGeom>
              <a:avLst/>
              <a:gdLst/>
              <a:ahLst/>
              <a:cxnLst/>
              <a:rect l="l" t="t" r="r" b="b"/>
              <a:pathLst>
                <a:path w="3810000" h="1981200">
                  <a:moveTo>
                    <a:pt x="0" y="1981200"/>
                  </a:moveTo>
                  <a:lnTo>
                    <a:pt x="3810000" y="1981200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5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98775" y="4248755"/>
            <a:ext cx="3246120" cy="18542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5" b="1">
                <a:latin typeface="굴림"/>
                <a:cs typeface="굴림"/>
              </a:rPr>
              <a:t>데이터베이스의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역사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20" b="1">
                <a:latin typeface="굴림"/>
                <a:cs typeface="굴림"/>
              </a:rPr>
              <a:t>관계형</a:t>
            </a:r>
            <a:r>
              <a:rPr dirty="0" sz="2000" spc="-12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데이터베이스</a:t>
            </a:r>
            <a:r>
              <a:rPr dirty="0" sz="2000" spc="-13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용어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4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기본키와</a:t>
            </a:r>
            <a:r>
              <a:rPr dirty="0" sz="2000" spc="-13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외래키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75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40" b="1">
                <a:latin typeface="굴림"/>
                <a:cs typeface="굴림"/>
              </a:rPr>
              <a:t>뷰</a:t>
            </a:r>
            <a:endParaRPr sz="2000">
              <a:latin typeface="굴림"/>
              <a:cs typeface="굴림"/>
            </a:endParaRPr>
          </a:p>
          <a:p>
            <a:pPr marL="321945" indent="-309880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322580" algn="l"/>
              </a:tabLst>
            </a:pPr>
            <a:r>
              <a:rPr dirty="0" sz="2000" spc="15" b="1">
                <a:latin typeface="굴림"/>
                <a:cs typeface="굴림"/>
              </a:rPr>
              <a:t>SQL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언어</a:t>
            </a:r>
            <a:endParaRPr sz="20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10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47075" cy="346456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 b="1" spc="10">
              <a:latin typeface="굴림"/>
              <a:cs typeface="굴림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9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표준화(data</a:t>
            </a:r>
            <a:r>
              <a:rPr sz="1800" b="1" spc="-7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000099"/>
                </a:solidFill>
                <a:latin typeface="굴림"/>
                <a:cs typeface="굴림"/>
              </a:rPr>
              <a:t>standard)의</a:t>
            </a:r>
            <a:r>
              <a:rPr sz="1800" b="1" spc="-8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000099"/>
                </a:solidFill>
                <a:latin typeface="굴림"/>
                <a:cs typeface="굴림"/>
              </a:rPr>
              <a:t>어려움</a:t>
            </a:r>
            <a:endParaRPr sz="1800" b="1" spc="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5080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일정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규모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이상의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정보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시스템을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개발하기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위해서는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많은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수의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개발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자들이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협력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작업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필요</a:t>
            </a:r>
            <a:endParaRPr sz="1800" b="1" spc="15">
              <a:latin typeface="굴림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434"/>
              </a:spcBef>
              <a:defRPr/>
            </a:pPr>
            <a:r>
              <a:rPr sz="1800">
                <a:latin typeface="굴림"/>
                <a:cs typeface="굴림"/>
              </a:rPr>
              <a:t>»</a:t>
            </a:r>
            <a:r>
              <a:rPr sz="1800" spc="2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개발자A는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응용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프로그램에서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학생이름을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'S-NAME'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으로,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길</a:t>
            </a:r>
            <a:endParaRPr sz="1800" b="1" spc="30">
              <a:latin typeface="굴림"/>
              <a:cs typeface="굴림"/>
            </a:endParaRPr>
          </a:p>
          <a:p>
            <a:pPr marL="2070100">
              <a:lnSpc>
                <a:spcPct val="100000"/>
              </a:lnSpc>
              <a:defRPr/>
            </a:pPr>
            <a:r>
              <a:rPr sz="1800" b="1" spc="25">
                <a:latin typeface="굴림"/>
                <a:cs typeface="굴림"/>
              </a:rPr>
              <a:t>이는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20자리로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사용</a:t>
            </a:r>
            <a:endParaRPr sz="1800" b="1" spc="20">
              <a:latin typeface="굴림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434"/>
              </a:spcBef>
              <a:defRPr/>
            </a:pPr>
            <a:r>
              <a:rPr sz="1800">
                <a:latin typeface="굴림"/>
                <a:cs typeface="굴림"/>
              </a:rPr>
              <a:t>»</a:t>
            </a:r>
            <a:r>
              <a:rPr sz="1800" spc="29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개발자B는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학생이름을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'SNME'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으로,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길이는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15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자리로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사용</a:t>
            </a:r>
            <a:endParaRPr sz="1800" b="1" spc="15">
              <a:latin typeface="굴림"/>
              <a:cs typeface="굴림"/>
            </a:endParaRPr>
          </a:p>
          <a:p>
            <a:pPr marL="1612900" marR="20320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표준화가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되어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있지않으면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제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3자가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이해하기도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어렵고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두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응용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프로그램간의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호환성에도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문제</a:t>
            </a:r>
            <a:endParaRPr sz="1800" b="1" spc="1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학생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이름을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지칭하고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표현하는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표준화된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규칙이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있다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하더라도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응</a:t>
            </a:r>
            <a:endParaRPr sz="1800" b="1" spc="30">
              <a:latin typeface="굴림"/>
              <a:cs typeface="굴림"/>
            </a:endParaRPr>
          </a:p>
          <a:p>
            <a:pPr marL="1612900">
              <a:lnSpc>
                <a:spcPct val="100000"/>
              </a:lnSpc>
              <a:defRPr/>
            </a:pPr>
            <a:r>
              <a:rPr sz="1800" b="1" spc="35">
                <a:latin typeface="굴림"/>
                <a:cs typeface="굴림"/>
              </a:rPr>
              <a:t>용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프로그래머가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이를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지키지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않을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5">
                <a:latin typeface="굴림"/>
                <a:cs typeface="굴림"/>
              </a:rPr>
              <a:t>수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있음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47075" cy="313563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 b="1" spc="10">
              <a:latin typeface="굴림"/>
              <a:cs typeface="굴림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8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보안성(data</a:t>
            </a:r>
            <a:r>
              <a:rPr sz="1800" b="1" spc="-6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security)의</a:t>
            </a:r>
            <a:r>
              <a:rPr sz="1800" b="1" spc="-8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결여</a:t>
            </a:r>
            <a:endParaRPr sz="1800" b="1" spc="1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8255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데이터가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저장되어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파일은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그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내용이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Text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형식이나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잘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알려진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형식으로 저장되기 </a:t>
            </a:r>
            <a:r>
              <a:rPr sz="1800" b="1" spc="20">
                <a:latin typeface="굴림"/>
                <a:cs typeface="굴림"/>
              </a:rPr>
              <a:t>때문에 </a:t>
            </a:r>
            <a:r>
              <a:rPr sz="1800" b="1" spc="5">
                <a:latin typeface="굴림"/>
                <a:cs typeface="굴림"/>
              </a:rPr>
              <a:t>응용프로그램 </a:t>
            </a:r>
            <a:r>
              <a:rPr sz="1800" b="1" spc="15">
                <a:latin typeface="굴림"/>
                <a:cs typeface="굴림"/>
              </a:rPr>
              <a:t>없이도 </a:t>
            </a:r>
            <a:r>
              <a:rPr sz="1800" b="1" spc="25">
                <a:latin typeface="굴림"/>
                <a:cs typeface="굴림"/>
              </a:rPr>
              <a:t>쉽게 </a:t>
            </a:r>
            <a:r>
              <a:rPr sz="1800" b="1" spc="20">
                <a:latin typeface="굴림"/>
                <a:cs typeface="굴림"/>
              </a:rPr>
              <a:t>파일을 </a:t>
            </a:r>
            <a:r>
              <a:rPr sz="1800" b="1" spc="5">
                <a:latin typeface="굴림"/>
                <a:cs typeface="굴림"/>
              </a:rPr>
              <a:t>열어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내용을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볼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수가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있음</a:t>
            </a:r>
            <a:endParaRPr sz="1800" b="1" spc="1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파일의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공유를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위해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접근이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쉬운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위치에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파일을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저장했기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때문에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5">
                <a:latin typeface="굴림"/>
                <a:cs typeface="굴림"/>
              </a:rPr>
              <a:t>보</a:t>
            </a:r>
            <a:endParaRPr sz="1800" b="1" spc="35">
              <a:latin typeface="굴림"/>
              <a:cs typeface="굴림"/>
            </a:endParaRPr>
          </a:p>
          <a:p>
            <a:pPr marL="1612900">
              <a:lnSpc>
                <a:spcPct val="100000"/>
              </a:lnSpc>
              <a:defRPr/>
            </a:pPr>
            <a:r>
              <a:rPr sz="1800" b="1" spc="25">
                <a:latin typeface="굴림"/>
                <a:cs typeface="굴림"/>
              </a:rPr>
              <a:t>안을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유지하기가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어려움</a:t>
            </a:r>
            <a:endParaRPr sz="1800" b="1" spc="20">
              <a:latin typeface="굴림"/>
              <a:cs typeface="굴림"/>
            </a:endParaRPr>
          </a:p>
          <a:p>
            <a:pPr marL="1612900" marR="154305" lvl="2" indent="-228600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현대의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정보시스템에는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기업의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영업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비밀이나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고객의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사생활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정보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와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같은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보안을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필요로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하는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많이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저장</a:t>
            </a:r>
            <a:endParaRPr sz="1800" b="1" spc="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보안성의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결여는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심각한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문제임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1.1</a:t>
            </a:r>
            <a:r>
              <a:rPr dirty="0" sz="3000" spc="-90"/>
              <a:t> </a:t>
            </a:r>
            <a:r>
              <a:rPr dirty="0" sz="3000" spc="15"/>
              <a:t>데이터베이스의</a:t>
            </a:r>
            <a:r>
              <a:rPr dirty="0" sz="3000" spc="-105"/>
              <a:t> </a:t>
            </a:r>
            <a:r>
              <a:rPr dirty="0" sz="3000" spc="20"/>
              <a:t>역사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25330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30" b="1">
                <a:latin typeface="굴림"/>
                <a:cs typeface="굴림"/>
              </a:rPr>
              <a:t>파일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시스템의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위기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283" y="2646621"/>
            <a:ext cx="5021206" cy="28445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8794" y="4298060"/>
            <a:ext cx="978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종속성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412873" y="3578732"/>
            <a:ext cx="1320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무결성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침해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6823" y="3002407"/>
            <a:ext cx="977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중복성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6725" y="2880105"/>
            <a:ext cx="9791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불일치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1505" y="3307207"/>
            <a:ext cx="1130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표준화의</a:t>
            </a:r>
            <a:endParaRPr sz="1200">
              <a:latin typeface="굴림"/>
              <a:cs typeface="굴림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-5">
                <a:latin typeface="굴림"/>
                <a:cs typeface="굴림"/>
              </a:rPr>
              <a:t>어려움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8705" y="4099686"/>
            <a:ext cx="977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보안의</a:t>
            </a:r>
            <a:endParaRPr sz="1200">
              <a:latin typeface="굴림"/>
              <a:cs typeface="굴림"/>
            </a:endParaRPr>
          </a:p>
          <a:p>
            <a:pPr algn="r" marR="5080">
              <a:lnSpc>
                <a:spcPct val="100000"/>
              </a:lnSpc>
            </a:pPr>
            <a:r>
              <a:rPr dirty="0" sz="1200">
                <a:latin typeface="굴림"/>
                <a:cs typeface="굴림"/>
              </a:rPr>
              <a:t>어려움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0375" y="3525392"/>
            <a:ext cx="2063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7926" y="5189982"/>
            <a:ext cx="2499360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78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파일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시스템</a:t>
            </a:r>
            <a:endParaRPr sz="1200">
              <a:latin typeface="굴림"/>
              <a:cs typeface="굴림"/>
            </a:endParaRPr>
          </a:p>
          <a:p>
            <a:pPr>
              <a:lnSpc>
                <a:spcPct val="100000"/>
              </a:lnSpc>
            </a:pPr>
            <a:endParaRPr sz="12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1.3&gt;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파일</a:t>
            </a:r>
            <a:r>
              <a:rPr dirty="0" sz="1400" spc="-5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시스템의</a:t>
            </a:r>
            <a:r>
              <a:rPr dirty="0" sz="1400" spc="-8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위기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286750" cy="340995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데이터베이스의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등장</a:t>
            </a:r>
            <a:endParaRPr sz="2000" b="1" spc="15">
              <a:latin typeface="굴림"/>
              <a:cs typeface="굴림"/>
            </a:endParaRPr>
          </a:p>
          <a:p>
            <a:pPr marL="756285" marR="20447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파일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시스템의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단점을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극복하면서도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다수의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사용자들이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정보를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공유할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있어야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한다는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요구에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따라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제안됨</a:t>
            </a:r>
            <a:endParaRPr sz="1800" b="1" spc="2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>
                <a:latin typeface="굴림"/>
                <a:cs typeface="굴림"/>
              </a:rPr>
              <a:t>데이터베이스의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철학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파일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형태로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여기저기에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흩어져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데이터,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정보들을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하나로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모아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관</a:t>
            </a:r>
            <a:endParaRPr sz="1800" b="1" spc="3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defRPr/>
            </a:pPr>
            <a:r>
              <a:rPr sz="1800" b="1" spc="35">
                <a:latin typeface="굴림"/>
                <a:cs typeface="굴림"/>
              </a:rPr>
              <a:t>리</a:t>
            </a:r>
            <a:endParaRPr sz="1800" b="1" spc="35">
              <a:latin typeface="굴림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모아놓은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데이터들을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관리하고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사용자(응용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프로그램)와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사이에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인터페이스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역할을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할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있는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S/W를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제공</a:t>
            </a:r>
            <a:endParaRPr sz="1800" b="1" spc="5">
              <a:latin typeface="굴림"/>
              <a:cs typeface="굴림"/>
            </a:endParaRPr>
          </a:p>
          <a:p>
            <a:pPr marL="756285" marR="8128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초기에는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계층형(hierarchical)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-5">
                <a:latin typeface="굴림"/>
                <a:cs typeface="굴림"/>
              </a:rPr>
              <a:t>네트워크형(network)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베이스가 </a:t>
            </a:r>
            <a:r>
              <a:rPr sz="1800" b="1" spc="5">
                <a:latin typeface="굴림"/>
                <a:cs typeface="굴림"/>
              </a:rPr>
              <a:t>사용되었으나 </a:t>
            </a:r>
            <a:r>
              <a:rPr sz="1800" b="1" spc="15">
                <a:latin typeface="굴림"/>
                <a:cs typeface="굴림"/>
              </a:rPr>
              <a:t>현재는 </a:t>
            </a:r>
            <a:r>
              <a:rPr sz="1800" b="1">
                <a:latin typeface="굴림"/>
                <a:cs typeface="굴림"/>
              </a:rPr>
              <a:t>관계형(relational) 데이터베이스가 </a:t>
            </a:r>
            <a:r>
              <a:rPr sz="1800" b="1" spc="20">
                <a:latin typeface="굴림"/>
                <a:cs typeface="굴림"/>
              </a:rPr>
              <a:t>주류를 </a:t>
            </a:r>
            <a:r>
              <a:rPr sz="1800" b="1" spc="2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이루고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있음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269938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데이</a:t>
            </a:r>
            <a:r>
              <a:rPr sz="2000" b="1">
                <a:latin typeface="굴림"/>
                <a:cs typeface="굴림"/>
              </a:rPr>
              <a:t>터</a:t>
            </a:r>
            <a:r>
              <a:rPr sz="2000" b="1" spc="-10">
                <a:latin typeface="굴림"/>
                <a:cs typeface="굴림"/>
              </a:rPr>
              <a:t>베</a:t>
            </a:r>
            <a:r>
              <a:rPr sz="2000" b="1">
                <a:latin typeface="굴림"/>
                <a:cs typeface="굴림"/>
              </a:rPr>
              <a:t>이</a:t>
            </a:r>
            <a:r>
              <a:rPr sz="2000" b="1" spc="-10">
                <a:latin typeface="굴림"/>
                <a:cs typeface="굴림"/>
              </a:rPr>
              <a:t>스</a:t>
            </a:r>
            <a:r>
              <a:rPr sz="2000" b="1" spc="40">
                <a:latin typeface="굴림"/>
                <a:cs typeface="굴림"/>
              </a:rPr>
              <a:t>의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등장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2514600"/>
            <a:ext cx="12954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9" rIns="0" bIns="0">
            <a:spAutoFit/>
          </a:bodyPr>
          <a:lstStyle/>
          <a:p>
            <a:pPr marL="171450">
              <a:lnSpc>
                <a:spcPct val="100000"/>
              </a:lnSpc>
              <a:spcBef>
                <a:spcPts val="459"/>
              </a:spcBef>
              <a:defRPr/>
            </a:pPr>
            <a:r>
              <a:rPr sz="1200">
                <a:latin typeface="굴림"/>
                <a:cs typeface="굴림"/>
              </a:rPr>
              <a:t>응용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프로그램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800" y="2514600"/>
            <a:ext cx="12954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9" rIns="0" bIns="0">
            <a:spAutoFit/>
          </a:bodyPr>
          <a:lstStyle/>
          <a:p>
            <a:pPr marL="171450">
              <a:lnSpc>
                <a:spcPct val="100000"/>
              </a:lnSpc>
              <a:spcBef>
                <a:spcPts val="459"/>
              </a:spcBef>
              <a:defRPr/>
            </a:pPr>
            <a:r>
              <a:rPr sz="1200">
                <a:latin typeface="굴림"/>
                <a:cs typeface="굴림"/>
              </a:rPr>
              <a:t>응용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프로그램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2514600"/>
            <a:ext cx="12954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8419" rIns="0" bIns="0">
            <a:spAutoFit/>
          </a:bodyPr>
          <a:lstStyle/>
          <a:p>
            <a:pPr marL="172085">
              <a:lnSpc>
                <a:spcPct val="100000"/>
              </a:lnSpc>
              <a:spcBef>
                <a:spcPts val="459"/>
              </a:spcBef>
              <a:defRPr/>
            </a:pPr>
            <a:r>
              <a:rPr sz="1200">
                <a:latin typeface="굴림"/>
                <a:cs typeface="굴림"/>
              </a:rPr>
              <a:t>응용</a:t>
            </a:r>
            <a:r>
              <a:rPr sz="1200" spc="-100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프로그램</a:t>
            </a:r>
            <a:endParaRPr sz="1200">
              <a:latin typeface="굴림"/>
              <a:cs typeface="굴림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76637" y="3271837"/>
          <a:ext cx="16002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1200150"/>
                <a:gridCol w="200025"/>
              </a:tblGrid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6515" rIns="0" bIns="0" anchor="t" anchorCtr="0"/>
                    <a:p>
                      <a:pPr marL="385445">
                        <a:lnSpc>
                          <a:spcPct val="100000"/>
                        </a:lnSpc>
                        <a:spcBef>
                          <a:spcPts val="444"/>
                        </a:spcBef>
                        <a:defRPr/>
                      </a:pPr>
                      <a:r>
                        <a:rPr sz="1200" spc="-5">
                          <a:latin typeface="Times New Roman"/>
                          <a:cs typeface="Times New Roman"/>
                        </a:rPr>
                        <a:t>DBMS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 rot="0">
            <a:off x="2933700" y="2819400"/>
            <a:ext cx="3048000" cy="1681480"/>
            <a:chOff x="2933700" y="2819400"/>
            <a:chExt cx="3048000" cy="1681480"/>
          </a:xfrm>
        </p:grpSpPr>
        <p:sp>
          <p:nvSpPr>
            <p:cNvPr id="9" name="object 9"/>
            <p:cNvSpPr/>
            <p:nvPr/>
          </p:nvSpPr>
          <p:spPr>
            <a:xfrm>
              <a:off x="3276600" y="3962400"/>
              <a:ext cx="2286000" cy="533400"/>
            </a:xfrm>
            <a:custGeom>
              <a:avLst/>
              <a:gdLst/>
              <a:rect l="l" t="t" r="r" b="b"/>
              <a:pathLst>
                <a:path w="2286000" h="533400">
                  <a:moveTo>
                    <a:pt x="1143000" y="0"/>
                  </a:moveTo>
                  <a:lnTo>
                    <a:pt x="1061364" y="222"/>
                  </a:lnTo>
                  <a:lnTo>
                    <a:pt x="981280" y="881"/>
                  </a:lnTo>
                  <a:lnTo>
                    <a:pt x="902938" y="1961"/>
                  </a:lnTo>
                  <a:lnTo>
                    <a:pt x="826534" y="3447"/>
                  </a:lnTo>
                  <a:lnTo>
                    <a:pt x="752260" y="5323"/>
                  </a:lnTo>
                  <a:lnTo>
                    <a:pt x="680310" y="7576"/>
                  </a:lnTo>
                  <a:lnTo>
                    <a:pt x="610876" y="10190"/>
                  </a:lnTo>
                  <a:lnTo>
                    <a:pt x="544153" y="13150"/>
                  </a:lnTo>
                  <a:lnTo>
                    <a:pt x="480333" y="16441"/>
                  </a:lnTo>
                  <a:lnTo>
                    <a:pt x="419610" y="20048"/>
                  </a:lnTo>
                  <a:lnTo>
                    <a:pt x="362178" y="23956"/>
                  </a:lnTo>
                  <a:lnTo>
                    <a:pt x="308229" y="28151"/>
                  </a:lnTo>
                  <a:lnTo>
                    <a:pt x="257957" y="32616"/>
                  </a:lnTo>
                  <a:lnTo>
                    <a:pt x="211555" y="37339"/>
                  </a:lnTo>
                  <a:lnTo>
                    <a:pt x="169216" y="42302"/>
                  </a:lnTo>
                  <a:lnTo>
                    <a:pt x="131135" y="47492"/>
                  </a:lnTo>
                  <a:lnTo>
                    <a:pt x="68517" y="58490"/>
                  </a:lnTo>
                  <a:lnTo>
                    <a:pt x="25246" y="7021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44366" y="469130"/>
                  </a:lnTo>
                  <a:lnTo>
                    <a:pt x="97504" y="480506"/>
                  </a:lnTo>
                  <a:lnTo>
                    <a:pt x="169216" y="491097"/>
                  </a:lnTo>
                  <a:lnTo>
                    <a:pt x="211555" y="496060"/>
                  </a:lnTo>
                  <a:lnTo>
                    <a:pt x="257957" y="500783"/>
                  </a:lnTo>
                  <a:lnTo>
                    <a:pt x="308229" y="505248"/>
                  </a:lnTo>
                  <a:lnTo>
                    <a:pt x="362178" y="509443"/>
                  </a:lnTo>
                  <a:lnTo>
                    <a:pt x="419610" y="513351"/>
                  </a:lnTo>
                  <a:lnTo>
                    <a:pt x="480333" y="516958"/>
                  </a:lnTo>
                  <a:lnTo>
                    <a:pt x="544153" y="520249"/>
                  </a:lnTo>
                  <a:lnTo>
                    <a:pt x="610876" y="523209"/>
                  </a:lnTo>
                  <a:lnTo>
                    <a:pt x="680310" y="525823"/>
                  </a:lnTo>
                  <a:lnTo>
                    <a:pt x="752260" y="528076"/>
                  </a:lnTo>
                  <a:lnTo>
                    <a:pt x="826534" y="529952"/>
                  </a:lnTo>
                  <a:lnTo>
                    <a:pt x="902938" y="531438"/>
                  </a:lnTo>
                  <a:lnTo>
                    <a:pt x="981280" y="532518"/>
                  </a:lnTo>
                  <a:lnTo>
                    <a:pt x="1061364" y="533177"/>
                  </a:lnTo>
                  <a:lnTo>
                    <a:pt x="1143000" y="533400"/>
                  </a:lnTo>
                  <a:lnTo>
                    <a:pt x="1224635" y="533177"/>
                  </a:lnTo>
                  <a:lnTo>
                    <a:pt x="1304719" y="532518"/>
                  </a:lnTo>
                  <a:lnTo>
                    <a:pt x="1383061" y="531438"/>
                  </a:lnTo>
                  <a:lnTo>
                    <a:pt x="1459465" y="529952"/>
                  </a:lnTo>
                  <a:lnTo>
                    <a:pt x="1533739" y="528076"/>
                  </a:lnTo>
                  <a:lnTo>
                    <a:pt x="1605689" y="525823"/>
                  </a:lnTo>
                  <a:lnTo>
                    <a:pt x="1675123" y="523209"/>
                  </a:lnTo>
                  <a:lnTo>
                    <a:pt x="1741846" y="520249"/>
                  </a:lnTo>
                  <a:lnTo>
                    <a:pt x="1805666" y="516958"/>
                  </a:lnTo>
                  <a:lnTo>
                    <a:pt x="1866389" y="513351"/>
                  </a:lnTo>
                  <a:lnTo>
                    <a:pt x="1923821" y="509443"/>
                  </a:lnTo>
                  <a:lnTo>
                    <a:pt x="1977770" y="505248"/>
                  </a:lnTo>
                  <a:lnTo>
                    <a:pt x="2028042" y="500783"/>
                  </a:lnTo>
                  <a:lnTo>
                    <a:pt x="2074444" y="496060"/>
                  </a:lnTo>
                  <a:lnTo>
                    <a:pt x="2116783" y="491097"/>
                  </a:lnTo>
                  <a:lnTo>
                    <a:pt x="2154864" y="485907"/>
                  </a:lnTo>
                  <a:lnTo>
                    <a:pt x="2217482" y="474909"/>
                  </a:lnTo>
                  <a:lnTo>
                    <a:pt x="2260753" y="463185"/>
                  </a:lnTo>
                  <a:lnTo>
                    <a:pt x="2286000" y="444500"/>
                  </a:lnTo>
                  <a:lnTo>
                    <a:pt x="2286000" y="88900"/>
                  </a:lnTo>
                  <a:lnTo>
                    <a:pt x="2241633" y="64269"/>
                  </a:lnTo>
                  <a:lnTo>
                    <a:pt x="2188495" y="52893"/>
                  </a:lnTo>
                  <a:lnTo>
                    <a:pt x="2116783" y="42302"/>
                  </a:lnTo>
                  <a:lnTo>
                    <a:pt x="2074444" y="37339"/>
                  </a:lnTo>
                  <a:lnTo>
                    <a:pt x="2028042" y="32616"/>
                  </a:lnTo>
                  <a:lnTo>
                    <a:pt x="1977770" y="28151"/>
                  </a:lnTo>
                  <a:lnTo>
                    <a:pt x="1923821" y="23956"/>
                  </a:lnTo>
                  <a:lnTo>
                    <a:pt x="1866389" y="20048"/>
                  </a:lnTo>
                  <a:lnTo>
                    <a:pt x="1805666" y="16441"/>
                  </a:lnTo>
                  <a:lnTo>
                    <a:pt x="1741846" y="13150"/>
                  </a:lnTo>
                  <a:lnTo>
                    <a:pt x="1675123" y="10190"/>
                  </a:lnTo>
                  <a:lnTo>
                    <a:pt x="1605689" y="7576"/>
                  </a:lnTo>
                  <a:lnTo>
                    <a:pt x="1533739" y="5323"/>
                  </a:lnTo>
                  <a:lnTo>
                    <a:pt x="1459465" y="3447"/>
                  </a:lnTo>
                  <a:lnTo>
                    <a:pt x="1383061" y="1961"/>
                  </a:lnTo>
                  <a:lnTo>
                    <a:pt x="1304719" y="881"/>
                  </a:lnTo>
                  <a:lnTo>
                    <a:pt x="1224635" y="22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3962400"/>
              <a:ext cx="2286000" cy="533400"/>
            </a:xfrm>
            <a:custGeom>
              <a:avLst/>
              <a:gdLst/>
              <a:rect l="l" t="t" r="r" b="b"/>
              <a:pathLst>
                <a:path w="2286000" h="533400">
                  <a:moveTo>
                    <a:pt x="2286000" y="88900"/>
                  </a:moveTo>
                  <a:lnTo>
                    <a:pt x="2241633" y="113530"/>
                  </a:lnTo>
                  <a:lnTo>
                    <a:pt x="2188495" y="124906"/>
                  </a:lnTo>
                  <a:lnTo>
                    <a:pt x="2116783" y="135497"/>
                  </a:lnTo>
                  <a:lnTo>
                    <a:pt x="2074444" y="140460"/>
                  </a:lnTo>
                  <a:lnTo>
                    <a:pt x="2028042" y="145183"/>
                  </a:lnTo>
                  <a:lnTo>
                    <a:pt x="1977770" y="149648"/>
                  </a:lnTo>
                  <a:lnTo>
                    <a:pt x="1923821" y="153843"/>
                  </a:lnTo>
                  <a:lnTo>
                    <a:pt x="1866389" y="157751"/>
                  </a:lnTo>
                  <a:lnTo>
                    <a:pt x="1805666" y="161358"/>
                  </a:lnTo>
                  <a:lnTo>
                    <a:pt x="1741846" y="164649"/>
                  </a:lnTo>
                  <a:lnTo>
                    <a:pt x="1675123" y="167609"/>
                  </a:lnTo>
                  <a:lnTo>
                    <a:pt x="1605689" y="170223"/>
                  </a:lnTo>
                  <a:lnTo>
                    <a:pt x="1533739" y="172476"/>
                  </a:lnTo>
                  <a:lnTo>
                    <a:pt x="1459465" y="174352"/>
                  </a:lnTo>
                  <a:lnTo>
                    <a:pt x="1383061" y="175838"/>
                  </a:lnTo>
                  <a:lnTo>
                    <a:pt x="1304719" y="176918"/>
                  </a:lnTo>
                  <a:lnTo>
                    <a:pt x="1224635" y="177577"/>
                  </a:lnTo>
                  <a:lnTo>
                    <a:pt x="1143000" y="177800"/>
                  </a:lnTo>
                  <a:lnTo>
                    <a:pt x="1061364" y="177577"/>
                  </a:lnTo>
                  <a:lnTo>
                    <a:pt x="981280" y="176918"/>
                  </a:lnTo>
                  <a:lnTo>
                    <a:pt x="902938" y="175838"/>
                  </a:lnTo>
                  <a:lnTo>
                    <a:pt x="826534" y="174352"/>
                  </a:lnTo>
                  <a:lnTo>
                    <a:pt x="752260" y="172476"/>
                  </a:lnTo>
                  <a:lnTo>
                    <a:pt x="680310" y="170223"/>
                  </a:lnTo>
                  <a:lnTo>
                    <a:pt x="610876" y="167609"/>
                  </a:lnTo>
                  <a:lnTo>
                    <a:pt x="544153" y="164649"/>
                  </a:lnTo>
                  <a:lnTo>
                    <a:pt x="480333" y="161358"/>
                  </a:lnTo>
                  <a:lnTo>
                    <a:pt x="419610" y="157751"/>
                  </a:lnTo>
                  <a:lnTo>
                    <a:pt x="362178" y="153843"/>
                  </a:lnTo>
                  <a:lnTo>
                    <a:pt x="308229" y="149648"/>
                  </a:lnTo>
                  <a:lnTo>
                    <a:pt x="257957" y="145183"/>
                  </a:lnTo>
                  <a:lnTo>
                    <a:pt x="211555" y="140460"/>
                  </a:lnTo>
                  <a:lnTo>
                    <a:pt x="169216" y="135497"/>
                  </a:lnTo>
                  <a:lnTo>
                    <a:pt x="131135" y="130307"/>
                  </a:lnTo>
                  <a:lnTo>
                    <a:pt x="68517" y="119309"/>
                  </a:lnTo>
                  <a:lnTo>
                    <a:pt x="25246" y="107585"/>
                  </a:lnTo>
                  <a:lnTo>
                    <a:pt x="2869" y="95254"/>
                  </a:lnTo>
                  <a:lnTo>
                    <a:pt x="0" y="88900"/>
                  </a:lnTo>
                </a:path>
                <a:path w="2286000" h="533400">
                  <a:moveTo>
                    <a:pt x="0" y="88900"/>
                  </a:moveTo>
                  <a:lnTo>
                    <a:pt x="44366" y="64269"/>
                  </a:lnTo>
                  <a:lnTo>
                    <a:pt x="97504" y="52893"/>
                  </a:lnTo>
                  <a:lnTo>
                    <a:pt x="169216" y="42302"/>
                  </a:lnTo>
                  <a:lnTo>
                    <a:pt x="211555" y="37339"/>
                  </a:lnTo>
                  <a:lnTo>
                    <a:pt x="257957" y="32616"/>
                  </a:lnTo>
                  <a:lnTo>
                    <a:pt x="308229" y="28151"/>
                  </a:lnTo>
                  <a:lnTo>
                    <a:pt x="362178" y="23956"/>
                  </a:lnTo>
                  <a:lnTo>
                    <a:pt x="419610" y="20048"/>
                  </a:lnTo>
                  <a:lnTo>
                    <a:pt x="480333" y="16441"/>
                  </a:lnTo>
                  <a:lnTo>
                    <a:pt x="544153" y="13150"/>
                  </a:lnTo>
                  <a:lnTo>
                    <a:pt x="610876" y="10190"/>
                  </a:lnTo>
                  <a:lnTo>
                    <a:pt x="680310" y="7576"/>
                  </a:lnTo>
                  <a:lnTo>
                    <a:pt x="752260" y="5323"/>
                  </a:lnTo>
                  <a:lnTo>
                    <a:pt x="826534" y="3447"/>
                  </a:lnTo>
                  <a:lnTo>
                    <a:pt x="902938" y="1961"/>
                  </a:lnTo>
                  <a:lnTo>
                    <a:pt x="981280" y="881"/>
                  </a:lnTo>
                  <a:lnTo>
                    <a:pt x="1061364" y="222"/>
                  </a:lnTo>
                  <a:lnTo>
                    <a:pt x="1143000" y="0"/>
                  </a:lnTo>
                  <a:lnTo>
                    <a:pt x="1224635" y="222"/>
                  </a:lnTo>
                  <a:lnTo>
                    <a:pt x="1304719" y="881"/>
                  </a:lnTo>
                  <a:lnTo>
                    <a:pt x="1383061" y="1961"/>
                  </a:lnTo>
                  <a:lnTo>
                    <a:pt x="1459465" y="3447"/>
                  </a:lnTo>
                  <a:lnTo>
                    <a:pt x="1533739" y="5323"/>
                  </a:lnTo>
                  <a:lnTo>
                    <a:pt x="1605689" y="7576"/>
                  </a:lnTo>
                  <a:lnTo>
                    <a:pt x="1675123" y="10190"/>
                  </a:lnTo>
                  <a:lnTo>
                    <a:pt x="1741846" y="13150"/>
                  </a:lnTo>
                  <a:lnTo>
                    <a:pt x="1805666" y="16441"/>
                  </a:lnTo>
                  <a:lnTo>
                    <a:pt x="1866389" y="20048"/>
                  </a:lnTo>
                  <a:lnTo>
                    <a:pt x="1923821" y="23956"/>
                  </a:lnTo>
                  <a:lnTo>
                    <a:pt x="1977770" y="28151"/>
                  </a:lnTo>
                  <a:lnTo>
                    <a:pt x="2028042" y="32616"/>
                  </a:lnTo>
                  <a:lnTo>
                    <a:pt x="2074444" y="37339"/>
                  </a:lnTo>
                  <a:lnTo>
                    <a:pt x="2116783" y="42302"/>
                  </a:lnTo>
                  <a:lnTo>
                    <a:pt x="2154864" y="47492"/>
                  </a:lnTo>
                  <a:lnTo>
                    <a:pt x="2217482" y="58490"/>
                  </a:lnTo>
                  <a:lnTo>
                    <a:pt x="2260753" y="70214"/>
                  </a:lnTo>
                  <a:lnTo>
                    <a:pt x="2286000" y="88900"/>
                  </a:lnTo>
                  <a:lnTo>
                    <a:pt x="2286000" y="444500"/>
                  </a:lnTo>
                  <a:lnTo>
                    <a:pt x="2241633" y="469130"/>
                  </a:lnTo>
                  <a:lnTo>
                    <a:pt x="2188495" y="480506"/>
                  </a:lnTo>
                  <a:lnTo>
                    <a:pt x="2116783" y="491097"/>
                  </a:lnTo>
                  <a:lnTo>
                    <a:pt x="2074444" y="496060"/>
                  </a:lnTo>
                  <a:lnTo>
                    <a:pt x="2028042" y="500783"/>
                  </a:lnTo>
                  <a:lnTo>
                    <a:pt x="1977770" y="505248"/>
                  </a:lnTo>
                  <a:lnTo>
                    <a:pt x="1923821" y="509443"/>
                  </a:lnTo>
                  <a:lnTo>
                    <a:pt x="1866389" y="513351"/>
                  </a:lnTo>
                  <a:lnTo>
                    <a:pt x="1805666" y="516958"/>
                  </a:lnTo>
                  <a:lnTo>
                    <a:pt x="1741846" y="520249"/>
                  </a:lnTo>
                  <a:lnTo>
                    <a:pt x="1675123" y="523209"/>
                  </a:lnTo>
                  <a:lnTo>
                    <a:pt x="1605689" y="525823"/>
                  </a:lnTo>
                  <a:lnTo>
                    <a:pt x="1533739" y="528076"/>
                  </a:lnTo>
                  <a:lnTo>
                    <a:pt x="1459465" y="529952"/>
                  </a:lnTo>
                  <a:lnTo>
                    <a:pt x="1383061" y="531438"/>
                  </a:lnTo>
                  <a:lnTo>
                    <a:pt x="1304719" y="532518"/>
                  </a:lnTo>
                  <a:lnTo>
                    <a:pt x="1224635" y="533177"/>
                  </a:lnTo>
                  <a:lnTo>
                    <a:pt x="1143000" y="533400"/>
                  </a:lnTo>
                  <a:lnTo>
                    <a:pt x="1061364" y="533177"/>
                  </a:lnTo>
                  <a:lnTo>
                    <a:pt x="981280" y="532518"/>
                  </a:lnTo>
                  <a:lnTo>
                    <a:pt x="902938" y="531438"/>
                  </a:lnTo>
                  <a:lnTo>
                    <a:pt x="826534" y="529952"/>
                  </a:lnTo>
                  <a:lnTo>
                    <a:pt x="752260" y="528076"/>
                  </a:lnTo>
                  <a:lnTo>
                    <a:pt x="680310" y="525823"/>
                  </a:lnTo>
                  <a:lnTo>
                    <a:pt x="610876" y="523209"/>
                  </a:lnTo>
                  <a:lnTo>
                    <a:pt x="544153" y="520249"/>
                  </a:lnTo>
                  <a:lnTo>
                    <a:pt x="480333" y="516958"/>
                  </a:lnTo>
                  <a:lnTo>
                    <a:pt x="419610" y="513351"/>
                  </a:lnTo>
                  <a:lnTo>
                    <a:pt x="362178" y="509443"/>
                  </a:lnTo>
                  <a:lnTo>
                    <a:pt x="308229" y="505248"/>
                  </a:lnTo>
                  <a:lnTo>
                    <a:pt x="257957" y="500783"/>
                  </a:lnTo>
                  <a:lnTo>
                    <a:pt x="211555" y="496060"/>
                  </a:lnTo>
                  <a:lnTo>
                    <a:pt x="169216" y="491097"/>
                  </a:lnTo>
                  <a:lnTo>
                    <a:pt x="131135" y="485907"/>
                  </a:lnTo>
                  <a:lnTo>
                    <a:pt x="68517" y="474909"/>
                  </a:lnTo>
                  <a:lnTo>
                    <a:pt x="25246" y="46318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3700" y="2819399"/>
              <a:ext cx="3048000" cy="1143000"/>
            </a:xfrm>
            <a:custGeom>
              <a:avLst/>
              <a:gdLst/>
              <a:rect l="l" t="t" r="r" b="b"/>
              <a:pathLst>
                <a:path w="3048000" h="1143000">
                  <a:moveTo>
                    <a:pt x="1524000" y="838200"/>
                  </a:moveTo>
                  <a:lnTo>
                    <a:pt x="1517650" y="825500"/>
                  </a:lnTo>
                  <a:lnTo>
                    <a:pt x="1485900" y="762000"/>
                  </a:lnTo>
                  <a:lnTo>
                    <a:pt x="1447800" y="838200"/>
                  </a:lnTo>
                  <a:lnTo>
                    <a:pt x="1479550" y="838200"/>
                  </a:lnTo>
                  <a:lnTo>
                    <a:pt x="1479550" y="1066800"/>
                  </a:lnTo>
                  <a:lnTo>
                    <a:pt x="1447800" y="1066800"/>
                  </a:lnTo>
                  <a:lnTo>
                    <a:pt x="1485900" y="1143000"/>
                  </a:lnTo>
                  <a:lnTo>
                    <a:pt x="1517650" y="1079500"/>
                  </a:lnTo>
                  <a:lnTo>
                    <a:pt x="1524000" y="1066800"/>
                  </a:lnTo>
                  <a:lnTo>
                    <a:pt x="1492250" y="1066800"/>
                  </a:lnTo>
                  <a:lnTo>
                    <a:pt x="1492250" y="838200"/>
                  </a:lnTo>
                  <a:lnTo>
                    <a:pt x="1524000" y="838200"/>
                  </a:lnTo>
                  <a:close/>
                </a:path>
                <a:path w="3048000" h="1143000">
                  <a:moveTo>
                    <a:pt x="3048000" y="76200"/>
                  </a:moveTo>
                  <a:lnTo>
                    <a:pt x="3041650" y="63500"/>
                  </a:lnTo>
                  <a:lnTo>
                    <a:pt x="3009900" y="0"/>
                  </a:lnTo>
                  <a:lnTo>
                    <a:pt x="2971800" y="76200"/>
                  </a:lnTo>
                  <a:lnTo>
                    <a:pt x="3003550" y="76200"/>
                  </a:lnTo>
                  <a:lnTo>
                    <a:pt x="3003550" y="222250"/>
                  </a:lnTo>
                  <a:lnTo>
                    <a:pt x="1492250" y="222250"/>
                  </a:lnTo>
                  <a:lnTo>
                    <a:pt x="1492250" y="76200"/>
                  </a:lnTo>
                  <a:lnTo>
                    <a:pt x="1524000" y="76200"/>
                  </a:lnTo>
                  <a:lnTo>
                    <a:pt x="1517650" y="63500"/>
                  </a:lnTo>
                  <a:lnTo>
                    <a:pt x="1485900" y="0"/>
                  </a:lnTo>
                  <a:lnTo>
                    <a:pt x="1447800" y="76200"/>
                  </a:lnTo>
                  <a:lnTo>
                    <a:pt x="1479550" y="76200"/>
                  </a:lnTo>
                  <a:lnTo>
                    <a:pt x="1479550" y="222250"/>
                  </a:lnTo>
                  <a:lnTo>
                    <a:pt x="44450" y="22225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2156"/>
                  </a:lnTo>
                  <a:lnTo>
                    <a:pt x="34544" y="234950"/>
                  </a:lnTo>
                  <a:lnTo>
                    <a:pt x="1479550" y="234950"/>
                  </a:lnTo>
                  <a:lnTo>
                    <a:pt x="1479550" y="381000"/>
                  </a:lnTo>
                  <a:lnTo>
                    <a:pt x="1447800" y="381000"/>
                  </a:lnTo>
                  <a:lnTo>
                    <a:pt x="1485900" y="457200"/>
                  </a:lnTo>
                  <a:lnTo>
                    <a:pt x="1517650" y="393700"/>
                  </a:lnTo>
                  <a:lnTo>
                    <a:pt x="1524000" y="381000"/>
                  </a:lnTo>
                  <a:lnTo>
                    <a:pt x="1492250" y="381000"/>
                  </a:lnTo>
                  <a:lnTo>
                    <a:pt x="1492250" y="234950"/>
                  </a:lnTo>
                  <a:lnTo>
                    <a:pt x="3013456" y="234950"/>
                  </a:lnTo>
                  <a:lnTo>
                    <a:pt x="3016250" y="232156"/>
                  </a:lnTo>
                  <a:lnTo>
                    <a:pt x="3016250" y="228600"/>
                  </a:lnTo>
                  <a:lnTo>
                    <a:pt x="3016250" y="222250"/>
                  </a:lnTo>
                  <a:lnTo>
                    <a:pt x="3016250" y="76200"/>
                  </a:lnTo>
                  <a:lnTo>
                    <a:pt x="30480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1090" y="4149090"/>
            <a:ext cx="7101205" cy="204851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latin typeface="Times New Roman"/>
                <a:cs typeface="Times New Roman"/>
              </a:rPr>
              <a:t>Database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defRPr/>
            </a:pPr>
            <a:endParaRPr sz="2200">
              <a:latin typeface="Times New Roman"/>
              <a:cs typeface="Times New Roman"/>
            </a:endParaRPr>
          </a:p>
          <a:p>
            <a:pPr marR="53340" algn="ctr">
              <a:lnSpc>
                <a:spcPct val="100000"/>
              </a:lnSpc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1.4&gt;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데이터베이스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시스템의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개요</a:t>
            </a:r>
            <a:endParaRPr sz="1400" b="1" spc="15">
              <a:latin typeface="돋움"/>
              <a:cs typeface="돋움"/>
            </a:endParaRPr>
          </a:p>
          <a:p>
            <a:pPr>
              <a:lnSpc>
                <a:spcPct val="100000"/>
              </a:lnSpc>
              <a:defRPr/>
            </a:pP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  <a:defRPr/>
            </a:pPr>
            <a:endParaRPr sz="1350">
              <a:latin typeface="돋움"/>
              <a:cs typeface="돋움"/>
            </a:endParaRPr>
          </a:p>
          <a:p>
            <a:pPr marL="267335" indent="-255270">
              <a:lnSpc>
                <a:spcPct val="100000"/>
              </a:lnSpc>
              <a:buFont typeface="Wingdings"/>
              <a:buChar char="ü"/>
              <a:tabLst>
                <a:tab pos="267970" algn="l"/>
              </a:tabLst>
              <a:defRPr/>
            </a:pP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모아놓은</a:t>
            </a:r>
            <a:r>
              <a:rPr sz="1800" b="1" spc="-9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데이터의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5">
                <a:solidFill>
                  <a:srgbClr val="6600cc"/>
                </a:solidFill>
                <a:latin typeface="돋움"/>
                <a:cs typeface="돋움"/>
              </a:rPr>
              <a:t>집합</a:t>
            </a:r>
            <a:r>
              <a:rPr sz="1800" b="1" spc="-7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:</a:t>
            </a:r>
            <a:r>
              <a:rPr sz="1800" b="1" spc="-2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-5">
                <a:solidFill>
                  <a:srgbClr val="6600cc"/>
                </a:solidFill>
                <a:latin typeface="돋움"/>
                <a:cs typeface="돋움"/>
              </a:rPr>
              <a:t>데이터베이스(database)</a:t>
            </a:r>
            <a:endParaRPr sz="1800" b="1" spc="-5">
              <a:solidFill>
                <a:srgbClr val="6600cc"/>
              </a:solidFill>
              <a:latin typeface="돋움"/>
              <a:cs typeface="돋움"/>
            </a:endParaRPr>
          </a:p>
          <a:p>
            <a:pPr marL="267335" indent="-255270">
              <a:lnSpc>
                <a:spcPct val="100000"/>
              </a:lnSpc>
              <a:buFont typeface="Wingdings"/>
              <a:buChar char="ü"/>
              <a:tabLst>
                <a:tab pos="267970" algn="l"/>
              </a:tabLst>
              <a:defRPr/>
            </a:pP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데이터를</a:t>
            </a:r>
            <a:r>
              <a:rPr sz="1800" b="1" spc="-9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관리하는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5">
                <a:solidFill>
                  <a:srgbClr val="6600cc"/>
                </a:solidFill>
                <a:latin typeface="돋움"/>
                <a:cs typeface="돋움"/>
              </a:rPr>
              <a:t>S/W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:</a:t>
            </a:r>
            <a:r>
              <a:rPr sz="1800" b="1" spc="-2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6600cc"/>
                </a:solidFill>
                <a:latin typeface="돋움"/>
                <a:cs typeface="돋움"/>
              </a:rPr>
              <a:t>데이터베이스</a:t>
            </a:r>
            <a:r>
              <a:rPr sz="1800" b="1" spc="-9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5">
                <a:solidFill>
                  <a:srgbClr val="6600cc"/>
                </a:solidFill>
                <a:latin typeface="돋움"/>
                <a:cs typeface="돋움"/>
              </a:rPr>
              <a:t>관리</a:t>
            </a:r>
            <a:r>
              <a:rPr sz="1800" b="1" spc="-7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시스템</a:t>
            </a:r>
            <a:endParaRPr sz="1800" b="1" spc="20">
              <a:solidFill>
                <a:srgbClr val="6600cc"/>
              </a:solidFill>
              <a:latin typeface="돋움"/>
              <a:cs typeface="돋움"/>
            </a:endParaRPr>
          </a:p>
          <a:p>
            <a:pPr marL="2849245">
              <a:lnSpc>
                <a:spcPct val="100000"/>
              </a:lnSpc>
              <a:spcBef>
                <a:spcPts val="5"/>
              </a:spcBef>
              <a:defRPr/>
            </a:pPr>
            <a:r>
              <a:rPr sz="1800" b="1">
                <a:solidFill>
                  <a:srgbClr val="6600cc"/>
                </a:solidFill>
                <a:latin typeface="돋움"/>
                <a:cs typeface="돋움"/>
              </a:rPr>
              <a:t>(DBMS;</a:t>
            </a:r>
            <a:r>
              <a:rPr sz="18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>
                <a:solidFill>
                  <a:srgbClr val="6600cc"/>
                </a:solidFill>
                <a:latin typeface="돋움"/>
                <a:cs typeface="돋움"/>
              </a:rPr>
              <a:t>Database</a:t>
            </a:r>
            <a:r>
              <a:rPr sz="18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-5">
                <a:solidFill>
                  <a:srgbClr val="6600cc"/>
                </a:solidFill>
                <a:latin typeface="돋움"/>
                <a:cs typeface="돋움"/>
              </a:rPr>
              <a:t>Management</a:t>
            </a:r>
            <a:r>
              <a:rPr sz="1800" b="1" spc="-4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>
                <a:solidFill>
                  <a:srgbClr val="6600cc"/>
                </a:solidFill>
                <a:latin typeface="돋움"/>
                <a:cs typeface="돋움"/>
              </a:rPr>
              <a:t>System)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272145" cy="346456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데이터베이스의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등장</a:t>
            </a:r>
            <a:endParaRPr sz="2000" b="1" spc="15">
              <a:latin typeface="굴림"/>
              <a:cs typeface="굴림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30"/>
              </a:spcBef>
              <a:buFont typeface="Wingdings"/>
              <a:buChar char="Ø"/>
              <a:tabLst>
                <a:tab pos="756920" algn="l"/>
              </a:tabLst>
              <a:defRPr/>
            </a:pPr>
            <a:r>
              <a:rPr sz="1800" b="1">
                <a:latin typeface="굴림"/>
                <a:cs typeface="굴림"/>
              </a:rPr>
              <a:t>데이터베이스의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특징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8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-5">
                <a:solidFill>
                  <a:srgbClr val="000099"/>
                </a:solidFill>
                <a:latin typeface="굴림"/>
                <a:cs typeface="굴림"/>
              </a:rPr>
              <a:t>독립성(independency)</a:t>
            </a:r>
            <a:r>
              <a:rPr sz="1800" b="1" spc="-5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지원</a:t>
            </a:r>
            <a:endParaRPr sz="1800" b="1" spc="1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5080" lvl="3" indent="-228600" algn="just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사용자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혹은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응용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프로그램이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직접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접근할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없고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반드시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DBMS를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통해서만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접근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가능</a:t>
            </a:r>
            <a:endParaRPr sz="1800" b="1" spc="15">
              <a:latin typeface="굴림"/>
              <a:cs typeface="굴림"/>
            </a:endParaRPr>
          </a:p>
          <a:p>
            <a:pPr marL="1612900" marR="5080" lvl="3" indent="-228600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DBMS는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내에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물리적,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논리적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변화가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응용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시스템에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영향을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미치지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않도록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함으로써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독립성을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보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장</a:t>
            </a:r>
            <a:endParaRPr sz="1800" b="1" spc="30">
              <a:latin typeface="굴림"/>
              <a:cs typeface="굴림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104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무결성</a:t>
            </a:r>
            <a:r>
              <a:rPr sz="1800" b="1" spc="-10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유지</a:t>
            </a:r>
            <a:endParaRPr sz="1800" b="1" spc="1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lvl="3" indent="-229235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DBMS가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무결성을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위반하는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들어올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경우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처리를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거절함</a:t>
            </a:r>
            <a:endParaRPr sz="1800" b="1" spc="15">
              <a:latin typeface="굴림"/>
              <a:cs typeface="굴림"/>
            </a:endParaRPr>
          </a:p>
          <a:p>
            <a:pPr marL="1612900" algn="just">
              <a:lnSpc>
                <a:spcPct val="100000"/>
              </a:lnSpc>
              <a:defRPr/>
            </a:pPr>
            <a:r>
              <a:rPr sz="1800" b="1" spc="20">
                <a:latin typeface="굴림"/>
                <a:cs typeface="굴림"/>
              </a:rPr>
              <a:t>으로써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무결성을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지원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276590" cy="373951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데이터베이스의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등장</a:t>
            </a:r>
            <a:endParaRPr sz="2000" b="1" spc="15">
              <a:latin typeface="굴림"/>
              <a:cs typeface="굴림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9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중복성</a:t>
            </a:r>
            <a:r>
              <a:rPr sz="1800" b="1" spc="-8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30">
                <a:solidFill>
                  <a:srgbClr val="000099"/>
                </a:solidFill>
                <a:latin typeface="굴림"/>
                <a:cs typeface="굴림"/>
              </a:rPr>
              <a:t>및</a:t>
            </a:r>
            <a:r>
              <a:rPr sz="1800" b="1" spc="-5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불일치</a:t>
            </a:r>
            <a:r>
              <a:rPr sz="1800" b="1" spc="-9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000099"/>
                </a:solidFill>
                <a:latin typeface="굴림"/>
                <a:cs typeface="굴림"/>
              </a:rPr>
              <a:t>최소화</a:t>
            </a:r>
            <a:endParaRPr sz="1800" b="1" spc="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8890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내의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한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개인의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관점이나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특정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부서의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관점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에서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관리되는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것이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아니라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공용하는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조직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전체의 </a:t>
            </a:r>
            <a:r>
              <a:rPr sz="1800" b="1" spc="10">
                <a:latin typeface="굴림"/>
                <a:cs typeface="굴림"/>
              </a:rPr>
              <a:t> 관점에서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관리</a:t>
            </a:r>
            <a:endParaRPr sz="1800" b="1" spc="1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동일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부서에서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사용하는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경우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하나로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관리함으</a:t>
            </a:r>
            <a:endParaRPr sz="1800" b="1" spc="10">
              <a:latin typeface="굴림"/>
              <a:cs typeface="굴림"/>
            </a:endParaRPr>
          </a:p>
          <a:p>
            <a:pPr marR="4709160" algn="r">
              <a:lnSpc>
                <a:spcPct val="100000"/>
              </a:lnSpc>
              <a:defRPr/>
            </a:pPr>
            <a:r>
              <a:rPr sz="1800" b="1" spc="25">
                <a:latin typeface="굴림"/>
                <a:cs typeface="굴림"/>
              </a:rPr>
              <a:t>로써</a:t>
            </a:r>
            <a:r>
              <a:rPr sz="1800" b="1" spc="-11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중복성을</a:t>
            </a:r>
            <a:r>
              <a:rPr sz="1800" b="1" spc="-12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방지</a:t>
            </a:r>
            <a:endParaRPr sz="1800" b="1" spc="15">
              <a:latin typeface="굴림"/>
              <a:cs typeface="굴림"/>
            </a:endParaRPr>
          </a:p>
          <a:p>
            <a:pPr marL="227965" marR="4714875" lvl="1" indent="-227965" algn="r">
              <a:lnSpc>
                <a:spcPct val="100000"/>
              </a:lnSpc>
              <a:spcBef>
                <a:spcPts val="434"/>
              </a:spcBef>
              <a:buChar char="•"/>
              <a:tabLst>
                <a:tab pos="227965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12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0">
                <a:solidFill>
                  <a:srgbClr val="000099"/>
                </a:solidFill>
                <a:latin typeface="굴림"/>
                <a:cs typeface="굴림"/>
              </a:rPr>
              <a:t>표준화의</a:t>
            </a:r>
            <a:r>
              <a:rPr sz="1800" b="1" spc="-12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용이성</a:t>
            </a:r>
            <a:endParaRPr sz="1800" b="1" spc="20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53975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관리자(DBA)가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설계과정을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주도함으로써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부서간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이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해를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조정하고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관리될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표준화시킴</a:t>
            </a:r>
            <a:endParaRPr sz="1800" b="1" spc="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응용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프로그램에서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데이터에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접근하기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위해서는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DBMS가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가지고</a:t>
            </a:r>
            <a:endParaRPr sz="1800" b="1" spc="20">
              <a:latin typeface="굴림"/>
              <a:cs typeface="굴림"/>
            </a:endParaRPr>
          </a:p>
          <a:p>
            <a:pPr marL="1612900">
              <a:lnSpc>
                <a:spcPct val="100000"/>
              </a:lnSpc>
              <a:spcBef>
                <a:spcPts val="5"/>
              </a:spcBef>
              <a:defRPr/>
            </a:pP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구조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정보에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따라야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때문에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자연스럽게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표준화됨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17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17230" cy="379412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데이터베이스의</a:t>
            </a:r>
            <a:r>
              <a:rPr sz="2000" b="1" spc="-14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등장</a:t>
            </a:r>
            <a:endParaRPr sz="2000" b="1" spc="15">
              <a:latin typeface="굴림"/>
              <a:cs typeface="굴림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solidFill>
                  <a:srgbClr val="000099"/>
                </a:solidFill>
                <a:latin typeface="굴림"/>
                <a:cs typeface="굴림"/>
              </a:rPr>
              <a:t>높은</a:t>
            </a:r>
            <a:r>
              <a:rPr sz="1800" b="1" spc="-9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10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보안성</a:t>
            </a:r>
            <a:endParaRPr sz="1800" b="1" spc="20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152400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DBMS는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사용자의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권한에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따라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내에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데이터에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대한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접근을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제한할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있음</a:t>
            </a:r>
            <a:endParaRPr sz="1800" b="1" spc="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저장된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일반적으로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DBMS를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통하지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않고는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외부에</a:t>
            </a:r>
            <a:endParaRPr sz="1800" b="1" spc="15">
              <a:latin typeface="굴림"/>
              <a:cs typeface="굴림"/>
            </a:endParaRPr>
          </a:p>
          <a:p>
            <a:pPr marR="3480435" algn="r">
              <a:lnSpc>
                <a:spcPct val="100000"/>
              </a:lnSpc>
              <a:defRPr/>
            </a:pPr>
            <a:r>
              <a:rPr sz="1800" b="1" spc="35">
                <a:latin typeface="굴림"/>
                <a:cs typeface="굴림"/>
              </a:rPr>
              <a:t>서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내용을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알아내기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매우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어려움</a:t>
            </a:r>
            <a:endParaRPr sz="1800" b="1" spc="10">
              <a:latin typeface="굴림"/>
              <a:cs typeface="굴림"/>
            </a:endParaRPr>
          </a:p>
          <a:p>
            <a:pPr marL="227965" marR="3508375" lvl="1" indent="-227965" algn="r">
              <a:lnSpc>
                <a:spcPct val="100000"/>
              </a:lnSpc>
              <a:spcBef>
                <a:spcPts val="434"/>
              </a:spcBef>
              <a:buChar char="•"/>
              <a:tabLst>
                <a:tab pos="227965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7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공유(data</a:t>
            </a:r>
            <a:r>
              <a:rPr sz="1800" b="1" spc="-4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sharing)의</a:t>
            </a:r>
            <a:r>
              <a:rPr sz="1800" b="1" spc="-7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용이성</a:t>
            </a:r>
            <a:endParaRPr sz="1800" b="1" spc="1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124460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시스템의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기본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철학이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통합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관리하고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이를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부서,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사용자들이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공유하도록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하는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것</a:t>
            </a:r>
            <a:endParaRPr sz="1800" b="1" spc="30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DBMS는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여러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사용자의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요구를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동시적으로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처리할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능력을</a:t>
            </a:r>
            <a:endParaRPr sz="1800" b="1" spc="15">
              <a:latin typeface="굴림"/>
              <a:cs typeface="굴림"/>
            </a:endParaRPr>
          </a:p>
          <a:p>
            <a:pPr marL="1612900">
              <a:lnSpc>
                <a:spcPct val="100000"/>
              </a:lnSpc>
              <a:defRPr/>
            </a:pPr>
            <a:r>
              <a:rPr sz="1800" b="1" spc="20">
                <a:latin typeface="굴림"/>
                <a:cs typeface="굴림"/>
              </a:rPr>
              <a:t>가지고</a:t>
            </a:r>
            <a:r>
              <a:rPr sz="1800" b="1" spc="-12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있음</a:t>
            </a:r>
            <a:endParaRPr sz="1800" b="1" spc="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DBMS는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쉽게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이용할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수단을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제공함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1.1</a:t>
            </a:r>
            <a:r>
              <a:rPr dirty="0" sz="3000" spc="-90"/>
              <a:t> </a:t>
            </a:r>
            <a:r>
              <a:rPr dirty="0" sz="3000" spc="15"/>
              <a:t>데이터베이스의</a:t>
            </a:r>
            <a:r>
              <a:rPr dirty="0" sz="3000" spc="-105"/>
              <a:t> </a:t>
            </a:r>
            <a:r>
              <a:rPr dirty="0" sz="3000" spc="20"/>
              <a:t>역사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269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15" b="1">
                <a:latin typeface="굴림"/>
                <a:cs typeface="굴림"/>
              </a:rPr>
              <a:t>데이</a:t>
            </a:r>
            <a:r>
              <a:rPr dirty="0" sz="2000" b="1">
                <a:latin typeface="굴림"/>
                <a:cs typeface="굴림"/>
              </a:rPr>
              <a:t>터</a:t>
            </a:r>
            <a:r>
              <a:rPr dirty="0" sz="2000" spc="-10" b="1">
                <a:latin typeface="굴림"/>
                <a:cs typeface="굴림"/>
              </a:rPr>
              <a:t>베</a:t>
            </a:r>
            <a:r>
              <a:rPr dirty="0" sz="2000" b="1">
                <a:latin typeface="굴림"/>
                <a:cs typeface="굴림"/>
              </a:rPr>
              <a:t>이</a:t>
            </a:r>
            <a:r>
              <a:rPr dirty="0" sz="2000" spc="-10" b="1">
                <a:latin typeface="굴림"/>
                <a:cs typeface="굴림"/>
              </a:rPr>
              <a:t>스</a:t>
            </a:r>
            <a:r>
              <a:rPr dirty="0" sz="2000" spc="40" b="1">
                <a:latin typeface="굴림"/>
                <a:cs typeface="굴림"/>
              </a:rPr>
              <a:t>의</a:t>
            </a:r>
            <a:r>
              <a:rPr dirty="0" sz="2000" spc="-95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등장</a:t>
            </a:r>
            <a:endParaRPr sz="20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3037" y="2433637"/>
            <a:ext cx="6334125" cy="3133725"/>
            <a:chOff x="1443037" y="2433637"/>
            <a:chExt cx="6334125" cy="3133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3838" y="3824420"/>
              <a:ext cx="2054918" cy="17354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91000" y="2438400"/>
              <a:ext cx="762000" cy="1219200"/>
            </a:xfrm>
            <a:custGeom>
              <a:avLst/>
              <a:gdLst/>
              <a:ahLst/>
              <a:cxnLst/>
              <a:rect l="l" t="t" r="r" b="b"/>
              <a:pathLst>
                <a:path w="762000" h="1219200">
                  <a:moveTo>
                    <a:pt x="381000" y="0"/>
                  </a:moveTo>
                  <a:lnTo>
                    <a:pt x="0" y="243839"/>
                  </a:lnTo>
                  <a:lnTo>
                    <a:pt x="0" y="1219200"/>
                  </a:lnTo>
                  <a:lnTo>
                    <a:pt x="762000" y="1219200"/>
                  </a:lnTo>
                  <a:lnTo>
                    <a:pt x="762000" y="243839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91000" y="2438400"/>
              <a:ext cx="762000" cy="1219200"/>
            </a:xfrm>
            <a:custGeom>
              <a:avLst/>
              <a:gdLst/>
              <a:ahLst/>
              <a:cxnLst/>
              <a:rect l="l" t="t" r="r" b="b"/>
              <a:pathLst>
                <a:path w="762000" h="1219200">
                  <a:moveTo>
                    <a:pt x="0" y="1219200"/>
                  </a:moveTo>
                  <a:lnTo>
                    <a:pt x="762000" y="1219200"/>
                  </a:lnTo>
                  <a:lnTo>
                    <a:pt x="762000" y="243839"/>
                  </a:lnTo>
                  <a:lnTo>
                    <a:pt x="381000" y="0"/>
                  </a:lnTo>
                  <a:lnTo>
                    <a:pt x="0" y="243839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47800" y="50292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81200" y="0"/>
                  </a:moveTo>
                  <a:lnTo>
                    <a:pt x="396239" y="0"/>
                  </a:lnTo>
                  <a:lnTo>
                    <a:pt x="0" y="266700"/>
                  </a:lnTo>
                  <a:lnTo>
                    <a:pt x="396239" y="533400"/>
                  </a:lnTo>
                  <a:lnTo>
                    <a:pt x="1981200" y="5334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47800" y="50292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81200" y="533400"/>
                  </a:moveTo>
                  <a:lnTo>
                    <a:pt x="1981200" y="0"/>
                  </a:lnTo>
                  <a:lnTo>
                    <a:pt x="396239" y="0"/>
                  </a:lnTo>
                  <a:lnTo>
                    <a:pt x="0" y="266700"/>
                  </a:lnTo>
                  <a:lnTo>
                    <a:pt x="396239" y="533400"/>
                  </a:lnTo>
                  <a:lnTo>
                    <a:pt x="198120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1200" y="50292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58495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584959" y="533400"/>
                  </a:lnTo>
                  <a:lnTo>
                    <a:pt x="1981200" y="266700"/>
                  </a:lnTo>
                  <a:lnTo>
                    <a:pt x="158495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91200" y="502920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0" y="533400"/>
                  </a:moveTo>
                  <a:lnTo>
                    <a:pt x="0" y="0"/>
                  </a:lnTo>
                  <a:lnTo>
                    <a:pt x="1584959" y="0"/>
                  </a:lnTo>
                  <a:lnTo>
                    <a:pt x="1981200" y="266700"/>
                  </a:lnTo>
                  <a:lnTo>
                    <a:pt x="1584959" y="53340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41475" y="3879977"/>
              <a:ext cx="1974850" cy="963930"/>
            </a:xfrm>
            <a:custGeom>
              <a:avLst/>
              <a:gdLst/>
              <a:ahLst/>
              <a:cxnLst/>
              <a:rect l="l" t="t" r="r" b="b"/>
              <a:pathLst>
                <a:path w="1974850" h="963929">
                  <a:moveTo>
                    <a:pt x="455802" y="0"/>
                  </a:moveTo>
                  <a:lnTo>
                    <a:pt x="0" y="142494"/>
                  </a:lnTo>
                  <a:lnTo>
                    <a:pt x="303530" y="511302"/>
                  </a:lnTo>
                  <a:lnTo>
                    <a:pt x="1822577" y="963676"/>
                  </a:lnTo>
                  <a:lnTo>
                    <a:pt x="1974850" y="452500"/>
                  </a:lnTo>
                  <a:lnTo>
                    <a:pt x="45580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41475" y="3879977"/>
              <a:ext cx="1974850" cy="963930"/>
            </a:xfrm>
            <a:custGeom>
              <a:avLst/>
              <a:gdLst/>
              <a:ahLst/>
              <a:cxnLst/>
              <a:rect l="l" t="t" r="r" b="b"/>
              <a:pathLst>
                <a:path w="1974850" h="963929">
                  <a:moveTo>
                    <a:pt x="1822577" y="963676"/>
                  </a:moveTo>
                  <a:lnTo>
                    <a:pt x="1974850" y="452500"/>
                  </a:lnTo>
                  <a:lnTo>
                    <a:pt x="455802" y="0"/>
                  </a:lnTo>
                  <a:lnTo>
                    <a:pt x="0" y="142494"/>
                  </a:lnTo>
                  <a:lnTo>
                    <a:pt x="303530" y="511302"/>
                  </a:lnTo>
                  <a:lnTo>
                    <a:pt x="1822577" y="9636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48331" y="2838831"/>
              <a:ext cx="1795145" cy="1324610"/>
            </a:xfrm>
            <a:custGeom>
              <a:avLst/>
              <a:gdLst/>
              <a:ahLst/>
              <a:cxnLst/>
              <a:rect l="l" t="t" r="r" b="b"/>
              <a:pathLst>
                <a:path w="1795145" h="1324610">
                  <a:moveTo>
                    <a:pt x="477647" y="0"/>
                  </a:moveTo>
                  <a:lnTo>
                    <a:pt x="0" y="1524"/>
                  </a:lnTo>
                  <a:lnTo>
                    <a:pt x="181101" y="443484"/>
                  </a:lnTo>
                  <a:lnTo>
                    <a:pt x="1498727" y="1324356"/>
                  </a:lnTo>
                  <a:lnTo>
                    <a:pt x="1795145" y="880999"/>
                  </a:lnTo>
                  <a:lnTo>
                    <a:pt x="477647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48331" y="2838831"/>
              <a:ext cx="1795145" cy="1324610"/>
            </a:xfrm>
            <a:custGeom>
              <a:avLst/>
              <a:gdLst/>
              <a:ahLst/>
              <a:cxnLst/>
              <a:rect l="l" t="t" r="r" b="b"/>
              <a:pathLst>
                <a:path w="1795145" h="1324610">
                  <a:moveTo>
                    <a:pt x="1498727" y="1324356"/>
                  </a:moveTo>
                  <a:lnTo>
                    <a:pt x="1795145" y="880999"/>
                  </a:lnTo>
                  <a:lnTo>
                    <a:pt x="477647" y="0"/>
                  </a:lnTo>
                  <a:lnTo>
                    <a:pt x="0" y="1524"/>
                  </a:lnTo>
                  <a:lnTo>
                    <a:pt x="181101" y="443484"/>
                  </a:lnTo>
                  <a:lnTo>
                    <a:pt x="1498727" y="13243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03875" y="3879977"/>
              <a:ext cx="1974850" cy="963930"/>
            </a:xfrm>
            <a:custGeom>
              <a:avLst/>
              <a:gdLst/>
              <a:ahLst/>
              <a:cxnLst/>
              <a:rect l="l" t="t" r="r" b="b"/>
              <a:pathLst>
                <a:path w="1974850" h="963929">
                  <a:moveTo>
                    <a:pt x="1519047" y="0"/>
                  </a:moveTo>
                  <a:lnTo>
                    <a:pt x="0" y="452500"/>
                  </a:lnTo>
                  <a:lnTo>
                    <a:pt x="152273" y="963676"/>
                  </a:lnTo>
                  <a:lnTo>
                    <a:pt x="1671320" y="511302"/>
                  </a:lnTo>
                  <a:lnTo>
                    <a:pt x="1974850" y="142494"/>
                  </a:lnTo>
                  <a:lnTo>
                    <a:pt x="1519047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03875" y="3879977"/>
              <a:ext cx="1974850" cy="963930"/>
            </a:xfrm>
            <a:custGeom>
              <a:avLst/>
              <a:gdLst/>
              <a:ahLst/>
              <a:cxnLst/>
              <a:rect l="l" t="t" r="r" b="b"/>
              <a:pathLst>
                <a:path w="1974850" h="963929">
                  <a:moveTo>
                    <a:pt x="152273" y="963676"/>
                  </a:moveTo>
                  <a:lnTo>
                    <a:pt x="0" y="452500"/>
                  </a:lnTo>
                  <a:lnTo>
                    <a:pt x="1519047" y="0"/>
                  </a:lnTo>
                  <a:lnTo>
                    <a:pt x="1974850" y="142494"/>
                  </a:lnTo>
                  <a:lnTo>
                    <a:pt x="1671320" y="511302"/>
                  </a:lnTo>
                  <a:lnTo>
                    <a:pt x="152273" y="9636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00522" y="2838831"/>
              <a:ext cx="1795145" cy="1324610"/>
            </a:xfrm>
            <a:custGeom>
              <a:avLst/>
              <a:gdLst/>
              <a:ahLst/>
              <a:cxnLst/>
              <a:rect l="l" t="t" r="r" b="b"/>
              <a:pathLst>
                <a:path w="1795145" h="1324610">
                  <a:moveTo>
                    <a:pt x="1317498" y="0"/>
                  </a:moveTo>
                  <a:lnTo>
                    <a:pt x="0" y="880999"/>
                  </a:lnTo>
                  <a:lnTo>
                    <a:pt x="296417" y="1324356"/>
                  </a:lnTo>
                  <a:lnTo>
                    <a:pt x="1614043" y="443484"/>
                  </a:lnTo>
                  <a:lnTo>
                    <a:pt x="1795145" y="1524"/>
                  </a:lnTo>
                  <a:lnTo>
                    <a:pt x="1317498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00522" y="2838831"/>
              <a:ext cx="1795145" cy="1324610"/>
            </a:xfrm>
            <a:custGeom>
              <a:avLst/>
              <a:gdLst/>
              <a:ahLst/>
              <a:cxnLst/>
              <a:rect l="l" t="t" r="r" b="b"/>
              <a:pathLst>
                <a:path w="1795145" h="1324610">
                  <a:moveTo>
                    <a:pt x="296417" y="1324356"/>
                  </a:moveTo>
                  <a:lnTo>
                    <a:pt x="0" y="880999"/>
                  </a:lnTo>
                  <a:lnTo>
                    <a:pt x="1317498" y="0"/>
                  </a:lnTo>
                  <a:lnTo>
                    <a:pt x="1795145" y="1524"/>
                  </a:lnTo>
                  <a:lnTo>
                    <a:pt x="1614043" y="443484"/>
                  </a:lnTo>
                  <a:lnTo>
                    <a:pt x="296417" y="1324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142870" y="5212841"/>
            <a:ext cx="977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독립성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79954" y="4095496"/>
            <a:ext cx="5035550" cy="1467485"/>
            <a:chOff x="2179954" y="4095496"/>
            <a:chExt cx="5035550" cy="1467485"/>
          </a:xfrm>
        </p:grpSpPr>
        <p:sp>
          <p:nvSpPr>
            <p:cNvPr id="22" name="object 22"/>
            <p:cNvSpPr/>
            <p:nvPr/>
          </p:nvSpPr>
          <p:spPr>
            <a:xfrm>
              <a:off x="2179954" y="4146296"/>
              <a:ext cx="419734" cy="217804"/>
            </a:xfrm>
            <a:custGeom>
              <a:avLst/>
              <a:gdLst/>
              <a:ahLst/>
              <a:cxnLst/>
              <a:rect l="l" t="t" r="r" b="b"/>
              <a:pathLst>
                <a:path w="419735" h="217804">
                  <a:moveTo>
                    <a:pt x="124459" y="19430"/>
                  </a:moveTo>
                  <a:lnTo>
                    <a:pt x="90424" y="134365"/>
                  </a:lnTo>
                  <a:lnTo>
                    <a:pt x="90169" y="135762"/>
                  </a:lnTo>
                  <a:lnTo>
                    <a:pt x="90296" y="136905"/>
                  </a:lnTo>
                  <a:lnTo>
                    <a:pt x="91439" y="138937"/>
                  </a:lnTo>
                  <a:lnTo>
                    <a:pt x="92328" y="139572"/>
                  </a:lnTo>
                  <a:lnTo>
                    <a:pt x="93471" y="139953"/>
                  </a:lnTo>
                  <a:lnTo>
                    <a:pt x="94487" y="140207"/>
                  </a:lnTo>
                  <a:lnTo>
                    <a:pt x="95503" y="140080"/>
                  </a:lnTo>
                  <a:lnTo>
                    <a:pt x="128650" y="24764"/>
                  </a:lnTo>
                  <a:lnTo>
                    <a:pt x="129031" y="23494"/>
                  </a:lnTo>
                  <a:lnTo>
                    <a:pt x="128777" y="22351"/>
                  </a:lnTo>
                  <a:lnTo>
                    <a:pt x="128015" y="21462"/>
                  </a:lnTo>
                  <a:lnTo>
                    <a:pt x="127507" y="20573"/>
                  </a:lnTo>
                  <a:lnTo>
                    <a:pt x="126618" y="20065"/>
                  </a:lnTo>
                  <a:lnTo>
                    <a:pt x="125602" y="19684"/>
                  </a:lnTo>
                  <a:lnTo>
                    <a:pt x="124459" y="19430"/>
                  </a:lnTo>
                  <a:close/>
                </a:path>
                <a:path w="419735" h="217804">
                  <a:moveTo>
                    <a:pt x="53720" y="52577"/>
                  </a:moveTo>
                  <a:lnTo>
                    <a:pt x="49783" y="56514"/>
                  </a:lnTo>
                  <a:lnTo>
                    <a:pt x="50037" y="57403"/>
                  </a:lnTo>
                  <a:lnTo>
                    <a:pt x="50545" y="58419"/>
                  </a:lnTo>
                  <a:lnTo>
                    <a:pt x="51181" y="59435"/>
                  </a:lnTo>
                  <a:lnTo>
                    <a:pt x="52324" y="60070"/>
                  </a:lnTo>
                  <a:lnTo>
                    <a:pt x="53847" y="60451"/>
                  </a:lnTo>
                  <a:lnTo>
                    <a:pt x="79882" y="67436"/>
                  </a:lnTo>
                  <a:lnTo>
                    <a:pt x="63500" y="128650"/>
                  </a:lnTo>
                  <a:lnTo>
                    <a:pt x="63626" y="129793"/>
                  </a:lnTo>
                  <a:lnTo>
                    <a:pt x="64262" y="130936"/>
                  </a:lnTo>
                  <a:lnTo>
                    <a:pt x="64896" y="131952"/>
                  </a:lnTo>
                  <a:lnTo>
                    <a:pt x="65658" y="132587"/>
                  </a:lnTo>
                  <a:lnTo>
                    <a:pt x="66801" y="132841"/>
                  </a:lnTo>
                  <a:lnTo>
                    <a:pt x="68071" y="133095"/>
                  </a:lnTo>
                  <a:lnTo>
                    <a:pt x="69087" y="132968"/>
                  </a:lnTo>
                  <a:lnTo>
                    <a:pt x="70103" y="132460"/>
                  </a:lnTo>
                  <a:lnTo>
                    <a:pt x="71246" y="131825"/>
                  </a:lnTo>
                  <a:lnTo>
                    <a:pt x="72008" y="130936"/>
                  </a:lnTo>
                  <a:lnTo>
                    <a:pt x="90920" y="60070"/>
                  </a:lnTo>
                  <a:lnTo>
                    <a:pt x="81787" y="60070"/>
                  </a:lnTo>
                  <a:lnTo>
                    <a:pt x="53720" y="52577"/>
                  </a:lnTo>
                  <a:close/>
                </a:path>
                <a:path w="419735" h="217804">
                  <a:moveTo>
                    <a:pt x="34543" y="0"/>
                  </a:moveTo>
                  <a:lnTo>
                    <a:pt x="18176" y="22605"/>
                  </a:lnTo>
                  <a:lnTo>
                    <a:pt x="0" y="90550"/>
                  </a:lnTo>
                  <a:lnTo>
                    <a:pt x="253" y="94614"/>
                  </a:lnTo>
                  <a:lnTo>
                    <a:pt x="2100" y="97916"/>
                  </a:lnTo>
                  <a:lnTo>
                    <a:pt x="3937" y="101345"/>
                  </a:lnTo>
                  <a:lnTo>
                    <a:pt x="7493" y="103885"/>
                  </a:lnTo>
                  <a:lnTo>
                    <a:pt x="20319" y="107314"/>
                  </a:lnTo>
                  <a:lnTo>
                    <a:pt x="27305" y="108711"/>
                  </a:lnTo>
                  <a:lnTo>
                    <a:pt x="33908" y="109346"/>
                  </a:lnTo>
                  <a:lnTo>
                    <a:pt x="41401" y="110235"/>
                  </a:lnTo>
                  <a:lnTo>
                    <a:pt x="48894" y="110235"/>
                  </a:lnTo>
                  <a:lnTo>
                    <a:pt x="56387" y="109346"/>
                  </a:lnTo>
                  <a:lnTo>
                    <a:pt x="60578" y="105663"/>
                  </a:lnTo>
                  <a:lnTo>
                    <a:pt x="60325" y="103250"/>
                  </a:lnTo>
                  <a:lnTo>
                    <a:pt x="59817" y="102361"/>
                  </a:lnTo>
                  <a:lnTo>
                    <a:pt x="42418" y="102361"/>
                  </a:lnTo>
                  <a:lnTo>
                    <a:pt x="28828" y="101218"/>
                  </a:lnTo>
                  <a:lnTo>
                    <a:pt x="21970" y="99948"/>
                  </a:lnTo>
                  <a:lnTo>
                    <a:pt x="14731" y="97916"/>
                  </a:lnTo>
                  <a:lnTo>
                    <a:pt x="12064" y="97281"/>
                  </a:lnTo>
                  <a:lnTo>
                    <a:pt x="10413" y="96011"/>
                  </a:lnTo>
                  <a:lnTo>
                    <a:pt x="9651" y="94360"/>
                  </a:lnTo>
                  <a:lnTo>
                    <a:pt x="9017" y="92836"/>
                  </a:lnTo>
                  <a:lnTo>
                    <a:pt x="9143" y="90677"/>
                  </a:lnTo>
                  <a:lnTo>
                    <a:pt x="9906" y="87756"/>
                  </a:lnTo>
                  <a:lnTo>
                    <a:pt x="30003" y="12318"/>
                  </a:lnTo>
                  <a:lnTo>
                    <a:pt x="30321" y="11048"/>
                  </a:lnTo>
                  <a:lnTo>
                    <a:pt x="30433" y="10794"/>
                  </a:lnTo>
                  <a:lnTo>
                    <a:pt x="31242" y="9524"/>
                  </a:lnTo>
                  <a:lnTo>
                    <a:pt x="32384" y="8889"/>
                  </a:lnTo>
                  <a:lnTo>
                    <a:pt x="33527" y="8127"/>
                  </a:lnTo>
                  <a:lnTo>
                    <a:pt x="35051" y="8000"/>
                  </a:lnTo>
                  <a:lnTo>
                    <a:pt x="64293" y="8000"/>
                  </a:lnTo>
                  <a:lnTo>
                    <a:pt x="34543" y="0"/>
                  </a:lnTo>
                  <a:close/>
                </a:path>
                <a:path w="419735" h="217804">
                  <a:moveTo>
                    <a:pt x="56895" y="100710"/>
                  </a:moveTo>
                  <a:lnTo>
                    <a:pt x="49275" y="102107"/>
                  </a:lnTo>
                  <a:lnTo>
                    <a:pt x="42418" y="102361"/>
                  </a:lnTo>
                  <a:lnTo>
                    <a:pt x="59817" y="102361"/>
                  </a:lnTo>
                  <a:lnTo>
                    <a:pt x="58927" y="101726"/>
                  </a:lnTo>
                  <a:lnTo>
                    <a:pt x="58038" y="100964"/>
                  </a:lnTo>
                  <a:lnTo>
                    <a:pt x="56895" y="100710"/>
                  </a:lnTo>
                  <a:close/>
                </a:path>
                <a:path w="419735" h="217804">
                  <a:moveTo>
                    <a:pt x="97789" y="12318"/>
                  </a:moveTo>
                  <a:lnTo>
                    <a:pt x="81787" y="60070"/>
                  </a:lnTo>
                  <a:lnTo>
                    <a:pt x="90920" y="60070"/>
                  </a:lnTo>
                  <a:lnTo>
                    <a:pt x="102273" y="17525"/>
                  </a:lnTo>
                  <a:lnTo>
                    <a:pt x="102615" y="16382"/>
                  </a:lnTo>
                  <a:lnTo>
                    <a:pt x="98932" y="12572"/>
                  </a:lnTo>
                  <a:lnTo>
                    <a:pt x="97789" y="12318"/>
                  </a:lnTo>
                  <a:close/>
                </a:path>
                <a:path w="419735" h="217804">
                  <a:moveTo>
                    <a:pt x="64293" y="8000"/>
                  </a:moveTo>
                  <a:lnTo>
                    <a:pt x="35051" y="8000"/>
                  </a:lnTo>
                  <a:lnTo>
                    <a:pt x="37083" y="8635"/>
                  </a:lnTo>
                  <a:lnTo>
                    <a:pt x="73532" y="18287"/>
                  </a:lnTo>
                  <a:lnTo>
                    <a:pt x="75311" y="17525"/>
                  </a:lnTo>
                  <a:lnTo>
                    <a:pt x="75945" y="14985"/>
                  </a:lnTo>
                  <a:lnTo>
                    <a:pt x="76587" y="12953"/>
                  </a:lnTo>
                  <a:lnTo>
                    <a:pt x="76538" y="12318"/>
                  </a:lnTo>
                  <a:lnTo>
                    <a:pt x="75692" y="11048"/>
                  </a:lnTo>
                  <a:lnTo>
                    <a:pt x="64293" y="8000"/>
                  </a:lnTo>
                  <a:close/>
                </a:path>
                <a:path w="419735" h="217804">
                  <a:moveTo>
                    <a:pt x="195947" y="43451"/>
                  </a:moveTo>
                  <a:lnTo>
                    <a:pt x="164020" y="68675"/>
                  </a:lnTo>
                  <a:lnTo>
                    <a:pt x="153317" y="108394"/>
                  </a:lnTo>
                  <a:lnTo>
                    <a:pt x="153358" y="112583"/>
                  </a:lnTo>
                  <a:lnTo>
                    <a:pt x="175640" y="149732"/>
                  </a:lnTo>
                  <a:lnTo>
                    <a:pt x="183233" y="150689"/>
                  </a:lnTo>
                  <a:lnTo>
                    <a:pt x="190563" y="149383"/>
                  </a:lnTo>
                  <a:lnTo>
                    <a:pt x="197608" y="145839"/>
                  </a:lnTo>
                  <a:lnTo>
                    <a:pt x="199144" y="144525"/>
                  </a:lnTo>
                  <a:lnTo>
                    <a:pt x="185165" y="144525"/>
                  </a:lnTo>
                  <a:lnTo>
                    <a:pt x="169671" y="140461"/>
                  </a:lnTo>
                  <a:lnTo>
                    <a:pt x="164719" y="134238"/>
                  </a:lnTo>
                  <a:lnTo>
                    <a:pt x="162813" y="123824"/>
                  </a:lnTo>
                  <a:lnTo>
                    <a:pt x="161956" y="116395"/>
                  </a:lnTo>
                  <a:lnTo>
                    <a:pt x="162051" y="108394"/>
                  </a:lnTo>
                  <a:lnTo>
                    <a:pt x="175279" y="66532"/>
                  </a:lnTo>
                  <a:lnTo>
                    <a:pt x="195939" y="51149"/>
                  </a:lnTo>
                  <a:lnTo>
                    <a:pt x="215246" y="51149"/>
                  </a:lnTo>
                  <a:lnTo>
                    <a:pt x="210756" y="47426"/>
                  </a:lnTo>
                  <a:lnTo>
                    <a:pt x="203707" y="44449"/>
                  </a:lnTo>
                  <a:lnTo>
                    <a:pt x="195947" y="43451"/>
                  </a:lnTo>
                  <a:close/>
                </a:path>
                <a:path w="419735" h="217804">
                  <a:moveTo>
                    <a:pt x="215246" y="51149"/>
                  </a:moveTo>
                  <a:lnTo>
                    <a:pt x="195939" y="51149"/>
                  </a:lnTo>
                  <a:lnTo>
                    <a:pt x="201675" y="51815"/>
                  </a:lnTo>
                  <a:lnTo>
                    <a:pt x="209422" y="53847"/>
                  </a:lnTo>
                  <a:lnTo>
                    <a:pt x="214249" y="59943"/>
                  </a:lnTo>
                  <a:lnTo>
                    <a:pt x="216153" y="70230"/>
                  </a:lnTo>
                  <a:lnTo>
                    <a:pt x="216824" y="75717"/>
                  </a:lnTo>
                  <a:lnTo>
                    <a:pt x="216947" y="85693"/>
                  </a:lnTo>
                  <a:lnTo>
                    <a:pt x="215832" y="94341"/>
                  </a:lnTo>
                  <a:lnTo>
                    <a:pt x="199262" y="133603"/>
                  </a:lnTo>
                  <a:lnTo>
                    <a:pt x="185165" y="144525"/>
                  </a:lnTo>
                  <a:lnTo>
                    <a:pt x="199144" y="144525"/>
                  </a:lnTo>
                  <a:lnTo>
                    <a:pt x="222250" y="105917"/>
                  </a:lnTo>
                  <a:lnTo>
                    <a:pt x="225542" y="85693"/>
                  </a:lnTo>
                  <a:lnTo>
                    <a:pt x="225421" y="77664"/>
                  </a:lnTo>
                  <a:lnTo>
                    <a:pt x="225375" y="75717"/>
                  </a:lnTo>
                  <a:lnTo>
                    <a:pt x="223900" y="66928"/>
                  </a:lnTo>
                  <a:lnTo>
                    <a:pt x="220852" y="58666"/>
                  </a:lnTo>
                  <a:lnTo>
                    <a:pt x="216471" y="52165"/>
                  </a:lnTo>
                  <a:lnTo>
                    <a:pt x="215246" y="51149"/>
                  </a:lnTo>
                  <a:close/>
                </a:path>
                <a:path w="419735" h="217804">
                  <a:moveTo>
                    <a:pt x="267715" y="57657"/>
                  </a:moveTo>
                  <a:lnTo>
                    <a:pt x="266572" y="57657"/>
                  </a:lnTo>
                  <a:lnTo>
                    <a:pt x="265683" y="58038"/>
                  </a:lnTo>
                  <a:lnTo>
                    <a:pt x="264668" y="58673"/>
                  </a:lnTo>
                  <a:lnTo>
                    <a:pt x="263906" y="59562"/>
                  </a:lnTo>
                  <a:lnTo>
                    <a:pt x="263525" y="60705"/>
                  </a:lnTo>
                  <a:lnTo>
                    <a:pt x="233299" y="173989"/>
                  </a:lnTo>
                  <a:lnTo>
                    <a:pt x="233425" y="175132"/>
                  </a:lnTo>
                  <a:lnTo>
                    <a:pt x="234061" y="176275"/>
                  </a:lnTo>
                  <a:lnTo>
                    <a:pt x="234695" y="177291"/>
                  </a:lnTo>
                  <a:lnTo>
                    <a:pt x="235584" y="177926"/>
                  </a:lnTo>
                  <a:lnTo>
                    <a:pt x="236855" y="178180"/>
                  </a:lnTo>
                  <a:lnTo>
                    <a:pt x="237997" y="178561"/>
                  </a:lnTo>
                  <a:lnTo>
                    <a:pt x="239013" y="178434"/>
                  </a:lnTo>
                  <a:lnTo>
                    <a:pt x="240030" y="177799"/>
                  </a:lnTo>
                  <a:lnTo>
                    <a:pt x="241172" y="177291"/>
                  </a:lnTo>
                  <a:lnTo>
                    <a:pt x="241934" y="176275"/>
                  </a:lnTo>
                  <a:lnTo>
                    <a:pt x="272161" y="63118"/>
                  </a:lnTo>
                  <a:lnTo>
                    <a:pt x="272542" y="61848"/>
                  </a:lnTo>
                  <a:lnTo>
                    <a:pt x="272288" y="60705"/>
                  </a:lnTo>
                  <a:lnTo>
                    <a:pt x="271441" y="59562"/>
                  </a:lnTo>
                  <a:lnTo>
                    <a:pt x="271018" y="58927"/>
                  </a:lnTo>
                  <a:lnTo>
                    <a:pt x="270128" y="58292"/>
                  </a:lnTo>
                  <a:lnTo>
                    <a:pt x="268986" y="58038"/>
                  </a:lnTo>
                  <a:lnTo>
                    <a:pt x="267715" y="57657"/>
                  </a:lnTo>
                  <a:close/>
                </a:path>
                <a:path w="419735" h="217804">
                  <a:moveTo>
                    <a:pt x="372237" y="140588"/>
                  </a:moveTo>
                  <a:lnTo>
                    <a:pt x="368553" y="143509"/>
                  </a:lnTo>
                  <a:lnTo>
                    <a:pt x="368553" y="145414"/>
                  </a:lnTo>
                  <a:lnTo>
                    <a:pt x="369824" y="147446"/>
                  </a:lnTo>
                  <a:lnTo>
                    <a:pt x="370839" y="148081"/>
                  </a:lnTo>
                  <a:lnTo>
                    <a:pt x="372363" y="148462"/>
                  </a:lnTo>
                  <a:lnTo>
                    <a:pt x="396239" y="154812"/>
                  </a:lnTo>
                  <a:lnTo>
                    <a:pt x="381126" y="211200"/>
                  </a:lnTo>
                  <a:lnTo>
                    <a:pt x="380745" y="212851"/>
                  </a:lnTo>
                  <a:lnTo>
                    <a:pt x="380745" y="214248"/>
                  </a:lnTo>
                  <a:lnTo>
                    <a:pt x="381381" y="215391"/>
                  </a:lnTo>
                  <a:lnTo>
                    <a:pt x="381888" y="216534"/>
                  </a:lnTo>
                  <a:lnTo>
                    <a:pt x="382777" y="217169"/>
                  </a:lnTo>
                  <a:lnTo>
                    <a:pt x="384047" y="217550"/>
                  </a:lnTo>
                  <a:lnTo>
                    <a:pt x="385190" y="217804"/>
                  </a:lnTo>
                  <a:lnTo>
                    <a:pt x="386333" y="217677"/>
                  </a:lnTo>
                  <a:lnTo>
                    <a:pt x="387222" y="217042"/>
                  </a:lnTo>
                  <a:lnTo>
                    <a:pt x="388493" y="216280"/>
                  </a:lnTo>
                  <a:lnTo>
                    <a:pt x="389381" y="215010"/>
                  </a:lnTo>
                  <a:lnTo>
                    <a:pt x="389763" y="213486"/>
                  </a:lnTo>
                  <a:lnTo>
                    <a:pt x="407379" y="147573"/>
                  </a:lnTo>
                  <a:lnTo>
                    <a:pt x="398144" y="147573"/>
                  </a:lnTo>
                  <a:lnTo>
                    <a:pt x="373506" y="140969"/>
                  </a:lnTo>
                  <a:lnTo>
                    <a:pt x="372237" y="140588"/>
                  </a:lnTo>
                  <a:close/>
                </a:path>
                <a:path w="419735" h="217804">
                  <a:moveTo>
                    <a:pt x="329183" y="78739"/>
                  </a:moveTo>
                  <a:lnTo>
                    <a:pt x="324993" y="79120"/>
                  </a:lnTo>
                  <a:lnTo>
                    <a:pt x="321690" y="81406"/>
                  </a:lnTo>
                  <a:lnTo>
                    <a:pt x="318769" y="83184"/>
                  </a:lnTo>
                  <a:lnTo>
                    <a:pt x="316738" y="86105"/>
                  </a:lnTo>
                  <a:lnTo>
                    <a:pt x="315043" y="92582"/>
                  </a:lnTo>
                  <a:lnTo>
                    <a:pt x="295275" y="166623"/>
                  </a:lnTo>
                  <a:lnTo>
                    <a:pt x="294005" y="171068"/>
                  </a:lnTo>
                  <a:lnTo>
                    <a:pt x="294131" y="174751"/>
                  </a:lnTo>
                  <a:lnTo>
                    <a:pt x="295528" y="177672"/>
                  </a:lnTo>
                  <a:lnTo>
                    <a:pt x="297052" y="181101"/>
                  </a:lnTo>
                  <a:lnTo>
                    <a:pt x="338455" y="191515"/>
                  </a:lnTo>
                  <a:lnTo>
                    <a:pt x="359332" y="192784"/>
                  </a:lnTo>
                  <a:lnTo>
                    <a:pt x="364997" y="192404"/>
                  </a:lnTo>
                  <a:lnTo>
                    <a:pt x="368172" y="191896"/>
                  </a:lnTo>
                  <a:lnTo>
                    <a:pt x="369569" y="190372"/>
                  </a:lnTo>
                  <a:lnTo>
                    <a:pt x="369188" y="187832"/>
                  </a:lnTo>
                  <a:lnTo>
                    <a:pt x="368934" y="185292"/>
                  </a:lnTo>
                  <a:lnTo>
                    <a:pt x="368341" y="184927"/>
                  </a:lnTo>
                  <a:lnTo>
                    <a:pt x="352155" y="184927"/>
                  </a:lnTo>
                  <a:lnTo>
                    <a:pt x="345644" y="184584"/>
                  </a:lnTo>
                  <a:lnTo>
                    <a:pt x="307086" y="177418"/>
                  </a:lnTo>
                  <a:lnTo>
                    <a:pt x="303530" y="174370"/>
                  </a:lnTo>
                  <a:lnTo>
                    <a:pt x="303021" y="173100"/>
                  </a:lnTo>
                  <a:lnTo>
                    <a:pt x="303096" y="171068"/>
                  </a:lnTo>
                  <a:lnTo>
                    <a:pt x="303656" y="169163"/>
                  </a:lnTo>
                  <a:lnTo>
                    <a:pt x="314070" y="130174"/>
                  </a:lnTo>
                  <a:lnTo>
                    <a:pt x="343618" y="130174"/>
                  </a:lnTo>
                  <a:lnTo>
                    <a:pt x="315975" y="122808"/>
                  </a:lnTo>
                  <a:lnTo>
                    <a:pt x="324103" y="92328"/>
                  </a:lnTo>
                  <a:lnTo>
                    <a:pt x="329819" y="86740"/>
                  </a:lnTo>
                  <a:lnTo>
                    <a:pt x="359288" y="86740"/>
                  </a:lnTo>
                  <a:lnTo>
                    <a:pt x="329183" y="78739"/>
                  </a:lnTo>
                  <a:close/>
                </a:path>
                <a:path w="419735" h="217804">
                  <a:moveTo>
                    <a:pt x="367283" y="184276"/>
                  </a:moveTo>
                  <a:lnTo>
                    <a:pt x="364236" y="184530"/>
                  </a:lnTo>
                  <a:lnTo>
                    <a:pt x="358356" y="184913"/>
                  </a:lnTo>
                  <a:lnTo>
                    <a:pt x="352155" y="184927"/>
                  </a:lnTo>
                  <a:lnTo>
                    <a:pt x="368341" y="184927"/>
                  </a:lnTo>
                  <a:lnTo>
                    <a:pt x="367283" y="184276"/>
                  </a:lnTo>
                  <a:close/>
                </a:path>
                <a:path w="419735" h="217804">
                  <a:moveTo>
                    <a:pt x="414908" y="97027"/>
                  </a:moveTo>
                  <a:lnTo>
                    <a:pt x="413765" y="97027"/>
                  </a:lnTo>
                  <a:lnTo>
                    <a:pt x="412876" y="97535"/>
                  </a:lnTo>
                  <a:lnTo>
                    <a:pt x="411861" y="98043"/>
                  </a:lnTo>
                  <a:lnTo>
                    <a:pt x="411099" y="99059"/>
                  </a:lnTo>
                  <a:lnTo>
                    <a:pt x="398144" y="147573"/>
                  </a:lnTo>
                  <a:lnTo>
                    <a:pt x="407379" y="147573"/>
                  </a:lnTo>
                  <a:lnTo>
                    <a:pt x="419734" y="101345"/>
                  </a:lnTo>
                  <a:lnTo>
                    <a:pt x="419481" y="100075"/>
                  </a:lnTo>
                  <a:lnTo>
                    <a:pt x="418719" y="99059"/>
                  </a:lnTo>
                  <a:lnTo>
                    <a:pt x="418211" y="98297"/>
                  </a:lnTo>
                  <a:lnTo>
                    <a:pt x="417321" y="97662"/>
                  </a:lnTo>
                  <a:lnTo>
                    <a:pt x="416178" y="97281"/>
                  </a:lnTo>
                  <a:lnTo>
                    <a:pt x="414908" y="97027"/>
                  </a:lnTo>
                  <a:close/>
                </a:path>
                <a:path w="419735" h="217804">
                  <a:moveTo>
                    <a:pt x="343618" y="130174"/>
                  </a:moveTo>
                  <a:lnTo>
                    <a:pt x="314070" y="130174"/>
                  </a:lnTo>
                  <a:lnTo>
                    <a:pt x="358394" y="141985"/>
                  </a:lnTo>
                  <a:lnTo>
                    <a:pt x="361061" y="142747"/>
                  </a:lnTo>
                  <a:lnTo>
                    <a:pt x="362838" y="141858"/>
                  </a:lnTo>
                  <a:lnTo>
                    <a:pt x="363474" y="139318"/>
                  </a:lnTo>
                  <a:lnTo>
                    <a:pt x="364108" y="136905"/>
                  </a:lnTo>
                  <a:lnTo>
                    <a:pt x="363093" y="135381"/>
                  </a:lnTo>
                  <a:lnTo>
                    <a:pt x="343618" y="130174"/>
                  </a:lnTo>
                  <a:close/>
                </a:path>
                <a:path w="419735" h="217804">
                  <a:moveTo>
                    <a:pt x="359288" y="86740"/>
                  </a:moveTo>
                  <a:lnTo>
                    <a:pt x="329819" y="86740"/>
                  </a:lnTo>
                  <a:lnTo>
                    <a:pt x="331977" y="87375"/>
                  </a:lnTo>
                  <a:lnTo>
                    <a:pt x="376681" y="99313"/>
                  </a:lnTo>
                  <a:lnTo>
                    <a:pt x="377951" y="99186"/>
                  </a:lnTo>
                  <a:lnTo>
                    <a:pt x="381000" y="95376"/>
                  </a:lnTo>
                  <a:lnTo>
                    <a:pt x="380745" y="94360"/>
                  </a:lnTo>
                  <a:lnTo>
                    <a:pt x="380238" y="93471"/>
                  </a:lnTo>
                  <a:lnTo>
                    <a:pt x="379475" y="92582"/>
                  </a:lnTo>
                  <a:lnTo>
                    <a:pt x="378332" y="91820"/>
                  </a:lnTo>
                  <a:lnTo>
                    <a:pt x="359288" y="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855" y="4274693"/>
              <a:ext cx="751713" cy="3056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994832" y="4095496"/>
              <a:ext cx="1220470" cy="473709"/>
            </a:xfrm>
            <a:custGeom>
              <a:avLst/>
              <a:gdLst/>
              <a:ahLst/>
              <a:cxnLst/>
              <a:rect l="l" t="t" r="r" b="b"/>
              <a:pathLst>
                <a:path w="1220470" h="473710">
                  <a:moveTo>
                    <a:pt x="121615" y="407289"/>
                  </a:moveTo>
                  <a:lnTo>
                    <a:pt x="120853" y="404876"/>
                  </a:lnTo>
                  <a:lnTo>
                    <a:pt x="119964" y="402463"/>
                  </a:lnTo>
                  <a:lnTo>
                    <a:pt x="118313" y="401574"/>
                  </a:lnTo>
                  <a:lnTo>
                    <a:pt x="115900" y="402336"/>
                  </a:lnTo>
                  <a:lnTo>
                    <a:pt x="24079" y="429768"/>
                  </a:lnTo>
                  <a:lnTo>
                    <a:pt x="21412" y="430530"/>
                  </a:lnTo>
                  <a:lnTo>
                    <a:pt x="20523" y="432181"/>
                  </a:lnTo>
                  <a:lnTo>
                    <a:pt x="22047" y="437134"/>
                  </a:lnTo>
                  <a:lnTo>
                    <a:pt x="23698" y="437896"/>
                  </a:lnTo>
                  <a:lnTo>
                    <a:pt x="118567" y="409575"/>
                  </a:lnTo>
                  <a:lnTo>
                    <a:pt x="120853" y="408940"/>
                  </a:lnTo>
                  <a:lnTo>
                    <a:pt x="121615" y="407289"/>
                  </a:lnTo>
                  <a:close/>
                </a:path>
                <a:path w="1220470" h="473710">
                  <a:moveTo>
                    <a:pt x="125806" y="385445"/>
                  </a:moveTo>
                  <a:lnTo>
                    <a:pt x="124282" y="380873"/>
                  </a:lnTo>
                  <a:lnTo>
                    <a:pt x="122504" y="380111"/>
                  </a:lnTo>
                  <a:lnTo>
                    <a:pt x="119710" y="381000"/>
                  </a:lnTo>
                  <a:lnTo>
                    <a:pt x="68402" y="396240"/>
                  </a:lnTo>
                  <a:lnTo>
                    <a:pt x="63703" y="380746"/>
                  </a:lnTo>
                  <a:lnTo>
                    <a:pt x="63449" y="379603"/>
                  </a:lnTo>
                  <a:lnTo>
                    <a:pt x="62687" y="378841"/>
                  </a:lnTo>
                  <a:lnTo>
                    <a:pt x="61544" y="378460"/>
                  </a:lnTo>
                  <a:lnTo>
                    <a:pt x="61112" y="378282"/>
                  </a:lnTo>
                  <a:lnTo>
                    <a:pt x="61772" y="378079"/>
                  </a:lnTo>
                  <a:lnTo>
                    <a:pt x="104978" y="365125"/>
                  </a:lnTo>
                  <a:lnTo>
                    <a:pt x="106121" y="364871"/>
                  </a:lnTo>
                  <a:lnTo>
                    <a:pt x="106883" y="364236"/>
                  </a:lnTo>
                  <a:lnTo>
                    <a:pt x="107391" y="363220"/>
                  </a:lnTo>
                  <a:lnTo>
                    <a:pt x="107772" y="362204"/>
                  </a:lnTo>
                  <a:lnTo>
                    <a:pt x="107772" y="361315"/>
                  </a:lnTo>
                  <a:lnTo>
                    <a:pt x="107518" y="360426"/>
                  </a:lnTo>
                  <a:lnTo>
                    <a:pt x="107264" y="359410"/>
                  </a:lnTo>
                  <a:lnTo>
                    <a:pt x="106629" y="358648"/>
                  </a:lnTo>
                  <a:lnTo>
                    <a:pt x="105613" y="358140"/>
                  </a:lnTo>
                  <a:lnTo>
                    <a:pt x="104724" y="357759"/>
                  </a:lnTo>
                  <a:lnTo>
                    <a:pt x="103581" y="357632"/>
                  </a:lnTo>
                  <a:lnTo>
                    <a:pt x="102184" y="358140"/>
                  </a:lnTo>
                  <a:lnTo>
                    <a:pt x="24460" y="381254"/>
                  </a:lnTo>
                  <a:lnTo>
                    <a:pt x="21666" y="382143"/>
                  </a:lnTo>
                  <a:lnTo>
                    <a:pt x="19634" y="382143"/>
                  </a:lnTo>
                  <a:lnTo>
                    <a:pt x="18110" y="381381"/>
                  </a:lnTo>
                  <a:lnTo>
                    <a:pt x="16713" y="380492"/>
                  </a:lnTo>
                  <a:lnTo>
                    <a:pt x="15697" y="378841"/>
                  </a:lnTo>
                  <a:lnTo>
                    <a:pt x="8915" y="356108"/>
                  </a:lnTo>
                  <a:lnTo>
                    <a:pt x="8458" y="354838"/>
                  </a:lnTo>
                  <a:lnTo>
                    <a:pt x="7696" y="353822"/>
                  </a:lnTo>
                  <a:lnTo>
                    <a:pt x="6426" y="353314"/>
                  </a:lnTo>
                  <a:lnTo>
                    <a:pt x="5537" y="352806"/>
                  </a:lnTo>
                  <a:lnTo>
                    <a:pt x="4521" y="352806"/>
                  </a:lnTo>
                  <a:lnTo>
                    <a:pt x="3378" y="353187"/>
                  </a:lnTo>
                  <a:lnTo>
                    <a:pt x="2108" y="353568"/>
                  </a:lnTo>
                  <a:lnTo>
                    <a:pt x="1219" y="354203"/>
                  </a:lnTo>
                  <a:lnTo>
                    <a:pt x="584" y="355092"/>
                  </a:lnTo>
                  <a:lnTo>
                    <a:pt x="76" y="356108"/>
                  </a:lnTo>
                  <a:lnTo>
                    <a:pt x="0" y="357632"/>
                  </a:lnTo>
                  <a:lnTo>
                    <a:pt x="330" y="358902"/>
                  </a:lnTo>
                  <a:lnTo>
                    <a:pt x="7950" y="384302"/>
                  </a:lnTo>
                  <a:lnTo>
                    <a:pt x="10363" y="387096"/>
                  </a:lnTo>
                  <a:lnTo>
                    <a:pt x="13792" y="388747"/>
                  </a:lnTo>
                  <a:lnTo>
                    <a:pt x="17221" y="390144"/>
                  </a:lnTo>
                  <a:lnTo>
                    <a:pt x="21539" y="390144"/>
                  </a:lnTo>
                  <a:lnTo>
                    <a:pt x="48209" y="382143"/>
                  </a:lnTo>
                  <a:lnTo>
                    <a:pt x="56324" y="379717"/>
                  </a:lnTo>
                  <a:lnTo>
                    <a:pt x="55321" y="381127"/>
                  </a:lnTo>
                  <a:lnTo>
                    <a:pt x="55194" y="382270"/>
                  </a:lnTo>
                  <a:lnTo>
                    <a:pt x="60147" y="398780"/>
                  </a:lnTo>
                  <a:lnTo>
                    <a:pt x="9093" y="414020"/>
                  </a:lnTo>
                  <a:lnTo>
                    <a:pt x="7696" y="414401"/>
                  </a:lnTo>
                  <a:lnTo>
                    <a:pt x="6807" y="415036"/>
                  </a:lnTo>
                  <a:lnTo>
                    <a:pt x="5791" y="416814"/>
                  </a:lnTo>
                  <a:lnTo>
                    <a:pt x="5791" y="418719"/>
                  </a:lnTo>
                  <a:lnTo>
                    <a:pt x="6045" y="419735"/>
                  </a:lnTo>
                  <a:lnTo>
                    <a:pt x="6553" y="420370"/>
                  </a:lnTo>
                  <a:lnTo>
                    <a:pt x="7315" y="420878"/>
                  </a:lnTo>
                  <a:lnTo>
                    <a:pt x="8077" y="421513"/>
                  </a:lnTo>
                  <a:lnTo>
                    <a:pt x="8966" y="421640"/>
                  </a:lnTo>
                  <a:lnTo>
                    <a:pt x="9982" y="421386"/>
                  </a:lnTo>
                  <a:lnTo>
                    <a:pt x="93992" y="396240"/>
                  </a:lnTo>
                  <a:lnTo>
                    <a:pt x="121996" y="387858"/>
                  </a:lnTo>
                  <a:lnTo>
                    <a:pt x="124790" y="387096"/>
                  </a:lnTo>
                  <a:lnTo>
                    <a:pt x="125806" y="385445"/>
                  </a:lnTo>
                  <a:close/>
                </a:path>
                <a:path w="1220470" h="473710">
                  <a:moveTo>
                    <a:pt x="135204" y="440563"/>
                  </a:moveTo>
                  <a:lnTo>
                    <a:pt x="134226" y="437896"/>
                  </a:lnTo>
                  <a:lnTo>
                    <a:pt x="133553" y="435737"/>
                  </a:lnTo>
                  <a:lnTo>
                    <a:pt x="131902" y="434975"/>
                  </a:lnTo>
                  <a:lnTo>
                    <a:pt x="129616" y="435610"/>
                  </a:lnTo>
                  <a:lnTo>
                    <a:pt x="107137" y="442341"/>
                  </a:lnTo>
                  <a:lnTo>
                    <a:pt x="103962" y="422783"/>
                  </a:lnTo>
                  <a:lnTo>
                    <a:pt x="100025" y="418846"/>
                  </a:lnTo>
                  <a:lnTo>
                    <a:pt x="98755" y="419100"/>
                  </a:lnTo>
                  <a:lnTo>
                    <a:pt x="97612" y="419227"/>
                  </a:lnTo>
                  <a:lnTo>
                    <a:pt x="96723" y="419735"/>
                  </a:lnTo>
                  <a:lnTo>
                    <a:pt x="95326" y="421640"/>
                  </a:lnTo>
                  <a:lnTo>
                    <a:pt x="95072" y="422783"/>
                  </a:lnTo>
                  <a:lnTo>
                    <a:pt x="95453" y="424307"/>
                  </a:lnTo>
                  <a:lnTo>
                    <a:pt x="98628" y="444881"/>
                  </a:lnTo>
                  <a:lnTo>
                    <a:pt x="61798" y="455930"/>
                  </a:lnTo>
                  <a:lnTo>
                    <a:pt x="53289" y="436118"/>
                  </a:lnTo>
                  <a:lnTo>
                    <a:pt x="52654" y="434848"/>
                  </a:lnTo>
                  <a:lnTo>
                    <a:pt x="51765" y="434086"/>
                  </a:lnTo>
                  <a:lnTo>
                    <a:pt x="50622" y="433832"/>
                  </a:lnTo>
                  <a:lnTo>
                    <a:pt x="49479" y="433451"/>
                  </a:lnTo>
                  <a:lnTo>
                    <a:pt x="44526" y="437007"/>
                  </a:lnTo>
                  <a:lnTo>
                    <a:pt x="44526" y="438150"/>
                  </a:lnTo>
                  <a:lnTo>
                    <a:pt x="45161" y="439420"/>
                  </a:lnTo>
                  <a:lnTo>
                    <a:pt x="53289" y="458470"/>
                  </a:lnTo>
                  <a:lnTo>
                    <a:pt x="28397" y="465836"/>
                  </a:lnTo>
                  <a:lnTo>
                    <a:pt x="27508" y="467487"/>
                  </a:lnTo>
                  <a:lnTo>
                    <a:pt x="28778" y="472313"/>
                  </a:lnTo>
                  <a:lnTo>
                    <a:pt x="30302" y="473202"/>
                  </a:lnTo>
                  <a:lnTo>
                    <a:pt x="32588" y="472567"/>
                  </a:lnTo>
                  <a:lnTo>
                    <a:pt x="88226" y="455930"/>
                  </a:lnTo>
                  <a:lnTo>
                    <a:pt x="132410" y="442722"/>
                  </a:lnTo>
                  <a:lnTo>
                    <a:pt x="133781" y="442341"/>
                  </a:lnTo>
                  <a:lnTo>
                    <a:pt x="134696" y="442087"/>
                  </a:lnTo>
                  <a:lnTo>
                    <a:pt x="135204" y="440563"/>
                  </a:lnTo>
                  <a:close/>
                </a:path>
                <a:path w="1220470" h="473710">
                  <a:moveTo>
                    <a:pt x="252806" y="314198"/>
                  </a:moveTo>
                  <a:lnTo>
                    <a:pt x="250647" y="307086"/>
                  </a:lnTo>
                  <a:lnTo>
                    <a:pt x="248615" y="300316"/>
                  </a:lnTo>
                  <a:lnTo>
                    <a:pt x="248488" y="299847"/>
                  </a:lnTo>
                  <a:lnTo>
                    <a:pt x="243916" y="296113"/>
                  </a:lnTo>
                  <a:lnTo>
                    <a:pt x="243916" y="314579"/>
                  </a:lnTo>
                  <a:lnTo>
                    <a:pt x="241757" y="319405"/>
                  </a:lnTo>
                  <a:lnTo>
                    <a:pt x="205689" y="338201"/>
                  </a:lnTo>
                  <a:lnTo>
                    <a:pt x="179108" y="343344"/>
                  </a:lnTo>
                  <a:lnTo>
                    <a:pt x="172542" y="343154"/>
                  </a:lnTo>
                  <a:lnTo>
                    <a:pt x="165303" y="342265"/>
                  </a:lnTo>
                  <a:lnTo>
                    <a:pt x="160858" y="339344"/>
                  </a:lnTo>
                  <a:lnTo>
                    <a:pt x="159334" y="334264"/>
                  </a:lnTo>
                  <a:lnTo>
                    <a:pt x="157810" y="329057"/>
                  </a:lnTo>
                  <a:lnTo>
                    <a:pt x="159842" y="324104"/>
                  </a:lnTo>
                  <a:lnTo>
                    <a:pt x="196037" y="305562"/>
                  </a:lnTo>
                  <a:lnTo>
                    <a:pt x="236296" y="301244"/>
                  </a:lnTo>
                  <a:lnTo>
                    <a:pt x="242392" y="309499"/>
                  </a:lnTo>
                  <a:lnTo>
                    <a:pt x="243916" y="314579"/>
                  </a:lnTo>
                  <a:lnTo>
                    <a:pt x="243916" y="296113"/>
                  </a:lnTo>
                  <a:lnTo>
                    <a:pt x="242900" y="295275"/>
                  </a:lnTo>
                  <a:lnTo>
                    <a:pt x="233756" y="293624"/>
                  </a:lnTo>
                  <a:lnTo>
                    <a:pt x="225628" y="292849"/>
                  </a:lnTo>
                  <a:lnTo>
                    <a:pt x="216293" y="293344"/>
                  </a:lnTo>
                  <a:lnTo>
                    <a:pt x="172275" y="306501"/>
                  </a:lnTo>
                  <a:lnTo>
                    <a:pt x="148920" y="329565"/>
                  </a:lnTo>
                  <a:lnTo>
                    <a:pt x="151079" y="336804"/>
                  </a:lnTo>
                  <a:lnTo>
                    <a:pt x="153238" y="343916"/>
                  </a:lnTo>
                  <a:lnTo>
                    <a:pt x="158826" y="348361"/>
                  </a:lnTo>
                  <a:lnTo>
                    <a:pt x="167970" y="350012"/>
                  </a:lnTo>
                  <a:lnTo>
                    <a:pt x="176034" y="350862"/>
                  </a:lnTo>
                  <a:lnTo>
                    <a:pt x="185394" y="350354"/>
                  </a:lnTo>
                  <a:lnTo>
                    <a:pt x="196037" y="348538"/>
                  </a:lnTo>
                  <a:lnTo>
                    <a:pt x="207975" y="345440"/>
                  </a:lnTo>
                  <a:lnTo>
                    <a:pt x="214185" y="343344"/>
                  </a:lnTo>
                  <a:lnTo>
                    <a:pt x="219570" y="341541"/>
                  </a:lnTo>
                  <a:lnTo>
                    <a:pt x="229400" y="337235"/>
                  </a:lnTo>
                  <a:lnTo>
                    <a:pt x="237477" y="332536"/>
                  </a:lnTo>
                  <a:lnTo>
                    <a:pt x="243789" y="327406"/>
                  </a:lnTo>
                  <a:lnTo>
                    <a:pt x="250520" y="320929"/>
                  </a:lnTo>
                  <a:lnTo>
                    <a:pt x="252806" y="314198"/>
                  </a:lnTo>
                  <a:close/>
                </a:path>
                <a:path w="1220470" h="473710">
                  <a:moveTo>
                    <a:pt x="273634" y="348234"/>
                  </a:moveTo>
                  <a:lnTo>
                    <a:pt x="273380" y="347345"/>
                  </a:lnTo>
                  <a:lnTo>
                    <a:pt x="273126" y="346202"/>
                  </a:lnTo>
                  <a:lnTo>
                    <a:pt x="272491" y="345567"/>
                  </a:lnTo>
                  <a:lnTo>
                    <a:pt x="270459" y="344551"/>
                  </a:lnTo>
                  <a:lnTo>
                    <a:pt x="269316" y="344424"/>
                  </a:lnTo>
                  <a:lnTo>
                    <a:pt x="268046" y="344932"/>
                  </a:lnTo>
                  <a:lnTo>
                    <a:pt x="156032" y="378333"/>
                  </a:lnTo>
                  <a:lnTo>
                    <a:pt x="155016" y="379095"/>
                  </a:lnTo>
                  <a:lnTo>
                    <a:pt x="154381" y="380111"/>
                  </a:lnTo>
                  <a:lnTo>
                    <a:pt x="154000" y="380873"/>
                  </a:lnTo>
                  <a:lnTo>
                    <a:pt x="153873" y="381889"/>
                  </a:lnTo>
                  <a:lnTo>
                    <a:pt x="154254" y="382905"/>
                  </a:lnTo>
                  <a:lnTo>
                    <a:pt x="154381" y="383921"/>
                  </a:lnTo>
                  <a:lnTo>
                    <a:pt x="154889" y="384683"/>
                  </a:lnTo>
                  <a:lnTo>
                    <a:pt x="155651" y="385191"/>
                  </a:lnTo>
                  <a:lnTo>
                    <a:pt x="156540" y="385826"/>
                  </a:lnTo>
                  <a:lnTo>
                    <a:pt x="157683" y="385953"/>
                  </a:lnTo>
                  <a:lnTo>
                    <a:pt x="158826" y="385572"/>
                  </a:lnTo>
                  <a:lnTo>
                    <a:pt x="271729" y="351790"/>
                  </a:lnTo>
                  <a:lnTo>
                    <a:pt x="272618" y="351155"/>
                  </a:lnTo>
                  <a:lnTo>
                    <a:pt x="273126" y="350012"/>
                  </a:lnTo>
                  <a:lnTo>
                    <a:pt x="273634" y="349123"/>
                  </a:lnTo>
                  <a:lnTo>
                    <a:pt x="273634" y="348234"/>
                  </a:lnTo>
                  <a:close/>
                </a:path>
                <a:path w="1220470" h="473710">
                  <a:moveTo>
                    <a:pt x="277317" y="396113"/>
                  </a:moveTo>
                  <a:lnTo>
                    <a:pt x="276428" y="393192"/>
                  </a:lnTo>
                  <a:lnTo>
                    <a:pt x="275793" y="391160"/>
                  </a:lnTo>
                  <a:lnTo>
                    <a:pt x="274269" y="390398"/>
                  </a:lnTo>
                  <a:lnTo>
                    <a:pt x="192862" y="414655"/>
                  </a:lnTo>
                  <a:lnTo>
                    <a:pt x="190195" y="415544"/>
                  </a:lnTo>
                  <a:lnTo>
                    <a:pt x="188290" y="415671"/>
                  </a:lnTo>
                  <a:lnTo>
                    <a:pt x="187147" y="415036"/>
                  </a:lnTo>
                  <a:lnTo>
                    <a:pt x="185877" y="414401"/>
                  </a:lnTo>
                  <a:lnTo>
                    <a:pt x="184861" y="412750"/>
                  </a:lnTo>
                  <a:lnTo>
                    <a:pt x="178765" y="392303"/>
                  </a:lnTo>
                  <a:lnTo>
                    <a:pt x="178257" y="390779"/>
                  </a:lnTo>
                  <a:lnTo>
                    <a:pt x="177368" y="389636"/>
                  </a:lnTo>
                  <a:lnTo>
                    <a:pt x="176225" y="389001"/>
                  </a:lnTo>
                  <a:lnTo>
                    <a:pt x="175209" y="388366"/>
                  </a:lnTo>
                  <a:lnTo>
                    <a:pt x="174066" y="388112"/>
                  </a:lnTo>
                  <a:lnTo>
                    <a:pt x="172923" y="388493"/>
                  </a:lnTo>
                  <a:lnTo>
                    <a:pt x="171653" y="388874"/>
                  </a:lnTo>
                  <a:lnTo>
                    <a:pt x="170891" y="389636"/>
                  </a:lnTo>
                  <a:lnTo>
                    <a:pt x="170307" y="390779"/>
                  </a:lnTo>
                  <a:lnTo>
                    <a:pt x="169748" y="391795"/>
                  </a:lnTo>
                  <a:lnTo>
                    <a:pt x="169849" y="393573"/>
                  </a:lnTo>
                  <a:lnTo>
                    <a:pt x="170256" y="394970"/>
                  </a:lnTo>
                  <a:lnTo>
                    <a:pt x="176415" y="415671"/>
                  </a:lnTo>
                  <a:lnTo>
                    <a:pt x="176987" y="417703"/>
                  </a:lnTo>
                  <a:lnTo>
                    <a:pt x="179019" y="420370"/>
                  </a:lnTo>
                  <a:lnTo>
                    <a:pt x="181940" y="422021"/>
                  </a:lnTo>
                  <a:lnTo>
                    <a:pt x="184734" y="423799"/>
                  </a:lnTo>
                  <a:lnTo>
                    <a:pt x="188163" y="424053"/>
                  </a:lnTo>
                  <a:lnTo>
                    <a:pt x="216166" y="415671"/>
                  </a:lnTo>
                  <a:lnTo>
                    <a:pt x="276428" y="397637"/>
                  </a:lnTo>
                  <a:lnTo>
                    <a:pt x="277317" y="396113"/>
                  </a:lnTo>
                  <a:close/>
                </a:path>
                <a:path w="1220470" h="473710">
                  <a:moveTo>
                    <a:pt x="411175" y="336550"/>
                  </a:moveTo>
                  <a:lnTo>
                    <a:pt x="410921" y="335534"/>
                  </a:lnTo>
                  <a:lnTo>
                    <a:pt x="410159" y="334518"/>
                  </a:lnTo>
                  <a:lnTo>
                    <a:pt x="409524" y="333629"/>
                  </a:lnTo>
                  <a:lnTo>
                    <a:pt x="408635" y="333121"/>
                  </a:lnTo>
                  <a:lnTo>
                    <a:pt x="407492" y="332994"/>
                  </a:lnTo>
                  <a:lnTo>
                    <a:pt x="406349" y="332740"/>
                  </a:lnTo>
                  <a:lnTo>
                    <a:pt x="405206" y="333121"/>
                  </a:lnTo>
                  <a:lnTo>
                    <a:pt x="404190" y="334137"/>
                  </a:lnTo>
                  <a:lnTo>
                    <a:pt x="399364" y="338455"/>
                  </a:lnTo>
                  <a:lnTo>
                    <a:pt x="393776" y="342138"/>
                  </a:lnTo>
                  <a:lnTo>
                    <a:pt x="387172" y="345440"/>
                  </a:lnTo>
                  <a:lnTo>
                    <a:pt x="381457" y="348361"/>
                  </a:lnTo>
                  <a:lnTo>
                    <a:pt x="375107" y="350774"/>
                  </a:lnTo>
                  <a:lnTo>
                    <a:pt x="367868" y="352933"/>
                  </a:lnTo>
                  <a:lnTo>
                    <a:pt x="365201" y="353695"/>
                  </a:lnTo>
                  <a:lnTo>
                    <a:pt x="363042" y="353568"/>
                  </a:lnTo>
                  <a:lnTo>
                    <a:pt x="361645" y="352425"/>
                  </a:lnTo>
                  <a:lnTo>
                    <a:pt x="360248" y="351536"/>
                  </a:lnTo>
                  <a:lnTo>
                    <a:pt x="359232" y="349631"/>
                  </a:lnTo>
                  <a:lnTo>
                    <a:pt x="357924" y="345440"/>
                  </a:lnTo>
                  <a:lnTo>
                    <a:pt x="336245" y="272669"/>
                  </a:lnTo>
                  <a:lnTo>
                    <a:pt x="335610" y="270637"/>
                  </a:lnTo>
                  <a:lnTo>
                    <a:pt x="335610" y="268986"/>
                  </a:lnTo>
                  <a:lnTo>
                    <a:pt x="336118" y="267843"/>
                  </a:lnTo>
                  <a:lnTo>
                    <a:pt x="336753" y="266573"/>
                  </a:lnTo>
                  <a:lnTo>
                    <a:pt x="338023" y="265684"/>
                  </a:lnTo>
                  <a:lnTo>
                    <a:pt x="340055" y="265176"/>
                  </a:lnTo>
                  <a:lnTo>
                    <a:pt x="373456" y="255143"/>
                  </a:lnTo>
                  <a:lnTo>
                    <a:pt x="376250" y="254254"/>
                  </a:lnTo>
                  <a:lnTo>
                    <a:pt x="377266" y="252603"/>
                  </a:lnTo>
                  <a:lnTo>
                    <a:pt x="376504" y="250190"/>
                  </a:lnTo>
                  <a:lnTo>
                    <a:pt x="375996" y="247777"/>
                  </a:lnTo>
                  <a:lnTo>
                    <a:pt x="374218" y="247015"/>
                  </a:lnTo>
                  <a:lnTo>
                    <a:pt x="371424" y="247777"/>
                  </a:lnTo>
                  <a:lnTo>
                    <a:pt x="333451" y="259207"/>
                  </a:lnTo>
                  <a:lnTo>
                    <a:pt x="330403" y="261366"/>
                  </a:lnTo>
                  <a:lnTo>
                    <a:pt x="328498" y="264668"/>
                  </a:lnTo>
                  <a:lnTo>
                    <a:pt x="326974" y="267843"/>
                  </a:lnTo>
                  <a:lnTo>
                    <a:pt x="326720" y="271399"/>
                  </a:lnTo>
                  <a:lnTo>
                    <a:pt x="327863" y="275336"/>
                  </a:lnTo>
                  <a:lnTo>
                    <a:pt x="351485" y="354330"/>
                  </a:lnTo>
                  <a:lnTo>
                    <a:pt x="353771" y="357632"/>
                  </a:lnTo>
                  <a:lnTo>
                    <a:pt x="360375" y="361569"/>
                  </a:lnTo>
                  <a:lnTo>
                    <a:pt x="364820" y="361823"/>
                  </a:lnTo>
                  <a:lnTo>
                    <a:pt x="370027" y="360172"/>
                  </a:lnTo>
                  <a:lnTo>
                    <a:pt x="377520" y="358013"/>
                  </a:lnTo>
                  <a:lnTo>
                    <a:pt x="384251" y="355473"/>
                  </a:lnTo>
                  <a:lnTo>
                    <a:pt x="387946" y="353695"/>
                  </a:lnTo>
                  <a:lnTo>
                    <a:pt x="396951" y="349377"/>
                  </a:lnTo>
                  <a:lnTo>
                    <a:pt x="403428" y="345440"/>
                  </a:lnTo>
                  <a:lnTo>
                    <a:pt x="409270" y="340868"/>
                  </a:lnTo>
                  <a:lnTo>
                    <a:pt x="410286" y="339979"/>
                  </a:lnTo>
                  <a:lnTo>
                    <a:pt x="410921" y="338836"/>
                  </a:lnTo>
                  <a:lnTo>
                    <a:pt x="411175" y="336550"/>
                  </a:lnTo>
                  <a:close/>
                </a:path>
                <a:path w="1220470" h="473710">
                  <a:moveTo>
                    <a:pt x="433832" y="350774"/>
                  </a:moveTo>
                  <a:lnTo>
                    <a:pt x="433451" y="349377"/>
                  </a:lnTo>
                  <a:lnTo>
                    <a:pt x="416547" y="292862"/>
                  </a:lnTo>
                  <a:lnTo>
                    <a:pt x="399999" y="237490"/>
                  </a:lnTo>
                  <a:lnTo>
                    <a:pt x="399237" y="236601"/>
                  </a:lnTo>
                  <a:lnTo>
                    <a:pt x="398094" y="236220"/>
                  </a:lnTo>
                  <a:lnTo>
                    <a:pt x="397078" y="235839"/>
                  </a:lnTo>
                  <a:lnTo>
                    <a:pt x="396062" y="235839"/>
                  </a:lnTo>
                  <a:lnTo>
                    <a:pt x="394919" y="236093"/>
                  </a:lnTo>
                  <a:lnTo>
                    <a:pt x="393776" y="236474"/>
                  </a:lnTo>
                  <a:lnTo>
                    <a:pt x="392887" y="237109"/>
                  </a:lnTo>
                  <a:lnTo>
                    <a:pt x="392379" y="237998"/>
                  </a:lnTo>
                  <a:lnTo>
                    <a:pt x="391744" y="239014"/>
                  </a:lnTo>
                  <a:lnTo>
                    <a:pt x="391617" y="240157"/>
                  </a:lnTo>
                  <a:lnTo>
                    <a:pt x="391998" y="241300"/>
                  </a:lnTo>
                  <a:lnTo>
                    <a:pt x="405206" y="285623"/>
                  </a:lnTo>
                  <a:lnTo>
                    <a:pt x="378663" y="293497"/>
                  </a:lnTo>
                  <a:lnTo>
                    <a:pt x="377266" y="293878"/>
                  </a:lnTo>
                  <a:lnTo>
                    <a:pt x="376377" y="294513"/>
                  </a:lnTo>
                  <a:lnTo>
                    <a:pt x="375742" y="295402"/>
                  </a:lnTo>
                  <a:lnTo>
                    <a:pt x="375361" y="296418"/>
                  </a:lnTo>
                  <a:lnTo>
                    <a:pt x="375361" y="297307"/>
                  </a:lnTo>
                  <a:lnTo>
                    <a:pt x="375742" y="298196"/>
                  </a:lnTo>
                  <a:lnTo>
                    <a:pt x="375996" y="299212"/>
                  </a:lnTo>
                  <a:lnTo>
                    <a:pt x="376631" y="299974"/>
                  </a:lnTo>
                  <a:lnTo>
                    <a:pt x="378663" y="300990"/>
                  </a:lnTo>
                  <a:lnTo>
                    <a:pt x="380060" y="300990"/>
                  </a:lnTo>
                  <a:lnTo>
                    <a:pt x="381584" y="300609"/>
                  </a:lnTo>
                  <a:lnTo>
                    <a:pt x="407365" y="292862"/>
                  </a:lnTo>
                  <a:lnTo>
                    <a:pt x="425399" y="353441"/>
                  </a:lnTo>
                  <a:lnTo>
                    <a:pt x="426161" y="354457"/>
                  </a:lnTo>
                  <a:lnTo>
                    <a:pt x="427304" y="355092"/>
                  </a:lnTo>
                  <a:lnTo>
                    <a:pt x="428320" y="355600"/>
                  </a:lnTo>
                  <a:lnTo>
                    <a:pt x="429336" y="355727"/>
                  </a:lnTo>
                  <a:lnTo>
                    <a:pt x="431622" y="354965"/>
                  </a:lnTo>
                  <a:lnTo>
                    <a:pt x="432511" y="354330"/>
                  </a:lnTo>
                  <a:lnTo>
                    <a:pt x="433019" y="353314"/>
                  </a:lnTo>
                  <a:lnTo>
                    <a:pt x="433781" y="352171"/>
                  </a:lnTo>
                  <a:lnTo>
                    <a:pt x="433832" y="350774"/>
                  </a:lnTo>
                  <a:close/>
                </a:path>
                <a:path w="1220470" h="473710">
                  <a:moveTo>
                    <a:pt x="460070" y="343154"/>
                  </a:moveTo>
                  <a:lnTo>
                    <a:pt x="459689" y="341757"/>
                  </a:lnTo>
                  <a:lnTo>
                    <a:pt x="426161" y="229616"/>
                  </a:lnTo>
                  <a:lnTo>
                    <a:pt x="425399" y="228854"/>
                  </a:lnTo>
                  <a:lnTo>
                    <a:pt x="424256" y="228473"/>
                  </a:lnTo>
                  <a:lnTo>
                    <a:pt x="423367" y="227965"/>
                  </a:lnTo>
                  <a:lnTo>
                    <a:pt x="422351" y="227965"/>
                  </a:lnTo>
                  <a:lnTo>
                    <a:pt x="421335" y="228219"/>
                  </a:lnTo>
                  <a:lnTo>
                    <a:pt x="417906" y="232283"/>
                  </a:lnTo>
                  <a:lnTo>
                    <a:pt x="418287" y="233426"/>
                  </a:lnTo>
                  <a:lnTo>
                    <a:pt x="451815" y="345567"/>
                  </a:lnTo>
                  <a:lnTo>
                    <a:pt x="452577" y="346583"/>
                  </a:lnTo>
                  <a:lnTo>
                    <a:pt x="453720" y="347218"/>
                  </a:lnTo>
                  <a:lnTo>
                    <a:pt x="454736" y="347726"/>
                  </a:lnTo>
                  <a:lnTo>
                    <a:pt x="455752" y="347853"/>
                  </a:lnTo>
                  <a:lnTo>
                    <a:pt x="456895" y="347472"/>
                  </a:lnTo>
                  <a:lnTo>
                    <a:pt x="457911" y="347218"/>
                  </a:lnTo>
                  <a:lnTo>
                    <a:pt x="458673" y="346456"/>
                  </a:lnTo>
                  <a:lnTo>
                    <a:pt x="459308" y="345567"/>
                  </a:lnTo>
                  <a:lnTo>
                    <a:pt x="459943" y="344424"/>
                  </a:lnTo>
                  <a:lnTo>
                    <a:pt x="460070" y="343154"/>
                  </a:lnTo>
                  <a:close/>
                </a:path>
                <a:path w="1220470" h="473710">
                  <a:moveTo>
                    <a:pt x="552653" y="280873"/>
                  </a:moveTo>
                  <a:lnTo>
                    <a:pt x="545147" y="240677"/>
                  </a:lnTo>
                  <a:lnTo>
                    <a:pt x="544245" y="238810"/>
                  </a:lnTo>
                  <a:lnTo>
                    <a:pt x="544245" y="276809"/>
                  </a:lnTo>
                  <a:lnTo>
                    <a:pt x="544207" y="280873"/>
                  </a:lnTo>
                  <a:lnTo>
                    <a:pt x="524027" y="306463"/>
                  </a:lnTo>
                  <a:lnTo>
                    <a:pt x="518375" y="305333"/>
                  </a:lnTo>
                  <a:lnTo>
                    <a:pt x="492201" y="267970"/>
                  </a:lnTo>
                  <a:lnTo>
                    <a:pt x="488238" y="244551"/>
                  </a:lnTo>
                  <a:lnTo>
                    <a:pt x="488264" y="240436"/>
                  </a:lnTo>
                  <a:lnTo>
                    <a:pt x="488772" y="234696"/>
                  </a:lnTo>
                  <a:lnTo>
                    <a:pt x="490423" y="224282"/>
                  </a:lnTo>
                  <a:lnTo>
                    <a:pt x="495122" y="217932"/>
                  </a:lnTo>
                  <a:lnTo>
                    <a:pt x="502996" y="215646"/>
                  </a:lnTo>
                  <a:lnTo>
                    <a:pt x="510489" y="213360"/>
                  </a:lnTo>
                  <a:lnTo>
                    <a:pt x="537235" y="244551"/>
                  </a:lnTo>
                  <a:lnTo>
                    <a:pt x="544245" y="276809"/>
                  </a:lnTo>
                  <a:lnTo>
                    <a:pt x="544245" y="238810"/>
                  </a:lnTo>
                  <a:lnTo>
                    <a:pt x="540740" y="231521"/>
                  </a:lnTo>
                  <a:lnTo>
                    <a:pt x="535622" y="223621"/>
                  </a:lnTo>
                  <a:lnTo>
                    <a:pt x="529793" y="216916"/>
                  </a:lnTo>
                  <a:lnTo>
                    <a:pt x="525246" y="213360"/>
                  </a:lnTo>
                  <a:lnTo>
                    <a:pt x="522833" y="211467"/>
                  </a:lnTo>
                  <a:lnTo>
                    <a:pt x="515670" y="208241"/>
                  </a:lnTo>
                  <a:lnTo>
                    <a:pt x="508304" y="207225"/>
                  </a:lnTo>
                  <a:lnTo>
                    <a:pt x="500710" y="208407"/>
                  </a:lnTo>
                  <a:lnTo>
                    <a:pt x="479577" y="240436"/>
                  </a:lnTo>
                  <a:lnTo>
                    <a:pt x="479666" y="250101"/>
                  </a:lnTo>
                  <a:lnTo>
                    <a:pt x="491540" y="289775"/>
                  </a:lnTo>
                  <a:lnTo>
                    <a:pt x="524230" y="313994"/>
                  </a:lnTo>
                  <a:lnTo>
                    <a:pt x="531939" y="312801"/>
                  </a:lnTo>
                  <a:lnTo>
                    <a:pt x="551383" y="289560"/>
                  </a:lnTo>
                  <a:lnTo>
                    <a:pt x="552653" y="280873"/>
                  </a:lnTo>
                  <a:close/>
                </a:path>
                <a:path w="1220470" h="473710">
                  <a:moveTo>
                    <a:pt x="602437" y="300609"/>
                  </a:moveTo>
                  <a:lnTo>
                    <a:pt x="568515" y="187071"/>
                  </a:lnTo>
                  <a:lnTo>
                    <a:pt x="567766" y="186309"/>
                  </a:lnTo>
                  <a:lnTo>
                    <a:pt x="566496" y="185801"/>
                  </a:lnTo>
                  <a:lnTo>
                    <a:pt x="565607" y="185420"/>
                  </a:lnTo>
                  <a:lnTo>
                    <a:pt x="564591" y="185420"/>
                  </a:lnTo>
                  <a:lnTo>
                    <a:pt x="563448" y="185801"/>
                  </a:lnTo>
                  <a:lnTo>
                    <a:pt x="562165" y="186182"/>
                  </a:lnTo>
                  <a:lnTo>
                    <a:pt x="561289" y="186690"/>
                  </a:lnTo>
                  <a:lnTo>
                    <a:pt x="560641" y="187579"/>
                  </a:lnTo>
                  <a:lnTo>
                    <a:pt x="560019" y="188595"/>
                  </a:lnTo>
                  <a:lnTo>
                    <a:pt x="559892" y="189611"/>
                  </a:lnTo>
                  <a:lnTo>
                    <a:pt x="593420" y="301879"/>
                  </a:lnTo>
                  <a:lnTo>
                    <a:pt x="593915" y="303149"/>
                  </a:lnTo>
                  <a:lnTo>
                    <a:pt x="594563" y="304165"/>
                  </a:lnTo>
                  <a:lnTo>
                    <a:pt x="595706" y="304800"/>
                  </a:lnTo>
                  <a:lnTo>
                    <a:pt x="596722" y="305308"/>
                  </a:lnTo>
                  <a:lnTo>
                    <a:pt x="597865" y="305308"/>
                  </a:lnTo>
                  <a:lnTo>
                    <a:pt x="599008" y="304927"/>
                  </a:lnTo>
                  <a:lnTo>
                    <a:pt x="600138" y="304673"/>
                  </a:lnTo>
                  <a:lnTo>
                    <a:pt x="601040" y="304038"/>
                  </a:lnTo>
                  <a:lnTo>
                    <a:pt x="601548" y="303022"/>
                  </a:lnTo>
                  <a:lnTo>
                    <a:pt x="602310" y="301879"/>
                  </a:lnTo>
                  <a:lnTo>
                    <a:pt x="602437" y="300609"/>
                  </a:lnTo>
                  <a:close/>
                </a:path>
                <a:path w="1220470" h="473710">
                  <a:moveTo>
                    <a:pt x="718515" y="245872"/>
                  </a:moveTo>
                  <a:lnTo>
                    <a:pt x="716864" y="243840"/>
                  </a:lnTo>
                  <a:lnTo>
                    <a:pt x="715340" y="241808"/>
                  </a:lnTo>
                  <a:lnTo>
                    <a:pt x="713308" y="241681"/>
                  </a:lnTo>
                  <a:lnTo>
                    <a:pt x="674979" y="262039"/>
                  </a:lnTo>
                  <a:lnTo>
                    <a:pt x="658571" y="267462"/>
                  </a:lnTo>
                  <a:lnTo>
                    <a:pt x="656666" y="268097"/>
                  </a:lnTo>
                  <a:lnTo>
                    <a:pt x="655015" y="267843"/>
                  </a:lnTo>
                  <a:lnTo>
                    <a:pt x="653872" y="266700"/>
                  </a:lnTo>
                  <a:lnTo>
                    <a:pt x="652716" y="265938"/>
                  </a:lnTo>
                  <a:lnTo>
                    <a:pt x="651840" y="264414"/>
                  </a:lnTo>
                  <a:lnTo>
                    <a:pt x="639648" y="223520"/>
                  </a:lnTo>
                  <a:lnTo>
                    <a:pt x="663956" y="216281"/>
                  </a:lnTo>
                  <a:lnTo>
                    <a:pt x="683590" y="210439"/>
                  </a:lnTo>
                  <a:lnTo>
                    <a:pt x="686384" y="209677"/>
                  </a:lnTo>
                  <a:lnTo>
                    <a:pt x="687400" y="208026"/>
                  </a:lnTo>
                  <a:lnTo>
                    <a:pt x="686587" y="205359"/>
                  </a:lnTo>
                  <a:lnTo>
                    <a:pt x="685876" y="203073"/>
                  </a:lnTo>
                  <a:lnTo>
                    <a:pt x="684225" y="202311"/>
                  </a:lnTo>
                  <a:lnTo>
                    <a:pt x="681431" y="203200"/>
                  </a:lnTo>
                  <a:lnTo>
                    <a:pt x="637489" y="216281"/>
                  </a:lnTo>
                  <a:lnTo>
                    <a:pt x="628472" y="186055"/>
                  </a:lnTo>
                  <a:lnTo>
                    <a:pt x="627837" y="184023"/>
                  </a:lnTo>
                  <a:lnTo>
                    <a:pt x="627837" y="182245"/>
                  </a:lnTo>
                  <a:lnTo>
                    <a:pt x="675462" y="164846"/>
                  </a:lnTo>
                  <a:lnTo>
                    <a:pt x="676859" y="164465"/>
                  </a:lnTo>
                  <a:lnTo>
                    <a:pt x="677875" y="163703"/>
                  </a:lnTo>
                  <a:lnTo>
                    <a:pt x="678510" y="162687"/>
                  </a:lnTo>
                  <a:lnTo>
                    <a:pt x="679018" y="161798"/>
                  </a:lnTo>
                  <a:lnTo>
                    <a:pt x="679145" y="160782"/>
                  </a:lnTo>
                  <a:lnTo>
                    <a:pt x="678891" y="159766"/>
                  </a:lnTo>
                  <a:lnTo>
                    <a:pt x="678510" y="158877"/>
                  </a:lnTo>
                  <a:lnTo>
                    <a:pt x="677748" y="158115"/>
                  </a:lnTo>
                  <a:lnTo>
                    <a:pt x="676859" y="157607"/>
                  </a:lnTo>
                  <a:lnTo>
                    <a:pt x="675716" y="157226"/>
                  </a:lnTo>
                  <a:lnTo>
                    <a:pt x="674446" y="157226"/>
                  </a:lnTo>
                  <a:lnTo>
                    <a:pt x="672922" y="157734"/>
                  </a:lnTo>
                  <a:lnTo>
                    <a:pt x="625665" y="171831"/>
                  </a:lnTo>
                  <a:lnTo>
                    <a:pt x="622363" y="174371"/>
                  </a:lnTo>
                  <a:lnTo>
                    <a:pt x="620471" y="178308"/>
                  </a:lnTo>
                  <a:lnTo>
                    <a:pt x="619074" y="181102"/>
                  </a:lnTo>
                  <a:lnTo>
                    <a:pt x="642797" y="264782"/>
                  </a:lnTo>
                  <a:lnTo>
                    <a:pt x="655764" y="276225"/>
                  </a:lnTo>
                  <a:lnTo>
                    <a:pt x="660590" y="274828"/>
                  </a:lnTo>
                  <a:lnTo>
                    <a:pt x="669315" y="272097"/>
                  </a:lnTo>
                  <a:lnTo>
                    <a:pt x="677557" y="269214"/>
                  </a:lnTo>
                  <a:lnTo>
                    <a:pt x="680402" y="268097"/>
                  </a:lnTo>
                  <a:lnTo>
                    <a:pt x="685317" y="266192"/>
                  </a:lnTo>
                  <a:lnTo>
                    <a:pt x="718134" y="247904"/>
                  </a:lnTo>
                  <a:lnTo>
                    <a:pt x="718515" y="245872"/>
                  </a:lnTo>
                  <a:close/>
                </a:path>
                <a:path w="1220470" h="473710">
                  <a:moveTo>
                    <a:pt x="748233" y="256413"/>
                  </a:moveTo>
                  <a:lnTo>
                    <a:pt x="747852" y="254889"/>
                  </a:lnTo>
                  <a:lnTo>
                    <a:pt x="731913" y="201549"/>
                  </a:lnTo>
                  <a:lnTo>
                    <a:pt x="715035" y="145034"/>
                  </a:lnTo>
                  <a:lnTo>
                    <a:pt x="714578" y="143764"/>
                  </a:lnTo>
                  <a:lnTo>
                    <a:pt x="713816" y="142748"/>
                  </a:lnTo>
                  <a:lnTo>
                    <a:pt x="712673" y="142240"/>
                  </a:lnTo>
                  <a:lnTo>
                    <a:pt x="711657" y="141859"/>
                  </a:lnTo>
                  <a:lnTo>
                    <a:pt x="710641" y="141859"/>
                  </a:lnTo>
                  <a:lnTo>
                    <a:pt x="709498" y="142113"/>
                  </a:lnTo>
                  <a:lnTo>
                    <a:pt x="708228" y="142494"/>
                  </a:lnTo>
                  <a:lnTo>
                    <a:pt x="707339" y="143129"/>
                  </a:lnTo>
                  <a:lnTo>
                    <a:pt x="706831" y="144018"/>
                  </a:lnTo>
                  <a:lnTo>
                    <a:pt x="706196" y="145034"/>
                  </a:lnTo>
                  <a:lnTo>
                    <a:pt x="706069" y="146304"/>
                  </a:lnTo>
                  <a:lnTo>
                    <a:pt x="706450" y="147701"/>
                  </a:lnTo>
                  <a:lnTo>
                    <a:pt x="720420" y="194310"/>
                  </a:lnTo>
                  <a:lnTo>
                    <a:pt x="696036" y="201676"/>
                  </a:lnTo>
                  <a:lnTo>
                    <a:pt x="694639" y="202057"/>
                  </a:lnTo>
                  <a:lnTo>
                    <a:pt x="693750" y="202692"/>
                  </a:lnTo>
                  <a:lnTo>
                    <a:pt x="692861" y="204470"/>
                  </a:lnTo>
                  <a:lnTo>
                    <a:pt x="692886" y="205486"/>
                  </a:lnTo>
                  <a:lnTo>
                    <a:pt x="693115" y="206375"/>
                  </a:lnTo>
                  <a:lnTo>
                    <a:pt x="693496" y="207264"/>
                  </a:lnTo>
                  <a:lnTo>
                    <a:pt x="694131" y="208026"/>
                  </a:lnTo>
                  <a:lnTo>
                    <a:pt x="696163" y="209042"/>
                  </a:lnTo>
                  <a:lnTo>
                    <a:pt x="697433" y="209042"/>
                  </a:lnTo>
                  <a:lnTo>
                    <a:pt x="698957" y="208661"/>
                  </a:lnTo>
                  <a:lnTo>
                    <a:pt x="722579" y="201549"/>
                  </a:lnTo>
                  <a:lnTo>
                    <a:pt x="739343" y="257556"/>
                  </a:lnTo>
                  <a:lnTo>
                    <a:pt x="743915" y="261747"/>
                  </a:lnTo>
                  <a:lnTo>
                    <a:pt x="746201" y="260985"/>
                  </a:lnTo>
                  <a:lnTo>
                    <a:pt x="747090" y="260350"/>
                  </a:lnTo>
                  <a:lnTo>
                    <a:pt x="747661" y="259080"/>
                  </a:lnTo>
                  <a:lnTo>
                    <a:pt x="748233" y="257937"/>
                  </a:lnTo>
                  <a:lnTo>
                    <a:pt x="748233" y="256413"/>
                  </a:lnTo>
                  <a:close/>
                </a:path>
                <a:path w="1220470" h="473710">
                  <a:moveTo>
                    <a:pt x="915289" y="141859"/>
                  </a:moveTo>
                  <a:lnTo>
                    <a:pt x="914222" y="138176"/>
                  </a:lnTo>
                  <a:lnTo>
                    <a:pt x="908532" y="119126"/>
                  </a:lnTo>
                  <a:lnTo>
                    <a:pt x="906094" y="110947"/>
                  </a:lnTo>
                  <a:lnTo>
                    <a:pt x="906094" y="141859"/>
                  </a:lnTo>
                  <a:lnTo>
                    <a:pt x="905967" y="143764"/>
                  </a:lnTo>
                  <a:lnTo>
                    <a:pt x="832180" y="168275"/>
                  </a:lnTo>
                  <a:lnTo>
                    <a:pt x="830275" y="168275"/>
                  </a:lnTo>
                  <a:lnTo>
                    <a:pt x="828878" y="167640"/>
                  </a:lnTo>
                  <a:lnTo>
                    <a:pt x="827735" y="167005"/>
                  </a:lnTo>
                  <a:lnTo>
                    <a:pt x="826719" y="165481"/>
                  </a:lnTo>
                  <a:lnTo>
                    <a:pt x="826084" y="163195"/>
                  </a:lnTo>
                  <a:lnTo>
                    <a:pt x="819988" y="142875"/>
                  </a:lnTo>
                  <a:lnTo>
                    <a:pt x="844981" y="135382"/>
                  </a:lnTo>
                  <a:lnTo>
                    <a:pt x="899236" y="119126"/>
                  </a:lnTo>
                  <a:lnTo>
                    <a:pt x="905332" y="139446"/>
                  </a:lnTo>
                  <a:lnTo>
                    <a:pt x="906094" y="141859"/>
                  </a:lnTo>
                  <a:lnTo>
                    <a:pt x="906094" y="110947"/>
                  </a:lnTo>
                  <a:lnTo>
                    <a:pt x="899871" y="90043"/>
                  </a:lnTo>
                  <a:lnTo>
                    <a:pt x="899109" y="89154"/>
                  </a:lnTo>
                  <a:lnTo>
                    <a:pt x="897839" y="88646"/>
                  </a:lnTo>
                  <a:lnTo>
                    <a:pt x="896950" y="88138"/>
                  </a:lnTo>
                  <a:lnTo>
                    <a:pt x="895934" y="88138"/>
                  </a:lnTo>
                  <a:lnTo>
                    <a:pt x="894791" y="88519"/>
                  </a:lnTo>
                  <a:lnTo>
                    <a:pt x="893521" y="88900"/>
                  </a:lnTo>
                  <a:lnTo>
                    <a:pt x="892632" y="89535"/>
                  </a:lnTo>
                  <a:lnTo>
                    <a:pt x="892124" y="90551"/>
                  </a:lnTo>
                  <a:lnTo>
                    <a:pt x="891489" y="91567"/>
                  </a:lnTo>
                  <a:lnTo>
                    <a:pt x="891362" y="92710"/>
                  </a:lnTo>
                  <a:lnTo>
                    <a:pt x="891743" y="94234"/>
                  </a:lnTo>
                  <a:lnTo>
                    <a:pt x="897077" y="111760"/>
                  </a:lnTo>
                  <a:lnTo>
                    <a:pt x="817702" y="135382"/>
                  </a:lnTo>
                  <a:lnTo>
                    <a:pt x="812495" y="117856"/>
                  </a:lnTo>
                  <a:lnTo>
                    <a:pt x="812114" y="116459"/>
                  </a:lnTo>
                  <a:lnTo>
                    <a:pt x="811225" y="115443"/>
                  </a:lnTo>
                  <a:lnTo>
                    <a:pt x="810082" y="115062"/>
                  </a:lnTo>
                  <a:lnTo>
                    <a:pt x="809193" y="114554"/>
                  </a:lnTo>
                  <a:lnTo>
                    <a:pt x="808050" y="114554"/>
                  </a:lnTo>
                  <a:lnTo>
                    <a:pt x="806907" y="114935"/>
                  </a:lnTo>
                  <a:lnTo>
                    <a:pt x="805764" y="115189"/>
                  </a:lnTo>
                  <a:lnTo>
                    <a:pt x="804875" y="115824"/>
                  </a:lnTo>
                  <a:lnTo>
                    <a:pt x="804240" y="116713"/>
                  </a:lnTo>
                  <a:lnTo>
                    <a:pt x="803605" y="117856"/>
                  </a:lnTo>
                  <a:lnTo>
                    <a:pt x="803605" y="119126"/>
                  </a:lnTo>
                  <a:lnTo>
                    <a:pt x="818654" y="169799"/>
                  </a:lnTo>
                  <a:lnTo>
                    <a:pt x="827227" y="176403"/>
                  </a:lnTo>
                  <a:lnTo>
                    <a:pt x="830783" y="176403"/>
                  </a:lnTo>
                  <a:lnTo>
                    <a:pt x="858037" y="168275"/>
                  </a:lnTo>
                  <a:lnTo>
                    <a:pt x="904062" y="154559"/>
                  </a:lnTo>
                  <a:lnTo>
                    <a:pt x="908380" y="153162"/>
                  </a:lnTo>
                  <a:lnTo>
                    <a:pt x="911555" y="151130"/>
                  </a:lnTo>
                  <a:lnTo>
                    <a:pt x="913206" y="148336"/>
                  </a:lnTo>
                  <a:lnTo>
                    <a:pt x="915111" y="145542"/>
                  </a:lnTo>
                  <a:lnTo>
                    <a:pt x="915238" y="143764"/>
                  </a:lnTo>
                  <a:lnTo>
                    <a:pt x="915289" y="141859"/>
                  </a:lnTo>
                  <a:close/>
                </a:path>
                <a:path w="1220470" h="473710">
                  <a:moveTo>
                    <a:pt x="941781" y="188849"/>
                  </a:moveTo>
                  <a:lnTo>
                    <a:pt x="941527" y="187960"/>
                  </a:lnTo>
                  <a:lnTo>
                    <a:pt x="941273" y="186944"/>
                  </a:lnTo>
                  <a:lnTo>
                    <a:pt x="940638" y="186182"/>
                  </a:lnTo>
                  <a:lnTo>
                    <a:pt x="939622" y="185674"/>
                  </a:lnTo>
                  <a:lnTo>
                    <a:pt x="938606" y="185293"/>
                  </a:lnTo>
                  <a:lnTo>
                    <a:pt x="937463" y="185166"/>
                  </a:lnTo>
                  <a:lnTo>
                    <a:pt x="936193" y="185674"/>
                  </a:lnTo>
                  <a:lnTo>
                    <a:pt x="885012" y="200914"/>
                  </a:lnTo>
                  <a:lnTo>
                    <a:pt x="875995" y="170688"/>
                  </a:lnTo>
                  <a:lnTo>
                    <a:pt x="875106" y="169672"/>
                  </a:lnTo>
                  <a:lnTo>
                    <a:pt x="873963" y="169291"/>
                  </a:lnTo>
                  <a:lnTo>
                    <a:pt x="872947" y="168656"/>
                  </a:lnTo>
                  <a:lnTo>
                    <a:pt x="871931" y="168656"/>
                  </a:lnTo>
                  <a:lnTo>
                    <a:pt x="870915" y="168910"/>
                  </a:lnTo>
                  <a:lnTo>
                    <a:pt x="869772" y="169164"/>
                  </a:lnTo>
                  <a:lnTo>
                    <a:pt x="868883" y="169799"/>
                  </a:lnTo>
                  <a:lnTo>
                    <a:pt x="868375" y="170688"/>
                  </a:lnTo>
                  <a:lnTo>
                    <a:pt x="867740" y="171577"/>
                  </a:lnTo>
                  <a:lnTo>
                    <a:pt x="867486" y="172593"/>
                  </a:lnTo>
                  <a:lnTo>
                    <a:pt x="876757" y="203327"/>
                  </a:lnTo>
                  <a:lnTo>
                    <a:pt x="825576" y="218694"/>
                  </a:lnTo>
                  <a:lnTo>
                    <a:pt x="824179" y="219075"/>
                  </a:lnTo>
                  <a:lnTo>
                    <a:pt x="823290" y="219710"/>
                  </a:lnTo>
                  <a:lnTo>
                    <a:pt x="822655" y="220599"/>
                  </a:lnTo>
                  <a:lnTo>
                    <a:pt x="822274" y="221615"/>
                  </a:lnTo>
                  <a:lnTo>
                    <a:pt x="822274" y="223520"/>
                  </a:lnTo>
                  <a:lnTo>
                    <a:pt x="825576" y="226568"/>
                  </a:lnTo>
                  <a:lnTo>
                    <a:pt x="826592" y="226314"/>
                  </a:lnTo>
                  <a:lnTo>
                    <a:pt x="911352" y="200914"/>
                  </a:lnTo>
                  <a:lnTo>
                    <a:pt x="938479" y="192786"/>
                  </a:lnTo>
                  <a:lnTo>
                    <a:pt x="939749" y="192532"/>
                  </a:lnTo>
                  <a:lnTo>
                    <a:pt x="940638" y="191770"/>
                  </a:lnTo>
                  <a:lnTo>
                    <a:pt x="941146" y="190754"/>
                  </a:lnTo>
                  <a:lnTo>
                    <a:pt x="941654" y="189865"/>
                  </a:lnTo>
                  <a:lnTo>
                    <a:pt x="941781" y="188849"/>
                  </a:lnTo>
                  <a:close/>
                </a:path>
                <a:path w="1220470" h="473710">
                  <a:moveTo>
                    <a:pt x="1019784" y="104622"/>
                  </a:moveTo>
                  <a:lnTo>
                    <a:pt x="1011770" y="78524"/>
                  </a:lnTo>
                  <a:lnTo>
                    <a:pt x="1011770" y="100584"/>
                  </a:lnTo>
                  <a:lnTo>
                    <a:pt x="1011758" y="107823"/>
                  </a:lnTo>
                  <a:lnTo>
                    <a:pt x="1009218" y="113919"/>
                  </a:lnTo>
                  <a:lnTo>
                    <a:pt x="1006551" y="120904"/>
                  </a:lnTo>
                  <a:lnTo>
                    <a:pt x="1001344" y="125476"/>
                  </a:lnTo>
                  <a:lnTo>
                    <a:pt x="993597" y="127762"/>
                  </a:lnTo>
                  <a:lnTo>
                    <a:pt x="985723" y="130175"/>
                  </a:lnTo>
                  <a:lnTo>
                    <a:pt x="978738" y="129159"/>
                  </a:lnTo>
                  <a:lnTo>
                    <a:pt x="972769" y="124841"/>
                  </a:lnTo>
                  <a:lnTo>
                    <a:pt x="967308" y="121031"/>
                  </a:lnTo>
                  <a:lnTo>
                    <a:pt x="963498" y="115443"/>
                  </a:lnTo>
                  <a:lnTo>
                    <a:pt x="961250" y="107823"/>
                  </a:lnTo>
                  <a:lnTo>
                    <a:pt x="959167" y="100965"/>
                  </a:lnTo>
                  <a:lnTo>
                    <a:pt x="959269" y="93599"/>
                  </a:lnTo>
                  <a:lnTo>
                    <a:pt x="964387" y="80772"/>
                  </a:lnTo>
                  <a:lnTo>
                    <a:pt x="969721" y="76200"/>
                  </a:lnTo>
                  <a:lnTo>
                    <a:pt x="977468" y="73914"/>
                  </a:lnTo>
                  <a:lnTo>
                    <a:pt x="985215" y="71501"/>
                  </a:lnTo>
                  <a:lnTo>
                    <a:pt x="992073" y="72517"/>
                  </a:lnTo>
                  <a:lnTo>
                    <a:pt x="998169" y="76835"/>
                  </a:lnTo>
                  <a:lnTo>
                    <a:pt x="1003630" y="80645"/>
                  </a:lnTo>
                  <a:lnTo>
                    <a:pt x="1007440" y="86233"/>
                  </a:lnTo>
                  <a:lnTo>
                    <a:pt x="1009789" y="93853"/>
                  </a:lnTo>
                  <a:lnTo>
                    <a:pt x="1011770" y="100584"/>
                  </a:lnTo>
                  <a:lnTo>
                    <a:pt x="1011770" y="78524"/>
                  </a:lnTo>
                  <a:lnTo>
                    <a:pt x="1007833" y="74015"/>
                  </a:lnTo>
                  <a:lnTo>
                    <a:pt x="1004658" y="71501"/>
                  </a:lnTo>
                  <a:lnTo>
                    <a:pt x="1002741" y="69977"/>
                  </a:lnTo>
                  <a:lnTo>
                    <a:pt x="996454" y="66763"/>
                  </a:lnTo>
                  <a:lnTo>
                    <a:pt x="989787" y="65125"/>
                  </a:lnTo>
                  <a:lnTo>
                    <a:pt x="982738" y="65049"/>
                  </a:lnTo>
                  <a:lnTo>
                    <a:pt x="975309" y="66548"/>
                  </a:lnTo>
                  <a:lnTo>
                    <a:pt x="950950" y="97142"/>
                  </a:lnTo>
                  <a:lnTo>
                    <a:pt x="951306" y="103771"/>
                  </a:lnTo>
                  <a:lnTo>
                    <a:pt x="974318" y="134912"/>
                  </a:lnTo>
                  <a:lnTo>
                    <a:pt x="988225" y="136575"/>
                  </a:lnTo>
                  <a:lnTo>
                    <a:pt x="995756" y="135001"/>
                  </a:lnTo>
                  <a:lnTo>
                    <a:pt x="1002792" y="132168"/>
                  </a:lnTo>
                  <a:lnTo>
                    <a:pt x="1005776" y="130175"/>
                  </a:lnTo>
                  <a:lnTo>
                    <a:pt x="1008672" y="128244"/>
                  </a:lnTo>
                  <a:lnTo>
                    <a:pt x="1013358" y="123215"/>
                  </a:lnTo>
                  <a:lnTo>
                    <a:pt x="1016838" y="117094"/>
                  </a:lnTo>
                  <a:lnTo>
                    <a:pt x="1018908" y="110985"/>
                  </a:lnTo>
                  <a:lnTo>
                    <a:pt x="1019784" y="104622"/>
                  </a:lnTo>
                  <a:close/>
                </a:path>
                <a:path w="1220470" h="473710">
                  <a:moveTo>
                    <a:pt x="1071956" y="87122"/>
                  </a:moveTo>
                  <a:lnTo>
                    <a:pt x="1071867" y="86868"/>
                  </a:lnTo>
                  <a:lnTo>
                    <a:pt x="1070432" y="82296"/>
                  </a:lnTo>
                  <a:lnTo>
                    <a:pt x="1068908" y="81534"/>
                  </a:lnTo>
                  <a:lnTo>
                    <a:pt x="1050874" y="86868"/>
                  </a:lnTo>
                  <a:lnTo>
                    <a:pt x="1038428" y="45212"/>
                  </a:lnTo>
                  <a:lnTo>
                    <a:pt x="1036650" y="44450"/>
                  </a:lnTo>
                  <a:lnTo>
                    <a:pt x="1033729" y="45212"/>
                  </a:lnTo>
                  <a:lnTo>
                    <a:pt x="1030935" y="46101"/>
                  </a:lnTo>
                  <a:lnTo>
                    <a:pt x="1030046" y="47752"/>
                  </a:lnTo>
                  <a:lnTo>
                    <a:pt x="1054303" y="129159"/>
                  </a:lnTo>
                  <a:lnTo>
                    <a:pt x="1054684" y="130556"/>
                  </a:lnTo>
                  <a:lnTo>
                    <a:pt x="1055446" y="131445"/>
                  </a:lnTo>
                  <a:lnTo>
                    <a:pt x="1056589" y="131953"/>
                  </a:lnTo>
                  <a:lnTo>
                    <a:pt x="1057478" y="132461"/>
                  </a:lnTo>
                  <a:lnTo>
                    <a:pt x="1058621" y="132588"/>
                  </a:lnTo>
                  <a:lnTo>
                    <a:pt x="1059764" y="132207"/>
                  </a:lnTo>
                  <a:lnTo>
                    <a:pt x="1060907" y="131953"/>
                  </a:lnTo>
                  <a:lnTo>
                    <a:pt x="1061669" y="131191"/>
                  </a:lnTo>
                  <a:lnTo>
                    <a:pt x="1062304" y="130302"/>
                  </a:lnTo>
                  <a:lnTo>
                    <a:pt x="1062939" y="129159"/>
                  </a:lnTo>
                  <a:lnTo>
                    <a:pt x="1063066" y="128016"/>
                  </a:lnTo>
                  <a:lnTo>
                    <a:pt x="1062685" y="126619"/>
                  </a:lnTo>
                  <a:lnTo>
                    <a:pt x="1053033" y="94107"/>
                  </a:lnTo>
                  <a:lnTo>
                    <a:pt x="1071067" y="88773"/>
                  </a:lnTo>
                  <a:lnTo>
                    <a:pt x="1071956" y="87122"/>
                  </a:lnTo>
                  <a:close/>
                </a:path>
                <a:path w="1220470" h="473710">
                  <a:moveTo>
                    <a:pt x="1076147" y="157353"/>
                  </a:moveTo>
                  <a:lnTo>
                    <a:pt x="1074623" y="152527"/>
                  </a:lnTo>
                  <a:lnTo>
                    <a:pt x="1073099" y="151765"/>
                  </a:lnTo>
                  <a:lnTo>
                    <a:pt x="1070559" y="152400"/>
                  </a:lnTo>
                  <a:lnTo>
                    <a:pt x="997915" y="174117"/>
                  </a:lnTo>
                  <a:lnTo>
                    <a:pt x="995248" y="175006"/>
                  </a:lnTo>
                  <a:lnTo>
                    <a:pt x="993216" y="175133"/>
                  </a:lnTo>
                  <a:lnTo>
                    <a:pt x="992073" y="174498"/>
                  </a:lnTo>
                  <a:lnTo>
                    <a:pt x="990803" y="173863"/>
                  </a:lnTo>
                  <a:lnTo>
                    <a:pt x="989787" y="172212"/>
                  </a:lnTo>
                  <a:lnTo>
                    <a:pt x="983691" y="151638"/>
                  </a:lnTo>
                  <a:lnTo>
                    <a:pt x="983183" y="150114"/>
                  </a:lnTo>
                  <a:lnTo>
                    <a:pt x="982421" y="148971"/>
                  </a:lnTo>
                  <a:lnTo>
                    <a:pt x="981151" y="148463"/>
                  </a:lnTo>
                  <a:lnTo>
                    <a:pt x="980135" y="147828"/>
                  </a:lnTo>
                  <a:lnTo>
                    <a:pt x="975436" y="150114"/>
                  </a:lnTo>
                  <a:lnTo>
                    <a:pt x="974801" y="151257"/>
                  </a:lnTo>
                  <a:lnTo>
                    <a:pt x="974801" y="152654"/>
                  </a:lnTo>
                  <a:lnTo>
                    <a:pt x="975309" y="154178"/>
                  </a:lnTo>
                  <a:lnTo>
                    <a:pt x="980897" y="172974"/>
                  </a:lnTo>
                  <a:lnTo>
                    <a:pt x="982040" y="177038"/>
                  </a:lnTo>
                  <a:lnTo>
                    <a:pt x="984199" y="179832"/>
                  </a:lnTo>
                  <a:lnTo>
                    <a:pt x="990549" y="183007"/>
                  </a:lnTo>
                  <a:lnTo>
                    <a:pt x="994486" y="183134"/>
                  </a:lnTo>
                  <a:lnTo>
                    <a:pt x="998931" y="181737"/>
                  </a:lnTo>
                  <a:lnTo>
                    <a:pt x="1021092" y="175133"/>
                  </a:lnTo>
                  <a:lnTo>
                    <a:pt x="1075258" y="159004"/>
                  </a:lnTo>
                  <a:lnTo>
                    <a:pt x="1076147" y="157353"/>
                  </a:lnTo>
                  <a:close/>
                </a:path>
                <a:path w="1220470" h="473710">
                  <a:moveTo>
                    <a:pt x="1177747" y="72136"/>
                  </a:moveTo>
                  <a:lnTo>
                    <a:pt x="1177366" y="70993"/>
                  </a:lnTo>
                  <a:lnTo>
                    <a:pt x="1177112" y="69723"/>
                  </a:lnTo>
                  <a:lnTo>
                    <a:pt x="1176350" y="68707"/>
                  </a:lnTo>
                  <a:lnTo>
                    <a:pt x="1137869" y="49911"/>
                  </a:lnTo>
                  <a:lnTo>
                    <a:pt x="1129207" y="47663"/>
                  </a:lnTo>
                  <a:lnTo>
                    <a:pt x="1129487" y="39497"/>
                  </a:lnTo>
                  <a:lnTo>
                    <a:pt x="1129106" y="35433"/>
                  </a:lnTo>
                  <a:lnTo>
                    <a:pt x="1128852" y="31242"/>
                  </a:lnTo>
                  <a:lnTo>
                    <a:pt x="1128344" y="27686"/>
                  </a:lnTo>
                  <a:lnTo>
                    <a:pt x="1127455" y="24638"/>
                  </a:lnTo>
                  <a:lnTo>
                    <a:pt x="1127074" y="23114"/>
                  </a:lnTo>
                  <a:lnTo>
                    <a:pt x="1126185" y="22098"/>
                  </a:lnTo>
                  <a:lnTo>
                    <a:pt x="1123899" y="21082"/>
                  </a:lnTo>
                  <a:lnTo>
                    <a:pt x="1122756" y="20955"/>
                  </a:lnTo>
                  <a:lnTo>
                    <a:pt x="1121613" y="21336"/>
                  </a:lnTo>
                  <a:lnTo>
                    <a:pt x="1120470" y="21590"/>
                  </a:lnTo>
                  <a:lnTo>
                    <a:pt x="1119581" y="22225"/>
                  </a:lnTo>
                  <a:lnTo>
                    <a:pt x="1118311" y="24257"/>
                  </a:lnTo>
                  <a:lnTo>
                    <a:pt x="1118184" y="25400"/>
                  </a:lnTo>
                  <a:lnTo>
                    <a:pt x="1118565" y="26670"/>
                  </a:lnTo>
                  <a:lnTo>
                    <a:pt x="1120051" y="33324"/>
                  </a:lnTo>
                  <a:lnTo>
                    <a:pt x="1120635" y="39497"/>
                  </a:lnTo>
                  <a:lnTo>
                    <a:pt x="1120686" y="41402"/>
                  </a:lnTo>
                  <a:lnTo>
                    <a:pt x="1120571" y="45847"/>
                  </a:lnTo>
                  <a:lnTo>
                    <a:pt x="1109065" y="82664"/>
                  </a:lnTo>
                  <a:lnTo>
                    <a:pt x="1102436" y="92837"/>
                  </a:lnTo>
                  <a:lnTo>
                    <a:pt x="1102055" y="94107"/>
                  </a:lnTo>
                  <a:lnTo>
                    <a:pt x="1102309" y="95250"/>
                  </a:lnTo>
                  <a:lnTo>
                    <a:pt x="1102436" y="96393"/>
                  </a:lnTo>
                  <a:lnTo>
                    <a:pt x="1102944" y="97155"/>
                  </a:lnTo>
                  <a:lnTo>
                    <a:pt x="1103960" y="97790"/>
                  </a:lnTo>
                  <a:lnTo>
                    <a:pt x="1104849" y="98298"/>
                  </a:lnTo>
                  <a:lnTo>
                    <a:pt x="1105865" y="98425"/>
                  </a:lnTo>
                  <a:lnTo>
                    <a:pt x="1106881" y="98171"/>
                  </a:lnTo>
                  <a:lnTo>
                    <a:pt x="1126820" y="61976"/>
                  </a:lnTo>
                  <a:lnTo>
                    <a:pt x="1128090" y="55245"/>
                  </a:lnTo>
                  <a:lnTo>
                    <a:pt x="1135075" y="57150"/>
                  </a:lnTo>
                  <a:lnTo>
                    <a:pt x="1141933" y="59563"/>
                  </a:lnTo>
                  <a:lnTo>
                    <a:pt x="1148283" y="62611"/>
                  </a:lnTo>
                  <a:lnTo>
                    <a:pt x="1155395" y="65786"/>
                  </a:lnTo>
                  <a:lnTo>
                    <a:pt x="1162761" y="70104"/>
                  </a:lnTo>
                  <a:lnTo>
                    <a:pt x="1170254" y="75311"/>
                  </a:lnTo>
                  <a:lnTo>
                    <a:pt x="1171397" y="76200"/>
                  </a:lnTo>
                  <a:lnTo>
                    <a:pt x="1172667" y="76454"/>
                  </a:lnTo>
                  <a:lnTo>
                    <a:pt x="1174064" y="76200"/>
                  </a:lnTo>
                  <a:lnTo>
                    <a:pt x="1175207" y="75946"/>
                  </a:lnTo>
                  <a:lnTo>
                    <a:pt x="1176096" y="75311"/>
                  </a:lnTo>
                  <a:lnTo>
                    <a:pt x="1176731" y="74295"/>
                  </a:lnTo>
                  <a:lnTo>
                    <a:pt x="1177493" y="73279"/>
                  </a:lnTo>
                  <a:lnTo>
                    <a:pt x="1177747" y="72136"/>
                  </a:lnTo>
                  <a:close/>
                </a:path>
                <a:path w="1220470" h="473710">
                  <a:moveTo>
                    <a:pt x="1209370" y="69596"/>
                  </a:moveTo>
                  <a:lnTo>
                    <a:pt x="1208989" y="68199"/>
                  </a:lnTo>
                  <a:lnTo>
                    <a:pt x="1199769" y="37465"/>
                  </a:lnTo>
                  <a:lnTo>
                    <a:pt x="1189050" y="1651"/>
                  </a:lnTo>
                  <a:lnTo>
                    <a:pt x="1188288" y="889"/>
                  </a:lnTo>
                  <a:lnTo>
                    <a:pt x="1187145" y="508"/>
                  </a:lnTo>
                  <a:lnTo>
                    <a:pt x="1186256" y="0"/>
                  </a:lnTo>
                  <a:lnTo>
                    <a:pt x="1185240" y="0"/>
                  </a:lnTo>
                  <a:lnTo>
                    <a:pt x="1184097" y="381"/>
                  </a:lnTo>
                  <a:lnTo>
                    <a:pt x="1182827" y="762"/>
                  </a:lnTo>
                  <a:lnTo>
                    <a:pt x="1181938" y="1397"/>
                  </a:lnTo>
                  <a:lnTo>
                    <a:pt x="1181303" y="2286"/>
                  </a:lnTo>
                  <a:lnTo>
                    <a:pt x="1180668" y="3302"/>
                  </a:lnTo>
                  <a:lnTo>
                    <a:pt x="1180541" y="4318"/>
                  </a:lnTo>
                  <a:lnTo>
                    <a:pt x="1188288" y="30099"/>
                  </a:lnTo>
                  <a:lnTo>
                    <a:pt x="1151966" y="41021"/>
                  </a:lnTo>
                  <a:lnTo>
                    <a:pt x="1148410" y="44958"/>
                  </a:lnTo>
                  <a:lnTo>
                    <a:pt x="1148664" y="45847"/>
                  </a:lnTo>
                  <a:lnTo>
                    <a:pt x="1149045" y="46736"/>
                  </a:lnTo>
                  <a:lnTo>
                    <a:pt x="1149680" y="47498"/>
                  </a:lnTo>
                  <a:lnTo>
                    <a:pt x="1150569" y="48133"/>
                  </a:lnTo>
                  <a:lnTo>
                    <a:pt x="1151712" y="48641"/>
                  </a:lnTo>
                  <a:lnTo>
                    <a:pt x="1152982" y="48641"/>
                  </a:lnTo>
                  <a:lnTo>
                    <a:pt x="1154379" y="48133"/>
                  </a:lnTo>
                  <a:lnTo>
                    <a:pt x="1190447" y="37465"/>
                  </a:lnTo>
                  <a:lnTo>
                    <a:pt x="1200531" y="70993"/>
                  </a:lnTo>
                  <a:lnTo>
                    <a:pt x="1200861" y="72263"/>
                  </a:lnTo>
                  <a:lnTo>
                    <a:pt x="1201623" y="73279"/>
                  </a:lnTo>
                  <a:lnTo>
                    <a:pt x="1202766" y="73787"/>
                  </a:lnTo>
                  <a:lnTo>
                    <a:pt x="1203782" y="74295"/>
                  </a:lnTo>
                  <a:lnTo>
                    <a:pt x="1204798" y="74422"/>
                  </a:lnTo>
                  <a:lnTo>
                    <a:pt x="1206068" y="74041"/>
                  </a:lnTo>
                  <a:lnTo>
                    <a:pt x="1207211" y="73787"/>
                  </a:lnTo>
                  <a:lnTo>
                    <a:pt x="1208100" y="73025"/>
                  </a:lnTo>
                  <a:lnTo>
                    <a:pt x="1209243" y="70993"/>
                  </a:lnTo>
                  <a:lnTo>
                    <a:pt x="1209370" y="69596"/>
                  </a:lnTo>
                  <a:close/>
                </a:path>
                <a:path w="1220470" h="473710">
                  <a:moveTo>
                    <a:pt x="1220419" y="102997"/>
                  </a:moveTo>
                  <a:lnTo>
                    <a:pt x="1218399" y="96012"/>
                  </a:lnTo>
                  <a:lnTo>
                    <a:pt x="1216977" y="91376"/>
                  </a:lnTo>
                  <a:lnTo>
                    <a:pt x="1216609" y="90170"/>
                  </a:lnTo>
                  <a:lnTo>
                    <a:pt x="1211656" y="86398"/>
                  </a:lnTo>
                  <a:lnTo>
                    <a:pt x="1211656" y="103505"/>
                  </a:lnTo>
                  <a:lnTo>
                    <a:pt x="1209497" y="107823"/>
                  </a:lnTo>
                  <a:lnTo>
                    <a:pt x="1166672" y="127482"/>
                  </a:lnTo>
                  <a:lnTo>
                    <a:pt x="1151293" y="129819"/>
                  </a:lnTo>
                  <a:lnTo>
                    <a:pt x="1145235" y="129667"/>
                  </a:lnTo>
                  <a:lnTo>
                    <a:pt x="1138377" y="129032"/>
                  </a:lnTo>
                  <a:lnTo>
                    <a:pt x="1134313" y="126619"/>
                  </a:lnTo>
                  <a:lnTo>
                    <a:pt x="1132941" y="122021"/>
                  </a:lnTo>
                  <a:lnTo>
                    <a:pt x="1131646" y="117856"/>
                  </a:lnTo>
                  <a:lnTo>
                    <a:pt x="1167333" y="96266"/>
                  </a:lnTo>
                  <a:lnTo>
                    <a:pt x="1191806" y="91376"/>
                  </a:lnTo>
                  <a:lnTo>
                    <a:pt x="1197940" y="91440"/>
                  </a:lnTo>
                  <a:lnTo>
                    <a:pt x="1204798" y="92202"/>
                  </a:lnTo>
                  <a:lnTo>
                    <a:pt x="1208989" y="94742"/>
                  </a:lnTo>
                  <a:lnTo>
                    <a:pt x="1210259" y="99225"/>
                  </a:lnTo>
                  <a:lnTo>
                    <a:pt x="1211656" y="103505"/>
                  </a:lnTo>
                  <a:lnTo>
                    <a:pt x="1211656" y="86398"/>
                  </a:lnTo>
                  <a:lnTo>
                    <a:pt x="1211275" y="86106"/>
                  </a:lnTo>
                  <a:lnTo>
                    <a:pt x="1202639" y="84582"/>
                  </a:lnTo>
                  <a:lnTo>
                    <a:pt x="1194993" y="83781"/>
                  </a:lnTo>
                  <a:lnTo>
                    <a:pt x="1186167" y="84201"/>
                  </a:lnTo>
                  <a:lnTo>
                    <a:pt x="1144955" y="96583"/>
                  </a:lnTo>
                  <a:lnTo>
                    <a:pt x="1122756" y="118237"/>
                  </a:lnTo>
                  <a:lnTo>
                    <a:pt x="1124864" y="124968"/>
                  </a:lnTo>
                  <a:lnTo>
                    <a:pt x="1126693" y="131064"/>
                  </a:lnTo>
                  <a:lnTo>
                    <a:pt x="1131900" y="135001"/>
                  </a:lnTo>
                  <a:lnTo>
                    <a:pt x="1140409" y="136525"/>
                  </a:lnTo>
                  <a:lnTo>
                    <a:pt x="1148118" y="137274"/>
                  </a:lnTo>
                  <a:lnTo>
                    <a:pt x="1156982" y="136817"/>
                  </a:lnTo>
                  <a:lnTo>
                    <a:pt x="1198232" y="124536"/>
                  </a:lnTo>
                  <a:lnTo>
                    <a:pt x="1218260" y="109220"/>
                  </a:lnTo>
                  <a:lnTo>
                    <a:pt x="1220419" y="102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33799" y="51054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2669794" y="3231007"/>
            <a:ext cx="902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endParaRPr sz="1200">
              <a:latin typeface="굴림"/>
              <a:cs typeface="굴림"/>
            </a:endParaRPr>
          </a:p>
          <a:p>
            <a:pPr marL="203200">
              <a:lnSpc>
                <a:spcPct val="100000"/>
              </a:lnSpc>
            </a:pPr>
            <a:r>
              <a:rPr dirty="0" sz="1200" spc="-5">
                <a:latin typeface="굴림"/>
                <a:cs typeface="굴림"/>
              </a:rPr>
              <a:t>중복성</a:t>
            </a:r>
            <a:endParaRPr sz="1200">
              <a:latin typeface="굴림"/>
              <a:cs typeface="굴림"/>
            </a:endParaRPr>
          </a:p>
          <a:p>
            <a:pPr marL="431800">
              <a:lnSpc>
                <a:spcPct val="100000"/>
              </a:lnSpc>
            </a:pPr>
            <a:r>
              <a:rPr dirty="0" sz="1200">
                <a:latin typeface="굴림"/>
                <a:cs typeface="굴림"/>
              </a:rPr>
              <a:t>최소화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27" name="object 27"/>
          <p:cNvSpPr txBox="1"/>
          <p:nvPr/>
        </p:nvSpPr>
        <p:spPr>
          <a:xfrm>
            <a:off x="4333113" y="2870708"/>
            <a:ext cx="482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  불일치  </a:t>
            </a:r>
            <a:r>
              <a:rPr dirty="0" sz="1200">
                <a:latin typeface="굴림"/>
                <a:cs typeface="굴림"/>
              </a:rPr>
              <a:t>감소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11114" y="3154807"/>
            <a:ext cx="10160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endParaRPr sz="1200">
              <a:latin typeface="굴림"/>
              <a:cs typeface="굴림"/>
            </a:endParaRPr>
          </a:p>
          <a:p>
            <a:pPr marL="144780">
              <a:lnSpc>
                <a:spcPct val="100000"/>
              </a:lnSpc>
            </a:pPr>
            <a:r>
              <a:rPr dirty="0" sz="1200" spc="-5">
                <a:latin typeface="굴림"/>
                <a:cs typeface="굴림"/>
              </a:rPr>
              <a:t>표준화의</a:t>
            </a:r>
            <a:endParaRPr sz="12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굴림"/>
                <a:cs typeface="굴림"/>
              </a:rPr>
              <a:t>용이성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7028" y="5242941"/>
            <a:ext cx="147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굴림"/>
                <a:cs typeface="굴림"/>
              </a:rPr>
              <a:t>데이터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공유의</a:t>
            </a:r>
            <a:r>
              <a:rPr dirty="0" sz="1200" spc="-100">
                <a:latin typeface="굴림"/>
                <a:cs typeface="굴림"/>
              </a:rPr>
              <a:t> </a:t>
            </a:r>
            <a:r>
              <a:rPr dirty="0" sz="1200">
                <a:latin typeface="굴림"/>
                <a:cs typeface="굴림"/>
              </a:rPr>
              <a:t>용이성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33800" y="5105400"/>
            <a:ext cx="16764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608965" marR="373380" indent="-228600">
              <a:lnSpc>
                <a:spcPct val="100000"/>
              </a:lnSpc>
              <a:spcBef>
                <a:spcPts val="345"/>
              </a:spcBef>
            </a:pPr>
            <a:r>
              <a:rPr dirty="0" sz="1200">
                <a:latin typeface="굴림"/>
                <a:cs typeface="굴림"/>
              </a:rPr>
              <a:t>데이터베이스  </a:t>
            </a:r>
            <a:r>
              <a:rPr dirty="0" sz="1200">
                <a:latin typeface="굴림"/>
                <a:cs typeface="굴림"/>
              </a:rPr>
              <a:t>시스템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2575" y="5830011"/>
            <a:ext cx="3197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 b="1">
                <a:latin typeface="돋움"/>
                <a:cs typeface="돋움"/>
              </a:rPr>
              <a:t>&lt;그림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1.5&gt;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데이터베이스</a:t>
            </a:r>
            <a:r>
              <a:rPr dirty="0" sz="1400" spc="-8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시스템의</a:t>
            </a:r>
            <a:r>
              <a:rPr dirty="0" sz="1400" spc="-8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장점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1.1</a:t>
            </a:r>
            <a:r>
              <a:rPr dirty="0" sz="3000" spc="-90"/>
              <a:t> </a:t>
            </a:r>
            <a:r>
              <a:rPr dirty="0" sz="3000" spc="15"/>
              <a:t>데이터베이스의</a:t>
            </a:r>
            <a:r>
              <a:rPr dirty="0" sz="3000" spc="-105"/>
              <a:t> </a:t>
            </a:r>
            <a:r>
              <a:rPr dirty="0"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82000" cy="34099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25" b="1">
                <a:latin typeface="굴림"/>
                <a:cs typeface="굴림"/>
              </a:rPr>
              <a:t>관계형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데이터베이스</a:t>
            </a:r>
            <a:r>
              <a:rPr dirty="0" sz="2000" spc="-12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모델</a:t>
            </a:r>
            <a:endParaRPr sz="20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5" b="1">
                <a:latin typeface="굴림"/>
                <a:cs typeface="굴림"/>
              </a:rPr>
              <a:t>현재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가장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많이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사용되는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모델</a:t>
            </a:r>
            <a:endParaRPr sz="1800">
              <a:latin typeface="굴림"/>
              <a:cs typeface="굴림"/>
            </a:endParaRPr>
          </a:p>
          <a:p>
            <a:pPr lvl="1" marL="756285" marR="145415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10" b="1">
                <a:latin typeface="굴림"/>
                <a:cs typeface="굴림"/>
              </a:rPr>
              <a:t>데이터가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테이블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형태로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표현되며,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사용자가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데이터를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쉽게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다룰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</a:t>
            </a:r>
            <a:r>
              <a:rPr dirty="0" sz="1800" spc="-4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있도록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해주는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질의어(SQL)를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제공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20" b="1">
                <a:latin typeface="굴림"/>
                <a:cs typeface="굴림"/>
              </a:rPr>
              <a:t>테이블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형태로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표현된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단순해서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누구나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쉽게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이해할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수</a:t>
            </a:r>
            <a:r>
              <a:rPr dirty="0" sz="1800" spc="-5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있음</a:t>
            </a:r>
            <a:endParaRPr sz="1800">
              <a:latin typeface="굴림"/>
              <a:cs typeface="굴림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10" b="1">
                <a:latin typeface="굴림"/>
                <a:cs typeface="굴림"/>
              </a:rPr>
              <a:t>SQL은 자연어에 </a:t>
            </a:r>
            <a:r>
              <a:rPr dirty="0" sz="1800" spc="15" b="1">
                <a:latin typeface="굴림"/>
                <a:cs typeface="굴림"/>
              </a:rPr>
              <a:t>가까운 </a:t>
            </a:r>
            <a:r>
              <a:rPr dirty="0" sz="1800" spc="20" b="1">
                <a:latin typeface="굴림"/>
                <a:cs typeface="굴림"/>
              </a:rPr>
              <a:t>문법을 가지고 </a:t>
            </a:r>
            <a:r>
              <a:rPr dirty="0" sz="1800" spc="15" b="1">
                <a:latin typeface="굴림"/>
                <a:cs typeface="굴림"/>
              </a:rPr>
              <a:t>있어서 </a:t>
            </a:r>
            <a:r>
              <a:rPr dirty="0" sz="1800" spc="20" b="1">
                <a:latin typeface="굴림"/>
                <a:cs typeface="굴림"/>
              </a:rPr>
              <a:t>배우기 </a:t>
            </a:r>
            <a:r>
              <a:rPr dirty="0" sz="1800" spc="5" b="1">
                <a:latin typeface="굴림"/>
                <a:cs typeface="굴림"/>
              </a:rPr>
              <a:t>쉽고, </a:t>
            </a:r>
            <a:r>
              <a:rPr dirty="0" sz="1800" spc="10" b="1">
                <a:latin typeface="굴림"/>
                <a:cs typeface="굴림"/>
              </a:rPr>
              <a:t>데이터를 </a:t>
            </a:r>
            <a:r>
              <a:rPr dirty="0" sz="1800" spc="20" b="1">
                <a:latin typeface="굴림"/>
                <a:cs typeface="굴림"/>
              </a:rPr>
              <a:t>어떻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게(how)</a:t>
            </a:r>
            <a:r>
              <a:rPr dirty="0" sz="1800" spc="-5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가져올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것인가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대신에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b="1">
                <a:latin typeface="굴림"/>
                <a:cs typeface="굴림"/>
              </a:rPr>
              <a:t>어떤(what)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데이터를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원하는지만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기술해주면 </a:t>
            </a:r>
            <a:r>
              <a:rPr dirty="0" sz="1800" spc="-57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되기 </a:t>
            </a:r>
            <a:r>
              <a:rPr dirty="0" sz="1800" spc="15" b="1">
                <a:latin typeface="굴림"/>
                <a:cs typeface="굴림"/>
              </a:rPr>
              <a:t>때문에 </a:t>
            </a:r>
            <a:r>
              <a:rPr dirty="0" sz="1800" spc="10" b="1">
                <a:latin typeface="굴림"/>
                <a:cs typeface="굴림"/>
              </a:rPr>
              <a:t>사용자나 </a:t>
            </a:r>
            <a:r>
              <a:rPr dirty="0" sz="1800" spc="5" b="1">
                <a:latin typeface="굴림"/>
                <a:cs typeface="굴림"/>
              </a:rPr>
              <a:t>개발자의 </a:t>
            </a:r>
            <a:r>
              <a:rPr dirty="0" sz="1800" spc="10" b="1">
                <a:latin typeface="굴림"/>
                <a:cs typeface="굴림"/>
              </a:rPr>
              <a:t>입장에서는 데이터를 </a:t>
            </a:r>
            <a:r>
              <a:rPr dirty="0" sz="1800" spc="20" b="1">
                <a:latin typeface="굴림"/>
                <a:cs typeface="굴림"/>
              </a:rPr>
              <a:t>다루는 </a:t>
            </a:r>
            <a:r>
              <a:rPr dirty="0" sz="1800" spc="15" b="1">
                <a:latin typeface="굴림"/>
                <a:cs typeface="굴림"/>
              </a:rPr>
              <a:t>작업이 매우 </a:t>
            </a:r>
            <a:r>
              <a:rPr dirty="0" sz="1800" spc="2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단순해짐</a:t>
            </a:r>
            <a:endParaRPr sz="1800">
              <a:latin typeface="굴림"/>
              <a:cs typeface="굴림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Font typeface=""/>
              <a:buChar char="–"/>
              <a:tabLst>
                <a:tab pos="756285" algn="l"/>
                <a:tab pos="756920" algn="l"/>
              </a:tabLst>
            </a:pPr>
            <a:r>
              <a:rPr dirty="0" sz="1800" spc="10" b="1">
                <a:latin typeface="굴림"/>
                <a:cs typeface="굴림"/>
              </a:rPr>
              <a:t>SQL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명령어나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문법은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표준화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되어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있기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때문에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대부분의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명령어는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모든</a:t>
            </a:r>
            <a:r>
              <a:rPr dirty="0" sz="1800" spc="-6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관</a:t>
            </a:r>
            <a:endParaRPr sz="180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</a:pPr>
            <a:r>
              <a:rPr dirty="0" sz="1800" spc="25" b="1">
                <a:latin typeface="굴림"/>
                <a:cs typeface="굴림"/>
              </a:rPr>
              <a:t>계형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데이터베이스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제품에서</a:t>
            </a:r>
            <a:r>
              <a:rPr dirty="0" sz="1800" spc="-10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공통적으로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사용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가능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15" y="143255"/>
            <a:ext cx="8773795" cy="6202680"/>
          </a:xfrm>
          <a:custGeom>
            <a:avLst/>
            <a:gdLst/>
            <a:ahLst/>
            <a:cxnLst/>
            <a:rect l="l" t="t" r="r" b="b"/>
            <a:pathLst>
              <a:path w="8773795" h="6202680">
                <a:moveTo>
                  <a:pt x="0" y="6202680"/>
                </a:moveTo>
                <a:lnTo>
                  <a:pt x="8773668" y="6202680"/>
                </a:lnTo>
                <a:lnTo>
                  <a:pt x="8773668" y="0"/>
                </a:lnTo>
                <a:lnTo>
                  <a:pt x="0" y="0"/>
                </a:lnTo>
                <a:lnTo>
                  <a:pt x="0" y="620268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1977" y="2156205"/>
          <a:ext cx="1151890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/>
                <a:gridCol w="507365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(6장)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엔티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티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30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462593" y="862393"/>
            <a:ext cx="1177925" cy="568960"/>
            <a:chOff x="2462593" y="862393"/>
            <a:chExt cx="1177925" cy="568960"/>
          </a:xfrm>
        </p:grpSpPr>
        <p:sp>
          <p:nvSpPr>
            <p:cNvPr id="5" name="object 5"/>
            <p:cNvSpPr/>
            <p:nvPr/>
          </p:nvSpPr>
          <p:spPr>
            <a:xfrm>
              <a:off x="2487930" y="887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67355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299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2999" y="533400"/>
                  </a:lnTo>
                  <a:lnTo>
                    <a:pt x="114299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7355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2999" y="533400"/>
                  </a:lnTo>
                  <a:lnTo>
                    <a:pt x="1142999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72118" y="942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업무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>
                <a:latin typeface="돋움"/>
                <a:cs typeface="돋움"/>
              </a:rPr>
              <a:t>분석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(5장)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00309" y="862393"/>
            <a:ext cx="1177925" cy="568960"/>
            <a:chOff x="4000309" y="862393"/>
            <a:chExt cx="1177925" cy="568960"/>
          </a:xfrm>
        </p:grpSpPr>
        <p:sp>
          <p:nvSpPr>
            <p:cNvPr id="10" name="object 10"/>
            <p:cNvSpPr/>
            <p:nvPr/>
          </p:nvSpPr>
          <p:spPr>
            <a:xfrm>
              <a:off x="4025646" y="887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05071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05071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009834" y="942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24309" y="862393"/>
            <a:ext cx="1177925" cy="568960"/>
            <a:chOff x="5524309" y="862393"/>
            <a:chExt cx="1177925" cy="568960"/>
          </a:xfrm>
        </p:grpSpPr>
        <p:sp>
          <p:nvSpPr>
            <p:cNvPr id="15" name="object 15"/>
            <p:cNvSpPr/>
            <p:nvPr/>
          </p:nvSpPr>
          <p:spPr>
            <a:xfrm>
              <a:off x="5549646" y="887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29071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29071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533834" y="942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물리적</a:t>
            </a:r>
            <a:r>
              <a:rPr dirty="0" sz="1200" spc="-55">
                <a:latin typeface="돋움"/>
                <a:cs typeface="돋움"/>
              </a:rPr>
              <a:t> </a:t>
            </a:r>
            <a:r>
              <a:rPr dirty="0" sz="1200" spc="-10">
                <a:latin typeface="돋움"/>
                <a:cs typeface="돋움"/>
              </a:rPr>
              <a:t>DB</a:t>
            </a:r>
            <a:endParaRPr sz="1200">
              <a:latin typeface="돋움"/>
              <a:cs typeface="돋움"/>
            </a:endParaRPr>
          </a:p>
          <a:p>
            <a:pPr marL="167640">
              <a:lnSpc>
                <a:spcPct val="100000"/>
              </a:lnSpc>
            </a:pPr>
            <a:r>
              <a:rPr dirty="0" sz="1200">
                <a:latin typeface="돋움"/>
                <a:cs typeface="돋움"/>
              </a:rPr>
              <a:t>설계</a:t>
            </a:r>
            <a:r>
              <a:rPr dirty="0" sz="1200" spc="-50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(11장)</a:t>
            </a:r>
            <a:endParaRPr sz="1200">
              <a:latin typeface="돋움"/>
              <a:cs typeface="돋움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48309" y="862393"/>
            <a:ext cx="1177925" cy="568960"/>
            <a:chOff x="7048309" y="862393"/>
            <a:chExt cx="1177925" cy="568960"/>
          </a:xfrm>
        </p:grpSpPr>
        <p:sp>
          <p:nvSpPr>
            <p:cNvPr id="20" name="object 20"/>
            <p:cNvSpPr/>
            <p:nvPr/>
          </p:nvSpPr>
          <p:spPr>
            <a:xfrm>
              <a:off x="7073646" y="887729"/>
              <a:ext cx="1152525" cy="543560"/>
            </a:xfrm>
            <a:custGeom>
              <a:avLst/>
              <a:gdLst/>
              <a:ahLst/>
              <a:cxnLst/>
              <a:rect l="l" t="t" r="r" b="b"/>
              <a:pathLst>
                <a:path w="1152525" h="543560">
                  <a:moveTo>
                    <a:pt x="1152525" y="0"/>
                  </a:moveTo>
                  <a:lnTo>
                    <a:pt x="1122426" y="0"/>
                  </a:lnTo>
                  <a:lnTo>
                    <a:pt x="1122426" y="5080"/>
                  </a:lnTo>
                  <a:lnTo>
                    <a:pt x="1122426" y="10160"/>
                  </a:lnTo>
                  <a:lnTo>
                    <a:pt x="1122426" y="513080"/>
                  </a:lnTo>
                  <a:lnTo>
                    <a:pt x="9525" y="513080"/>
                  </a:lnTo>
                  <a:lnTo>
                    <a:pt x="4826" y="513080"/>
                  </a:lnTo>
                  <a:lnTo>
                    <a:pt x="0" y="513080"/>
                  </a:lnTo>
                  <a:lnTo>
                    <a:pt x="0" y="533400"/>
                  </a:lnTo>
                  <a:lnTo>
                    <a:pt x="0" y="543560"/>
                  </a:lnTo>
                  <a:lnTo>
                    <a:pt x="1152525" y="543560"/>
                  </a:lnTo>
                  <a:lnTo>
                    <a:pt x="1152525" y="533400"/>
                  </a:lnTo>
                  <a:lnTo>
                    <a:pt x="1152525" y="10160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53071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143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143000" y="5334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53071" y="86715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533400"/>
                  </a:moveTo>
                  <a:lnTo>
                    <a:pt x="1143000" y="5334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057834" y="942847"/>
            <a:ext cx="1133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marR="100965" indent="-5841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데이터베이스  </a:t>
            </a:r>
            <a:r>
              <a:rPr dirty="0" sz="1200">
                <a:latin typeface="돋움"/>
                <a:cs typeface="돋움"/>
              </a:rPr>
              <a:t>구축</a:t>
            </a:r>
            <a:r>
              <a:rPr dirty="0" sz="1200" spc="-45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(12장)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1116" y="1100327"/>
            <a:ext cx="4986655" cy="81280"/>
          </a:xfrm>
          <a:custGeom>
            <a:avLst/>
            <a:gdLst/>
            <a:ahLst/>
            <a:cxnLst/>
            <a:rect l="l" t="t" r="r" b="b"/>
            <a:pathLst>
              <a:path w="4986655" h="81280">
                <a:moveTo>
                  <a:pt x="50800" y="36322"/>
                </a:moveTo>
                <a:lnTo>
                  <a:pt x="0" y="36322"/>
                </a:lnTo>
                <a:lnTo>
                  <a:pt x="0" y="49022"/>
                </a:lnTo>
                <a:lnTo>
                  <a:pt x="50800" y="49022"/>
                </a:lnTo>
                <a:lnTo>
                  <a:pt x="50800" y="36322"/>
                </a:lnTo>
                <a:close/>
              </a:path>
              <a:path w="4986655" h="81280">
                <a:moveTo>
                  <a:pt x="139700" y="36322"/>
                </a:moveTo>
                <a:lnTo>
                  <a:pt x="88900" y="36322"/>
                </a:lnTo>
                <a:lnTo>
                  <a:pt x="88900" y="49022"/>
                </a:lnTo>
                <a:lnTo>
                  <a:pt x="139700" y="49022"/>
                </a:lnTo>
                <a:lnTo>
                  <a:pt x="139700" y="36322"/>
                </a:lnTo>
                <a:close/>
              </a:path>
              <a:path w="4986655" h="81280">
                <a:moveTo>
                  <a:pt x="228600" y="36322"/>
                </a:moveTo>
                <a:lnTo>
                  <a:pt x="177800" y="36322"/>
                </a:lnTo>
                <a:lnTo>
                  <a:pt x="177800" y="49022"/>
                </a:lnTo>
                <a:lnTo>
                  <a:pt x="228600" y="49022"/>
                </a:lnTo>
                <a:lnTo>
                  <a:pt x="228600" y="36322"/>
                </a:lnTo>
                <a:close/>
              </a:path>
              <a:path w="4986655" h="81280">
                <a:moveTo>
                  <a:pt x="381000" y="42672"/>
                </a:moveTo>
                <a:lnTo>
                  <a:pt x="368300" y="36322"/>
                </a:lnTo>
                <a:lnTo>
                  <a:pt x="304800" y="4572"/>
                </a:lnTo>
                <a:lnTo>
                  <a:pt x="304800" y="36322"/>
                </a:lnTo>
                <a:lnTo>
                  <a:pt x="266700" y="36322"/>
                </a:lnTo>
                <a:lnTo>
                  <a:pt x="266700" y="49022"/>
                </a:lnTo>
                <a:lnTo>
                  <a:pt x="304800" y="49022"/>
                </a:lnTo>
                <a:lnTo>
                  <a:pt x="304800" y="80772"/>
                </a:lnTo>
                <a:lnTo>
                  <a:pt x="368300" y="49022"/>
                </a:lnTo>
                <a:lnTo>
                  <a:pt x="381000" y="42672"/>
                </a:lnTo>
                <a:close/>
              </a:path>
              <a:path w="4986655" h="81280">
                <a:moveTo>
                  <a:pt x="1938528" y="42672"/>
                </a:moveTo>
                <a:lnTo>
                  <a:pt x="1925828" y="36322"/>
                </a:lnTo>
                <a:lnTo>
                  <a:pt x="1862328" y="4572"/>
                </a:lnTo>
                <a:lnTo>
                  <a:pt x="1862328" y="36322"/>
                </a:lnTo>
                <a:lnTo>
                  <a:pt x="1557528" y="36322"/>
                </a:lnTo>
                <a:lnTo>
                  <a:pt x="1557528" y="49022"/>
                </a:lnTo>
                <a:lnTo>
                  <a:pt x="1862328" y="49022"/>
                </a:lnTo>
                <a:lnTo>
                  <a:pt x="1862328" y="80772"/>
                </a:lnTo>
                <a:lnTo>
                  <a:pt x="1925828" y="49022"/>
                </a:lnTo>
                <a:lnTo>
                  <a:pt x="1938528" y="42672"/>
                </a:lnTo>
                <a:close/>
              </a:path>
              <a:path w="4986655" h="81280">
                <a:moveTo>
                  <a:pt x="3462528" y="38100"/>
                </a:moveTo>
                <a:lnTo>
                  <a:pt x="3449828" y="31750"/>
                </a:lnTo>
                <a:lnTo>
                  <a:pt x="3386328" y="0"/>
                </a:lnTo>
                <a:lnTo>
                  <a:pt x="3386328" y="31750"/>
                </a:lnTo>
                <a:lnTo>
                  <a:pt x="3081528" y="31750"/>
                </a:lnTo>
                <a:lnTo>
                  <a:pt x="3081528" y="44450"/>
                </a:lnTo>
                <a:lnTo>
                  <a:pt x="3386328" y="44450"/>
                </a:lnTo>
                <a:lnTo>
                  <a:pt x="3386328" y="76200"/>
                </a:lnTo>
                <a:lnTo>
                  <a:pt x="3449828" y="44450"/>
                </a:lnTo>
                <a:lnTo>
                  <a:pt x="3462528" y="38100"/>
                </a:lnTo>
                <a:close/>
              </a:path>
              <a:path w="4986655" h="81280">
                <a:moveTo>
                  <a:pt x="4986528" y="38100"/>
                </a:moveTo>
                <a:lnTo>
                  <a:pt x="4973828" y="31750"/>
                </a:lnTo>
                <a:lnTo>
                  <a:pt x="4910328" y="0"/>
                </a:lnTo>
                <a:lnTo>
                  <a:pt x="4910328" y="31750"/>
                </a:lnTo>
                <a:lnTo>
                  <a:pt x="4605528" y="31750"/>
                </a:lnTo>
                <a:lnTo>
                  <a:pt x="4605528" y="44450"/>
                </a:lnTo>
                <a:lnTo>
                  <a:pt x="4910328" y="44450"/>
                </a:lnTo>
                <a:lnTo>
                  <a:pt x="4910328" y="76200"/>
                </a:lnTo>
                <a:lnTo>
                  <a:pt x="4973828" y="44450"/>
                </a:lnTo>
                <a:lnTo>
                  <a:pt x="49865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97255" y="862393"/>
          <a:ext cx="1208405" cy="4090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95629"/>
                <a:gridCol w="33655"/>
              </a:tblGrid>
              <a:tr h="546100">
                <a:tc gridSpan="2">
                  <a:txBody>
                    <a:bodyPr/>
                    <a:lstStyle/>
                    <a:p>
                      <a:pPr marL="418465" marR="198120" indent="-27940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설계를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위한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준비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808080"/>
                      </a:solidFill>
                      <a:prstDash val="solid"/>
                    </a:lnL>
                    <a:lnB w="38100">
                      <a:solidFill>
                        <a:srgbClr val="808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748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0808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데이터베이스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R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개요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(1장)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38100">
                      <a:solidFill>
                        <a:srgbClr val="000000"/>
                      </a:solidFill>
                      <a:prstDash val="solid"/>
                    </a:lnL>
                    <a:lnR w="825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</a:tr>
              <a:tr h="546100">
                <a:tc gridSpan="2">
                  <a:txBody>
                    <a:bodyPr/>
                    <a:lstStyle/>
                    <a:p>
                      <a:pPr marL="107314" marR="116205" indent="25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시스템구축</a:t>
                      </a:r>
                      <a:r>
                        <a:rPr dirty="0" sz="1200" spc="-10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&amp; </a:t>
                      </a:r>
                      <a:r>
                        <a:rPr dirty="0" sz="1200" spc="-38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DB설계</a:t>
                      </a:r>
                      <a:r>
                        <a:rPr dirty="0" sz="1200" spc="-8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(2장)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808080"/>
                      </a:solidFill>
                      <a:prstDash val="solid"/>
                    </a:lnL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marL="37465" marR="44450" indent="711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DB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모델링의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주요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개념</a:t>
                      </a:r>
                      <a:r>
                        <a:rPr dirty="0" sz="1200" spc="-4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(3장)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808080"/>
                      </a:solidFill>
                      <a:prstDash val="solid"/>
                    </a:lnL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808080"/>
                      </a:solidFill>
                      <a:prstDash val="solid"/>
                    </a:lnT>
                  </a:tcPr>
                </a:tc>
              </a:tr>
              <a:tr h="545465">
                <a:tc gridSpan="2">
                  <a:txBody>
                    <a:bodyPr/>
                    <a:lstStyle/>
                    <a:p>
                      <a:pPr marL="240029" marR="95885" indent="-1511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모델링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도구의 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사용</a:t>
                      </a:r>
                      <a:r>
                        <a:rPr dirty="0" sz="1200" spc="-3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(4장)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808080"/>
                      </a:solidFill>
                      <a:prstDash val="solid"/>
                    </a:lnL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4005071" y="2400300"/>
            <a:ext cx="1752600" cy="76200"/>
            <a:chOff x="4005071" y="2400300"/>
            <a:chExt cx="1752600" cy="7620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5071" y="2400300"/>
              <a:ext cx="228600" cy="76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9071" y="2400300"/>
              <a:ext cx="228600" cy="76200"/>
            </a:xfrm>
            <a:prstGeom prst="rect">
              <a:avLst/>
            </a:prstGeom>
          </p:spPr>
        </p:pic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216241" y="2157793"/>
          <a:ext cx="1336040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640"/>
                <a:gridCol w="594995"/>
              </a:tblGrid>
              <a:tr h="546100">
                <a:tc gridSpan="2">
                  <a:txBody>
                    <a:bodyPr/>
                    <a:lstStyle/>
                    <a:p>
                      <a:pPr algn="ctr" marR="717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식별자/관계의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R="203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정의(7장)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주식별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자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외래식별자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업무규칙정의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6871716" y="4296409"/>
            <a:ext cx="30480" cy="629920"/>
          </a:xfrm>
          <a:custGeom>
            <a:avLst/>
            <a:gdLst/>
            <a:ahLst/>
            <a:cxnLst/>
            <a:rect l="l" t="t" r="r" b="b"/>
            <a:pathLst>
              <a:path w="30479" h="629920">
                <a:moveTo>
                  <a:pt x="30099" y="0"/>
                </a:moveTo>
                <a:lnTo>
                  <a:pt x="0" y="0"/>
                </a:lnTo>
                <a:lnTo>
                  <a:pt x="0" y="5080"/>
                </a:lnTo>
                <a:lnTo>
                  <a:pt x="0" y="10160"/>
                </a:lnTo>
                <a:lnTo>
                  <a:pt x="0" y="609600"/>
                </a:lnTo>
                <a:lnTo>
                  <a:pt x="20574" y="609600"/>
                </a:lnTo>
                <a:lnTo>
                  <a:pt x="20574" y="629920"/>
                </a:lnTo>
                <a:lnTo>
                  <a:pt x="30099" y="629920"/>
                </a:lnTo>
                <a:lnTo>
                  <a:pt x="30099" y="10160"/>
                </a:lnTo>
                <a:lnTo>
                  <a:pt x="3009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741670" y="2156205"/>
          <a:ext cx="1193800" cy="2754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/>
                <a:gridCol w="600709"/>
              </a:tblGrid>
              <a:tr h="546100">
                <a:tc gridSpan="2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상세화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(7장)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세부속성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R="1143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확정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355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4659">
                <a:tc gridSpan="2"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정규화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(8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1985">
                <a:tc gridSpan="2">
                  <a:txBody>
                    <a:bodyPr/>
                    <a:lstStyle/>
                    <a:p>
                      <a:pPr algn="just" marL="208915" marR="191770" indent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도메인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2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용어사전 </a:t>
                      </a:r>
                      <a:r>
                        <a:rPr dirty="0" sz="1200" spc="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정의</a:t>
                      </a:r>
                      <a:r>
                        <a:rPr dirty="0" sz="1200" spc="-70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장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892290" y="3641090"/>
            <a:ext cx="9525" cy="431800"/>
          </a:xfrm>
          <a:custGeom>
            <a:avLst/>
            <a:gdLst/>
            <a:ahLst/>
            <a:cxnLst/>
            <a:rect l="l" t="t" r="r" b="b"/>
            <a:pathLst>
              <a:path w="9525" h="431800">
                <a:moveTo>
                  <a:pt x="0" y="431800"/>
                </a:moveTo>
                <a:lnTo>
                  <a:pt x="9525" y="431800"/>
                </a:lnTo>
                <a:lnTo>
                  <a:pt x="9525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069073" y="2156205"/>
          <a:ext cx="1156970" cy="324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/>
                <a:gridCol w="568325"/>
              </a:tblGrid>
              <a:tr h="5461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통합및</a:t>
                      </a:r>
                      <a:r>
                        <a:rPr dirty="0" sz="1200" spc="-5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돋움"/>
                          <a:cs typeface="돋움"/>
                        </a:rPr>
                        <a:t>(10장)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5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80808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959">
                <a:tc gridSpan="2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ERD</a:t>
                      </a:r>
                      <a:r>
                        <a:rPr dirty="0" sz="12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돋움"/>
                          <a:cs typeface="돋움"/>
                        </a:rPr>
                        <a:t>통합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325"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엔티티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70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관계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230">
                <a:tc gridSpan="2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200">
                          <a:latin typeface="돋움"/>
                          <a:cs typeface="돋움"/>
                        </a:rPr>
                        <a:t>속성</a:t>
                      </a:r>
                      <a:r>
                        <a:rPr dirty="0" sz="1200" spc="-65">
                          <a:latin typeface="돋움"/>
                          <a:cs typeface="돋움"/>
                        </a:rPr>
                        <a:t> </a:t>
                      </a:r>
                      <a:r>
                        <a:rPr dirty="0" sz="1200">
                          <a:latin typeface="돋움"/>
                          <a:cs typeface="돋움"/>
                        </a:rPr>
                        <a:t>검증</a:t>
                      </a:r>
                      <a:endParaRPr sz="1200">
                        <a:latin typeface="돋움"/>
                        <a:cs typeface="돋움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728281" y="1395793"/>
            <a:ext cx="7430134" cy="1080770"/>
            <a:chOff x="728281" y="1395793"/>
            <a:chExt cx="7430134" cy="1080770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3428" y="2400300"/>
              <a:ext cx="228600" cy="76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95600" y="1400555"/>
              <a:ext cx="5257800" cy="762000"/>
            </a:xfrm>
            <a:custGeom>
              <a:avLst/>
              <a:gdLst/>
              <a:ahLst/>
              <a:cxnLst/>
              <a:rect l="l" t="t" r="r" b="b"/>
              <a:pathLst>
                <a:path w="5257800" h="762000">
                  <a:moveTo>
                    <a:pt x="1143000" y="0"/>
                  </a:moveTo>
                  <a:lnTo>
                    <a:pt x="0" y="762000"/>
                  </a:lnTo>
                </a:path>
                <a:path w="5257800" h="762000">
                  <a:moveTo>
                    <a:pt x="2272284" y="0"/>
                  </a:moveTo>
                  <a:lnTo>
                    <a:pt x="5257800" y="7467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281" y="2186749"/>
              <a:ext cx="161925" cy="238125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1.1</a:t>
            </a:r>
            <a:r>
              <a:rPr dirty="0" sz="3000" spc="-90"/>
              <a:t> </a:t>
            </a:r>
            <a:r>
              <a:rPr dirty="0" sz="3000" spc="15"/>
              <a:t>데이터베이스의</a:t>
            </a:r>
            <a:r>
              <a:rPr dirty="0" sz="3000" spc="-105"/>
              <a:t> </a:t>
            </a:r>
            <a:r>
              <a:rPr dirty="0" sz="3000" spc="20"/>
              <a:t>역사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1741932"/>
            <a:ext cx="2592324" cy="2592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2680" y="5575808"/>
            <a:ext cx="4928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돋움"/>
                <a:cs typeface="돋움"/>
              </a:rPr>
              <a:t>https:/</a:t>
            </a:r>
            <a:r>
              <a:rPr dirty="0" sz="1200">
                <a:latin typeface="돋움"/>
                <a:cs typeface="돋움"/>
                <a:hlinkClick r:id="rId3"/>
              </a:rPr>
              <a:t>/ww</a:t>
            </a:r>
            <a:r>
              <a:rPr dirty="0" sz="1200">
                <a:latin typeface="돋움"/>
                <a:cs typeface="돋움"/>
              </a:rPr>
              <a:t>w</a:t>
            </a:r>
            <a:r>
              <a:rPr dirty="0" sz="1200">
                <a:latin typeface="돋움"/>
                <a:cs typeface="돋움"/>
                <a:hlinkClick r:id="rId3"/>
              </a:rPr>
              <a:t>.facebook.com/iteisa/photos/un-23-de-agosto-como- </a:t>
            </a:r>
            <a:r>
              <a:rPr dirty="0" sz="1200" spc="-390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hoy-hace-96-a%C3%B1os-nac%C3%ADa-edgar-frank-ted-codd- </a:t>
            </a:r>
            <a:r>
              <a:rPr dirty="0" sz="1200" spc="-390">
                <a:latin typeface="돋움"/>
                <a:cs typeface="돋움"/>
              </a:rPr>
              <a:t> </a:t>
            </a:r>
            <a:r>
              <a:rPr dirty="0" sz="1200" spc="-5">
                <a:latin typeface="돋움"/>
                <a:cs typeface="돋움"/>
              </a:rPr>
              <a:t>famoso-por-crea/2553090374729690/</a:t>
            </a:r>
            <a:endParaRPr sz="1200">
              <a:latin typeface="돋움"/>
              <a:cs typeface="돋움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308353" y="4423409"/>
            <a:ext cx="28765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돋움"/>
                <a:cs typeface="돋움"/>
              </a:rPr>
              <a:t>E.F.</a:t>
            </a:r>
            <a:r>
              <a:rPr dirty="0" sz="2000" spc="-70" b="1">
                <a:latin typeface="돋움"/>
                <a:cs typeface="돋움"/>
              </a:rPr>
              <a:t> </a:t>
            </a:r>
            <a:r>
              <a:rPr dirty="0" sz="2000" spc="10" b="1">
                <a:latin typeface="돋움"/>
                <a:cs typeface="돋움"/>
              </a:rPr>
              <a:t>Codd</a:t>
            </a:r>
            <a:r>
              <a:rPr dirty="0" sz="2000" spc="-85" b="1">
                <a:latin typeface="돋움"/>
                <a:cs typeface="돋움"/>
              </a:rPr>
              <a:t> </a:t>
            </a:r>
            <a:r>
              <a:rPr dirty="0" sz="2000" spc="5" b="1">
                <a:latin typeface="돋움"/>
                <a:cs typeface="돋움"/>
              </a:rPr>
              <a:t>(1923~2003)</a:t>
            </a:r>
            <a:endParaRPr sz="20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7567" y="1885950"/>
            <a:ext cx="37585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latin typeface="돋움"/>
                <a:cs typeface="돋움"/>
              </a:rPr>
              <a:t>영국의</a:t>
            </a:r>
            <a:r>
              <a:rPr dirty="0" sz="1800" spc="-4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컴퓨터</a:t>
            </a:r>
            <a:r>
              <a:rPr dirty="0" sz="1800" spc="-3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과학자</a:t>
            </a:r>
            <a:endParaRPr sz="1800">
              <a:latin typeface="돋움"/>
              <a:cs typeface="돋움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돋움"/>
                <a:cs typeface="돋움"/>
              </a:rPr>
              <a:t>수학,화학,</a:t>
            </a:r>
            <a:r>
              <a:rPr dirty="0" sz="1800" spc="-3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컴퓨터학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공부</a:t>
            </a:r>
            <a:endParaRPr sz="1800">
              <a:latin typeface="돋움"/>
              <a:cs typeface="돋움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돋움"/>
                <a:cs typeface="돋움"/>
              </a:rPr>
              <a:t>IBM에서</a:t>
            </a:r>
            <a:r>
              <a:rPr dirty="0" sz="1800" spc="-3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일하는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동안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관계형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모델</a:t>
            </a:r>
            <a:endParaRPr sz="1800">
              <a:latin typeface="돋움"/>
              <a:cs typeface="돋움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latin typeface="돋움"/>
                <a:cs typeface="돋움"/>
              </a:rPr>
              <a:t>을</a:t>
            </a:r>
            <a:r>
              <a:rPr dirty="0" sz="1800" spc="-5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개발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327977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25">
                <a:latin typeface="굴림"/>
                <a:cs typeface="굴림"/>
              </a:rPr>
              <a:t>관계형</a:t>
            </a:r>
            <a:r>
              <a:rPr sz="2000" b="1" spc="-12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데이터베이스</a:t>
            </a:r>
            <a:r>
              <a:rPr sz="2000" b="1" spc="-13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모델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186799" y="2657156"/>
            <a:ext cx="6838596" cy="16862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38348" y="4686680"/>
            <a:ext cx="290639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1.6&gt;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사원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테이블과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질의의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1.2</a:t>
            </a:r>
            <a:r>
              <a:rPr sz="3000" spc="-80"/>
              <a:t> </a:t>
            </a:r>
            <a:r>
              <a:rPr sz="3000" spc="25"/>
              <a:t>관계형</a:t>
            </a:r>
            <a:r>
              <a:rPr sz="3000" spc="-85"/>
              <a:t> </a:t>
            </a:r>
            <a:r>
              <a:rPr sz="3000" spc="15"/>
              <a:t>데이터베이스</a:t>
            </a:r>
            <a:r>
              <a:rPr sz="3000" spc="-90"/>
              <a:t> </a:t>
            </a:r>
            <a:r>
              <a:rPr sz="3000" spc="20"/>
              <a:t>용어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638800" y="2438400"/>
            <a:ext cx="152400" cy="838200"/>
          </a:xfrm>
          <a:custGeom>
            <a:avLst/>
            <a:gdLst/>
            <a:rect l="l" t="t" r="r" b="b"/>
            <a:pathLst>
              <a:path w="152400" h="838200">
                <a:moveTo>
                  <a:pt x="152400" y="0"/>
                </a:moveTo>
                <a:lnTo>
                  <a:pt x="0" y="8382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7912" y="2438400"/>
          <a:ext cx="4801233" cy="283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1066800"/>
                <a:gridCol w="1341754"/>
                <a:gridCol w="716279"/>
              </a:tblGrid>
              <a:tr h="801370">
                <a:tc gridSpan="5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defRPr/>
                      </a:pPr>
                      <a:r>
                        <a:rPr sz="1200" spc="-5">
                          <a:latin typeface="굴림"/>
                          <a:cs typeface="굴림"/>
                        </a:rPr>
                        <a:t>STUDENT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sid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sname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dept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tel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age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김철수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국문학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02-121-2121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박선하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국문학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041-213-4311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안미희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컴퓨터공학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031-132-1231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유창식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컴퓨터공학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02-521-4523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임한솔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산업공학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042-532-1461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81200" y="2909316"/>
            <a:ext cx="152400" cy="2438400"/>
          </a:xfrm>
          <a:custGeom>
            <a:avLst/>
            <a:gdLst/>
            <a:rect l="l" t="t" r="r" b="b"/>
            <a:pathLst>
              <a:path w="152400" h="2438400">
                <a:moveTo>
                  <a:pt x="152400" y="2438400"/>
                </a:moveTo>
                <a:lnTo>
                  <a:pt x="107417" y="2399206"/>
                </a:lnTo>
                <a:lnTo>
                  <a:pt x="90915" y="2355226"/>
                </a:lnTo>
                <a:lnTo>
                  <a:pt x="80089" y="2299443"/>
                </a:lnTo>
                <a:lnTo>
                  <a:pt x="76200" y="2235200"/>
                </a:lnTo>
                <a:lnTo>
                  <a:pt x="76200" y="1422400"/>
                </a:lnTo>
                <a:lnTo>
                  <a:pt x="72310" y="1358156"/>
                </a:lnTo>
                <a:lnTo>
                  <a:pt x="61484" y="1302373"/>
                </a:lnTo>
                <a:lnTo>
                  <a:pt x="44982" y="1258393"/>
                </a:lnTo>
                <a:lnTo>
                  <a:pt x="24067" y="1229555"/>
                </a:lnTo>
                <a:lnTo>
                  <a:pt x="0" y="1219200"/>
                </a:lnTo>
                <a:lnTo>
                  <a:pt x="24067" y="1208844"/>
                </a:lnTo>
                <a:lnTo>
                  <a:pt x="44982" y="1180006"/>
                </a:lnTo>
                <a:lnTo>
                  <a:pt x="61484" y="1136026"/>
                </a:lnTo>
                <a:lnTo>
                  <a:pt x="72310" y="1080243"/>
                </a:lnTo>
                <a:lnTo>
                  <a:pt x="76200" y="1016000"/>
                </a:lnTo>
                <a:lnTo>
                  <a:pt x="76200" y="203200"/>
                </a:lnTo>
                <a:lnTo>
                  <a:pt x="80089" y="138956"/>
                </a:lnTo>
                <a:lnTo>
                  <a:pt x="90915" y="83173"/>
                </a:lnTo>
                <a:lnTo>
                  <a:pt x="107417" y="39193"/>
                </a:lnTo>
                <a:lnTo>
                  <a:pt x="128332" y="10355"/>
                </a:ln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1315592" y="4007611"/>
            <a:ext cx="662940" cy="39878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릴레이션</a:t>
            </a:r>
            <a:endParaRPr sz="12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defRPr/>
            </a:pPr>
            <a:r>
              <a:rPr sz="1200" spc="-5">
                <a:latin typeface="굴림"/>
                <a:cs typeface="굴림"/>
              </a:rPr>
              <a:t>(relation)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4863" y="5822391"/>
            <a:ext cx="720725" cy="39878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속성</a:t>
            </a:r>
            <a:endParaRPr sz="12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  <a:defRPr/>
            </a:pPr>
            <a:r>
              <a:rPr sz="1200" spc="-5">
                <a:latin typeface="굴림"/>
                <a:cs typeface="굴림"/>
              </a:rPr>
              <a:t>(attribute)</a:t>
            </a:r>
            <a:endParaRPr sz="1200">
              <a:latin typeface="굴림"/>
              <a:cs typeface="굴림"/>
            </a:endParaRPr>
          </a:p>
        </p:txBody>
      </p:sp>
      <p:grpSp>
        <p:nvGrpSpPr>
          <p:cNvPr id="8" name="object 8"/>
          <p:cNvGrpSpPr/>
          <p:nvPr/>
        </p:nvGrpSpPr>
        <p:grpSpPr>
          <a:xfrm rot="0">
            <a:off x="1529905" y="1311686"/>
            <a:ext cx="6324600" cy="4561840"/>
            <a:chOff x="1529905" y="1311686"/>
            <a:chExt cx="6324600" cy="4561840"/>
          </a:xfrm>
        </p:grpSpPr>
        <p:sp>
          <p:nvSpPr>
            <p:cNvPr id="9" name="object 9"/>
            <p:cNvSpPr/>
            <p:nvPr/>
          </p:nvSpPr>
          <p:spPr>
            <a:xfrm>
              <a:off x="2819400" y="3801109"/>
              <a:ext cx="5034915" cy="2072639"/>
            </a:xfrm>
            <a:custGeom>
              <a:avLst/>
              <a:gdLst/>
              <a:rect l="l" t="t" r="r" b="b"/>
              <a:pathLst>
                <a:path w="5034915" h="2072639">
                  <a:moveTo>
                    <a:pt x="1678305" y="2060232"/>
                  </a:moveTo>
                  <a:lnTo>
                    <a:pt x="74561" y="1549946"/>
                  </a:lnTo>
                  <a:lnTo>
                    <a:pt x="75793" y="1546098"/>
                  </a:lnTo>
                  <a:lnTo>
                    <a:pt x="84201" y="1519682"/>
                  </a:lnTo>
                  <a:lnTo>
                    <a:pt x="0" y="1532890"/>
                  </a:lnTo>
                  <a:lnTo>
                    <a:pt x="61087" y="1592326"/>
                  </a:lnTo>
                  <a:lnTo>
                    <a:pt x="70713" y="1562049"/>
                  </a:lnTo>
                  <a:lnTo>
                    <a:pt x="1674495" y="2072335"/>
                  </a:lnTo>
                  <a:lnTo>
                    <a:pt x="1678305" y="2060232"/>
                  </a:lnTo>
                  <a:close/>
                </a:path>
                <a:path w="5034915" h="2072639">
                  <a:moveTo>
                    <a:pt x="1831594" y="1984413"/>
                  </a:moveTo>
                  <a:lnTo>
                    <a:pt x="985393" y="1561287"/>
                  </a:lnTo>
                  <a:lnTo>
                    <a:pt x="988225" y="1555623"/>
                  </a:lnTo>
                  <a:lnTo>
                    <a:pt x="999617" y="1532890"/>
                  </a:lnTo>
                  <a:lnTo>
                    <a:pt x="914400" y="1532890"/>
                  </a:lnTo>
                  <a:lnTo>
                    <a:pt x="965454" y="1601089"/>
                  </a:lnTo>
                  <a:lnTo>
                    <a:pt x="979716" y="1572602"/>
                  </a:lnTo>
                  <a:lnTo>
                    <a:pt x="1826006" y="1995766"/>
                  </a:lnTo>
                  <a:lnTo>
                    <a:pt x="1831594" y="1984413"/>
                  </a:lnTo>
                  <a:close/>
                </a:path>
                <a:path w="5034915" h="2072639">
                  <a:moveTo>
                    <a:pt x="1866900" y="1609090"/>
                  </a:moveTo>
                  <a:lnTo>
                    <a:pt x="1860550" y="1596390"/>
                  </a:lnTo>
                  <a:lnTo>
                    <a:pt x="1828800" y="1532890"/>
                  </a:lnTo>
                  <a:lnTo>
                    <a:pt x="1790700" y="1609090"/>
                  </a:lnTo>
                  <a:lnTo>
                    <a:pt x="1822450" y="1609090"/>
                  </a:lnTo>
                  <a:lnTo>
                    <a:pt x="1822450" y="1913890"/>
                  </a:lnTo>
                  <a:lnTo>
                    <a:pt x="1835150" y="1913890"/>
                  </a:lnTo>
                  <a:lnTo>
                    <a:pt x="1835150" y="1609090"/>
                  </a:lnTo>
                  <a:lnTo>
                    <a:pt x="1866900" y="1609090"/>
                  </a:lnTo>
                  <a:close/>
                </a:path>
                <a:path w="5034915" h="2072639">
                  <a:moveTo>
                    <a:pt x="2819400" y="1532890"/>
                  </a:moveTo>
                  <a:lnTo>
                    <a:pt x="2734183" y="1532890"/>
                  </a:lnTo>
                  <a:lnTo>
                    <a:pt x="2748356" y="1561299"/>
                  </a:lnTo>
                  <a:lnTo>
                    <a:pt x="1902206" y="1984413"/>
                  </a:lnTo>
                  <a:lnTo>
                    <a:pt x="1907794" y="1995766"/>
                  </a:lnTo>
                  <a:lnTo>
                    <a:pt x="2754007" y="1572641"/>
                  </a:lnTo>
                  <a:lnTo>
                    <a:pt x="2768219" y="1601089"/>
                  </a:lnTo>
                  <a:lnTo>
                    <a:pt x="2802331" y="1555623"/>
                  </a:lnTo>
                  <a:lnTo>
                    <a:pt x="2819400" y="1532890"/>
                  </a:lnTo>
                  <a:close/>
                </a:path>
                <a:path w="5034915" h="2072639">
                  <a:moveTo>
                    <a:pt x="3962400" y="1532890"/>
                  </a:moveTo>
                  <a:lnTo>
                    <a:pt x="3878580" y="1517650"/>
                  </a:lnTo>
                  <a:lnTo>
                    <a:pt x="3887470" y="1548130"/>
                  </a:lnTo>
                  <a:lnTo>
                    <a:pt x="2131822" y="2060194"/>
                  </a:lnTo>
                  <a:lnTo>
                    <a:pt x="2135378" y="2072386"/>
                  </a:lnTo>
                  <a:lnTo>
                    <a:pt x="3891026" y="1560322"/>
                  </a:lnTo>
                  <a:lnTo>
                    <a:pt x="3899916" y="1590802"/>
                  </a:lnTo>
                  <a:lnTo>
                    <a:pt x="3949789" y="1544574"/>
                  </a:lnTo>
                  <a:lnTo>
                    <a:pt x="3962400" y="1532890"/>
                  </a:lnTo>
                  <a:close/>
                </a:path>
                <a:path w="5034915" h="2072639">
                  <a:moveTo>
                    <a:pt x="5034661" y="240665"/>
                  </a:moveTo>
                  <a:lnTo>
                    <a:pt x="5029200" y="237490"/>
                  </a:lnTo>
                  <a:lnTo>
                    <a:pt x="5031486" y="231521"/>
                  </a:lnTo>
                  <a:lnTo>
                    <a:pt x="4493145" y="29718"/>
                  </a:lnTo>
                  <a:lnTo>
                    <a:pt x="4494809" y="25273"/>
                  </a:lnTo>
                  <a:lnTo>
                    <a:pt x="4504309" y="0"/>
                  </a:lnTo>
                  <a:lnTo>
                    <a:pt x="4419600" y="8890"/>
                  </a:lnTo>
                  <a:lnTo>
                    <a:pt x="4477512" y="71374"/>
                  </a:lnTo>
                  <a:lnTo>
                    <a:pt x="4488713" y="41529"/>
                  </a:lnTo>
                  <a:lnTo>
                    <a:pt x="5002657" y="234365"/>
                  </a:lnTo>
                  <a:lnTo>
                    <a:pt x="4494428" y="297891"/>
                  </a:lnTo>
                  <a:lnTo>
                    <a:pt x="4490466" y="266446"/>
                  </a:lnTo>
                  <a:lnTo>
                    <a:pt x="4419600" y="313690"/>
                  </a:lnTo>
                  <a:lnTo>
                    <a:pt x="4499991" y="342011"/>
                  </a:lnTo>
                  <a:lnTo>
                    <a:pt x="4496219" y="312166"/>
                  </a:lnTo>
                  <a:lnTo>
                    <a:pt x="4496028" y="310591"/>
                  </a:lnTo>
                  <a:lnTo>
                    <a:pt x="5006187" y="246824"/>
                  </a:lnTo>
                  <a:lnTo>
                    <a:pt x="4476750" y="643902"/>
                  </a:lnTo>
                  <a:lnTo>
                    <a:pt x="4457700" y="618490"/>
                  </a:lnTo>
                  <a:lnTo>
                    <a:pt x="4419600" y="694690"/>
                  </a:lnTo>
                  <a:lnTo>
                    <a:pt x="4503420" y="679450"/>
                  </a:lnTo>
                  <a:lnTo>
                    <a:pt x="4490085" y="661670"/>
                  </a:lnTo>
                  <a:lnTo>
                    <a:pt x="4484370" y="654050"/>
                  </a:lnTo>
                  <a:lnTo>
                    <a:pt x="4993043" y="272542"/>
                  </a:lnTo>
                  <a:lnTo>
                    <a:pt x="4462208" y="935977"/>
                  </a:lnTo>
                  <a:lnTo>
                    <a:pt x="4437507" y="916178"/>
                  </a:lnTo>
                  <a:lnTo>
                    <a:pt x="4419600" y="999490"/>
                  </a:lnTo>
                  <a:lnTo>
                    <a:pt x="4496943" y="963803"/>
                  </a:lnTo>
                  <a:lnTo>
                    <a:pt x="4484573" y="953897"/>
                  </a:lnTo>
                  <a:lnTo>
                    <a:pt x="4472140" y="943940"/>
                  </a:lnTo>
                  <a:lnTo>
                    <a:pt x="4983467" y="304774"/>
                  </a:lnTo>
                  <a:lnTo>
                    <a:pt x="4451909" y="1234998"/>
                  </a:lnTo>
                  <a:lnTo>
                    <a:pt x="4424299" y="1219200"/>
                  </a:lnTo>
                  <a:lnTo>
                    <a:pt x="4419600" y="1304290"/>
                  </a:lnTo>
                  <a:lnTo>
                    <a:pt x="4490466" y="1257046"/>
                  </a:lnTo>
                  <a:lnTo>
                    <a:pt x="4482249" y="1252347"/>
                  </a:lnTo>
                  <a:lnTo>
                    <a:pt x="4462881" y="1241272"/>
                  </a:lnTo>
                  <a:lnTo>
                    <a:pt x="5034661" y="240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4667" y="1610002"/>
              <a:ext cx="1052195" cy="678180"/>
            </a:xfrm>
            <a:custGeom>
              <a:avLst/>
              <a:gdLst/>
              <a:rect l="l" t="t" r="r" b="b"/>
              <a:pathLst>
                <a:path w="1052195" h="678180">
                  <a:moveTo>
                    <a:pt x="513800" y="0"/>
                  </a:moveTo>
                  <a:lnTo>
                    <a:pt x="384556" y="484"/>
                  </a:lnTo>
                  <a:lnTo>
                    <a:pt x="309471" y="2893"/>
                  </a:lnTo>
                  <a:lnTo>
                    <a:pt x="264413" y="12041"/>
                  </a:lnTo>
                  <a:lnTo>
                    <a:pt x="192277" y="62079"/>
                  </a:lnTo>
                  <a:lnTo>
                    <a:pt x="156551" y="92438"/>
                  </a:lnTo>
                  <a:lnTo>
                    <a:pt x="116350" y="130499"/>
                  </a:lnTo>
                  <a:lnTo>
                    <a:pt x="76136" y="173696"/>
                  </a:lnTo>
                  <a:lnTo>
                    <a:pt x="40367" y="219465"/>
                  </a:lnTo>
                  <a:lnTo>
                    <a:pt x="13501" y="265240"/>
                  </a:lnTo>
                  <a:lnTo>
                    <a:pt x="0" y="308459"/>
                  </a:lnTo>
                  <a:lnTo>
                    <a:pt x="602" y="353052"/>
                  </a:lnTo>
                  <a:lnTo>
                    <a:pt x="11890" y="401935"/>
                  </a:lnTo>
                  <a:lnTo>
                    <a:pt x="32083" y="450826"/>
                  </a:lnTo>
                  <a:lnTo>
                    <a:pt x="59398" y="495440"/>
                  </a:lnTo>
                  <a:lnTo>
                    <a:pt x="92054" y="531497"/>
                  </a:lnTo>
                  <a:lnTo>
                    <a:pt x="128269" y="554712"/>
                  </a:lnTo>
                  <a:lnTo>
                    <a:pt x="164487" y="559944"/>
                  </a:lnTo>
                  <a:lnTo>
                    <a:pt x="207633" y="552420"/>
                  </a:lnTo>
                  <a:lnTo>
                    <a:pt x="255462" y="536987"/>
                  </a:lnTo>
                  <a:lnTo>
                    <a:pt x="305729" y="518493"/>
                  </a:lnTo>
                  <a:lnTo>
                    <a:pt x="356186" y="501785"/>
                  </a:lnTo>
                  <a:lnTo>
                    <a:pt x="404589" y="491710"/>
                  </a:lnTo>
                  <a:lnTo>
                    <a:pt x="448690" y="493117"/>
                  </a:lnTo>
                  <a:lnTo>
                    <a:pt x="488120" y="510371"/>
                  </a:lnTo>
                  <a:lnTo>
                    <a:pt x="524751" y="540547"/>
                  </a:lnTo>
                  <a:lnTo>
                    <a:pt x="559701" y="577722"/>
                  </a:lnTo>
                  <a:lnTo>
                    <a:pt x="594093" y="615970"/>
                  </a:lnTo>
                  <a:lnTo>
                    <a:pt x="629043" y="649366"/>
                  </a:lnTo>
                  <a:lnTo>
                    <a:pt x="665674" y="671985"/>
                  </a:lnTo>
                  <a:lnTo>
                    <a:pt x="705104" y="677902"/>
                  </a:lnTo>
                  <a:lnTo>
                    <a:pt x="740008" y="670126"/>
                  </a:lnTo>
                  <a:lnTo>
                    <a:pt x="779397" y="654498"/>
                  </a:lnTo>
                  <a:lnTo>
                    <a:pt x="821426" y="632285"/>
                  </a:lnTo>
                  <a:lnTo>
                    <a:pt x="864248" y="604750"/>
                  </a:lnTo>
                  <a:lnTo>
                    <a:pt x="906018" y="573159"/>
                  </a:lnTo>
                  <a:lnTo>
                    <a:pt x="944889" y="538776"/>
                  </a:lnTo>
                  <a:lnTo>
                    <a:pt x="979015" y="502865"/>
                  </a:lnTo>
                  <a:lnTo>
                    <a:pt x="1006552" y="466692"/>
                  </a:lnTo>
                  <a:lnTo>
                    <a:pt x="1025651" y="431522"/>
                  </a:lnTo>
                  <a:lnTo>
                    <a:pt x="1038207" y="394192"/>
                  </a:lnTo>
                  <a:lnTo>
                    <a:pt x="1047074" y="351796"/>
                  </a:lnTo>
                  <a:lnTo>
                    <a:pt x="1051724" y="306107"/>
                  </a:lnTo>
                  <a:lnTo>
                    <a:pt x="1051630" y="258896"/>
                  </a:lnTo>
                  <a:lnTo>
                    <a:pt x="1046263" y="211938"/>
                  </a:lnTo>
                  <a:lnTo>
                    <a:pt x="1035097" y="167004"/>
                  </a:lnTo>
                  <a:lnTo>
                    <a:pt x="1017602" y="125868"/>
                  </a:lnTo>
                  <a:lnTo>
                    <a:pt x="993251" y="90302"/>
                  </a:lnTo>
                  <a:lnTo>
                    <a:pt x="961517" y="62079"/>
                  </a:lnTo>
                  <a:lnTo>
                    <a:pt x="890601" y="32557"/>
                  </a:lnTo>
                  <a:lnTo>
                    <a:pt x="844345" y="22129"/>
                  </a:lnTo>
                  <a:lnTo>
                    <a:pt x="792969" y="14162"/>
                  </a:lnTo>
                  <a:lnTo>
                    <a:pt x="738029" y="8334"/>
                  </a:lnTo>
                  <a:lnTo>
                    <a:pt x="681085" y="4325"/>
                  </a:lnTo>
                  <a:lnTo>
                    <a:pt x="623693" y="1814"/>
                  </a:lnTo>
                  <a:lnTo>
                    <a:pt x="567412" y="479"/>
                  </a:lnTo>
                  <a:lnTo>
                    <a:pt x="5138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4667" y="1610002"/>
              <a:ext cx="1052195" cy="678180"/>
            </a:xfrm>
            <a:custGeom>
              <a:avLst/>
              <a:gdLst/>
              <a:rect l="l" t="t" r="r" b="b"/>
              <a:pathLst>
                <a:path w="1052195" h="678180">
                  <a:moveTo>
                    <a:pt x="384556" y="484"/>
                  </a:moveTo>
                  <a:lnTo>
                    <a:pt x="309471" y="2893"/>
                  </a:lnTo>
                  <a:lnTo>
                    <a:pt x="264413" y="12041"/>
                  </a:lnTo>
                  <a:lnTo>
                    <a:pt x="192277" y="62079"/>
                  </a:lnTo>
                  <a:lnTo>
                    <a:pt x="156551" y="92438"/>
                  </a:lnTo>
                  <a:lnTo>
                    <a:pt x="116350" y="130499"/>
                  </a:lnTo>
                  <a:lnTo>
                    <a:pt x="76136" y="173696"/>
                  </a:lnTo>
                  <a:lnTo>
                    <a:pt x="40367" y="219465"/>
                  </a:lnTo>
                  <a:lnTo>
                    <a:pt x="13501" y="265240"/>
                  </a:lnTo>
                  <a:lnTo>
                    <a:pt x="0" y="308459"/>
                  </a:lnTo>
                  <a:lnTo>
                    <a:pt x="602" y="353052"/>
                  </a:lnTo>
                  <a:lnTo>
                    <a:pt x="11890" y="401935"/>
                  </a:lnTo>
                  <a:lnTo>
                    <a:pt x="32083" y="450826"/>
                  </a:lnTo>
                  <a:lnTo>
                    <a:pt x="59398" y="495440"/>
                  </a:lnTo>
                  <a:lnTo>
                    <a:pt x="92054" y="531497"/>
                  </a:lnTo>
                  <a:lnTo>
                    <a:pt x="128269" y="554712"/>
                  </a:lnTo>
                  <a:lnTo>
                    <a:pt x="164487" y="559944"/>
                  </a:lnTo>
                  <a:lnTo>
                    <a:pt x="207633" y="552420"/>
                  </a:lnTo>
                  <a:lnTo>
                    <a:pt x="255462" y="536987"/>
                  </a:lnTo>
                  <a:lnTo>
                    <a:pt x="305729" y="518493"/>
                  </a:lnTo>
                  <a:lnTo>
                    <a:pt x="356186" y="501785"/>
                  </a:lnTo>
                  <a:lnTo>
                    <a:pt x="404589" y="491710"/>
                  </a:lnTo>
                  <a:lnTo>
                    <a:pt x="448690" y="493117"/>
                  </a:lnTo>
                  <a:lnTo>
                    <a:pt x="488120" y="510371"/>
                  </a:lnTo>
                  <a:lnTo>
                    <a:pt x="524751" y="540547"/>
                  </a:lnTo>
                  <a:lnTo>
                    <a:pt x="559701" y="577722"/>
                  </a:lnTo>
                  <a:lnTo>
                    <a:pt x="594093" y="615970"/>
                  </a:lnTo>
                  <a:lnTo>
                    <a:pt x="629043" y="649366"/>
                  </a:lnTo>
                  <a:lnTo>
                    <a:pt x="665674" y="671985"/>
                  </a:lnTo>
                  <a:lnTo>
                    <a:pt x="705104" y="677902"/>
                  </a:lnTo>
                  <a:lnTo>
                    <a:pt x="740008" y="670126"/>
                  </a:lnTo>
                  <a:lnTo>
                    <a:pt x="779397" y="654498"/>
                  </a:lnTo>
                  <a:lnTo>
                    <a:pt x="821426" y="632285"/>
                  </a:lnTo>
                  <a:lnTo>
                    <a:pt x="864248" y="604750"/>
                  </a:lnTo>
                  <a:lnTo>
                    <a:pt x="906018" y="573159"/>
                  </a:lnTo>
                  <a:lnTo>
                    <a:pt x="944889" y="538776"/>
                  </a:lnTo>
                  <a:lnTo>
                    <a:pt x="979015" y="502865"/>
                  </a:lnTo>
                  <a:lnTo>
                    <a:pt x="1006552" y="466692"/>
                  </a:lnTo>
                  <a:lnTo>
                    <a:pt x="1025651" y="431522"/>
                  </a:lnTo>
                  <a:lnTo>
                    <a:pt x="1038207" y="394192"/>
                  </a:lnTo>
                  <a:lnTo>
                    <a:pt x="1047074" y="351796"/>
                  </a:lnTo>
                  <a:lnTo>
                    <a:pt x="1051724" y="306107"/>
                  </a:lnTo>
                  <a:lnTo>
                    <a:pt x="1051630" y="258896"/>
                  </a:lnTo>
                  <a:lnTo>
                    <a:pt x="1046263" y="211938"/>
                  </a:lnTo>
                  <a:lnTo>
                    <a:pt x="1035097" y="167004"/>
                  </a:lnTo>
                  <a:lnTo>
                    <a:pt x="1017602" y="125868"/>
                  </a:lnTo>
                  <a:lnTo>
                    <a:pt x="993251" y="90302"/>
                  </a:lnTo>
                  <a:lnTo>
                    <a:pt x="961517" y="62079"/>
                  </a:lnTo>
                  <a:lnTo>
                    <a:pt x="890601" y="32557"/>
                  </a:lnTo>
                  <a:lnTo>
                    <a:pt x="844345" y="22129"/>
                  </a:lnTo>
                  <a:lnTo>
                    <a:pt x="792969" y="14162"/>
                  </a:lnTo>
                  <a:lnTo>
                    <a:pt x="738029" y="8334"/>
                  </a:lnTo>
                  <a:lnTo>
                    <a:pt x="681085" y="4325"/>
                  </a:lnTo>
                  <a:lnTo>
                    <a:pt x="623693" y="1814"/>
                  </a:lnTo>
                  <a:lnTo>
                    <a:pt x="567412" y="479"/>
                  </a:lnTo>
                  <a:lnTo>
                    <a:pt x="513800" y="0"/>
                  </a:lnTo>
                  <a:lnTo>
                    <a:pt x="464414" y="54"/>
                  </a:lnTo>
                  <a:lnTo>
                    <a:pt x="420814" y="323"/>
                  </a:lnTo>
                  <a:lnTo>
                    <a:pt x="384556" y="4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7060" y="1556241"/>
              <a:ext cx="1006475" cy="842010"/>
            </a:xfrm>
            <a:custGeom>
              <a:avLst/>
              <a:gdLst/>
              <a:rect l="l" t="t" r="r" b="b"/>
              <a:pathLst>
                <a:path w="1006475" h="842010">
                  <a:moveTo>
                    <a:pt x="751844" y="0"/>
                  </a:moveTo>
                  <a:lnTo>
                    <a:pt x="697371" y="1202"/>
                  </a:lnTo>
                  <a:lnTo>
                    <a:pt x="641177" y="4637"/>
                  </a:lnTo>
                  <a:lnTo>
                    <a:pt x="584808" y="9618"/>
                  </a:lnTo>
                  <a:lnTo>
                    <a:pt x="529810" y="15457"/>
                  </a:lnTo>
                  <a:lnTo>
                    <a:pt x="430102" y="26964"/>
                  </a:lnTo>
                  <a:lnTo>
                    <a:pt x="388485" y="31258"/>
                  </a:lnTo>
                  <a:lnTo>
                    <a:pt x="330993" y="35479"/>
                  </a:lnTo>
                  <a:lnTo>
                    <a:pt x="278156" y="38592"/>
                  </a:lnTo>
                  <a:lnTo>
                    <a:pt x="229977" y="42598"/>
                  </a:lnTo>
                  <a:lnTo>
                    <a:pt x="186462" y="49499"/>
                  </a:lnTo>
                  <a:lnTo>
                    <a:pt x="147614" y="61296"/>
                  </a:lnTo>
                  <a:lnTo>
                    <a:pt x="113438" y="79991"/>
                  </a:lnTo>
                  <a:lnTo>
                    <a:pt x="83939" y="107585"/>
                  </a:lnTo>
                  <a:lnTo>
                    <a:pt x="61391" y="141151"/>
                  </a:lnTo>
                  <a:lnTo>
                    <a:pt x="41671" y="183210"/>
                  </a:lnTo>
                  <a:lnTo>
                    <a:pt x="25226" y="231525"/>
                  </a:lnTo>
                  <a:lnTo>
                    <a:pt x="12501" y="283861"/>
                  </a:lnTo>
                  <a:lnTo>
                    <a:pt x="3943" y="337983"/>
                  </a:lnTo>
                  <a:lnTo>
                    <a:pt x="0" y="391656"/>
                  </a:lnTo>
                  <a:lnTo>
                    <a:pt x="1116" y="442644"/>
                  </a:lnTo>
                  <a:lnTo>
                    <a:pt x="7739" y="488712"/>
                  </a:lnTo>
                  <a:lnTo>
                    <a:pt x="19124" y="532584"/>
                  </a:lnTo>
                  <a:lnTo>
                    <a:pt x="34526" y="577489"/>
                  </a:lnTo>
                  <a:lnTo>
                    <a:pt x="54389" y="622090"/>
                  </a:lnTo>
                  <a:lnTo>
                    <a:pt x="79160" y="665052"/>
                  </a:lnTo>
                  <a:lnTo>
                    <a:pt x="109283" y="705036"/>
                  </a:lnTo>
                  <a:lnTo>
                    <a:pt x="145202" y="740708"/>
                  </a:lnTo>
                  <a:lnTo>
                    <a:pt x="187363" y="770730"/>
                  </a:lnTo>
                  <a:lnTo>
                    <a:pt x="236212" y="793766"/>
                  </a:lnTo>
                  <a:lnTo>
                    <a:pt x="313533" y="815131"/>
                  </a:lnTo>
                  <a:lnTo>
                    <a:pt x="360154" y="823941"/>
                  </a:lnTo>
                  <a:lnTo>
                    <a:pt x="410557" y="831224"/>
                  </a:lnTo>
                  <a:lnTo>
                    <a:pt x="463597" y="836774"/>
                  </a:lnTo>
                  <a:lnTo>
                    <a:pt x="518130" y="840381"/>
                  </a:lnTo>
                  <a:lnTo>
                    <a:pt x="573013" y="841838"/>
                  </a:lnTo>
                  <a:lnTo>
                    <a:pt x="627100" y="840936"/>
                  </a:lnTo>
                  <a:lnTo>
                    <a:pt x="679247" y="837468"/>
                  </a:lnTo>
                  <a:lnTo>
                    <a:pt x="728311" y="831224"/>
                  </a:lnTo>
                  <a:lnTo>
                    <a:pt x="773147" y="821999"/>
                  </a:lnTo>
                  <a:lnTo>
                    <a:pt x="812610" y="809582"/>
                  </a:lnTo>
                  <a:lnTo>
                    <a:pt x="880308" y="765839"/>
                  </a:lnTo>
                  <a:lnTo>
                    <a:pt x="908894" y="729073"/>
                  </a:lnTo>
                  <a:lnTo>
                    <a:pt x="931999" y="685299"/>
                  </a:lnTo>
                  <a:lnTo>
                    <a:pt x="950309" y="636345"/>
                  </a:lnTo>
                  <a:lnTo>
                    <a:pt x="964509" y="584041"/>
                  </a:lnTo>
                  <a:lnTo>
                    <a:pt x="975283" y="530218"/>
                  </a:lnTo>
                  <a:lnTo>
                    <a:pt x="983318" y="476703"/>
                  </a:lnTo>
                  <a:lnTo>
                    <a:pt x="989297" y="425328"/>
                  </a:lnTo>
                  <a:lnTo>
                    <a:pt x="1002940" y="282725"/>
                  </a:lnTo>
                  <a:lnTo>
                    <a:pt x="1006050" y="231370"/>
                  </a:lnTo>
                  <a:lnTo>
                    <a:pt x="1005162" y="182910"/>
                  </a:lnTo>
                  <a:lnTo>
                    <a:pt x="998275" y="138007"/>
                  </a:lnTo>
                  <a:lnTo>
                    <a:pt x="983390" y="97323"/>
                  </a:lnTo>
                  <a:lnTo>
                    <a:pt x="958509" y="61519"/>
                  </a:lnTo>
                  <a:lnTo>
                    <a:pt x="921631" y="31258"/>
                  </a:lnTo>
                  <a:lnTo>
                    <a:pt x="849449" y="7041"/>
                  </a:lnTo>
                  <a:lnTo>
                    <a:pt x="803052" y="1717"/>
                  </a:lnTo>
                  <a:lnTo>
                    <a:pt x="75184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7060" y="1556241"/>
              <a:ext cx="1006475" cy="842010"/>
            </a:xfrm>
            <a:custGeom>
              <a:avLst/>
              <a:gdLst/>
              <a:rect l="l" t="t" r="r" b="b"/>
              <a:pathLst>
                <a:path w="1006475" h="842010">
                  <a:moveTo>
                    <a:pt x="388485" y="31258"/>
                  </a:moveTo>
                  <a:lnTo>
                    <a:pt x="330993" y="35479"/>
                  </a:lnTo>
                  <a:lnTo>
                    <a:pt x="278156" y="38592"/>
                  </a:lnTo>
                  <a:lnTo>
                    <a:pt x="229977" y="42598"/>
                  </a:lnTo>
                  <a:lnTo>
                    <a:pt x="186462" y="49499"/>
                  </a:lnTo>
                  <a:lnTo>
                    <a:pt x="147614" y="61296"/>
                  </a:lnTo>
                  <a:lnTo>
                    <a:pt x="113438" y="79991"/>
                  </a:lnTo>
                  <a:lnTo>
                    <a:pt x="83939" y="107585"/>
                  </a:lnTo>
                  <a:lnTo>
                    <a:pt x="61391" y="141151"/>
                  </a:lnTo>
                  <a:lnTo>
                    <a:pt x="41671" y="183210"/>
                  </a:lnTo>
                  <a:lnTo>
                    <a:pt x="25226" y="231525"/>
                  </a:lnTo>
                  <a:lnTo>
                    <a:pt x="12501" y="283861"/>
                  </a:lnTo>
                  <a:lnTo>
                    <a:pt x="3943" y="337983"/>
                  </a:lnTo>
                  <a:lnTo>
                    <a:pt x="0" y="391656"/>
                  </a:lnTo>
                  <a:lnTo>
                    <a:pt x="1116" y="442644"/>
                  </a:lnTo>
                  <a:lnTo>
                    <a:pt x="7739" y="488712"/>
                  </a:lnTo>
                  <a:lnTo>
                    <a:pt x="19124" y="532584"/>
                  </a:lnTo>
                  <a:lnTo>
                    <a:pt x="34526" y="577489"/>
                  </a:lnTo>
                  <a:lnTo>
                    <a:pt x="54389" y="622090"/>
                  </a:lnTo>
                  <a:lnTo>
                    <a:pt x="79160" y="665052"/>
                  </a:lnTo>
                  <a:lnTo>
                    <a:pt x="109283" y="705036"/>
                  </a:lnTo>
                  <a:lnTo>
                    <a:pt x="145202" y="740708"/>
                  </a:lnTo>
                  <a:lnTo>
                    <a:pt x="187363" y="770730"/>
                  </a:lnTo>
                  <a:lnTo>
                    <a:pt x="236212" y="793766"/>
                  </a:lnTo>
                  <a:lnTo>
                    <a:pt x="313533" y="815131"/>
                  </a:lnTo>
                  <a:lnTo>
                    <a:pt x="360154" y="823941"/>
                  </a:lnTo>
                  <a:lnTo>
                    <a:pt x="410557" y="831224"/>
                  </a:lnTo>
                  <a:lnTo>
                    <a:pt x="463597" y="836774"/>
                  </a:lnTo>
                  <a:lnTo>
                    <a:pt x="518130" y="840381"/>
                  </a:lnTo>
                  <a:lnTo>
                    <a:pt x="573013" y="841838"/>
                  </a:lnTo>
                  <a:lnTo>
                    <a:pt x="627100" y="840936"/>
                  </a:lnTo>
                  <a:lnTo>
                    <a:pt x="679247" y="837468"/>
                  </a:lnTo>
                  <a:lnTo>
                    <a:pt x="728311" y="831224"/>
                  </a:lnTo>
                  <a:lnTo>
                    <a:pt x="773147" y="821999"/>
                  </a:lnTo>
                  <a:lnTo>
                    <a:pt x="812610" y="809582"/>
                  </a:lnTo>
                  <a:lnTo>
                    <a:pt x="880308" y="765839"/>
                  </a:lnTo>
                  <a:lnTo>
                    <a:pt x="908894" y="729073"/>
                  </a:lnTo>
                  <a:lnTo>
                    <a:pt x="931999" y="685299"/>
                  </a:lnTo>
                  <a:lnTo>
                    <a:pt x="950309" y="636345"/>
                  </a:lnTo>
                  <a:lnTo>
                    <a:pt x="964509" y="584041"/>
                  </a:lnTo>
                  <a:lnTo>
                    <a:pt x="975283" y="530218"/>
                  </a:lnTo>
                  <a:lnTo>
                    <a:pt x="983318" y="476703"/>
                  </a:lnTo>
                  <a:lnTo>
                    <a:pt x="989297" y="425328"/>
                  </a:lnTo>
                  <a:lnTo>
                    <a:pt x="993906" y="377921"/>
                  </a:lnTo>
                  <a:lnTo>
                    <a:pt x="997831" y="336312"/>
                  </a:lnTo>
                  <a:lnTo>
                    <a:pt x="1002940" y="282725"/>
                  </a:lnTo>
                  <a:lnTo>
                    <a:pt x="1006050" y="231370"/>
                  </a:lnTo>
                  <a:lnTo>
                    <a:pt x="1005162" y="182910"/>
                  </a:lnTo>
                  <a:lnTo>
                    <a:pt x="998275" y="138007"/>
                  </a:lnTo>
                  <a:lnTo>
                    <a:pt x="983390" y="97323"/>
                  </a:lnTo>
                  <a:lnTo>
                    <a:pt x="958509" y="61519"/>
                  </a:lnTo>
                  <a:lnTo>
                    <a:pt x="921631" y="31258"/>
                  </a:lnTo>
                  <a:lnTo>
                    <a:pt x="849449" y="7041"/>
                  </a:lnTo>
                  <a:lnTo>
                    <a:pt x="803052" y="1717"/>
                  </a:lnTo>
                  <a:lnTo>
                    <a:pt x="751844" y="0"/>
                  </a:lnTo>
                  <a:lnTo>
                    <a:pt x="697371" y="1202"/>
                  </a:lnTo>
                  <a:lnTo>
                    <a:pt x="641177" y="4637"/>
                  </a:lnTo>
                  <a:lnTo>
                    <a:pt x="584808" y="9618"/>
                  </a:lnTo>
                  <a:lnTo>
                    <a:pt x="529810" y="15457"/>
                  </a:lnTo>
                  <a:lnTo>
                    <a:pt x="477726" y="21468"/>
                  </a:lnTo>
                  <a:lnTo>
                    <a:pt x="430102" y="26964"/>
                  </a:lnTo>
                  <a:lnTo>
                    <a:pt x="388485" y="312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02206" y="1550769"/>
              <a:ext cx="998855" cy="864869"/>
            </a:xfrm>
            <a:custGeom>
              <a:avLst/>
              <a:gdLst/>
              <a:rect l="l" t="t" r="r" b="b"/>
              <a:pathLst>
                <a:path w="998854" h="864869">
                  <a:moveTo>
                    <a:pt x="194000" y="0"/>
                  </a:moveTo>
                  <a:lnTo>
                    <a:pt x="151452" y="5553"/>
                  </a:lnTo>
                  <a:lnTo>
                    <a:pt x="112139" y="20216"/>
                  </a:lnTo>
                  <a:lnTo>
                    <a:pt x="79047" y="46653"/>
                  </a:lnTo>
                  <a:lnTo>
                    <a:pt x="55160" y="87530"/>
                  </a:lnTo>
                  <a:lnTo>
                    <a:pt x="35077" y="156449"/>
                  </a:lnTo>
                  <a:lnTo>
                    <a:pt x="25443" y="201050"/>
                  </a:lnTo>
                  <a:lnTo>
                    <a:pt x="16703" y="250609"/>
                  </a:lnTo>
                  <a:lnTo>
                    <a:pt x="9322" y="303774"/>
                  </a:lnTo>
                  <a:lnTo>
                    <a:pt x="3768" y="359195"/>
                  </a:lnTo>
                  <a:lnTo>
                    <a:pt x="504" y="415520"/>
                  </a:lnTo>
                  <a:lnTo>
                    <a:pt x="0" y="471396"/>
                  </a:lnTo>
                  <a:lnTo>
                    <a:pt x="2719" y="525472"/>
                  </a:lnTo>
                  <a:lnTo>
                    <a:pt x="9128" y="576397"/>
                  </a:lnTo>
                  <a:lnTo>
                    <a:pt x="19694" y="622820"/>
                  </a:lnTo>
                  <a:lnTo>
                    <a:pt x="34883" y="663387"/>
                  </a:lnTo>
                  <a:lnTo>
                    <a:pt x="55160" y="696749"/>
                  </a:lnTo>
                  <a:lnTo>
                    <a:pt x="82236" y="725093"/>
                  </a:lnTo>
                  <a:lnTo>
                    <a:pt x="116731" y="751429"/>
                  </a:lnTo>
                  <a:lnTo>
                    <a:pt x="157480" y="775550"/>
                  </a:lnTo>
                  <a:lnTo>
                    <a:pt x="203318" y="797246"/>
                  </a:lnTo>
                  <a:lnTo>
                    <a:pt x="253079" y="816310"/>
                  </a:lnTo>
                  <a:lnTo>
                    <a:pt x="305599" y="832532"/>
                  </a:lnTo>
                  <a:lnTo>
                    <a:pt x="359711" y="845704"/>
                  </a:lnTo>
                  <a:lnTo>
                    <a:pt x="414250" y="855619"/>
                  </a:lnTo>
                  <a:lnTo>
                    <a:pt x="468051" y="862066"/>
                  </a:lnTo>
                  <a:lnTo>
                    <a:pt x="519949" y="864839"/>
                  </a:lnTo>
                  <a:lnTo>
                    <a:pt x="568778" y="863728"/>
                  </a:lnTo>
                  <a:lnTo>
                    <a:pt x="613373" y="858525"/>
                  </a:lnTo>
                  <a:lnTo>
                    <a:pt x="652568" y="849022"/>
                  </a:lnTo>
                  <a:lnTo>
                    <a:pt x="691610" y="832027"/>
                  </a:lnTo>
                  <a:lnTo>
                    <a:pt x="730208" y="807236"/>
                  </a:lnTo>
                  <a:lnTo>
                    <a:pt x="767916" y="775838"/>
                  </a:lnTo>
                  <a:lnTo>
                    <a:pt x="804291" y="739021"/>
                  </a:lnTo>
                  <a:lnTo>
                    <a:pt x="838888" y="697974"/>
                  </a:lnTo>
                  <a:lnTo>
                    <a:pt x="871262" y="653886"/>
                  </a:lnTo>
                  <a:lnTo>
                    <a:pt x="900970" y="607946"/>
                  </a:lnTo>
                  <a:lnTo>
                    <a:pt x="927566" y="561343"/>
                  </a:lnTo>
                  <a:lnTo>
                    <a:pt x="950606" y="515266"/>
                  </a:lnTo>
                  <a:lnTo>
                    <a:pt x="969645" y="470903"/>
                  </a:lnTo>
                  <a:lnTo>
                    <a:pt x="984239" y="429443"/>
                  </a:lnTo>
                  <a:lnTo>
                    <a:pt x="993944" y="392076"/>
                  </a:lnTo>
                  <a:lnTo>
                    <a:pt x="998393" y="343513"/>
                  </a:lnTo>
                  <a:lnTo>
                    <a:pt x="993710" y="292127"/>
                  </a:lnTo>
                  <a:lnTo>
                    <a:pt x="981301" y="239798"/>
                  </a:lnTo>
                  <a:lnTo>
                    <a:pt x="962570" y="188407"/>
                  </a:lnTo>
                  <a:lnTo>
                    <a:pt x="938922" y="139833"/>
                  </a:lnTo>
                  <a:lnTo>
                    <a:pt x="911761" y="95959"/>
                  </a:lnTo>
                  <a:lnTo>
                    <a:pt x="882494" y="58663"/>
                  </a:lnTo>
                  <a:lnTo>
                    <a:pt x="852524" y="29826"/>
                  </a:lnTo>
                  <a:lnTo>
                    <a:pt x="791882" y="6517"/>
                  </a:lnTo>
                  <a:lnTo>
                    <a:pt x="715786" y="33874"/>
                  </a:lnTo>
                  <a:lnTo>
                    <a:pt x="673875" y="59150"/>
                  </a:lnTo>
                  <a:lnTo>
                    <a:pt x="589351" y="115658"/>
                  </a:lnTo>
                  <a:lnTo>
                    <a:pt x="549547" y="139996"/>
                  </a:lnTo>
                  <a:lnTo>
                    <a:pt x="513255" y="157126"/>
                  </a:lnTo>
                  <a:lnTo>
                    <a:pt x="481880" y="163603"/>
                  </a:lnTo>
                  <a:lnTo>
                    <a:pt x="444542" y="153205"/>
                  </a:lnTo>
                  <a:lnTo>
                    <a:pt x="415502" y="126947"/>
                  </a:lnTo>
                  <a:lnTo>
                    <a:pt x="391202" y="92229"/>
                  </a:lnTo>
                  <a:lnTo>
                    <a:pt x="368088" y="56452"/>
                  </a:lnTo>
                  <a:lnTo>
                    <a:pt x="342604" y="27019"/>
                  </a:lnTo>
                  <a:lnTo>
                    <a:pt x="311192" y="11330"/>
                  </a:lnTo>
                  <a:lnTo>
                    <a:pt x="276856" y="5553"/>
                  </a:lnTo>
                  <a:lnTo>
                    <a:pt x="236796" y="888"/>
                  </a:lnTo>
                  <a:lnTo>
                    <a:pt x="194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object 15"/>
            <p:cNvSpPr/>
            <p:nvPr/>
          </p:nvSpPr>
          <p:spPr>
            <a:xfrm>
              <a:off x="5302206" y="1550769"/>
              <a:ext cx="998855" cy="864869"/>
            </a:xfrm>
            <a:custGeom>
              <a:avLst/>
              <a:gdLst/>
              <a:rect l="l" t="t" r="r" b="b"/>
              <a:pathLst>
                <a:path w="998854" h="864869">
                  <a:moveTo>
                    <a:pt x="55160" y="87530"/>
                  </a:moveTo>
                  <a:lnTo>
                    <a:pt x="79047" y="46653"/>
                  </a:lnTo>
                  <a:lnTo>
                    <a:pt x="112139" y="20216"/>
                  </a:lnTo>
                  <a:lnTo>
                    <a:pt x="151452" y="5553"/>
                  </a:lnTo>
                  <a:lnTo>
                    <a:pt x="194000" y="0"/>
                  </a:lnTo>
                  <a:lnTo>
                    <a:pt x="236796" y="888"/>
                  </a:lnTo>
                  <a:lnTo>
                    <a:pt x="276856" y="5553"/>
                  </a:lnTo>
                  <a:lnTo>
                    <a:pt x="342604" y="27019"/>
                  </a:lnTo>
                  <a:lnTo>
                    <a:pt x="368088" y="56452"/>
                  </a:lnTo>
                  <a:lnTo>
                    <a:pt x="391202" y="92229"/>
                  </a:lnTo>
                  <a:lnTo>
                    <a:pt x="415502" y="126947"/>
                  </a:lnTo>
                  <a:lnTo>
                    <a:pt x="444542" y="153205"/>
                  </a:lnTo>
                  <a:lnTo>
                    <a:pt x="481880" y="163603"/>
                  </a:lnTo>
                  <a:lnTo>
                    <a:pt x="513255" y="157126"/>
                  </a:lnTo>
                  <a:lnTo>
                    <a:pt x="549547" y="139996"/>
                  </a:lnTo>
                  <a:lnTo>
                    <a:pt x="589351" y="115658"/>
                  </a:lnTo>
                  <a:lnTo>
                    <a:pt x="631262" y="87560"/>
                  </a:lnTo>
                  <a:lnTo>
                    <a:pt x="673875" y="59150"/>
                  </a:lnTo>
                  <a:lnTo>
                    <a:pt x="715786" y="33874"/>
                  </a:lnTo>
                  <a:lnTo>
                    <a:pt x="755590" y="15181"/>
                  </a:lnTo>
                  <a:lnTo>
                    <a:pt x="791882" y="6517"/>
                  </a:lnTo>
                  <a:lnTo>
                    <a:pt x="823256" y="11330"/>
                  </a:lnTo>
                  <a:lnTo>
                    <a:pt x="882494" y="58663"/>
                  </a:lnTo>
                  <a:lnTo>
                    <a:pt x="911761" y="95959"/>
                  </a:lnTo>
                  <a:lnTo>
                    <a:pt x="938922" y="139833"/>
                  </a:lnTo>
                  <a:lnTo>
                    <a:pt x="962570" y="188407"/>
                  </a:lnTo>
                  <a:lnTo>
                    <a:pt x="981301" y="239798"/>
                  </a:lnTo>
                  <a:lnTo>
                    <a:pt x="993710" y="292127"/>
                  </a:lnTo>
                  <a:lnTo>
                    <a:pt x="998393" y="343513"/>
                  </a:lnTo>
                  <a:lnTo>
                    <a:pt x="993944" y="392076"/>
                  </a:lnTo>
                  <a:lnTo>
                    <a:pt x="984239" y="429443"/>
                  </a:lnTo>
                  <a:lnTo>
                    <a:pt x="969645" y="470903"/>
                  </a:lnTo>
                  <a:lnTo>
                    <a:pt x="950606" y="515266"/>
                  </a:lnTo>
                  <a:lnTo>
                    <a:pt x="927566" y="561343"/>
                  </a:lnTo>
                  <a:lnTo>
                    <a:pt x="900970" y="607946"/>
                  </a:lnTo>
                  <a:lnTo>
                    <a:pt x="871262" y="653886"/>
                  </a:lnTo>
                  <a:lnTo>
                    <a:pt x="838888" y="697974"/>
                  </a:lnTo>
                  <a:lnTo>
                    <a:pt x="804291" y="739021"/>
                  </a:lnTo>
                  <a:lnTo>
                    <a:pt x="767916" y="775838"/>
                  </a:lnTo>
                  <a:lnTo>
                    <a:pt x="730208" y="807236"/>
                  </a:lnTo>
                  <a:lnTo>
                    <a:pt x="691610" y="832027"/>
                  </a:lnTo>
                  <a:lnTo>
                    <a:pt x="652568" y="849022"/>
                  </a:lnTo>
                  <a:lnTo>
                    <a:pt x="613373" y="858525"/>
                  </a:lnTo>
                  <a:lnTo>
                    <a:pt x="568778" y="863728"/>
                  </a:lnTo>
                  <a:lnTo>
                    <a:pt x="519949" y="864839"/>
                  </a:lnTo>
                  <a:lnTo>
                    <a:pt x="468051" y="862066"/>
                  </a:lnTo>
                  <a:lnTo>
                    <a:pt x="414250" y="855619"/>
                  </a:lnTo>
                  <a:lnTo>
                    <a:pt x="359711" y="845704"/>
                  </a:lnTo>
                  <a:lnTo>
                    <a:pt x="305599" y="832532"/>
                  </a:lnTo>
                  <a:lnTo>
                    <a:pt x="253079" y="816310"/>
                  </a:lnTo>
                  <a:lnTo>
                    <a:pt x="203318" y="797246"/>
                  </a:lnTo>
                  <a:lnTo>
                    <a:pt x="157480" y="775550"/>
                  </a:lnTo>
                  <a:lnTo>
                    <a:pt x="116731" y="751429"/>
                  </a:lnTo>
                  <a:lnTo>
                    <a:pt x="82236" y="725093"/>
                  </a:lnTo>
                  <a:lnTo>
                    <a:pt x="55160" y="696749"/>
                  </a:lnTo>
                  <a:lnTo>
                    <a:pt x="34883" y="663387"/>
                  </a:lnTo>
                  <a:lnTo>
                    <a:pt x="19694" y="622820"/>
                  </a:lnTo>
                  <a:lnTo>
                    <a:pt x="9128" y="576397"/>
                  </a:lnTo>
                  <a:lnTo>
                    <a:pt x="2719" y="525472"/>
                  </a:lnTo>
                  <a:lnTo>
                    <a:pt x="0" y="471396"/>
                  </a:lnTo>
                  <a:lnTo>
                    <a:pt x="504" y="415520"/>
                  </a:lnTo>
                  <a:lnTo>
                    <a:pt x="3768" y="359195"/>
                  </a:lnTo>
                  <a:lnTo>
                    <a:pt x="9322" y="303774"/>
                  </a:lnTo>
                  <a:lnTo>
                    <a:pt x="16703" y="250609"/>
                  </a:lnTo>
                  <a:lnTo>
                    <a:pt x="25443" y="201050"/>
                  </a:lnTo>
                  <a:lnTo>
                    <a:pt x="35077" y="156449"/>
                  </a:lnTo>
                  <a:lnTo>
                    <a:pt x="45138" y="118158"/>
                  </a:lnTo>
                  <a:lnTo>
                    <a:pt x="55160" y="875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6288" y="1316449"/>
              <a:ext cx="1267460" cy="1148080"/>
            </a:xfrm>
            <a:custGeom>
              <a:avLst/>
              <a:gdLst/>
              <a:rect l="l" t="t" r="r" b="b"/>
              <a:pathLst>
                <a:path w="1267460" h="1148080">
                  <a:moveTo>
                    <a:pt x="583519" y="0"/>
                  </a:moveTo>
                  <a:lnTo>
                    <a:pt x="531069" y="1067"/>
                  </a:lnTo>
                  <a:lnTo>
                    <a:pt x="478296" y="4604"/>
                  </a:lnTo>
                  <a:lnTo>
                    <a:pt x="426174" y="11105"/>
                  </a:lnTo>
                  <a:lnTo>
                    <a:pt x="375676" y="21063"/>
                  </a:lnTo>
                  <a:lnTo>
                    <a:pt x="327777" y="34969"/>
                  </a:lnTo>
                  <a:lnTo>
                    <a:pt x="283450" y="53318"/>
                  </a:lnTo>
                  <a:lnTo>
                    <a:pt x="243668" y="76603"/>
                  </a:lnTo>
                  <a:lnTo>
                    <a:pt x="209405" y="105315"/>
                  </a:lnTo>
                  <a:lnTo>
                    <a:pt x="159285" y="167489"/>
                  </a:lnTo>
                  <a:lnTo>
                    <a:pt x="134636" y="206160"/>
                  </a:lnTo>
                  <a:lnTo>
                    <a:pt x="110815" y="248874"/>
                  </a:lnTo>
                  <a:lnTo>
                    <a:pt x="88238" y="294875"/>
                  </a:lnTo>
                  <a:lnTo>
                    <a:pt x="67322" y="343403"/>
                  </a:lnTo>
                  <a:lnTo>
                    <a:pt x="48482" y="393700"/>
                  </a:lnTo>
                  <a:lnTo>
                    <a:pt x="32136" y="445008"/>
                  </a:lnTo>
                  <a:lnTo>
                    <a:pt x="18698" y="496569"/>
                  </a:lnTo>
                  <a:lnTo>
                    <a:pt x="8585" y="547623"/>
                  </a:lnTo>
                  <a:lnTo>
                    <a:pt x="2214" y="597414"/>
                  </a:lnTo>
                  <a:lnTo>
                    <a:pt x="0" y="645181"/>
                  </a:lnTo>
                  <a:lnTo>
                    <a:pt x="2359" y="690168"/>
                  </a:lnTo>
                  <a:lnTo>
                    <a:pt x="9707" y="731614"/>
                  </a:lnTo>
                  <a:lnTo>
                    <a:pt x="22461" y="768763"/>
                  </a:lnTo>
                  <a:lnTo>
                    <a:pt x="64630" y="834934"/>
                  </a:lnTo>
                  <a:lnTo>
                    <a:pt x="94418" y="868263"/>
                  </a:lnTo>
                  <a:lnTo>
                    <a:pt x="129094" y="901292"/>
                  </a:lnTo>
                  <a:lnTo>
                    <a:pt x="167972" y="933673"/>
                  </a:lnTo>
                  <a:lnTo>
                    <a:pt x="210369" y="965060"/>
                  </a:lnTo>
                  <a:lnTo>
                    <a:pt x="255597" y="995106"/>
                  </a:lnTo>
                  <a:lnTo>
                    <a:pt x="302972" y="1023462"/>
                  </a:lnTo>
                  <a:lnTo>
                    <a:pt x="351809" y="1049782"/>
                  </a:lnTo>
                  <a:lnTo>
                    <a:pt x="401422" y="1073720"/>
                  </a:lnTo>
                  <a:lnTo>
                    <a:pt x="451126" y="1094927"/>
                  </a:lnTo>
                  <a:lnTo>
                    <a:pt x="500235" y="1113056"/>
                  </a:lnTo>
                  <a:lnTo>
                    <a:pt x="548064" y="1127762"/>
                  </a:lnTo>
                  <a:lnTo>
                    <a:pt x="593928" y="1138695"/>
                  </a:lnTo>
                  <a:lnTo>
                    <a:pt x="637142" y="1145510"/>
                  </a:lnTo>
                  <a:lnTo>
                    <a:pt x="677019" y="1147858"/>
                  </a:lnTo>
                  <a:lnTo>
                    <a:pt x="721543" y="1144578"/>
                  </a:lnTo>
                  <a:lnTo>
                    <a:pt x="767836" y="1135150"/>
                  </a:lnTo>
                  <a:lnTo>
                    <a:pt x="815285" y="1120196"/>
                  </a:lnTo>
                  <a:lnTo>
                    <a:pt x="863278" y="1100339"/>
                  </a:lnTo>
                  <a:lnTo>
                    <a:pt x="911199" y="1076199"/>
                  </a:lnTo>
                  <a:lnTo>
                    <a:pt x="958437" y="1048397"/>
                  </a:lnTo>
                  <a:lnTo>
                    <a:pt x="1004378" y="1017556"/>
                  </a:lnTo>
                  <a:lnTo>
                    <a:pt x="1048407" y="984297"/>
                  </a:lnTo>
                  <a:lnTo>
                    <a:pt x="1089913" y="949241"/>
                  </a:lnTo>
                  <a:lnTo>
                    <a:pt x="1128280" y="913010"/>
                  </a:lnTo>
                  <a:lnTo>
                    <a:pt x="1162897" y="876225"/>
                  </a:lnTo>
                  <a:lnTo>
                    <a:pt x="1193149" y="839508"/>
                  </a:lnTo>
                  <a:lnTo>
                    <a:pt x="1218423" y="803481"/>
                  </a:lnTo>
                  <a:lnTo>
                    <a:pt x="1238105" y="768763"/>
                  </a:lnTo>
                  <a:lnTo>
                    <a:pt x="1254136" y="726798"/>
                  </a:lnTo>
                  <a:lnTo>
                    <a:pt x="1263672" y="680555"/>
                  </a:lnTo>
                  <a:lnTo>
                    <a:pt x="1267363" y="631022"/>
                  </a:lnTo>
                  <a:lnTo>
                    <a:pt x="1265857" y="579185"/>
                  </a:lnTo>
                  <a:lnTo>
                    <a:pt x="1259804" y="526033"/>
                  </a:lnTo>
                  <a:lnTo>
                    <a:pt x="1249853" y="472552"/>
                  </a:lnTo>
                  <a:lnTo>
                    <a:pt x="1236652" y="419730"/>
                  </a:lnTo>
                  <a:lnTo>
                    <a:pt x="1220852" y="368553"/>
                  </a:lnTo>
                  <a:lnTo>
                    <a:pt x="1203101" y="320011"/>
                  </a:lnTo>
                  <a:lnTo>
                    <a:pt x="1184048" y="275089"/>
                  </a:lnTo>
                  <a:lnTo>
                    <a:pt x="1164342" y="234776"/>
                  </a:lnTo>
                  <a:lnTo>
                    <a:pt x="1144633" y="200057"/>
                  </a:lnTo>
                  <a:lnTo>
                    <a:pt x="1116400" y="160796"/>
                  </a:lnTo>
                  <a:lnTo>
                    <a:pt x="1083940" y="126997"/>
                  </a:lnTo>
                  <a:lnTo>
                    <a:pt x="1047638" y="98269"/>
                  </a:lnTo>
                  <a:lnTo>
                    <a:pt x="1007877" y="74223"/>
                  </a:lnTo>
                  <a:lnTo>
                    <a:pt x="965041" y="54469"/>
                  </a:lnTo>
                  <a:lnTo>
                    <a:pt x="919514" y="38617"/>
                  </a:lnTo>
                  <a:lnTo>
                    <a:pt x="871679" y="26277"/>
                  </a:lnTo>
                  <a:lnTo>
                    <a:pt x="821919" y="17059"/>
                  </a:lnTo>
                  <a:lnTo>
                    <a:pt x="770618" y="10573"/>
                  </a:lnTo>
                  <a:lnTo>
                    <a:pt x="729196" y="6689"/>
                  </a:lnTo>
                  <a:lnTo>
                    <a:pt x="683556" y="3304"/>
                  </a:lnTo>
                  <a:lnTo>
                    <a:pt x="634673" y="910"/>
                  </a:lnTo>
                  <a:lnTo>
                    <a:pt x="583519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6288" y="1316449"/>
              <a:ext cx="1267460" cy="1148080"/>
            </a:xfrm>
            <a:custGeom>
              <a:avLst/>
              <a:gdLst/>
              <a:rect l="l" t="t" r="r" b="b"/>
              <a:pathLst>
                <a:path w="1267460" h="1148080">
                  <a:moveTo>
                    <a:pt x="770618" y="10573"/>
                  </a:moveTo>
                  <a:lnTo>
                    <a:pt x="729196" y="6689"/>
                  </a:lnTo>
                  <a:lnTo>
                    <a:pt x="683556" y="3304"/>
                  </a:lnTo>
                  <a:lnTo>
                    <a:pt x="634673" y="910"/>
                  </a:lnTo>
                  <a:lnTo>
                    <a:pt x="583519" y="0"/>
                  </a:lnTo>
                  <a:lnTo>
                    <a:pt x="531069" y="1067"/>
                  </a:lnTo>
                  <a:lnTo>
                    <a:pt x="478296" y="4604"/>
                  </a:lnTo>
                  <a:lnTo>
                    <a:pt x="426174" y="11105"/>
                  </a:lnTo>
                  <a:lnTo>
                    <a:pt x="375676" y="21063"/>
                  </a:lnTo>
                  <a:lnTo>
                    <a:pt x="327777" y="34969"/>
                  </a:lnTo>
                  <a:lnTo>
                    <a:pt x="283450" y="53318"/>
                  </a:lnTo>
                  <a:lnTo>
                    <a:pt x="243668" y="76603"/>
                  </a:lnTo>
                  <a:lnTo>
                    <a:pt x="209405" y="105315"/>
                  </a:lnTo>
                  <a:lnTo>
                    <a:pt x="159285" y="167489"/>
                  </a:lnTo>
                  <a:lnTo>
                    <a:pt x="134636" y="206160"/>
                  </a:lnTo>
                  <a:lnTo>
                    <a:pt x="110815" y="248874"/>
                  </a:lnTo>
                  <a:lnTo>
                    <a:pt x="88238" y="294875"/>
                  </a:lnTo>
                  <a:lnTo>
                    <a:pt x="67322" y="343403"/>
                  </a:lnTo>
                  <a:lnTo>
                    <a:pt x="48482" y="393700"/>
                  </a:lnTo>
                  <a:lnTo>
                    <a:pt x="32136" y="445008"/>
                  </a:lnTo>
                  <a:lnTo>
                    <a:pt x="18698" y="496569"/>
                  </a:lnTo>
                  <a:lnTo>
                    <a:pt x="8585" y="547623"/>
                  </a:lnTo>
                  <a:lnTo>
                    <a:pt x="2214" y="597414"/>
                  </a:lnTo>
                  <a:lnTo>
                    <a:pt x="0" y="645181"/>
                  </a:lnTo>
                  <a:lnTo>
                    <a:pt x="2359" y="690168"/>
                  </a:lnTo>
                  <a:lnTo>
                    <a:pt x="9707" y="731614"/>
                  </a:lnTo>
                  <a:lnTo>
                    <a:pt x="22461" y="768763"/>
                  </a:lnTo>
                  <a:lnTo>
                    <a:pt x="64630" y="834934"/>
                  </a:lnTo>
                  <a:lnTo>
                    <a:pt x="94418" y="868263"/>
                  </a:lnTo>
                  <a:lnTo>
                    <a:pt x="129094" y="901292"/>
                  </a:lnTo>
                  <a:lnTo>
                    <a:pt x="167972" y="933673"/>
                  </a:lnTo>
                  <a:lnTo>
                    <a:pt x="210369" y="965060"/>
                  </a:lnTo>
                  <a:lnTo>
                    <a:pt x="255597" y="995106"/>
                  </a:lnTo>
                  <a:lnTo>
                    <a:pt x="302972" y="1023462"/>
                  </a:lnTo>
                  <a:lnTo>
                    <a:pt x="351809" y="1049782"/>
                  </a:lnTo>
                  <a:lnTo>
                    <a:pt x="401422" y="1073720"/>
                  </a:lnTo>
                  <a:lnTo>
                    <a:pt x="451126" y="1094927"/>
                  </a:lnTo>
                  <a:lnTo>
                    <a:pt x="500235" y="1113056"/>
                  </a:lnTo>
                  <a:lnTo>
                    <a:pt x="548064" y="1127762"/>
                  </a:lnTo>
                  <a:lnTo>
                    <a:pt x="593928" y="1138695"/>
                  </a:lnTo>
                  <a:lnTo>
                    <a:pt x="637142" y="1145510"/>
                  </a:lnTo>
                  <a:lnTo>
                    <a:pt x="677019" y="1147858"/>
                  </a:lnTo>
                  <a:lnTo>
                    <a:pt x="721543" y="1144578"/>
                  </a:lnTo>
                  <a:lnTo>
                    <a:pt x="767836" y="1135150"/>
                  </a:lnTo>
                  <a:lnTo>
                    <a:pt x="815285" y="1120196"/>
                  </a:lnTo>
                  <a:lnTo>
                    <a:pt x="863278" y="1100339"/>
                  </a:lnTo>
                  <a:lnTo>
                    <a:pt x="911199" y="1076199"/>
                  </a:lnTo>
                  <a:lnTo>
                    <a:pt x="958437" y="1048397"/>
                  </a:lnTo>
                  <a:lnTo>
                    <a:pt x="1004378" y="1017556"/>
                  </a:lnTo>
                  <a:lnTo>
                    <a:pt x="1048407" y="984297"/>
                  </a:lnTo>
                  <a:lnTo>
                    <a:pt x="1089913" y="949241"/>
                  </a:lnTo>
                  <a:lnTo>
                    <a:pt x="1128280" y="913010"/>
                  </a:lnTo>
                  <a:lnTo>
                    <a:pt x="1162897" y="876225"/>
                  </a:lnTo>
                  <a:lnTo>
                    <a:pt x="1193149" y="839508"/>
                  </a:lnTo>
                  <a:lnTo>
                    <a:pt x="1218423" y="803481"/>
                  </a:lnTo>
                  <a:lnTo>
                    <a:pt x="1238105" y="768763"/>
                  </a:lnTo>
                  <a:lnTo>
                    <a:pt x="1254136" y="726798"/>
                  </a:lnTo>
                  <a:lnTo>
                    <a:pt x="1263672" y="680555"/>
                  </a:lnTo>
                  <a:lnTo>
                    <a:pt x="1267363" y="631022"/>
                  </a:lnTo>
                  <a:lnTo>
                    <a:pt x="1265857" y="579185"/>
                  </a:lnTo>
                  <a:lnTo>
                    <a:pt x="1259804" y="526033"/>
                  </a:lnTo>
                  <a:lnTo>
                    <a:pt x="1249853" y="472552"/>
                  </a:lnTo>
                  <a:lnTo>
                    <a:pt x="1236652" y="419730"/>
                  </a:lnTo>
                  <a:lnTo>
                    <a:pt x="1220852" y="368553"/>
                  </a:lnTo>
                  <a:lnTo>
                    <a:pt x="1203101" y="320011"/>
                  </a:lnTo>
                  <a:lnTo>
                    <a:pt x="1184048" y="275089"/>
                  </a:lnTo>
                  <a:lnTo>
                    <a:pt x="1164342" y="234776"/>
                  </a:lnTo>
                  <a:lnTo>
                    <a:pt x="1144633" y="200057"/>
                  </a:lnTo>
                  <a:lnTo>
                    <a:pt x="1116400" y="160796"/>
                  </a:lnTo>
                  <a:lnTo>
                    <a:pt x="1083940" y="126997"/>
                  </a:lnTo>
                  <a:lnTo>
                    <a:pt x="1047638" y="98269"/>
                  </a:lnTo>
                  <a:lnTo>
                    <a:pt x="1007877" y="74223"/>
                  </a:lnTo>
                  <a:lnTo>
                    <a:pt x="965041" y="54469"/>
                  </a:lnTo>
                  <a:lnTo>
                    <a:pt x="919514" y="38617"/>
                  </a:lnTo>
                  <a:lnTo>
                    <a:pt x="871679" y="26277"/>
                  </a:lnTo>
                  <a:lnTo>
                    <a:pt x="821919" y="17059"/>
                  </a:lnTo>
                  <a:lnTo>
                    <a:pt x="770618" y="105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4416" y="1535684"/>
              <a:ext cx="835025" cy="920750"/>
            </a:xfrm>
            <a:custGeom>
              <a:avLst/>
              <a:gdLst/>
              <a:rect l="l" t="t" r="r" b="b"/>
              <a:pathLst>
                <a:path w="835025" h="920750">
                  <a:moveTo>
                    <a:pt x="274946" y="0"/>
                  </a:moveTo>
                  <a:lnTo>
                    <a:pt x="229346" y="1820"/>
                  </a:lnTo>
                  <a:lnTo>
                    <a:pt x="187701" y="14680"/>
                  </a:lnTo>
                  <a:lnTo>
                    <a:pt x="150016" y="36535"/>
                  </a:lnTo>
                  <a:lnTo>
                    <a:pt x="116292" y="65341"/>
                  </a:lnTo>
                  <a:lnTo>
                    <a:pt x="86532" y="99052"/>
                  </a:lnTo>
                  <a:lnTo>
                    <a:pt x="60741" y="135624"/>
                  </a:lnTo>
                  <a:lnTo>
                    <a:pt x="38920" y="173011"/>
                  </a:lnTo>
                  <a:lnTo>
                    <a:pt x="21073" y="209168"/>
                  </a:lnTo>
                  <a:lnTo>
                    <a:pt x="7204" y="251653"/>
                  </a:lnTo>
                  <a:lnTo>
                    <a:pt x="735" y="298609"/>
                  </a:lnTo>
                  <a:lnTo>
                    <a:pt x="0" y="348818"/>
                  </a:lnTo>
                  <a:lnTo>
                    <a:pt x="3332" y="401059"/>
                  </a:lnTo>
                  <a:lnTo>
                    <a:pt x="9066" y="454114"/>
                  </a:lnTo>
                  <a:lnTo>
                    <a:pt x="15535" y="506762"/>
                  </a:lnTo>
                  <a:lnTo>
                    <a:pt x="26797" y="611292"/>
                  </a:lnTo>
                  <a:lnTo>
                    <a:pt x="34562" y="669665"/>
                  </a:lnTo>
                  <a:lnTo>
                    <a:pt x="43813" y="729247"/>
                  </a:lnTo>
                  <a:lnTo>
                    <a:pt x="53996" y="786381"/>
                  </a:lnTo>
                  <a:lnTo>
                    <a:pt x="64553" y="837409"/>
                  </a:lnTo>
                  <a:lnTo>
                    <a:pt x="74931" y="878677"/>
                  </a:lnTo>
                  <a:lnTo>
                    <a:pt x="100407" y="920134"/>
                  </a:lnTo>
                  <a:lnTo>
                    <a:pt x="116276" y="902144"/>
                  </a:lnTo>
                  <a:lnTo>
                    <a:pt x="132169" y="868914"/>
                  </a:lnTo>
                  <a:lnTo>
                    <a:pt x="148073" y="836802"/>
                  </a:lnTo>
                  <a:lnTo>
                    <a:pt x="162405" y="803548"/>
                  </a:lnTo>
                  <a:lnTo>
                    <a:pt x="175759" y="762698"/>
                  </a:lnTo>
                  <a:lnTo>
                    <a:pt x="191114" y="724038"/>
                  </a:lnTo>
                  <a:lnTo>
                    <a:pt x="211446" y="697356"/>
                  </a:lnTo>
                  <a:lnTo>
                    <a:pt x="238737" y="684283"/>
                  </a:lnTo>
                  <a:lnTo>
                    <a:pt x="270993" y="679926"/>
                  </a:lnTo>
                  <a:lnTo>
                    <a:pt x="305226" y="684283"/>
                  </a:lnTo>
                  <a:lnTo>
                    <a:pt x="338446" y="697356"/>
                  </a:lnTo>
                  <a:lnTo>
                    <a:pt x="360773" y="720783"/>
                  </a:lnTo>
                  <a:lnTo>
                    <a:pt x="380052" y="756482"/>
                  </a:lnTo>
                  <a:lnTo>
                    <a:pt x="400854" y="794411"/>
                  </a:lnTo>
                  <a:lnTo>
                    <a:pt x="427753" y="824531"/>
                  </a:lnTo>
                  <a:lnTo>
                    <a:pt x="465319" y="836802"/>
                  </a:lnTo>
                  <a:lnTo>
                    <a:pt x="503434" y="833957"/>
                  </a:lnTo>
                  <a:lnTo>
                    <a:pt x="551354" y="825419"/>
                  </a:lnTo>
                  <a:lnTo>
                    <a:pt x="604642" y="811190"/>
                  </a:lnTo>
                  <a:lnTo>
                    <a:pt x="658858" y="791269"/>
                  </a:lnTo>
                  <a:lnTo>
                    <a:pt x="709565" y="765657"/>
                  </a:lnTo>
                  <a:lnTo>
                    <a:pt x="752322" y="734352"/>
                  </a:lnTo>
                  <a:lnTo>
                    <a:pt x="782692" y="697356"/>
                  </a:lnTo>
                  <a:lnTo>
                    <a:pt x="799392" y="662314"/>
                  </a:lnTo>
                  <a:lnTo>
                    <a:pt x="813745" y="620393"/>
                  </a:lnTo>
                  <a:lnTo>
                    <a:pt x="824969" y="573315"/>
                  </a:lnTo>
                  <a:lnTo>
                    <a:pt x="832280" y="522800"/>
                  </a:lnTo>
                  <a:lnTo>
                    <a:pt x="834893" y="470569"/>
                  </a:lnTo>
                  <a:lnTo>
                    <a:pt x="832025" y="418342"/>
                  </a:lnTo>
                  <a:lnTo>
                    <a:pt x="822891" y="367840"/>
                  </a:lnTo>
                  <a:lnTo>
                    <a:pt x="806708" y="320783"/>
                  </a:lnTo>
                  <a:lnTo>
                    <a:pt x="782692" y="278891"/>
                  </a:lnTo>
                  <a:lnTo>
                    <a:pt x="757330" y="249214"/>
                  </a:lnTo>
                  <a:lnTo>
                    <a:pt x="724479" y="218686"/>
                  </a:lnTo>
                  <a:lnTo>
                    <a:pt x="685462" y="187916"/>
                  </a:lnTo>
                  <a:lnTo>
                    <a:pt x="641600" y="157508"/>
                  </a:lnTo>
                  <a:lnTo>
                    <a:pt x="594216" y="128068"/>
                  </a:lnTo>
                  <a:lnTo>
                    <a:pt x="544631" y="100202"/>
                  </a:lnTo>
                  <a:lnTo>
                    <a:pt x="494168" y="74517"/>
                  </a:lnTo>
                  <a:lnTo>
                    <a:pt x="444148" y="51618"/>
                  </a:lnTo>
                  <a:lnTo>
                    <a:pt x="395894" y="32111"/>
                  </a:lnTo>
                  <a:lnTo>
                    <a:pt x="350728" y="16601"/>
                  </a:lnTo>
                  <a:lnTo>
                    <a:pt x="309971" y="5696"/>
                  </a:lnTo>
                  <a:lnTo>
                    <a:pt x="27494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4416" y="1535684"/>
              <a:ext cx="835025" cy="920750"/>
            </a:xfrm>
            <a:custGeom>
              <a:avLst/>
              <a:gdLst/>
              <a:rect l="l" t="t" r="r" b="b"/>
              <a:pathLst>
                <a:path w="835025" h="920750">
                  <a:moveTo>
                    <a:pt x="148073" y="836802"/>
                  </a:moveTo>
                  <a:lnTo>
                    <a:pt x="162405" y="803548"/>
                  </a:lnTo>
                  <a:lnTo>
                    <a:pt x="175759" y="762698"/>
                  </a:lnTo>
                  <a:lnTo>
                    <a:pt x="191114" y="724038"/>
                  </a:lnTo>
                  <a:lnTo>
                    <a:pt x="211446" y="697356"/>
                  </a:lnTo>
                  <a:lnTo>
                    <a:pt x="238737" y="684283"/>
                  </a:lnTo>
                  <a:lnTo>
                    <a:pt x="270993" y="679926"/>
                  </a:lnTo>
                  <a:lnTo>
                    <a:pt x="305226" y="684283"/>
                  </a:lnTo>
                  <a:lnTo>
                    <a:pt x="338446" y="697356"/>
                  </a:lnTo>
                  <a:lnTo>
                    <a:pt x="360773" y="720783"/>
                  </a:lnTo>
                  <a:lnTo>
                    <a:pt x="380052" y="756482"/>
                  </a:lnTo>
                  <a:lnTo>
                    <a:pt x="400854" y="794411"/>
                  </a:lnTo>
                  <a:lnTo>
                    <a:pt x="427753" y="824531"/>
                  </a:lnTo>
                  <a:lnTo>
                    <a:pt x="465319" y="836802"/>
                  </a:lnTo>
                  <a:lnTo>
                    <a:pt x="503434" y="833957"/>
                  </a:lnTo>
                  <a:lnTo>
                    <a:pt x="551354" y="825419"/>
                  </a:lnTo>
                  <a:lnTo>
                    <a:pt x="604642" y="811190"/>
                  </a:lnTo>
                  <a:lnTo>
                    <a:pt x="658858" y="791269"/>
                  </a:lnTo>
                  <a:lnTo>
                    <a:pt x="709565" y="765657"/>
                  </a:lnTo>
                  <a:lnTo>
                    <a:pt x="752322" y="734352"/>
                  </a:lnTo>
                  <a:lnTo>
                    <a:pt x="782692" y="697356"/>
                  </a:lnTo>
                  <a:lnTo>
                    <a:pt x="799392" y="662314"/>
                  </a:lnTo>
                  <a:lnTo>
                    <a:pt x="813745" y="620393"/>
                  </a:lnTo>
                  <a:lnTo>
                    <a:pt x="824969" y="573315"/>
                  </a:lnTo>
                  <a:lnTo>
                    <a:pt x="832280" y="522800"/>
                  </a:lnTo>
                  <a:lnTo>
                    <a:pt x="834893" y="470569"/>
                  </a:lnTo>
                  <a:lnTo>
                    <a:pt x="832025" y="418342"/>
                  </a:lnTo>
                  <a:lnTo>
                    <a:pt x="822891" y="367840"/>
                  </a:lnTo>
                  <a:lnTo>
                    <a:pt x="806708" y="320783"/>
                  </a:lnTo>
                  <a:lnTo>
                    <a:pt x="782692" y="278891"/>
                  </a:lnTo>
                  <a:lnTo>
                    <a:pt x="757330" y="249214"/>
                  </a:lnTo>
                  <a:lnTo>
                    <a:pt x="724479" y="218686"/>
                  </a:lnTo>
                  <a:lnTo>
                    <a:pt x="685462" y="187916"/>
                  </a:lnTo>
                  <a:lnTo>
                    <a:pt x="641600" y="157508"/>
                  </a:lnTo>
                  <a:lnTo>
                    <a:pt x="594216" y="128068"/>
                  </a:lnTo>
                  <a:lnTo>
                    <a:pt x="544631" y="100202"/>
                  </a:lnTo>
                  <a:lnTo>
                    <a:pt x="494168" y="74517"/>
                  </a:lnTo>
                  <a:lnTo>
                    <a:pt x="444148" y="51618"/>
                  </a:lnTo>
                  <a:lnTo>
                    <a:pt x="395894" y="32111"/>
                  </a:lnTo>
                  <a:lnTo>
                    <a:pt x="350728" y="16601"/>
                  </a:lnTo>
                  <a:lnTo>
                    <a:pt x="309971" y="5696"/>
                  </a:lnTo>
                  <a:lnTo>
                    <a:pt x="274946" y="0"/>
                  </a:lnTo>
                  <a:lnTo>
                    <a:pt x="229346" y="1820"/>
                  </a:lnTo>
                  <a:lnTo>
                    <a:pt x="187701" y="14680"/>
                  </a:lnTo>
                  <a:lnTo>
                    <a:pt x="150016" y="36535"/>
                  </a:lnTo>
                  <a:lnTo>
                    <a:pt x="116292" y="65341"/>
                  </a:lnTo>
                  <a:lnTo>
                    <a:pt x="86532" y="99052"/>
                  </a:lnTo>
                  <a:lnTo>
                    <a:pt x="60741" y="135624"/>
                  </a:lnTo>
                  <a:lnTo>
                    <a:pt x="38920" y="173011"/>
                  </a:lnTo>
                  <a:lnTo>
                    <a:pt x="21073" y="209168"/>
                  </a:lnTo>
                  <a:lnTo>
                    <a:pt x="7204" y="251653"/>
                  </a:lnTo>
                  <a:lnTo>
                    <a:pt x="735" y="298609"/>
                  </a:lnTo>
                  <a:lnTo>
                    <a:pt x="0" y="348818"/>
                  </a:lnTo>
                  <a:lnTo>
                    <a:pt x="3332" y="401059"/>
                  </a:lnTo>
                  <a:lnTo>
                    <a:pt x="9066" y="454114"/>
                  </a:lnTo>
                  <a:lnTo>
                    <a:pt x="15535" y="506762"/>
                  </a:lnTo>
                  <a:lnTo>
                    <a:pt x="21073" y="557783"/>
                  </a:lnTo>
                  <a:lnTo>
                    <a:pt x="26797" y="611292"/>
                  </a:lnTo>
                  <a:lnTo>
                    <a:pt x="34562" y="669665"/>
                  </a:lnTo>
                  <a:lnTo>
                    <a:pt x="43813" y="729247"/>
                  </a:lnTo>
                  <a:lnTo>
                    <a:pt x="53996" y="786381"/>
                  </a:lnTo>
                  <a:lnTo>
                    <a:pt x="64553" y="837409"/>
                  </a:lnTo>
                  <a:lnTo>
                    <a:pt x="74931" y="878677"/>
                  </a:lnTo>
                  <a:lnTo>
                    <a:pt x="100407" y="920134"/>
                  </a:lnTo>
                  <a:lnTo>
                    <a:pt x="116276" y="902144"/>
                  </a:lnTo>
                  <a:lnTo>
                    <a:pt x="132169" y="868914"/>
                  </a:lnTo>
                  <a:lnTo>
                    <a:pt x="148073" y="8368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52358" y="3840860"/>
            <a:ext cx="583565" cy="39878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튜플</a:t>
            </a:r>
            <a:endParaRPr sz="12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defRPr/>
            </a:pPr>
            <a:r>
              <a:rPr sz="1200" spc="-5">
                <a:latin typeface="굴림"/>
                <a:cs typeface="굴림"/>
              </a:rPr>
              <a:t>(tupple)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0" y="2286000"/>
            <a:ext cx="533400" cy="914400"/>
          </a:xfrm>
          <a:custGeom>
            <a:avLst/>
            <a:gdLst/>
            <a:rect l="l" t="t" r="r" b="b"/>
            <a:pathLst>
              <a:path w="533400" h="914400">
                <a:moveTo>
                  <a:pt x="0" y="0"/>
                </a:moveTo>
                <a:lnTo>
                  <a:pt x="533400" y="9144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3429000" y="2438400"/>
            <a:ext cx="152400" cy="762000"/>
          </a:xfrm>
          <a:custGeom>
            <a:avLst/>
            <a:gdLst/>
            <a:rect l="l" t="t" r="r" b="b"/>
            <a:pathLst>
              <a:path w="152400" h="762000">
                <a:moveTo>
                  <a:pt x="0" y="0"/>
                </a:moveTo>
                <a:lnTo>
                  <a:pt x="152400" y="7620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4495800" y="2438400"/>
            <a:ext cx="0" cy="762000"/>
          </a:xfrm>
          <a:custGeom>
            <a:avLst/>
            <a:gd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6705600" y="2362200"/>
            <a:ext cx="304800" cy="914400"/>
          </a:xfrm>
          <a:custGeom>
            <a:avLst/>
            <a:gdLst/>
            <a:rect l="l" t="t" r="r" b="b"/>
            <a:pathLst>
              <a:path w="304800" h="914400">
                <a:moveTo>
                  <a:pt x="304800" y="0"/>
                </a:moveTo>
                <a:lnTo>
                  <a:pt x="0" y="9144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4271009" y="1463802"/>
            <a:ext cx="787400" cy="93853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영문학 </a:t>
            </a:r>
            <a:r>
              <a:rPr sz="1200" spc="5">
                <a:latin typeface="굴림"/>
                <a:cs typeface="굴림"/>
              </a:rPr>
              <a:t> </a:t>
            </a:r>
            <a:r>
              <a:rPr sz="1200">
                <a:latin typeface="굴림"/>
                <a:cs typeface="굴림"/>
              </a:rPr>
              <a:t>국문학 </a:t>
            </a:r>
            <a:r>
              <a:rPr sz="1200" spc="5">
                <a:latin typeface="굴림"/>
                <a:cs typeface="굴림"/>
              </a:rPr>
              <a:t> </a:t>
            </a:r>
            <a:r>
              <a:rPr sz="1200" spc="-5">
                <a:latin typeface="굴림"/>
                <a:cs typeface="굴림"/>
              </a:rPr>
              <a:t>컴퓨터공학  </a:t>
            </a:r>
            <a:r>
              <a:rPr sz="1200">
                <a:latin typeface="굴림"/>
                <a:cs typeface="굴림"/>
              </a:rPr>
              <a:t>산업공학</a:t>
            </a:r>
            <a:endParaRPr sz="1200">
              <a:latin typeface="굴림"/>
              <a:cs typeface="굴림"/>
            </a:endParaRPr>
          </a:p>
          <a:p>
            <a:pPr algn="ctr">
              <a:lnSpc>
                <a:spcPts val="1430"/>
              </a:lnSpc>
              <a:defRPr/>
            </a:pPr>
            <a:r>
              <a:rPr sz="120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2045" y="1360423"/>
            <a:ext cx="27559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15">
                <a:latin typeface="굴림"/>
                <a:cs typeface="굴림"/>
              </a:rPr>
              <a:t>S</a:t>
            </a:r>
            <a:r>
              <a:rPr sz="1200" b="1" spc="10">
                <a:latin typeface="굴림"/>
                <a:cs typeface="굴림"/>
              </a:rPr>
              <a:t>I</a:t>
            </a:r>
            <a:r>
              <a:rPr sz="1200" b="1" spc="15">
                <a:latin typeface="굴림"/>
                <a:cs typeface="굴림"/>
              </a:rPr>
              <a:t>D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7375" y="1333246"/>
            <a:ext cx="448309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10">
                <a:latin typeface="굴림"/>
                <a:cs typeface="굴림"/>
              </a:rPr>
              <a:t>NA</a:t>
            </a:r>
            <a:r>
              <a:rPr sz="1200" b="1">
                <a:latin typeface="굴림"/>
                <a:cs typeface="굴림"/>
              </a:rPr>
              <a:t>M</a:t>
            </a:r>
            <a:r>
              <a:rPr sz="1200" b="1" spc="10">
                <a:latin typeface="굴림"/>
                <a:cs typeface="굴림"/>
              </a:rPr>
              <a:t>E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6575" y="1104646"/>
            <a:ext cx="41592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10">
                <a:latin typeface="굴림"/>
                <a:cs typeface="굴림"/>
              </a:rPr>
              <a:t>DE</a:t>
            </a:r>
            <a:r>
              <a:rPr sz="1200" b="1" spc="5">
                <a:latin typeface="굴림"/>
                <a:cs typeface="굴림"/>
              </a:rPr>
              <a:t>P</a:t>
            </a:r>
            <a:r>
              <a:rPr sz="1200" b="1" spc="10">
                <a:latin typeface="굴림"/>
                <a:cs typeface="굴림"/>
              </a:rPr>
              <a:t>T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66028" y="1257046"/>
            <a:ext cx="514984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15">
                <a:latin typeface="굴림"/>
                <a:cs typeface="굴림"/>
              </a:rPr>
              <a:t>T</a:t>
            </a:r>
            <a:r>
              <a:rPr sz="1200" b="1">
                <a:latin typeface="굴림"/>
                <a:cs typeface="굴림"/>
              </a:rPr>
              <a:t>E</a:t>
            </a:r>
            <a:r>
              <a:rPr sz="1200" b="1" spc="10">
                <a:latin typeface="굴림"/>
                <a:cs typeface="굴림"/>
              </a:rPr>
              <a:t>L</a:t>
            </a:r>
            <a:r>
              <a:rPr sz="1200" b="1">
                <a:latin typeface="굴림"/>
                <a:cs typeface="굴림"/>
              </a:rPr>
              <a:t>N</a:t>
            </a:r>
            <a:r>
              <a:rPr sz="1200" b="1" spc="15">
                <a:latin typeface="굴림"/>
                <a:cs typeface="굴림"/>
              </a:rPr>
              <a:t>O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5609" y="1287271"/>
            <a:ext cx="33718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b="1" spc="10">
                <a:latin typeface="굴림"/>
                <a:cs typeface="굴림"/>
              </a:rPr>
              <a:t>AGE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96200" y="1295400"/>
            <a:ext cx="76200" cy="1066800"/>
          </a:xfrm>
          <a:custGeom>
            <a:avLst/>
            <a:gdLst/>
            <a:rect l="l" t="t" r="r" b="b"/>
            <a:pathLst>
              <a:path w="76200" h="1066800">
                <a:moveTo>
                  <a:pt x="0" y="0"/>
                </a:moveTo>
                <a:lnTo>
                  <a:pt x="14847" y="6979"/>
                </a:lnTo>
                <a:lnTo>
                  <a:pt x="26955" y="26019"/>
                </a:lnTo>
                <a:lnTo>
                  <a:pt x="35111" y="54274"/>
                </a:lnTo>
                <a:lnTo>
                  <a:pt x="38100" y="88900"/>
                </a:lnTo>
                <a:lnTo>
                  <a:pt x="38100" y="444500"/>
                </a:lnTo>
                <a:lnTo>
                  <a:pt x="41088" y="479125"/>
                </a:lnTo>
                <a:lnTo>
                  <a:pt x="49244" y="507380"/>
                </a:lnTo>
                <a:lnTo>
                  <a:pt x="61352" y="526420"/>
                </a:lnTo>
                <a:lnTo>
                  <a:pt x="76200" y="533400"/>
                </a:lnTo>
                <a:lnTo>
                  <a:pt x="61352" y="540379"/>
                </a:lnTo>
                <a:lnTo>
                  <a:pt x="49244" y="559419"/>
                </a:lnTo>
                <a:lnTo>
                  <a:pt x="41088" y="587674"/>
                </a:lnTo>
                <a:lnTo>
                  <a:pt x="38100" y="622300"/>
                </a:lnTo>
                <a:lnTo>
                  <a:pt x="38100" y="977900"/>
                </a:lnTo>
                <a:lnTo>
                  <a:pt x="35111" y="1012525"/>
                </a:lnTo>
                <a:lnTo>
                  <a:pt x="26955" y="1040780"/>
                </a:lnTo>
                <a:lnTo>
                  <a:pt x="14847" y="1059820"/>
                </a:lnTo>
                <a:lnTo>
                  <a:pt x="0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32"/>
          <p:cNvSpPr txBox="1"/>
          <p:nvPr/>
        </p:nvSpPr>
        <p:spPr>
          <a:xfrm>
            <a:off x="7852409" y="1630426"/>
            <a:ext cx="667385" cy="39878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도메인</a:t>
            </a:r>
            <a:endParaRPr sz="12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defRPr/>
            </a:pPr>
            <a:r>
              <a:rPr sz="1200" spc="-5">
                <a:latin typeface="굴림"/>
                <a:cs typeface="굴림"/>
              </a:rPr>
              <a:t>(domain)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22</a:t>
            </a:fld>
            <a:endParaRPr lang="en-US"/>
          </a:p>
        </p:txBody>
      </p:sp>
      <p:sp>
        <p:nvSpPr>
          <p:cNvPr id="33" name="object 33"/>
          <p:cNvSpPr txBox="1"/>
          <p:nvPr/>
        </p:nvSpPr>
        <p:spPr>
          <a:xfrm>
            <a:off x="5931153" y="6058611"/>
            <a:ext cx="209550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1.7&gt;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학생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릴레이션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1.2</a:t>
            </a:r>
            <a:r>
              <a:rPr sz="3000" spc="-80"/>
              <a:t> </a:t>
            </a:r>
            <a:r>
              <a:rPr sz="3000" spc="25"/>
              <a:t>관계형</a:t>
            </a:r>
            <a:r>
              <a:rPr sz="3000" spc="-85"/>
              <a:t> </a:t>
            </a:r>
            <a:r>
              <a:rPr sz="3000" spc="15"/>
              <a:t>데이터베이스</a:t>
            </a:r>
            <a:r>
              <a:rPr sz="3000" spc="-90"/>
              <a:t> </a:t>
            </a:r>
            <a:r>
              <a:rPr sz="3000" spc="20"/>
              <a:t>용어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8305800" cy="3288029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2000" spc="-535">
                <a:latin typeface="SimSun"/>
                <a:cs typeface="SimSun"/>
              </a:rPr>
              <a:t>※</a:t>
            </a:r>
            <a:r>
              <a:rPr sz="2000" spc="229">
                <a:latin typeface="SimSun"/>
                <a:cs typeface="SimSun"/>
              </a:rPr>
              <a:t> </a:t>
            </a:r>
            <a:r>
              <a:rPr sz="2000" b="1" spc="20">
                <a:latin typeface="굴림"/>
                <a:cs typeface="굴림"/>
              </a:rPr>
              <a:t>&lt;</a:t>
            </a:r>
            <a:r>
              <a:rPr sz="2000" b="1">
                <a:latin typeface="굴림"/>
                <a:cs typeface="굴림"/>
              </a:rPr>
              <a:t>그</a:t>
            </a:r>
            <a:r>
              <a:rPr sz="2000" b="1" spc="40">
                <a:latin typeface="굴림"/>
                <a:cs typeface="굴림"/>
              </a:rPr>
              <a:t>림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5">
                <a:latin typeface="굴림"/>
                <a:cs typeface="굴림"/>
              </a:rPr>
              <a:t>1</a:t>
            </a:r>
            <a:r>
              <a:rPr sz="2000" b="1" spc="10">
                <a:latin typeface="굴림"/>
                <a:cs typeface="굴림"/>
              </a:rPr>
              <a:t>.</a:t>
            </a:r>
            <a:r>
              <a:rPr sz="2000" b="1" spc="-5">
                <a:latin typeface="굴림"/>
                <a:cs typeface="굴림"/>
              </a:rPr>
              <a:t>7</a:t>
            </a:r>
            <a:r>
              <a:rPr sz="2000" b="1" spc="5">
                <a:latin typeface="굴림"/>
                <a:cs typeface="굴림"/>
              </a:rPr>
              <a:t>&gt;</a:t>
            </a:r>
            <a:r>
              <a:rPr sz="2000" b="1">
                <a:latin typeface="굴림"/>
                <a:cs typeface="굴림"/>
              </a:rPr>
              <a:t>에</a:t>
            </a:r>
            <a:r>
              <a:rPr sz="2000" b="1" spc="40">
                <a:latin typeface="굴림"/>
                <a:cs typeface="굴림"/>
              </a:rPr>
              <a:t>서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사용</a:t>
            </a:r>
            <a:r>
              <a:rPr sz="2000" b="1" spc="40">
                <a:latin typeface="굴림"/>
                <a:cs typeface="굴림"/>
              </a:rPr>
              <a:t>한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용어</a:t>
            </a:r>
            <a:r>
              <a:rPr sz="2000" b="1">
                <a:latin typeface="굴림"/>
                <a:cs typeface="굴림"/>
              </a:rPr>
              <a:t>들</a:t>
            </a:r>
            <a:r>
              <a:rPr sz="2000" b="1" spc="40">
                <a:latin typeface="굴림"/>
                <a:cs typeface="굴림"/>
              </a:rPr>
              <a:t>은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E.</a:t>
            </a:r>
            <a:r>
              <a:rPr sz="2000" b="1">
                <a:latin typeface="굴림"/>
                <a:cs typeface="굴림"/>
              </a:rPr>
              <a:t>F.Cod</a:t>
            </a:r>
            <a:r>
              <a:rPr sz="2000" b="1" spc="-20">
                <a:latin typeface="굴림"/>
                <a:cs typeface="굴림"/>
              </a:rPr>
              <a:t>d</a:t>
            </a:r>
            <a:r>
              <a:rPr sz="2000" b="1" spc="40">
                <a:latin typeface="굴림"/>
                <a:cs typeface="굴림"/>
              </a:rPr>
              <a:t>가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정의</a:t>
            </a:r>
            <a:r>
              <a:rPr sz="2000" b="1" spc="40">
                <a:latin typeface="굴림"/>
                <a:cs typeface="굴림"/>
              </a:rPr>
              <a:t>한</a:t>
            </a:r>
            <a:r>
              <a:rPr sz="2000" b="1" spc="-8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것으</a:t>
            </a:r>
            <a:r>
              <a:rPr sz="2000" b="1" spc="40">
                <a:latin typeface="굴림"/>
                <a:cs typeface="굴림"/>
              </a:rPr>
              <a:t>로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오</a:t>
            </a:r>
            <a:r>
              <a:rPr sz="2000" b="1">
                <a:latin typeface="굴림"/>
                <a:cs typeface="굴림"/>
              </a:rPr>
              <a:t>늘</a:t>
            </a:r>
            <a:r>
              <a:rPr sz="2000" b="1" spc="40">
                <a:latin typeface="굴림"/>
                <a:cs typeface="굴림"/>
              </a:rPr>
              <a:t>날</a:t>
            </a:r>
            <a:r>
              <a:rPr sz="2000" b="1" spc="-70">
                <a:latin typeface="굴림"/>
                <a:cs typeface="굴림"/>
              </a:rPr>
              <a:t> </a:t>
            </a:r>
            <a:r>
              <a:rPr sz="2000" b="1" spc="40">
                <a:latin typeface="굴림"/>
                <a:cs typeface="굴림"/>
              </a:rPr>
              <a:t>일</a:t>
            </a:r>
            <a:endParaRPr sz="2000" b="1" spc="40">
              <a:latin typeface="굴림"/>
              <a:cs typeface="굴림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defRPr/>
            </a:pPr>
            <a:r>
              <a:rPr sz="2000" b="1" spc="15">
                <a:latin typeface="굴림"/>
                <a:cs typeface="굴림"/>
              </a:rPr>
              <a:t>반적으로</a:t>
            </a:r>
            <a:r>
              <a:rPr sz="2000" b="1" spc="-104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사용하는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용어와는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20">
                <a:latin typeface="굴림"/>
                <a:cs typeface="굴림"/>
              </a:rPr>
              <a:t>차이가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있음</a:t>
            </a:r>
            <a:endParaRPr sz="2000" b="1" spc="15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260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-5">
                <a:solidFill>
                  <a:srgbClr val="000099"/>
                </a:solidFill>
                <a:latin typeface="굴림"/>
                <a:cs typeface="굴림"/>
              </a:rPr>
              <a:t>릴레이션(relation)</a:t>
            </a:r>
            <a:endParaRPr sz="2000" b="1" spc="-5">
              <a:solidFill>
                <a:srgbClr val="000099"/>
              </a:solidFill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테이블이라는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용어로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더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많이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사용.</a:t>
            </a:r>
            <a:endParaRPr sz="18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관계형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데이테베이스에서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정보를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구분하여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저장하는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기본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단위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>
                <a:latin typeface="굴림"/>
                <a:cs typeface="굴림"/>
              </a:rPr>
              <a:t>STUDENT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릴레이션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2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학생에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관한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정보를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저장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SUBJECT라는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릴레이션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2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과목에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대한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정보를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저장</a:t>
            </a:r>
            <a:endParaRPr sz="18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동일한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내에서는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같은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이름을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갖는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릴레이션이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존재할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없</a:t>
            </a:r>
            <a:endParaRPr sz="1800" b="1" spc="3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35">
                <a:latin typeface="굴림"/>
                <a:cs typeface="굴림"/>
              </a:rPr>
              <a:t>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1.2</a:t>
            </a:r>
            <a:r>
              <a:rPr sz="3000" spc="-80"/>
              <a:t> </a:t>
            </a:r>
            <a:r>
              <a:rPr sz="3000" spc="25"/>
              <a:t>관계형</a:t>
            </a:r>
            <a:r>
              <a:rPr sz="3000" spc="-85"/>
              <a:t> </a:t>
            </a:r>
            <a:r>
              <a:rPr sz="3000" spc="15"/>
              <a:t>데이터베이스</a:t>
            </a:r>
            <a:r>
              <a:rPr sz="3000" spc="-90"/>
              <a:t> </a:t>
            </a:r>
            <a:r>
              <a:rPr sz="3000" spc="20"/>
              <a:t>용어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24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31200" cy="410527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 spc="-5">
                <a:solidFill>
                  <a:srgbClr val="000099"/>
                </a:solidFill>
                <a:latin typeface="굴림"/>
                <a:cs typeface="굴림"/>
              </a:rPr>
              <a:t>속성(attribute)</a:t>
            </a:r>
            <a:endParaRPr sz="2000" b="1" spc="-5">
              <a:solidFill>
                <a:srgbClr val="000099"/>
              </a:solidFill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릴레이션에서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관리하는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구체적인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정보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항목에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해당하는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것이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속성</a:t>
            </a:r>
            <a:endParaRPr sz="1800" b="1" spc="5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현실세계의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개체(예: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학생,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교수,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과목,...)들은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많은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속성들을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갖는데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그중에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서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관리해야할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필요가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속성들만을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선택하여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릴레이션에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포함시킴</a:t>
            </a:r>
            <a:endParaRPr sz="18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속성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역시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고유한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이름을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갖으며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동일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릴레이션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내에서는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같은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이름의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속성</a:t>
            </a:r>
            <a:endParaRPr sz="1800" b="1" spc="2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35">
                <a:latin typeface="굴림"/>
                <a:cs typeface="굴림"/>
              </a:rPr>
              <a:t>이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존재할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35">
                <a:latin typeface="굴림"/>
                <a:cs typeface="굴림"/>
              </a:rPr>
              <a:t>수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없음</a:t>
            </a:r>
            <a:endParaRPr sz="1800" b="1" spc="20">
              <a:latin typeface="굴림"/>
              <a:cs typeface="굴림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>
                <a:solidFill>
                  <a:srgbClr val="000099"/>
                </a:solidFill>
                <a:latin typeface="굴림"/>
                <a:cs typeface="굴림"/>
              </a:rPr>
              <a:t>튜플(tuple)</a:t>
            </a:r>
            <a:endParaRPr sz="2000" b="1">
              <a:solidFill>
                <a:srgbClr val="000099"/>
              </a:solidFill>
              <a:latin typeface="굴림"/>
              <a:cs typeface="굴림"/>
            </a:endParaRPr>
          </a:p>
          <a:p>
            <a:pPr marL="756285" marR="17399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릴레이션이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현실세계의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어떤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개체를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표현한다면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그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개체에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속한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구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성원들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개개의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정보를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표현</a:t>
            </a:r>
            <a:endParaRPr sz="1800" b="1" spc="15">
              <a:latin typeface="굴림"/>
              <a:cs typeface="굴림"/>
            </a:endParaRPr>
          </a:p>
          <a:p>
            <a:pPr marL="756285" marR="159385" lvl="1" indent="-287020">
              <a:lnSpc>
                <a:spcPct val="104600"/>
              </a:lnSpc>
              <a:spcBef>
                <a:spcPts val="2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예)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학생’은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개체를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나타내는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이름이고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‘김철수’,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>
                <a:latin typeface="Times New Roman"/>
                <a:cs typeface="Times New Roman"/>
              </a:rPr>
              <a:t>‘</a:t>
            </a:r>
            <a:r>
              <a:rPr sz="1800" b="1">
                <a:latin typeface="굴림"/>
                <a:cs typeface="굴림"/>
              </a:rPr>
              <a:t>박선하’,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>
                <a:latin typeface="Times New Roman"/>
                <a:cs typeface="Times New Roman"/>
              </a:rPr>
              <a:t>‘</a:t>
            </a:r>
            <a:r>
              <a:rPr sz="1800" b="1">
                <a:latin typeface="굴림"/>
                <a:cs typeface="굴림"/>
              </a:rPr>
              <a:t>안미희’,..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등은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‘학생’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개체의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구성원</a:t>
            </a:r>
            <a:endParaRPr sz="1800" b="1" spc="20">
              <a:latin typeface="굴림"/>
              <a:cs typeface="굴림"/>
            </a:endParaRPr>
          </a:p>
          <a:p>
            <a:pPr marL="756285" marR="1720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30">
                <a:latin typeface="굴림"/>
                <a:cs typeface="굴림"/>
              </a:rPr>
              <a:t>한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릴레이션에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포함된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튜플의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시간에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따라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변할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있으며,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한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릴레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이션은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적게는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수십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개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많게는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수십만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개의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튜플을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포함할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있음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1.2</a:t>
            </a:r>
            <a:r>
              <a:rPr sz="3000" spc="-80"/>
              <a:t> </a:t>
            </a:r>
            <a:r>
              <a:rPr sz="3000" spc="25"/>
              <a:t>관계형</a:t>
            </a:r>
            <a:r>
              <a:rPr sz="3000" spc="-85"/>
              <a:t> </a:t>
            </a:r>
            <a:r>
              <a:rPr sz="3000" spc="15"/>
              <a:t>데이터베이스</a:t>
            </a:r>
            <a:r>
              <a:rPr sz="3000" spc="-90"/>
              <a:t> </a:t>
            </a:r>
            <a:r>
              <a:rPr sz="3000" spc="20"/>
              <a:t>용어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11515" cy="340995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Ø"/>
              <a:tabLst>
                <a:tab pos="354965" algn="l"/>
                <a:tab pos="355600" algn="l"/>
              </a:tabLst>
              <a:defRPr/>
            </a:pPr>
            <a:r>
              <a:rPr sz="2000" b="1">
                <a:solidFill>
                  <a:srgbClr val="000099"/>
                </a:solidFill>
                <a:latin typeface="굴림"/>
                <a:cs typeface="굴림"/>
              </a:rPr>
              <a:t>도메인(domain)</a:t>
            </a:r>
            <a:endParaRPr sz="2000" b="1">
              <a:solidFill>
                <a:srgbClr val="000099"/>
              </a:solidFill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도메인이란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릴레이션에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포함된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각각의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속성들이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갖을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값들의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집합</a:t>
            </a:r>
            <a:endParaRPr sz="1800" b="1" spc="2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도메인이라는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개념이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필요한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이유는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릴레이션에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데이터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값들이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본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의도했던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값들만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저장되고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관리되도록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하는데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있음</a:t>
            </a:r>
            <a:endParaRPr sz="18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>
                <a:latin typeface="굴림"/>
                <a:cs typeface="굴림"/>
              </a:rPr>
              <a:t>예)</a:t>
            </a:r>
            <a:r>
              <a:rPr sz="1800" b="1">
                <a:latin typeface="Times New Roman"/>
                <a:cs typeface="Times New Roman"/>
              </a:rPr>
              <a:t>‘</a:t>
            </a:r>
            <a:r>
              <a:rPr sz="1800" b="1">
                <a:latin typeface="굴림"/>
                <a:cs typeface="굴림"/>
              </a:rPr>
              <a:t>성별’이라는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속성이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있다면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이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속성이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가질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있는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값은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{남,여}.</a:t>
            </a:r>
            <a:endParaRPr sz="1800" b="1" spc="5">
              <a:latin typeface="굴림"/>
              <a:cs typeface="굴림"/>
            </a:endParaRPr>
          </a:p>
          <a:p>
            <a:pPr marL="1155700" lvl="2" indent="-229235">
              <a:lnSpc>
                <a:spcPts val="2115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데이터베이스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설계자는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성별의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도메인으로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‘SEX'를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정의하고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35">
                <a:latin typeface="굴림"/>
                <a:cs typeface="굴림"/>
              </a:rPr>
              <a:t>그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값으로</a:t>
            </a:r>
            <a:endParaRPr sz="1800" b="1" spc="20">
              <a:latin typeface="굴림"/>
              <a:cs typeface="굴림"/>
            </a:endParaRPr>
          </a:p>
          <a:p>
            <a:pPr marL="1155700">
              <a:lnSpc>
                <a:spcPts val="2115"/>
              </a:lnSpc>
              <a:defRPr/>
            </a:pPr>
            <a:r>
              <a:rPr sz="1800" b="1" spc="5">
                <a:latin typeface="굴림"/>
                <a:cs typeface="굴림"/>
              </a:rPr>
              <a:t>{남,여}를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지정한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뒤,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Times New Roman"/>
                <a:cs typeface="Times New Roman"/>
              </a:rPr>
              <a:t>‘</a:t>
            </a:r>
            <a:r>
              <a:rPr sz="1800" b="1" spc="5">
                <a:latin typeface="굴림"/>
                <a:cs typeface="굴림"/>
              </a:rPr>
              <a:t>성별’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이라는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속성은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‘SEX'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도메인에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값만을</a:t>
            </a:r>
            <a:endParaRPr sz="1800" b="1" spc="20">
              <a:latin typeface="굴림"/>
              <a:cs typeface="굴림"/>
            </a:endParaRPr>
          </a:p>
          <a:p>
            <a:pPr marL="1155700" marR="53340">
              <a:lnSpc>
                <a:spcPct val="100000"/>
              </a:lnSpc>
              <a:spcBef>
                <a:spcPts val="95"/>
              </a:spcBef>
              <a:defRPr/>
            </a:pPr>
            <a:r>
              <a:rPr sz="1800" b="1" spc="25">
                <a:latin typeface="굴림"/>
                <a:cs typeface="굴림"/>
              </a:rPr>
              <a:t>갖을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있다고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지정해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놓으면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사용자들이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실수로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남,여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이외의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값을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입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력하는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것을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DBMS가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막을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음</a:t>
            </a:r>
            <a:endParaRPr sz="1800" b="1" spc="3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현실적으로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도메인을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구현하는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것은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어렵기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때문에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대부분의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DBMS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제품에</a:t>
            </a:r>
            <a:endParaRPr sz="1800" b="1" spc="2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25">
                <a:latin typeface="굴림"/>
                <a:cs typeface="굴림"/>
              </a:rPr>
              <a:t>서는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6600cc"/>
                </a:solidFill>
                <a:latin typeface="굴림"/>
                <a:cs typeface="굴림"/>
              </a:rPr>
              <a:t>사용자</a:t>
            </a:r>
            <a:r>
              <a:rPr sz="1800" b="1" spc="-90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25">
                <a:solidFill>
                  <a:srgbClr val="6600cc"/>
                </a:solidFill>
                <a:latin typeface="굴림"/>
                <a:cs typeface="굴림"/>
              </a:rPr>
              <a:t>정의</a:t>
            </a:r>
            <a:r>
              <a:rPr sz="1800" b="1" spc="-75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6600cc"/>
                </a:solidFill>
                <a:latin typeface="굴림"/>
                <a:cs typeface="굴림"/>
              </a:rPr>
              <a:t>데이터타입</a:t>
            </a:r>
            <a:r>
              <a:rPr sz="1800" b="1">
                <a:latin typeface="굴림"/>
                <a:cs typeface="굴림"/>
              </a:rPr>
              <a:t>으로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사용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3538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1.2</a:t>
            </a:r>
            <a:r>
              <a:rPr sz="3000" spc="-80"/>
              <a:t> </a:t>
            </a:r>
            <a:r>
              <a:rPr sz="3000" spc="25"/>
              <a:t>관계형</a:t>
            </a:r>
            <a:r>
              <a:rPr sz="3000" spc="-85"/>
              <a:t> </a:t>
            </a:r>
            <a:r>
              <a:rPr sz="3000" spc="15"/>
              <a:t>데이터베이스</a:t>
            </a:r>
            <a:r>
              <a:rPr sz="3000" spc="-90"/>
              <a:t> </a:t>
            </a:r>
            <a:r>
              <a:rPr sz="3000" spc="20"/>
              <a:t>용어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5025390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2000" spc="-535">
                <a:latin typeface="SimSun"/>
                <a:cs typeface="SimSun"/>
              </a:rPr>
              <a:t>※</a:t>
            </a:r>
            <a:r>
              <a:rPr sz="2000" spc="229">
                <a:latin typeface="SimSun"/>
                <a:cs typeface="SimSun"/>
              </a:rPr>
              <a:t> </a:t>
            </a:r>
            <a:r>
              <a:rPr sz="2000" b="1" spc="15">
                <a:latin typeface="굴림"/>
                <a:cs typeface="굴림"/>
              </a:rPr>
              <a:t>현재</a:t>
            </a:r>
            <a:r>
              <a:rPr sz="2000" b="1" spc="40">
                <a:latin typeface="굴림"/>
                <a:cs typeface="굴림"/>
              </a:rPr>
              <a:t>는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여</a:t>
            </a:r>
            <a:r>
              <a:rPr sz="2000" b="1" spc="40">
                <a:latin typeface="굴림"/>
                <a:cs typeface="굴림"/>
              </a:rPr>
              <a:t>러</a:t>
            </a:r>
            <a:r>
              <a:rPr sz="2000" b="1" spc="-7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용어</a:t>
            </a:r>
            <a:r>
              <a:rPr sz="2000" b="1" spc="40">
                <a:latin typeface="굴림"/>
                <a:cs typeface="굴림"/>
              </a:rPr>
              <a:t>가</a:t>
            </a:r>
            <a:r>
              <a:rPr sz="2000" b="1" spc="-8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혼</a:t>
            </a:r>
            <a:r>
              <a:rPr sz="2000" b="1">
                <a:latin typeface="굴림"/>
                <a:cs typeface="굴림"/>
              </a:rPr>
              <a:t>용되</a:t>
            </a:r>
            <a:r>
              <a:rPr sz="2000" b="1" spc="40">
                <a:latin typeface="굴림"/>
                <a:cs typeface="굴림"/>
              </a:rPr>
              <a:t>고</a:t>
            </a:r>
            <a:r>
              <a:rPr sz="2000" b="1" spc="-8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있</a:t>
            </a:r>
            <a:r>
              <a:rPr sz="2000" b="1" spc="40">
                <a:latin typeface="굴림"/>
                <a:cs typeface="굴림"/>
              </a:rPr>
              <a:t>는</a:t>
            </a:r>
            <a:r>
              <a:rPr sz="2000" b="1" spc="-7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상황임</a:t>
            </a:r>
            <a:endParaRPr sz="2000">
              <a:latin typeface="굴림"/>
              <a:cs typeface="굴림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266751" y="2571795"/>
            <a:ext cx="6703809" cy="14195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8690" y="4229480"/>
            <a:ext cx="7319645" cy="101091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66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20">
                <a:latin typeface="돋움"/>
                <a:cs typeface="돋움"/>
              </a:rPr>
              <a:t>&lt;표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1.2&gt;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용어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대비표</a:t>
            </a:r>
            <a:endParaRPr sz="1400" b="1" spc="15">
              <a:latin typeface="돋움"/>
              <a:cs typeface="돋움"/>
            </a:endParaRPr>
          </a:p>
          <a:p>
            <a:pPr>
              <a:lnSpc>
                <a:spcPct val="100000"/>
              </a:lnSpc>
              <a:defRPr/>
            </a:pPr>
            <a:endParaRPr sz="1400"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1650">
              <a:latin typeface="돋움"/>
              <a:cs typeface="돋움"/>
            </a:endParaRPr>
          </a:p>
          <a:p>
            <a:pPr marL="266700" indent="-254635">
              <a:lnSpc>
                <a:spcPct val="100000"/>
              </a:lnSpc>
              <a:buFont typeface="Wingdings"/>
              <a:buChar char="ü"/>
              <a:tabLst>
                <a:tab pos="267335" algn="l"/>
              </a:tabLst>
              <a:defRPr/>
            </a:pPr>
            <a:r>
              <a:rPr sz="1800" b="1" spc="35">
                <a:solidFill>
                  <a:srgbClr val="6600cc"/>
                </a:solidFill>
                <a:latin typeface="돋움"/>
                <a:cs typeface="돋움"/>
              </a:rPr>
              <a:t>본</a:t>
            </a:r>
            <a:r>
              <a:rPr sz="18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6600cc"/>
                </a:solidFill>
                <a:latin typeface="돋움"/>
                <a:cs typeface="돋움"/>
              </a:rPr>
              <a:t>강의에서는</a:t>
            </a:r>
            <a:r>
              <a:rPr sz="1800" b="1" spc="-8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앞으로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>
                <a:solidFill>
                  <a:srgbClr val="6600cc"/>
                </a:solidFill>
                <a:latin typeface="돋움"/>
                <a:cs typeface="돋움"/>
              </a:rPr>
              <a:t>테이블,</a:t>
            </a:r>
            <a:r>
              <a:rPr sz="18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6600cc"/>
                </a:solidFill>
                <a:latin typeface="돋움"/>
                <a:cs typeface="돋움"/>
              </a:rPr>
              <a:t>컬럼,</a:t>
            </a:r>
            <a:r>
              <a:rPr sz="1800" b="1" spc="-6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튜플이라는</a:t>
            </a:r>
            <a:r>
              <a:rPr sz="1800" b="1" spc="-9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5">
                <a:solidFill>
                  <a:srgbClr val="6600cc"/>
                </a:solidFill>
                <a:latin typeface="돋움"/>
                <a:cs typeface="돋움"/>
              </a:rPr>
              <a:t>용어를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사용하기로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35">
                <a:solidFill>
                  <a:srgbClr val="6600cc"/>
                </a:solidFill>
                <a:latin typeface="돋움"/>
                <a:cs typeface="돋움"/>
              </a:rPr>
              <a:t>함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78063" y="3744912"/>
          <a:ext cx="4799965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1066800"/>
                <a:gridCol w="1341120"/>
                <a:gridCol w="715645"/>
              </a:tblGrid>
              <a:tr h="339725"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sid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sname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dept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tel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R="21653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age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19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김철수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국문학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02-121-2121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25971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R="419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박선하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국문학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041-213-4311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R="259715" algn="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marR="419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안미희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컴퓨터공학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031-132-1231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R="259715" algn="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19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유창식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컴퓨터공학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02-521-4523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25971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19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임한솔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산업공학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042-532-1461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25971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3388" y="2459037"/>
          <a:ext cx="479996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1066800"/>
                <a:gridCol w="1322070"/>
                <a:gridCol w="734695"/>
              </a:tblGrid>
              <a:tr h="304800">
                <a:tc>
                  <a:txBody>
                    <a:bodyPr vert="horz" lIns="0" tIns="508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박선하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국문학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041-213-4311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2988" y="2992437"/>
          <a:ext cx="479996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1066800"/>
                <a:gridCol w="1322070"/>
                <a:gridCol w="734695"/>
              </a:tblGrid>
              <a:tr h="304800">
                <a:tc>
                  <a:txBody>
                    <a:bodyPr vert="horz" lIns="0" tIns="508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박선하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영문학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041-213-4311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0800" rIns="0" bIns="0" anchor="t" anchorCtr="0"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55394" y="3492754"/>
            <a:ext cx="7194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굴림"/>
                <a:cs typeface="굴림"/>
              </a:rPr>
              <a:t>S</a:t>
            </a:r>
            <a:r>
              <a:rPr sz="1200">
                <a:latin typeface="굴림"/>
                <a:cs typeface="굴림"/>
              </a:rPr>
              <a:t>T</a:t>
            </a:r>
            <a:r>
              <a:rPr sz="1200" spc="-5">
                <a:latin typeface="굴림"/>
                <a:cs typeface="굴림"/>
              </a:rPr>
              <a:t>U</a:t>
            </a:r>
            <a:r>
              <a:rPr sz="1200">
                <a:latin typeface="굴림"/>
                <a:cs typeface="굴림"/>
              </a:rPr>
              <a:t>DENT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8870" y="2763519"/>
            <a:ext cx="1156335" cy="996315"/>
          </a:xfrm>
          <a:custGeom>
            <a:avLst/>
            <a:gdLst/>
            <a:rect l="l" t="t" r="r" b="b"/>
            <a:pathLst>
              <a:path w="1156335" h="996314">
                <a:moveTo>
                  <a:pt x="470154" y="996188"/>
                </a:moveTo>
                <a:lnTo>
                  <a:pt x="460273" y="950595"/>
                </a:lnTo>
                <a:lnTo>
                  <a:pt x="452120" y="912876"/>
                </a:lnTo>
                <a:lnTo>
                  <a:pt x="427355" y="932776"/>
                </a:lnTo>
                <a:lnTo>
                  <a:pt x="396875" y="894842"/>
                </a:lnTo>
                <a:lnTo>
                  <a:pt x="358394" y="846455"/>
                </a:lnTo>
                <a:lnTo>
                  <a:pt x="320675" y="798588"/>
                </a:lnTo>
                <a:lnTo>
                  <a:pt x="283972" y="751205"/>
                </a:lnTo>
                <a:lnTo>
                  <a:pt x="248539" y="704596"/>
                </a:lnTo>
                <a:lnTo>
                  <a:pt x="214630" y="658876"/>
                </a:lnTo>
                <a:lnTo>
                  <a:pt x="182499" y="613918"/>
                </a:lnTo>
                <a:lnTo>
                  <a:pt x="152400" y="570357"/>
                </a:lnTo>
                <a:lnTo>
                  <a:pt x="124460" y="527939"/>
                </a:lnTo>
                <a:lnTo>
                  <a:pt x="99060" y="487045"/>
                </a:lnTo>
                <a:lnTo>
                  <a:pt x="76581" y="447675"/>
                </a:lnTo>
                <a:lnTo>
                  <a:pt x="57023" y="409956"/>
                </a:lnTo>
                <a:lnTo>
                  <a:pt x="40894" y="374269"/>
                </a:lnTo>
                <a:lnTo>
                  <a:pt x="23241" y="324485"/>
                </a:lnTo>
                <a:lnTo>
                  <a:pt x="14097" y="280035"/>
                </a:lnTo>
                <a:lnTo>
                  <a:pt x="12700" y="252984"/>
                </a:lnTo>
                <a:lnTo>
                  <a:pt x="13208" y="240411"/>
                </a:lnTo>
                <a:lnTo>
                  <a:pt x="23622" y="194056"/>
                </a:lnTo>
                <a:lnTo>
                  <a:pt x="44958" y="153797"/>
                </a:lnTo>
                <a:lnTo>
                  <a:pt x="84836" y="110236"/>
                </a:lnTo>
                <a:lnTo>
                  <a:pt x="125222" y="79375"/>
                </a:lnTo>
                <a:lnTo>
                  <a:pt x="170688" y="51054"/>
                </a:lnTo>
                <a:lnTo>
                  <a:pt x="244475" y="11176"/>
                </a:lnTo>
                <a:lnTo>
                  <a:pt x="238633" y="0"/>
                </a:lnTo>
                <a:lnTo>
                  <a:pt x="188976" y="26416"/>
                </a:lnTo>
                <a:lnTo>
                  <a:pt x="140970" y="54102"/>
                </a:lnTo>
                <a:lnTo>
                  <a:pt x="96901" y="84074"/>
                </a:lnTo>
                <a:lnTo>
                  <a:pt x="58547" y="117602"/>
                </a:lnTo>
                <a:lnTo>
                  <a:pt x="28067" y="156210"/>
                </a:lnTo>
                <a:lnTo>
                  <a:pt x="7747" y="200914"/>
                </a:lnTo>
                <a:lnTo>
                  <a:pt x="635" y="238887"/>
                </a:lnTo>
                <a:lnTo>
                  <a:pt x="0" y="252476"/>
                </a:lnTo>
                <a:lnTo>
                  <a:pt x="254" y="266446"/>
                </a:lnTo>
                <a:lnTo>
                  <a:pt x="6731" y="311658"/>
                </a:lnTo>
                <a:lnTo>
                  <a:pt x="21971" y="361315"/>
                </a:lnTo>
                <a:lnTo>
                  <a:pt x="36830" y="396875"/>
                </a:lnTo>
                <a:lnTo>
                  <a:pt x="55118" y="434340"/>
                </a:lnTo>
                <a:lnTo>
                  <a:pt x="76454" y="473329"/>
                </a:lnTo>
                <a:lnTo>
                  <a:pt x="100584" y="513842"/>
                </a:lnTo>
                <a:lnTo>
                  <a:pt x="127508" y="555879"/>
                </a:lnTo>
                <a:lnTo>
                  <a:pt x="172085" y="621157"/>
                </a:lnTo>
                <a:lnTo>
                  <a:pt x="204343" y="666242"/>
                </a:lnTo>
                <a:lnTo>
                  <a:pt x="238379" y="712089"/>
                </a:lnTo>
                <a:lnTo>
                  <a:pt x="273812" y="758825"/>
                </a:lnTo>
                <a:lnTo>
                  <a:pt x="310642" y="806323"/>
                </a:lnTo>
                <a:lnTo>
                  <a:pt x="348361" y="854329"/>
                </a:lnTo>
                <a:lnTo>
                  <a:pt x="417487" y="940701"/>
                </a:lnTo>
                <a:lnTo>
                  <a:pt x="392684" y="960628"/>
                </a:lnTo>
                <a:lnTo>
                  <a:pt x="470154" y="996188"/>
                </a:lnTo>
                <a:close/>
              </a:path>
              <a:path w="1156335" h="996314">
                <a:moveTo>
                  <a:pt x="1155954" y="996188"/>
                </a:moveTo>
                <a:lnTo>
                  <a:pt x="1143457" y="954151"/>
                </a:lnTo>
                <a:lnTo>
                  <a:pt x="1131697" y="914527"/>
                </a:lnTo>
                <a:lnTo>
                  <a:pt x="1108570" y="936180"/>
                </a:lnTo>
                <a:lnTo>
                  <a:pt x="1081405" y="906780"/>
                </a:lnTo>
                <a:lnTo>
                  <a:pt x="1044702" y="865505"/>
                </a:lnTo>
                <a:lnTo>
                  <a:pt x="1011301" y="825627"/>
                </a:lnTo>
                <a:lnTo>
                  <a:pt x="982472" y="787654"/>
                </a:lnTo>
                <a:lnTo>
                  <a:pt x="959358" y="752094"/>
                </a:lnTo>
                <a:lnTo>
                  <a:pt x="937514" y="704723"/>
                </a:lnTo>
                <a:lnTo>
                  <a:pt x="933056" y="678180"/>
                </a:lnTo>
                <a:lnTo>
                  <a:pt x="932942" y="678053"/>
                </a:lnTo>
                <a:lnTo>
                  <a:pt x="932980" y="677443"/>
                </a:lnTo>
                <a:lnTo>
                  <a:pt x="933018" y="676910"/>
                </a:lnTo>
                <a:lnTo>
                  <a:pt x="933767" y="665861"/>
                </a:lnTo>
                <a:lnTo>
                  <a:pt x="933792" y="665429"/>
                </a:lnTo>
                <a:lnTo>
                  <a:pt x="933704" y="665861"/>
                </a:lnTo>
                <a:lnTo>
                  <a:pt x="933831" y="664972"/>
                </a:lnTo>
                <a:lnTo>
                  <a:pt x="933792" y="665429"/>
                </a:lnTo>
                <a:lnTo>
                  <a:pt x="933894" y="664972"/>
                </a:lnTo>
                <a:lnTo>
                  <a:pt x="936142" y="654685"/>
                </a:lnTo>
                <a:lnTo>
                  <a:pt x="936332" y="653796"/>
                </a:lnTo>
                <a:lnTo>
                  <a:pt x="936383" y="653669"/>
                </a:lnTo>
                <a:lnTo>
                  <a:pt x="940206" y="644017"/>
                </a:lnTo>
                <a:lnTo>
                  <a:pt x="940269" y="643851"/>
                </a:lnTo>
                <a:lnTo>
                  <a:pt x="940676" y="643128"/>
                </a:lnTo>
                <a:lnTo>
                  <a:pt x="972058" y="605917"/>
                </a:lnTo>
                <a:lnTo>
                  <a:pt x="1008761" y="581406"/>
                </a:lnTo>
                <a:lnTo>
                  <a:pt x="1051941" y="559181"/>
                </a:lnTo>
                <a:lnTo>
                  <a:pt x="1082675" y="544703"/>
                </a:lnTo>
                <a:lnTo>
                  <a:pt x="1077214" y="533273"/>
                </a:lnTo>
                <a:lnTo>
                  <a:pt x="1016762" y="562483"/>
                </a:lnTo>
                <a:lnTo>
                  <a:pt x="976249" y="586867"/>
                </a:lnTo>
                <a:lnTo>
                  <a:pt x="944118" y="615442"/>
                </a:lnTo>
                <a:lnTo>
                  <a:pt x="924179" y="649986"/>
                </a:lnTo>
                <a:lnTo>
                  <a:pt x="921258" y="663194"/>
                </a:lnTo>
                <a:lnTo>
                  <a:pt x="921131" y="663448"/>
                </a:lnTo>
                <a:lnTo>
                  <a:pt x="921004" y="665861"/>
                </a:lnTo>
                <a:lnTo>
                  <a:pt x="920254" y="676910"/>
                </a:lnTo>
                <a:lnTo>
                  <a:pt x="920242" y="678180"/>
                </a:lnTo>
                <a:lnTo>
                  <a:pt x="931037" y="723900"/>
                </a:lnTo>
                <a:lnTo>
                  <a:pt x="948182" y="758190"/>
                </a:lnTo>
                <a:lnTo>
                  <a:pt x="972058" y="794766"/>
                </a:lnTo>
                <a:lnTo>
                  <a:pt x="1001268" y="833386"/>
                </a:lnTo>
                <a:lnTo>
                  <a:pt x="1035050" y="873760"/>
                </a:lnTo>
                <a:lnTo>
                  <a:pt x="1072007" y="915289"/>
                </a:lnTo>
                <a:lnTo>
                  <a:pt x="1099324" y="944829"/>
                </a:lnTo>
                <a:lnTo>
                  <a:pt x="1076071" y="966597"/>
                </a:lnTo>
                <a:lnTo>
                  <a:pt x="1155954" y="99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383540" y="1793189"/>
            <a:ext cx="2701290" cy="1541145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키의</a:t>
            </a:r>
            <a:r>
              <a:rPr sz="2000" b="1" spc="-114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필요성</a:t>
            </a:r>
            <a:endParaRPr sz="2000" b="1" spc="1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defRPr/>
            </a:pPr>
            <a:endParaRPr sz="1950">
              <a:latin typeface="굴림"/>
              <a:cs typeface="굴림"/>
            </a:endParaRPr>
          </a:p>
          <a:p>
            <a:pPr marL="1792605">
              <a:lnSpc>
                <a:spcPct val="100000"/>
              </a:lnSpc>
              <a:spcBef>
                <a:spcPts val="5"/>
              </a:spcBef>
              <a:defRPr/>
            </a:pPr>
            <a:r>
              <a:rPr sz="2400" spc="-265">
                <a:latin typeface="SimSun"/>
                <a:cs typeface="SimSun"/>
              </a:rPr>
              <a:t>①</a:t>
            </a:r>
            <a:endParaRPr sz="2400" spc="-265">
              <a:latin typeface="SimSun"/>
              <a:cs typeface="SimSun"/>
            </a:endParaRPr>
          </a:p>
          <a:p>
            <a:pPr marL="2416175">
              <a:lnSpc>
                <a:spcPct val="100000"/>
              </a:lnSpc>
              <a:spcBef>
                <a:spcPts val="1205"/>
              </a:spcBef>
              <a:defRPr/>
            </a:pPr>
            <a:r>
              <a:rPr sz="2400" spc="-265">
                <a:latin typeface="SimSun"/>
                <a:cs typeface="SimSun"/>
              </a:rPr>
              <a:t>②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27</a:t>
            </a:fld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3370326" y="6058611"/>
            <a:ext cx="249936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1.8&gt;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중복된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튜플의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삽입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28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47646"/>
            <a:ext cx="8290559" cy="2888615"/>
          </a:xfrm>
          <a:prstGeom prst="rect">
            <a:avLst/>
          </a:prstGeom>
        </p:spPr>
        <p:txBody>
          <a:bodyPr vert="horz" wrap="square" lIns="0" tIns="5905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키의</a:t>
            </a:r>
            <a:r>
              <a:rPr sz="2000" b="1" spc="-114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필요성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70">
                <a:latin typeface="Microsoft JhengHei"/>
                <a:cs typeface="Microsoft JhengHei"/>
              </a:rPr>
              <a:t>①</a:t>
            </a:r>
            <a:r>
              <a:rPr sz="1800" b="1" spc="270">
                <a:latin typeface="굴림"/>
                <a:cs typeface="굴림"/>
              </a:rPr>
              <a:t>번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정상적으로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삽입된다면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동일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이미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있으므로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중복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54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전체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학생수는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몇명인가?</a:t>
            </a:r>
            <a:endParaRPr sz="1800" b="1" spc="5">
              <a:latin typeface="굴림"/>
              <a:cs typeface="굴림"/>
            </a:endParaRPr>
          </a:p>
          <a:p>
            <a:pPr marL="756285" marR="5080" lvl="1" indent="-287020">
              <a:lnSpc>
                <a:spcPct val="105000"/>
              </a:lnSpc>
              <a:spcBef>
                <a:spcPts val="219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70">
                <a:latin typeface="Microsoft JhengHei"/>
                <a:cs typeface="Microsoft JhengHei"/>
              </a:rPr>
              <a:t>②</a:t>
            </a:r>
            <a:r>
              <a:rPr sz="1800" b="1" spc="270">
                <a:latin typeface="굴림"/>
                <a:cs typeface="굴림"/>
              </a:rPr>
              <a:t>번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정상적으로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삽입된다면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물리적인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중복은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아니나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의미적으로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-625">
                <a:latin typeface="굴림"/>
                <a:cs typeface="굴림"/>
              </a:rPr>
              <a:t>중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복</a:t>
            </a:r>
            <a:endParaRPr sz="1800" b="1" spc="30">
              <a:latin typeface="굴림"/>
              <a:cs typeface="굴림"/>
            </a:endParaRPr>
          </a:p>
          <a:p>
            <a:pPr marL="1155700" indent="-229235">
              <a:lnSpc>
                <a:spcPct val="100000"/>
              </a:lnSpc>
              <a:spcBef>
                <a:spcPts val="43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‘박선하’의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전공은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무엇인가</a:t>
            </a:r>
            <a:endParaRPr sz="1800" b="1" spc="10">
              <a:latin typeface="굴림"/>
              <a:cs typeface="굴림"/>
            </a:endParaRPr>
          </a:p>
          <a:p>
            <a:pPr marL="756285" marR="130810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튜플의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중복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여부를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알아내기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위해서는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삽입하고자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하는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튜플과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이미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존재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하는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모든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일일이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비교해야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하는데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비현실적임.</a:t>
            </a:r>
            <a:endParaRPr sz="1800" b="1">
              <a:latin typeface="굴림"/>
              <a:cs typeface="굴림"/>
            </a:endParaRPr>
          </a:p>
          <a:p>
            <a:pPr marL="756285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solidFill>
                  <a:srgbClr val="6600cc"/>
                </a:solidFill>
                <a:latin typeface="굴림"/>
                <a:cs typeface="굴림"/>
              </a:rPr>
              <a:t>중복</a:t>
            </a:r>
            <a:r>
              <a:rPr sz="1800" b="1" spc="-70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6600cc"/>
                </a:solidFill>
                <a:latin typeface="굴림"/>
                <a:cs typeface="굴림"/>
              </a:rPr>
              <a:t>여부를</a:t>
            </a:r>
            <a:r>
              <a:rPr sz="1800" b="1" spc="-80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6600cc"/>
                </a:solidFill>
                <a:latin typeface="굴림"/>
                <a:cs typeface="굴림"/>
              </a:rPr>
              <a:t>효과적으로</a:t>
            </a:r>
            <a:r>
              <a:rPr sz="1800" b="1" spc="-70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30">
                <a:solidFill>
                  <a:srgbClr val="6600cc"/>
                </a:solidFill>
                <a:latin typeface="굴림"/>
                <a:cs typeface="굴림"/>
              </a:rPr>
              <a:t>알</a:t>
            </a:r>
            <a:r>
              <a:rPr sz="1800" b="1" spc="-55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30">
                <a:solidFill>
                  <a:srgbClr val="6600cc"/>
                </a:solidFill>
                <a:latin typeface="굴림"/>
                <a:cs typeface="굴림"/>
              </a:rPr>
              <a:t>수</a:t>
            </a:r>
            <a:r>
              <a:rPr sz="1800" b="1" spc="-40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20">
                <a:solidFill>
                  <a:srgbClr val="6600cc"/>
                </a:solidFill>
                <a:latin typeface="굴림"/>
                <a:cs typeface="굴림"/>
              </a:rPr>
              <a:t>있도록</a:t>
            </a:r>
            <a:r>
              <a:rPr sz="1800" b="1" spc="-80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25">
                <a:solidFill>
                  <a:srgbClr val="6600cc"/>
                </a:solidFill>
                <a:latin typeface="굴림"/>
                <a:cs typeface="굴림"/>
              </a:rPr>
              <a:t>하는</a:t>
            </a:r>
            <a:r>
              <a:rPr sz="1800" b="1" spc="-65">
                <a:solidFill>
                  <a:srgbClr val="6600cc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6600cc"/>
                </a:solidFill>
                <a:latin typeface="굴림"/>
                <a:cs typeface="굴림"/>
              </a:rPr>
              <a:t>수단</a:t>
            </a:r>
            <a:r>
              <a:rPr sz="1800" b="1" spc="15">
                <a:latin typeface="굴림"/>
                <a:cs typeface="굴림"/>
              </a:rPr>
              <a:t>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‘키(key)</a:t>
            </a:r>
            <a:r>
              <a:rPr sz="1800" b="1">
                <a:latin typeface="Times New Roman"/>
                <a:cs typeface="Times New Roman"/>
              </a:rPr>
              <a:t>’</a:t>
            </a:r>
            <a:r>
              <a:rPr sz="1800" b="1" spc="100">
                <a:latin typeface="Times New Roman"/>
                <a:cs typeface="Times New Roman"/>
              </a:rPr>
              <a:t> </a:t>
            </a:r>
            <a:r>
              <a:rPr sz="1800" b="1" spc="30">
                <a:latin typeface="굴림"/>
                <a:cs typeface="굴림"/>
              </a:rPr>
              <a:t>임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29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02625" cy="253174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-5">
                <a:latin typeface="굴림"/>
                <a:cs typeface="굴림"/>
              </a:rPr>
              <a:t>후보키(candidate</a:t>
            </a:r>
            <a:r>
              <a:rPr sz="2000" b="1" spc="-9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key)</a:t>
            </a:r>
            <a:endParaRPr sz="2000" b="1" spc="1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>
                <a:latin typeface="굴림"/>
                <a:cs typeface="굴림"/>
              </a:rPr>
              <a:t>후보키(candidate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key)란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테이블에서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각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구별하는데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기준이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되는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하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나 </a:t>
            </a:r>
            <a:r>
              <a:rPr sz="1800" b="1" spc="25">
                <a:latin typeface="굴림"/>
                <a:cs typeface="굴림"/>
              </a:rPr>
              <a:t>혹은 </a:t>
            </a:r>
            <a:r>
              <a:rPr sz="1800" b="1" spc="30">
                <a:latin typeface="굴림"/>
                <a:cs typeface="굴림"/>
              </a:rPr>
              <a:t>그 </a:t>
            </a:r>
            <a:r>
              <a:rPr sz="1800" b="1" spc="20">
                <a:latin typeface="굴림"/>
                <a:cs typeface="굴림"/>
              </a:rPr>
              <a:t>이상의 </a:t>
            </a:r>
            <a:r>
              <a:rPr sz="1800" b="1" spc="10">
                <a:latin typeface="굴림"/>
                <a:cs typeface="굴림"/>
              </a:rPr>
              <a:t>컬럼들의 </a:t>
            </a:r>
            <a:r>
              <a:rPr sz="1800" b="1" spc="5">
                <a:latin typeface="굴림"/>
                <a:cs typeface="굴림"/>
              </a:rPr>
              <a:t>집합이다. (후보키는 </a:t>
            </a:r>
            <a:r>
              <a:rPr sz="1800" b="1" spc="10">
                <a:latin typeface="굴림"/>
                <a:cs typeface="굴림"/>
              </a:rPr>
              <a:t>테이블에 </a:t>
            </a:r>
            <a:r>
              <a:rPr sz="1800" b="1" spc="25">
                <a:latin typeface="굴림"/>
                <a:cs typeface="굴림"/>
              </a:rPr>
              <a:t>있는 </a:t>
            </a:r>
            <a:r>
              <a:rPr sz="1800" b="1" spc="30">
                <a:latin typeface="굴림"/>
                <a:cs typeface="굴림"/>
              </a:rPr>
              <a:t>각 </a:t>
            </a:r>
            <a:r>
              <a:rPr sz="1800" b="1" spc="5">
                <a:latin typeface="굴림"/>
                <a:cs typeface="굴림"/>
              </a:rPr>
              <a:t>튜플을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고유하게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식별할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있어야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한다).</a:t>
            </a:r>
            <a:endParaRPr sz="1800" b="1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5">
                <a:latin typeface="굴림"/>
                <a:cs typeface="굴림"/>
              </a:rPr>
              <a:t>&lt;그림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1.8&gt;의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STUDENT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경우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학번(sid)이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후보키</a:t>
            </a:r>
            <a:endParaRPr sz="1800" b="1" spc="5">
              <a:latin typeface="굴림"/>
              <a:cs typeface="굴림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  <a:defRPr/>
            </a:pPr>
            <a:endParaRPr sz="2350">
              <a:latin typeface="굴림"/>
              <a:cs typeface="굴림"/>
            </a:endParaRPr>
          </a:p>
          <a:p>
            <a:pPr marL="756285" marR="66040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튜플의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중복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확인시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기존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모든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컬럼값을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비교하는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대신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후보키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컬럼의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값만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비교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42549"/>
            <a:ext cx="7395209" cy="3674110"/>
          </a:xfrm>
          <a:prstGeom prst="rect">
            <a:avLst/>
          </a:prstGeom>
        </p:spPr>
        <p:txBody>
          <a:bodyPr vert="horz" wrap="square" lIns="0" tIns="641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컴퓨터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발전의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역사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-5">
                <a:latin typeface="Symbol"/>
                <a:cs typeface="Symbol"/>
              </a:rPr>
              <a:t></a:t>
            </a:r>
            <a:r>
              <a:rPr sz="1800" b="1" spc="120">
                <a:latin typeface="Times New Roman"/>
                <a:cs typeface="Times New Roman"/>
              </a:rPr>
              <a:t> </a:t>
            </a: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처리의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발전사</a:t>
            </a:r>
            <a:endParaRPr sz="1800" b="1" spc="2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5">
                <a:latin typeface="굴림"/>
                <a:cs typeface="굴림"/>
              </a:rPr>
              <a:t>EDPS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(Electronic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Data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Processing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System)</a:t>
            </a:r>
            <a:endParaRPr sz="1800" b="1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컴퓨터와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처리의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밀접한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관계를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보여줌</a:t>
            </a:r>
            <a:endParaRPr sz="18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30">
                <a:latin typeface="굴림"/>
                <a:cs typeface="굴림"/>
              </a:rPr>
              <a:t>제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1세대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컴퓨터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시스템</a:t>
            </a:r>
            <a:endParaRPr sz="1800" b="1" spc="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소프트웨어나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저장장치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등의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개발이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부족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주로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기술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분야의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계산,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자료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분류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등에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사용</a:t>
            </a:r>
            <a:endParaRPr sz="1800" b="1" spc="1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30">
                <a:latin typeface="굴림"/>
                <a:cs typeface="굴림"/>
              </a:rPr>
              <a:t>제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2세대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컴퓨터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시스템</a:t>
            </a:r>
            <a:endParaRPr sz="1800" b="1" spc="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운영체제가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도입되고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FORTRAN,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COBOL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등의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고급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언어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개발</a:t>
            </a:r>
            <a:endParaRPr sz="1800" b="1" spc="5">
              <a:latin typeface="굴림"/>
              <a:cs typeface="굴림"/>
            </a:endParaRPr>
          </a:p>
          <a:p>
            <a:pPr marL="1230630" lvl="2" indent="-303530">
              <a:lnSpc>
                <a:spcPct val="100000"/>
              </a:lnSpc>
              <a:spcBef>
                <a:spcPts val="434"/>
              </a:spcBef>
              <a:buChar char="•"/>
              <a:tabLst>
                <a:tab pos="1229995" algn="l"/>
                <a:tab pos="123063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파일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시스템(file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system)의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도입</a:t>
            </a:r>
            <a:endParaRPr sz="1800" b="1" spc="2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자료를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분석하고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처리하는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일에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본격적으로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사용되기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시작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3092450" cy="72136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-5">
                <a:latin typeface="굴림"/>
                <a:cs typeface="굴림"/>
              </a:rPr>
              <a:t>후보키(candidate</a:t>
            </a:r>
            <a:r>
              <a:rPr sz="2000" b="1" spc="-9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key)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Wingdings"/>
              <a:buChar char="Ø"/>
              <a:tabLst>
                <a:tab pos="756920" algn="l"/>
              </a:tabLst>
              <a:defRPr/>
            </a:pPr>
            <a:r>
              <a:rPr sz="1800" b="1" spc="5">
                <a:solidFill>
                  <a:srgbClr val="000099"/>
                </a:solidFill>
                <a:latin typeface="굴림"/>
                <a:cs typeface="굴림"/>
              </a:rPr>
              <a:t>후보키,</a:t>
            </a:r>
            <a:r>
              <a:rPr sz="1800" b="1" spc="-9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000099"/>
                </a:solidFill>
                <a:latin typeface="굴림"/>
                <a:cs typeface="굴림"/>
              </a:rPr>
              <a:t>기본키,</a:t>
            </a:r>
            <a:r>
              <a:rPr sz="1800" b="1" spc="-9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대체키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5512" y="2957512"/>
          <a:ext cx="4800600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1066800"/>
                <a:gridCol w="1524000"/>
                <a:gridCol w="533400"/>
              </a:tblGrid>
              <a:tr h="339725"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sid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sname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dept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pid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R="12509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age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김철수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국문학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831212-1213112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16954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박선하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국문학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830823-2130121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R="169545" algn="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185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안미희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컴퓨터공학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820224-2013112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168910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유창식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컴퓨터공학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810509-1934142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16954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임한솔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산업공학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831227-1324123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R="169545" algn="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72970" y="2705227"/>
            <a:ext cx="71945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굴림"/>
                <a:cs typeface="굴림"/>
              </a:rPr>
              <a:t>S</a:t>
            </a:r>
            <a:r>
              <a:rPr sz="1200">
                <a:latin typeface="굴림"/>
                <a:cs typeface="굴림"/>
              </a:rPr>
              <a:t>T</a:t>
            </a:r>
            <a:r>
              <a:rPr sz="1200" spc="-5">
                <a:latin typeface="굴림"/>
                <a:cs typeface="굴림"/>
              </a:rPr>
              <a:t>U</a:t>
            </a:r>
            <a:r>
              <a:rPr sz="1200">
                <a:latin typeface="굴림"/>
                <a:cs typeface="굴림"/>
              </a:rPr>
              <a:t>DENT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3370" y="5677611"/>
            <a:ext cx="48260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기본키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5029200"/>
            <a:ext cx="3276600" cy="615950"/>
          </a:xfrm>
          <a:custGeom>
            <a:avLst/>
            <a:gdLst/>
            <a:rect l="l" t="t" r="r" b="b"/>
            <a:pathLst>
              <a:path w="3276600" h="61595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533400"/>
                </a:lnTo>
                <a:lnTo>
                  <a:pt x="44450" y="533400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  <a:path w="3276600" h="615950">
                <a:moveTo>
                  <a:pt x="3086100" y="76200"/>
                </a:moveTo>
                <a:lnTo>
                  <a:pt x="3001391" y="66802"/>
                </a:lnTo>
                <a:lnTo>
                  <a:pt x="3012402" y="96621"/>
                </a:lnTo>
                <a:lnTo>
                  <a:pt x="1638363" y="602830"/>
                </a:lnTo>
                <a:lnTo>
                  <a:pt x="339979" y="97942"/>
                </a:lnTo>
                <a:lnTo>
                  <a:pt x="341769" y="93345"/>
                </a:lnTo>
                <a:lnTo>
                  <a:pt x="351536" y="68326"/>
                </a:lnTo>
                <a:lnTo>
                  <a:pt x="266700" y="76200"/>
                </a:lnTo>
                <a:lnTo>
                  <a:pt x="323850" y="139319"/>
                </a:lnTo>
                <a:lnTo>
                  <a:pt x="335381" y="109740"/>
                </a:lnTo>
                <a:lnTo>
                  <a:pt x="1636014" y="615518"/>
                </a:lnTo>
                <a:lnTo>
                  <a:pt x="1638300" y="609600"/>
                </a:lnTo>
                <a:lnTo>
                  <a:pt x="1640459" y="615556"/>
                </a:lnTo>
                <a:lnTo>
                  <a:pt x="3016796" y="108521"/>
                </a:lnTo>
                <a:lnTo>
                  <a:pt x="3027807" y="138303"/>
                </a:lnTo>
                <a:lnTo>
                  <a:pt x="3071076" y="92202"/>
                </a:lnTo>
                <a:lnTo>
                  <a:pt x="3086100" y="76200"/>
                </a:lnTo>
                <a:close/>
              </a:path>
              <a:path w="3276600" h="615950">
                <a:moveTo>
                  <a:pt x="3276600" y="76200"/>
                </a:moveTo>
                <a:lnTo>
                  <a:pt x="3270250" y="63500"/>
                </a:lnTo>
                <a:lnTo>
                  <a:pt x="3238500" y="0"/>
                </a:lnTo>
                <a:lnTo>
                  <a:pt x="3200400" y="76200"/>
                </a:lnTo>
                <a:lnTo>
                  <a:pt x="3232150" y="76200"/>
                </a:lnTo>
                <a:lnTo>
                  <a:pt x="3232150" y="533400"/>
                </a:lnTo>
                <a:lnTo>
                  <a:pt x="3244850" y="533400"/>
                </a:lnTo>
                <a:lnTo>
                  <a:pt x="3244850" y="76200"/>
                </a:lnTo>
                <a:lnTo>
                  <a:pt x="3276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3065526" y="5677611"/>
            <a:ext cx="3027680" cy="620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956944">
              <a:lnSpc>
                <a:spcPct val="100000"/>
              </a:lnSpc>
              <a:spcBef>
                <a:spcPts val="100"/>
              </a:spcBef>
              <a:tabLst>
                <a:tab pos="2557145" algn="l"/>
              </a:tabLst>
              <a:defRPr/>
            </a:pPr>
            <a:r>
              <a:rPr sz="1200">
                <a:latin typeface="굴림"/>
                <a:cs typeface="굴림"/>
              </a:rPr>
              <a:t>후보키	대체키</a:t>
            </a:r>
            <a:endParaRPr sz="120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defRPr/>
            </a:pPr>
            <a:endParaRPr sz="120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1.9&gt;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후보키,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기본키,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대체키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1.3</a:t>
            </a:r>
            <a:r>
              <a:rPr dirty="0" sz="3000" spc="-85"/>
              <a:t> </a:t>
            </a:r>
            <a:r>
              <a:rPr dirty="0" sz="3000" spc="20"/>
              <a:t>기본키와</a:t>
            </a:r>
            <a:r>
              <a:rPr dirty="0" sz="3000" spc="-105"/>
              <a:t> </a:t>
            </a:r>
            <a:r>
              <a:rPr dirty="0" sz="3000" spc="15"/>
              <a:t>외래키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6555740" cy="17087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-5" b="1">
                <a:latin typeface="굴림"/>
                <a:cs typeface="굴림"/>
              </a:rPr>
              <a:t>후보키(candidate</a:t>
            </a:r>
            <a:r>
              <a:rPr dirty="0" sz="2000" spc="-90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key)</a:t>
            </a:r>
            <a:endParaRPr sz="2000">
              <a:latin typeface="굴림"/>
              <a:cs typeface="굴림"/>
            </a:endParaRPr>
          </a:p>
          <a:p>
            <a:pPr lvl="1" marL="1155700" indent="-229235">
              <a:lnSpc>
                <a:spcPct val="100000"/>
              </a:lnSpc>
              <a:spcBef>
                <a:spcPts val="430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dirty="0" sz="1800" b="1">
                <a:latin typeface="굴림"/>
                <a:cs typeface="굴림"/>
              </a:rPr>
              <a:t>기본키(primary</a:t>
            </a:r>
            <a:r>
              <a:rPr dirty="0" sz="1800" spc="-90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key)</a:t>
            </a:r>
            <a:endParaRPr sz="1800">
              <a:latin typeface="굴림"/>
              <a:cs typeface="굴림"/>
            </a:endParaRPr>
          </a:p>
          <a:p>
            <a:pPr lvl="2" marL="1612900" indent="-229235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1613535" algn="l"/>
              </a:tabLst>
            </a:pPr>
            <a:r>
              <a:rPr dirty="0" sz="1800" spc="20" b="1">
                <a:latin typeface="굴림"/>
                <a:cs typeface="굴림"/>
              </a:rPr>
              <a:t>후보키</a:t>
            </a:r>
            <a:r>
              <a:rPr dirty="0" sz="1800" spc="-80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중</a:t>
            </a:r>
            <a:r>
              <a:rPr dirty="0" sz="1800" spc="-6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튜플을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5" b="1">
                <a:latin typeface="굴림"/>
                <a:cs typeface="굴림"/>
              </a:rPr>
              <a:t>식별하는데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기준으로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5" b="1">
                <a:latin typeface="굴림"/>
                <a:cs typeface="굴림"/>
              </a:rPr>
              <a:t>사용할</a:t>
            </a:r>
            <a:r>
              <a:rPr dirty="0" sz="1800" spc="-7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키</a:t>
            </a:r>
            <a:endParaRPr sz="1800">
              <a:latin typeface="굴림"/>
              <a:cs typeface="굴림"/>
            </a:endParaRPr>
          </a:p>
          <a:p>
            <a:pPr lvl="1" marL="1155700" indent="-229235">
              <a:lnSpc>
                <a:spcPct val="100000"/>
              </a:lnSpc>
              <a:spcBef>
                <a:spcPts val="434"/>
              </a:spcBef>
              <a:buFont typeface=""/>
              <a:buChar char="•"/>
              <a:tabLst>
                <a:tab pos="1155700" algn="l"/>
                <a:tab pos="1156335" algn="l"/>
              </a:tabLst>
            </a:pPr>
            <a:r>
              <a:rPr dirty="0" sz="1800" b="1">
                <a:latin typeface="굴림"/>
                <a:cs typeface="굴림"/>
              </a:rPr>
              <a:t>대체키(alternate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key)</a:t>
            </a:r>
            <a:endParaRPr sz="1800">
              <a:latin typeface="굴림"/>
              <a:cs typeface="굴림"/>
            </a:endParaRPr>
          </a:p>
          <a:p>
            <a:pPr lvl="2" marL="1612900" indent="-229235">
              <a:lnSpc>
                <a:spcPct val="100000"/>
              </a:lnSpc>
              <a:spcBef>
                <a:spcPts val="430"/>
              </a:spcBef>
              <a:buFont typeface=""/>
              <a:buChar char="–"/>
              <a:tabLst>
                <a:tab pos="1613535" algn="l"/>
              </a:tabLst>
            </a:pPr>
            <a:r>
              <a:rPr dirty="0" sz="1800" spc="10" b="1">
                <a:latin typeface="굴림"/>
                <a:cs typeface="굴림"/>
              </a:rPr>
              <a:t>후보키중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기본키로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10" b="1">
                <a:latin typeface="굴림"/>
                <a:cs typeface="굴림"/>
              </a:rPr>
              <a:t>선택되지</a:t>
            </a:r>
            <a:r>
              <a:rPr dirty="0" sz="1800" spc="-95" b="1">
                <a:latin typeface="굴림"/>
                <a:cs typeface="굴림"/>
              </a:rPr>
              <a:t> </a:t>
            </a:r>
            <a:r>
              <a:rPr dirty="0" sz="1800" spc="25" b="1">
                <a:latin typeface="굴림"/>
                <a:cs typeface="굴림"/>
              </a:rPr>
              <a:t>않은</a:t>
            </a:r>
            <a:r>
              <a:rPr dirty="0" sz="1800" spc="-70" b="1">
                <a:latin typeface="굴림"/>
                <a:cs typeface="굴림"/>
              </a:rPr>
              <a:t> </a:t>
            </a:r>
            <a:r>
              <a:rPr dirty="0" sz="1800" spc="20" b="1">
                <a:latin typeface="굴림"/>
                <a:cs typeface="굴림"/>
              </a:rPr>
              <a:t>나머지</a:t>
            </a:r>
            <a:r>
              <a:rPr dirty="0" sz="1800" spc="-85" b="1">
                <a:latin typeface="굴림"/>
                <a:cs typeface="굴림"/>
              </a:rPr>
              <a:t> </a:t>
            </a:r>
            <a:r>
              <a:rPr dirty="0" sz="1800" spc="30" b="1">
                <a:latin typeface="굴림"/>
                <a:cs typeface="굴림"/>
              </a:rPr>
              <a:t>키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962400"/>
            <a:ext cx="73914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91440" marR="2023745">
              <a:lnSpc>
                <a:spcPct val="100000"/>
              </a:lnSpc>
              <a:spcBef>
                <a:spcPts val="1025"/>
              </a:spcBef>
            </a:pPr>
            <a:r>
              <a:rPr dirty="0" sz="1800">
                <a:latin typeface="돋움"/>
                <a:cs typeface="돋움"/>
              </a:rPr>
              <a:t>기본키는</a:t>
            </a:r>
            <a:r>
              <a:rPr dirty="0" sz="1800" spc="-2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일반적으로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정보를</a:t>
            </a:r>
            <a:r>
              <a:rPr dirty="0" sz="1800" spc="-2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검색하는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기준이</a:t>
            </a:r>
            <a:r>
              <a:rPr dirty="0" sz="1800" spc="-2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된다. </a:t>
            </a:r>
            <a:r>
              <a:rPr dirty="0" sz="1800" spc="-59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기본키는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중복된</a:t>
            </a:r>
            <a:r>
              <a:rPr dirty="0" sz="1800" spc="-1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튜플이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입력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되는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것을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방지한다.</a:t>
            </a:r>
            <a:endParaRPr sz="180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latin typeface="돋움"/>
                <a:cs typeface="돋움"/>
              </a:rPr>
              <a:t>모든</a:t>
            </a:r>
            <a:r>
              <a:rPr dirty="0" sz="1800" spc="-2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테이블에는</a:t>
            </a:r>
            <a:r>
              <a:rPr dirty="0" sz="1800" spc="-10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적어도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>
                <a:latin typeface="돋움"/>
                <a:cs typeface="돋움"/>
              </a:rPr>
              <a:t>하나의</a:t>
            </a:r>
            <a:r>
              <a:rPr dirty="0" sz="1800" spc="-15">
                <a:latin typeface="돋움"/>
                <a:cs typeface="돋움"/>
              </a:rPr>
              <a:t> </a:t>
            </a:r>
            <a:r>
              <a:rPr dirty="0" sz="1800" spc="-5">
                <a:latin typeface="돋움"/>
                <a:cs typeface="돋움"/>
              </a:rPr>
              <a:t>기본키(후보키)가</a:t>
            </a:r>
            <a:r>
              <a:rPr dirty="0" sz="1800">
                <a:latin typeface="돋움"/>
                <a:cs typeface="돋움"/>
              </a:rPr>
              <a:t> 존재한다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41995" cy="132461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-5">
                <a:latin typeface="굴림"/>
                <a:cs typeface="굴림"/>
              </a:rPr>
              <a:t>후보키(candidate</a:t>
            </a:r>
            <a:r>
              <a:rPr sz="2000" b="1" spc="-9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key)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Wingdings"/>
              <a:buChar char="Ø"/>
              <a:tabLst>
                <a:tab pos="756920" algn="l"/>
              </a:tabLst>
              <a:defRPr/>
            </a:pP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복합키(composite</a:t>
            </a:r>
            <a:r>
              <a:rPr sz="1800" b="1" spc="-9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0">
                <a:solidFill>
                  <a:srgbClr val="000099"/>
                </a:solidFill>
                <a:latin typeface="굴림"/>
                <a:cs typeface="굴림"/>
              </a:rPr>
              <a:t>key)</a:t>
            </a:r>
            <a:endParaRPr sz="1800" b="1" spc="10">
              <a:solidFill>
                <a:srgbClr val="000099"/>
              </a:solidFill>
              <a:latin typeface="굴림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하나의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컬럼이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후보키의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역할을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하지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못하고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두개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이상의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컬럼이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합쳐져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야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후보키의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역할을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하는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경우</a:t>
            </a:r>
            <a:endParaRPr sz="18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5512" y="3521138"/>
          <a:ext cx="4038600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1257300"/>
                <a:gridCol w="1607820"/>
              </a:tblGrid>
              <a:tr h="339725">
                <a:tc>
                  <a:txBody>
                    <a:bodyPr vert="horz" lIns="0" tIns="83820" rIns="0" bIns="0" anchor="t" anchorCtr="0"/>
                    <a:p>
                      <a:pPr marR="473075" algn="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sid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club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club_president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R="467995" algn="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영어회화반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강우혁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6799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낚시회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김민우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marR="467995" algn="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영어회화반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강우혁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6799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한문강독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박문길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R="46799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2003004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해커스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안홍섭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72970" y="3268726"/>
            <a:ext cx="119888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굴림"/>
                <a:cs typeface="굴림"/>
              </a:rPr>
              <a:t>STUDENT_CLUB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5669279"/>
            <a:ext cx="2438400" cy="228600"/>
          </a:xfrm>
          <a:custGeom>
            <a:avLst/>
            <a:gdLst/>
            <a:rect l="l" t="t" r="r" b="b"/>
            <a:pathLst>
              <a:path w="2438400" h="228600">
                <a:moveTo>
                  <a:pt x="2438400" y="0"/>
                </a:moveTo>
                <a:lnTo>
                  <a:pt x="2410666" y="57691"/>
                </a:lnTo>
                <a:lnTo>
                  <a:pt x="2378900" y="80824"/>
                </a:lnTo>
                <a:lnTo>
                  <a:pt x="2337778" y="98695"/>
                </a:lnTo>
                <a:lnTo>
                  <a:pt x="2289233" y="110217"/>
                </a:lnTo>
                <a:lnTo>
                  <a:pt x="2235200" y="114300"/>
                </a:lnTo>
                <a:lnTo>
                  <a:pt x="1422400" y="114300"/>
                </a:lnTo>
                <a:lnTo>
                  <a:pt x="1368366" y="118382"/>
                </a:lnTo>
                <a:lnTo>
                  <a:pt x="1319821" y="129904"/>
                </a:lnTo>
                <a:lnTo>
                  <a:pt x="1278699" y="147775"/>
                </a:lnTo>
                <a:lnTo>
                  <a:pt x="1246933" y="170908"/>
                </a:lnTo>
                <a:lnTo>
                  <a:pt x="1219200" y="228600"/>
                </a:lnTo>
                <a:lnTo>
                  <a:pt x="1211944" y="198212"/>
                </a:lnTo>
                <a:lnTo>
                  <a:pt x="1159700" y="147775"/>
                </a:lnTo>
                <a:lnTo>
                  <a:pt x="1118578" y="129904"/>
                </a:lnTo>
                <a:lnTo>
                  <a:pt x="1070033" y="118382"/>
                </a:lnTo>
                <a:lnTo>
                  <a:pt x="1016000" y="114300"/>
                </a:lnTo>
                <a:lnTo>
                  <a:pt x="203200" y="114300"/>
                </a:lnTo>
                <a:lnTo>
                  <a:pt x="149166" y="110216"/>
                </a:lnTo>
                <a:lnTo>
                  <a:pt x="100621" y="98693"/>
                </a:lnTo>
                <a:lnTo>
                  <a:pt x="59499" y="80819"/>
                </a:lnTo>
                <a:lnTo>
                  <a:pt x="27733" y="57686"/>
                </a:lnTo>
                <a:lnTo>
                  <a:pt x="7255" y="30382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3203575" y="5936386"/>
            <a:ext cx="48260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기본키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32</a:t>
            </a:fld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4117975" y="6038189"/>
            <a:ext cx="201803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1.10&gt;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복합키의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예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164195" cy="311721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>
                <a:latin typeface="굴림"/>
                <a:cs typeface="굴림"/>
              </a:rPr>
              <a:t>외래키(Foreign</a:t>
            </a:r>
            <a:r>
              <a:rPr sz="2000" b="1" spc="-104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key)</a:t>
            </a:r>
            <a:endParaRPr sz="2000" b="1" spc="1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상호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관련이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있는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테이블들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사이에서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일관성을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보장해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주는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수단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이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외래키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이다.</a:t>
            </a:r>
            <a:endParaRPr sz="1800" b="1" spc="10">
              <a:latin typeface="굴림"/>
              <a:cs typeface="굴림"/>
            </a:endParaRPr>
          </a:p>
          <a:p>
            <a:pPr marL="756285" marR="6921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다음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슬라이드에서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사원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부서번호(deptid)는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부서정보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테이블의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부서번호(deptid)를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참조하고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있음.</a:t>
            </a:r>
            <a:endParaRPr sz="1800" b="1" spc="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부서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테입블의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첫번째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튜플이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삭제된다면?</a:t>
            </a:r>
            <a:endParaRPr sz="1800" b="1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부서테이블의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100번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부서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번호가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110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으로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변경된다면?</a:t>
            </a:r>
            <a:endParaRPr sz="1800" b="1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사원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부서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번호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500인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사원이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삽입된다면?</a:t>
            </a:r>
            <a:endParaRPr sz="1800" b="1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1750">
              <a:latin typeface="굴림"/>
              <a:cs typeface="굴림"/>
            </a:endParaRPr>
          </a:p>
          <a:p>
            <a:pPr marL="1568450">
              <a:lnSpc>
                <a:spcPct val="100000"/>
              </a:lnSpc>
              <a:defRPr/>
            </a:pP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사원테이블과</a:t>
            </a:r>
            <a:r>
              <a:rPr sz="1600" b="1" spc="-6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ff0000"/>
                </a:solidFill>
                <a:latin typeface="돋움"/>
                <a:cs typeface="돋움"/>
              </a:rPr>
              <a:t>부서</a:t>
            </a:r>
            <a:r>
              <a:rPr sz="1600" b="1" spc="-3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ff0000"/>
                </a:solidFill>
                <a:latin typeface="돋움"/>
                <a:cs typeface="돋움"/>
              </a:rPr>
              <a:t>테이블에</a:t>
            </a:r>
            <a:r>
              <a:rPr sz="1600" b="1" spc="-6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ff0000"/>
                </a:solidFill>
                <a:latin typeface="돋움"/>
                <a:cs typeface="돋움"/>
              </a:rPr>
              <a:t>있는</a:t>
            </a:r>
            <a:r>
              <a:rPr sz="1600" b="1" spc="-3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ff0000"/>
                </a:solidFill>
                <a:latin typeface="돋움"/>
                <a:cs typeface="돋움"/>
              </a:rPr>
              <a:t>데이터</a:t>
            </a:r>
            <a:r>
              <a:rPr sz="1600" b="1" spc="-5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ff0000"/>
                </a:solidFill>
                <a:latin typeface="돋움"/>
                <a:cs typeface="돋움"/>
              </a:rPr>
              <a:t>사이에</a:t>
            </a:r>
            <a:r>
              <a:rPr sz="1600" b="1" spc="-4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ff0000"/>
                </a:solidFill>
                <a:latin typeface="돋움"/>
                <a:cs typeface="돋움"/>
              </a:rPr>
              <a:t>불일치</a:t>
            </a:r>
            <a:r>
              <a:rPr sz="1600" b="1" spc="-50">
                <a:solidFill>
                  <a:srgbClr val="ff0000"/>
                </a:solidFill>
                <a:latin typeface="돋움"/>
                <a:cs typeface="돋움"/>
              </a:rPr>
              <a:t> </a:t>
            </a:r>
            <a:r>
              <a:rPr sz="1600" b="1" spc="5">
                <a:solidFill>
                  <a:srgbClr val="ff0000"/>
                </a:solidFill>
                <a:latin typeface="돋움"/>
                <a:cs typeface="돋움"/>
              </a:rPr>
              <a:t>발생!</a:t>
            </a:r>
            <a:endParaRPr sz="1600">
              <a:latin typeface="돋움"/>
              <a:cs typeface="돋움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1519237" y="4587049"/>
            <a:ext cx="390525" cy="238125"/>
            <a:chOff x="1519237" y="4587049"/>
            <a:chExt cx="390525" cy="238125"/>
          </a:xfrm>
        </p:grpSpPr>
        <p:sp>
          <p:nvSpPr>
            <p:cNvPr id="5" name="object 5"/>
            <p:cNvSpPr/>
            <p:nvPr/>
          </p:nvSpPr>
          <p:spPr>
            <a:xfrm>
              <a:off x="1524000" y="4591811"/>
              <a:ext cx="381000" cy="228600"/>
            </a:xfrm>
            <a:custGeom>
              <a:avLst/>
              <a:gdLst/>
              <a:rect l="l" t="t" r="r" b="b"/>
              <a:pathLst>
                <a:path w="381000" h="228600">
                  <a:moveTo>
                    <a:pt x="285750" y="0"/>
                  </a:moveTo>
                  <a:lnTo>
                    <a:pt x="2857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85750" y="171450"/>
                  </a:lnTo>
                  <a:lnTo>
                    <a:pt x="285750" y="228600"/>
                  </a:lnTo>
                  <a:lnTo>
                    <a:pt x="381000" y="1143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4591811"/>
              <a:ext cx="381000" cy="228600"/>
            </a:xfrm>
            <a:custGeom>
              <a:avLst/>
              <a:gdLst/>
              <a:rect l="l" t="t" r="r" b="b"/>
              <a:pathLst>
                <a:path w="381000" h="228600">
                  <a:moveTo>
                    <a:pt x="0" y="57150"/>
                  </a:moveTo>
                  <a:lnTo>
                    <a:pt x="285750" y="57150"/>
                  </a:lnTo>
                  <a:lnTo>
                    <a:pt x="285750" y="0"/>
                  </a:lnTo>
                  <a:lnTo>
                    <a:pt x="381000" y="114300"/>
                  </a:lnTo>
                  <a:lnTo>
                    <a:pt x="285750" y="228600"/>
                  </a:lnTo>
                  <a:lnTo>
                    <a:pt x="2857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34</a:t>
            </a:fld>
            <a:endParaRPr lang="en-US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62112" y="1708213"/>
          <a:ext cx="5565775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2005"/>
                <a:gridCol w="798830"/>
                <a:gridCol w="915035"/>
                <a:gridCol w="915035"/>
                <a:gridCol w="838835"/>
                <a:gridCol w="610235"/>
              </a:tblGrid>
              <a:tr h="339725">
                <a:tc>
                  <a:txBody>
                    <a:bodyPr vert="horz" lIns="0" tIns="83185" rIns="0" bIns="0" anchor="t" anchorCtr="0"/>
                    <a:p>
                      <a:pPr marL="1238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empid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deptid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3525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hire_date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job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manager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salary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홍성길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100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2001.2.1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특수영업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350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곽희준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1999.1.1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영업관리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400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김동준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200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2000.9.1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품질관리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성재규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1997.2.1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급여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1009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450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박성범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200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2000.2.1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수입자재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36267" y="1409446"/>
            <a:ext cx="34226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E</a:t>
            </a:r>
            <a:r>
              <a:rPr sz="1200" spc="-5">
                <a:latin typeface="굴림"/>
                <a:cs typeface="굴림"/>
              </a:rPr>
              <a:t>M</a:t>
            </a:r>
            <a:r>
              <a:rPr sz="1200">
                <a:latin typeface="굴림"/>
                <a:cs typeface="굴림"/>
              </a:rPr>
              <a:t>P</a:t>
            </a:r>
            <a:endParaRPr sz="1200">
              <a:latin typeface="굴림"/>
              <a:cs typeface="굴림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05038" y="4146613"/>
          <a:ext cx="2285363" cy="1692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1369"/>
                <a:gridCol w="798194"/>
              </a:tblGrid>
              <a:tr h="339725">
                <a:tc>
                  <a:txBody>
                    <a:bodyPr vert="horz" lIns="0" tIns="83820" rIns="0" bIns="0" anchor="t" anchorCtr="0"/>
                    <a:p>
                      <a:pPr marL="119380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deptid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R="151765" algn="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budget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100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R="16319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영업부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100k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200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R="16319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관리부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300k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R="163195" algn="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구매부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220k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400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R="163195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생산부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500k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79194" y="3848480"/>
            <a:ext cx="41783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DE</a:t>
            </a:r>
            <a:r>
              <a:rPr sz="1200" spc="5">
                <a:latin typeface="굴림"/>
                <a:cs typeface="굴림"/>
              </a:rPr>
              <a:t>P</a:t>
            </a:r>
            <a:r>
              <a:rPr sz="1200">
                <a:latin typeface="굴림"/>
                <a:cs typeface="굴림"/>
              </a:rPr>
              <a:t>T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5422" y="6058611"/>
            <a:ext cx="295211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20">
                <a:latin typeface="돋움"/>
                <a:cs typeface="돋움"/>
              </a:rPr>
              <a:t>&lt;그림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1.13&gt;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사원과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부서정보</a:t>
            </a:r>
            <a:r>
              <a:rPr sz="1400" b="1" spc="-8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테이블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2663190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>
                <a:latin typeface="굴림"/>
                <a:cs typeface="굴림"/>
              </a:rPr>
              <a:t>외래키(Foreign</a:t>
            </a:r>
            <a:r>
              <a:rPr sz="2000" b="1" spc="-13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key)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1112" y="2812986"/>
          <a:ext cx="4116705" cy="56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2005"/>
                <a:gridCol w="798830"/>
                <a:gridCol w="915035"/>
                <a:gridCol w="915035"/>
              </a:tblGrid>
              <a:tr h="563245">
                <a:tc>
                  <a:txBody>
                    <a:bodyPr vert="horz" lIns="0" tIns="49530" rIns="0" bIns="0" anchor="t" anchorCtr="0"/>
                    <a:p>
                      <a:pPr marL="189865" marR="115570" indent="-66040">
                        <a:lnSpc>
                          <a:spcPct val="120000"/>
                        </a:lnSpc>
                        <a:spcBef>
                          <a:spcPts val="39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e</a:t>
                      </a:r>
                      <a:r>
                        <a:rPr sz="1200" b="1" spc="-5">
                          <a:latin typeface="굴림"/>
                          <a:cs typeface="굴림"/>
                        </a:rPr>
                        <a:t>m</a:t>
                      </a:r>
                      <a:r>
                        <a:rPr sz="1200" b="1" spc="-10">
                          <a:latin typeface="굴림"/>
                          <a:cs typeface="굴림"/>
                        </a:rPr>
                        <a:t>p</a:t>
                      </a:r>
                      <a:r>
                        <a:rPr sz="1200" b="1" spc="-5">
                          <a:latin typeface="굴림"/>
                          <a:cs typeface="굴림"/>
                        </a:rPr>
                        <a:t>id  </a:t>
                      </a:r>
                      <a:r>
                        <a:rPr sz="1200" b="1" spc="5">
                          <a:latin typeface="굴림"/>
                          <a:cs typeface="굴림"/>
                        </a:rPr>
                        <a:t>(PK)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71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49530" rIns="0" bIns="0" anchor="t" anchorCtr="0"/>
                    <a:p>
                      <a:pPr marL="249554" marR="167005" indent="-73660">
                        <a:lnSpc>
                          <a:spcPct val="120000"/>
                        </a:lnSpc>
                        <a:spcBef>
                          <a:spcPts val="39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de</a:t>
                      </a:r>
                      <a:r>
                        <a:rPr sz="1200" b="1" spc="-10">
                          <a:latin typeface="굴림"/>
                          <a:cs typeface="굴림"/>
                        </a:rPr>
                        <a:t>p</a:t>
                      </a:r>
                      <a:r>
                        <a:rPr sz="1200" b="1" spc="-5">
                          <a:latin typeface="굴림"/>
                          <a:cs typeface="굴림"/>
                        </a:rPr>
                        <a:t>t</a:t>
                      </a:r>
                      <a:r>
                        <a:rPr sz="1200" b="1" spc="-10">
                          <a:latin typeface="굴림"/>
                          <a:cs typeface="굴림"/>
                        </a:rPr>
                        <a:t>i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d  </a:t>
                      </a:r>
                      <a:r>
                        <a:rPr sz="1200" b="1" spc="5">
                          <a:latin typeface="굴림"/>
                          <a:cs typeface="굴림"/>
                        </a:rPr>
                        <a:t>(FK)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715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hire_date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5079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defRPr/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200" b="1">
                          <a:latin typeface="Times New Roman"/>
                          <a:cs typeface="Times New Roman"/>
                        </a:rPr>
                        <a:t>…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5267" y="2514727"/>
            <a:ext cx="34226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E</a:t>
            </a:r>
            <a:r>
              <a:rPr sz="1200" spc="-5">
                <a:latin typeface="굴림"/>
                <a:cs typeface="굴림"/>
              </a:rPr>
              <a:t>M</a:t>
            </a:r>
            <a:r>
              <a:rPr sz="1200">
                <a:latin typeface="굴림"/>
                <a:cs typeface="굴림"/>
              </a:rPr>
              <a:t>P</a:t>
            </a:r>
            <a:endParaRPr sz="1200">
              <a:latin typeface="굴림"/>
              <a:cs typeface="굴림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19838" y="2812986"/>
          <a:ext cx="2285363" cy="49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1369"/>
                <a:gridCol w="798194"/>
              </a:tblGrid>
              <a:tr h="493395">
                <a:tc>
                  <a:txBody>
                    <a:bodyPr vert="horz" lIns="0" tIns="13969" rIns="0" bIns="0" anchor="t" anchorCtr="0"/>
                    <a:p>
                      <a:pPr marL="190500" marR="110489" indent="-70485">
                        <a:lnSpc>
                          <a:spcPct val="120000"/>
                        </a:lnSpc>
                        <a:spcBef>
                          <a:spcPts val="11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de</a:t>
                      </a:r>
                      <a:r>
                        <a:rPr sz="1200" b="1" spc="-10">
                          <a:latin typeface="굴림"/>
                          <a:cs typeface="굴림"/>
                        </a:rPr>
                        <a:t>p</a:t>
                      </a:r>
                      <a:r>
                        <a:rPr sz="1200" b="1" spc="-5">
                          <a:latin typeface="굴림"/>
                          <a:cs typeface="굴림"/>
                        </a:rPr>
                        <a:t>t</a:t>
                      </a:r>
                      <a:r>
                        <a:rPr sz="1200" b="1" spc="-10">
                          <a:latin typeface="굴림"/>
                          <a:cs typeface="굴림"/>
                        </a:rPr>
                        <a:t>i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d  </a:t>
                      </a:r>
                      <a:r>
                        <a:rPr sz="1200" b="1" spc="5">
                          <a:latin typeface="굴림"/>
                          <a:cs typeface="굴림"/>
                        </a:rPr>
                        <a:t>(PK)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budget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794628" y="2514727"/>
            <a:ext cx="41783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DE</a:t>
            </a:r>
            <a:r>
              <a:rPr sz="1200" spc="5">
                <a:latin typeface="굴림"/>
                <a:cs typeface="굴림"/>
              </a:rPr>
              <a:t>P</a:t>
            </a:r>
            <a:r>
              <a:rPr sz="1200">
                <a:latin typeface="굴림"/>
                <a:cs typeface="굴림"/>
              </a:rPr>
              <a:t>T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4176" y="3314700"/>
            <a:ext cx="3103880" cy="563880"/>
          </a:xfrm>
          <a:custGeom>
            <a:avLst/>
            <a:gdLst/>
            <a:rect l="l" t="t" r="r" b="b"/>
            <a:pathLst>
              <a:path w="3103879" h="563879">
                <a:moveTo>
                  <a:pt x="12446" y="74802"/>
                </a:moveTo>
                <a:lnTo>
                  <a:pt x="0" y="77597"/>
                </a:lnTo>
                <a:lnTo>
                  <a:pt x="9970" y="120650"/>
                </a:lnTo>
                <a:lnTo>
                  <a:pt x="15367" y="141859"/>
                </a:lnTo>
                <a:lnTo>
                  <a:pt x="28702" y="184276"/>
                </a:lnTo>
                <a:lnTo>
                  <a:pt x="46609" y="225805"/>
                </a:lnTo>
                <a:lnTo>
                  <a:pt x="71092" y="265938"/>
                </a:lnTo>
                <a:lnTo>
                  <a:pt x="103505" y="303911"/>
                </a:lnTo>
                <a:lnTo>
                  <a:pt x="134493" y="330835"/>
                </a:lnTo>
                <a:lnTo>
                  <a:pt x="171576" y="356107"/>
                </a:lnTo>
                <a:lnTo>
                  <a:pt x="215900" y="379475"/>
                </a:lnTo>
                <a:lnTo>
                  <a:pt x="267208" y="400938"/>
                </a:lnTo>
                <a:lnTo>
                  <a:pt x="305181" y="414400"/>
                </a:lnTo>
                <a:lnTo>
                  <a:pt x="367157" y="433450"/>
                </a:lnTo>
                <a:lnTo>
                  <a:pt x="434848" y="451231"/>
                </a:lnTo>
                <a:lnTo>
                  <a:pt x="483108" y="462280"/>
                </a:lnTo>
                <a:lnTo>
                  <a:pt x="533526" y="472694"/>
                </a:lnTo>
                <a:lnTo>
                  <a:pt x="586105" y="482473"/>
                </a:lnTo>
                <a:lnTo>
                  <a:pt x="640714" y="491744"/>
                </a:lnTo>
                <a:lnTo>
                  <a:pt x="697484" y="500380"/>
                </a:lnTo>
                <a:lnTo>
                  <a:pt x="756031" y="508507"/>
                </a:lnTo>
                <a:lnTo>
                  <a:pt x="816356" y="515874"/>
                </a:lnTo>
                <a:lnTo>
                  <a:pt x="878205" y="522731"/>
                </a:lnTo>
                <a:lnTo>
                  <a:pt x="941577" y="529082"/>
                </a:lnTo>
                <a:lnTo>
                  <a:pt x="1006475" y="534669"/>
                </a:lnTo>
                <a:lnTo>
                  <a:pt x="1106677" y="542163"/>
                </a:lnTo>
                <a:lnTo>
                  <a:pt x="1217422" y="548639"/>
                </a:lnTo>
                <a:lnTo>
                  <a:pt x="1423415" y="557402"/>
                </a:lnTo>
                <a:lnTo>
                  <a:pt x="1645031" y="562610"/>
                </a:lnTo>
                <a:lnTo>
                  <a:pt x="1824482" y="563752"/>
                </a:lnTo>
                <a:lnTo>
                  <a:pt x="1956308" y="562610"/>
                </a:lnTo>
                <a:lnTo>
                  <a:pt x="2041144" y="560705"/>
                </a:lnTo>
                <a:lnTo>
                  <a:pt x="2161794" y="556006"/>
                </a:lnTo>
                <a:lnTo>
                  <a:pt x="2236597" y="551688"/>
                </a:lnTo>
                <a:lnTo>
                  <a:pt x="2245455" y="551052"/>
                </a:lnTo>
                <a:lnTo>
                  <a:pt x="1824609" y="551052"/>
                </a:lnTo>
                <a:lnTo>
                  <a:pt x="1645158" y="549910"/>
                </a:lnTo>
                <a:lnTo>
                  <a:pt x="1423924" y="544702"/>
                </a:lnTo>
                <a:lnTo>
                  <a:pt x="1257427" y="537972"/>
                </a:lnTo>
                <a:lnTo>
                  <a:pt x="1107567" y="529463"/>
                </a:lnTo>
                <a:lnTo>
                  <a:pt x="1007618" y="521969"/>
                </a:lnTo>
                <a:lnTo>
                  <a:pt x="942848" y="516381"/>
                </a:lnTo>
                <a:lnTo>
                  <a:pt x="879601" y="510158"/>
                </a:lnTo>
                <a:lnTo>
                  <a:pt x="817880" y="503300"/>
                </a:lnTo>
                <a:lnTo>
                  <a:pt x="757809" y="495807"/>
                </a:lnTo>
                <a:lnTo>
                  <a:pt x="699388" y="487933"/>
                </a:lnTo>
                <a:lnTo>
                  <a:pt x="642874" y="479170"/>
                </a:lnTo>
                <a:lnTo>
                  <a:pt x="588390" y="470026"/>
                </a:lnTo>
                <a:lnTo>
                  <a:pt x="536067" y="460248"/>
                </a:lnTo>
                <a:lnTo>
                  <a:pt x="485901" y="449833"/>
                </a:lnTo>
                <a:lnTo>
                  <a:pt x="414909" y="433197"/>
                </a:lnTo>
                <a:lnTo>
                  <a:pt x="370713" y="421258"/>
                </a:lnTo>
                <a:lnTo>
                  <a:pt x="309372" y="402463"/>
                </a:lnTo>
                <a:lnTo>
                  <a:pt x="271907" y="389127"/>
                </a:lnTo>
                <a:lnTo>
                  <a:pt x="221361" y="368045"/>
                </a:lnTo>
                <a:lnTo>
                  <a:pt x="178308" y="345313"/>
                </a:lnTo>
                <a:lnTo>
                  <a:pt x="142367" y="321056"/>
                </a:lnTo>
                <a:lnTo>
                  <a:pt x="112775" y="295148"/>
                </a:lnTo>
                <a:lnTo>
                  <a:pt x="81534" y="258825"/>
                </a:lnTo>
                <a:lnTo>
                  <a:pt x="58038" y="220345"/>
                </a:lnTo>
                <a:lnTo>
                  <a:pt x="40767" y="180212"/>
                </a:lnTo>
                <a:lnTo>
                  <a:pt x="27686" y="138557"/>
                </a:lnTo>
                <a:lnTo>
                  <a:pt x="22225" y="117601"/>
                </a:lnTo>
                <a:lnTo>
                  <a:pt x="12446" y="74802"/>
                </a:lnTo>
                <a:close/>
              </a:path>
              <a:path w="3103879" h="563879">
                <a:moveTo>
                  <a:pt x="3071933" y="74431"/>
                </a:moveTo>
                <a:lnTo>
                  <a:pt x="3059369" y="76356"/>
                </a:lnTo>
                <a:lnTo>
                  <a:pt x="3060065" y="81152"/>
                </a:lnTo>
                <a:lnTo>
                  <a:pt x="3061716" y="100837"/>
                </a:lnTo>
                <a:lnTo>
                  <a:pt x="3062154" y="117601"/>
                </a:lnTo>
                <a:lnTo>
                  <a:pt x="3062213" y="120650"/>
                </a:lnTo>
                <a:lnTo>
                  <a:pt x="3061716" y="139446"/>
                </a:lnTo>
                <a:lnTo>
                  <a:pt x="3051429" y="195452"/>
                </a:lnTo>
                <a:lnTo>
                  <a:pt x="3035427" y="231521"/>
                </a:lnTo>
                <a:lnTo>
                  <a:pt x="3010281" y="266319"/>
                </a:lnTo>
                <a:lnTo>
                  <a:pt x="2974213" y="299719"/>
                </a:lnTo>
                <a:lnTo>
                  <a:pt x="2928493" y="333375"/>
                </a:lnTo>
                <a:lnTo>
                  <a:pt x="2876042" y="367156"/>
                </a:lnTo>
                <a:lnTo>
                  <a:pt x="2815844" y="400431"/>
                </a:lnTo>
                <a:lnTo>
                  <a:pt x="2765171" y="424561"/>
                </a:lnTo>
                <a:lnTo>
                  <a:pt x="2728341" y="439927"/>
                </a:lnTo>
                <a:lnTo>
                  <a:pt x="2689225" y="454660"/>
                </a:lnTo>
                <a:lnTo>
                  <a:pt x="2647569" y="468630"/>
                </a:lnTo>
                <a:lnTo>
                  <a:pt x="2603246" y="481711"/>
                </a:lnTo>
                <a:lnTo>
                  <a:pt x="2556129" y="493902"/>
                </a:lnTo>
                <a:lnTo>
                  <a:pt x="2506091" y="504951"/>
                </a:lnTo>
                <a:lnTo>
                  <a:pt x="2453132" y="514857"/>
                </a:lnTo>
                <a:lnTo>
                  <a:pt x="2396998" y="523367"/>
                </a:lnTo>
                <a:lnTo>
                  <a:pt x="2337181" y="530479"/>
                </a:lnTo>
                <a:lnTo>
                  <a:pt x="2235835" y="539114"/>
                </a:lnTo>
                <a:lnTo>
                  <a:pt x="2122043" y="545211"/>
                </a:lnTo>
                <a:lnTo>
                  <a:pt x="2081911" y="546735"/>
                </a:lnTo>
                <a:lnTo>
                  <a:pt x="1956053" y="549910"/>
                </a:lnTo>
                <a:lnTo>
                  <a:pt x="1824609" y="551052"/>
                </a:lnTo>
                <a:lnTo>
                  <a:pt x="2245455" y="551052"/>
                </a:lnTo>
                <a:lnTo>
                  <a:pt x="2305939" y="546354"/>
                </a:lnTo>
                <a:lnTo>
                  <a:pt x="2369185" y="539750"/>
                </a:lnTo>
                <a:lnTo>
                  <a:pt x="2455164" y="527431"/>
                </a:lnTo>
                <a:lnTo>
                  <a:pt x="2508504" y="517398"/>
                </a:lnTo>
                <a:lnTo>
                  <a:pt x="2559050" y="506222"/>
                </a:lnTo>
                <a:lnTo>
                  <a:pt x="2606548" y="494030"/>
                </a:lnTo>
                <a:lnTo>
                  <a:pt x="2651252" y="480822"/>
                </a:lnTo>
                <a:lnTo>
                  <a:pt x="2693416" y="466598"/>
                </a:lnTo>
                <a:lnTo>
                  <a:pt x="2732913" y="451738"/>
                </a:lnTo>
                <a:lnTo>
                  <a:pt x="2770124" y="436118"/>
                </a:lnTo>
                <a:lnTo>
                  <a:pt x="2821432" y="411861"/>
                </a:lnTo>
                <a:lnTo>
                  <a:pt x="2882392" y="378206"/>
                </a:lnTo>
                <a:lnTo>
                  <a:pt x="2935605" y="343916"/>
                </a:lnTo>
                <a:lnTo>
                  <a:pt x="2981833" y="309880"/>
                </a:lnTo>
                <a:lnTo>
                  <a:pt x="3011170" y="283845"/>
                </a:lnTo>
                <a:lnTo>
                  <a:pt x="3040507" y="247523"/>
                </a:lnTo>
                <a:lnTo>
                  <a:pt x="3063240" y="200025"/>
                </a:lnTo>
                <a:lnTo>
                  <a:pt x="3072384" y="160654"/>
                </a:lnTo>
                <a:lnTo>
                  <a:pt x="3074924" y="120650"/>
                </a:lnTo>
                <a:lnTo>
                  <a:pt x="3074416" y="100457"/>
                </a:lnTo>
                <a:lnTo>
                  <a:pt x="3072765" y="80137"/>
                </a:lnTo>
                <a:lnTo>
                  <a:pt x="3071933" y="74431"/>
                </a:lnTo>
                <a:close/>
              </a:path>
              <a:path w="3103879" h="563879">
                <a:moveTo>
                  <a:pt x="3054223" y="0"/>
                </a:moveTo>
                <a:lnTo>
                  <a:pt x="3028061" y="81152"/>
                </a:lnTo>
                <a:lnTo>
                  <a:pt x="3059369" y="76356"/>
                </a:lnTo>
                <a:lnTo>
                  <a:pt x="3057525" y="63626"/>
                </a:lnTo>
                <a:lnTo>
                  <a:pt x="3070098" y="61849"/>
                </a:lnTo>
                <a:lnTo>
                  <a:pt x="3098013" y="61849"/>
                </a:lnTo>
                <a:lnTo>
                  <a:pt x="3054223" y="0"/>
                </a:lnTo>
                <a:close/>
              </a:path>
              <a:path w="3103879" h="563879">
                <a:moveTo>
                  <a:pt x="3070098" y="61849"/>
                </a:moveTo>
                <a:lnTo>
                  <a:pt x="3057525" y="63626"/>
                </a:lnTo>
                <a:lnTo>
                  <a:pt x="3059369" y="76356"/>
                </a:lnTo>
                <a:lnTo>
                  <a:pt x="3071933" y="74431"/>
                </a:lnTo>
                <a:lnTo>
                  <a:pt x="3070098" y="61849"/>
                </a:lnTo>
                <a:close/>
              </a:path>
              <a:path w="3103879" h="563879">
                <a:moveTo>
                  <a:pt x="3098013" y="61849"/>
                </a:moveTo>
                <a:lnTo>
                  <a:pt x="3070098" y="61849"/>
                </a:lnTo>
                <a:lnTo>
                  <a:pt x="3071933" y="74431"/>
                </a:lnTo>
                <a:lnTo>
                  <a:pt x="3103499" y="69596"/>
                </a:lnTo>
                <a:lnTo>
                  <a:pt x="3098013" y="6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840739" y="3799456"/>
            <a:ext cx="7858759" cy="1452880"/>
          </a:xfrm>
          <a:prstGeom prst="rect">
            <a:avLst/>
          </a:prstGeom>
        </p:spPr>
        <p:txBody>
          <a:bodyPr vert="horz" wrap="square" lIns="0" tIns="141605" rIns="0" bIns="0">
            <a:spAutoFit/>
          </a:bodyPr>
          <a:lstStyle/>
          <a:p>
            <a:pPr marL="107314" algn="ctr">
              <a:lnSpc>
                <a:spcPct val="100000"/>
              </a:lnSpc>
              <a:spcBef>
                <a:spcPts val="1115"/>
              </a:spcBef>
              <a:defRPr/>
            </a:pPr>
            <a:r>
              <a:rPr sz="2000" b="1" spc="15">
                <a:solidFill>
                  <a:srgbClr val="6600cc"/>
                </a:solidFill>
                <a:latin typeface="돋움"/>
                <a:cs typeface="돋움"/>
              </a:rPr>
              <a:t>참조</a:t>
            </a:r>
            <a:endParaRPr sz="2000" b="1" spc="15">
              <a:solidFill>
                <a:srgbClr val="6600cc"/>
              </a:solidFill>
              <a:latin typeface="돋움"/>
              <a:cs typeface="돋움"/>
            </a:endParaRPr>
          </a:p>
          <a:p>
            <a:pPr marL="299085" marR="5080" indent="-287020">
              <a:lnSpc>
                <a:spcPct val="100000"/>
              </a:lnSpc>
              <a:spcBef>
                <a:spcPts val="905"/>
              </a:spcBef>
              <a:buChar char="–"/>
              <a:tabLst>
                <a:tab pos="299085" algn="l"/>
                <a:tab pos="299720" algn="l"/>
              </a:tabLst>
              <a:defRPr/>
            </a:pPr>
            <a:r>
              <a:rPr sz="1800" b="1" spc="30">
                <a:latin typeface="굴림"/>
                <a:cs typeface="굴림"/>
              </a:rPr>
              <a:t>두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테이블간에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외래키에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의한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참조관계에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있다면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두테이블간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데이터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불일치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가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발생하는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상황이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되면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DBMS는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다음과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같은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조치를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취할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있다</a:t>
            </a:r>
            <a:endParaRPr sz="1800" b="1" spc="5"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698500" algn="l"/>
                <a:tab pos="699135" algn="l"/>
              </a:tabLst>
              <a:defRPr/>
            </a:pPr>
            <a:r>
              <a:rPr sz="1800" b="1" spc="-5">
                <a:latin typeface="굴림"/>
                <a:cs typeface="굴림"/>
              </a:rPr>
              <a:t>제한(restrict),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연쇄(cascade),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널값으로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대체(nullify)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16471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1.3</a:t>
            </a:r>
            <a:r>
              <a:rPr sz="3000" spc="-85"/>
              <a:t> </a:t>
            </a:r>
            <a:r>
              <a:rPr sz="3000" spc="20"/>
              <a:t>기본키와</a:t>
            </a:r>
            <a:r>
              <a:rPr sz="3000" spc="-104"/>
              <a:t> </a:t>
            </a:r>
            <a:r>
              <a:rPr sz="3000" spc="15"/>
              <a:t>외래키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2663190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>
                <a:latin typeface="굴림"/>
                <a:cs typeface="굴림"/>
              </a:rPr>
              <a:t>외래키(Foreign</a:t>
            </a:r>
            <a:r>
              <a:rPr sz="2000" b="1" spc="-13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key)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286000"/>
            <a:ext cx="73914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9695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785"/>
              </a:spcBef>
              <a:defRPr/>
            </a:pPr>
            <a:r>
              <a:rPr sz="1800">
                <a:latin typeface="돋움"/>
                <a:cs typeface="돋움"/>
              </a:rPr>
              <a:t>부서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테이블의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첫번째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튜플을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삭제하려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할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때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830195"/>
            <a:ext cx="7884795" cy="3437890"/>
          </a:xfrm>
          <a:prstGeom prst="rect">
            <a:avLst/>
          </a:prstGeom>
        </p:spPr>
        <p:txBody>
          <a:bodyPr vert="horz" wrap="square" lIns="0" tIns="67310" rIns="0" bIns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299085" algn="l"/>
                <a:tab pos="299720" algn="l"/>
              </a:tabLst>
              <a:defRPr/>
            </a:pPr>
            <a:r>
              <a:rPr sz="1800" b="1" spc="-5">
                <a:solidFill>
                  <a:srgbClr val="000099"/>
                </a:solidFill>
                <a:latin typeface="굴림"/>
                <a:cs typeface="굴림"/>
              </a:rPr>
              <a:t>제한(restrict)</a:t>
            </a:r>
            <a:endParaRPr sz="1800" b="1" spc="-5">
              <a:solidFill>
                <a:srgbClr val="000099"/>
              </a:solidFill>
              <a:latin typeface="굴림"/>
              <a:cs typeface="굴림"/>
            </a:endParaRPr>
          </a:p>
          <a:p>
            <a:pPr marL="698500" marR="79375" lvl="1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698500" algn="l"/>
                <a:tab pos="6991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삭제하려는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부서번호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값을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사원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테이블에서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가지고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튜플이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있으므로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삭제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연산을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거절</a:t>
            </a:r>
            <a:endParaRPr sz="1800" b="1" spc="15">
              <a:latin typeface="굴림"/>
              <a:cs typeface="굴림"/>
            </a:endParaRPr>
          </a:p>
          <a:p>
            <a:pPr marL="299085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299085" algn="l"/>
                <a:tab pos="299720" algn="l"/>
              </a:tabLst>
              <a:defRPr/>
            </a:pP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연쇄(cascade)</a:t>
            </a:r>
            <a:endParaRPr sz="1800" b="1">
              <a:solidFill>
                <a:srgbClr val="000099"/>
              </a:solidFill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698500" algn="l"/>
                <a:tab pos="6991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삭제된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부서번호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값을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갖는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사원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튜플도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함께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삭제</a:t>
            </a:r>
            <a:endParaRPr sz="1800" b="1" spc="15">
              <a:latin typeface="굴림"/>
              <a:cs typeface="굴림"/>
            </a:endParaRPr>
          </a:p>
          <a:p>
            <a:pPr marL="299085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299085" algn="l"/>
                <a:tab pos="299720" algn="l"/>
              </a:tabLst>
              <a:defRPr/>
            </a:pPr>
            <a:r>
              <a:rPr sz="1800" b="1" spc="10">
                <a:solidFill>
                  <a:srgbClr val="000099"/>
                </a:solidFill>
                <a:latin typeface="굴림"/>
                <a:cs typeface="굴림"/>
              </a:rPr>
              <a:t>널값으로</a:t>
            </a:r>
            <a:r>
              <a:rPr sz="1800" b="1" spc="-12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대체(nullify)</a:t>
            </a:r>
            <a:endParaRPr sz="1800" b="1">
              <a:solidFill>
                <a:srgbClr val="000099"/>
              </a:solidFill>
              <a:latin typeface="굴림"/>
              <a:cs typeface="굴림"/>
            </a:endParaRPr>
          </a:p>
          <a:p>
            <a:pPr marL="6985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698500" algn="l"/>
                <a:tab pos="699135" algn="l"/>
              </a:tabLst>
              <a:defRPr/>
            </a:pPr>
            <a:r>
              <a:rPr sz="1800" b="1" spc="5">
                <a:latin typeface="굴림"/>
                <a:cs typeface="굴림"/>
              </a:rPr>
              <a:t>삭제연산을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수행한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5">
                <a:latin typeface="굴림"/>
                <a:cs typeface="굴림"/>
              </a:rPr>
              <a:t>뒤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삭제된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부서번호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값을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갖는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사원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튜플에</a:t>
            </a:r>
            <a:endParaRPr sz="1800" b="1" spc="20">
              <a:latin typeface="굴림"/>
              <a:cs typeface="굴림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  <a:defRPr/>
            </a:pPr>
            <a:r>
              <a:rPr sz="1800" b="1" spc="30">
                <a:latin typeface="굴림"/>
                <a:cs typeface="굴림"/>
              </a:rPr>
              <a:t>서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부서번호를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null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값으로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대체</a:t>
            </a:r>
            <a:endParaRPr sz="1800" b="1" spc="15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5"/>
              </a:spcBef>
              <a:defRPr/>
            </a:pPr>
            <a:endParaRPr sz="2450">
              <a:latin typeface="굴림"/>
              <a:cs typeface="굴림"/>
            </a:endParaRPr>
          </a:p>
          <a:p>
            <a:pPr marL="88900" marR="274955">
              <a:lnSpc>
                <a:spcPct val="100000"/>
              </a:lnSpc>
              <a:spcBef>
                <a:spcPts val="5"/>
              </a:spcBef>
              <a:defRPr/>
            </a:pP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*</a:t>
            </a:r>
            <a:r>
              <a:rPr sz="1600" b="1" spc="-2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외래키를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통해</a:t>
            </a:r>
            <a:r>
              <a:rPr sz="1600" b="1" spc="-3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25">
                <a:solidFill>
                  <a:srgbClr val="6600cc"/>
                </a:solidFill>
                <a:latin typeface="돋움"/>
                <a:cs typeface="돋움"/>
              </a:rPr>
              <a:t>두</a:t>
            </a:r>
            <a:r>
              <a:rPr sz="1600" b="1" spc="-2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테이블간의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데이터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무결성을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유지하는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것을</a:t>
            </a:r>
            <a:r>
              <a:rPr sz="1600" b="1" spc="-3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‘참조</a:t>
            </a:r>
            <a:r>
              <a:rPr sz="1600" b="1" spc="-3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무결성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제약조 </a:t>
            </a:r>
            <a:r>
              <a:rPr sz="1600" b="1" spc="-509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건’이라고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5">
                <a:solidFill>
                  <a:srgbClr val="6600cc"/>
                </a:solidFill>
                <a:latin typeface="돋움"/>
                <a:cs typeface="돋움"/>
              </a:rPr>
              <a:t>한다.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82448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1.4</a:t>
            </a:r>
            <a:r>
              <a:rPr sz="3000" spc="-90"/>
              <a:t> </a:t>
            </a:r>
            <a:r>
              <a:rPr sz="3000" spc="5"/>
              <a:t>뷰(view)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241030" cy="99568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뷰의</a:t>
            </a:r>
            <a:r>
              <a:rPr sz="2000" b="1" spc="-114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필요성</a:t>
            </a:r>
            <a:endParaRPr sz="2000" b="1" spc="10">
              <a:latin typeface="굴림"/>
              <a:cs typeface="굴림"/>
            </a:endParaRPr>
          </a:p>
          <a:p>
            <a:pPr marL="756285" marR="5080" indent="-28702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  <a:defRPr/>
            </a:pPr>
            <a:r>
              <a:rPr sz="1800">
                <a:latin typeface="굴림"/>
                <a:cs typeface="굴림"/>
              </a:rPr>
              <a:t>–	</a:t>
            </a:r>
            <a:r>
              <a:rPr sz="1800" b="1" spc="20">
                <a:latin typeface="굴림"/>
                <a:cs typeface="굴림"/>
              </a:rPr>
              <a:t>하나의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혹은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테이블에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대하여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특정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사용자나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조직의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관점에서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데이터를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바라볼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있도록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해주는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수단</a:t>
            </a:r>
            <a:endParaRPr sz="1800">
              <a:latin typeface="굴림"/>
              <a:cs typeface="굴림"/>
            </a:endParaRPr>
          </a:p>
        </p:txBody>
      </p:sp>
      <p:grpSp>
        <p:nvGrpSpPr>
          <p:cNvPr id="4" name="object 4"/>
          <p:cNvGrpSpPr/>
          <p:nvPr/>
        </p:nvGrpSpPr>
        <p:grpSpPr>
          <a:xfrm rot="0">
            <a:off x="3526345" y="3348037"/>
            <a:ext cx="2143125" cy="466725"/>
            <a:chOff x="3526345" y="3348037"/>
            <a:chExt cx="2143125" cy="466725"/>
          </a:xfrm>
        </p:grpSpPr>
        <p:sp>
          <p:nvSpPr>
            <p:cNvPr id="5" name="object 5"/>
            <p:cNvSpPr/>
            <p:nvPr/>
          </p:nvSpPr>
          <p:spPr>
            <a:xfrm>
              <a:off x="3531108" y="3352800"/>
              <a:ext cx="2133600" cy="457200"/>
            </a:xfrm>
            <a:custGeom>
              <a:avLst/>
              <a:gdLst/>
              <a:rect l="l" t="t" r="r" b="b"/>
              <a:pathLst>
                <a:path w="2133600" h="457200">
                  <a:moveTo>
                    <a:pt x="1066800" y="0"/>
                  </a:moveTo>
                  <a:lnTo>
                    <a:pt x="993763" y="527"/>
                  </a:lnTo>
                  <a:lnTo>
                    <a:pt x="922046" y="2087"/>
                  </a:lnTo>
                  <a:lnTo>
                    <a:pt x="851809" y="4644"/>
                  </a:lnTo>
                  <a:lnTo>
                    <a:pt x="783210" y="8166"/>
                  </a:lnTo>
                  <a:lnTo>
                    <a:pt x="716409" y="12618"/>
                  </a:lnTo>
                  <a:lnTo>
                    <a:pt x="651563" y="17966"/>
                  </a:lnTo>
                  <a:lnTo>
                    <a:pt x="588833" y="24176"/>
                  </a:lnTo>
                  <a:lnTo>
                    <a:pt x="528376" y="31213"/>
                  </a:lnTo>
                  <a:lnTo>
                    <a:pt x="470352" y="39045"/>
                  </a:lnTo>
                  <a:lnTo>
                    <a:pt x="414920" y="47636"/>
                  </a:lnTo>
                  <a:lnTo>
                    <a:pt x="362239" y="56952"/>
                  </a:lnTo>
                  <a:lnTo>
                    <a:pt x="312467" y="66960"/>
                  </a:lnTo>
                  <a:lnTo>
                    <a:pt x="265764" y="77626"/>
                  </a:lnTo>
                  <a:lnTo>
                    <a:pt x="222288" y="88915"/>
                  </a:lnTo>
                  <a:lnTo>
                    <a:pt x="182199" y="100793"/>
                  </a:lnTo>
                  <a:lnTo>
                    <a:pt x="145654" y="113227"/>
                  </a:lnTo>
                  <a:lnTo>
                    <a:pt x="83837" y="139624"/>
                  </a:lnTo>
                  <a:lnTo>
                    <a:pt x="38108" y="167834"/>
                  </a:lnTo>
                  <a:lnTo>
                    <a:pt x="9739" y="197583"/>
                  </a:lnTo>
                  <a:lnTo>
                    <a:pt x="0" y="228600"/>
                  </a:lnTo>
                  <a:lnTo>
                    <a:pt x="2461" y="244249"/>
                  </a:lnTo>
                  <a:lnTo>
                    <a:pt x="38108" y="289365"/>
                  </a:lnTo>
                  <a:lnTo>
                    <a:pt x="83837" y="317575"/>
                  </a:lnTo>
                  <a:lnTo>
                    <a:pt x="145654" y="343972"/>
                  </a:lnTo>
                  <a:lnTo>
                    <a:pt x="182199" y="356406"/>
                  </a:lnTo>
                  <a:lnTo>
                    <a:pt x="222288" y="368284"/>
                  </a:lnTo>
                  <a:lnTo>
                    <a:pt x="265764" y="379573"/>
                  </a:lnTo>
                  <a:lnTo>
                    <a:pt x="312467" y="390239"/>
                  </a:lnTo>
                  <a:lnTo>
                    <a:pt x="362239" y="400247"/>
                  </a:lnTo>
                  <a:lnTo>
                    <a:pt x="414920" y="409563"/>
                  </a:lnTo>
                  <a:lnTo>
                    <a:pt x="470352" y="418154"/>
                  </a:lnTo>
                  <a:lnTo>
                    <a:pt x="528376" y="425986"/>
                  </a:lnTo>
                  <a:lnTo>
                    <a:pt x="588833" y="433023"/>
                  </a:lnTo>
                  <a:lnTo>
                    <a:pt x="651563" y="439233"/>
                  </a:lnTo>
                  <a:lnTo>
                    <a:pt x="716409" y="444581"/>
                  </a:lnTo>
                  <a:lnTo>
                    <a:pt x="783210" y="449033"/>
                  </a:lnTo>
                  <a:lnTo>
                    <a:pt x="851809" y="452555"/>
                  </a:lnTo>
                  <a:lnTo>
                    <a:pt x="922046" y="455112"/>
                  </a:lnTo>
                  <a:lnTo>
                    <a:pt x="993763" y="456672"/>
                  </a:lnTo>
                  <a:lnTo>
                    <a:pt x="1066800" y="457200"/>
                  </a:lnTo>
                  <a:lnTo>
                    <a:pt x="1139836" y="456672"/>
                  </a:lnTo>
                  <a:lnTo>
                    <a:pt x="1211553" y="455112"/>
                  </a:lnTo>
                  <a:lnTo>
                    <a:pt x="1281790" y="452555"/>
                  </a:lnTo>
                  <a:lnTo>
                    <a:pt x="1350389" y="449033"/>
                  </a:lnTo>
                  <a:lnTo>
                    <a:pt x="1417190" y="444581"/>
                  </a:lnTo>
                  <a:lnTo>
                    <a:pt x="1482036" y="439233"/>
                  </a:lnTo>
                  <a:lnTo>
                    <a:pt x="1544766" y="433023"/>
                  </a:lnTo>
                  <a:lnTo>
                    <a:pt x="1605223" y="425986"/>
                  </a:lnTo>
                  <a:lnTo>
                    <a:pt x="1663247" y="418154"/>
                  </a:lnTo>
                  <a:lnTo>
                    <a:pt x="1718679" y="409563"/>
                  </a:lnTo>
                  <a:lnTo>
                    <a:pt x="1771360" y="400247"/>
                  </a:lnTo>
                  <a:lnTo>
                    <a:pt x="1821132" y="390239"/>
                  </a:lnTo>
                  <a:lnTo>
                    <a:pt x="1867835" y="379573"/>
                  </a:lnTo>
                  <a:lnTo>
                    <a:pt x="1911311" y="368284"/>
                  </a:lnTo>
                  <a:lnTo>
                    <a:pt x="1951400" y="356406"/>
                  </a:lnTo>
                  <a:lnTo>
                    <a:pt x="1987945" y="343972"/>
                  </a:lnTo>
                  <a:lnTo>
                    <a:pt x="2049762" y="317575"/>
                  </a:lnTo>
                  <a:lnTo>
                    <a:pt x="2095491" y="289365"/>
                  </a:lnTo>
                  <a:lnTo>
                    <a:pt x="2123860" y="259616"/>
                  </a:lnTo>
                  <a:lnTo>
                    <a:pt x="2133600" y="228600"/>
                  </a:lnTo>
                  <a:lnTo>
                    <a:pt x="2131138" y="212950"/>
                  </a:lnTo>
                  <a:lnTo>
                    <a:pt x="2095491" y="167834"/>
                  </a:lnTo>
                  <a:lnTo>
                    <a:pt x="2049762" y="139624"/>
                  </a:lnTo>
                  <a:lnTo>
                    <a:pt x="1987945" y="113227"/>
                  </a:lnTo>
                  <a:lnTo>
                    <a:pt x="1951400" y="100793"/>
                  </a:lnTo>
                  <a:lnTo>
                    <a:pt x="1911311" y="88915"/>
                  </a:lnTo>
                  <a:lnTo>
                    <a:pt x="1867835" y="77626"/>
                  </a:lnTo>
                  <a:lnTo>
                    <a:pt x="1821132" y="66960"/>
                  </a:lnTo>
                  <a:lnTo>
                    <a:pt x="1771360" y="56952"/>
                  </a:lnTo>
                  <a:lnTo>
                    <a:pt x="1718679" y="47636"/>
                  </a:lnTo>
                  <a:lnTo>
                    <a:pt x="1663247" y="39045"/>
                  </a:lnTo>
                  <a:lnTo>
                    <a:pt x="1605223" y="31213"/>
                  </a:lnTo>
                  <a:lnTo>
                    <a:pt x="1544766" y="24176"/>
                  </a:lnTo>
                  <a:lnTo>
                    <a:pt x="1482036" y="17966"/>
                  </a:lnTo>
                  <a:lnTo>
                    <a:pt x="1417190" y="12618"/>
                  </a:lnTo>
                  <a:lnTo>
                    <a:pt x="1350389" y="8166"/>
                  </a:lnTo>
                  <a:lnTo>
                    <a:pt x="1281790" y="4644"/>
                  </a:lnTo>
                  <a:lnTo>
                    <a:pt x="1211553" y="2087"/>
                  </a:lnTo>
                  <a:lnTo>
                    <a:pt x="1139836" y="527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object 6"/>
            <p:cNvSpPr/>
            <p:nvPr/>
          </p:nvSpPr>
          <p:spPr>
            <a:xfrm>
              <a:off x="3531108" y="3352800"/>
              <a:ext cx="2133600" cy="457200"/>
            </a:xfrm>
            <a:custGeom>
              <a:avLst/>
              <a:gdLst/>
              <a:rect l="l" t="t" r="r" b="b"/>
              <a:pathLst>
                <a:path w="2133600" h="457200">
                  <a:moveTo>
                    <a:pt x="0" y="228600"/>
                  </a:moveTo>
                  <a:lnTo>
                    <a:pt x="21674" y="182533"/>
                  </a:lnTo>
                  <a:lnTo>
                    <a:pt x="58882" y="153519"/>
                  </a:lnTo>
                  <a:lnTo>
                    <a:pt x="112814" y="126182"/>
                  </a:lnTo>
                  <a:lnTo>
                    <a:pt x="182199" y="100793"/>
                  </a:lnTo>
                  <a:lnTo>
                    <a:pt x="222288" y="88915"/>
                  </a:lnTo>
                  <a:lnTo>
                    <a:pt x="265764" y="77626"/>
                  </a:lnTo>
                  <a:lnTo>
                    <a:pt x="312467" y="66960"/>
                  </a:lnTo>
                  <a:lnTo>
                    <a:pt x="362239" y="56952"/>
                  </a:lnTo>
                  <a:lnTo>
                    <a:pt x="414920" y="47636"/>
                  </a:lnTo>
                  <a:lnTo>
                    <a:pt x="470352" y="39045"/>
                  </a:lnTo>
                  <a:lnTo>
                    <a:pt x="528376" y="31213"/>
                  </a:lnTo>
                  <a:lnTo>
                    <a:pt x="588833" y="24176"/>
                  </a:lnTo>
                  <a:lnTo>
                    <a:pt x="651563" y="17966"/>
                  </a:lnTo>
                  <a:lnTo>
                    <a:pt x="716409" y="12618"/>
                  </a:lnTo>
                  <a:lnTo>
                    <a:pt x="783210" y="8166"/>
                  </a:lnTo>
                  <a:lnTo>
                    <a:pt x="851809" y="4644"/>
                  </a:lnTo>
                  <a:lnTo>
                    <a:pt x="922046" y="2087"/>
                  </a:lnTo>
                  <a:lnTo>
                    <a:pt x="993763" y="527"/>
                  </a:lnTo>
                  <a:lnTo>
                    <a:pt x="1066800" y="0"/>
                  </a:lnTo>
                  <a:lnTo>
                    <a:pt x="1139836" y="527"/>
                  </a:lnTo>
                  <a:lnTo>
                    <a:pt x="1211553" y="2087"/>
                  </a:lnTo>
                  <a:lnTo>
                    <a:pt x="1281790" y="4644"/>
                  </a:lnTo>
                  <a:lnTo>
                    <a:pt x="1350389" y="8166"/>
                  </a:lnTo>
                  <a:lnTo>
                    <a:pt x="1417190" y="12618"/>
                  </a:lnTo>
                  <a:lnTo>
                    <a:pt x="1482036" y="17966"/>
                  </a:lnTo>
                  <a:lnTo>
                    <a:pt x="1544766" y="24176"/>
                  </a:lnTo>
                  <a:lnTo>
                    <a:pt x="1605223" y="31213"/>
                  </a:lnTo>
                  <a:lnTo>
                    <a:pt x="1663247" y="39045"/>
                  </a:lnTo>
                  <a:lnTo>
                    <a:pt x="1718679" y="47636"/>
                  </a:lnTo>
                  <a:lnTo>
                    <a:pt x="1771360" y="56952"/>
                  </a:lnTo>
                  <a:lnTo>
                    <a:pt x="1821132" y="66960"/>
                  </a:lnTo>
                  <a:lnTo>
                    <a:pt x="1867835" y="77626"/>
                  </a:lnTo>
                  <a:lnTo>
                    <a:pt x="1911311" y="88915"/>
                  </a:lnTo>
                  <a:lnTo>
                    <a:pt x="1951400" y="100793"/>
                  </a:lnTo>
                  <a:lnTo>
                    <a:pt x="1987945" y="113227"/>
                  </a:lnTo>
                  <a:lnTo>
                    <a:pt x="2049762" y="139624"/>
                  </a:lnTo>
                  <a:lnTo>
                    <a:pt x="2095491" y="167834"/>
                  </a:lnTo>
                  <a:lnTo>
                    <a:pt x="2123860" y="197583"/>
                  </a:lnTo>
                  <a:lnTo>
                    <a:pt x="2133600" y="228600"/>
                  </a:lnTo>
                  <a:lnTo>
                    <a:pt x="2131138" y="244249"/>
                  </a:lnTo>
                  <a:lnTo>
                    <a:pt x="2095491" y="289365"/>
                  </a:lnTo>
                  <a:lnTo>
                    <a:pt x="2049762" y="317575"/>
                  </a:lnTo>
                  <a:lnTo>
                    <a:pt x="1987945" y="343972"/>
                  </a:lnTo>
                  <a:lnTo>
                    <a:pt x="1951400" y="356406"/>
                  </a:lnTo>
                  <a:lnTo>
                    <a:pt x="1911311" y="368284"/>
                  </a:lnTo>
                  <a:lnTo>
                    <a:pt x="1867835" y="379573"/>
                  </a:lnTo>
                  <a:lnTo>
                    <a:pt x="1821132" y="390239"/>
                  </a:lnTo>
                  <a:lnTo>
                    <a:pt x="1771360" y="400247"/>
                  </a:lnTo>
                  <a:lnTo>
                    <a:pt x="1718679" y="409563"/>
                  </a:lnTo>
                  <a:lnTo>
                    <a:pt x="1663247" y="418154"/>
                  </a:lnTo>
                  <a:lnTo>
                    <a:pt x="1605223" y="425986"/>
                  </a:lnTo>
                  <a:lnTo>
                    <a:pt x="1544766" y="433023"/>
                  </a:lnTo>
                  <a:lnTo>
                    <a:pt x="1482036" y="439233"/>
                  </a:lnTo>
                  <a:lnTo>
                    <a:pt x="1417190" y="444581"/>
                  </a:lnTo>
                  <a:lnTo>
                    <a:pt x="1350389" y="449033"/>
                  </a:lnTo>
                  <a:lnTo>
                    <a:pt x="1281790" y="452555"/>
                  </a:lnTo>
                  <a:lnTo>
                    <a:pt x="1211553" y="455112"/>
                  </a:lnTo>
                  <a:lnTo>
                    <a:pt x="1139836" y="456672"/>
                  </a:lnTo>
                  <a:lnTo>
                    <a:pt x="1066800" y="457200"/>
                  </a:lnTo>
                  <a:lnTo>
                    <a:pt x="993763" y="456672"/>
                  </a:lnTo>
                  <a:lnTo>
                    <a:pt x="922046" y="455112"/>
                  </a:lnTo>
                  <a:lnTo>
                    <a:pt x="851809" y="452555"/>
                  </a:lnTo>
                  <a:lnTo>
                    <a:pt x="783210" y="449033"/>
                  </a:lnTo>
                  <a:lnTo>
                    <a:pt x="716409" y="444581"/>
                  </a:lnTo>
                  <a:lnTo>
                    <a:pt x="651563" y="439233"/>
                  </a:lnTo>
                  <a:lnTo>
                    <a:pt x="588833" y="433023"/>
                  </a:lnTo>
                  <a:lnTo>
                    <a:pt x="528376" y="425986"/>
                  </a:lnTo>
                  <a:lnTo>
                    <a:pt x="470352" y="418154"/>
                  </a:lnTo>
                  <a:lnTo>
                    <a:pt x="414920" y="409563"/>
                  </a:lnTo>
                  <a:lnTo>
                    <a:pt x="362239" y="400247"/>
                  </a:lnTo>
                  <a:lnTo>
                    <a:pt x="312467" y="390239"/>
                  </a:lnTo>
                  <a:lnTo>
                    <a:pt x="265764" y="379573"/>
                  </a:lnTo>
                  <a:lnTo>
                    <a:pt x="222288" y="368284"/>
                  </a:lnTo>
                  <a:lnTo>
                    <a:pt x="182199" y="356406"/>
                  </a:lnTo>
                  <a:lnTo>
                    <a:pt x="145654" y="343972"/>
                  </a:lnTo>
                  <a:lnTo>
                    <a:pt x="83837" y="317575"/>
                  </a:lnTo>
                  <a:lnTo>
                    <a:pt x="38108" y="289365"/>
                  </a:lnTo>
                  <a:lnTo>
                    <a:pt x="9739" y="259616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35882" y="3440048"/>
            <a:ext cx="930910" cy="29972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15">
                <a:latin typeface="돋움"/>
                <a:cs typeface="돋움"/>
              </a:rPr>
              <a:t>사</a:t>
            </a:r>
            <a:r>
              <a:rPr sz="1800" b="1" spc="5">
                <a:latin typeface="돋움"/>
                <a:cs typeface="돋움"/>
              </a:rPr>
              <a:t>원</a:t>
            </a:r>
            <a:r>
              <a:rPr sz="1800" b="1" spc="-10">
                <a:latin typeface="돋움"/>
                <a:cs typeface="돋움"/>
              </a:rPr>
              <a:t>정</a:t>
            </a:r>
            <a:r>
              <a:rPr sz="1800" b="1" spc="30">
                <a:latin typeface="돋움"/>
                <a:cs typeface="돋움"/>
              </a:rPr>
              <a:t>보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2307" y="4724400"/>
            <a:ext cx="1066800" cy="3810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</a:ln>
        </p:spPr>
        <p:txBody>
          <a:bodyPr vert="horz" wrap="square" lIns="0" tIns="61594" rIns="0" bIns="0">
            <a:spAutoFit/>
          </a:bodyPr>
          <a:lstStyle/>
          <a:p>
            <a:pPr marL="193675">
              <a:lnSpc>
                <a:spcPct val="100000"/>
              </a:lnSpc>
              <a:spcBef>
                <a:spcPts val="484"/>
              </a:spcBef>
              <a:defRPr/>
            </a:pPr>
            <a:r>
              <a:rPr sz="1800" b="1" spc="20">
                <a:latin typeface="돋움"/>
                <a:cs typeface="돋움"/>
              </a:rPr>
              <a:t>인사팀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108" y="5105400"/>
            <a:ext cx="1066800" cy="3810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</a:ln>
        </p:spPr>
        <p:txBody>
          <a:bodyPr vert="horz" wrap="square" lIns="0" tIns="62230" rIns="0" bIns="0">
            <a:spAutoFit/>
          </a:bodyPr>
          <a:lstStyle/>
          <a:p>
            <a:pPr marL="194310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20">
                <a:latin typeface="돋움"/>
                <a:cs typeface="돋움"/>
              </a:rPr>
              <a:t>기획실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8848" y="5753811"/>
            <a:ext cx="270510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>
                <a:latin typeface="굴림"/>
                <a:cs typeface="굴림"/>
              </a:rPr>
              <a:t>(사번,</a:t>
            </a:r>
            <a:r>
              <a:rPr sz="1400" spc="-40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이름,</a:t>
            </a:r>
            <a:r>
              <a:rPr sz="1400" spc="-25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근무부서,</a:t>
            </a:r>
            <a:r>
              <a:rPr sz="1400" spc="-50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담당</a:t>
            </a:r>
            <a:r>
              <a:rPr sz="1400" spc="-30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업무)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4056" y="4724400"/>
            <a:ext cx="1330960" cy="3810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</a:ln>
        </p:spPr>
        <p:txBody>
          <a:bodyPr vert="horz" wrap="square" lIns="0" tIns="61594" rIns="0" bIns="0">
            <a:spAutoFit/>
          </a:bodyPr>
          <a:lstStyle/>
          <a:p>
            <a:pPr marL="103505">
              <a:lnSpc>
                <a:spcPct val="100000"/>
              </a:lnSpc>
              <a:spcBef>
                <a:spcPts val="484"/>
              </a:spcBef>
              <a:defRPr/>
            </a:pPr>
            <a:r>
              <a:rPr sz="1800" b="1" spc="5">
                <a:latin typeface="돋움"/>
                <a:cs typeface="돋움"/>
              </a:rPr>
              <a:t>사내복지팀</a:t>
            </a:r>
            <a:endParaRPr sz="1800">
              <a:latin typeface="돋움"/>
              <a:cs typeface="돋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8743" y="5372861"/>
            <a:ext cx="713295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5210" algn="l"/>
              </a:tabLst>
              <a:defRPr/>
            </a:pPr>
            <a:r>
              <a:rPr sz="1400">
                <a:latin typeface="굴림"/>
                <a:cs typeface="굴림"/>
              </a:rPr>
              <a:t>(사번,</a:t>
            </a:r>
            <a:r>
              <a:rPr sz="1400" spc="-20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이름,</a:t>
            </a:r>
            <a:r>
              <a:rPr sz="1400" spc="-5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입사일자,</a:t>
            </a:r>
            <a:r>
              <a:rPr sz="1400" spc="-35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급여액)	(사번,</a:t>
            </a:r>
            <a:r>
              <a:rPr sz="1400" spc="-40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이름,</a:t>
            </a:r>
            <a:r>
              <a:rPr sz="1400" spc="-35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생년월일,</a:t>
            </a:r>
            <a:r>
              <a:rPr sz="1400" spc="-60">
                <a:latin typeface="굴림"/>
                <a:cs typeface="굴림"/>
              </a:rPr>
              <a:t> </a:t>
            </a:r>
            <a:r>
              <a:rPr sz="1400">
                <a:latin typeface="굴림"/>
                <a:cs typeface="굴림"/>
              </a:rPr>
              <a:t>주소)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38400" y="3804030"/>
            <a:ext cx="4572000" cy="1149350"/>
          </a:xfrm>
          <a:custGeom>
            <a:avLst/>
            <a:gdLst/>
            <a:rect l="l" t="t" r="r" b="b"/>
            <a:pathLst>
              <a:path w="4572000" h="1149350">
                <a:moveTo>
                  <a:pt x="1983613" y="11811"/>
                </a:moveTo>
                <a:lnTo>
                  <a:pt x="1978787" y="127"/>
                </a:lnTo>
                <a:lnTo>
                  <a:pt x="67691" y="808621"/>
                </a:lnTo>
                <a:lnTo>
                  <a:pt x="55372" y="779399"/>
                </a:lnTo>
                <a:lnTo>
                  <a:pt x="0" y="844169"/>
                </a:lnTo>
                <a:lnTo>
                  <a:pt x="84963" y="849503"/>
                </a:lnTo>
                <a:lnTo>
                  <a:pt x="74714" y="825246"/>
                </a:lnTo>
                <a:lnTo>
                  <a:pt x="72631" y="820305"/>
                </a:lnTo>
                <a:lnTo>
                  <a:pt x="1983613" y="11811"/>
                </a:lnTo>
                <a:close/>
              </a:path>
              <a:path w="4572000" h="1149350">
                <a:moveTo>
                  <a:pt x="2171700" y="1072769"/>
                </a:moveTo>
                <a:lnTo>
                  <a:pt x="2139950" y="1072769"/>
                </a:lnTo>
                <a:lnTo>
                  <a:pt x="2139950" y="5969"/>
                </a:lnTo>
                <a:lnTo>
                  <a:pt x="2127250" y="5969"/>
                </a:lnTo>
                <a:lnTo>
                  <a:pt x="2127250" y="1072769"/>
                </a:lnTo>
                <a:lnTo>
                  <a:pt x="2095500" y="1072769"/>
                </a:lnTo>
                <a:lnTo>
                  <a:pt x="2133600" y="1148969"/>
                </a:lnTo>
                <a:lnTo>
                  <a:pt x="2165350" y="1085469"/>
                </a:lnTo>
                <a:lnTo>
                  <a:pt x="2171700" y="1072769"/>
                </a:lnTo>
                <a:close/>
              </a:path>
              <a:path w="4572000" h="1149350">
                <a:moveTo>
                  <a:pt x="4572000" y="844169"/>
                </a:moveTo>
                <a:lnTo>
                  <a:pt x="4556633" y="827532"/>
                </a:lnTo>
                <a:lnTo>
                  <a:pt x="4514215" y="781558"/>
                </a:lnTo>
                <a:lnTo>
                  <a:pt x="4503001" y="811237"/>
                </a:lnTo>
                <a:lnTo>
                  <a:pt x="2364486" y="0"/>
                </a:lnTo>
                <a:lnTo>
                  <a:pt x="2359914" y="11938"/>
                </a:lnTo>
                <a:lnTo>
                  <a:pt x="4498530" y="823036"/>
                </a:lnTo>
                <a:lnTo>
                  <a:pt x="4487291" y="852805"/>
                </a:lnTo>
                <a:lnTo>
                  <a:pt x="4572000" y="844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82448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1.4</a:t>
            </a:r>
            <a:r>
              <a:rPr sz="3000" spc="-90"/>
              <a:t> </a:t>
            </a:r>
            <a:r>
              <a:rPr sz="3000" spc="5"/>
              <a:t>뷰(view)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38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170370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뷰의</a:t>
            </a:r>
            <a:r>
              <a:rPr sz="2000" b="1" spc="-145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필요성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1112" y="2754312"/>
          <a:ext cx="6938010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2005"/>
                <a:gridCol w="798830"/>
                <a:gridCol w="915035"/>
                <a:gridCol w="1067435"/>
                <a:gridCol w="1067435"/>
                <a:gridCol w="915035"/>
                <a:gridCol w="686435"/>
              </a:tblGrid>
              <a:tr h="339725">
                <a:tc>
                  <a:txBody>
                    <a:bodyPr vert="horz" lIns="0" tIns="83185" rIns="0" bIns="0" anchor="t" anchorCtr="0"/>
                    <a:p>
                      <a:pPr marL="1238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empid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619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dept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3525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hire_date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25146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birthday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Address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job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salary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홍성길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영업부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2001.2.1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R="128905" algn="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1985.10.12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서울</a:t>
                      </a:r>
                      <a:r>
                        <a:rPr sz="1200" b="1" spc="-10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 spc="15">
                          <a:latin typeface="굴림"/>
                          <a:cs typeface="굴림"/>
                        </a:rPr>
                        <a:t>대림동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특수영업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350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곽희준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영업부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1999.1.1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R="169545" algn="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1984.9.10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안양</a:t>
                      </a:r>
                      <a:r>
                        <a:rPr sz="1200" b="1" spc="-10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 spc="15">
                          <a:latin typeface="굴림"/>
                          <a:cs typeface="굴림"/>
                        </a:rPr>
                        <a:t>용봉동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영업관리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400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김동준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생산부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2000.9.1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R="170180" algn="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1986.5.16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부산</a:t>
                      </a:r>
                      <a:r>
                        <a:rPr sz="1200" b="1" spc="-10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 spc="15">
                          <a:latin typeface="굴림"/>
                          <a:cs typeface="굴림"/>
                        </a:rPr>
                        <a:t>대하동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품질관리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성재규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인사부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1997.2.1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170180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1982.4.10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대구</a:t>
                      </a:r>
                      <a:r>
                        <a:rPr sz="1200" b="1" spc="-10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 spc="15">
                          <a:latin typeface="굴림"/>
                          <a:cs typeface="굴림"/>
                        </a:rPr>
                        <a:t>달성동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급여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450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박성범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구매부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2000.2.1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R="170180" algn="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1986.12.4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광주</a:t>
                      </a:r>
                      <a:r>
                        <a:rPr sz="1200" b="1" spc="-10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 spc="15">
                          <a:latin typeface="굴림"/>
                          <a:cs typeface="굴림"/>
                        </a:rPr>
                        <a:t>금남동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수입자재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5267" y="2455926"/>
            <a:ext cx="342265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E</a:t>
            </a:r>
            <a:r>
              <a:rPr sz="1200" spc="-5">
                <a:latin typeface="굴림"/>
                <a:cs typeface="굴림"/>
              </a:rPr>
              <a:t>M</a:t>
            </a:r>
            <a:r>
              <a:rPr sz="1200">
                <a:latin typeface="굴림"/>
                <a:cs typeface="굴림"/>
              </a:rPr>
              <a:t>P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8047" y="5068061"/>
            <a:ext cx="3767454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1.16&gt;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전체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조직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관점에서의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25">
                <a:latin typeface="돋움"/>
                <a:cs typeface="돋움"/>
              </a:rPr>
              <a:t>사원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테이블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82448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1.4</a:t>
            </a:r>
            <a:r>
              <a:rPr sz="3000" spc="-90"/>
              <a:t> </a:t>
            </a:r>
            <a:r>
              <a:rPr sz="3000" spc="5"/>
              <a:t>뷰(view)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39</a:t>
            </a:fld>
            <a:endParaRPr lang="en-US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1112" y="1500187"/>
          <a:ext cx="3088005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2005"/>
                <a:gridCol w="914400"/>
                <a:gridCol w="685800"/>
              </a:tblGrid>
              <a:tr h="339725">
                <a:tc>
                  <a:txBody>
                    <a:bodyPr vert="horz" lIns="0" tIns="83185" rIns="0" bIns="0" anchor="t" anchorCtr="0"/>
                    <a:p>
                      <a:pPr marL="1238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empid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619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3525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hire_date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salary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홍성길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2001.2.1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350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곽희준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1999.1.1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400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김동준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2000.9.1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성재규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1997.2.1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450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박성범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2000.2.1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320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55267" y="1201673"/>
            <a:ext cx="86995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굴림"/>
                <a:cs typeface="굴림"/>
              </a:rPr>
              <a:t>VIEW_EMP1</a:t>
            </a:r>
            <a:endParaRPr sz="1200">
              <a:latin typeface="굴림"/>
              <a:cs typeface="굴림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10112" y="1498663"/>
          <a:ext cx="3201670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2005"/>
                <a:gridCol w="798830"/>
                <a:gridCol w="915035"/>
              </a:tblGrid>
              <a:tr h="339725">
                <a:tc>
                  <a:txBody>
                    <a:bodyPr vert="horz" lIns="0" tIns="83185" rIns="0" bIns="0" anchor="t" anchorCtr="0"/>
                    <a:p>
                      <a:pPr marL="12446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empid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dept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185" rIns="0" bIns="0" anchor="t" anchorCtr="0"/>
                    <a:p>
                      <a:pPr marL="63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job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홍성길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영업부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특수영업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곽희준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영업부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영업관리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18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김동준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생산부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품질관리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성재규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인사부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20">
                          <a:latin typeface="굴림"/>
                          <a:cs typeface="굴림"/>
                        </a:rPr>
                        <a:t>급여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박성범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구매부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0">
                          <a:latin typeface="굴림"/>
                          <a:cs typeface="굴림"/>
                        </a:rPr>
                        <a:t>수입자재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89728" y="1220470"/>
            <a:ext cx="869950" cy="20827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 spc="-5">
                <a:latin typeface="굴림"/>
                <a:cs typeface="굴림"/>
              </a:rPr>
              <a:t>VIEW_EMP2</a:t>
            </a:r>
            <a:endParaRPr sz="12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5267" y="3792423"/>
            <a:ext cx="870585" cy="20891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latin typeface="굴림"/>
                <a:cs typeface="굴림"/>
              </a:rPr>
              <a:t>VIE</a:t>
            </a:r>
            <a:r>
              <a:rPr sz="1200" spc="-10">
                <a:latin typeface="굴림"/>
                <a:cs typeface="굴림"/>
              </a:rPr>
              <a:t>W</a:t>
            </a:r>
            <a:r>
              <a:rPr sz="1200">
                <a:latin typeface="굴림"/>
                <a:cs typeface="굴림"/>
              </a:rPr>
              <a:t>_EMP3</a:t>
            </a:r>
            <a:endParaRPr sz="1200">
              <a:latin typeface="굴림"/>
              <a:cs typeface="굴림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1112" y="4049712"/>
          <a:ext cx="3621404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802005"/>
                <a:gridCol w="1066800"/>
                <a:gridCol w="1066799"/>
              </a:tblGrid>
              <a:tr h="339725">
                <a:tc>
                  <a:txBody>
                    <a:bodyPr vert="horz" lIns="0" tIns="83820" rIns="0" bIns="0" anchor="t" anchorCtr="0"/>
                    <a:p>
                      <a:pPr marL="12382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empid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marL="16192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ename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birthday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vert="horz" lIns="0" tIns="83820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Address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홍성길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1985.10.12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서울</a:t>
                      </a:r>
                      <a:r>
                        <a:rPr sz="1200" b="1" spc="-6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대</a:t>
                      </a:r>
                      <a:r>
                        <a:rPr sz="1200" b="1" spc="-15">
                          <a:latin typeface="굴림"/>
                          <a:cs typeface="굴림"/>
                        </a:rPr>
                        <a:t>림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255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곽희준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1984.9.10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255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안양</a:t>
                      </a:r>
                      <a:r>
                        <a:rPr sz="1200" b="1" spc="-6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용</a:t>
                      </a:r>
                      <a:r>
                        <a:rPr sz="1200" b="1" spc="-15">
                          <a:latin typeface="굴림"/>
                          <a:cs typeface="굴림"/>
                        </a:rPr>
                        <a:t>봉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 vert="horz" lIns="0" tIns="83820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김동준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1986.5.16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820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부산</a:t>
                      </a:r>
                      <a:r>
                        <a:rPr sz="1200" b="1" spc="-6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대</a:t>
                      </a:r>
                      <a:r>
                        <a:rPr sz="1200" b="1" spc="-15">
                          <a:latin typeface="굴림"/>
                          <a:cs typeface="굴림"/>
                        </a:rPr>
                        <a:t>하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성재규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1982.4.10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대구</a:t>
                      </a:r>
                      <a:r>
                        <a:rPr sz="1200" b="1" spc="-6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달</a:t>
                      </a:r>
                      <a:r>
                        <a:rPr sz="1200" b="1" spc="-15">
                          <a:latin typeface="굴림"/>
                          <a:cs typeface="굴림"/>
                        </a:rPr>
                        <a:t>성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 vert="horz" lIns="0" tIns="83185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5">
                          <a:latin typeface="굴림"/>
                          <a:cs typeface="굴림"/>
                        </a:rPr>
                        <a:t>1005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174625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박성범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254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1986.12.4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83185" rIns="0" bIns="0" anchor="t" anchorCtr="0"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광주</a:t>
                      </a:r>
                      <a:r>
                        <a:rPr sz="1200" b="1" spc="-6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금</a:t>
                      </a:r>
                      <a:r>
                        <a:rPr sz="1200" b="1" spc="-15">
                          <a:latin typeface="굴림"/>
                          <a:cs typeface="굴림"/>
                        </a:rPr>
                        <a:t>남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185028" y="5830011"/>
            <a:ext cx="341566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1.17&gt;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25">
                <a:latin typeface="돋움"/>
                <a:cs typeface="돋움"/>
              </a:rPr>
              <a:t>사원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테이블에</a:t>
            </a:r>
            <a:r>
              <a:rPr sz="1400" b="1" spc="-8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대한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20">
                <a:latin typeface="돋움"/>
                <a:cs typeface="돋움"/>
              </a:rPr>
              <a:t>세가지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30">
                <a:latin typeface="돋움"/>
                <a:cs typeface="돋움"/>
              </a:rPr>
              <a:t>뷰</a:t>
            </a:r>
            <a:endParaRPr sz="14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456946"/>
            <a:ext cx="7762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</a:pPr>
            <a:r>
              <a:rPr dirty="0" sz="3000" spc="15"/>
              <a:t>1.1</a:t>
            </a:r>
            <a:r>
              <a:rPr dirty="0" sz="3000" spc="-90"/>
              <a:t> </a:t>
            </a:r>
            <a:r>
              <a:rPr dirty="0" sz="3000" spc="15"/>
              <a:t>데이터베이스의</a:t>
            </a:r>
            <a:r>
              <a:rPr dirty="0" sz="3000" spc="-105"/>
              <a:t> </a:t>
            </a:r>
            <a:r>
              <a:rPr dirty="0" sz="3000" spc="20"/>
              <a:t>역사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25330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30" b="1">
                <a:latin typeface="굴림"/>
                <a:cs typeface="굴림"/>
              </a:rPr>
              <a:t>파일</a:t>
            </a:r>
            <a:r>
              <a:rPr dirty="0" sz="2000" spc="-110" b="1">
                <a:latin typeface="굴림"/>
                <a:cs typeface="굴림"/>
              </a:rPr>
              <a:t> </a:t>
            </a:r>
            <a:r>
              <a:rPr dirty="0" sz="2000" spc="15" b="1">
                <a:latin typeface="굴림"/>
                <a:cs typeface="굴림"/>
              </a:rPr>
              <a:t>시스템의</a:t>
            </a:r>
            <a:r>
              <a:rPr dirty="0" sz="2000" spc="-114" b="1">
                <a:latin typeface="굴림"/>
                <a:cs typeface="굴림"/>
              </a:rPr>
              <a:t> </a:t>
            </a:r>
            <a:r>
              <a:rPr dirty="0" sz="2000" spc="10" b="1">
                <a:latin typeface="굴림"/>
                <a:cs typeface="굴림"/>
              </a:rPr>
              <a:t>위기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2743200"/>
            <a:ext cx="12954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굴림"/>
                <a:cs typeface="굴림"/>
              </a:rPr>
              <a:t>응용</a:t>
            </a:r>
            <a:r>
              <a:rPr dirty="0" sz="1400" spc="-130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프로그램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600" y="2743200"/>
            <a:ext cx="12954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굴림"/>
                <a:cs typeface="굴림"/>
              </a:rPr>
              <a:t>응용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프로그램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2743200"/>
            <a:ext cx="12954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굴림"/>
                <a:cs typeface="굴림"/>
              </a:rPr>
              <a:t>응용</a:t>
            </a:r>
            <a:r>
              <a:rPr dirty="0" sz="1400" spc="-135">
                <a:latin typeface="굴림"/>
                <a:cs typeface="굴림"/>
              </a:rPr>
              <a:t> </a:t>
            </a:r>
            <a:r>
              <a:rPr dirty="0" sz="1400">
                <a:latin typeface="굴림"/>
                <a:cs typeface="굴림"/>
              </a:rPr>
              <a:t>프로그램</a:t>
            </a:r>
            <a:endParaRPr sz="1400">
              <a:latin typeface="굴림"/>
              <a:cs typeface="굴림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00437" y="3500437"/>
          <a:ext cx="161480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1200150"/>
                <a:gridCol w="200025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>
                          <a:latin typeface="굴림"/>
                          <a:cs typeface="굴림"/>
                        </a:rPr>
                        <a:t>운영체제</a:t>
                      </a:r>
                      <a:endParaRPr sz="1400">
                        <a:latin typeface="굴림"/>
                        <a:cs typeface="굴림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05037" y="3048000"/>
            <a:ext cx="4200525" cy="1757680"/>
            <a:chOff x="2205037" y="3048000"/>
            <a:chExt cx="4200525" cy="1757680"/>
          </a:xfrm>
        </p:grpSpPr>
        <p:sp>
          <p:nvSpPr>
            <p:cNvPr id="9" name="object 9"/>
            <p:cNvSpPr/>
            <p:nvPr/>
          </p:nvSpPr>
          <p:spPr>
            <a:xfrm>
              <a:off x="2209800" y="4343400"/>
              <a:ext cx="4191000" cy="457200"/>
            </a:xfrm>
            <a:custGeom>
              <a:avLst/>
              <a:gdLst/>
              <a:ahLst/>
              <a:cxnLst/>
              <a:rect l="l" t="t" r="r" b="b"/>
              <a:pathLst>
                <a:path w="4191000" h="457200">
                  <a:moveTo>
                    <a:pt x="762000" y="76200"/>
                  </a:moveTo>
                  <a:lnTo>
                    <a:pt x="732061" y="105840"/>
                  </a:lnTo>
                  <a:lnTo>
                    <a:pt x="650414" y="130063"/>
                  </a:lnTo>
                  <a:lnTo>
                    <a:pt x="594028" y="139373"/>
                  </a:lnTo>
                  <a:lnTo>
                    <a:pt x="529310" y="146405"/>
                  </a:lnTo>
                  <a:lnTo>
                    <a:pt x="457790" y="150849"/>
                  </a:lnTo>
                  <a:lnTo>
                    <a:pt x="381000" y="152400"/>
                  </a:lnTo>
                  <a:lnTo>
                    <a:pt x="304209" y="150849"/>
                  </a:lnTo>
                  <a:lnTo>
                    <a:pt x="232689" y="146405"/>
                  </a:lnTo>
                  <a:lnTo>
                    <a:pt x="167971" y="139373"/>
                  </a:lnTo>
                  <a:lnTo>
                    <a:pt x="111585" y="130063"/>
                  </a:lnTo>
                  <a:lnTo>
                    <a:pt x="65063" y="118783"/>
                  </a:lnTo>
                  <a:lnTo>
                    <a:pt x="7739" y="91543"/>
                  </a:lnTo>
                  <a:lnTo>
                    <a:pt x="0" y="76200"/>
                  </a:lnTo>
                </a:path>
                <a:path w="4191000" h="457200">
                  <a:moveTo>
                    <a:pt x="0" y="76200"/>
                  </a:moveTo>
                  <a:lnTo>
                    <a:pt x="29938" y="46559"/>
                  </a:lnTo>
                  <a:lnTo>
                    <a:pt x="111585" y="22336"/>
                  </a:lnTo>
                  <a:lnTo>
                    <a:pt x="167971" y="13026"/>
                  </a:lnTo>
                  <a:lnTo>
                    <a:pt x="232689" y="5994"/>
                  </a:lnTo>
                  <a:lnTo>
                    <a:pt x="304209" y="1550"/>
                  </a:lnTo>
                  <a:lnTo>
                    <a:pt x="381000" y="0"/>
                  </a:lnTo>
                  <a:lnTo>
                    <a:pt x="457790" y="1550"/>
                  </a:lnTo>
                  <a:lnTo>
                    <a:pt x="529310" y="5994"/>
                  </a:lnTo>
                  <a:lnTo>
                    <a:pt x="594028" y="13026"/>
                  </a:lnTo>
                  <a:lnTo>
                    <a:pt x="650414" y="22336"/>
                  </a:lnTo>
                  <a:lnTo>
                    <a:pt x="696936" y="33616"/>
                  </a:lnTo>
                  <a:lnTo>
                    <a:pt x="754260" y="60856"/>
                  </a:lnTo>
                  <a:lnTo>
                    <a:pt x="762000" y="76200"/>
                  </a:lnTo>
                  <a:lnTo>
                    <a:pt x="762000" y="381000"/>
                  </a:lnTo>
                  <a:lnTo>
                    <a:pt x="732061" y="410640"/>
                  </a:lnTo>
                  <a:lnTo>
                    <a:pt x="650414" y="434863"/>
                  </a:lnTo>
                  <a:lnTo>
                    <a:pt x="594028" y="444173"/>
                  </a:lnTo>
                  <a:lnTo>
                    <a:pt x="529310" y="451205"/>
                  </a:lnTo>
                  <a:lnTo>
                    <a:pt x="457790" y="455649"/>
                  </a:lnTo>
                  <a:lnTo>
                    <a:pt x="381000" y="457200"/>
                  </a:lnTo>
                  <a:lnTo>
                    <a:pt x="304209" y="455649"/>
                  </a:lnTo>
                  <a:lnTo>
                    <a:pt x="232689" y="451205"/>
                  </a:lnTo>
                  <a:lnTo>
                    <a:pt x="167971" y="444173"/>
                  </a:lnTo>
                  <a:lnTo>
                    <a:pt x="111585" y="434863"/>
                  </a:lnTo>
                  <a:lnTo>
                    <a:pt x="65063" y="423583"/>
                  </a:lnTo>
                  <a:lnTo>
                    <a:pt x="7739" y="396343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  <a:path w="4191000" h="457200">
                  <a:moveTo>
                    <a:pt x="2514600" y="76200"/>
                  </a:moveTo>
                  <a:lnTo>
                    <a:pt x="2484661" y="105840"/>
                  </a:lnTo>
                  <a:lnTo>
                    <a:pt x="2403014" y="130063"/>
                  </a:lnTo>
                  <a:lnTo>
                    <a:pt x="2346628" y="139373"/>
                  </a:lnTo>
                  <a:lnTo>
                    <a:pt x="2281910" y="146405"/>
                  </a:lnTo>
                  <a:lnTo>
                    <a:pt x="2210390" y="150849"/>
                  </a:lnTo>
                  <a:lnTo>
                    <a:pt x="2133600" y="152400"/>
                  </a:lnTo>
                  <a:lnTo>
                    <a:pt x="2056809" y="150849"/>
                  </a:lnTo>
                  <a:lnTo>
                    <a:pt x="1985289" y="146405"/>
                  </a:lnTo>
                  <a:lnTo>
                    <a:pt x="1920571" y="139373"/>
                  </a:lnTo>
                  <a:lnTo>
                    <a:pt x="1864185" y="130063"/>
                  </a:lnTo>
                  <a:lnTo>
                    <a:pt x="1817663" y="118783"/>
                  </a:lnTo>
                  <a:lnTo>
                    <a:pt x="1760339" y="91543"/>
                  </a:lnTo>
                  <a:lnTo>
                    <a:pt x="1752600" y="76200"/>
                  </a:lnTo>
                </a:path>
                <a:path w="4191000" h="457200">
                  <a:moveTo>
                    <a:pt x="1752600" y="76200"/>
                  </a:moveTo>
                  <a:lnTo>
                    <a:pt x="1782538" y="46559"/>
                  </a:lnTo>
                  <a:lnTo>
                    <a:pt x="1864185" y="22336"/>
                  </a:lnTo>
                  <a:lnTo>
                    <a:pt x="1920571" y="13026"/>
                  </a:lnTo>
                  <a:lnTo>
                    <a:pt x="1985289" y="5994"/>
                  </a:lnTo>
                  <a:lnTo>
                    <a:pt x="2056809" y="1550"/>
                  </a:lnTo>
                  <a:lnTo>
                    <a:pt x="2133600" y="0"/>
                  </a:lnTo>
                  <a:lnTo>
                    <a:pt x="2210390" y="1550"/>
                  </a:lnTo>
                  <a:lnTo>
                    <a:pt x="2281910" y="5994"/>
                  </a:lnTo>
                  <a:lnTo>
                    <a:pt x="2346628" y="13026"/>
                  </a:lnTo>
                  <a:lnTo>
                    <a:pt x="2403014" y="22336"/>
                  </a:lnTo>
                  <a:lnTo>
                    <a:pt x="2449536" y="33616"/>
                  </a:lnTo>
                  <a:lnTo>
                    <a:pt x="2506860" y="60856"/>
                  </a:lnTo>
                  <a:lnTo>
                    <a:pt x="2514600" y="76200"/>
                  </a:lnTo>
                  <a:lnTo>
                    <a:pt x="2514600" y="381000"/>
                  </a:lnTo>
                  <a:lnTo>
                    <a:pt x="2484661" y="410640"/>
                  </a:lnTo>
                  <a:lnTo>
                    <a:pt x="2403014" y="434863"/>
                  </a:lnTo>
                  <a:lnTo>
                    <a:pt x="2346628" y="444173"/>
                  </a:lnTo>
                  <a:lnTo>
                    <a:pt x="2281910" y="451205"/>
                  </a:lnTo>
                  <a:lnTo>
                    <a:pt x="2210390" y="455649"/>
                  </a:lnTo>
                  <a:lnTo>
                    <a:pt x="2133600" y="457200"/>
                  </a:lnTo>
                  <a:lnTo>
                    <a:pt x="2056809" y="455649"/>
                  </a:lnTo>
                  <a:lnTo>
                    <a:pt x="1985289" y="451205"/>
                  </a:lnTo>
                  <a:lnTo>
                    <a:pt x="1920571" y="444173"/>
                  </a:lnTo>
                  <a:lnTo>
                    <a:pt x="1864185" y="434863"/>
                  </a:lnTo>
                  <a:lnTo>
                    <a:pt x="1817663" y="423583"/>
                  </a:lnTo>
                  <a:lnTo>
                    <a:pt x="1760339" y="396343"/>
                  </a:lnTo>
                  <a:lnTo>
                    <a:pt x="1752600" y="381000"/>
                  </a:lnTo>
                  <a:lnTo>
                    <a:pt x="1752600" y="76200"/>
                  </a:lnTo>
                  <a:close/>
                </a:path>
                <a:path w="4191000" h="457200">
                  <a:moveTo>
                    <a:pt x="4191000" y="76200"/>
                  </a:moveTo>
                  <a:lnTo>
                    <a:pt x="4161061" y="105840"/>
                  </a:lnTo>
                  <a:lnTo>
                    <a:pt x="4079414" y="130063"/>
                  </a:lnTo>
                  <a:lnTo>
                    <a:pt x="4023028" y="139373"/>
                  </a:lnTo>
                  <a:lnTo>
                    <a:pt x="3958310" y="146405"/>
                  </a:lnTo>
                  <a:lnTo>
                    <a:pt x="3886790" y="150849"/>
                  </a:lnTo>
                  <a:lnTo>
                    <a:pt x="3810000" y="152400"/>
                  </a:lnTo>
                  <a:lnTo>
                    <a:pt x="3733209" y="150849"/>
                  </a:lnTo>
                  <a:lnTo>
                    <a:pt x="3661689" y="146405"/>
                  </a:lnTo>
                  <a:lnTo>
                    <a:pt x="3596971" y="139373"/>
                  </a:lnTo>
                  <a:lnTo>
                    <a:pt x="3540585" y="130063"/>
                  </a:lnTo>
                  <a:lnTo>
                    <a:pt x="3494063" y="118783"/>
                  </a:lnTo>
                  <a:lnTo>
                    <a:pt x="3436739" y="91543"/>
                  </a:lnTo>
                  <a:lnTo>
                    <a:pt x="3429000" y="76200"/>
                  </a:lnTo>
                </a:path>
                <a:path w="4191000" h="457200">
                  <a:moveTo>
                    <a:pt x="3429000" y="76200"/>
                  </a:moveTo>
                  <a:lnTo>
                    <a:pt x="3458938" y="46559"/>
                  </a:lnTo>
                  <a:lnTo>
                    <a:pt x="3540585" y="22336"/>
                  </a:lnTo>
                  <a:lnTo>
                    <a:pt x="3596971" y="13026"/>
                  </a:lnTo>
                  <a:lnTo>
                    <a:pt x="3661689" y="5994"/>
                  </a:lnTo>
                  <a:lnTo>
                    <a:pt x="3733209" y="1550"/>
                  </a:lnTo>
                  <a:lnTo>
                    <a:pt x="3810000" y="0"/>
                  </a:lnTo>
                  <a:lnTo>
                    <a:pt x="3886790" y="1550"/>
                  </a:lnTo>
                  <a:lnTo>
                    <a:pt x="3958310" y="5994"/>
                  </a:lnTo>
                  <a:lnTo>
                    <a:pt x="4023028" y="13026"/>
                  </a:lnTo>
                  <a:lnTo>
                    <a:pt x="4079414" y="22336"/>
                  </a:lnTo>
                  <a:lnTo>
                    <a:pt x="4125936" y="33616"/>
                  </a:lnTo>
                  <a:lnTo>
                    <a:pt x="4183260" y="60856"/>
                  </a:lnTo>
                  <a:lnTo>
                    <a:pt x="4191000" y="76200"/>
                  </a:lnTo>
                  <a:lnTo>
                    <a:pt x="4191000" y="381000"/>
                  </a:lnTo>
                  <a:lnTo>
                    <a:pt x="4161061" y="410640"/>
                  </a:lnTo>
                  <a:lnTo>
                    <a:pt x="4079414" y="434863"/>
                  </a:lnTo>
                  <a:lnTo>
                    <a:pt x="4023028" y="444173"/>
                  </a:lnTo>
                  <a:lnTo>
                    <a:pt x="3958310" y="451205"/>
                  </a:lnTo>
                  <a:lnTo>
                    <a:pt x="3886790" y="455649"/>
                  </a:lnTo>
                  <a:lnTo>
                    <a:pt x="3810000" y="457200"/>
                  </a:lnTo>
                  <a:lnTo>
                    <a:pt x="3733209" y="455649"/>
                  </a:lnTo>
                  <a:lnTo>
                    <a:pt x="3661689" y="451205"/>
                  </a:lnTo>
                  <a:lnTo>
                    <a:pt x="3596971" y="444173"/>
                  </a:lnTo>
                  <a:lnTo>
                    <a:pt x="3540585" y="434863"/>
                  </a:lnTo>
                  <a:lnTo>
                    <a:pt x="3494063" y="423583"/>
                  </a:lnTo>
                  <a:lnTo>
                    <a:pt x="3436739" y="396343"/>
                  </a:lnTo>
                  <a:lnTo>
                    <a:pt x="3429000" y="381000"/>
                  </a:lnTo>
                  <a:lnTo>
                    <a:pt x="3429000" y="76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52700" y="3047999"/>
              <a:ext cx="3505200" cy="1295400"/>
            </a:xfrm>
            <a:custGeom>
              <a:avLst/>
              <a:gdLst/>
              <a:ahLst/>
              <a:cxnLst/>
              <a:rect l="l" t="t" r="r" b="b"/>
              <a:pathLst>
                <a:path w="3505200" h="1295400">
                  <a:moveTo>
                    <a:pt x="3352800" y="76200"/>
                  </a:moveTo>
                  <a:lnTo>
                    <a:pt x="3346450" y="63500"/>
                  </a:lnTo>
                  <a:lnTo>
                    <a:pt x="3314700" y="0"/>
                  </a:lnTo>
                  <a:lnTo>
                    <a:pt x="3276600" y="76200"/>
                  </a:lnTo>
                  <a:lnTo>
                    <a:pt x="3308350" y="76200"/>
                  </a:lnTo>
                  <a:lnTo>
                    <a:pt x="3308350" y="222250"/>
                  </a:lnTo>
                  <a:lnTo>
                    <a:pt x="1797050" y="222250"/>
                  </a:lnTo>
                  <a:lnTo>
                    <a:pt x="1797050" y="76200"/>
                  </a:lnTo>
                  <a:lnTo>
                    <a:pt x="1828800" y="76200"/>
                  </a:lnTo>
                  <a:lnTo>
                    <a:pt x="1822450" y="63500"/>
                  </a:lnTo>
                  <a:lnTo>
                    <a:pt x="1790700" y="0"/>
                  </a:lnTo>
                  <a:lnTo>
                    <a:pt x="1752600" y="76200"/>
                  </a:lnTo>
                  <a:lnTo>
                    <a:pt x="1784350" y="76200"/>
                  </a:lnTo>
                  <a:lnTo>
                    <a:pt x="1784350" y="222250"/>
                  </a:lnTo>
                  <a:lnTo>
                    <a:pt x="349250" y="222250"/>
                  </a:lnTo>
                  <a:lnTo>
                    <a:pt x="349250" y="76200"/>
                  </a:lnTo>
                  <a:lnTo>
                    <a:pt x="381000" y="76200"/>
                  </a:lnTo>
                  <a:lnTo>
                    <a:pt x="374650" y="63500"/>
                  </a:lnTo>
                  <a:lnTo>
                    <a:pt x="342900" y="0"/>
                  </a:lnTo>
                  <a:lnTo>
                    <a:pt x="304800" y="76200"/>
                  </a:lnTo>
                  <a:lnTo>
                    <a:pt x="336550" y="76200"/>
                  </a:lnTo>
                  <a:lnTo>
                    <a:pt x="336550" y="232156"/>
                  </a:lnTo>
                  <a:lnTo>
                    <a:pt x="339344" y="234950"/>
                  </a:lnTo>
                  <a:lnTo>
                    <a:pt x="1784350" y="234950"/>
                  </a:lnTo>
                  <a:lnTo>
                    <a:pt x="1784350" y="381000"/>
                  </a:lnTo>
                  <a:lnTo>
                    <a:pt x="1752600" y="381000"/>
                  </a:lnTo>
                  <a:lnTo>
                    <a:pt x="1790700" y="457200"/>
                  </a:lnTo>
                  <a:lnTo>
                    <a:pt x="1822450" y="393700"/>
                  </a:lnTo>
                  <a:lnTo>
                    <a:pt x="1828800" y="381000"/>
                  </a:lnTo>
                  <a:lnTo>
                    <a:pt x="1797050" y="381000"/>
                  </a:lnTo>
                  <a:lnTo>
                    <a:pt x="1797050" y="234950"/>
                  </a:lnTo>
                  <a:lnTo>
                    <a:pt x="3318256" y="234950"/>
                  </a:lnTo>
                  <a:lnTo>
                    <a:pt x="3321050" y="232156"/>
                  </a:lnTo>
                  <a:lnTo>
                    <a:pt x="3321050" y="228600"/>
                  </a:lnTo>
                  <a:lnTo>
                    <a:pt x="3321050" y="222250"/>
                  </a:lnTo>
                  <a:lnTo>
                    <a:pt x="3321050" y="76200"/>
                  </a:lnTo>
                  <a:lnTo>
                    <a:pt x="3352800" y="76200"/>
                  </a:lnTo>
                  <a:close/>
                </a:path>
                <a:path w="3505200" h="1295400">
                  <a:moveTo>
                    <a:pt x="3505200" y="1219200"/>
                  </a:moveTo>
                  <a:lnTo>
                    <a:pt x="3473450" y="1219200"/>
                  </a:lnTo>
                  <a:lnTo>
                    <a:pt x="3473450" y="1073150"/>
                  </a:lnTo>
                  <a:lnTo>
                    <a:pt x="3473450" y="1066800"/>
                  </a:lnTo>
                  <a:lnTo>
                    <a:pt x="3473450" y="1063244"/>
                  </a:lnTo>
                  <a:lnTo>
                    <a:pt x="3470656" y="1060450"/>
                  </a:lnTo>
                  <a:lnTo>
                    <a:pt x="1797050" y="1060450"/>
                  </a:lnTo>
                  <a:lnTo>
                    <a:pt x="1797050" y="838200"/>
                  </a:lnTo>
                  <a:lnTo>
                    <a:pt x="1828800" y="838200"/>
                  </a:lnTo>
                  <a:lnTo>
                    <a:pt x="1822450" y="825500"/>
                  </a:lnTo>
                  <a:lnTo>
                    <a:pt x="1790700" y="762000"/>
                  </a:lnTo>
                  <a:lnTo>
                    <a:pt x="1752600" y="838200"/>
                  </a:lnTo>
                  <a:lnTo>
                    <a:pt x="1784350" y="838200"/>
                  </a:lnTo>
                  <a:lnTo>
                    <a:pt x="1784350" y="1060450"/>
                  </a:lnTo>
                  <a:lnTo>
                    <a:pt x="34544" y="1060450"/>
                  </a:lnTo>
                  <a:lnTo>
                    <a:pt x="31750" y="1063244"/>
                  </a:lnTo>
                  <a:lnTo>
                    <a:pt x="31750" y="1219200"/>
                  </a:lnTo>
                  <a:lnTo>
                    <a:pt x="0" y="1219200"/>
                  </a:lnTo>
                  <a:lnTo>
                    <a:pt x="38100" y="1295400"/>
                  </a:lnTo>
                  <a:lnTo>
                    <a:pt x="69850" y="1231900"/>
                  </a:lnTo>
                  <a:lnTo>
                    <a:pt x="76200" y="1219200"/>
                  </a:lnTo>
                  <a:lnTo>
                    <a:pt x="44450" y="1219200"/>
                  </a:lnTo>
                  <a:lnTo>
                    <a:pt x="44450" y="1073150"/>
                  </a:lnTo>
                  <a:lnTo>
                    <a:pt x="1784350" y="1073150"/>
                  </a:lnTo>
                  <a:lnTo>
                    <a:pt x="1784350" y="1219200"/>
                  </a:lnTo>
                  <a:lnTo>
                    <a:pt x="1752600" y="1219200"/>
                  </a:lnTo>
                  <a:lnTo>
                    <a:pt x="1790700" y="1295400"/>
                  </a:lnTo>
                  <a:lnTo>
                    <a:pt x="1822450" y="1231900"/>
                  </a:lnTo>
                  <a:lnTo>
                    <a:pt x="1828800" y="1219200"/>
                  </a:lnTo>
                  <a:lnTo>
                    <a:pt x="1797050" y="1219200"/>
                  </a:lnTo>
                  <a:lnTo>
                    <a:pt x="1797050" y="1073150"/>
                  </a:lnTo>
                  <a:lnTo>
                    <a:pt x="3460750" y="1073150"/>
                  </a:lnTo>
                  <a:lnTo>
                    <a:pt x="3460750" y="1219200"/>
                  </a:lnTo>
                  <a:lnTo>
                    <a:pt x="3429000" y="1219200"/>
                  </a:lnTo>
                  <a:lnTo>
                    <a:pt x="3467100" y="1295400"/>
                  </a:lnTo>
                  <a:lnTo>
                    <a:pt x="3498850" y="1231900"/>
                  </a:lnTo>
                  <a:lnTo>
                    <a:pt x="3505200" y="1219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420492" y="4470272"/>
            <a:ext cx="4012565" cy="837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5300" algn="l"/>
                <a:tab pos="3441700" algn="l"/>
              </a:tabLst>
            </a:pPr>
            <a:r>
              <a:rPr dirty="0" sz="1600" spc="-5">
                <a:latin typeface="Times New Roman"/>
                <a:cs typeface="Times New Roman"/>
              </a:rPr>
              <a:t>File	File	File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</a:pPr>
            <a:r>
              <a:rPr dirty="0" sz="1400" spc="20" b="1">
                <a:latin typeface="돋움"/>
                <a:cs typeface="돋움"/>
              </a:rPr>
              <a:t>&lt;그림</a:t>
            </a:r>
            <a:r>
              <a:rPr dirty="0" sz="1400" spc="-70" b="1">
                <a:latin typeface="돋움"/>
                <a:cs typeface="돋움"/>
              </a:rPr>
              <a:t> </a:t>
            </a:r>
            <a:r>
              <a:rPr dirty="0" sz="1400" spc="10" b="1">
                <a:latin typeface="돋움"/>
                <a:cs typeface="돋움"/>
              </a:rPr>
              <a:t>1.1&gt;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20" b="1">
                <a:latin typeface="돋움"/>
                <a:cs typeface="돋움"/>
              </a:rPr>
              <a:t>파일</a:t>
            </a:r>
            <a:r>
              <a:rPr dirty="0" sz="1400" spc="-5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시스템에</a:t>
            </a:r>
            <a:r>
              <a:rPr dirty="0" sz="1400" spc="-7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기초한</a:t>
            </a:r>
            <a:r>
              <a:rPr dirty="0" sz="1400" spc="-65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자료처리</a:t>
            </a:r>
            <a:r>
              <a:rPr dirty="0" sz="1400" spc="-80" b="1">
                <a:latin typeface="돋움"/>
                <a:cs typeface="돋움"/>
              </a:rPr>
              <a:t> </a:t>
            </a:r>
            <a:r>
              <a:rPr dirty="0" sz="1400" spc="15" b="1">
                <a:latin typeface="돋움"/>
                <a:cs typeface="돋움"/>
              </a:rPr>
              <a:t>모델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0"/>
              </a:lnSpc>
            </a:pPr>
            <a:r>
              <a:rPr dirty="0" spc="-35"/>
              <a:t>1장.</a:t>
            </a:r>
            <a:r>
              <a:rPr dirty="0" spc="-45"/>
              <a:t> </a:t>
            </a:r>
            <a:r>
              <a:rPr dirty="0" spc="-50"/>
              <a:t>관계형</a:t>
            </a:r>
            <a:r>
              <a:rPr dirty="0" spc="-60"/>
              <a:t> </a:t>
            </a:r>
            <a:r>
              <a:rPr dirty="0" spc="-50"/>
              <a:t>데이터베이스</a:t>
            </a:r>
            <a:r>
              <a:rPr dirty="0" spc="-60"/>
              <a:t> </a:t>
            </a:r>
            <a:r>
              <a:rPr dirty="0" spc="-50"/>
              <a:t>개요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604837" y="376237"/>
            <a:ext cx="7807325" cy="645160"/>
            <a:chOff x="604837" y="376237"/>
            <a:chExt cx="7807325" cy="645160"/>
          </a:xfrm>
        </p:grpSpPr>
        <p:sp>
          <p:nvSpPr>
            <p:cNvPr id="3" name="object 3"/>
            <p:cNvSpPr/>
            <p:nvPr/>
          </p:nvSpPr>
          <p:spPr>
            <a:xfrm>
              <a:off x="630237" y="401319"/>
              <a:ext cx="7781925" cy="619760"/>
            </a:xfrm>
            <a:custGeom>
              <a:avLst/>
              <a:gdLst/>
              <a:rect l="l" t="t" r="r" b="b"/>
              <a:pathLst>
                <a:path w="7781925" h="619760">
                  <a:moveTo>
                    <a:pt x="7781861" y="0"/>
                  </a:moveTo>
                  <a:lnTo>
                    <a:pt x="7751762" y="0"/>
                  </a:lnTo>
                  <a:lnTo>
                    <a:pt x="7751762" y="5080"/>
                  </a:lnTo>
                  <a:lnTo>
                    <a:pt x="7751762" y="10160"/>
                  </a:lnTo>
                  <a:lnTo>
                    <a:pt x="7751762" y="589280"/>
                  </a:lnTo>
                  <a:lnTo>
                    <a:pt x="9525" y="589280"/>
                  </a:lnTo>
                  <a:lnTo>
                    <a:pt x="476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861" y="619760"/>
                  </a:lnTo>
                  <a:lnTo>
                    <a:pt x="7781861" y="609600"/>
                  </a:lnTo>
                  <a:lnTo>
                    <a:pt x="7781861" y="10160"/>
                  </a:lnTo>
                  <a:lnTo>
                    <a:pt x="778186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81000"/>
              <a:ext cx="7772400" cy="609600"/>
            </a:xfrm>
            <a:custGeom>
              <a:avLst/>
              <a:gd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5" name="object 5"/>
          <p:cNvGrpSpPr/>
          <p:nvPr/>
        </p:nvGrpSpPr>
        <p:grpSpPr>
          <a:xfrm rot="0">
            <a:off x="1138237" y="2357437"/>
            <a:ext cx="6410325" cy="1228725"/>
            <a:chOff x="1138237" y="2357437"/>
            <a:chExt cx="6410325" cy="1228725"/>
          </a:xfrm>
        </p:grpSpPr>
        <p:sp>
          <p:nvSpPr>
            <p:cNvPr id="6" name="object 6"/>
            <p:cNvSpPr/>
            <p:nvPr/>
          </p:nvSpPr>
          <p:spPr>
            <a:xfrm>
              <a:off x="1143000" y="2362200"/>
              <a:ext cx="6400800" cy="1219200"/>
            </a:xfrm>
            <a:custGeom>
              <a:avLst/>
              <a:gdLst/>
              <a:rect l="l" t="t" r="r" b="b"/>
              <a:pathLst>
                <a:path w="6400800" h="1219200">
                  <a:moveTo>
                    <a:pt x="64008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6400800" y="1219200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0" y="2362200"/>
              <a:ext cx="6400800" cy="1219200"/>
            </a:xfrm>
            <a:custGeom>
              <a:avLst/>
              <a:gdLst/>
              <a:rect l="l" t="t" r="r" b="b"/>
              <a:pathLst>
                <a:path w="6400800" h="1219200">
                  <a:moveTo>
                    <a:pt x="0" y="1219200"/>
                  </a:moveTo>
                  <a:lnTo>
                    <a:pt x="6400800" y="12192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object 8"/>
          <p:cNvSpPr/>
          <p:nvPr/>
        </p:nvSpPr>
        <p:spPr>
          <a:xfrm>
            <a:off x="1143000" y="4191000"/>
            <a:ext cx="6400800" cy="914400"/>
          </a:xfrm>
          <a:custGeom>
            <a:avLst/>
            <a:gdLst/>
            <a:rect l="l" t="t" r="r" b="b"/>
            <a:pathLst>
              <a:path w="6400800" h="914400">
                <a:moveTo>
                  <a:pt x="0" y="914400"/>
                </a:moveTo>
                <a:lnTo>
                  <a:pt x="6400800" y="914400"/>
                </a:lnTo>
                <a:lnTo>
                  <a:pt x="64008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765" y="136905"/>
          <a:ext cx="8773159" cy="619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30"/>
                <a:gridCol w="6400800"/>
                <a:gridCol w="1395729"/>
              </a:tblGrid>
              <a:tr h="5114290">
                <a:tc gridSpan="3">
                  <a:txBody>
                    <a:bodyPr vert="horz" lIns="0" tIns="326390" rIns="0" bIns="0" anchor="t" anchorCtr="0"/>
                    <a:p>
                      <a:pPr marL="3272790">
                        <a:lnSpc>
                          <a:spcPct val="100000"/>
                        </a:lnSpc>
                        <a:spcBef>
                          <a:spcPts val="2570"/>
                        </a:spcBef>
                        <a:defRPr/>
                      </a:pPr>
                      <a:r>
                        <a:rPr sz="3000" b="1" spc="15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1.4</a:t>
                      </a:r>
                      <a:r>
                        <a:rPr sz="3000" b="1" spc="-9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5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뷰(view)</a:t>
                      </a:r>
                      <a:endParaRPr sz="3000" b="1" spc="5">
                        <a:solidFill>
                          <a:srgbClr val="3333cc"/>
                        </a:solidFill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defRPr/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572770" indent="-343535">
                        <a:lnSpc>
                          <a:spcPct val="100000"/>
                        </a:lnSpc>
                        <a:buFont typeface="Wingdings"/>
                        <a:buChar char="q"/>
                        <a:tabLst>
                          <a:tab pos="573405" algn="l"/>
                        </a:tabLst>
                        <a:defRPr/>
                      </a:pPr>
                      <a:r>
                        <a:rPr sz="2000" b="1" spc="30">
                          <a:latin typeface="굴림"/>
                          <a:cs typeface="굴림"/>
                        </a:rPr>
                        <a:t>뷰의</a:t>
                      </a:r>
                      <a:r>
                        <a:rPr sz="2000" b="1" spc="-114">
                          <a:latin typeface="굴림"/>
                          <a:cs typeface="굴림"/>
                        </a:rPr>
                        <a:t> </a:t>
                      </a:r>
                      <a:r>
                        <a:rPr sz="2000" b="1" spc="10">
                          <a:latin typeface="굴림"/>
                          <a:cs typeface="굴림"/>
                        </a:rPr>
                        <a:t>정의</a:t>
                      </a:r>
                      <a:endParaRPr sz="2000" b="1" spc="10"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68070">
                        <a:lnSpc>
                          <a:spcPct val="100000"/>
                        </a:lnSpc>
                        <a:defRPr/>
                      </a:pPr>
                      <a:r>
                        <a:rPr sz="1800" spc="-5">
                          <a:latin typeface="돋움"/>
                          <a:cs typeface="돋움"/>
                        </a:rPr>
                        <a:t>CREATE</a:t>
                      </a:r>
                      <a:r>
                        <a:rPr sz="1800" spc="-10">
                          <a:latin typeface="돋움"/>
                          <a:cs typeface="돋움"/>
                        </a:rPr>
                        <a:t> </a:t>
                      </a:r>
                      <a:r>
                        <a:rPr sz="1800">
                          <a:latin typeface="돋움"/>
                          <a:cs typeface="돋움"/>
                        </a:rPr>
                        <a:t>VIEW</a:t>
                      </a:r>
                      <a:r>
                        <a:rPr sz="1800" spc="-10">
                          <a:latin typeface="돋움"/>
                          <a:cs typeface="돋움"/>
                        </a:rPr>
                        <a:t> </a:t>
                      </a:r>
                      <a:r>
                        <a:rPr sz="1800" spc="-5">
                          <a:latin typeface="돋움"/>
                          <a:cs typeface="돋움"/>
                        </a:rPr>
                        <a:t>high_salary</a:t>
                      </a:r>
                      <a:endParaRPr sz="1800" spc="-5">
                        <a:latin typeface="돋움"/>
                        <a:cs typeface="돋움"/>
                      </a:endParaRPr>
                    </a:p>
                    <a:p>
                      <a:pPr marL="1372870" marR="3341370" indent="-228600">
                        <a:lnSpc>
                          <a:spcPct val="100000"/>
                        </a:lnSpc>
                        <a:tabLst>
                          <a:tab pos="2247265" algn="l"/>
                        </a:tabLst>
                        <a:defRPr/>
                      </a:pPr>
                      <a:r>
                        <a:rPr sz="1800">
                          <a:latin typeface="돋움"/>
                          <a:cs typeface="돋움"/>
                        </a:rPr>
                        <a:t>AS </a:t>
                      </a:r>
                      <a:r>
                        <a:rPr sz="1800" spc="-5">
                          <a:latin typeface="돋움"/>
                          <a:cs typeface="돋움"/>
                        </a:rPr>
                        <a:t>SELECT empid, </a:t>
                      </a:r>
                      <a:r>
                        <a:rPr sz="1800">
                          <a:latin typeface="돋움"/>
                          <a:cs typeface="돋움"/>
                        </a:rPr>
                        <a:t>ename, dept, </a:t>
                      </a:r>
                      <a:r>
                        <a:rPr sz="1800" spc="-10">
                          <a:latin typeface="돋움"/>
                          <a:cs typeface="돋움"/>
                        </a:rPr>
                        <a:t>salary </a:t>
                      </a:r>
                      <a:r>
                        <a:rPr sz="1800" spc="-590">
                          <a:latin typeface="돋움"/>
                          <a:cs typeface="돋움"/>
                        </a:rPr>
                        <a:t> </a:t>
                      </a:r>
                      <a:r>
                        <a:rPr sz="1800">
                          <a:latin typeface="돋움"/>
                          <a:cs typeface="돋움"/>
                        </a:rPr>
                        <a:t>FROM	emp</a:t>
                      </a:r>
                      <a:endParaRPr sz="1800">
                        <a:latin typeface="돋움"/>
                        <a:cs typeface="돋움"/>
                      </a:endParaRPr>
                    </a:p>
                    <a:p>
                      <a:pPr marL="1372870">
                        <a:lnSpc>
                          <a:spcPct val="100000"/>
                        </a:lnSpc>
                        <a:tabLst>
                          <a:tab pos="2336165" algn="l"/>
                        </a:tabLst>
                        <a:defRPr/>
                      </a:pPr>
                      <a:r>
                        <a:rPr sz="1800" spc="-5">
                          <a:latin typeface="돋움"/>
                          <a:cs typeface="돋움"/>
                        </a:rPr>
                        <a:t>WHERE	salary</a:t>
                      </a:r>
                      <a:r>
                        <a:rPr sz="1800" spc="-30">
                          <a:latin typeface="돋움"/>
                          <a:cs typeface="돋움"/>
                        </a:rPr>
                        <a:t> </a:t>
                      </a:r>
                      <a:r>
                        <a:rPr sz="1800">
                          <a:latin typeface="돋움"/>
                          <a:cs typeface="돋움"/>
                        </a:rPr>
                        <a:t>&gt;=</a:t>
                      </a:r>
                      <a:r>
                        <a:rPr sz="1800" spc="-35">
                          <a:latin typeface="돋움"/>
                          <a:cs typeface="돋움"/>
                        </a:rPr>
                        <a:t> </a:t>
                      </a:r>
                      <a:r>
                        <a:rPr sz="1800" spc="-10">
                          <a:latin typeface="돋움"/>
                          <a:cs typeface="돋움"/>
                        </a:rPr>
                        <a:t>350;</a:t>
                      </a:r>
                      <a:endParaRPr sz="1800" spc="-10">
                        <a:latin typeface="돋움"/>
                        <a:cs typeface="돋움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defRPr/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8707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973455" algn="l"/>
                        </a:tabLst>
                        <a:defRPr/>
                      </a:pPr>
                      <a:r>
                        <a:rPr sz="1800">
                          <a:latin typeface="굴림"/>
                          <a:cs typeface="굴림"/>
                        </a:rPr>
                        <a:t>–	</a:t>
                      </a:r>
                      <a:r>
                        <a:rPr sz="1800" b="1" spc="25">
                          <a:latin typeface="굴림"/>
                          <a:cs typeface="굴림"/>
                        </a:rPr>
                        <a:t>뷰에</a:t>
                      </a:r>
                      <a:r>
                        <a:rPr sz="1800" b="1" spc="-7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0">
                          <a:latin typeface="굴림"/>
                          <a:cs typeface="굴림"/>
                        </a:rPr>
                        <a:t>대한</a:t>
                      </a:r>
                      <a:r>
                        <a:rPr sz="1800" b="1" spc="-7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0">
                          <a:latin typeface="굴림"/>
                          <a:cs typeface="굴림"/>
                        </a:rPr>
                        <a:t>질의는</a:t>
                      </a:r>
                      <a:r>
                        <a:rPr sz="1800" b="1" spc="-75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>
                          <a:latin typeface="굴림"/>
                          <a:cs typeface="굴림"/>
                        </a:rPr>
                        <a:t>뷰가</a:t>
                      </a:r>
                      <a:r>
                        <a:rPr sz="1800" b="1" spc="-7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5">
                          <a:latin typeface="굴림"/>
                          <a:cs typeface="굴림"/>
                        </a:rPr>
                        <a:t>정의된</a:t>
                      </a:r>
                      <a:r>
                        <a:rPr sz="1800" b="1" spc="-8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>
                          <a:latin typeface="굴림"/>
                          <a:cs typeface="굴림"/>
                        </a:rPr>
                        <a:t>기본</a:t>
                      </a:r>
                      <a:r>
                        <a:rPr sz="1800" b="1" spc="-65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0">
                          <a:latin typeface="굴림"/>
                          <a:cs typeface="굴림"/>
                        </a:rPr>
                        <a:t>테이블에</a:t>
                      </a:r>
                      <a:r>
                        <a:rPr sz="1800" b="1" spc="-9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5">
                          <a:latin typeface="굴림"/>
                          <a:cs typeface="굴림"/>
                        </a:rPr>
                        <a:t>대한</a:t>
                      </a:r>
                      <a:r>
                        <a:rPr sz="1800" b="1" spc="-7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20">
                          <a:latin typeface="굴림"/>
                          <a:cs typeface="굴림"/>
                        </a:rPr>
                        <a:t>질의로</a:t>
                      </a:r>
                      <a:r>
                        <a:rPr sz="1800" b="1" spc="-85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5">
                          <a:latin typeface="굴림"/>
                          <a:cs typeface="굴림"/>
                        </a:rPr>
                        <a:t>바뀌어</a:t>
                      </a:r>
                      <a:r>
                        <a:rPr sz="1800" b="1" spc="-80">
                          <a:latin typeface="굴림"/>
                          <a:cs typeface="굴림"/>
                        </a:rPr>
                        <a:t> </a:t>
                      </a:r>
                      <a:r>
                        <a:rPr sz="1800" b="1" spc="10">
                          <a:latin typeface="굴림"/>
                          <a:cs typeface="굴림"/>
                        </a:rPr>
                        <a:t>실행된다</a:t>
                      </a:r>
                      <a:endParaRPr sz="1800" b="1" spc="10">
                        <a:latin typeface="굴림"/>
                        <a:cs typeface="굴림"/>
                      </a:endParaRPr>
                    </a:p>
                    <a:p>
                      <a:pPr marL="1068070" marR="4786630">
                        <a:lnSpc>
                          <a:spcPct val="100000"/>
                        </a:lnSpc>
                        <a:spcBef>
                          <a:spcPts val="1590"/>
                        </a:spcBef>
                        <a:tabLst>
                          <a:tab pos="1847850" algn="l"/>
                        </a:tabLst>
                        <a:defRPr/>
                      </a:pPr>
                      <a:r>
                        <a:rPr sz="1600" spc="-5">
                          <a:latin typeface="돋움"/>
                          <a:cs typeface="돋움"/>
                        </a:rPr>
                        <a:t>SELECT</a:t>
                      </a:r>
                      <a:r>
                        <a:rPr sz="160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empid,</a:t>
                      </a:r>
                      <a:r>
                        <a:rPr sz="160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ename,</a:t>
                      </a:r>
                      <a:r>
                        <a:rPr sz="1600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salary </a:t>
                      </a:r>
                      <a:r>
                        <a:rPr sz="1600" spc="-52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FROM	high_salary</a:t>
                      </a:r>
                      <a:endParaRPr sz="1600" spc="-5">
                        <a:latin typeface="돋움"/>
                        <a:cs typeface="돋움"/>
                      </a:endParaRPr>
                    </a:p>
                    <a:p>
                      <a:pPr marL="1068070">
                        <a:lnSpc>
                          <a:spcPct val="100000"/>
                        </a:lnSpc>
                        <a:defRPr/>
                      </a:pPr>
                      <a:r>
                        <a:rPr sz="1600" spc="-5">
                          <a:latin typeface="돋움"/>
                          <a:cs typeface="돋움"/>
                        </a:rPr>
                        <a:t>WHERE</a:t>
                      </a:r>
                      <a:r>
                        <a:rPr sz="1600" spc="1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dept</a:t>
                      </a:r>
                      <a:r>
                        <a:rPr sz="1600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=</a:t>
                      </a:r>
                      <a:r>
                        <a:rPr sz="1600" spc="-1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'영업부‘;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07823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2068" rIns="0" bIns="0" anchor="t" anchorCtr="0"/>
                    <a:p>
                      <a:pPr marL="91440" marR="339090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71219" algn="l"/>
                        </a:tabLst>
                        <a:defRPr/>
                      </a:pPr>
                      <a:r>
                        <a:rPr sz="1600" spc="-5">
                          <a:latin typeface="돋움"/>
                          <a:cs typeface="돋움"/>
                        </a:rPr>
                        <a:t>SELECT</a:t>
                      </a:r>
                      <a:r>
                        <a:rPr sz="160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empid,</a:t>
                      </a:r>
                      <a:r>
                        <a:rPr sz="160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ename,</a:t>
                      </a:r>
                      <a:r>
                        <a:rPr sz="1600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salary </a:t>
                      </a:r>
                      <a:r>
                        <a:rPr sz="1600" spc="-52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FROM	emp</a:t>
                      </a:r>
                      <a:endParaRPr sz="1600" spc="-5">
                        <a:latin typeface="돋움"/>
                        <a:cs typeface="돋움"/>
                      </a:endParaRPr>
                    </a:p>
                    <a:p>
                      <a:pPr marL="91440" marR="4130040">
                        <a:lnSpc>
                          <a:spcPct val="100000"/>
                        </a:lnSpc>
                        <a:tabLst>
                          <a:tab pos="786765" algn="l"/>
                        </a:tabLst>
                        <a:defRPr/>
                      </a:pPr>
                      <a:r>
                        <a:rPr sz="1600" spc="-5">
                          <a:latin typeface="돋움"/>
                          <a:cs typeface="돋움"/>
                        </a:rPr>
                        <a:t>WHERE</a:t>
                      </a:r>
                      <a:r>
                        <a:rPr sz="1600" spc="15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salary &gt;=</a:t>
                      </a:r>
                      <a:r>
                        <a:rPr sz="1600" spc="-1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350 </a:t>
                      </a:r>
                      <a:r>
                        <a:rPr sz="160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AND	dept</a:t>
                      </a:r>
                      <a:r>
                        <a:rPr sz="1600" spc="-2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=</a:t>
                      </a:r>
                      <a:r>
                        <a:rPr sz="1600" spc="-30">
                          <a:latin typeface="돋움"/>
                          <a:cs typeface="돋움"/>
                        </a:rPr>
                        <a:t> </a:t>
                      </a:r>
                      <a:r>
                        <a:rPr sz="1600" spc="-5">
                          <a:latin typeface="돋움"/>
                          <a:cs typeface="돋움"/>
                        </a:rPr>
                        <a:t>'영업부‘;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34644" y="4558919"/>
            <a:ext cx="609600" cy="1169670"/>
          </a:xfrm>
          <a:custGeom>
            <a:avLst/>
            <a:gdLst/>
            <a:rect l="l" t="t" r="r" b="b"/>
            <a:pathLst>
              <a:path w="609600" h="1169670">
                <a:moveTo>
                  <a:pt x="523442" y="1142256"/>
                </a:moveTo>
                <a:lnTo>
                  <a:pt x="514083" y="1169250"/>
                </a:lnTo>
                <a:lnTo>
                  <a:pt x="609117" y="1156842"/>
                </a:lnTo>
                <a:lnTo>
                  <a:pt x="599446" y="1146936"/>
                </a:lnTo>
                <a:lnTo>
                  <a:pt x="536943" y="1146936"/>
                </a:lnTo>
                <a:lnTo>
                  <a:pt x="523442" y="1142256"/>
                </a:lnTo>
                <a:close/>
              </a:path>
              <a:path w="609600" h="1169670">
                <a:moveTo>
                  <a:pt x="532802" y="1115261"/>
                </a:moveTo>
                <a:lnTo>
                  <a:pt x="523442" y="1142256"/>
                </a:lnTo>
                <a:lnTo>
                  <a:pt x="536943" y="1146936"/>
                </a:lnTo>
                <a:lnTo>
                  <a:pt x="546303" y="1119936"/>
                </a:lnTo>
                <a:lnTo>
                  <a:pt x="532802" y="1115261"/>
                </a:lnTo>
                <a:close/>
              </a:path>
              <a:path w="609600" h="1169670">
                <a:moveTo>
                  <a:pt x="542163" y="1088262"/>
                </a:moveTo>
                <a:lnTo>
                  <a:pt x="532802" y="1115261"/>
                </a:lnTo>
                <a:lnTo>
                  <a:pt x="546303" y="1119936"/>
                </a:lnTo>
                <a:lnTo>
                  <a:pt x="536943" y="1146936"/>
                </a:lnTo>
                <a:lnTo>
                  <a:pt x="599446" y="1146936"/>
                </a:lnTo>
                <a:lnTo>
                  <a:pt x="542163" y="1088262"/>
                </a:lnTo>
                <a:close/>
              </a:path>
              <a:path w="609600" h="1169670">
                <a:moveTo>
                  <a:pt x="529717" y="0"/>
                </a:moveTo>
                <a:lnTo>
                  <a:pt x="458571" y="16763"/>
                </a:lnTo>
                <a:lnTo>
                  <a:pt x="388366" y="34924"/>
                </a:lnTo>
                <a:lnTo>
                  <a:pt x="320586" y="55244"/>
                </a:lnTo>
                <a:lnTo>
                  <a:pt x="256514" y="79120"/>
                </a:lnTo>
                <a:lnTo>
                  <a:pt x="197408" y="107822"/>
                </a:lnTo>
                <a:lnTo>
                  <a:pt x="144589" y="142366"/>
                </a:lnTo>
                <a:lnTo>
                  <a:pt x="109804" y="173354"/>
                </a:lnTo>
                <a:lnTo>
                  <a:pt x="80302" y="208914"/>
                </a:lnTo>
                <a:lnTo>
                  <a:pt x="56515" y="249554"/>
                </a:lnTo>
                <a:lnTo>
                  <a:pt x="37198" y="297814"/>
                </a:lnTo>
                <a:lnTo>
                  <a:pt x="21843" y="352678"/>
                </a:lnTo>
                <a:lnTo>
                  <a:pt x="10502" y="412495"/>
                </a:lnTo>
                <a:lnTo>
                  <a:pt x="5156" y="454786"/>
                </a:lnTo>
                <a:lnTo>
                  <a:pt x="1663" y="498093"/>
                </a:lnTo>
                <a:lnTo>
                  <a:pt x="0" y="541908"/>
                </a:lnTo>
                <a:lnTo>
                  <a:pt x="381" y="585977"/>
                </a:lnTo>
                <a:lnTo>
                  <a:pt x="2781" y="629792"/>
                </a:lnTo>
                <a:lnTo>
                  <a:pt x="7315" y="672718"/>
                </a:lnTo>
                <a:lnTo>
                  <a:pt x="13881" y="714374"/>
                </a:lnTo>
                <a:lnTo>
                  <a:pt x="22758" y="754506"/>
                </a:lnTo>
                <a:lnTo>
                  <a:pt x="33909" y="792225"/>
                </a:lnTo>
                <a:lnTo>
                  <a:pt x="55308" y="843406"/>
                </a:lnTo>
                <a:lnTo>
                  <a:pt x="82638" y="887856"/>
                </a:lnTo>
                <a:lnTo>
                  <a:pt x="116598" y="927861"/>
                </a:lnTo>
                <a:lnTo>
                  <a:pt x="156552" y="964183"/>
                </a:lnTo>
                <a:lnTo>
                  <a:pt x="217449" y="1007236"/>
                </a:lnTo>
                <a:lnTo>
                  <a:pt x="250863" y="1027048"/>
                </a:lnTo>
                <a:lnTo>
                  <a:pt x="286016" y="1045641"/>
                </a:lnTo>
                <a:lnTo>
                  <a:pt x="322694" y="1063320"/>
                </a:lnTo>
                <a:lnTo>
                  <a:pt x="360514" y="1080173"/>
                </a:lnTo>
                <a:lnTo>
                  <a:pt x="399529" y="1096314"/>
                </a:lnTo>
                <a:lnTo>
                  <a:pt x="439547" y="1111872"/>
                </a:lnTo>
                <a:lnTo>
                  <a:pt x="480136" y="1126896"/>
                </a:lnTo>
                <a:lnTo>
                  <a:pt x="523442" y="1142256"/>
                </a:lnTo>
                <a:lnTo>
                  <a:pt x="532802" y="1115261"/>
                </a:lnTo>
                <a:lnTo>
                  <a:pt x="490067" y="1100099"/>
                </a:lnTo>
                <a:lnTo>
                  <a:pt x="449884" y="1085227"/>
                </a:lnTo>
                <a:lnTo>
                  <a:pt x="410464" y="1069911"/>
                </a:lnTo>
                <a:lnTo>
                  <a:pt x="372135" y="1054061"/>
                </a:lnTo>
                <a:lnTo>
                  <a:pt x="335089" y="1037577"/>
                </a:lnTo>
                <a:lnTo>
                  <a:pt x="299377" y="1020444"/>
                </a:lnTo>
                <a:lnTo>
                  <a:pt x="265379" y="1002410"/>
                </a:lnTo>
                <a:lnTo>
                  <a:pt x="202895" y="963421"/>
                </a:lnTo>
                <a:lnTo>
                  <a:pt x="161823" y="931417"/>
                </a:lnTo>
                <a:lnTo>
                  <a:pt x="126377" y="896492"/>
                </a:lnTo>
                <a:lnTo>
                  <a:pt x="97091" y="858646"/>
                </a:lnTo>
                <a:lnTo>
                  <a:pt x="73863" y="816101"/>
                </a:lnTo>
                <a:lnTo>
                  <a:pt x="55587" y="766063"/>
                </a:lnTo>
                <a:lnTo>
                  <a:pt x="46088" y="728979"/>
                </a:lnTo>
                <a:lnTo>
                  <a:pt x="35725" y="669797"/>
                </a:lnTo>
                <a:lnTo>
                  <a:pt x="31305" y="628268"/>
                </a:lnTo>
                <a:lnTo>
                  <a:pt x="28943" y="585850"/>
                </a:lnTo>
                <a:lnTo>
                  <a:pt x="28562" y="543051"/>
                </a:lnTo>
                <a:lnTo>
                  <a:pt x="30137" y="500379"/>
                </a:lnTo>
                <a:lnTo>
                  <a:pt x="33502" y="458342"/>
                </a:lnTo>
                <a:lnTo>
                  <a:pt x="38633" y="417575"/>
                </a:lnTo>
                <a:lnTo>
                  <a:pt x="45593" y="378205"/>
                </a:lnTo>
                <a:lnTo>
                  <a:pt x="58978" y="323976"/>
                </a:lnTo>
                <a:lnTo>
                  <a:pt x="75692" y="276478"/>
                </a:lnTo>
                <a:lnTo>
                  <a:pt x="95478" y="237489"/>
                </a:lnTo>
                <a:lnTo>
                  <a:pt x="120421" y="203961"/>
                </a:lnTo>
                <a:lnTo>
                  <a:pt x="161150" y="165734"/>
                </a:lnTo>
                <a:lnTo>
                  <a:pt x="210629" y="133222"/>
                </a:lnTo>
                <a:lnTo>
                  <a:pt x="266966" y="105663"/>
                </a:lnTo>
                <a:lnTo>
                  <a:pt x="329196" y="82549"/>
                </a:lnTo>
                <a:lnTo>
                  <a:pt x="395719" y="62483"/>
                </a:lnTo>
                <a:lnTo>
                  <a:pt x="465150" y="44576"/>
                </a:lnTo>
                <a:lnTo>
                  <a:pt x="536308" y="27685"/>
                </a:lnTo>
                <a:lnTo>
                  <a:pt x="529717" y="0"/>
                </a:lnTo>
                <a:close/>
              </a:path>
            </a:pathLst>
          </a:custGeom>
          <a:solidFill>
            <a:srgbClr val="6600cc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82448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1.4</a:t>
            </a:r>
            <a:r>
              <a:rPr sz="3000" spc="-90"/>
              <a:t> </a:t>
            </a:r>
            <a:r>
              <a:rPr sz="3000" spc="5"/>
              <a:t>뷰(view)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05800" cy="220281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뷰를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사용하는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경우</a:t>
            </a:r>
            <a:endParaRPr sz="2000" b="1" spc="10">
              <a:latin typeface="굴림"/>
              <a:cs typeface="굴림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5">
                <a:latin typeface="굴림"/>
                <a:cs typeface="굴림"/>
              </a:rPr>
              <a:t>&lt;그림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1.17&gt;의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경우와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같이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하나의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테이블에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대하여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부서에서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서로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다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른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관점으로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보기를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원할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때</a:t>
            </a:r>
            <a:endParaRPr sz="1800" b="1" spc="30">
              <a:latin typeface="굴림"/>
              <a:cs typeface="굴림"/>
            </a:endParaRPr>
          </a:p>
          <a:p>
            <a:pPr marL="756285" marR="7175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테이블에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급여와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같이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일반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사용자에게는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감추어야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할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컬럼이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있을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때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그것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을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제외하고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뷰를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만들어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제공함으로써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보안을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유지.</a:t>
            </a:r>
            <a:endParaRPr sz="18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자주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복잡한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질의문을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미리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뷰로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정의하여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두고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간편하게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쓰고자</a:t>
            </a:r>
            <a:endParaRPr sz="1800" b="1" spc="2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30">
                <a:latin typeface="굴림"/>
                <a:cs typeface="굴림"/>
              </a:rPr>
              <a:t>할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때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800600"/>
            <a:ext cx="7848600" cy="11430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</a:ln>
        </p:spPr>
        <p:txBody>
          <a:bodyPr vert="horz" wrap="square" lIns="0" tIns="168909" rIns="0" bIns="0">
            <a:spAutoFit/>
          </a:bodyPr>
          <a:lstStyle/>
          <a:p>
            <a:pPr marL="252729" indent="-161925">
              <a:lnSpc>
                <a:spcPct val="100000"/>
              </a:lnSpc>
              <a:spcBef>
                <a:spcPts val="1330"/>
              </a:spcBef>
              <a:buChar char="•"/>
              <a:tabLst>
                <a:tab pos="253365" algn="l"/>
              </a:tabLst>
              <a:defRPr/>
            </a:pPr>
            <a:r>
              <a:rPr sz="1800">
                <a:latin typeface="돋움"/>
                <a:cs typeface="돋움"/>
              </a:rPr>
              <a:t>뷰는</a:t>
            </a:r>
            <a:r>
              <a:rPr sz="1800" spc="-2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물리적인</a:t>
            </a:r>
            <a:r>
              <a:rPr sz="1800" spc="-2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데이터를</a:t>
            </a:r>
            <a:r>
              <a:rPr sz="1800" spc="-3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갖지</a:t>
            </a:r>
            <a:r>
              <a:rPr sz="1800" spc="-2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않는다</a:t>
            </a:r>
            <a:endParaRPr sz="1800">
              <a:latin typeface="돋움"/>
              <a:cs typeface="돋움"/>
            </a:endParaRPr>
          </a:p>
          <a:p>
            <a:pPr marL="91440" marR="271145">
              <a:lnSpc>
                <a:spcPct val="100000"/>
              </a:lnSpc>
              <a:buChar char="•"/>
              <a:tabLst>
                <a:tab pos="253365" algn="l"/>
              </a:tabLst>
              <a:defRPr/>
            </a:pPr>
            <a:r>
              <a:rPr sz="1800">
                <a:latin typeface="돋움"/>
                <a:cs typeface="돋움"/>
              </a:rPr>
              <a:t>뷰에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대한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갱신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연산은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경우에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따라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실행될수도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있고</a:t>
            </a:r>
            <a:r>
              <a:rPr sz="1800" spc="-15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실행되지</a:t>
            </a:r>
            <a:r>
              <a:rPr sz="1800" spc="-2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않을수도 </a:t>
            </a:r>
            <a:r>
              <a:rPr sz="1800" spc="-590">
                <a:latin typeface="돋움"/>
                <a:cs typeface="돋움"/>
              </a:rPr>
              <a:t> </a:t>
            </a:r>
            <a:r>
              <a:rPr sz="1800">
                <a:latin typeface="돋움"/>
                <a:cs typeface="돋움"/>
              </a:rPr>
              <a:t>있다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1.5</a:t>
            </a:r>
            <a:r>
              <a:rPr sz="3000" spc="-90"/>
              <a:t> </a:t>
            </a:r>
            <a:r>
              <a:rPr sz="3000" spc="15"/>
              <a:t>SQL</a:t>
            </a:r>
            <a:r>
              <a:rPr sz="3000" spc="-85"/>
              <a:t> </a:t>
            </a:r>
            <a:r>
              <a:rPr sz="3000" spc="15"/>
              <a:t>언어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05165" cy="379412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SQL</a:t>
            </a:r>
            <a:r>
              <a:rPr sz="2000" b="1" spc="-104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개요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관계형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데이터베이스의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장점중의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하나는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사용자들이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쉽게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사용할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있는</a:t>
            </a:r>
            <a:endParaRPr sz="1800" b="1" spc="15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-5">
                <a:latin typeface="굴림"/>
                <a:cs typeface="굴림"/>
              </a:rPr>
              <a:t>SQL(Structured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Query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Language)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언어를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제공한다는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것</a:t>
            </a:r>
            <a:endParaRPr sz="1800" b="1" spc="3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사용자는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간단한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SQL문을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사용하여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DBMS에게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작업을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요청</a:t>
            </a:r>
            <a:endParaRPr sz="1800" b="1" spc="5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기본적인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SQL문들은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표준화되어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있기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때문에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거의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대부분의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DBMS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제품에</a:t>
            </a:r>
            <a:endParaRPr sz="1800" b="1" spc="20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10">
                <a:latin typeface="굴림"/>
                <a:cs typeface="굴림"/>
              </a:rPr>
              <a:t>동일하게</a:t>
            </a:r>
            <a:r>
              <a:rPr sz="1800" b="1" spc="-13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적용</a:t>
            </a:r>
            <a:endParaRPr sz="1800" b="1" spc="2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235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SQL은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1974년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IBM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연구소에서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System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R</a:t>
            </a:r>
            <a:r>
              <a:rPr sz="1800" b="1" spc="-3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프로젝트를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통해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개발되었고</a:t>
            </a:r>
            <a:endParaRPr sz="1800" b="1" spc="5">
              <a:latin typeface="굴림"/>
              <a:cs typeface="굴림"/>
            </a:endParaRPr>
          </a:p>
          <a:p>
            <a:pPr marL="756285">
              <a:lnSpc>
                <a:spcPct val="100000"/>
              </a:lnSpc>
              <a:defRPr/>
            </a:pPr>
            <a:r>
              <a:rPr sz="1800" b="1" spc="5">
                <a:latin typeface="굴림"/>
                <a:cs typeface="굴림"/>
              </a:rPr>
              <a:t>1986년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미국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표준기구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ANSI에서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SQL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표준을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제정</a:t>
            </a:r>
            <a:endParaRPr sz="1800" b="1" spc="15">
              <a:latin typeface="굴림"/>
              <a:cs typeface="굴림"/>
            </a:endParaRPr>
          </a:p>
          <a:p>
            <a:pPr marL="831215" lvl="1" indent="-361950">
              <a:lnSpc>
                <a:spcPct val="100000"/>
              </a:lnSpc>
              <a:spcBef>
                <a:spcPts val="430"/>
              </a:spcBef>
              <a:buChar char="–"/>
              <a:tabLst>
                <a:tab pos="831215" algn="l"/>
                <a:tab pos="83185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SQL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언어는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비절차적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언어(non-procedural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language)</a:t>
            </a:r>
            <a:endParaRPr sz="1800" b="1" spc="5">
              <a:latin typeface="굴림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사용자는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자신이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원하는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바만을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명시하며,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원하는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바를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DBMS가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어떻게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처리할지는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명시할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필요가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없음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1.5</a:t>
            </a:r>
            <a:r>
              <a:rPr sz="3000" spc="-90"/>
              <a:t> </a:t>
            </a:r>
            <a:r>
              <a:rPr sz="3000" spc="15"/>
              <a:t>SQL</a:t>
            </a:r>
            <a:r>
              <a:rPr sz="3000" spc="-85"/>
              <a:t> </a:t>
            </a:r>
            <a:r>
              <a:rPr sz="3000" spc="15"/>
              <a:t>언어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52790" cy="220281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SQL</a:t>
            </a:r>
            <a:r>
              <a:rPr sz="2000" b="1" spc="-104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개요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Wingdings"/>
              <a:buChar char="Ø"/>
              <a:tabLst>
                <a:tab pos="75692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SQL의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두가지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사용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방식</a:t>
            </a:r>
            <a:endParaRPr sz="1800" b="1" spc="5">
              <a:latin typeface="굴림"/>
              <a:cs typeface="굴림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대화식 </a:t>
            </a:r>
            <a:r>
              <a:rPr sz="1800" b="1" spc="10">
                <a:latin typeface="굴림"/>
                <a:cs typeface="굴림"/>
              </a:rPr>
              <a:t>SQL : DBMS 회사에서 제공하는 유틸리티 </a:t>
            </a:r>
            <a:r>
              <a:rPr sz="1800" b="1">
                <a:latin typeface="굴림"/>
                <a:cs typeface="굴림"/>
              </a:rPr>
              <a:t>프로그램(예: </a:t>
            </a:r>
            <a:r>
              <a:rPr sz="1800" b="1" spc="5">
                <a:latin typeface="굴림"/>
                <a:cs typeface="굴림"/>
              </a:rPr>
              <a:t> ORACLE의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SQL*Plus)을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이용하여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사용자가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직접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SQL문을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입력하고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실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행결과를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확인하는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방식</a:t>
            </a:r>
            <a:endParaRPr sz="1800" b="1" spc="15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내장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SQL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:</a:t>
            </a:r>
            <a:r>
              <a:rPr sz="1800" b="1" spc="-2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SQL문이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C,</a:t>
            </a:r>
            <a:r>
              <a:rPr sz="1800" b="1" spc="-3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Java와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같은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프로그램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안에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포함되어져서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사용</a:t>
            </a:r>
            <a:endParaRPr sz="1800" b="1" spc="20">
              <a:latin typeface="굴림"/>
              <a:cs typeface="굴림"/>
            </a:endParaRPr>
          </a:p>
          <a:p>
            <a:pPr marL="1155700">
              <a:lnSpc>
                <a:spcPct val="100000"/>
              </a:lnSpc>
              <a:defRPr/>
            </a:pPr>
            <a:r>
              <a:rPr sz="1800" b="1" spc="25">
                <a:latin typeface="굴림"/>
                <a:cs typeface="굴림"/>
              </a:rPr>
              <a:t>되는</a:t>
            </a:r>
            <a:r>
              <a:rPr sz="1800" b="1" spc="-11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방식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200" y="3962400"/>
            <a:ext cx="1295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>
            <a:spAutoFit/>
          </a:bodyPr>
          <a:lstStyle/>
          <a:p>
            <a:pPr>
              <a:lnSpc>
                <a:spcPct val="100000"/>
              </a:lnSpc>
              <a:defRPr/>
            </a:pP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435"/>
              </a:lnSpc>
              <a:spcBef>
                <a:spcPts val="760"/>
              </a:spcBef>
              <a:defRPr/>
            </a:pPr>
            <a:r>
              <a:rPr sz="1200">
                <a:latin typeface="굴림"/>
                <a:cs typeface="굴림"/>
              </a:rPr>
              <a:t>대화식</a:t>
            </a:r>
            <a:endParaRPr sz="1200">
              <a:latin typeface="굴림"/>
              <a:cs typeface="굴림"/>
            </a:endParaRPr>
          </a:p>
          <a:p>
            <a:pPr marL="3810" algn="ctr">
              <a:lnSpc>
                <a:spcPts val="1435"/>
              </a:lnSpc>
              <a:defRPr/>
            </a:pPr>
            <a:r>
              <a:rPr sz="1200" spc="-5">
                <a:latin typeface="Times New Roman"/>
                <a:cs typeface="Times New Roman"/>
              </a:rPr>
              <a:t>SQL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3962400"/>
            <a:ext cx="1295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0" rIns="0" bIns="0">
            <a:spAutoFit/>
          </a:bodyPr>
          <a:lstStyle/>
          <a:p>
            <a:pPr algn="ctr">
              <a:lnSpc>
                <a:spcPts val="1435"/>
              </a:lnSpc>
              <a:spcBef>
                <a:spcPts val="700"/>
              </a:spcBef>
              <a:defRPr/>
            </a:pPr>
            <a:r>
              <a:rPr sz="1200">
                <a:latin typeface="굴림"/>
                <a:cs typeface="굴림"/>
              </a:rPr>
              <a:t>호스트언어</a:t>
            </a:r>
            <a:endParaRPr sz="1200">
              <a:latin typeface="굴림"/>
              <a:cs typeface="굴림"/>
            </a:endParaRPr>
          </a:p>
          <a:p>
            <a:pPr marL="1270" algn="ctr">
              <a:lnSpc>
                <a:spcPts val="1435"/>
              </a:lnSpc>
              <a:defRPr/>
            </a:pPr>
            <a:r>
              <a:rPr sz="1200">
                <a:latin typeface="Times New Roman"/>
                <a:cs typeface="Times New Roman"/>
              </a:rPr>
              <a:t>(C,Java,..)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r>
              <a:rPr sz="120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15"/>
              </a:spcBef>
              <a:defRPr/>
            </a:pPr>
            <a:r>
              <a:rPr sz="1200" spc="-5">
                <a:latin typeface="굴림"/>
                <a:cs typeface="굴림"/>
              </a:rPr>
              <a:t>내장</a:t>
            </a:r>
            <a:r>
              <a:rPr sz="1200" spc="-5">
                <a:latin typeface="Times New Roman"/>
                <a:cs typeface="Times New Roman"/>
              </a:rPr>
              <a:t>SQL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52837" y="5329237"/>
          <a:ext cx="16002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1200150"/>
                <a:gridCol w="200025"/>
              </a:tblGrid>
              <a:tr h="304800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57785" rIns="0" bIns="0" anchor="t" anchorCtr="0"/>
                    <a:p>
                      <a:pPr marL="385445">
                        <a:lnSpc>
                          <a:spcPct val="100000"/>
                        </a:lnSpc>
                        <a:spcBef>
                          <a:spcPts val="455"/>
                        </a:spcBef>
                        <a:defRPr/>
                      </a:pPr>
                      <a:r>
                        <a:rPr sz="1200" spc="-5">
                          <a:latin typeface="Times New Roman"/>
                          <a:cs typeface="Times New Roman"/>
                        </a:rPr>
                        <a:t>DBMS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 rot="0">
            <a:off x="3348037" y="6015037"/>
            <a:ext cx="2295525" cy="542925"/>
            <a:chOff x="3348037" y="6015037"/>
            <a:chExt cx="2295525" cy="542925"/>
          </a:xfrm>
        </p:grpSpPr>
        <p:sp>
          <p:nvSpPr>
            <p:cNvPr id="8" name="object 8"/>
            <p:cNvSpPr/>
            <p:nvPr/>
          </p:nvSpPr>
          <p:spPr>
            <a:xfrm>
              <a:off x="3352800" y="6019800"/>
              <a:ext cx="2286000" cy="533400"/>
            </a:xfrm>
            <a:custGeom>
              <a:avLst/>
              <a:gdLst/>
              <a:rect l="l" t="t" r="r" b="b"/>
              <a:pathLst>
                <a:path w="2286000" h="533400">
                  <a:moveTo>
                    <a:pt x="1143000" y="0"/>
                  </a:moveTo>
                  <a:lnTo>
                    <a:pt x="1061364" y="223"/>
                  </a:lnTo>
                  <a:lnTo>
                    <a:pt x="981280" y="882"/>
                  </a:lnTo>
                  <a:lnTo>
                    <a:pt x="902938" y="1963"/>
                  </a:lnTo>
                  <a:lnTo>
                    <a:pt x="826534" y="3451"/>
                  </a:lnTo>
                  <a:lnTo>
                    <a:pt x="752260" y="5329"/>
                  </a:lnTo>
                  <a:lnTo>
                    <a:pt x="680310" y="7584"/>
                  </a:lnTo>
                  <a:lnTo>
                    <a:pt x="610876" y="10200"/>
                  </a:lnTo>
                  <a:lnTo>
                    <a:pt x="544153" y="13162"/>
                  </a:lnTo>
                  <a:lnTo>
                    <a:pt x="480333" y="16455"/>
                  </a:lnTo>
                  <a:lnTo>
                    <a:pt x="419610" y="20064"/>
                  </a:lnTo>
                  <a:lnTo>
                    <a:pt x="362178" y="23974"/>
                  </a:lnTo>
                  <a:lnTo>
                    <a:pt x="308229" y="28171"/>
                  </a:lnTo>
                  <a:lnTo>
                    <a:pt x="257957" y="32638"/>
                  </a:lnTo>
                  <a:lnTo>
                    <a:pt x="211555" y="37361"/>
                  </a:lnTo>
                  <a:lnTo>
                    <a:pt x="169216" y="42324"/>
                  </a:lnTo>
                  <a:lnTo>
                    <a:pt x="131135" y="47514"/>
                  </a:lnTo>
                  <a:lnTo>
                    <a:pt x="68517" y="58510"/>
                  </a:lnTo>
                  <a:lnTo>
                    <a:pt x="25246" y="70229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44366" y="469112"/>
                  </a:lnTo>
                  <a:lnTo>
                    <a:pt x="97504" y="480485"/>
                  </a:lnTo>
                  <a:lnTo>
                    <a:pt x="169216" y="491075"/>
                  </a:lnTo>
                  <a:lnTo>
                    <a:pt x="211555" y="496038"/>
                  </a:lnTo>
                  <a:lnTo>
                    <a:pt x="257957" y="500761"/>
                  </a:lnTo>
                  <a:lnTo>
                    <a:pt x="308229" y="505228"/>
                  </a:lnTo>
                  <a:lnTo>
                    <a:pt x="362178" y="509425"/>
                  </a:lnTo>
                  <a:lnTo>
                    <a:pt x="419610" y="513335"/>
                  </a:lnTo>
                  <a:lnTo>
                    <a:pt x="480333" y="516944"/>
                  </a:lnTo>
                  <a:lnTo>
                    <a:pt x="544153" y="520237"/>
                  </a:lnTo>
                  <a:lnTo>
                    <a:pt x="610876" y="523199"/>
                  </a:lnTo>
                  <a:lnTo>
                    <a:pt x="680310" y="525815"/>
                  </a:lnTo>
                  <a:lnTo>
                    <a:pt x="752260" y="528070"/>
                  </a:lnTo>
                  <a:lnTo>
                    <a:pt x="826534" y="529948"/>
                  </a:lnTo>
                  <a:lnTo>
                    <a:pt x="902938" y="531436"/>
                  </a:lnTo>
                  <a:lnTo>
                    <a:pt x="981280" y="532517"/>
                  </a:lnTo>
                  <a:lnTo>
                    <a:pt x="1061364" y="533176"/>
                  </a:lnTo>
                  <a:lnTo>
                    <a:pt x="1143000" y="533400"/>
                  </a:lnTo>
                  <a:lnTo>
                    <a:pt x="1224635" y="533176"/>
                  </a:lnTo>
                  <a:lnTo>
                    <a:pt x="1304719" y="532517"/>
                  </a:lnTo>
                  <a:lnTo>
                    <a:pt x="1383061" y="531436"/>
                  </a:lnTo>
                  <a:lnTo>
                    <a:pt x="1459465" y="529948"/>
                  </a:lnTo>
                  <a:lnTo>
                    <a:pt x="1533739" y="528070"/>
                  </a:lnTo>
                  <a:lnTo>
                    <a:pt x="1605689" y="525815"/>
                  </a:lnTo>
                  <a:lnTo>
                    <a:pt x="1675123" y="523199"/>
                  </a:lnTo>
                  <a:lnTo>
                    <a:pt x="1741846" y="520237"/>
                  </a:lnTo>
                  <a:lnTo>
                    <a:pt x="1805666" y="516944"/>
                  </a:lnTo>
                  <a:lnTo>
                    <a:pt x="1866389" y="513335"/>
                  </a:lnTo>
                  <a:lnTo>
                    <a:pt x="1923821" y="509425"/>
                  </a:lnTo>
                  <a:lnTo>
                    <a:pt x="1977770" y="505228"/>
                  </a:lnTo>
                  <a:lnTo>
                    <a:pt x="2028042" y="500761"/>
                  </a:lnTo>
                  <a:lnTo>
                    <a:pt x="2074444" y="496038"/>
                  </a:lnTo>
                  <a:lnTo>
                    <a:pt x="2116783" y="491075"/>
                  </a:lnTo>
                  <a:lnTo>
                    <a:pt x="2154864" y="485885"/>
                  </a:lnTo>
                  <a:lnTo>
                    <a:pt x="2217482" y="474889"/>
                  </a:lnTo>
                  <a:lnTo>
                    <a:pt x="2260753" y="463170"/>
                  </a:lnTo>
                  <a:lnTo>
                    <a:pt x="2286000" y="444500"/>
                  </a:lnTo>
                  <a:lnTo>
                    <a:pt x="2286000" y="88900"/>
                  </a:lnTo>
                  <a:lnTo>
                    <a:pt x="2241633" y="64287"/>
                  </a:lnTo>
                  <a:lnTo>
                    <a:pt x="2188495" y="52914"/>
                  </a:lnTo>
                  <a:lnTo>
                    <a:pt x="2116783" y="42324"/>
                  </a:lnTo>
                  <a:lnTo>
                    <a:pt x="2074444" y="37361"/>
                  </a:lnTo>
                  <a:lnTo>
                    <a:pt x="2028042" y="32638"/>
                  </a:lnTo>
                  <a:lnTo>
                    <a:pt x="1977770" y="28171"/>
                  </a:lnTo>
                  <a:lnTo>
                    <a:pt x="1923821" y="23974"/>
                  </a:lnTo>
                  <a:lnTo>
                    <a:pt x="1866389" y="20064"/>
                  </a:lnTo>
                  <a:lnTo>
                    <a:pt x="1805666" y="16455"/>
                  </a:lnTo>
                  <a:lnTo>
                    <a:pt x="1741846" y="13162"/>
                  </a:lnTo>
                  <a:lnTo>
                    <a:pt x="1675123" y="10200"/>
                  </a:lnTo>
                  <a:lnTo>
                    <a:pt x="1605689" y="7584"/>
                  </a:lnTo>
                  <a:lnTo>
                    <a:pt x="1533739" y="5329"/>
                  </a:lnTo>
                  <a:lnTo>
                    <a:pt x="1459465" y="3451"/>
                  </a:lnTo>
                  <a:lnTo>
                    <a:pt x="1383061" y="1963"/>
                  </a:lnTo>
                  <a:lnTo>
                    <a:pt x="1304719" y="882"/>
                  </a:lnTo>
                  <a:lnTo>
                    <a:pt x="1224635" y="223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object 9"/>
            <p:cNvSpPr/>
            <p:nvPr/>
          </p:nvSpPr>
          <p:spPr>
            <a:xfrm>
              <a:off x="3352800" y="6019800"/>
              <a:ext cx="2286000" cy="533400"/>
            </a:xfrm>
            <a:custGeom>
              <a:avLst/>
              <a:gdLst/>
              <a:rect l="l" t="t" r="r" b="b"/>
              <a:pathLst>
                <a:path w="2286000" h="533400">
                  <a:moveTo>
                    <a:pt x="2286000" y="88900"/>
                  </a:moveTo>
                  <a:lnTo>
                    <a:pt x="2241633" y="113512"/>
                  </a:lnTo>
                  <a:lnTo>
                    <a:pt x="2188495" y="124885"/>
                  </a:lnTo>
                  <a:lnTo>
                    <a:pt x="2116783" y="135475"/>
                  </a:lnTo>
                  <a:lnTo>
                    <a:pt x="2074444" y="140438"/>
                  </a:lnTo>
                  <a:lnTo>
                    <a:pt x="2028042" y="145161"/>
                  </a:lnTo>
                  <a:lnTo>
                    <a:pt x="1977770" y="149628"/>
                  </a:lnTo>
                  <a:lnTo>
                    <a:pt x="1923821" y="153825"/>
                  </a:lnTo>
                  <a:lnTo>
                    <a:pt x="1866389" y="157735"/>
                  </a:lnTo>
                  <a:lnTo>
                    <a:pt x="1805666" y="161344"/>
                  </a:lnTo>
                  <a:lnTo>
                    <a:pt x="1741846" y="164637"/>
                  </a:lnTo>
                  <a:lnTo>
                    <a:pt x="1675123" y="167599"/>
                  </a:lnTo>
                  <a:lnTo>
                    <a:pt x="1605689" y="170215"/>
                  </a:lnTo>
                  <a:lnTo>
                    <a:pt x="1533739" y="172470"/>
                  </a:lnTo>
                  <a:lnTo>
                    <a:pt x="1459465" y="174348"/>
                  </a:lnTo>
                  <a:lnTo>
                    <a:pt x="1383061" y="175836"/>
                  </a:lnTo>
                  <a:lnTo>
                    <a:pt x="1304719" y="176917"/>
                  </a:lnTo>
                  <a:lnTo>
                    <a:pt x="1224635" y="177576"/>
                  </a:lnTo>
                  <a:lnTo>
                    <a:pt x="1143000" y="177800"/>
                  </a:lnTo>
                  <a:lnTo>
                    <a:pt x="1061364" y="177576"/>
                  </a:lnTo>
                  <a:lnTo>
                    <a:pt x="981280" y="176917"/>
                  </a:lnTo>
                  <a:lnTo>
                    <a:pt x="902938" y="175836"/>
                  </a:lnTo>
                  <a:lnTo>
                    <a:pt x="826534" y="174348"/>
                  </a:lnTo>
                  <a:lnTo>
                    <a:pt x="752260" y="172470"/>
                  </a:lnTo>
                  <a:lnTo>
                    <a:pt x="680310" y="170215"/>
                  </a:lnTo>
                  <a:lnTo>
                    <a:pt x="610876" y="167599"/>
                  </a:lnTo>
                  <a:lnTo>
                    <a:pt x="544153" y="164637"/>
                  </a:lnTo>
                  <a:lnTo>
                    <a:pt x="480333" y="161344"/>
                  </a:lnTo>
                  <a:lnTo>
                    <a:pt x="419610" y="157735"/>
                  </a:lnTo>
                  <a:lnTo>
                    <a:pt x="362178" y="153825"/>
                  </a:lnTo>
                  <a:lnTo>
                    <a:pt x="308229" y="149628"/>
                  </a:lnTo>
                  <a:lnTo>
                    <a:pt x="257957" y="145161"/>
                  </a:lnTo>
                  <a:lnTo>
                    <a:pt x="211555" y="140438"/>
                  </a:lnTo>
                  <a:lnTo>
                    <a:pt x="169216" y="135475"/>
                  </a:lnTo>
                  <a:lnTo>
                    <a:pt x="131135" y="130285"/>
                  </a:lnTo>
                  <a:lnTo>
                    <a:pt x="68517" y="119289"/>
                  </a:lnTo>
                  <a:lnTo>
                    <a:pt x="25246" y="107570"/>
                  </a:lnTo>
                  <a:lnTo>
                    <a:pt x="2869" y="95248"/>
                  </a:lnTo>
                  <a:lnTo>
                    <a:pt x="0" y="88900"/>
                  </a:lnTo>
                </a:path>
                <a:path w="2286000" h="533400">
                  <a:moveTo>
                    <a:pt x="0" y="88900"/>
                  </a:moveTo>
                  <a:lnTo>
                    <a:pt x="44366" y="64287"/>
                  </a:lnTo>
                  <a:lnTo>
                    <a:pt x="97504" y="52914"/>
                  </a:lnTo>
                  <a:lnTo>
                    <a:pt x="169216" y="42324"/>
                  </a:lnTo>
                  <a:lnTo>
                    <a:pt x="211555" y="37361"/>
                  </a:lnTo>
                  <a:lnTo>
                    <a:pt x="257957" y="32638"/>
                  </a:lnTo>
                  <a:lnTo>
                    <a:pt x="308229" y="28171"/>
                  </a:lnTo>
                  <a:lnTo>
                    <a:pt x="362178" y="23974"/>
                  </a:lnTo>
                  <a:lnTo>
                    <a:pt x="419610" y="20064"/>
                  </a:lnTo>
                  <a:lnTo>
                    <a:pt x="480333" y="16455"/>
                  </a:lnTo>
                  <a:lnTo>
                    <a:pt x="544153" y="13162"/>
                  </a:lnTo>
                  <a:lnTo>
                    <a:pt x="610876" y="10200"/>
                  </a:lnTo>
                  <a:lnTo>
                    <a:pt x="680310" y="7584"/>
                  </a:lnTo>
                  <a:lnTo>
                    <a:pt x="752260" y="5329"/>
                  </a:lnTo>
                  <a:lnTo>
                    <a:pt x="826534" y="3451"/>
                  </a:lnTo>
                  <a:lnTo>
                    <a:pt x="902938" y="1963"/>
                  </a:lnTo>
                  <a:lnTo>
                    <a:pt x="981280" y="882"/>
                  </a:lnTo>
                  <a:lnTo>
                    <a:pt x="1061364" y="223"/>
                  </a:lnTo>
                  <a:lnTo>
                    <a:pt x="1143000" y="0"/>
                  </a:lnTo>
                  <a:lnTo>
                    <a:pt x="1224635" y="223"/>
                  </a:lnTo>
                  <a:lnTo>
                    <a:pt x="1304719" y="882"/>
                  </a:lnTo>
                  <a:lnTo>
                    <a:pt x="1383061" y="1963"/>
                  </a:lnTo>
                  <a:lnTo>
                    <a:pt x="1459465" y="3451"/>
                  </a:lnTo>
                  <a:lnTo>
                    <a:pt x="1533739" y="5329"/>
                  </a:lnTo>
                  <a:lnTo>
                    <a:pt x="1605689" y="7584"/>
                  </a:lnTo>
                  <a:lnTo>
                    <a:pt x="1675123" y="10200"/>
                  </a:lnTo>
                  <a:lnTo>
                    <a:pt x="1741846" y="13162"/>
                  </a:lnTo>
                  <a:lnTo>
                    <a:pt x="1805666" y="16455"/>
                  </a:lnTo>
                  <a:lnTo>
                    <a:pt x="1866389" y="20064"/>
                  </a:lnTo>
                  <a:lnTo>
                    <a:pt x="1923821" y="23974"/>
                  </a:lnTo>
                  <a:lnTo>
                    <a:pt x="1977770" y="28171"/>
                  </a:lnTo>
                  <a:lnTo>
                    <a:pt x="2028042" y="32638"/>
                  </a:lnTo>
                  <a:lnTo>
                    <a:pt x="2074444" y="37361"/>
                  </a:lnTo>
                  <a:lnTo>
                    <a:pt x="2116783" y="42324"/>
                  </a:lnTo>
                  <a:lnTo>
                    <a:pt x="2154864" y="47514"/>
                  </a:lnTo>
                  <a:lnTo>
                    <a:pt x="2217482" y="58510"/>
                  </a:lnTo>
                  <a:lnTo>
                    <a:pt x="2260753" y="70229"/>
                  </a:lnTo>
                  <a:lnTo>
                    <a:pt x="2286000" y="88900"/>
                  </a:lnTo>
                  <a:lnTo>
                    <a:pt x="2286000" y="444500"/>
                  </a:lnTo>
                  <a:lnTo>
                    <a:pt x="2241633" y="469112"/>
                  </a:lnTo>
                  <a:lnTo>
                    <a:pt x="2188495" y="480485"/>
                  </a:lnTo>
                  <a:lnTo>
                    <a:pt x="2116783" y="491075"/>
                  </a:lnTo>
                  <a:lnTo>
                    <a:pt x="2074444" y="496038"/>
                  </a:lnTo>
                  <a:lnTo>
                    <a:pt x="2028042" y="500761"/>
                  </a:lnTo>
                  <a:lnTo>
                    <a:pt x="1977770" y="505228"/>
                  </a:lnTo>
                  <a:lnTo>
                    <a:pt x="1923821" y="509425"/>
                  </a:lnTo>
                  <a:lnTo>
                    <a:pt x="1866389" y="513335"/>
                  </a:lnTo>
                  <a:lnTo>
                    <a:pt x="1805666" y="516944"/>
                  </a:lnTo>
                  <a:lnTo>
                    <a:pt x="1741846" y="520237"/>
                  </a:lnTo>
                  <a:lnTo>
                    <a:pt x="1675123" y="523199"/>
                  </a:lnTo>
                  <a:lnTo>
                    <a:pt x="1605689" y="525815"/>
                  </a:lnTo>
                  <a:lnTo>
                    <a:pt x="1533739" y="528070"/>
                  </a:lnTo>
                  <a:lnTo>
                    <a:pt x="1459465" y="529948"/>
                  </a:lnTo>
                  <a:lnTo>
                    <a:pt x="1383061" y="531436"/>
                  </a:lnTo>
                  <a:lnTo>
                    <a:pt x="1304719" y="532517"/>
                  </a:lnTo>
                  <a:lnTo>
                    <a:pt x="1224635" y="533176"/>
                  </a:lnTo>
                  <a:lnTo>
                    <a:pt x="1143000" y="533400"/>
                  </a:lnTo>
                  <a:lnTo>
                    <a:pt x="1061364" y="533176"/>
                  </a:lnTo>
                  <a:lnTo>
                    <a:pt x="981280" y="532517"/>
                  </a:lnTo>
                  <a:lnTo>
                    <a:pt x="902938" y="531436"/>
                  </a:lnTo>
                  <a:lnTo>
                    <a:pt x="826534" y="529948"/>
                  </a:lnTo>
                  <a:lnTo>
                    <a:pt x="752260" y="528070"/>
                  </a:lnTo>
                  <a:lnTo>
                    <a:pt x="680310" y="525815"/>
                  </a:lnTo>
                  <a:lnTo>
                    <a:pt x="610876" y="523199"/>
                  </a:lnTo>
                  <a:lnTo>
                    <a:pt x="544153" y="520237"/>
                  </a:lnTo>
                  <a:lnTo>
                    <a:pt x="480333" y="516944"/>
                  </a:lnTo>
                  <a:lnTo>
                    <a:pt x="419610" y="513335"/>
                  </a:lnTo>
                  <a:lnTo>
                    <a:pt x="362178" y="509425"/>
                  </a:lnTo>
                  <a:lnTo>
                    <a:pt x="308229" y="505228"/>
                  </a:lnTo>
                  <a:lnTo>
                    <a:pt x="257957" y="500761"/>
                  </a:lnTo>
                  <a:lnTo>
                    <a:pt x="211555" y="496038"/>
                  </a:lnTo>
                  <a:lnTo>
                    <a:pt x="169216" y="491075"/>
                  </a:lnTo>
                  <a:lnTo>
                    <a:pt x="131135" y="485885"/>
                  </a:lnTo>
                  <a:lnTo>
                    <a:pt x="68517" y="474889"/>
                  </a:lnTo>
                  <a:lnTo>
                    <a:pt x="25246" y="463170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55185" y="6206744"/>
            <a:ext cx="680085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spc="-10">
                <a:latin typeface="Times New Roman"/>
                <a:cs typeface="Times New Roman"/>
              </a:rPr>
              <a:t>D</a:t>
            </a:r>
            <a:r>
              <a:rPr sz="1400">
                <a:latin typeface="Times New Roman"/>
                <a:cs typeface="Times New Roman"/>
              </a:rPr>
              <a:t>ata</a:t>
            </a:r>
            <a:r>
              <a:rPr sz="1400" spc="5">
                <a:latin typeface="Times New Roman"/>
                <a:cs typeface="Times New Roman"/>
              </a:rPr>
              <a:t>b</a:t>
            </a:r>
            <a:r>
              <a:rPr sz="1400">
                <a:latin typeface="Times New Roman"/>
                <a:cs typeface="Times New Roman"/>
              </a:rPr>
              <a:t>a</a:t>
            </a:r>
            <a:r>
              <a:rPr sz="1400" spc="5">
                <a:latin typeface="Times New Roman"/>
                <a:cs typeface="Times New Roman"/>
              </a:rPr>
              <a:t>s</a:t>
            </a:r>
            <a:r>
              <a:rPr sz="140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 rot="0">
            <a:off x="3619500" y="4876800"/>
            <a:ext cx="1752600" cy="1143000"/>
            <a:chOff x="3619500" y="4876800"/>
            <a:chExt cx="1752600" cy="1143000"/>
          </a:xfrm>
        </p:grpSpPr>
        <p:sp>
          <p:nvSpPr>
            <p:cNvPr id="12" name="object 12"/>
            <p:cNvSpPr/>
            <p:nvPr/>
          </p:nvSpPr>
          <p:spPr>
            <a:xfrm>
              <a:off x="3619500" y="4876799"/>
              <a:ext cx="1752600" cy="1143000"/>
            </a:xfrm>
            <a:custGeom>
              <a:avLst/>
              <a:gdLst/>
              <a:rect l="l" t="t" r="r" b="b"/>
              <a:pathLst>
                <a:path w="1752600" h="1143000">
                  <a:moveTo>
                    <a:pt x="914400" y="838200"/>
                  </a:moveTo>
                  <a:lnTo>
                    <a:pt x="908050" y="825500"/>
                  </a:lnTo>
                  <a:lnTo>
                    <a:pt x="876300" y="762000"/>
                  </a:lnTo>
                  <a:lnTo>
                    <a:pt x="838200" y="838200"/>
                  </a:lnTo>
                  <a:lnTo>
                    <a:pt x="869950" y="838200"/>
                  </a:lnTo>
                  <a:lnTo>
                    <a:pt x="869950" y="1066800"/>
                  </a:lnTo>
                  <a:lnTo>
                    <a:pt x="838200" y="1066800"/>
                  </a:lnTo>
                  <a:lnTo>
                    <a:pt x="876300" y="1143000"/>
                  </a:lnTo>
                  <a:lnTo>
                    <a:pt x="908050" y="1079500"/>
                  </a:lnTo>
                  <a:lnTo>
                    <a:pt x="914400" y="1066800"/>
                  </a:lnTo>
                  <a:lnTo>
                    <a:pt x="882650" y="1066800"/>
                  </a:lnTo>
                  <a:lnTo>
                    <a:pt x="882650" y="838200"/>
                  </a:lnTo>
                  <a:lnTo>
                    <a:pt x="914400" y="838200"/>
                  </a:lnTo>
                  <a:close/>
                </a:path>
                <a:path w="1752600" h="1143000">
                  <a:moveTo>
                    <a:pt x="1752600" y="76200"/>
                  </a:moveTo>
                  <a:lnTo>
                    <a:pt x="1746250" y="63500"/>
                  </a:lnTo>
                  <a:lnTo>
                    <a:pt x="1714500" y="0"/>
                  </a:lnTo>
                  <a:lnTo>
                    <a:pt x="1676400" y="76200"/>
                  </a:lnTo>
                  <a:lnTo>
                    <a:pt x="1708150" y="76200"/>
                  </a:lnTo>
                  <a:lnTo>
                    <a:pt x="1708150" y="222250"/>
                  </a:lnTo>
                  <a:lnTo>
                    <a:pt x="44450" y="22225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32156"/>
                  </a:lnTo>
                  <a:lnTo>
                    <a:pt x="34544" y="234950"/>
                  </a:lnTo>
                  <a:lnTo>
                    <a:pt x="1718056" y="234950"/>
                  </a:lnTo>
                  <a:lnTo>
                    <a:pt x="1720850" y="232156"/>
                  </a:lnTo>
                  <a:lnTo>
                    <a:pt x="1720850" y="228600"/>
                  </a:lnTo>
                  <a:lnTo>
                    <a:pt x="1720850" y="222250"/>
                  </a:lnTo>
                  <a:lnTo>
                    <a:pt x="1720850" y="76200"/>
                  </a:lnTo>
                  <a:lnTo>
                    <a:pt x="17526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13" name="object 1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57700" y="5105400"/>
              <a:ext cx="76200" cy="2286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07353" y="5830011"/>
            <a:ext cx="2357755" cy="45275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15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1.19&gt;</a:t>
            </a:r>
            <a:r>
              <a:rPr sz="1400" b="1" spc="-50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SQL을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이용하는</a:t>
            </a:r>
            <a:endParaRPr sz="1400" b="1" spc="10">
              <a:latin typeface="돋움"/>
              <a:cs typeface="돋움"/>
            </a:endParaRPr>
          </a:p>
          <a:p>
            <a:pPr marL="1070610">
              <a:lnSpc>
                <a:spcPct val="100000"/>
              </a:lnSpc>
              <a:defRPr/>
            </a:pPr>
            <a:r>
              <a:rPr sz="1400" b="1" spc="20">
                <a:latin typeface="돋움"/>
                <a:cs typeface="돋움"/>
              </a:rPr>
              <a:t>두가지</a:t>
            </a:r>
            <a:r>
              <a:rPr sz="1400" b="1" spc="-114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방법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1.5</a:t>
            </a:r>
            <a:r>
              <a:rPr sz="3000" spc="-90"/>
              <a:t> </a:t>
            </a:r>
            <a:r>
              <a:rPr sz="3000" spc="15"/>
              <a:t>SQL</a:t>
            </a:r>
            <a:r>
              <a:rPr sz="3000" spc="-85"/>
              <a:t> </a:t>
            </a:r>
            <a:r>
              <a:rPr sz="3000" spc="15"/>
              <a:t>언어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44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130492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S</a:t>
            </a:r>
            <a:r>
              <a:rPr sz="2000" b="1" spc="5">
                <a:latin typeface="굴림"/>
                <a:cs typeface="굴림"/>
              </a:rPr>
              <a:t>E</a:t>
            </a:r>
            <a:r>
              <a:rPr sz="2000" b="1" spc="-5">
                <a:latin typeface="굴림"/>
                <a:cs typeface="굴림"/>
              </a:rPr>
              <a:t>L</a:t>
            </a:r>
            <a:r>
              <a:rPr sz="2000" b="1" spc="-10">
                <a:latin typeface="굴림"/>
                <a:cs typeface="굴림"/>
              </a:rPr>
              <a:t>E</a:t>
            </a:r>
            <a:r>
              <a:rPr sz="2000" b="1" spc="5">
                <a:latin typeface="굴림"/>
                <a:cs typeface="굴림"/>
              </a:rPr>
              <a:t>C</a:t>
            </a:r>
            <a:r>
              <a:rPr sz="2000" b="1" spc="25">
                <a:latin typeface="굴림"/>
                <a:cs typeface="굴림"/>
              </a:rPr>
              <a:t>T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362200"/>
            <a:ext cx="708660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014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943"/>
              </a:spcBef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급여가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300을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20">
                <a:solidFill>
                  <a:srgbClr val="6600cc"/>
                </a:solidFill>
                <a:latin typeface="돋움"/>
                <a:cs typeface="돋움"/>
              </a:rPr>
              <a:t>넘고</a:t>
            </a:r>
            <a:r>
              <a:rPr sz="1600" b="1" spc="-4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담당업무가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영업관리인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사원의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모든</a:t>
            </a:r>
            <a:r>
              <a:rPr sz="1600" b="1" spc="-3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정보를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보이시오</a:t>
            </a:r>
            <a:endParaRPr sz="1600" b="1" spc="10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SELECT</a:t>
            </a:r>
            <a:r>
              <a:rPr sz="1600" b="1" spc="-104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*</a:t>
            </a:r>
            <a:endParaRPr sz="1600" b="1" spc="1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tabLst>
                <a:tab pos="854710" algn="l"/>
              </a:tabLst>
              <a:defRPr/>
            </a:pPr>
            <a:r>
              <a:rPr sz="1600" b="1" spc="10">
                <a:latin typeface="돋움"/>
                <a:cs typeface="돋움"/>
              </a:rPr>
              <a:t>FROM	emp</a:t>
            </a:r>
            <a:endParaRPr sz="1600" b="1" spc="1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tabLst>
                <a:tab pos="932180" algn="l"/>
              </a:tabLst>
              <a:defRPr/>
            </a:pPr>
            <a:r>
              <a:rPr sz="1600" b="1" spc="5">
                <a:latin typeface="돋움"/>
                <a:cs typeface="돋움"/>
              </a:rPr>
              <a:t>WHERE	</a:t>
            </a:r>
            <a:r>
              <a:rPr sz="1600" b="1">
                <a:latin typeface="돋움"/>
                <a:cs typeface="돋움"/>
              </a:rPr>
              <a:t>salary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 spc="15">
                <a:latin typeface="돋움"/>
                <a:cs typeface="돋움"/>
              </a:rPr>
              <a:t>&gt;</a:t>
            </a:r>
            <a:r>
              <a:rPr sz="1600" b="1" spc="-1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300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AND</a:t>
            </a:r>
            <a:r>
              <a:rPr sz="1600" b="1" spc="-3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job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15">
                <a:latin typeface="돋움"/>
                <a:cs typeface="돋움"/>
              </a:rPr>
              <a:t>=</a:t>
            </a:r>
            <a:r>
              <a:rPr sz="1600" b="1" spc="-2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'영업관리'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962400"/>
            <a:ext cx="708660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950"/>
              </a:spcBef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부서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번호와</a:t>
            </a:r>
            <a:r>
              <a:rPr sz="1600" b="1" spc="-4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25">
                <a:solidFill>
                  <a:srgbClr val="6600cc"/>
                </a:solidFill>
                <a:latin typeface="돋움"/>
                <a:cs typeface="돋움"/>
              </a:rPr>
              <a:t>그</a:t>
            </a:r>
            <a:r>
              <a:rPr sz="1600" b="1" spc="-3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부서에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속한</a:t>
            </a:r>
            <a:r>
              <a:rPr sz="1600" b="1" spc="-3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사원들의</a:t>
            </a:r>
            <a:r>
              <a:rPr sz="1600" b="1" spc="-6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급여액</a:t>
            </a:r>
            <a:r>
              <a:rPr sz="1600" b="1" spc="-4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합계를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보이시오</a:t>
            </a:r>
            <a:endParaRPr sz="1600" b="1" spc="10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SELECT</a:t>
            </a:r>
            <a:r>
              <a:rPr sz="1600" b="1" spc="-8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deptid,</a:t>
            </a:r>
            <a:r>
              <a:rPr sz="1600" b="1" spc="-8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SUM(salary)</a:t>
            </a:r>
            <a:endParaRPr sz="1600" b="1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tabLst>
                <a:tab pos="854710" algn="l"/>
              </a:tabLst>
              <a:defRPr/>
            </a:pPr>
            <a:r>
              <a:rPr sz="1600" b="1" spc="10">
                <a:latin typeface="돋움"/>
                <a:cs typeface="돋움"/>
              </a:rPr>
              <a:t>FROM	emp</a:t>
            </a:r>
            <a:endParaRPr sz="1600" b="1" spc="1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GROUP</a:t>
            </a:r>
            <a:r>
              <a:rPr sz="1600" b="1" spc="-7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BY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deptid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1.5</a:t>
            </a:r>
            <a:r>
              <a:rPr sz="3000" spc="-90"/>
              <a:t> </a:t>
            </a:r>
            <a:r>
              <a:rPr sz="3000" spc="15"/>
              <a:t>SQL</a:t>
            </a:r>
            <a:r>
              <a:rPr sz="3000" spc="-85"/>
              <a:t> </a:t>
            </a:r>
            <a:r>
              <a:rPr sz="3000" spc="15"/>
              <a:t>언어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130492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5">
                <a:latin typeface="굴림"/>
                <a:cs typeface="굴림"/>
              </a:rPr>
              <a:t>S</a:t>
            </a:r>
            <a:r>
              <a:rPr sz="2000" b="1" spc="5">
                <a:latin typeface="굴림"/>
                <a:cs typeface="굴림"/>
              </a:rPr>
              <a:t>E</a:t>
            </a:r>
            <a:r>
              <a:rPr sz="2000" b="1" spc="-5">
                <a:latin typeface="굴림"/>
                <a:cs typeface="굴림"/>
              </a:rPr>
              <a:t>L</a:t>
            </a:r>
            <a:r>
              <a:rPr sz="2000" b="1" spc="-10">
                <a:latin typeface="굴림"/>
                <a:cs typeface="굴림"/>
              </a:rPr>
              <a:t>E</a:t>
            </a:r>
            <a:r>
              <a:rPr sz="2000" b="1" spc="5">
                <a:latin typeface="굴림"/>
                <a:cs typeface="굴림"/>
              </a:rPr>
              <a:t>C</a:t>
            </a:r>
            <a:r>
              <a:rPr sz="2000" b="1" spc="25">
                <a:latin typeface="굴림"/>
                <a:cs typeface="굴림"/>
              </a:rPr>
              <a:t>T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362200"/>
            <a:ext cx="708660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014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943"/>
              </a:spcBef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모든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사원들의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이름과,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부서이름을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보이시오</a:t>
            </a:r>
            <a:endParaRPr sz="1600" b="1" spc="15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91440" marR="3890010">
              <a:lnSpc>
                <a:spcPct val="100000"/>
              </a:lnSpc>
              <a:tabLst>
                <a:tab pos="854710" algn="l"/>
              </a:tabLst>
              <a:defRPr/>
            </a:pPr>
            <a:r>
              <a:rPr sz="1600" b="1" spc="5">
                <a:latin typeface="돋움"/>
                <a:cs typeface="돋움"/>
              </a:rPr>
              <a:t>SELECT</a:t>
            </a:r>
            <a:r>
              <a:rPr sz="1600" b="1" spc="-9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emp.ename,</a:t>
            </a:r>
            <a:r>
              <a:rPr sz="1600" b="1" spc="-75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dept.name </a:t>
            </a:r>
            <a:r>
              <a:rPr sz="1600" b="1" spc="-509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FROM	</a:t>
            </a:r>
            <a:r>
              <a:rPr sz="1600" b="1" spc="5">
                <a:latin typeface="돋움"/>
                <a:cs typeface="돋움"/>
              </a:rPr>
              <a:t>emp,</a:t>
            </a:r>
            <a:r>
              <a:rPr sz="1600" b="1" spc="-5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dept</a:t>
            </a:r>
            <a:endParaRPr sz="1600" b="1" spc="5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tabLst>
                <a:tab pos="932180" algn="l"/>
              </a:tabLst>
              <a:defRPr/>
            </a:pPr>
            <a:r>
              <a:rPr sz="1600" b="1" spc="5">
                <a:latin typeface="돋움"/>
                <a:cs typeface="돋움"/>
              </a:rPr>
              <a:t>WHERE	</a:t>
            </a:r>
            <a:r>
              <a:rPr sz="1600" b="1">
                <a:latin typeface="돋움"/>
                <a:cs typeface="돋움"/>
              </a:rPr>
              <a:t>emp.deptid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 spc="15">
                <a:latin typeface="돋움"/>
                <a:cs typeface="돋움"/>
              </a:rPr>
              <a:t>=</a:t>
            </a:r>
            <a:r>
              <a:rPr sz="1600" b="1" spc="-3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dept.deptid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114800"/>
            <a:ext cx="7086600" cy="1752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113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1190"/>
              </a:spcBef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곽희준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사원이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20">
                <a:solidFill>
                  <a:srgbClr val="6600cc"/>
                </a:solidFill>
                <a:latin typeface="돋움"/>
                <a:cs typeface="돋움"/>
              </a:rPr>
              <a:t>속한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부서의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예산은</a:t>
            </a:r>
            <a:r>
              <a:rPr sz="1600" b="1" spc="-6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얼마인가</a:t>
            </a:r>
            <a:endParaRPr sz="1600" b="1" spc="15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91440" marR="4885690">
              <a:lnSpc>
                <a:spcPct val="100000"/>
              </a:lnSpc>
              <a:tabLst>
                <a:tab pos="854710" algn="l"/>
              </a:tabLst>
              <a:defRPr/>
            </a:pPr>
            <a:r>
              <a:rPr sz="1600" b="1" spc="5">
                <a:latin typeface="돋움"/>
                <a:cs typeface="돋움"/>
              </a:rPr>
              <a:t>SELECT d.name </a:t>
            </a:r>
            <a:r>
              <a:rPr sz="1600" b="1" spc="10">
                <a:latin typeface="돋움"/>
                <a:cs typeface="돋움"/>
              </a:rPr>
              <a:t> FROM	emp</a:t>
            </a:r>
            <a:r>
              <a:rPr sz="1600" b="1" spc="-6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e,</a:t>
            </a:r>
            <a:r>
              <a:rPr sz="1600" b="1" spc="-6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dept</a:t>
            </a:r>
            <a:r>
              <a:rPr sz="1600" b="1" spc="-7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d</a:t>
            </a:r>
            <a:endParaRPr sz="1600" b="1" spc="10">
              <a:latin typeface="돋움"/>
              <a:cs typeface="돋움"/>
            </a:endParaRPr>
          </a:p>
          <a:p>
            <a:pPr marL="91440" marR="4348480">
              <a:lnSpc>
                <a:spcPct val="100000"/>
              </a:lnSpc>
              <a:tabLst>
                <a:tab pos="842644" algn="l"/>
                <a:tab pos="932180" algn="l"/>
              </a:tabLst>
              <a:defRPr/>
            </a:pPr>
            <a:r>
              <a:rPr sz="1600" b="1" spc="5">
                <a:latin typeface="돋움"/>
                <a:cs typeface="돋움"/>
              </a:rPr>
              <a:t>WHERE		</a:t>
            </a:r>
            <a:r>
              <a:rPr sz="1600" b="1">
                <a:latin typeface="돋움"/>
                <a:cs typeface="돋움"/>
              </a:rPr>
              <a:t>e.deptid</a:t>
            </a:r>
            <a:r>
              <a:rPr sz="1600" b="1" spc="-7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=</a:t>
            </a:r>
            <a:r>
              <a:rPr sz="1600" b="1" spc="-4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d.deptid </a:t>
            </a:r>
            <a:r>
              <a:rPr sz="1600" b="1" spc="-509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AND	</a:t>
            </a:r>
            <a:r>
              <a:rPr sz="1600" b="1">
                <a:latin typeface="돋움"/>
                <a:cs typeface="돋움"/>
              </a:rPr>
              <a:t>e.ename</a:t>
            </a:r>
            <a:r>
              <a:rPr sz="1600" b="1" spc="-7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=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'곽희준';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1.5</a:t>
            </a:r>
            <a:r>
              <a:rPr sz="3000" spc="-90"/>
              <a:t> </a:t>
            </a:r>
            <a:r>
              <a:rPr sz="3000" spc="15"/>
              <a:t>SQL</a:t>
            </a:r>
            <a:r>
              <a:rPr sz="3000" spc="-85"/>
              <a:t> </a:t>
            </a:r>
            <a:r>
              <a:rPr sz="3000" spc="15"/>
              <a:t>언어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1244600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10">
                <a:latin typeface="굴림"/>
                <a:cs typeface="굴림"/>
              </a:rPr>
              <a:t>I</a:t>
            </a:r>
            <a:r>
              <a:rPr sz="2000" b="1" spc="15">
                <a:latin typeface="굴림"/>
                <a:cs typeface="굴림"/>
              </a:rPr>
              <a:t>N</a:t>
            </a:r>
            <a:r>
              <a:rPr sz="2000" b="1">
                <a:latin typeface="굴림"/>
                <a:cs typeface="굴림"/>
              </a:rPr>
              <a:t>S</a:t>
            </a:r>
            <a:r>
              <a:rPr sz="2000" b="1" spc="5">
                <a:latin typeface="굴림"/>
                <a:cs typeface="굴림"/>
              </a:rPr>
              <a:t>E</a:t>
            </a:r>
            <a:r>
              <a:rPr sz="2000" b="1" spc="-5">
                <a:latin typeface="굴림"/>
                <a:cs typeface="굴림"/>
              </a:rPr>
              <a:t>R</a:t>
            </a:r>
            <a:r>
              <a:rPr sz="2000" b="1" spc="25">
                <a:latin typeface="굴림"/>
                <a:cs typeface="굴림"/>
              </a:rPr>
              <a:t>T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362200"/>
            <a:ext cx="70866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9864" rIns="0" bIns="0">
            <a:spAutoFit/>
          </a:bodyPr>
          <a:lstStyle/>
          <a:p>
            <a:pPr marL="91440" marR="896619">
              <a:lnSpc>
                <a:spcPts val="1839"/>
              </a:lnSpc>
              <a:spcBef>
                <a:spcPts val="1495"/>
              </a:spcBef>
              <a:defRPr/>
            </a:pPr>
            <a:r>
              <a:rPr sz="1600" b="1" spc="5">
                <a:latin typeface="돋움"/>
                <a:cs typeface="돋움"/>
              </a:rPr>
              <a:t>INSERT</a:t>
            </a:r>
            <a:r>
              <a:rPr sz="1600" b="1" spc="-5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INTO</a:t>
            </a:r>
            <a:r>
              <a:rPr sz="1600" b="1" spc="-4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emp</a:t>
            </a:r>
            <a:r>
              <a:rPr sz="1600" b="1" spc="-4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(empid,</a:t>
            </a:r>
            <a:r>
              <a:rPr sz="1600" b="1" spc="-55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ename,</a:t>
            </a:r>
            <a:r>
              <a:rPr sz="1600" b="1" spc="-4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deptid,</a:t>
            </a:r>
            <a:r>
              <a:rPr sz="1600" b="1" spc="-4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hire_date,</a:t>
            </a:r>
            <a:r>
              <a:rPr sz="1600" b="1" spc="-5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job,</a:t>
            </a:r>
            <a:r>
              <a:rPr sz="1600" b="1" spc="-4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salary) </a:t>
            </a:r>
            <a:r>
              <a:rPr sz="1600" b="1" spc="-509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VALUES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(106,</a:t>
            </a:r>
            <a:r>
              <a:rPr sz="1600" b="1" spc="-60">
                <a:latin typeface="돋움"/>
                <a:cs typeface="돋움"/>
              </a:rPr>
              <a:t> </a:t>
            </a:r>
            <a:r>
              <a:rPr sz="1600" b="1" spc="5">
                <a:latin typeface="Times New Roman"/>
                <a:cs typeface="Times New Roman"/>
              </a:rPr>
              <a:t>‘</a:t>
            </a:r>
            <a:r>
              <a:rPr sz="1600" b="1" spc="5">
                <a:latin typeface="돋움"/>
                <a:cs typeface="돋움"/>
              </a:rPr>
              <a:t>강윤호’,</a:t>
            </a:r>
            <a:r>
              <a:rPr sz="1600" b="1" spc="-3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200,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-5">
                <a:latin typeface="Times New Roman"/>
                <a:cs typeface="Times New Roman"/>
              </a:rPr>
              <a:t>‘</a:t>
            </a:r>
            <a:r>
              <a:rPr sz="1600" b="1" spc="-5">
                <a:latin typeface="돋움"/>
                <a:cs typeface="돋움"/>
              </a:rPr>
              <a:t>2001-01-10</a:t>
            </a:r>
            <a:r>
              <a:rPr sz="1600" b="1" spc="-5">
                <a:latin typeface="Times New Roman"/>
                <a:cs typeface="Times New Roman"/>
              </a:rPr>
              <a:t>’</a:t>
            </a:r>
            <a:r>
              <a:rPr sz="1600" b="1" spc="-5">
                <a:latin typeface="돋움"/>
                <a:cs typeface="돋움"/>
              </a:rPr>
              <a:t>,</a:t>
            </a:r>
            <a:r>
              <a:rPr sz="1600" b="1" spc="-30">
                <a:latin typeface="돋움"/>
                <a:cs typeface="돋움"/>
              </a:rPr>
              <a:t> </a:t>
            </a:r>
            <a:r>
              <a:rPr sz="1600" b="1" spc="5">
                <a:latin typeface="Times New Roman"/>
                <a:cs typeface="Times New Roman"/>
              </a:rPr>
              <a:t>‘</a:t>
            </a:r>
            <a:r>
              <a:rPr sz="1600" b="1" spc="5">
                <a:latin typeface="돋움"/>
                <a:cs typeface="돋움"/>
              </a:rPr>
              <a:t>연말정산’,</a:t>
            </a:r>
            <a:r>
              <a:rPr sz="1600" b="1" spc="-4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400);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810000"/>
            <a:ext cx="70866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" rIns="0" bIns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defRPr/>
            </a:pPr>
            <a:endParaRPr sz="2150">
              <a:latin typeface="Times New Roman"/>
              <a:cs typeface="Times New Roman"/>
            </a:endParaRPr>
          </a:p>
          <a:p>
            <a:pPr marL="91440" marR="3027680">
              <a:lnSpc>
                <a:spcPts val="1800"/>
              </a:lnSpc>
              <a:defRPr/>
            </a:pPr>
            <a:r>
              <a:rPr sz="1600" b="1" spc="5">
                <a:latin typeface="돋움"/>
                <a:cs typeface="돋움"/>
              </a:rPr>
              <a:t>INSERT</a:t>
            </a:r>
            <a:r>
              <a:rPr sz="1600" b="1" spc="-6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INTO</a:t>
            </a:r>
            <a:r>
              <a:rPr sz="1600" b="1" spc="-5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emp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(empid,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ename,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salary) </a:t>
            </a:r>
            <a:r>
              <a:rPr sz="1600" b="1" spc="-509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VALUES</a:t>
            </a:r>
            <a:r>
              <a:rPr sz="1600" b="1" spc="-5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(107,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 spc="-5">
                <a:latin typeface="Times New Roman"/>
                <a:cs typeface="Times New Roman"/>
              </a:rPr>
              <a:t>‘</a:t>
            </a:r>
            <a:r>
              <a:rPr sz="1600" b="1" spc="-5">
                <a:latin typeface="맑은 고딕"/>
                <a:cs typeface="맑은 고딕"/>
              </a:rPr>
              <a:t>남진선</a:t>
            </a:r>
            <a:r>
              <a:rPr sz="1600" b="1" spc="-5">
                <a:latin typeface="Calibri"/>
                <a:cs typeface="Calibri"/>
              </a:rPr>
              <a:t>’</a:t>
            </a:r>
            <a:r>
              <a:rPr sz="1600" b="1" spc="-5">
                <a:latin typeface="돋움"/>
                <a:cs typeface="돋움"/>
              </a:rPr>
              <a:t>,</a:t>
            </a:r>
            <a:r>
              <a:rPr sz="1600" b="1" spc="1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500);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5005832"/>
            <a:ext cx="6422390" cy="513080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일부</a:t>
            </a:r>
            <a:r>
              <a:rPr sz="1600" b="1" spc="-4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컬럼을</a:t>
            </a:r>
            <a:r>
              <a:rPr sz="1600" b="1" spc="-3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생략하고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튜플을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삽입하는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5">
                <a:solidFill>
                  <a:srgbClr val="6600cc"/>
                </a:solidFill>
                <a:latin typeface="돋움"/>
                <a:cs typeface="돋움"/>
              </a:rPr>
              <a:t>경우,</a:t>
            </a:r>
            <a:r>
              <a:rPr sz="1600" b="1" spc="-3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생략된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컬럼들의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값은</a:t>
            </a:r>
            <a:r>
              <a:rPr sz="1600" b="1" spc="-3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5">
                <a:solidFill>
                  <a:srgbClr val="6600cc"/>
                </a:solidFill>
                <a:latin typeface="돋움"/>
                <a:cs typeface="돋움"/>
              </a:rPr>
              <a:t>null</a:t>
            </a:r>
            <a:endParaRPr sz="1600" b="1" spc="5">
              <a:solidFill>
                <a:srgbClr val="6600cc"/>
              </a:solidFill>
              <a:latin typeface="돋움"/>
              <a:cs typeface="돋움"/>
            </a:endParaRPr>
          </a:p>
          <a:p>
            <a:pPr marL="12700">
              <a:lnSpc>
                <a:spcPct val="100000"/>
              </a:lnSpc>
              <a:defRPr/>
            </a:pPr>
            <a:r>
              <a:rPr sz="1600" b="1" spc="25">
                <a:solidFill>
                  <a:srgbClr val="6600cc"/>
                </a:solidFill>
                <a:latin typeface="돋움"/>
                <a:cs typeface="돋움"/>
              </a:rPr>
              <a:t>로</a:t>
            </a:r>
            <a:r>
              <a:rPr sz="1600" b="1" spc="-7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저장된다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1.5</a:t>
            </a:r>
            <a:r>
              <a:rPr sz="3000" spc="-90"/>
              <a:t> </a:t>
            </a:r>
            <a:r>
              <a:rPr sz="3000" spc="15"/>
              <a:t>SQL</a:t>
            </a:r>
            <a:r>
              <a:rPr sz="3000" spc="-85"/>
              <a:t> </a:t>
            </a:r>
            <a:r>
              <a:rPr sz="3000" spc="15"/>
              <a:t>언어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143000" y="2362200"/>
            <a:ext cx="7086600" cy="1447800"/>
          </a:xfrm>
          <a:custGeom>
            <a:avLst/>
            <a:gdLst/>
            <a:rect l="l" t="t" r="r" b="b"/>
            <a:pathLst>
              <a:path w="7086600" h="1447800">
                <a:moveTo>
                  <a:pt x="0" y="1447800"/>
                </a:moveTo>
                <a:lnTo>
                  <a:pt x="7086600" y="1447800"/>
                </a:lnTo>
                <a:lnTo>
                  <a:pt x="7086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383540" y="1793189"/>
            <a:ext cx="6640830" cy="192151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5">
                <a:latin typeface="굴림"/>
                <a:cs typeface="굴림"/>
              </a:rPr>
              <a:t>UPDATE</a:t>
            </a:r>
            <a:endParaRPr sz="2000" b="1" spc="5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defRPr/>
            </a:pPr>
            <a:endParaRPr sz="2250">
              <a:latin typeface="굴림"/>
              <a:cs typeface="굴림"/>
            </a:endParaRPr>
          </a:p>
          <a:p>
            <a:pPr marL="850900">
              <a:lnSpc>
                <a:spcPct val="100000"/>
              </a:lnSpc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홍성길</a:t>
            </a:r>
            <a:r>
              <a:rPr sz="1600" b="1" spc="-6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사원의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부서번호를</a:t>
            </a:r>
            <a:r>
              <a:rPr sz="1600" b="1" spc="-7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5">
                <a:solidFill>
                  <a:srgbClr val="6600cc"/>
                </a:solidFill>
                <a:latin typeface="돋움"/>
                <a:cs typeface="돋움"/>
              </a:rPr>
              <a:t>400으로,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급여를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5">
                <a:solidFill>
                  <a:srgbClr val="6600cc"/>
                </a:solidFill>
                <a:latin typeface="돋움"/>
                <a:cs typeface="돋움"/>
              </a:rPr>
              <a:t>500으로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변경하시오</a:t>
            </a:r>
            <a:endParaRPr sz="1600" b="1" spc="10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85090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UPDATE</a:t>
            </a:r>
            <a:r>
              <a:rPr sz="1600" b="1" spc="-9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emp</a:t>
            </a:r>
            <a:endParaRPr sz="1600" b="1" spc="10">
              <a:latin typeface="돋움"/>
              <a:cs typeface="돋움"/>
            </a:endParaRPr>
          </a:p>
          <a:p>
            <a:pPr marL="850900">
              <a:lnSpc>
                <a:spcPct val="100000"/>
              </a:lnSpc>
              <a:tabLst>
                <a:tab pos="1551305" algn="l"/>
              </a:tabLst>
              <a:defRPr/>
            </a:pPr>
            <a:r>
              <a:rPr sz="1600" b="1" spc="10">
                <a:latin typeface="돋움"/>
                <a:cs typeface="돋움"/>
              </a:rPr>
              <a:t>SET	</a:t>
            </a:r>
            <a:r>
              <a:rPr sz="1600" b="1">
                <a:latin typeface="돋움"/>
                <a:cs typeface="돋움"/>
              </a:rPr>
              <a:t>deptid=400,</a:t>
            </a:r>
            <a:r>
              <a:rPr sz="1600" b="1" spc="-8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salary=500</a:t>
            </a:r>
            <a:endParaRPr sz="1600" b="1">
              <a:latin typeface="돋움"/>
              <a:cs typeface="돋움"/>
            </a:endParaRPr>
          </a:p>
          <a:p>
            <a:pPr marL="850900">
              <a:lnSpc>
                <a:spcPct val="100000"/>
              </a:lnSpc>
              <a:tabLst>
                <a:tab pos="1757680" algn="l"/>
              </a:tabLst>
              <a:defRPr/>
            </a:pPr>
            <a:r>
              <a:rPr sz="1600" b="1" spc="5">
                <a:latin typeface="돋움"/>
                <a:cs typeface="돋움"/>
              </a:rPr>
              <a:t>WHERE	</a:t>
            </a:r>
            <a:r>
              <a:rPr sz="1600" b="1">
                <a:latin typeface="돋움"/>
                <a:cs typeface="돋움"/>
              </a:rPr>
              <a:t>ename='홍성길‘</a:t>
            </a:r>
            <a:r>
              <a:rPr sz="1600" b="1" spc="-8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47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143000" y="3962400"/>
            <a:ext cx="7086600" cy="2057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1610" rIns="0" bIns="0">
            <a:spAutoFit/>
          </a:bodyPr>
          <a:lstStyle/>
          <a:p>
            <a:pPr marL="91440">
              <a:lnSpc>
                <a:spcPct val="100000"/>
              </a:lnSpc>
              <a:spcBef>
                <a:spcPts val="1430"/>
              </a:spcBef>
              <a:defRPr/>
            </a:pP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영업부에</a:t>
            </a:r>
            <a:r>
              <a:rPr sz="1600" b="1" spc="-6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속한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사원의</a:t>
            </a:r>
            <a:r>
              <a:rPr sz="1600" b="1" spc="-4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급여를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20%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인상하시오</a:t>
            </a:r>
            <a:endParaRPr sz="1600" b="1" spc="15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UPDATE</a:t>
            </a:r>
            <a:r>
              <a:rPr sz="1600" b="1" spc="-9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emp</a:t>
            </a:r>
            <a:endParaRPr sz="1600" b="1" spc="1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tabLst>
                <a:tab pos="791845" algn="l"/>
              </a:tabLst>
              <a:defRPr/>
            </a:pPr>
            <a:r>
              <a:rPr sz="1600" b="1" spc="10">
                <a:latin typeface="돋움"/>
                <a:cs typeface="돋움"/>
              </a:rPr>
              <a:t>SET	</a:t>
            </a:r>
            <a:r>
              <a:rPr sz="1600" b="1" spc="5">
                <a:latin typeface="돋움"/>
                <a:cs typeface="돋움"/>
              </a:rPr>
              <a:t>salary</a:t>
            </a:r>
            <a:r>
              <a:rPr sz="1600" b="1" spc="-85">
                <a:latin typeface="돋움"/>
                <a:cs typeface="돋움"/>
              </a:rPr>
              <a:t> </a:t>
            </a:r>
            <a:r>
              <a:rPr sz="1600" b="1" spc="15">
                <a:latin typeface="돋움"/>
                <a:cs typeface="돋움"/>
              </a:rPr>
              <a:t>=</a:t>
            </a:r>
            <a:r>
              <a:rPr sz="1600" b="1" spc="-45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salary*1.2</a:t>
            </a:r>
            <a:endParaRPr sz="1600" b="1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tabLst>
                <a:tab pos="997585" algn="l"/>
              </a:tabLst>
              <a:defRPr/>
            </a:pPr>
            <a:r>
              <a:rPr sz="1600" b="1" spc="5">
                <a:latin typeface="돋움"/>
                <a:cs typeface="돋움"/>
              </a:rPr>
              <a:t>WHERE	deptid</a:t>
            </a:r>
            <a:r>
              <a:rPr sz="1600" b="1" spc="-6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=</a:t>
            </a:r>
            <a:r>
              <a:rPr sz="1600" b="1" spc="-3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(SELECT</a:t>
            </a:r>
            <a:r>
              <a:rPr sz="1600" b="1" spc="-6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deptid</a:t>
            </a:r>
            <a:endParaRPr sz="1600" b="1" spc="5">
              <a:latin typeface="돋움"/>
              <a:cs typeface="돋움"/>
            </a:endParaRPr>
          </a:p>
          <a:p>
            <a:pPr marL="1492250">
              <a:lnSpc>
                <a:spcPct val="100000"/>
              </a:lnSpc>
              <a:defRPr/>
            </a:pPr>
            <a:r>
              <a:rPr sz="1600" b="1" spc="10">
                <a:latin typeface="돋움"/>
                <a:cs typeface="돋움"/>
              </a:rPr>
              <a:t>FROM</a:t>
            </a:r>
            <a:r>
              <a:rPr sz="1600" b="1" spc="-9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dept</a:t>
            </a:r>
            <a:endParaRPr sz="1600" b="1" spc="10">
              <a:latin typeface="돋움"/>
              <a:cs typeface="돋움"/>
            </a:endParaRPr>
          </a:p>
          <a:p>
            <a:pPr marL="149225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WHERE</a:t>
            </a:r>
            <a:r>
              <a:rPr sz="1600" b="1" spc="-6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dname</a:t>
            </a:r>
            <a:r>
              <a:rPr sz="1600" b="1" spc="-5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=</a:t>
            </a:r>
            <a:r>
              <a:rPr sz="1600" b="1" spc="-20">
                <a:latin typeface="돋움"/>
                <a:cs typeface="돋움"/>
              </a:rPr>
              <a:t> </a:t>
            </a:r>
            <a:r>
              <a:rPr sz="1600" b="1">
                <a:latin typeface="돋움"/>
                <a:cs typeface="돋움"/>
              </a:rPr>
              <a:t>'영업부')</a:t>
            </a:r>
            <a:r>
              <a:rPr sz="1600" b="1" spc="-5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738120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1.5</a:t>
            </a:r>
            <a:r>
              <a:rPr sz="3000" spc="-90"/>
              <a:t> </a:t>
            </a:r>
            <a:r>
              <a:rPr sz="3000" spc="15"/>
              <a:t>SQL</a:t>
            </a:r>
            <a:r>
              <a:rPr sz="3000" spc="-85"/>
              <a:t> </a:t>
            </a:r>
            <a:r>
              <a:rPr sz="3000" spc="15"/>
              <a:t>언어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48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130238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>
                <a:latin typeface="굴림"/>
                <a:cs typeface="굴림"/>
              </a:rPr>
              <a:t>DELETE</a:t>
            </a:r>
            <a:endParaRPr sz="2000">
              <a:latin typeface="굴림"/>
              <a:cs typeface="굴림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362200"/>
            <a:ext cx="708660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69" rIns="0" bIns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홍성길</a:t>
            </a:r>
            <a:r>
              <a:rPr sz="16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사원의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정보를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사원정보에서</a:t>
            </a:r>
            <a:r>
              <a:rPr sz="1600" b="1" spc="-7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삭제하시오</a:t>
            </a:r>
            <a:endParaRPr sz="1600" b="1" spc="15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DELETE</a:t>
            </a:r>
            <a:r>
              <a:rPr sz="1600" b="1" spc="-8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FROM</a:t>
            </a:r>
            <a:r>
              <a:rPr sz="1600" b="1" spc="-80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emp</a:t>
            </a:r>
            <a:endParaRPr sz="1600" b="1" spc="1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tabLst>
                <a:tab pos="998219" algn="l"/>
              </a:tabLst>
              <a:defRPr/>
            </a:pPr>
            <a:r>
              <a:rPr sz="1600" b="1" spc="5">
                <a:latin typeface="돋움"/>
                <a:cs typeface="돋움"/>
              </a:rPr>
              <a:t>WHERE	</a:t>
            </a:r>
            <a:r>
              <a:rPr sz="1600" b="1">
                <a:latin typeface="돋움"/>
                <a:cs typeface="돋움"/>
              </a:rPr>
              <a:t>ename='홍성길‘</a:t>
            </a:r>
            <a:r>
              <a:rPr sz="1600" b="1" spc="-80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038600"/>
            <a:ext cx="708660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69" rIns="0" bIns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  <a:defRPr/>
            </a:pPr>
            <a:endParaRPr sz="16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모든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사원의</a:t>
            </a:r>
            <a:r>
              <a:rPr sz="1600" b="1" spc="-5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5">
                <a:solidFill>
                  <a:srgbClr val="6600cc"/>
                </a:solidFill>
                <a:latin typeface="돋움"/>
                <a:cs typeface="돋움"/>
              </a:rPr>
              <a:t>정보를</a:t>
            </a:r>
            <a:r>
              <a:rPr sz="1600" b="1" spc="-5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사원정보에서</a:t>
            </a:r>
            <a:r>
              <a:rPr sz="1600" b="1" spc="-7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600" b="1" spc="10">
                <a:solidFill>
                  <a:srgbClr val="6600cc"/>
                </a:solidFill>
                <a:latin typeface="돋움"/>
                <a:cs typeface="돋움"/>
              </a:rPr>
              <a:t>삭제하시오</a:t>
            </a:r>
            <a:endParaRPr sz="1600" b="1" spc="10">
              <a:solidFill>
                <a:srgbClr val="6600cc"/>
              </a:solidFill>
              <a:latin typeface="돋움"/>
              <a:cs typeface="돋움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defRPr/>
            </a:pPr>
            <a:endParaRPr sz="1450">
              <a:latin typeface="돋움"/>
              <a:cs typeface="돋움"/>
            </a:endParaRPr>
          </a:p>
          <a:p>
            <a:pPr marL="91440">
              <a:lnSpc>
                <a:spcPct val="100000"/>
              </a:lnSpc>
              <a:defRPr/>
            </a:pPr>
            <a:r>
              <a:rPr sz="1600" b="1" spc="5">
                <a:latin typeface="돋움"/>
                <a:cs typeface="돋움"/>
              </a:rPr>
              <a:t>DELETE</a:t>
            </a:r>
            <a:r>
              <a:rPr sz="1600" b="1" spc="-7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FROM</a:t>
            </a:r>
            <a:r>
              <a:rPr sz="1600" b="1" spc="-75">
                <a:latin typeface="돋움"/>
                <a:cs typeface="돋움"/>
              </a:rPr>
              <a:t> </a:t>
            </a:r>
            <a:r>
              <a:rPr sz="1600" b="1" spc="10">
                <a:latin typeface="돋움"/>
                <a:cs typeface="돋움"/>
              </a:rPr>
              <a:t>emp</a:t>
            </a:r>
            <a:r>
              <a:rPr sz="1600" b="1" spc="-65">
                <a:latin typeface="돋움"/>
                <a:cs typeface="돋움"/>
              </a:rPr>
              <a:t> </a:t>
            </a:r>
            <a:r>
              <a:rPr sz="1600" b="1" spc="5">
                <a:latin typeface="돋움"/>
                <a:cs typeface="돋움"/>
              </a:rPr>
              <a:t>;</a:t>
            </a:r>
            <a:endParaRPr sz="16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0">
            <a:off x="604837" y="376237"/>
            <a:ext cx="7807325" cy="645160"/>
            <a:chOff x="604837" y="376237"/>
            <a:chExt cx="7807325" cy="645160"/>
          </a:xfrm>
        </p:grpSpPr>
        <p:sp>
          <p:nvSpPr>
            <p:cNvPr id="3" name="object 3"/>
            <p:cNvSpPr/>
            <p:nvPr/>
          </p:nvSpPr>
          <p:spPr>
            <a:xfrm>
              <a:off x="630237" y="401319"/>
              <a:ext cx="7781925" cy="619760"/>
            </a:xfrm>
            <a:custGeom>
              <a:avLst/>
              <a:gdLst/>
              <a:rect l="l" t="t" r="r" b="b"/>
              <a:pathLst>
                <a:path w="7781925" h="619760">
                  <a:moveTo>
                    <a:pt x="7781861" y="0"/>
                  </a:moveTo>
                  <a:lnTo>
                    <a:pt x="7751762" y="0"/>
                  </a:lnTo>
                  <a:lnTo>
                    <a:pt x="7751762" y="5080"/>
                  </a:lnTo>
                  <a:lnTo>
                    <a:pt x="7751762" y="10160"/>
                  </a:lnTo>
                  <a:lnTo>
                    <a:pt x="7751762" y="589280"/>
                  </a:lnTo>
                  <a:lnTo>
                    <a:pt x="9525" y="589280"/>
                  </a:lnTo>
                  <a:lnTo>
                    <a:pt x="4762" y="589280"/>
                  </a:lnTo>
                  <a:lnTo>
                    <a:pt x="0" y="589280"/>
                  </a:lnTo>
                  <a:lnTo>
                    <a:pt x="0" y="609600"/>
                  </a:lnTo>
                  <a:lnTo>
                    <a:pt x="0" y="619760"/>
                  </a:lnTo>
                  <a:lnTo>
                    <a:pt x="7781861" y="619760"/>
                  </a:lnTo>
                  <a:lnTo>
                    <a:pt x="7781861" y="609600"/>
                  </a:lnTo>
                  <a:lnTo>
                    <a:pt x="7781861" y="10160"/>
                  </a:lnTo>
                  <a:lnTo>
                    <a:pt x="778186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81000"/>
              <a:ext cx="7772400" cy="609600"/>
            </a:xfrm>
            <a:custGeom>
              <a:avLst/>
              <a:gdLst/>
              <a:rect l="l" t="t" r="r" b="b"/>
              <a:pathLst>
                <a:path w="7772400" h="609600">
                  <a:moveTo>
                    <a:pt x="0" y="609600"/>
                  </a:moveTo>
                  <a:lnTo>
                    <a:pt x="7772400" y="6096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" name="object 5"/>
          <p:cNvSpPr/>
          <p:nvPr/>
        </p:nvSpPr>
        <p:spPr>
          <a:xfrm>
            <a:off x="1143000" y="2133600"/>
            <a:ext cx="7086600" cy="4267200"/>
          </a:xfrm>
          <a:custGeom>
            <a:avLst/>
            <a:gdLst/>
            <a:rect l="l" t="t" r="r" b="b"/>
            <a:pathLst>
              <a:path w="7086600" h="4267200">
                <a:moveTo>
                  <a:pt x="7086600" y="0"/>
                </a:moveTo>
                <a:lnTo>
                  <a:pt x="0" y="0"/>
                </a:lnTo>
                <a:lnTo>
                  <a:pt x="0" y="4267200"/>
                </a:lnTo>
                <a:lnTo>
                  <a:pt x="7086600" y="4267200"/>
                </a:lnTo>
                <a:lnTo>
                  <a:pt x="7086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5188" y="57911"/>
          <a:ext cx="8840469" cy="636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15"/>
                <a:gridCol w="7086600"/>
                <a:gridCol w="744854"/>
              </a:tblGrid>
              <a:tr h="66040">
                <a:tc gridSpan="3"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T w="38100">
                      <a:solidFill>
                        <a:srgbClr val="3333cc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990089">
                <a:tc gridSpan="3">
                  <a:txBody>
                    <a:bodyPr vert="horz" lIns="0" tIns="326390" rIns="0" bIns="0" anchor="t" anchorCtr="0"/>
                    <a:p>
                      <a:pPr marL="3218180">
                        <a:lnSpc>
                          <a:spcPct val="100000"/>
                        </a:lnSpc>
                        <a:spcBef>
                          <a:spcPts val="2570"/>
                        </a:spcBef>
                        <a:defRPr/>
                      </a:pPr>
                      <a:r>
                        <a:rPr sz="3000" b="1" spc="15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1.5</a:t>
                      </a:r>
                      <a:r>
                        <a:rPr sz="3000" b="1" spc="-90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15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SQL</a:t>
                      </a:r>
                      <a:r>
                        <a:rPr sz="3000" b="1" spc="-85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 </a:t>
                      </a:r>
                      <a:r>
                        <a:rPr sz="3000" b="1" spc="15">
                          <a:solidFill>
                            <a:srgbClr val="3333cc"/>
                          </a:solidFill>
                          <a:latin typeface="굴림"/>
                          <a:cs typeface="굴림"/>
                        </a:rPr>
                        <a:t>언어</a:t>
                      </a:r>
                      <a:endParaRPr sz="3000" b="1" spc="15">
                        <a:solidFill>
                          <a:srgbClr val="3333cc"/>
                        </a:solidFill>
                        <a:latin typeface="굴림"/>
                        <a:cs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defRPr/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604520" indent="-343535">
                        <a:lnSpc>
                          <a:spcPct val="100000"/>
                        </a:lnSpc>
                        <a:buFont typeface="Wingdings"/>
                        <a:buChar char="q"/>
                        <a:tabLst>
                          <a:tab pos="605155" algn="l"/>
                        </a:tabLst>
                        <a:defRPr/>
                      </a:pPr>
                      <a:r>
                        <a:rPr sz="2000" b="1" spc="5">
                          <a:latin typeface="굴림"/>
                          <a:cs typeface="굴림"/>
                        </a:rPr>
                        <a:t>CREATE</a:t>
                      </a:r>
                      <a:endParaRPr sz="2000">
                        <a:latin typeface="굴림"/>
                        <a:cs typeface="굴림"/>
                      </a:endParaRPr>
                    </a:p>
                  </a:txBody>
                  <a:tcPr marL="0" marR="0" marT="32639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T w="12700">
                      <a:solidFill>
                        <a:srgbClr val="3333c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4246245"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 vert="horz" lIns="0" tIns="6350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  <a:defRPr/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defRPr/>
                      </a:pPr>
                      <a:r>
                        <a:rPr sz="1600" b="1" spc="5">
                          <a:latin typeface="돋움"/>
                          <a:cs typeface="돋움"/>
                        </a:rPr>
                        <a:t>CREATE</a:t>
                      </a:r>
                      <a:r>
                        <a:rPr sz="1600" b="1" spc="-8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TABLE</a:t>
                      </a:r>
                      <a:r>
                        <a:rPr sz="1600" b="1" spc="-8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emp</a:t>
                      </a:r>
                      <a:endParaRPr sz="1600" b="1" spc="10">
                        <a:latin typeface="돋움"/>
                        <a:cs typeface="돋움"/>
                      </a:endParaRPr>
                    </a:p>
                    <a:p>
                      <a:pPr marL="227329" marR="4475480" indent="-135890">
                        <a:lnSpc>
                          <a:spcPct val="100000"/>
                        </a:lnSpc>
                        <a:defRPr/>
                      </a:pPr>
                      <a:r>
                        <a:rPr sz="1600" b="1" spc="5">
                          <a:latin typeface="돋움"/>
                          <a:cs typeface="돋움"/>
                        </a:rPr>
                        <a:t>(</a:t>
                      </a:r>
                      <a:r>
                        <a:rPr sz="1600" b="1" spc="-2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deptid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int(10)</a:t>
                      </a:r>
                      <a:r>
                        <a:rPr sz="1600" b="1" spc="-6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NOT</a:t>
                      </a:r>
                      <a:r>
                        <a:rPr sz="1600" b="1" spc="-4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NULL, </a:t>
                      </a:r>
                      <a:r>
                        <a:rPr sz="1600" b="1" spc="-509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dname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char(20),</a:t>
                      </a:r>
                      <a:endParaRPr sz="1600" b="1">
                        <a:latin typeface="돋움"/>
                        <a:cs typeface="돋움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  <a:defRPr/>
                      </a:pPr>
                      <a:r>
                        <a:rPr sz="1600" b="1">
                          <a:latin typeface="돋움"/>
                          <a:cs typeface="돋움"/>
                        </a:rPr>
                        <a:t>budget</a:t>
                      </a:r>
                      <a:r>
                        <a:rPr sz="1600" b="1" spc="-9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char(5),</a:t>
                      </a:r>
                      <a:endParaRPr sz="1600" b="1">
                        <a:latin typeface="돋움"/>
                        <a:cs typeface="돋움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  <a:defRPr/>
                      </a:pPr>
                      <a:r>
                        <a:rPr sz="1600" b="1">
                          <a:latin typeface="돋움"/>
                          <a:cs typeface="돋움"/>
                        </a:rPr>
                        <a:t>PRIMARY</a:t>
                      </a:r>
                      <a:r>
                        <a:rPr sz="1600" b="1" spc="-7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KEY(deptid)</a:t>
                      </a:r>
                      <a:endParaRPr sz="1600" b="1">
                        <a:latin typeface="돋움"/>
                        <a:cs typeface="돋움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defRPr/>
                      </a:pPr>
                      <a:r>
                        <a:rPr sz="1600" b="1" spc="5">
                          <a:latin typeface="돋움"/>
                          <a:cs typeface="돋움"/>
                        </a:rPr>
                        <a:t>);</a:t>
                      </a:r>
                      <a:endParaRPr sz="1600" b="1" spc="5">
                        <a:latin typeface="돋움"/>
                        <a:cs typeface="돋움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defRPr/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defRPr/>
                      </a:pPr>
                      <a:r>
                        <a:rPr sz="1600" b="1" spc="5">
                          <a:latin typeface="돋움"/>
                          <a:cs typeface="돋움"/>
                        </a:rPr>
                        <a:t>CREATE</a:t>
                      </a:r>
                      <a:r>
                        <a:rPr sz="1600" b="1" spc="-8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TABLE</a:t>
                      </a:r>
                      <a:r>
                        <a:rPr sz="1600" b="1" spc="-8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emp</a:t>
                      </a:r>
                      <a:endParaRPr sz="1600" b="1" spc="10">
                        <a:latin typeface="돋움"/>
                        <a:cs typeface="돋움"/>
                      </a:endParaRPr>
                    </a:p>
                    <a:p>
                      <a:pPr marL="227329" marR="4476750" indent="-135890">
                        <a:lnSpc>
                          <a:spcPct val="100000"/>
                        </a:lnSpc>
                        <a:defRPr/>
                      </a:pPr>
                      <a:r>
                        <a:rPr sz="1600" b="1" spc="5">
                          <a:latin typeface="돋움"/>
                          <a:cs typeface="돋움"/>
                        </a:rPr>
                        <a:t>(</a:t>
                      </a:r>
                      <a:r>
                        <a:rPr sz="1600" b="1" spc="-2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empid</a:t>
                      </a:r>
                      <a:r>
                        <a:rPr sz="1600" b="1" spc="-5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int(10)</a:t>
                      </a:r>
                      <a:r>
                        <a:rPr sz="1600" b="1" spc="-7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NOT</a:t>
                      </a:r>
                      <a:r>
                        <a:rPr sz="1600" b="1" spc="-4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NULL, </a:t>
                      </a:r>
                      <a:r>
                        <a:rPr sz="1600" b="1" spc="-509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ename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char(20),</a:t>
                      </a:r>
                      <a:endParaRPr sz="1600" b="1">
                        <a:latin typeface="돋움"/>
                        <a:cs typeface="돋움"/>
                      </a:endParaRPr>
                    </a:p>
                    <a:p>
                      <a:pPr marL="227329" marR="5454015">
                        <a:lnSpc>
                          <a:spcPct val="100000"/>
                        </a:lnSpc>
                        <a:defRPr/>
                      </a:pPr>
                      <a:r>
                        <a:rPr sz="1600" b="1">
                          <a:latin typeface="돋움"/>
                          <a:cs typeface="돋움"/>
                        </a:rPr>
                        <a:t>deptid int(5),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10">
                          <a:latin typeface="돋움"/>
                          <a:cs typeface="돋움"/>
                        </a:rPr>
                        <a:t>h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i</a:t>
                      </a:r>
                      <a:r>
                        <a:rPr sz="1600" b="1" spc="-10">
                          <a:latin typeface="돋움"/>
                          <a:cs typeface="돋움"/>
                        </a:rPr>
                        <a:t>r</a:t>
                      </a:r>
                      <a:r>
                        <a:rPr sz="1600" b="1" spc="-20">
                          <a:latin typeface="돋움"/>
                          <a:cs typeface="돋움"/>
                        </a:rPr>
                        <a:t>e</a:t>
                      </a:r>
                      <a:r>
                        <a:rPr sz="1600" b="1" spc="-10">
                          <a:latin typeface="돋움"/>
                          <a:cs typeface="돋움"/>
                        </a:rPr>
                        <a:t>_</a:t>
                      </a:r>
                      <a:r>
                        <a:rPr sz="1600" b="1" spc="-20">
                          <a:latin typeface="돋움"/>
                          <a:cs typeface="돋움"/>
                        </a:rPr>
                        <a:t>da</a:t>
                      </a:r>
                      <a:r>
                        <a:rPr sz="1600" b="1" spc="-10">
                          <a:latin typeface="돋움"/>
                          <a:cs typeface="돋움"/>
                        </a:rPr>
                        <a:t>t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e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d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a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t</a:t>
                      </a:r>
                      <a:r>
                        <a:rPr sz="1600" b="1" spc="-15">
                          <a:latin typeface="돋움"/>
                          <a:cs typeface="돋움"/>
                        </a:rPr>
                        <a:t>e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, 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job</a:t>
                      </a:r>
                      <a:r>
                        <a:rPr sz="1600" b="1" spc="-7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-5">
                          <a:latin typeface="돋움"/>
                          <a:cs typeface="돋움"/>
                        </a:rPr>
                        <a:t>char(20),</a:t>
                      </a:r>
                      <a:endParaRPr sz="1600" b="1" spc="-5">
                        <a:latin typeface="돋움"/>
                        <a:cs typeface="돋움"/>
                      </a:endParaRPr>
                    </a:p>
                    <a:p>
                      <a:pPr marL="227329" marR="4526280">
                        <a:lnSpc>
                          <a:spcPct val="100000"/>
                        </a:lnSpc>
                        <a:defRPr/>
                      </a:pPr>
                      <a:r>
                        <a:rPr sz="1600" b="1">
                          <a:latin typeface="돋움"/>
                          <a:cs typeface="돋움"/>
                        </a:rPr>
                        <a:t>salary</a:t>
                      </a:r>
                      <a:r>
                        <a:rPr sz="1600" b="1" spc="-7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int(10)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10">
                          <a:latin typeface="돋움"/>
                          <a:cs typeface="돋움"/>
                        </a:rPr>
                        <a:t>NOT</a:t>
                      </a:r>
                      <a:r>
                        <a:rPr sz="1600" b="1" spc="-5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NULL, </a:t>
                      </a:r>
                      <a:r>
                        <a:rPr sz="1600" b="1" spc="-509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PRIMARY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KEY(empid),</a:t>
                      </a:r>
                      <a:endParaRPr sz="1600" b="1">
                        <a:latin typeface="돋움"/>
                        <a:cs typeface="돋움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  <a:defRPr/>
                      </a:pPr>
                      <a:r>
                        <a:rPr sz="1600" b="1">
                          <a:latin typeface="돋움"/>
                          <a:cs typeface="돋움"/>
                        </a:rPr>
                        <a:t>FOREIGN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KEY</a:t>
                      </a:r>
                      <a:r>
                        <a:rPr sz="1600" b="1" spc="-2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(deptid)</a:t>
                      </a:r>
                      <a:r>
                        <a:rPr sz="1600" b="1" spc="-4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REFERENCES</a:t>
                      </a:r>
                      <a:r>
                        <a:rPr sz="1600" b="1" spc="-60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>
                          <a:latin typeface="돋움"/>
                          <a:cs typeface="돋움"/>
                        </a:rPr>
                        <a:t>dept(deptno))</a:t>
                      </a:r>
                      <a:r>
                        <a:rPr sz="1600" b="1" spc="-45">
                          <a:latin typeface="돋움"/>
                          <a:cs typeface="돋움"/>
                        </a:rPr>
                        <a:t> </a:t>
                      </a:r>
                      <a:r>
                        <a:rPr sz="1600" b="1" spc="5">
                          <a:latin typeface="돋움"/>
                          <a:cs typeface="돋움"/>
                        </a:rPr>
                        <a:t>;</a:t>
                      </a:r>
                      <a:endParaRPr sz="1600">
                        <a:latin typeface="돋움"/>
                        <a:cs typeface="돋움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2700">
                      <a:solidFill>
                        <a:srgbClr val="3333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366759" cy="198310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 b="1" spc="10">
              <a:latin typeface="굴림"/>
              <a:cs typeface="굴림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Wingdings"/>
              <a:buChar char="Ø"/>
              <a:tabLst>
                <a:tab pos="75692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파일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시스템의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문제점</a:t>
            </a:r>
            <a:endParaRPr sz="1800" b="1" spc="20">
              <a:latin typeface="굴림"/>
              <a:cs typeface="굴림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9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종속성(data</a:t>
            </a:r>
            <a:r>
              <a:rPr sz="1800" b="1" spc="-7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dependency)</a:t>
            </a:r>
            <a:endParaRPr sz="1800" b="1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5080" lvl="3" indent="-228600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데이터를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구조가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데이터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구조(파일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구조)의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영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향을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받는다는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것을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의미</a:t>
            </a:r>
            <a:endParaRPr sz="1800" b="1" spc="15">
              <a:latin typeface="굴림"/>
              <a:cs typeface="굴림"/>
            </a:endParaRPr>
          </a:p>
          <a:p>
            <a:pPr marL="1612900" lvl="3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종속성은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프로그램의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개발과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유지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보수를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어렵게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한다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3540" y="1793189"/>
            <a:ext cx="2533015" cy="331470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4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>
              <a:latin typeface="굴림"/>
              <a:cs typeface="굴림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637" y="2357437"/>
          <a:ext cx="3581400" cy="167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1230"/>
                <a:gridCol w="1360170"/>
              </a:tblGrid>
              <a:tr h="381000">
                <a:tc gridSpan="2">
                  <a:txBody>
                    <a:bodyPr vert="horz" lIns="0" tIns="111759" rIns="0" bIns="0" anchor="t" anchorCtr="0"/>
                    <a:p>
                      <a:pPr marL="91440">
                        <a:lnSpc>
                          <a:spcPct val="100000"/>
                        </a:lnSpc>
                        <a:spcBef>
                          <a:spcPts val="880"/>
                        </a:spcBef>
                        <a:defRPr/>
                      </a:pPr>
                      <a:r>
                        <a:rPr sz="1200">
                          <a:latin typeface="굴림"/>
                          <a:cs typeface="굴림"/>
                        </a:rPr>
                        <a:t>응용</a:t>
                      </a:r>
                      <a:r>
                        <a:rPr sz="1200" spc="-55">
                          <a:latin typeface="굴림"/>
                          <a:cs typeface="굴림"/>
                        </a:rPr>
                        <a:t> </a:t>
                      </a:r>
                      <a:r>
                        <a:rPr sz="1200">
                          <a:latin typeface="굴림"/>
                          <a:cs typeface="굴림"/>
                        </a:rPr>
                        <a:t>프로그램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78130">
                <a:tc>
                  <a:txBody>
                    <a:bodyPr vert="horz" lIns="0" tIns="88900" rIns="0" bIns="0" anchor="t" anchorCtr="0"/>
                    <a:p>
                      <a:pPr marL="91440">
                        <a:lnSpc>
                          <a:spcPts val="1390"/>
                        </a:lnSpc>
                        <a:spcBef>
                          <a:spcPts val="700"/>
                        </a:spcBef>
                        <a:defRPr/>
                      </a:pPr>
                      <a:r>
                        <a:rPr sz="1200" spc="-5">
                          <a:latin typeface="굴림"/>
                          <a:cs typeface="굴림"/>
                        </a:rPr>
                        <a:t>01</a:t>
                      </a:r>
                      <a:r>
                        <a:rPr sz="1200" spc="265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STUDENT-TBL.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2245">
                <a:tc>
                  <a:txBody>
                    <a:bodyPr vert="horz" lIns="0" tIns="0" rIns="0" bIns="0" anchor="t" anchorCtr="0"/>
                    <a:p>
                      <a:pPr marL="358140">
                        <a:lnSpc>
                          <a:spcPts val="1340"/>
                        </a:lnSpc>
                        <a:defRPr/>
                      </a:pPr>
                      <a:r>
                        <a:rPr sz="1200" spc="-5">
                          <a:latin typeface="굴림"/>
                          <a:cs typeface="굴림"/>
                        </a:rPr>
                        <a:t>03</a:t>
                      </a:r>
                      <a:r>
                        <a:rPr sz="1200" spc="28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STUDENT-RECORD.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0" rIns="0" bIns="0" anchor="t" anchorCtr="0"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2245">
                <a:tc>
                  <a:txBody>
                    <a:bodyPr vert="horz" lIns="0" tIns="0" rIns="0" bIns="0" anchor="t" anchorCtr="0"/>
                    <a:p>
                      <a:pPr marL="624840">
                        <a:lnSpc>
                          <a:spcPts val="1340"/>
                        </a:lnSpc>
                        <a:defRPr/>
                      </a:pPr>
                      <a:r>
                        <a:rPr sz="1200" spc="-5">
                          <a:latin typeface="굴림"/>
                          <a:cs typeface="굴림"/>
                        </a:rPr>
                        <a:t>05</a:t>
                      </a:r>
                      <a:r>
                        <a:rPr sz="1200" spc="234">
                          <a:latin typeface="굴림"/>
                          <a:cs typeface="굴림"/>
                        </a:rPr>
                        <a:t> </a:t>
                      </a:r>
                      <a:r>
                        <a:rPr sz="1200">
                          <a:latin typeface="굴림"/>
                          <a:cs typeface="굴림"/>
                        </a:rPr>
                        <a:t>S-ID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0" rIns="0" bIns="0" anchor="t" anchorCtr="0"/>
                    <a:p>
                      <a:pPr marL="165735">
                        <a:lnSpc>
                          <a:spcPts val="1340"/>
                        </a:lnSpc>
                        <a:defRPr/>
                      </a:pPr>
                      <a:r>
                        <a:rPr sz="1200">
                          <a:latin typeface="굴림"/>
                          <a:cs typeface="굴림"/>
                        </a:rPr>
                        <a:t>PIC</a:t>
                      </a:r>
                      <a:r>
                        <a:rPr sz="1200" spc="-45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X(05).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2880">
                <a:tc>
                  <a:txBody>
                    <a:bodyPr vert="horz" lIns="0" tIns="0" rIns="0" bIns="0" anchor="t" anchorCtr="0"/>
                    <a:p>
                      <a:pPr marL="650875">
                        <a:lnSpc>
                          <a:spcPts val="1340"/>
                        </a:lnSpc>
                        <a:defRPr/>
                      </a:pPr>
                      <a:r>
                        <a:rPr sz="1200" spc="-5">
                          <a:latin typeface="굴림"/>
                          <a:cs typeface="굴림"/>
                        </a:rPr>
                        <a:t>05</a:t>
                      </a:r>
                      <a:r>
                        <a:rPr sz="1200" spc="14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S-NAME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0" rIns="0" bIns="0" anchor="t" anchorCtr="0"/>
                    <a:p>
                      <a:pPr marL="156845">
                        <a:lnSpc>
                          <a:spcPts val="1340"/>
                        </a:lnSpc>
                        <a:defRPr/>
                      </a:pPr>
                      <a:r>
                        <a:rPr sz="1200">
                          <a:latin typeface="굴림"/>
                          <a:cs typeface="굴림"/>
                        </a:rPr>
                        <a:t>PIC</a:t>
                      </a:r>
                      <a:r>
                        <a:rPr sz="1200" spc="-4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X(20).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6690">
                <a:tc>
                  <a:txBody>
                    <a:bodyPr vert="horz" lIns="0" tIns="0" rIns="0" bIns="0" anchor="t" anchorCtr="0"/>
                    <a:p>
                      <a:pPr marL="624840">
                        <a:lnSpc>
                          <a:spcPts val="1370"/>
                        </a:lnSpc>
                        <a:defRPr/>
                      </a:pPr>
                      <a:r>
                        <a:rPr sz="1200" spc="-5">
                          <a:latin typeface="굴림"/>
                          <a:cs typeface="굴림"/>
                        </a:rPr>
                        <a:t>05</a:t>
                      </a:r>
                      <a:r>
                        <a:rPr sz="1200" spc="254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S-TEL-NO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0" rIns="0" bIns="0" anchor="t" anchorCtr="0"/>
                    <a:p>
                      <a:pPr marL="144145">
                        <a:lnSpc>
                          <a:spcPts val="1370"/>
                        </a:lnSpc>
                        <a:defRPr/>
                      </a:pPr>
                      <a:r>
                        <a:rPr sz="1200">
                          <a:latin typeface="굴림"/>
                          <a:cs typeface="굴림"/>
                        </a:rPr>
                        <a:t>PIC</a:t>
                      </a:r>
                      <a:r>
                        <a:rPr sz="1200" spc="-45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X(12).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1305">
                <a:tc>
                  <a:txBody>
                    <a:bodyPr vert="horz" lIns="0" tIns="0" rIns="0" bIns="0" anchor="t" anchorCtr="0"/>
                    <a:p>
                      <a:pPr marL="650875">
                        <a:lnSpc>
                          <a:spcPts val="1420"/>
                        </a:lnSpc>
                        <a:defRPr/>
                      </a:pPr>
                      <a:r>
                        <a:rPr sz="1200" spc="-5">
                          <a:latin typeface="굴림"/>
                          <a:cs typeface="굴림"/>
                        </a:rPr>
                        <a:t>05</a:t>
                      </a:r>
                      <a:r>
                        <a:rPr sz="1200" spc="-50">
                          <a:latin typeface="굴림"/>
                          <a:cs typeface="굴림"/>
                        </a:rPr>
                        <a:t> </a:t>
                      </a:r>
                      <a:r>
                        <a:rPr sz="1200">
                          <a:latin typeface="굴림"/>
                          <a:cs typeface="굴림"/>
                        </a:rPr>
                        <a:t>S-AGE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0" rIns="0" bIns="0" anchor="t" anchorCtr="0"/>
                    <a:p>
                      <a:pPr marL="121920">
                        <a:lnSpc>
                          <a:spcPts val="1420"/>
                        </a:lnSpc>
                        <a:defRPr/>
                      </a:pPr>
                      <a:r>
                        <a:rPr sz="1200">
                          <a:latin typeface="굴림"/>
                          <a:cs typeface="굴림"/>
                        </a:rPr>
                        <a:t>PIC</a:t>
                      </a:r>
                      <a:r>
                        <a:rPr sz="1200" spc="-5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">
                          <a:latin typeface="굴림"/>
                          <a:cs typeface="굴림"/>
                        </a:rPr>
                        <a:t>9(02).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43512" y="2347912"/>
          <a:ext cx="312293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765"/>
                <a:gridCol w="1334135"/>
                <a:gridCol w="494030"/>
              </a:tblGrid>
              <a:tr h="304800">
                <a:tc gridSpan="3">
                  <a:txBody>
                    <a:bodyPr vert="horz" lIns="0" tIns="5080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학</a:t>
                      </a:r>
                      <a:r>
                        <a:rPr sz="1200" b="1" spc="-15">
                          <a:latin typeface="굴림"/>
                          <a:cs typeface="굴림"/>
                        </a:rPr>
                        <a:t>생</a:t>
                      </a:r>
                      <a:r>
                        <a:rPr sz="1200" b="1" spc="-25">
                          <a:latin typeface="굴림"/>
                          <a:cs typeface="굴림"/>
                        </a:rPr>
                        <a:t>정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보</a:t>
                      </a:r>
                      <a:r>
                        <a:rPr sz="1200" b="1" spc="-70">
                          <a:latin typeface="굴림"/>
                          <a:cs typeface="굴림"/>
                        </a:rPr>
                        <a:t> </a:t>
                      </a:r>
                      <a:r>
                        <a:rPr sz="1200" b="1">
                          <a:latin typeface="굴림"/>
                          <a:cs typeface="굴림"/>
                        </a:rPr>
                        <a:t>파일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257810">
                <a:tc>
                  <a:txBody>
                    <a:bodyPr vert="horz" lIns="0" tIns="50800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98001김철수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50800" rIns="0" bIns="0" anchor="t" anchorCtr="0"/>
                    <a:p>
                      <a:pPr marR="141605" algn="r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0212345613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 vert="horz" lIns="0" tIns="50800" rIns="0" bIns="0" anchor="t" anchorCtr="0"/>
                    <a:p>
                      <a:pPr marR="1143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9075">
                <a:tc>
                  <a:txBody>
                    <a:bodyPr vert="horz" lIns="0" tIns="1206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98002홍길동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12065" rIns="0" bIns="0" anchor="t" anchorCtr="0"/>
                    <a:p>
                      <a:pPr marR="141605" algn="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0114341212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/>
                </a:tc>
                <a:tc>
                  <a:txBody>
                    <a:bodyPr vert="horz" lIns="0" tIns="12065" rIns="0" bIns="0" anchor="t" anchorCtr="0"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9075">
                <a:tc>
                  <a:txBody>
                    <a:bodyPr vert="horz" lIns="0" tIns="1206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98003이민수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12065" rIns="0" bIns="0" anchor="t" anchorCtr="0"/>
                    <a:p>
                      <a:pPr marR="141605" algn="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0415742512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/>
                </a:tc>
                <a:tc>
                  <a:txBody>
                    <a:bodyPr vert="horz" lIns="0" tIns="12065" rIns="0" bIns="0" anchor="t" anchorCtr="0"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9710">
                <a:tc>
                  <a:txBody>
                    <a:bodyPr vert="horz" lIns="0" tIns="1206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98004이해용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12065" rIns="0" bIns="0" anchor="t" anchorCtr="0"/>
                    <a:p>
                      <a:pPr marR="141605" algn="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>
                          <a:latin typeface="굴림"/>
                          <a:cs typeface="굴림"/>
                        </a:rPr>
                        <a:t>0311231234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/>
                </a:tc>
                <a:tc>
                  <a:txBody>
                    <a:bodyPr vert="horz" lIns="0" tIns="12065" rIns="0" bIns="0" anchor="t" anchorCtr="0"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9075">
                <a:tc>
                  <a:txBody>
                    <a:bodyPr vert="horz" lIns="0" tIns="1206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98005강남석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 vert="horz" lIns="0" tIns="12065" rIns="0" bIns="0" anchor="t" anchorCtr="0"/>
                    <a:p>
                      <a:pPr marR="141605" algn="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0192325672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/>
                </a:tc>
                <a:tc>
                  <a:txBody>
                    <a:bodyPr vert="horz" lIns="0" tIns="12065" rIns="0" bIns="0" anchor="t" anchorCtr="0"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11150">
                <a:tc>
                  <a:txBody>
                    <a:bodyPr vert="horz" lIns="0" tIns="12065" rIns="0" bIns="0" anchor="t" anchorCtr="0"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98006박병길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2065" rIns="0" bIns="0" anchor="t" anchorCtr="0"/>
                    <a:p>
                      <a:pPr marR="141605" algn="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-5">
                          <a:latin typeface="굴림"/>
                          <a:cs typeface="굴림"/>
                        </a:rPr>
                        <a:t>0101232131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 vert="horz" lIns="0" tIns="12065" rIns="0" bIns="0" anchor="t" anchorCtr="0"/>
                    <a:p>
                      <a:pPr marR="1143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defRPr/>
                      </a:pPr>
                      <a:r>
                        <a:rPr sz="1200" b="1" spc="15">
                          <a:latin typeface="굴림"/>
                          <a:cs typeface="굴림"/>
                        </a:rPr>
                        <a:t>21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206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 rot="0">
            <a:off x="4567237" y="3195637"/>
            <a:ext cx="619125" cy="238125"/>
            <a:chOff x="4567237" y="3195637"/>
            <a:chExt cx="619125" cy="238125"/>
          </a:xfrm>
        </p:grpSpPr>
        <p:sp>
          <p:nvSpPr>
            <p:cNvPr id="7" name="object 7"/>
            <p:cNvSpPr/>
            <p:nvPr/>
          </p:nvSpPr>
          <p:spPr>
            <a:xfrm>
              <a:off x="4572000" y="3200400"/>
              <a:ext cx="609600" cy="228600"/>
            </a:xfrm>
            <a:custGeom>
              <a:avLst/>
              <a:gdLst/>
              <a:rect l="l" t="t" r="r" b="b"/>
              <a:pathLst>
                <a:path w="609600" h="228600">
                  <a:moveTo>
                    <a:pt x="487679" y="0"/>
                  </a:moveTo>
                  <a:lnTo>
                    <a:pt x="487679" y="57150"/>
                  </a:lnTo>
                  <a:lnTo>
                    <a:pt x="121920" y="57150"/>
                  </a:lnTo>
                  <a:lnTo>
                    <a:pt x="121920" y="0"/>
                  </a:lnTo>
                  <a:lnTo>
                    <a:pt x="0" y="114300"/>
                  </a:lnTo>
                  <a:lnTo>
                    <a:pt x="121920" y="228600"/>
                  </a:lnTo>
                  <a:lnTo>
                    <a:pt x="121920" y="171450"/>
                  </a:lnTo>
                  <a:lnTo>
                    <a:pt x="487679" y="171450"/>
                  </a:lnTo>
                  <a:lnTo>
                    <a:pt x="487679" y="228600"/>
                  </a:lnTo>
                  <a:lnTo>
                    <a:pt x="609600" y="114300"/>
                  </a:lnTo>
                  <a:lnTo>
                    <a:pt x="48767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3200400"/>
              <a:ext cx="609600" cy="228600"/>
            </a:xfrm>
            <a:custGeom>
              <a:avLst/>
              <a:gdLst/>
              <a:rect l="l" t="t" r="r" b="b"/>
              <a:pathLst>
                <a:path w="609600" h="228600">
                  <a:moveTo>
                    <a:pt x="0" y="114300"/>
                  </a:moveTo>
                  <a:lnTo>
                    <a:pt x="121920" y="0"/>
                  </a:lnTo>
                  <a:lnTo>
                    <a:pt x="121920" y="57150"/>
                  </a:lnTo>
                  <a:lnTo>
                    <a:pt x="487679" y="57150"/>
                  </a:lnTo>
                  <a:lnTo>
                    <a:pt x="487679" y="0"/>
                  </a:lnTo>
                  <a:lnTo>
                    <a:pt x="609600" y="114300"/>
                  </a:lnTo>
                  <a:lnTo>
                    <a:pt x="487679" y="228600"/>
                  </a:lnTo>
                  <a:lnTo>
                    <a:pt x="487679" y="171450"/>
                  </a:lnTo>
                  <a:lnTo>
                    <a:pt x="121920" y="171450"/>
                  </a:lnTo>
                  <a:lnTo>
                    <a:pt x="121920" y="2286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39492" y="4283455"/>
            <a:ext cx="4443730" cy="23939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b="1" spc="20">
                <a:latin typeface="돋움"/>
                <a:cs typeface="돋움"/>
              </a:rPr>
              <a:t>&lt;그림</a:t>
            </a:r>
            <a:r>
              <a:rPr sz="1400" b="1" spc="-70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1.2&gt;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0">
                <a:latin typeface="돋움"/>
                <a:cs typeface="돋움"/>
              </a:rPr>
              <a:t>학생정보를</a:t>
            </a:r>
            <a:r>
              <a:rPr sz="1400" b="1" spc="-60">
                <a:latin typeface="돋움"/>
                <a:cs typeface="돋움"/>
              </a:rPr>
              <a:t> </a:t>
            </a:r>
            <a:r>
              <a:rPr sz="1400" b="1" spc="25">
                <a:latin typeface="돋움"/>
                <a:cs typeface="돋움"/>
              </a:rPr>
              <a:t>읽어</a:t>
            </a:r>
            <a:r>
              <a:rPr sz="1400" b="1" spc="-6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처리하는</a:t>
            </a:r>
            <a:r>
              <a:rPr sz="1400" b="1" spc="-75">
                <a:latin typeface="돋움"/>
                <a:cs typeface="돋움"/>
              </a:rPr>
              <a:t> </a:t>
            </a:r>
            <a:r>
              <a:rPr sz="1400" b="1" spc="5">
                <a:latin typeface="돋움"/>
                <a:cs typeface="돋움"/>
              </a:rPr>
              <a:t>COBOL</a:t>
            </a:r>
            <a:r>
              <a:rPr sz="1400" b="1" spc="-55">
                <a:latin typeface="돋움"/>
                <a:cs typeface="돋움"/>
              </a:rPr>
              <a:t> </a:t>
            </a:r>
            <a:r>
              <a:rPr sz="1400" b="1" spc="15">
                <a:latin typeface="돋움"/>
                <a:cs typeface="돋움"/>
              </a:rPr>
              <a:t>프로그램</a:t>
            </a:r>
            <a:endParaRPr sz="1400">
              <a:latin typeface="돋움"/>
              <a:cs typeface="돋움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6</a:t>
            </a:fld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993444" y="5093334"/>
            <a:ext cx="6924040" cy="8483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ü"/>
              <a:tabLst>
                <a:tab pos="267335" algn="l"/>
              </a:tabLst>
              <a:defRPr/>
            </a:pP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학생의</a:t>
            </a:r>
            <a:r>
              <a:rPr sz="1800" b="1" spc="-8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5">
                <a:solidFill>
                  <a:srgbClr val="6600cc"/>
                </a:solidFill>
                <a:latin typeface="돋움"/>
                <a:cs typeface="돋움"/>
              </a:rPr>
              <a:t>이름을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저장하는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5">
                <a:solidFill>
                  <a:srgbClr val="6600cc"/>
                </a:solidFill>
                <a:latin typeface="돋움"/>
                <a:cs typeface="돋움"/>
              </a:rPr>
              <a:t>필드의</a:t>
            </a:r>
            <a:r>
              <a:rPr sz="1800" b="1" spc="-8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길이를</a:t>
            </a:r>
            <a:r>
              <a:rPr sz="1800" b="1" spc="-8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5">
                <a:solidFill>
                  <a:srgbClr val="6600cc"/>
                </a:solidFill>
                <a:latin typeface="돋움"/>
                <a:cs typeface="돋움"/>
              </a:rPr>
              <a:t>현재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6600cc"/>
                </a:solidFill>
                <a:latin typeface="돋움"/>
                <a:cs typeface="돋움"/>
              </a:rPr>
              <a:t>20자리에서</a:t>
            </a:r>
            <a:r>
              <a:rPr sz="1800" b="1" spc="-8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-5">
                <a:solidFill>
                  <a:srgbClr val="6600cc"/>
                </a:solidFill>
                <a:latin typeface="돋움"/>
                <a:cs typeface="돋움"/>
              </a:rPr>
              <a:t>30자리로 </a:t>
            </a:r>
            <a:r>
              <a:rPr sz="1800" b="1" spc="-57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늘려야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하는</a:t>
            </a:r>
            <a:r>
              <a:rPr sz="1800" b="1" spc="-6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5">
                <a:solidFill>
                  <a:srgbClr val="6600cc"/>
                </a:solidFill>
                <a:latin typeface="돋움"/>
                <a:cs typeface="돋움"/>
              </a:rPr>
              <a:t>경우</a:t>
            </a:r>
            <a:endParaRPr sz="1800" b="1" spc="15">
              <a:solidFill>
                <a:srgbClr val="6600cc"/>
              </a:solidFill>
              <a:latin typeface="돋움"/>
              <a:cs typeface="돋움"/>
            </a:endParaRPr>
          </a:p>
          <a:p>
            <a:pPr marL="266700" indent="-254635">
              <a:lnSpc>
                <a:spcPct val="100000"/>
              </a:lnSpc>
              <a:buFont typeface="Wingdings"/>
              <a:buChar char="ü"/>
              <a:tabLst>
                <a:tab pos="267335" algn="l"/>
              </a:tabLst>
              <a:defRPr/>
            </a:pP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학생정보</a:t>
            </a:r>
            <a:r>
              <a:rPr sz="1800" b="1" spc="-10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10">
                <a:solidFill>
                  <a:srgbClr val="6600cc"/>
                </a:solidFill>
                <a:latin typeface="돋움"/>
                <a:cs typeface="돋움"/>
              </a:rPr>
              <a:t>파일에서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필드의</a:t>
            </a:r>
            <a:r>
              <a:rPr sz="1800" b="1" spc="-9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순서를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0">
                <a:solidFill>
                  <a:srgbClr val="6600cc"/>
                </a:solidFill>
                <a:latin typeface="돋움"/>
                <a:cs typeface="돋움"/>
              </a:rPr>
              <a:t>바꾸어</a:t>
            </a:r>
            <a:r>
              <a:rPr sz="1800" b="1" spc="-85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6600cc"/>
                </a:solidFill>
                <a:latin typeface="돋움"/>
                <a:cs typeface="돋움"/>
              </a:rPr>
              <a:t>저장하고자</a:t>
            </a:r>
            <a:r>
              <a:rPr sz="1800" b="1" spc="-8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25">
                <a:solidFill>
                  <a:srgbClr val="6600cc"/>
                </a:solidFill>
                <a:latin typeface="돋움"/>
                <a:cs typeface="돋움"/>
              </a:rPr>
              <a:t>하는</a:t>
            </a:r>
            <a:r>
              <a:rPr sz="1800" b="1" spc="-70">
                <a:solidFill>
                  <a:srgbClr val="6600cc"/>
                </a:solidFill>
                <a:latin typeface="돋움"/>
                <a:cs typeface="돋움"/>
              </a:rPr>
              <a:t> </a:t>
            </a:r>
            <a:r>
              <a:rPr sz="1800" b="1" spc="5">
                <a:solidFill>
                  <a:srgbClr val="6600cc"/>
                </a:solidFill>
                <a:latin typeface="돋움"/>
                <a:cs typeface="돋움"/>
              </a:rPr>
              <a:t>경우</a:t>
            </a:r>
            <a:endParaRPr sz="1800">
              <a:latin typeface="돋움"/>
              <a:cs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7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273415" cy="4068445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 b="1" spc="10">
              <a:latin typeface="굴림"/>
              <a:cs typeface="굴림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8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무결성(data</a:t>
            </a:r>
            <a:r>
              <a:rPr sz="1800" b="1" spc="-6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integrity)의</a:t>
            </a:r>
            <a:r>
              <a:rPr sz="1800" b="1" spc="-8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15">
                <a:solidFill>
                  <a:srgbClr val="000099"/>
                </a:solidFill>
                <a:latin typeface="굴림"/>
                <a:cs typeface="굴림"/>
              </a:rPr>
              <a:t>침해</a:t>
            </a:r>
            <a:endParaRPr sz="1800" b="1" spc="1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marR="79375" lvl="2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무결성이란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저장된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내용이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본래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의도했던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의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형식,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범위를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준수해야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한다는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성질</a:t>
            </a:r>
            <a:endParaRPr sz="1800" b="1" spc="1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15">
                <a:latin typeface="굴림"/>
                <a:cs typeface="굴림"/>
              </a:rPr>
              <a:t>&lt;그림</a:t>
            </a:r>
            <a:r>
              <a:rPr sz="1800" b="1" spc="-10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1.2&gt;의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학생정보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파일에서</a:t>
            </a:r>
            <a:endParaRPr sz="1800" b="1" spc="15">
              <a:latin typeface="굴림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  <a:defRPr/>
            </a:pPr>
            <a:r>
              <a:rPr sz="1800">
                <a:latin typeface="굴림"/>
                <a:cs typeface="굴림"/>
              </a:rPr>
              <a:t>»</a:t>
            </a:r>
            <a:r>
              <a:rPr sz="1800" spc="28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나이(AGE)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필드는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숫자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형식이어야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하고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음수가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아닌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양수이</a:t>
            </a:r>
            <a:endParaRPr sz="1800" b="1" spc="15">
              <a:latin typeface="굴림"/>
              <a:cs typeface="굴림"/>
            </a:endParaRPr>
          </a:p>
          <a:p>
            <a:pPr marL="2070100">
              <a:lnSpc>
                <a:spcPct val="100000"/>
              </a:lnSpc>
              <a:spcBef>
                <a:spcPts val="5"/>
              </a:spcBef>
              <a:defRPr/>
            </a:pPr>
            <a:r>
              <a:rPr sz="1800" b="1" spc="25">
                <a:latin typeface="굴림"/>
                <a:cs typeface="굴림"/>
              </a:rPr>
              <a:t>어야</a:t>
            </a:r>
            <a:r>
              <a:rPr sz="1800" b="1" spc="-104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한다</a:t>
            </a:r>
            <a:endParaRPr sz="1800" b="1" spc="5">
              <a:latin typeface="굴림"/>
              <a:cs typeface="굴림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  <a:defRPr/>
            </a:pPr>
            <a:r>
              <a:rPr sz="1800">
                <a:latin typeface="굴림"/>
                <a:cs typeface="굴림"/>
              </a:rPr>
              <a:t>»</a:t>
            </a:r>
            <a:r>
              <a:rPr sz="1800" spc="2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나이의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범위는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20~60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사이</a:t>
            </a:r>
            <a:endParaRPr sz="1800" b="1" spc="15">
              <a:latin typeface="굴림"/>
              <a:cs typeface="굴림"/>
            </a:endParaRPr>
          </a:p>
          <a:p>
            <a:pPr marL="1612900" marR="80645" lvl="2" indent="-228600" algn="just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과거의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정보시스템에서는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데이터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무결성을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지켜야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할</a:t>
            </a:r>
            <a:r>
              <a:rPr sz="1800" b="1" spc="-5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책임이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그래머에게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있음</a:t>
            </a:r>
            <a:endParaRPr sz="1800" b="1" spc="15">
              <a:latin typeface="굴림"/>
              <a:cs typeface="굴림"/>
            </a:endParaRPr>
          </a:p>
          <a:p>
            <a:pPr marL="1612900" marR="5080" lvl="2" indent="-228600" algn="just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정보화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사회에서는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인간의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삶이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많은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부분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컴퓨터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시스템에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저장된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데이터에</a:t>
            </a:r>
            <a:r>
              <a:rPr sz="1800" b="1" spc="-9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의존하고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있기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때문에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데이터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무결성의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침해는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매우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심각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한</a:t>
            </a:r>
            <a:r>
              <a:rPr sz="1800" b="1" spc="-4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문제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8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126730" cy="2312670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 b="1" spc="10">
              <a:latin typeface="굴림"/>
              <a:cs typeface="굴림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10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중복성(data</a:t>
            </a:r>
            <a:r>
              <a:rPr sz="1800" b="1" spc="-7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5">
                <a:solidFill>
                  <a:srgbClr val="000099"/>
                </a:solidFill>
                <a:latin typeface="굴림"/>
                <a:cs typeface="굴림"/>
              </a:rPr>
              <a:t>redundancy)</a:t>
            </a:r>
            <a:endParaRPr sz="1800" b="1" spc="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같은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내용의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데이터가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곳에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중복하여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저장되는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것을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의미</a:t>
            </a:r>
            <a:endParaRPr sz="1800" b="1" spc="15">
              <a:latin typeface="굴림"/>
              <a:cs typeface="굴림"/>
            </a:endParaRPr>
          </a:p>
          <a:p>
            <a:pPr marL="1612900" marR="5080" lvl="2" indent="-228600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20">
                <a:latin typeface="굴림"/>
                <a:cs typeface="굴림"/>
              </a:rPr>
              <a:t>과거의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정보시스템에서는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개별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부서나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응용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프로그램에서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필요로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하는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데이터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파일을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각각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만들어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사용하는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일이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많았음</a:t>
            </a:r>
            <a:endParaRPr sz="1800" b="1" spc="20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저장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공간의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낭비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문제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발생</a:t>
            </a:r>
            <a:endParaRPr sz="1800" b="1" spc="5"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데이터의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불일치,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보안의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어려움과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같은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문제들이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발생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614362" y="456946"/>
            <a:ext cx="7762875" cy="482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  <a:defRPr/>
            </a:pPr>
            <a:r>
              <a:rPr sz="3000" spc="15"/>
              <a:t>1.1</a:t>
            </a:r>
            <a:r>
              <a:rPr sz="3000" spc="-90"/>
              <a:t> </a:t>
            </a:r>
            <a:r>
              <a:rPr sz="3000" spc="15"/>
              <a:t>데이터베이스의</a:t>
            </a:r>
            <a:r>
              <a:rPr sz="3000" spc="-104"/>
              <a:t> </a:t>
            </a:r>
            <a:r>
              <a:rPr sz="3000" spc="20"/>
              <a:t>역사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660"/>
              </a:lnSpc>
              <a:defRPr/>
            </a:pPr>
            <a:r>
              <a:rPr spc="-35"/>
              <a:t>1장.</a:t>
            </a:r>
            <a:r>
              <a:rPr spc="-45"/>
              <a:t> </a:t>
            </a:r>
            <a:r>
              <a:rPr spc="-50"/>
              <a:t>관계형</a:t>
            </a:r>
            <a:r>
              <a:rPr spc="-60"/>
              <a:t> </a:t>
            </a:r>
            <a:r>
              <a:rPr spc="-50"/>
              <a:t>데이터베이스</a:t>
            </a:r>
            <a:r>
              <a:rPr spc="-60"/>
              <a:t> </a:t>
            </a:r>
            <a:r>
              <a:rPr spc="-50"/>
              <a:t>개요</a:t>
            </a:r>
            <a:endParaRPr spc="-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38100">
              <a:lnSpc>
                <a:spcPts val="1370"/>
              </a:lnSpc>
              <a:defRPr/>
            </a:pPr>
            <a:fld id="{81D60167-4931-47E6-BA6A-407CBD079E47}" type="slidenum">
              <a:rPr lang="en-US"/>
              <a:pPr marL="38100">
                <a:lnSpc>
                  <a:spcPts val="1370"/>
                </a:lnSpc>
                <a:defRPr/>
              </a:pPr>
              <a:t>9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83540" y="1732357"/>
            <a:ext cx="8197215" cy="3519804"/>
          </a:xfrm>
          <a:prstGeom prst="rect">
            <a:avLst/>
          </a:prstGeom>
        </p:spPr>
        <p:txBody>
          <a:bodyPr vert="horz" wrap="square" lIns="0" tIns="74295" rIns="0" bIns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q"/>
              <a:tabLst>
                <a:tab pos="355600" algn="l"/>
              </a:tabLst>
              <a:defRPr/>
            </a:pPr>
            <a:r>
              <a:rPr sz="2000" b="1" spc="30">
                <a:latin typeface="굴림"/>
                <a:cs typeface="굴림"/>
              </a:rPr>
              <a:t>파일</a:t>
            </a:r>
            <a:r>
              <a:rPr sz="2000" b="1" spc="-95">
                <a:latin typeface="굴림"/>
                <a:cs typeface="굴림"/>
              </a:rPr>
              <a:t> </a:t>
            </a:r>
            <a:r>
              <a:rPr sz="2000" b="1" spc="15">
                <a:latin typeface="굴림"/>
                <a:cs typeface="굴림"/>
              </a:rPr>
              <a:t>시스템의</a:t>
            </a:r>
            <a:r>
              <a:rPr sz="2000" b="1" spc="-110">
                <a:latin typeface="굴림"/>
                <a:cs typeface="굴림"/>
              </a:rPr>
              <a:t> </a:t>
            </a:r>
            <a:r>
              <a:rPr sz="2000" b="1" spc="10">
                <a:latin typeface="굴림"/>
                <a:cs typeface="굴림"/>
              </a:rPr>
              <a:t>위기</a:t>
            </a:r>
            <a:endParaRPr sz="2000" b="1" spc="10">
              <a:latin typeface="굴림"/>
              <a:cs typeface="굴림"/>
            </a:endParaRPr>
          </a:p>
          <a:p>
            <a:pPr marL="1155700" lvl="1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  <a:defRPr/>
            </a:pPr>
            <a:r>
              <a:rPr sz="1800" b="1" spc="20">
                <a:solidFill>
                  <a:srgbClr val="000099"/>
                </a:solidFill>
                <a:latin typeface="굴림"/>
                <a:cs typeface="굴림"/>
              </a:rPr>
              <a:t>데이터</a:t>
            </a:r>
            <a:r>
              <a:rPr sz="1800" b="1" spc="-80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>
                <a:solidFill>
                  <a:srgbClr val="000099"/>
                </a:solidFill>
                <a:latin typeface="굴림"/>
                <a:cs typeface="굴림"/>
              </a:rPr>
              <a:t>불일치(data</a:t>
            </a:r>
            <a:r>
              <a:rPr sz="1800" b="1" spc="-55">
                <a:solidFill>
                  <a:srgbClr val="000099"/>
                </a:solidFill>
                <a:latin typeface="굴림"/>
                <a:cs typeface="굴림"/>
              </a:rPr>
              <a:t> </a:t>
            </a:r>
            <a:r>
              <a:rPr sz="1800" b="1" spc="-5">
                <a:solidFill>
                  <a:srgbClr val="000099"/>
                </a:solidFill>
                <a:latin typeface="굴림"/>
                <a:cs typeface="굴림"/>
              </a:rPr>
              <a:t>inconsistency)</a:t>
            </a:r>
            <a:endParaRPr sz="1800" b="1" spc="-5">
              <a:solidFill>
                <a:srgbClr val="000099"/>
              </a:solidFill>
              <a:latin typeface="굴림"/>
              <a:cs typeface="굴림"/>
            </a:endParaRPr>
          </a:p>
          <a:p>
            <a:pPr marL="1612900" lvl="2" indent="-229235">
              <a:lnSpc>
                <a:spcPct val="100000"/>
              </a:lnSpc>
              <a:spcBef>
                <a:spcPts val="430"/>
              </a:spcBef>
              <a:buChar char="–"/>
              <a:tabLst>
                <a:tab pos="1613535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중복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저장된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데이터들이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서로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일치하지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않는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것을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의미</a:t>
            </a:r>
            <a:endParaRPr sz="1800" b="1" spc="15">
              <a:latin typeface="굴림"/>
              <a:cs typeface="굴림"/>
            </a:endParaRPr>
          </a:p>
          <a:p>
            <a:pPr marL="1612900" marR="88265" lvl="2" indent="-228600">
              <a:lnSpc>
                <a:spcPct val="100000"/>
              </a:lnSpc>
              <a:spcBef>
                <a:spcPts val="434"/>
              </a:spcBef>
              <a:buChar char="–"/>
              <a:tabLst>
                <a:tab pos="1613535" algn="l"/>
                <a:tab pos="2199640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예1)	</a:t>
            </a:r>
            <a:r>
              <a:rPr sz="1800" b="1" spc="15">
                <a:latin typeface="굴림"/>
                <a:cs typeface="굴림"/>
              </a:rPr>
              <a:t>우리가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이사를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하게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되면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변경된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주소를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학교나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직장,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은행, </a:t>
            </a:r>
            <a:r>
              <a:rPr sz="1800" b="1" spc="-5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가입된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웹사이트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등에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통보를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해야함</a:t>
            </a:r>
            <a:endParaRPr sz="1800" b="1" spc="20">
              <a:latin typeface="굴림"/>
              <a:cs typeface="굴림"/>
            </a:endParaRPr>
          </a:p>
          <a:p>
            <a:pPr marL="1687830" lvl="2" indent="-303530">
              <a:lnSpc>
                <a:spcPct val="100000"/>
              </a:lnSpc>
              <a:spcBef>
                <a:spcPts val="430"/>
              </a:spcBef>
              <a:buChar char="–"/>
              <a:tabLst>
                <a:tab pos="1687194" algn="l"/>
                <a:tab pos="1687830" algn="l"/>
              </a:tabLst>
              <a:defRPr/>
            </a:pPr>
            <a:r>
              <a:rPr sz="1800" b="1" spc="25">
                <a:latin typeface="굴림"/>
                <a:cs typeface="굴림"/>
              </a:rPr>
              <a:t>주소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정보가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여러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기관에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중복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저장되어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있다는데서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기인</a:t>
            </a:r>
            <a:endParaRPr sz="1800" b="1" spc="20">
              <a:latin typeface="굴림"/>
              <a:cs typeface="굴림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har char="–"/>
              <a:defRPr/>
            </a:pPr>
            <a:endParaRPr sz="2350">
              <a:latin typeface="굴림"/>
              <a:cs typeface="굴림"/>
            </a:endParaRPr>
          </a:p>
          <a:p>
            <a:pPr marL="1612900" marR="15240" lvl="2" indent="-228600">
              <a:lnSpc>
                <a:spcPct val="100000"/>
              </a:lnSpc>
              <a:buChar char="–"/>
              <a:tabLst>
                <a:tab pos="1613535" algn="l"/>
              </a:tabLst>
              <a:defRPr/>
            </a:pPr>
            <a:r>
              <a:rPr sz="1800" b="1" spc="10">
                <a:latin typeface="굴림"/>
                <a:cs typeface="굴림"/>
              </a:rPr>
              <a:t>예2)</a:t>
            </a:r>
            <a:r>
              <a:rPr sz="1800" b="1" spc="-6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어떤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학생이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교무과에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휴학신청을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하여</a:t>
            </a:r>
            <a:r>
              <a:rPr sz="1800" b="1" spc="-65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휴학을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>
                <a:latin typeface="굴림"/>
                <a:cs typeface="굴림"/>
              </a:rPr>
              <a:t>했는데,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그</a:t>
            </a:r>
            <a:r>
              <a:rPr sz="1800" b="1" spc="-40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사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실을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모르는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재무과에서는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등록금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고지서를</a:t>
            </a:r>
            <a:r>
              <a:rPr sz="1800" b="1" spc="-7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그</a:t>
            </a:r>
            <a:r>
              <a:rPr sz="1800" b="1" spc="-5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학생에게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발송</a:t>
            </a:r>
            <a:endParaRPr sz="1800" b="1" spc="15">
              <a:latin typeface="굴림"/>
              <a:cs typeface="굴림"/>
            </a:endParaRPr>
          </a:p>
          <a:p>
            <a:pPr marL="1612900" marR="5080" lvl="2" indent="-228600">
              <a:lnSpc>
                <a:spcPct val="100000"/>
              </a:lnSpc>
              <a:spcBef>
                <a:spcPts val="434"/>
              </a:spcBef>
              <a:buChar char="–"/>
              <a:tabLst>
                <a:tab pos="1763395" algn="l"/>
                <a:tab pos="1764030" algn="l"/>
              </a:tabLst>
              <a:defRPr/>
            </a:pPr>
            <a:r>
              <a:rPr/>
              <a:t>	</a:t>
            </a:r>
            <a:r>
              <a:rPr sz="1800" b="1" spc="10">
                <a:latin typeface="굴림"/>
                <a:cs typeface="굴림"/>
              </a:rPr>
              <a:t>교무과의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학생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20">
                <a:latin typeface="굴림"/>
                <a:cs typeface="굴림"/>
              </a:rPr>
              <a:t>정보와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10">
                <a:latin typeface="굴림"/>
                <a:cs typeface="굴림"/>
              </a:rPr>
              <a:t>재무과의</a:t>
            </a:r>
            <a:r>
              <a:rPr sz="1800" b="1" spc="-85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학생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정보가</a:t>
            </a:r>
            <a:r>
              <a:rPr sz="1800" b="1" spc="-80">
                <a:latin typeface="굴림"/>
                <a:cs typeface="굴림"/>
              </a:rPr>
              <a:t> </a:t>
            </a:r>
            <a:r>
              <a:rPr sz="1800" b="1" spc="25">
                <a:latin typeface="굴림"/>
                <a:cs typeface="굴림"/>
              </a:rPr>
              <a:t>각각</a:t>
            </a:r>
            <a:r>
              <a:rPr sz="1800" b="1" spc="-70">
                <a:latin typeface="굴림"/>
                <a:cs typeface="굴림"/>
              </a:rPr>
              <a:t> </a:t>
            </a:r>
            <a:r>
              <a:rPr sz="1800" b="1" spc="5">
                <a:latin typeface="굴림"/>
                <a:cs typeface="굴림"/>
              </a:rPr>
              <a:t>관리되면서</a:t>
            </a:r>
            <a:r>
              <a:rPr sz="1800" b="1" spc="-95">
                <a:latin typeface="굴림"/>
                <a:cs typeface="굴림"/>
              </a:rPr>
              <a:t> </a:t>
            </a:r>
            <a:r>
              <a:rPr sz="1800" b="1" spc="30">
                <a:latin typeface="굴림"/>
                <a:cs typeface="굴림"/>
              </a:rPr>
              <a:t>불 </a:t>
            </a:r>
            <a:r>
              <a:rPr sz="1800" b="1" spc="-570">
                <a:latin typeface="굴림"/>
                <a:cs typeface="굴림"/>
              </a:rPr>
              <a:t> </a:t>
            </a:r>
            <a:r>
              <a:rPr sz="1800" b="1" spc="15">
                <a:latin typeface="굴림"/>
                <a:cs typeface="굴림"/>
              </a:rPr>
              <a:t>일치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2589</ep:Words>
  <ep:PresentationFormat>On-screen Show (4:3)</ep:PresentationFormat>
  <ep:Paragraphs>492</ep:Paragraphs>
  <ep:Slides>49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Office Theme</vt:lpstr>
      <vt:lpstr>1장. 관계형 데이터베이스의 주요 개념</vt:lpstr>
      <vt:lpstr>슬라이드 2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1.1 데이터베이스의 역사</vt:lpstr>
      <vt:lpstr>1.2 관계형 데이터베이스 용어</vt:lpstr>
      <vt:lpstr>1.2 관계형 데이터베이스 용어</vt:lpstr>
      <vt:lpstr>1.2 관계형 데이터베이스 용어</vt:lpstr>
      <vt:lpstr>1.2 관계형 데이터베이스 용어</vt:lpstr>
      <vt:lpstr>1.2 관계형 데이터베이스 용어</vt:lpstr>
      <vt:lpstr>1.3 기본키와 외래키</vt:lpstr>
      <vt:lpstr>1.3 기본키와 외래키</vt:lpstr>
      <vt:lpstr>1.3 기본키와 외래키</vt:lpstr>
      <vt:lpstr>1.3 기본키와 외래키</vt:lpstr>
      <vt:lpstr>1.3 기본키와 외래키</vt:lpstr>
      <vt:lpstr>1.3 기본키와 외래키</vt:lpstr>
      <vt:lpstr>1.3 기본키와 외래키</vt:lpstr>
      <vt:lpstr>1.3 기본키와 외래키</vt:lpstr>
      <vt:lpstr>1.3 기본키와 외래키</vt:lpstr>
      <vt:lpstr>1.3 기본키와 외래키</vt:lpstr>
      <vt:lpstr>1.4 뷰(view)</vt:lpstr>
      <vt:lpstr>1.4 뷰(view)</vt:lpstr>
      <vt:lpstr>1.4 뷰(view)</vt:lpstr>
      <vt:lpstr>슬라이드 40</vt:lpstr>
      <vt:lpstr>1.4 뷰(view)</vt:lpstr>
      <vt:lpstr>1.5 SQL 언어</vt:lpstr>
      <vt:lpstr>1.5 SQL 언어</vt:lpstr>
      <vt:lpstr>1.5 SQL 언어</vt:lpstr>
      <vt:lpstr>1.5 SQL 언어</vt:lpstr>
      <vt:lpstr>1.5 SQL 언어</vt:lpstr>
      <vt:lpstr>1.5 SQL 언어</vt:lpstr>
      <vt:lpstr>1.5 SQL 언어</vt:lpstr>
      <vt:lpstr>슬라이드 49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2021-09-08T06:47:02.000</dcterms:created>
  <dc:creator>SEJONG</dc:creator>
  <cp:lastModifiedBy>tmark</cp:lastModifiedBy>
  <dcterms:modified xsi:type="dcterms:W3CDTF">2021-09-08T15:29:10.157</dcterms:modified>
  <cp:revision>15</cp:revision>
  <dc:title>1장. 정보환경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