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4_0.xml" ContentType="application/vnd.ms-powerpoint.comments+xml"/>
  <Override PartName="/ppt/comments/modernComment_106_0.xml" ContentType="application/vnd.ms-powerpoint.comments+xml"/>
  <Override PartName="/ppt/comments/modernComment_109_0.xml" ContentType="application/vnd.ms-powerpoint.comments+xml"/>
  <Override PartName="/ppt/comments/modernComment_10A_0.xml" ContentType="application/vnd.ms-powerpoint.comments+xml"/>
  <Override PartName="/ppt/comments/modernComment_10D_0.xml" ContentType="application/vnd.ms-powerpoint.comments+xml"/>
  <Override PartName="/ppt/comments/modernComment_10E_0.xml" ContentType="application/vnd.ms-powerpoint.comments+xml"/>
  <Override PartName="/ppt/comments/modernComment_113_0.xml" ContentType="application/vnd.ms-powerpoint.comments+xml"/>
  <Override PartName="/ppt/comments/modernComment_118_0.xml" ContentType="application/vnd.ms-powerpoint.comments+xml"/>
  <Override PartName="/ppt/comments/modernComment_11E_0.xml" ContentType="application/vnd.ms-powerpoint.comments+xml"/>
  <Override PartName="/ppt/comments/modernComment_125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88500E-549F-6D3D-DEDA-AFFD8A66AA80}" name="전세호" initials="전세" userId="S::32144107@dankook.ac.kr::f683f4ce-6f64-4594-8f56-1bd348ae55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4044B-BBB6-7FFD-D1A7-AD6EAEBC721E}" v="11" dt="2021-11-15T06:56:16.6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61E37C-DCB6-4450-94F2-A43F19AAA227}" authorId="{9B88500E-549F-6D3D-DEDA-AFFD8A66AA80}" created="2021-11-15T06:47:28.289">
    <pc:sldMkLst xmlns:pc="http://schemas.microsoft.com/office/powerpoint/2013/main/command">
      <pc:docMk/>
      <pc:sldMk cId="0" sldId="260"/>
    </pc:sldMkLst>
    <p188:txBody>
      <a:bodyPr/>
      <a:lstStyle/>
      <a:p>
        <a:r>
          <a:rPr lang="ko-KR" altLang="en-US"/>
          <a:t>같은 정보를 가지는 도서가 여러개일수도 있을땐 도서정보와 관리정보를 따로 만들어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01CBFE-E520-4B7E-9CD5-A43D916718C5}" authorId="{9B88500E-549F-6D3D-DEDA-AFFD8A66AA80}" created="2021-11-15T06:47:57.150">
    <pc:sldMkLst xmlns:pc="http://schemas.microsoft.com/office/powerpoint/2013/main/command">
      <pc:docMk/>
      <pc:sldMk cId="0" sldId="262"/>
    </pc:sldMkLst>
    <p188:txBody>
      <a:bodyPr/>
      <a:lstStyle/>
      <a:p>
        <a:r>
          <a:rPr lang="ko-KR" altLang="en-US"/>
          <a:t>관리번호에 작품번호를 껴넣으면 여러권이 어떤 정보를 가지는지 알 수 있음</a:t>
        </a:r>
      </a:p>
    </p188:txBody>
  </p188:cm>
</p188:cmLst>
</file>

<file path=ppt/comments/modernComment_10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2E5B3D-AD3B-46F9-A478-263C1069C478}" authorId="{9B88500E-549F-6D3D-DEDA-AFFD8A66AA80}" created="2021-11-15T06:48:46.151">
    <pc:sldMkLst xmlns:pc="http://schemas.microsoft.com/office/powerpoint/2013/main/command">
      <pc:docMk/>
      <pc:sldMk cId="0" sldId="265"/>
    </pc:sldMkLst>
    <p188:txBody>
      <a:bodyPr/>
      <a:lstStyle/>
      <a:p>
        <a:r>
          <a:rPr lang="ko-KR" altLang="en-US"/>
          <a:t>이것도 마찬가지로 대출정보를 따로 빼고 그 내용에 뭐있는지를 대출번호로 연결함</a:t>
        </a:r>
      </a:p>
    </p188:txBody>
  </p188:cm>
</p188:cmLst>
</file>

<file path=ppt/comments/modernComment_10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18A510-268C-47B8-B64B-133D580ED338}" authorId="{9B88500E-549F-6D3D-DEDA-AFFD8A66AA80}" created="2021-11-15T06:49:15.980">
    <pc:sldMkLst xmlns:pc="http://schemas.microsoft.com/office/powerpoint/2013/main/command">
      <pc:docMk/>
      <pc:sldMk cId="0" sldId="266"/>
    </pc:sldMkLst>
    <p188:txBody>
      <a:bodyPr/>
      <a:lstStyle/>
      <a:p>
        <a:r>
          <a:rPr lang="ko-KR" altLang="en-US"/>
          <a:t>이건 당연히 합쳐서 만들어야 되는거 아닌가;;</a:t>
        </a:r>
      </a:p>
    </p188:txBody>
  </p188:cm>
</p188:cmLst>
</file>

<file path=ppt/comments/modernComment_10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D8F0C5-5593-498A-84B7-05F0D6EE1210}" authorId="{9B88500E-549F-6D3D-DEDA-AFFD8A66AA80}" created="2021-11-15T06:49:40.012">
    <pc:sldMkLst xmlns:pc="http://schemas.microsoft.com/office/powerpoint/2013/main/command">
      <pc:docMk/>
      <pc:sldMk cId="0" sldId="269"/>
    </pc:sldMkLst>
    <p188:txBody>
      <a:bodyPr/>
      <a:lstStyle/>
      <a:p>
        <a:r>
          <a:rPr lang="ko-KR" altLang="en-US"/>
          <a:t>굳이 분리할 필요 없어보이니 그냥 통합해버리자</a:t>
        </a:r>
      </a:p>
    </p188:txBody>
  </p188:cm>
</p188:cmLst>
</file>

<file path=ppt/comments/modernComment_10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212D66-4573-49AF-A172-26A0AA7435ED}" authorId="{9B88500E-549F-6D3D-DEDA-AFFD8A66AA80}" created="2021-11-15T06:50:12.309">
    <pc:sldMkLst xmlns:pc="http://schemas.microsoft.com/office/powerpoint/2013/main/command">
      <pc:docMk/>
      <pc:sldMk cId="0" sldId="270"/>
    </pc:sldMkLst>
    <p188:txBody>
      <a:bodyPr/>
      <a:lstStyle/>
      <a:p>
        <a:r>
          <a:rPr lang="ko-KR" altLang="en-US"/>
          <a:t>하지만 부품정보는 그 정보가 각 다른곳에서 요구된다면 분리해야 하는게 맞음</a:t>
        </a:r>
      </a:p>
    </p188:txBody>
  </p188:cm>
</p188:cmLst>
</file>

<file path=ppt/comments/modernComment_11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8193EB-3D2C-4A23-9165-B4DF3B1ECEC6}" authorId="{9B88500E-549F-6D3D-DEDA-AFFD8A66AA80}" created="2021-11-15T06:51:08.139">
    <pc:sldMkLst xmlns:pc="http://schemas.microsoft.com/office/powerpoint/2013/main/command">
      <pc:docMk/>
      <pc:sldMk cId="0" sldId="275"/>
    </pc:sldMkLst>
    <p188:txBody>
      <a:bodyPr/>
      <a:lstStyle/>
      <a:p>
        <a:r>
          <a:rPr lang="ko-KR" altLang="en-US"/>
          <a:t>통계를 내야할때는 년월일을 다 나눠주는게 좋다고 함</a:t>
        </a:r>
      </a:p>
    </p188:txBody>
  </p188:cm>
</p188:cmLst>
</file>

<file path=ppt/comments/modernComment_11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EE897B-FD34-475A-9F94-031D3B233581}" authorId="{9B88500E-549F-6D3D-DEDA-AFFD8A66AA80}" created="2021-11-15T06:54:14.409">
    <pc:sldMkLst xmlns:pc="http://schemas.microsoft.com/office/powerpoint/2013/main/command">
      <pc:docMk/>
      <pc:sldMk cId="0" sldId="280"/>
    </pc:sldMkLst>
    <p188:txBody>
      <a:bodyPr/>
      <a:lstStyle/>
      <a:p>
        <a:r>
          <a:rPr lang="ko-KR" altLang="en-US"/>
          <a:t>컴퓨터분야는 총류에 속해있는 중이라고 함</a:t>
        </a:r>
      </a:p>
    </p188:txBody>
  </p188:cm>
</p188:cmLst>
</file>

<file path=ppt/comments/modernComment_11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874177-50AC-439E-B25D-70D49FEF3DC4}" authorId="{9B88500E-549F-6D3D-DEDA-AFFD8A66AA80}" created="2021-11-15T06:54:55.614">
    <pc:sldMkLst xmlns:pc="http://schemas.microsoft.com/office/powerpoint/2013/main/command">
      <pc:docMk/>
      <pc:sldMk cId="0" sldId="286"/>
    </pc:sldMkLst>
    <p188:txBody>
      <a:bodyPr/>
      <a:lstStyle/>
      <a:p>
        <a:r>
          <a:rPr lang="ko-KR" altLang="en-US"/>
          <a:t>이런 관계에서 중간에 엔티티만들어주고 각 기본키 걍 가져와주면됨</a:t>
        </a:r>
      </a:p>
    </p188:txBody>
  </p188:cm>
</p188:cmLst>
</file>

<file path=ppt/comments/modernComment_12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D4CC67-3CD8-4290-ACF1-3C4052F91F06}" authorId="{9B88500E-549F-6D3D-DEDA-AFFD8A66AA80}" created="2021-11-15T06:56:16.631">
    <pc:sldMkLst xmlns:pc="http://schemas.microsoft.com/office/powerpoint/2013/main/command">
      <pc:docMk/>
      <pc:sldMk cId="0" sldId="293"/>
    </pc:sldMkLst>
    <p188:txBody>
      <a:bodyPr/>
      <a:lstStyle/>
      <a:p>
        <a:r>
          <a:rPr lang="ko-KR" altLang="en-US"/>
          <a:t>여기부터는참고만하라고 함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333CC"/>
                </a:solidFill>
                <a:latin typeface="돋움"/>
                <a:cs typeface="돋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333CC"/>
                </a:solidFill>
                <a:latin typeface="돋움"/>
                <a:cs typeface="돋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333CC"/>
                </a:solidFill>
                <a:latin typeface="돋움"/>
                <a:cs typeface="돋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0428" y="401319"/>
            <a:ext cx="7781925" cy="619760"/>
          </a:xfrm>
          <a:custGeom>
            <a:avLst/>
            <a:gdLst/>
            <a:ahLst/>
            <a:cxnLst/>
            <a:rect l="l" t="t" r="r" b="b"/>
            <a:pathLst>
              <a:path w="7781925" h="619760">
                <a:moveTo>
                  <a:pt x="7781544" y="0"/>
                </a:moveTo>
                <a:lnTo>
                  <a:pt x="7751572" y="0"/>
                </a:lnTo>
                <a:lnTo>
                  <a:pt x="7751572" y="5080"/>
                </a:lnTo>
                <a:lnTo>
                  <a:pt x="7751572" y="10160"/>
                </a:lnTo>
                <a:lnTo>
                  <a:pt x="7751572" y="589280"/>
                </a:lnTo>
                <a:lnTo>
                  <a:pt x="9144" y="589280"/>
                </a:lnTo>
                <a:lnTo>
                  <a:pt x="4572" y="589280"/>
                </a:lnTo>
                <a:lnTo>
                  <a:pt x="0" y="589280"/>
                </a:lnTo>
                <a:lnTo>
                  <a:pt x="0" y="609600"/>
                </a:lnTo>
                <a:lnTo>
                  <a:pt x="0" y="619760"/>
                </a:lnTo>
                <a:lnTo>
                  <a:pt x="7781544" y="619760"/>
                </a:lnTo>
                <a:lnTo>
                  <a:pt x="7781544" y="609600"/>
                </a:lnTo>
                <a:lnTo>
                  <a:pt x="7781544" y="10160"/>
                </a:lnTo>
                <a:lnTo>
                  <a:pt x="77815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599" y="380999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0" y="609600"/>
                </a:moveTo>
                <a:lnTo>
                  <a:pt x="7772400" y="609600"/>
                </a:lnTo>
                <a:lnTo>
                  <a:pt x="777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290" y="596646"/>
            <a:ext cx="79514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333CC"/>
                </a:solidFill>
                <a:latin typeface="돋움"/>
                <a:cs typeface="돋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3750" y="3180778"/>
            <a:ext cx="3898265" cy="1875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401" y="6452315"/>
            <a:ext cx="1483995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9009" y="6487099"/>
            <a:ext cx="262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9_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3_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8_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E_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5_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210311"/>
            <a:ext cx="8920480" cy="6362700"/>
            <a:chOff x="121920" y="2103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8772144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2144" y="6202680"/>
                  </a:lnTo>
                  <a:lnTo>
                    <a:pt x="877214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970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9" y="609600"/>
              <a:ext cx="1981200" cy="17282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77464" y="2563190"/>
            <a:ext cx="398843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10" dirty="0">
                <a:latin typeface="굴림"/>
                <a:cs typeface="굴림"/>
              </a:rPr>
              <a:t>10장.</a:t>
            </a:r>
            <a:r>
              <a:rPr sz="3900" spc="-100" dirty="0">
                <a:latin typeface="굴림"/>
                <a:cs typeface="굴림"/>
              </a:rPr>
              <a:t> </a:t>
            </a:r>
            <a:r>
              <a:rPr sz="3900" spc="30" dirty="0">
                <a:latin typeface="굴림"/>
                <a:cs typeface="굴림"/>
              </a:rPr>
              <a:t>모델의</a:t>
            </a:r>
            <a:r>
              <a:rPr sz="3900" spc="-155" dirty="0">
                <a:latin typeface="굴림"/>
                <a:cs typeface="굴림"/>
              </a:rPr>
              <a:t> </a:t>
            </a:r>
            <a:r>
              <a:rPr sz="3900" spc="5" dirty="0">
                <a:latin typeface="굴림"/>
                <a:cs typeface="굴림"/>
              </a:rPr>
              <a:t>검토</a:t>
            </a:r>
            <a:endParaRPr sz="3900">
              <a:latin typeface="굴림"/>
              <a:cs typeface="굴림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14827" y="3881628"/>
            <a:ext cx="4352925" cy="2448560"/>
            <a:chOff x="2814827" y="3881628"/>
            <a:chExt cx="4352925" cy="2448560"/>
          </a:xfrm>
        </p:grpSpPr>
        <p:sp>
          <p:nvSpPr>
            <p:cNvPr id="9" name="object 9"/>
            <p:cNvSpPr/>
            <p:nvPr/>
          </p:nvSpPr>
          <p:spPr>
            <a:xfrm>
              <a:off x="2891028" y="3957320"/>
              <a:ext cx="4276725" cy="2372360"/>
            </a:xfrm>
            <a:custGeom>
              <a:avLst/>
              <a:gdLst/>
              <a:ahLst/>
              <a:cxnLst/>
              <a:rect l="l" t="t" r="r" b="b"/>
              <a:pathLst>
                <a:path w="4276725" h="2372360">
                  <a:moveTo>
                    <a:pt x="4276344" y="0"/>
                  </a:moveTo>
                  <a:lnTo>
                    <a:pt x="4195572" y="0"/>
                  </a:lnTo>
                  <a:lnTo>
                    <a:pt x="4195572" y="5080"/>
                  </a:lnTo>
                  <a:lnTo>
                    <a:pt x="4195572" y="10160"/>
                  </a:lnTo>
                  <a:lnTo>
                    <a:pt x="4195572" y="2291080"/>
                  </a:lnTo>
                  <a:lnTo>
                    <a:pt x="9144" y="2291080"/>
                  </a:lnTo>
                  <a:lnTo>
                    <a:pt x="4572" y="2291080"/>
                  </a:lnTo>
                  <a:lnTo>
                    <a:pt x="0" y="2291080"/>
                  </a:lnTo>
                  <a:lnTo>
                    <a:pt x="0" y="2362200"/>
                  </a:lnTo>
                  <a:lnTo>
                    <a:pt x="0" y="2372360"/>
                  </a:lnTo>
                  <a:lnTo>
                    <a:pt x="4276344" y="2372360"/>
                  </a:lnTo>
                  <a:lnTo>
                    <a:pt x="4276344" y="2362200"/>
                  </a:lnTo>
                  <a:lnTo>
                    <a:pt x="4276344" y="10160"/>
                  </a:lnTo>
                  <a:lnTo>
                    <a:pt x="42763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9399" y="3886200"/>
              <a:ext cx="4267200" cy="2362200"/>
            </a:xfrm>
            <a:custGeom>
              <a:avLst/>
              <a:gdLst/>
              <a:ahLst/>
              <a:cxnLst/>
              <a:rect l="l" t="t" r="r" b="b"/>
              <a:pathLst>
                <a:path w="4267200" h="2362200">
                  <a:moveTo>
                    <a:pt x="0" y="2362200"/>
                  </a:moveTo>
                  <a:lnTo>
                    <a:pt x="4267200" y="236220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98394" y="3866681"/>
            <a:ext cx="3578860" cy="22218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0" dirty="0">
                <a:latin typeface="굴림"/>
                <a:cs typeface="굴림"/>
              </a:rPr>
              <a:t>개요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엔티티의</a:t>
            </a:r>
            <a:r>
              <a:rPr sz="2000" b="1" spc="-13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검토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속성</a:t>
            </a:r>
            <a:r>
              <a:rPr sz="2000" b="1" spc="40" dirty="0">
                <a:latin typeface="굴림"/>
                <a:cs typeface="굴림"/>
              </a:rPr>
              <a:t>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검토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관계</a:t>
            </a:r>
            <a:r>
              <a:rPr sz="2000" b="1" spc="40" dirty="0">
                <a:latin typeface="굴림"/>
                <a:cs typeface="굴림"/>
              </a:rPr>
              <a:t>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검토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4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M:N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관계의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해소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프로세스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모델과의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통합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검토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" y="57911"/>
            <a:ext cx="8920480" cy="6362700"/>
            <a:chOff x="96011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15061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115" y="1432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0" y="6202680"/>
                  </a:moveTo>
                  <a:lnTo>
                    <a:pt x="8773668" y="6202680"/>
                  </a:lnTo>
                  <a:lnTo>
                    <a:pt x="8773668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27832" y="5010911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0"/>
                </a:moveTo>
                <a:lnTo>
                  <a:pt x="685800" y="381000"/>
                </a:lnTo>
              </a:path>
              <a:path w="685800" h="762000">
                <a:moveTo>
                  <a:pt x="0" y="0"/>
                </a:moveTo>
                <a:lnTo>
                  <a:pt x="6858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0425" y="1306830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9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0425" y="1641982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9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0425" y="957325"/>
            <a:ext cx="2085975" cy="1327150"/>
          </a:xfrm>
          <a:custGeom>
            <a:avLst/>
            <a:gdLst/>
            <a:ahLst/>
            <a:cxnLst/>
            <a:rect l="l" t="t" r="r" b="b"/>
            <a:pathLst>
              <a:path w="2085975" h="1327150">
                <a:moveTo>
                  <a:pt x="14350" y="0"/>
                </a:moveTo>
                <a:lnTo>
                  <a:pt x="14350" y="1327150"/>
                </a:lnTo>
              </a:path>
              <a:path w="2085975" h="1327150">
                <a:moveTo>
                  <a:pt x="0" y="14224"/>
                </a:moveTo>
                <a:lnTo>
                  <a:pt x="2085975" y="14224"/>
                </a:lnTo>
              </a:path>
              <a:path w="2085975" h="1327150">
                <a:moveTo>
                  <a:pt x="0" y="1312926"/>
                </a:moveTo>
                <a:lnTo>
                  <a:pt x="2085975" y="13129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44776" y="971550"/>
          <a:ext cx="1428115" cy="129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82676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대출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245110" indent="-154305">
                        <a:lnSpc>
                          <a:spcPct val="100000"/>
                        </a:lnSpc>
                        <a:spcBef>
                          <a:spcPts val="330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대출번호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015">
                <a:tc>
                  <a:txBody>
                    <a:bodyPr/>
                    <a:lstStyle/>
                    <a:p>
                      <a:pPr marL="91440" marR="119380">
                        <a:lnSpc>
                          <a:spcPts val="2300"/>
                        </a:lnSpc>
                        <a:spcBef>
                          <a:spcPts val="95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회원번호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FK)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대출일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189476" y="1703832"/>
            <a:ext cx="1083945" cy="314325"/>
            <a:chOff x="4189476" y="1703832"/>
            <a:chExt cx="1083945" cy="314325"/>
          </a:xfrm>
        </p:grpSpPr>
        <p:sp>
          <p:nvSpPr>
            <p:cNvPr id="11" name="object 11"/>
            <p:cNvSpPr/>
            <p:nvPr/>
          </p:nvSpPr>
          <p:spPr>
            <a:xfrm>
              <a:off x="4189476" y="1851660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6068" y="1708404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187888" y="971550"/>
          <a:ext cx="3276600" cy="2175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5" dirty="0">
                          <a:latin typeface="돋움"/>
                          <a:cs typeface="돋움"/>
                        </a:rPr>
                        <a:t>대여내용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대출번호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00990" indent="-208915">
                        <a:lnSpc>
                          <a:spcPct val="100000"/>
                        </a:lnSpc>
                        <a:spcBef>
                          <a:spcPts val="384"/>
                        </a:spcBef>
                        <a:buSzPct val="93750"/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도서관리번호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 marR="703580">
                        <a:lnSpc>
                          <a:spcPts val="2300"/>
                        </a:lnSpc>
                        <a:spcBef>
                          <a:spcPts val="9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반납예정일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반납여부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반납구분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연체료납</a:t>
                      </a:r>
                      <a:r>
                        <a:rPr sz="1600" b="1" spc="-25" dirty="0">
                          <a:latin typeface="돋움"/>
                          <a:cs typeface="돋움"/>
                        </a:rPr>
                        <a:t>부여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54025" y="3929062"/>
          <a:ext cx="8140061" cy="2074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5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0705">
                <a:tc>
                  <a:txBody>
                    <a:bodyPr/>
                    <a:lstStyle/>
                    <a:p>
                      <a:pPr marL="91440" marR="272415">
                        <a:lnSpc>
                          <a:spcPct val="120000"/>
                        </a:lnSpc>
                        <a:spcBef>
                          <a:spcPts val="155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대여  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대출일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65430">
                        <a:lnSpc>
                          <a:spcPts val="2020"/>
                        </a:lnSpc>
                        <a:spcBef>
                          <a:spcPts val="11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대여  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9539">
                        <a:lnSpc>
                          <a:spcPts val="2020"/>
                        </a:lnSpc>
                        <a:spcBef>
                          <a:spcPts val="11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도서</a:t>
                      </a:r>
                      <a:r>
                        <a:rPr sz="1400" b="1" spc="-25" dirty="0">
                          <a:latin typeface="굴림"/>
                          <a:cs typeface="굴림"/>
                        </a:rPr>
                        <a:t>관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리 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반납예정일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8455">
                        <a:lnSpc>
                          <a:spcPts val="2020"/>
                        </a:lnSpc>
                        <a:spcBef>
                          <a:spcPts val="11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반납  여부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8905">
                        <a:lnSpc>
                          <a:spcPts val="2020"/>
                        </a:lnSpc>
                        <a:spcBef>
                          <a:spcPts val="11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연체료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-15" dirty="0">
                          <a:latin typeface="굴림"/>
                          <a:cs typeface="굴림"/>
                        </a:rPr>
                        <a:t>납부</a:t>
                      </a:r>
                      <a:r>
                        <a:rPr sz="1400" b="1" spc="-25" dirty="0">
                          <a:latin typeface="굴림"/>
                          <a:cs typeface="굴림"/>
                        </a:rPr>
                        <a:t>여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91001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101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91001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1109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Y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91002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996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103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2011.11.9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91002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1101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2011.11.13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96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91002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1105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2011.11.15.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95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91002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1210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2011.11.15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254625" y="971550"/>
            <a:ext cx="2238375" cy="0"/>
          </a:xfrm>
          <a:custGeom>
            <a:avLst/>
            <a:gdLst/>
            <a:ahLst/>
            <a:cxnLst/>
            <a:rect l="l" t="t" r="r" b="b"/>
            <a:pathLst>
              <a:path w="2238375">
                <a:moveTo>
                  <a:pt x="0" y="0"/>
                </a:moveTo>
                <a:lnTo>
                  <a:pt x="22383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4625" y="3148076"/>
            <a:ext cx="2238375" cy="0"/>
          </a:xfrm>
          <a:custGeom>
            <a:avLst/>
            <a:gdLst/>
            <a:ahLst/>
            <a:cxnLst/>
            <a:rect l="l" t="t" r="r" b="b"/>
            <a:pathLst>
              <a:path w="2238375">
                <a:moveTo>
                  <a:pt x="0" y="0"/>
                </a:moveTo>
                <a:lnTo>
                  <a:pt x="22383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6903" y="1755648"/>
            <a:ext cx="179832" cy="19812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29590" y="302767"/>
            <a:ext cx="203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돋움"/>
                <a:cs typeface="돋움"/>
              </a:rPr>
              <a:t>&lt;개선된</a:t>
            </a:r>
            <a:r>
              <a:rPr sz="2400" b="0" spc="-85" dirty="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sz="2400" b="0" dirty="0">
                <a:solidFill>
                  <a:srgbClr val="000000"/>
                </a:solidFill>
                <a:latin typeface="돋움"/>
                <a:cs typeface="돋움"/>
              </a:rPr>
              <a:t>모델&gt;</a:t>
            </a:r>
            <a:endParaRPr sz="2400">
              <a:latin typeface="돋움"/>
              <a:cs typeface="돋움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10.2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엔티티의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38237" y="3271837"/>
            <a:ext cx="2676525" cy="1363980"/>
            <a:chOff x="1138237" y="3271837"/>
            <a:chExt cx="2676525" cy="1363980"/>
          </a:xfrm>
        </p:grpSpPr>
        <p:sp>
          <p:nvSpPr>
            <p:cNvPr id="4" name="object 4"/>
            <p:cNvSpPr/>
            <p:nvPr/>
          </p:nvSpPr>
          <p:spPr>
            <a:xfrm>
              <a:off x="1143000" y="3276600"/>
              <a:ext cx="2667000" cy="1354455"/>
            </a:xfrm>
            <a:custGeom>
              <a:avLst/>
              <a:gdLst/>
              <a:ahLst/>
              <a:cxnLst/>
              <a:rect l="l" t="t" r="r" b="b"/>
              <a:pathLst>
                <a:path w="2667000" h="1354454">
                  <a:moveTo>
                    <a:pt x="0" y="0"/>
                  </a:moveTo>
                  <a:lnTo>
                    <a:pt x="2667000" y="0"/>
                  </a:lnTo>
                  <a:lnTo>
                    <a:pt x="2667000" y="1099947"/>
                  </a:lnTo>
                  <a:lnTo>
                    <a:pt x="2602481" y="1100280"/>
                  </a:lnTo>
                  <a:lnTo>
                    <a:pt x="2540042" y="1101260"/>
                  </a:lnTo>
                  <a:lnTo>
                    <a:pt x="2479612" y="1102860"/>
                  </a:lnTo>
                  <a:lnTo>
                    <a:pt x="2421121" y="1105049"/>
                  </a:lnTo>
                  <a:lnTo>
                    <a:pt x="2364499" y="1107801"/>
                  </a:lnTo>
                  <a:lnTo>
                    <a:pt x="2309674" y="1111086"/>
                  </a:lnTo>
                  <a:lnTo>
                    <a:pt x="2256576" y="1114877"/>
                  </a:lnTo>
                  <a:lnTo>
                    <a:pt x="2205135" y="1119144"/>
                  </a:lnTo>
                  <a:lnTo>
                    <a:pt x="2155280" y="1123859"/>
                  </a:lnTo>
                  <a:lnTo>
                    <a:pt x="2106941" y="1128994"/>
                  </a:lnTo>
                  <a:lnTo>
                    <a:pt x="2060048" y="1134520"/>
                  </a:lnTo>
                  <a:lnTo>
                    <a:pt x="2014529" y="1140409"/>
                  </a:lnTo>
                  <a:lnTo>
                    <a:pt x="1970314" y="1146632"/>
                  </a:lnTo>
                  <a:lnTo>
                    <a:pt x="1927333" y="1153162"/>
                  </a:lnTo>
                  <a:lnTo>
                    <a:pt x="1885515" y="1159968"/>
                  </a:lnTo>
                  <a:lnTo>
                    <a:pt x="1844790" y="1167024"/>
                  </a:lnTo>
                  <a:lnTo>
                    <a:pt x="1805087" y="1174301"/>
                  </a:lnTo>
                  <a:lnTo>
                    <a:pt x="1766336" y="1181769"/>
                  </a:lnTo>
                  <a:lnTo>
                    <a:pt x="1728466" y="1189401"/>
                  </a:lnTo>
                  <a:lnTo>
                    <a:pt x="1655088" y="1205042"/>
                  </a:lnTo>
                  <a:lnTo>
                    <a:pt x="1584389" y="1220997"/>
                  </a:lnTo>
                  <a:lnTo>
                    <a:pt x="1515805" y="1237037"/>
                  </a:lnTo>
                  <a:lnTo>
                    <a:pt x="1448772" y="1252935"/>
                  </a:lnTo>
                  <a:lnTo>
                    <a:pt x="1415661" y="1260760"/>
                  </a:lnTo>
                  <a:lnTo>
                    <a:pt x="1349896" y="1276018"/>
                  </a:lnTo>
                  <a:lnTo>
                    <a:pt x="1284273" y="1290566"/>
                  </a:lnTo>
                  <a:lnTo>
                    <a:pt x="1218227" y="1304175"/>
                  </a:lnTo>
                  <a:lnTo>
                    <a:pt x="1151194" y="1316617"/>
                  </a:lnTo>
                  <a:lnTo>
                    <a:pt x="1082610" y="1327666"/>
                  </a:lnTo>
                  <a:lnTo>
                    <a:pt x="1011911" y="1337093"/>
                  </a:lnTo>
                  <a:lnTo>
                    <a:pt x="938533" y="1344671"/>
                  </a:lnTo>
                  <a:lnTo>
                    <a:pt x="861912" y="1350172"/>
                  </a:lnTo>
                  <a:lnTo>
                    <a:pt x="822209" y="1352073"/>
                  </a:lnTo>
                  <a:lnTo>
                    <a:pt x="781484" y="1353369"/>
                  </a:lnTo>
                  <a:lnTo>
                    <a:pt x="739666" y="1354032"/>
                  </a:lnTo>
                  <a:lnTo>
                    <a:pt x="696685" y="1354034"/>
                  </a:lnTo>
                  <a:lnTo>
                    <a:pt x="652470" y="1353346"/>
                  </a:lnTo>
                  <a:lnTo>
                    <a:pt x="606951" y="1351940"/>
                  </a:lnTo>
                  <a:lnTo>
                    <a:pt x="560058" y="1349786"/>
                  </a:lnTo>
                  <a:lnTo>
                    <a:pt x="511719" y="1346858"/>
                  </a:lnTo>
                  <a:lnTo>
                    <a:pt x="461864" y="1343126"/>
                  </a:lnTo>
                  <a:lnTo>
                    <a:pt x="410423" y="1338561"/>
                  </a:lnTo>
                  <a:lnTo>
                    <a:pt x="357325" y="1333137"/>
                  </a:lnTo>
                  <a:lnTo>
                    <a:pt x="302500" y="1326823"/>
                  </a:lnTo>
                  <a:lnTo>
                    <a:pt x="245878" y="1319591"/>
                  </a:lnTo>
                  <a:lnTo>
                    <a:pt x="187387" y="1311414"/>
                  </a:lnTo>
                  <a:lnTo>
                    <a:pt x="126957" y="1302262"/>
                  </a:lnTo>
                  <a:lnTo>
                    <a:pt x="64518" y="1292107"/>
                  </a:lnTo>
                  <a:lnTo>
                    <a:pt x="0" y="128092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200" y="41148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43000" y="4800600"/>
            <a:ext cx="2667000" cy="1354455"/>
          </a:xfrm>
          <a:custGeom>
            <a:avLst/>
            <a:gdLst/>
            <a:ahLst/>
            <a:cxnLst/>
            <a:rect l="l" t="t" r="r" b="b"/>
            <a:pathLst>
              <a:path w="2667000" h="1354454">
                <a:moveTo>
                  <a:pt x="0" y="0"/>
                </a:moveTo>
                <a:lnTo>
                  <a:pt x="2667000" y="0"/>
                </a:lnTo>
                <a:lnTo>
                  <a:pt x="2667000" y="1099947"/>
                </a:lnTo>
                <a:lnTo>
                  <a:pt x="2602481" y="1100280"/>
                </a:lnTo>
                <a:lnTo>
                  <a:pt x="2540042" y="1101260"/>
                </a:lnTo>
                <a:lnTo>
                  <a:pt x="2479612" y="1102860"/>
                </a:lnTo>
                <a:lnTo>
                  <a:pt x="2421121" y="1105049"/>
                </a:lnTo>
                <a:lnTo>
                  <a:pt x="2364499" y="1107801"/>
                </a:lnTo>
                <a:lnTo>
                  <a:pt x="2309674" y="1111086"/>
                </a:lnTo>
                <a:lnTo>
                  <a:pt x="2256576" y="1114877"/>
                </a:lnTo>
                <a:lnTo>
                  <a:pt x="2205135" y="1119144"/>
                </a:lnTo>
                <a:lnTo>
                  <a:pt x="2155280" y="1123859"/>
                </a:lnTo>
                <a:lnTo>
                  <a:pt x="2106941" y="1128994"/>
                </a:lnTo>
                <a:lnTo>
                  <a:pt x="2060048" y="1134520"/>
                </a:lnTo>
                <a:lnTo>
                  <a:pt x="2014529" y="1140409"/>
                </a:lnTo>
                <a:lnTo>
                  <a:pt x="1970314" y="1146632"/>
                </a:lnTo>
                <a:lnTo>
                  <a:pt x="1927333" y="1153162"/>
                </a:lnTo>
                <a:lnTo>
                  <a:pt x="1885515" y="1159968"/>
                </a:lnTo>
                <a:lnTo>
                  <a:pt x="1844790" y="1167024"/>
                </a:lnTo>
                <a:lnTo>
                  <a:pt x="1805087" y="1174301"/>
                </a:lnTo>
                <a:lnTo>
                  <a:pt x="1766336" y="1181769"/>
                </a:lnTo>
                <a:lnTo>
                  <a:pt x="1728466" y="1189401"/>
                </a:lnTo>
                <a:lnTo>
                  <a:pt x="1655088" y="1205042"/>
                </a:lnTo>
                <a:lnTo>
                  <a:pt x="1584389" y="1220997"/>
                </a:lnTo>
                <a:lnTo>
                  <a:pt x="1515805" y="1237037"/>
                </a:lnTo>
                <a:lnTo>
                  <a:pt x="1448772" y="1252935"/>
                </a:lnTo>
                <a:lnTo>
                  <a:pt x="1415661" y="1260760"/>
                </a:lnTo>
                <a:lnTo>
                  <a:pt x="1349896" y="1276018"/>
                </a:lnTo>
                <a:lnTo>
                  <a:pt x="1284273" y="1290566"/>
                </a:lnTo>
                <a:lnTo>
                  <a:pt x="1218227" y="1304175"/>
                </a:lnTo>
                <a:lnTo>
                  <a:pt x="1151194" y="1316617"/>
                </a:lnTo>
                <a:lnTo>
                  <a:pt x="1082610" y="1327666"/>
                </a:lnTo>
                <a:lnTo>
                  <a:pt x="1011911" y="1337093"/>
                </a:lnTo>
                <a:lnTo>
                  <a:pt x="938533" y="1344671"/>
                </a:lnTo>
                <a:lnTo>
                  <a:pt x="861912" y="1350172"/>
                </a:lnTo>
                <a:lnTo>
                  <a:pt x="822209" y="1352073"/>
                </a:lnTo>
                <a:lnTo>
                  <a:pt x="781484" y="1353369"/>
                </a:lnTo>
                <a:lnTo>
                  <a:pt x="739666" y="1354032"/>
                </a:lnTo>
                <a:lnTo>
                  <a:pt x="696685" y="1354034"/>
                </a:lnTo>
                <a:lnTo>
                  <a:pt x="652470" y="1353346"/>
                </a:lnTo>
                <a:lnTo>
                  <a:pt x="606951" y="1351940"/>
                </a:lnTo>
                <a:lnTo>
                  <a:pt x="560058" y="1349786"/>
                </a:lnTo>
                <a:lnTo>
                  <a:pt x="511719" y="1346858"/>
                </a:lnTo>
                <a:lnTo>
                  <a:pt x="461864" y="1343126"/>
                </a:lnTo>
                <a:lnTo>
                  <a:pt x="410423" y="1338561"/>
                </a:lnTo>
                <a:lnTo>
                  <a:pt x="357325" y="1333137"/>
                </a:lnTo>
                <a:lnTo>
                  <a:pt x="302500" y="1326823"/>
                </a:lnTo>
                <a:lnTo>
                  <a:pt x="245878" y="1319591"/>
                </a:lnTo>
                <a:lnTo>
                  <a:pt x="187387" y="1311414"/>
                </a:lnTo>
                <a:lnTo>
                  <a:pt x="126957" y="1302262"/>
                </a:lnTo>
                <a:lnTo>
                  <a:pt x="64518" y="1292107"/>
                </a:lnTo>
                <a:lnTo>
                  <a:pt x="0" y="128092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1733471"/>
            <a:ext cx="7045325" cy="41789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유사한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내용을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관리하는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엔티티는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없는가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여러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설계자가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동일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내용을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서로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다른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엔티티로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표현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한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설계자가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장부나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전표,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레포트를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각각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하나의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표현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</a:pP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</a:pPr>
            <a:endParaRPr sz="1500">
              <a:latin typeface="굴림"/>
              <a:cs typeface="굴림"/>
            </a:endParaRPr>
          </a:p>
          <a:p>
            <a:pPr marL="901700" marR="4105275" indent="558800">
              <a:lnSpc>
                <a:spcPct val="113300"/>
              </a:lnSpc>
            </a:pPr>
            <a:r>
              <a:rPr sz="1600" spc="-5" dirty="0">
                <a:latin typeface="굴림"/>
                <a:cs typeface="굴림"/>
              </a:rPr>
              <a:t>업체별</a:t>
            </a:r>
            <a:r>
              <a:rPr sz="1600" spc="-12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입고내역  업체명</a:t>
            </a:r>
            <a:r>
              <a:rPr sz="1600" spc="-125" dirty="0">
                <a:latin typeface="굴림"/>
                <a:cs typeface="굴림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xxxxxx</a:t>
            </a:r>
            <a:endParaRPr sz="1600">
              <a:latin typeface="Times New Roman"/>
              <a:cs typeface="Times New Roman"/>
            </a:endParaRPr>
          </a:p>
          <a:p>
            <a:pPr marL="908050">
              <a:lnSpc>
                <a:spcPts val="1650"/>
              </a:lnSpc>
            </a:pPr>
            <a:r>
              <a:rPr sz="1600" spc="-5" dirty="0">
                <a:latin typeface="굴림"/>
                <a:cs typeface="굴림"/>
              </a:rPr>
              <a:t>일자</a:t>
            </a:r>
            <a:r>
              <a:rPr sz="1600" spc="-125" dirty="0">
                <a:latin typeface="굴림"/>
                <a:cs typeface="굴림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xxxxxx</a:t>
            </a:r>
            <a:endParaRPr sz="1600">
              <a:latin typeface="Times New Roman"/>
              <a:cs typeface="Times New Roman"/>
            </a:endParaRPr>
          </a:p>
          <a:p>
            <a:pPr marL="835660">
              <a:lnSpc>
                <a:spcPct val="100000"/>
              </a:lnSpc>
              <a:spcBef>
                <a:spcPts val="480"/>
              </a:spcBef>
              <a:tabLst>
                <a:tab pos="1689100" algn="l"/>
                <a:tab pos="2298700" algn="l"/>
                <a:tab pos="342582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제품명	수량	금액	</a:t>
            </a:r>
            <a:endParaRPr sz="1600">
              <a:latin typeface="굴림"/>
              <a:cs typeface="굴림"/>
            </a:endParaRPr>
          </a:p>
          <a:p>
            <a:pPr>
              <a:lnSpc>
                <a:spcPct val="100000"/>
              </a:lnSpc>
            </a:pPr>
            <a:endParaRPr sz="17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굴림"/>
              <a:cs typeface="굴림"/>
            </a:endParaRPr>
          </a:p>
          <a:p>
            <a:pPr marL="1460500">
              <a:lnSpc>
                <a:spcPct val="100000"/>
              </a:lnSpc>
            </a:pPr>
            <a:r>
              <a:rPr sz="1600" spc="-5" dirty="0">
                <a:latin typeface="굴림"/>
                <a:cs typeface="굴림"/>
              </a:rPr>
              <a:t>창고별</a:t>
            </a:r>
            <a:r>
              <a:rPr sz="1600" spc="-12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입고내역</a:t>
            </a:r>
            <a:endParaRPr sz="1600">
              <a:latin typeface="굴림"/>
              <a:cs typeface="굴림"/>
            </a:endParaRPr>
          </a:p>
          <a:p>
            <a:pPr marL="901700">
              <a:lnSpc>
                <a:spcPts val="1785"/>
              </a:lnSpc>
              <a:spcBef>
                <a:spcPts val="254"/>
              </a:spcBef>
            </a:pPr>
            <a:r>
              <a:rPr sz="1600" spc="-10" dirty="0">
                <a:latin typeface="굴림"/>
                <a:cs typeface="굴림"/>
              </a:rPr>
              <a:t>창고</a:t>
            </a:r>
            <a:r>
              <a:rPr sz="1600" spc="-5" dirty="0">
                <a:latin typeface="굴림"/>
                <a:cs typeface="굴림"/>
              </a:rPr>
              <a:t>명</a:t>
            </a:r>
            <a:r>
              <a:rPr sz="1600" spc="-130" dirty="0">
                <a:latin typeface="굴림"/>
                <a:cs typeface="굴림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xxxxxx</a:t>
            </a:r>
            <a:endParaRPr sz="1600">
              <a:latin typeface="Times New Roman"/>
              <a:cs typeface="Times New Roman"/>
            </a:endParaRPr>
          </a:p>
          <a:p>
            <a:pPr marL="908050">
              <a:lnSpc>
                <a:spcPts val="1785"/>
              </a:lnSpc>
            </a:pPr>
            <a:r>
              <a:rPr sz="1600" spc="-5" dirty="0">
                <a:latin typeface="굴림"/>
                <a:cs typeface="굴림"/>
              </a:rPr>
              <a:t>일자</a:t>
            </a:r>
            <a:r>
              <a:rPr sz="1600" spc="-125" dirty="0">
                <a:latin typeface="굴림"/>
                <a:cs typeface="굴림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xxxxxx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  <a:tabLst>
                <a:tab pos="1689100" algn="l"/>
                <a:tab pos="2298700" algn="l"/>
                <a:tab pos="2908300" algn="l"/>
              </a:tabLst>
            </a:pPr>
            <a:r>
              <a:rPr sz="1600" spc="-5" dirty="0">
                <a:latin typeface="굴림"/>
                <a:cs typeface="굴림"/>
              </a:rPr>
              <a:t>제품명	수량	금액	</a:t>
            </a:r>
            <a:r>
              <a:rPr sz="1600" spc="-10" dirty="0">
                <a:latin typeface="굴림"/>
                <a:cs typeface="굴림"/>
              </a:rPr>
              <a:t>업체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0" y="37719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219200" y="5600700"/>
            <a:ext cx="4953000" cy="314325"/>
            <a:chOff x="1219200" y="5600700"/>
            <a:chExt cx="4953000" cy="314325"/>
          </a:xfrm>
        </p:grpSpPr>
        <p:sp>
          <p:nvSpPr>
            <p:cNvPr id="10" name="object 10"/>
            <p:cNvSpPr/>
            <p:nvPr/>
          </p:nvSpPr>
          <p:spPr>
            <a:xfrm>
              <a:off x="1219200" y="5638800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0" y="0"/>
                  </a:moveTo>
                  <a:lnTo>
                    <a:pt x="1981200" y="0"/>
                  </a:lnTo>
                </a:path>
                <a:path w="1981200" h="271779">
                  <a:moveTo>
                    <a:pt x="0" y="271272"/>
                  </a:moveTo>
                  <a:lnTo>
                    <a:pt x="1981200" y="2712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0000" y="5600700"/>
              <a:ext cx="2362200" cy="7620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2286000" y="0"/>
                  </a:moveTo>
                  <a:lnTo>
                    <a:pt x="2286000" y="76200"/>
                  </a:lnTo>
                  <a:lnTo>
                    <a:pt x="2349500" y="44450"/>
                  </a:lnTo>
                  <a:lnTo>
                    <a:pt x="2298700" y="44450"/>
                  </a:lnTo>
                  <a:lnTo>
                    <a:pt x="2298700" y="31750"/>
                  </a:lnTo>
                  <a:lnTo>
                    <a:pt x="2349500" y="31750"/>
                  </a:lnTo>
                  <a:lnTo>
                    <a:pt x="2286000" y="0"/>
                  </a:lnTo>
                  <a:close/>
                </a:path>
                <a:path w="2362200" h="76200">
                  <a:moveTo>
                    <a:pt x="2286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286000" y="44450"/>
                  </a:lnTo>
                  <a:lnTo>
                    <a:pt x="2286000" y="31750"/>
                  </a:lnTo>
                  <a:close/>
                </a:path>
                <a:path w="2362200" h="76200">
                  <a:moveTo>
                    <a:pt x="2349500" y="31750"/>
                  </a:moveTo>
                  <a:lnTo>
                    <a:pt x="2298700" y="31750"/>
                  </a:lnTo>
                  <a:lnTo>
                    <a:pt x="2298700" y="44450"/>
                  </a:lnTo>
                  <a:lnTo>
                    <a:pt x="2349500" y="44450"/>
                  </a:lnTo>
                  <a:lnTo>
                    <a:pt x="2362200" y="38100"/>
                  </a:lnTo>
                  <a:lnTo>
                    <a:pt x="23495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176712" y="3262312"/>
          <a:ext cx="1752600" cy="2178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업체별입고내역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50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업체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84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입고일자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순번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92075" marR="1049020">
                        <a:lnSpc>
                          <a:spcPct val="120000"/>
                        </a:lnSpc>
                        <a:spcBef>
                          <a:spcPts val="30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제품명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수량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금액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234112" y="3684587"/>
          <a:ext cx="1752600" cy="247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창고별입고내역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50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창고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입고일자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순번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92075" marR="847725">
                        <a:lnSpc>
                          <a:spcPct val="120000"/>
                        </a:lnSpc>
                        <a:spcBef>
                          <a:spcPts val="3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제품명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수량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금액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납품업체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10.2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엔티티의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942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유사한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내용을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관리하는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엔티티는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없는가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8712" y="2805112"/>
          <a:ext cx="1752600" cy="2178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업체별입고내역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245110" indent="-154305">
                        <a:lnSpc>
                          <a:spcPct val="100000"/>
                        </a:lnSpc>
                        <a:spcBef>
                          <a:spcPts val="350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업체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5110" indent="-154305">
                        <a:lnSpc>
                          <a:spcPct val="100000"/>
                        </a:lnSpc>
                        <a:spcBef>
                          <a:spcPts val="384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입고일자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5110" indent="-154305">
                        <a:lnSpc>
                          <a:spcPct val="100000"/>
                        </a:lnSpc>
                        <a:spcBef>
                          <a:spcPts val="384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순번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91440" marR="1049655">
                        <a:lnSpc>
                          <a:spcPct val="120000"/>
                        </a:lnSpc>
                        <a:spcBef>
                          <a:spcPts val="30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제품명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수량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금액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86112" y="3227387"/>
          <a:ext cx="1752600" cy="2472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창고별입고내역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50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창고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입고일자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순번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92075" marR="847725">
                        <a:lnSpc>
                          <a:spcPct val="120000"/>
                        </a:lnSpc>
                        <a:spcBef>
                          <a:spcPts val="2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제품명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수량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금액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납품업체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329428" y="4034028"/>
            <a:ext cx="314325" cy="542925"/>
            <a:chOff x="5329428" y="4034028"/>
            <a:chExt cx="314325" cy="542925"/>
          </a:xfrm>
        </p:grpSpPr>
        <p:sp>
          <p:nvSpPr>
            <p:cNvPr id="7" name="object 7"/>
            <p:cNvSpPr/>
            <p:nvPr/>
          </p:nvSpPr>
          <p:spPr>
            <a:xfrm>
              <a:off x="5334000" y="403860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228600" y="0"/>
                  </a:moveTo>
                  <a:lnTo>
                    <a:pt x="2286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0" y="400050"/>
                  </a:lnTo>
                  <a:lnTo>
                    <a:pt x="228600" y="533400"/>
                  </a:lnTo>
                  <a:lnTo>
                    <a:pt x="304800" y="2667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0" y="403860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133350"/>
                  </a:moveTo>
                  <a:lnTo>
                    <a:pt x="228600" y="133350"/>
                  </a:lnTo>
                  <a:lnTo>
                    <a:pt x="228600" y="0"/>
                  </a:lnTo>
                  <a:lnTo>
                    <a:pt x="304800" y="266700"/>
                  </a:lnTo>
                  <a:lnTo>
                    <a:pt x="228600" y="533400"/>
                  </a:ln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157912" y="2957512"/>
          <a:ext cx="1752600" cy="247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입고내역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50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입고번호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0">
                <a:tc>
                  <a:txBody>
                    <a:bodyPr/>
                    <a:lstStyle/>
                    <a:p>
                      <a:pPr marL="92075" marR="847725">
                        <a:lnSpc>
                          <a:spcPct val="120000"/>
                        </a:lnSpc>
                        <a:spcBef>
                          <a:spcPts val="2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창고 </a:t>
                      </a:r>
                      <a:r>
                        <a:rPr sz="16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-15" dirty="0">
                          <a:latin typeface="굴림"/>
                          <a:cs typeface="굴림"/>
                        </a:rPr>
                        <a:t>입고일자 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제품명 </a:t>
                      </a:r>
                      <a:r>
                        <a:rPr sz="16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수량 </a:t>
                      </a:r>
                      <a:r>
                        <a:rPr sz="16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금액 </a:t>
                      </a:r>
                      <a:r>
                        <a:rPr sz="16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-15" dirty="0">
                          <a:latin typeface="굴림"/>
                          <a:cs typeface="굴림"/>
                        </a:rPr>
                        <a:t>납품업체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882645" y="5998565"/>
            <a:ext cx="3706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10.8&gt;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관리내용이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유사한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엔티티의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통합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10.2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엔티티의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4942840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유사한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내용을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관리하는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엔티티는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없는가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5" dirty="0">
                <a:latin typeface="굴림"/>
                <a:cs typeface="굴림"/>
              </a:rPr>
              <a:t>여러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종류의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통계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엔티티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통합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8835" y="4172711"/>
            <a:ext cx="76200" cy="2286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962400" y="4471670"/>
            <a:ext cx="3277235" cy="572135"/>
          </a:xfrm>
          <a:custGeom>
            <a:avLst/>
            <a:gdLst/>
            <a:ahLst/>
            <a:cxnLst/>
            <a:rect l="l" t="t" r="r" b="b"/>
            <a:pathLst>
              <a:path w="3277234" h="572135">
                <a:moveTo>
                  <a:pt x="840867" y="11684"/>
                </a:moveTo>
                <a:lnTo>
                  <a:pt x="835533" y="0"/>
                </a:lnTo>
                <a:lnTo>
                  <a:pt x="66713" y="349567"/>
                </a:lnTo>
                <a:lnTo>
                  <a:pt x="53594" y="320675"/>
                </a:lnTo>
                <a:lnTo>
                  <a:pt x="0" y="386842"/>
                </a:lnTo>
                <a:lnTo>
                  <a:pt x="85090" y="390017"/>
                </a:lnTo>
                <a:lnTo>
                  <a:pt x="74358" y="366395"/>
                </a:lnTo>
                <a:lnTo>
                  <a:pt x="71970" y="361162"/>
                </a:lnTo>
                <a:lnTo>
                  <a:pt x="840867" y="11684"/>
                </a:lnTo>
                <a:close/>
              </a:path>
              <a:path w="3277234" h="572135">
                <a:moveTo>
                  <a:pt x="3277108" y="316992"/>
                </a:moveTo>
                <a:lnTo>
                  <a:pt x="3276092" y="304292"/>
                </a:lnTo>
                <a:lnTo>
                  <a:pt x="151739" y="527418"/>
                </a:lnTo>
                <a:lnTo>
                  <a:pt x="149479" y="495808"/>
                </a:lnTo>
                <a:lnTo>
                  <a:pt x="76200" y="539242"/>
                </a:lnTo>
                <a:lnTo>
                  <a:pt x="154940" y="571754"/>
                </a:lnTo>
                <a:lnTo>
                  <a:pt x="152717" y="541020"/>
                </a:lnTo>
                <a:lnTo>
                  <a:pt x="152654" y="540118"/>
                </a:lnTo>
                <a:lnTo>
                  <a:pt x="3277108" y="316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38794" y="2698813"/>
          <a:ext cx="1774189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일일대출통계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50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대출일자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015">
                <a:tc>
                  <a:txBody>
                    <a:bodyPr/>
                    <a:lstStyle/>
                    <a:p>
                      <a:pPr marL="91440" marR="436880">
                        <a:lnSpc>
                          <a:spcPct val="12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도서대출권수 </a:t>
                      </a:r>
                      <a:r>
                        <a:rPr sz="1600" spc="-5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대출인원수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49526" y="2700401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0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9526" y="3998976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0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324794" y="2686050"/>
          <a:ext cx="1774189" cy="1604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분류별</a:t>
                      </a:r>
                      <a:r>
                        <a:rPr sz="1600" spc="-3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대출통계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50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대출일자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대분류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015">
                <a:tc>
                  <a:txBody>
                    <a:bodyPr/>
                    <a:lstStyle/>
                    <a:p>
                      <a:pPr marL="92075" marR="436245">
                        <a:lnSpc>
                          <a:spcPct val="12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도서대출권수 </a:t>
                      </a:r>
                      <a:r>
                        <a:rPr sz="1600" spc="-5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대출인원수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335526" y="2700401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0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35526" y="4291329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0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10794" y="2682875"/>
          <a:ext cx="1774189" cy="1898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985"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돋움"/>
                          <a:cs typeface="돋움"/>
                        </a:rPr>
                        <a:t>신구도서별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47053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대출통계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50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대출일자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신간도서여부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92075" marR="436245">
                        <a:lnSpc>
                          <a:spcPts val="2310"/>
                        </a:lnSpc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도서대출권수 </a:t>
                      </a:r>
                      <a:r>
                        <a:rPr sz="1600" spc="-5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대출인원수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621526" y="2697226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0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1526" y="4581525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0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084387" y="4483100"/>
            <a:ext cx="1781175" cy="1913255"/>
            <a:chOff x="2084387" y="4483100"/>
            <a:chExt cx="1781175" cy="1913255"/>
          </a:xfrm>
        </p:grpSpPr>
        <p:sp>
          <p:nvSpPr>
            <p:cNvPr id="16" name="object 16"/>
            <p:cNvSpPr/>
            <p:nvPr/>
          </p:nvSpPr>
          <p:spPr>
            <a:xfrm>
              <a:off x="2084450" y="4832604"/>
              <a:ext cx="1781175" cy="0"/>
            </a:xfrm>
            <a:custGeom>
              <a:avLst/>
              <a:gdLst/>
              <a:ahLst/>
              <a:cxnLst/>
              <a:rect l="l" t="t" r="r" b="b"/>
              <a:pathLst>
                <a:path w="1781175">
                  <a:moveTo>
                    <a:pt x="0" y="0"/>
                  </a:moveTo>
                  <a:lnTo>
                    <a:pt x="17810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84450" y="5753150"/>
              <a:ext cx="1781175" cy="0"/>
            </a:xfrm>
            <a:custGeom>
              <a:avLst/>
              <a:gdLst/>
              <a:ahLst/>
              <a:cxnLst/>
              <a:rect l="l" t="t" r="r" b="b"/>
              <a:pathLst>
                <a:path w="1781175">
                  <a:moveTo>
                    <a:pt x="0" y="0"/>
                  </a:moveTo>
                  <a:lnTo>
                    <a:pt x="17810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84450" y="4483100"/>
              <a:ext cx="1781175" cy="1913255"/>
            </a:xfrm>
            <a:custGeom>
              <a:avLst/>
              <a:gdLst/>
              <a:ahLst/>
              <a:cxnLst/>
              <a:rect l="l" t="t" r="r" b="b"/>
              <a:pathLst>
                <a:path w="1781175" h="1913254">
                  <a:moveTo>
                    <a:pt x="14224" y="0"/>
                  </a:moveTo>
                  <a:lnTo>
                    <a:pt x="14224" y="1912950"/>
                  </a:lnTo>
                </a:path>
                <a:path w="1781175" h="1913254">
                  <a:moveTo>
                    <a:pt x="1766824" y="0"/>
                  </a:moveTo>
                  <a:lnTo>
                    <a:pt x="1766824" y="1912950"/>
                  </a:lnTo>
                </a:path>
                <a:path w="1781175" h="1913254">
                  <a:moveTo>
                    <a:pt x="0" y="14350"/>
                  </a:moveTo>
                  <a:lnTo>
                    <a:pt x="1781048" y="14350"/>
                  </a:lnTo>
                </a:path>
                <a:path w="1781175" h="1913254">
                  <a:moveTo>
                    <a:pt x="0" y="1898662"/>
                  </a:moveTo>
                  <a:lnTo>
                    <a:pt x="1781048" y="18986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77923" y="4453280"/>
            <a:ext cx="1417955" cy="19018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돋움"/>
                <a:cs typeface="돋움"/>
              </a:rPr>
              <a:t>도서대출통계</a:t>
            </a:r>
            <a:endParaRPr sz="1600">
              <a:latin typeface="돋움"/>
              <a:cs typeface="돋움"/>
            </a:endParaRPr>
          </a:p>
          <a:p>
            <a:pPr marL="165735" indent="-153670">
              <a:lnSpc>
                <a:spcPct val="100000"/>
              </a:lnSpc>
              <a:spcBef>
                <a:spcPts val="660"/>
              </a:spcBef>
              <a:buSzPct val="93750"/>
              <a:buFont typeface="Symbol"/>
              <a:buChar char=""/>
              <a:tabLst>
                <a:tab pos="166370" algn="l"/>
              </a:tabLst>
            </a:pPr>
            <a:r>
              <a:rPr sz="1600" spc="-5" dirty="0">
                <a:latin typeface="돋움"/>
                <a:cs typeface="돋움"/>
              </a:rPr>
              <a:t>대출일자</a:t>
            </a:r>
            <a:endParaRPr sz="1600">
              <a:latin typeface="돋움"/>
              <a:cs typeface="돋움"/>
            </a:endParaRPr>
          </a:p>
          <a:p>
            <a:pPr marL="165735" indent="-153670">
              <a:lnSpc>
                <a:spcPct val="100000"/>
              </a:lnSpc>
              <a:spcBef>
                <a:spcPts val="384"/>
              </a:spcBef>
              <a:buSzPct val="93750"/>
              <a:buFont typeface="Symbol"/>
              <a:buChar char=""/>
              <a:tabLst>
                <a:tab pos="166370" algn="l"/>
              </a:tabLst>
            </a:pPr>
            <a:r>
              <a:rPr sz="1600" spc="-10" dirty="0">
                <a:latin typeface="돋움"/>
                <a:cs typeface="돋움"/>
              </a:rPr>
              <a:t>대분류</a:t>
            </a:r>
            <a:endParaRPr sz="1600">
              <a:latin typeface="돋움"/>
              <a:cs typeface="돋움"/>
            </a:endParaRPr>
          </a:p>
          <a:p>
            <a:pPr marL="165735" indent="-153670">
              <a:lnSpc>
                <a:spcPct val="100000"/>
              </a:lnSpc>
              <a:spcBef>
                <a:spcPts val="385"/>
              </a:spcBef>
              <a:buSzPct val="93750"/>
              <a:buFont typeface="Symbol"/>
              <a:buChar char=""/>
              <a:tabLst>
                <a:tab pos="166370" algn="l"/>
              </a:tabLst>
            </a:pPr>
            <a:r>
              <a:rPr sz="1600" spc="-5" dirty="0">
                <a:latin typeface="돋움"/>
                <a:cs typeface="돋움"/>
              </a:rPr>
              <a:t>신간도서여부</a:t>
            </a:r>
            <a:endParaRPr sz="1600">
              <a:latin typeface="돋움"/>
              <a:cs typeface="돋움"/>
            </a:endParaRPr>
          </a:p>
          <a:p>
            <a:pPr marL="12700" marR="180975">
              <a:lnSpc>
                <a:spcPct val="120000"/>
              </a:lnSpc>
              <a:spcBef>
                <a:spcPts val="395"/>
              </a:spcBef>
            </a:pPr>
            <a:r>
              <a:rPr sz="1600" spc="-5" dirty="0">
                <a:latin typeface="돋움"/>
                <a:cs typeface="돋움"/>
              </a:rPr>
              <a:t>도서대출권수  대출인원수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10.2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엔티티의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5024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통합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또는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분리되어야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할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엔티티는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없는가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4912" y="2805112"/>
          <a:ext cx="4038600" cy="1711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사원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사원신상정보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11150" indent="-219710">
                        <a:lnSpc>
                          <a:spcPct val="100000"/>
                        </a:lnSpc>
                        <a:spcBef>
                          <a:spcPts val="550"/>
                        </a:spcBef>
                        <a:buSzPct val="114285"/>
                        <a:buFont typeface="Symbol"/>
                        <a:buChar char=""/>
                        <a:tabLst>
                          <a:tab pos="311150" algn="l"/>
                        </a:tabLst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사원번호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 indent="-219710">
                        <a:lnSpc>
                          <a:spcPct val="100000"/>
                        </a:lnSpc>
                        <a:spcBef>
                          <a:spcPts val="550"/>
                        </a:spcBef>
                        <a:buSzPct val="114285"/>
                        <a:buFont typeface="Symbol"/>
                        <a:buChar char=""/>
                        <a:tabLst>
                          <a:tab pos="311785" algn="l"/>
                        </a:tabLst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사원번호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705">
                <a:tc rowSpan="3">
                  <a:txBody>
                    <a:bodyPr/>
                    <a:lstStyle/>
                    <a:p>
                      <a:pPr marL="91440" marR="918210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이름  부서  직위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92075" marR="368300">
                        <a:lnSpc>
                          <a:spcPct val="120100"/>
                        </a:lnSpc>
                        <a:spcBef>
                          <a:spcPts val="7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집주소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생년월일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집전화번호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-15" dirty="0">
                          <a:latin typeface="굴림"/>
                          <a:cs typeface="굴림"/>
                        </a:rPr>
                        <a:t>주민</a:t>
                      </a:r>
                      <a:r>
                        <a:rPr sz="1400" b="1" spc="-25" dirty="0">
                          <a:latin typeface="굴림"/>
                          <a:cs typeface="굴림"/>
                        </a:rPr>
                        <a:t>등</a:t>
                      </a:r>
                      <a:r>
                        <a:rPr sz="1400" b="1" spc="-40" dirty="0">
                          <a:latin typeface="굴림"/>
                          <a:cs typeface="굴림"/>
                        </a:rPr>
                        <a:t>록</a:t>
                      </a:r>
                      <a:r>
                        <a:rPr sz="1400" b="1" spc="-25" dirty="0">
                          <a:latin typeface="굴림"/>
                          <a:cs typeface="굴림"/>
                        </a:rPr>
                        <a:t>번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0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900427" y="4724527"/>
            <a:ext cx="2600325" cy="1147445"/>
            <a:chOff x="1900427" y="4724527"/>
            <a:chExt cx="2600325" cy="1147445"/>
          </a:xfrm>
        </p:grpSpPr>
        <p:sp>
          <p:nvSpPr>
            <p:cNvPr id="6" name="object 6"/>
            <p:cNvSpPr/>
            <p:nvPr/>
          </p:nvSpPr>
          <p:spPr>
            <a:xfrm>
              <a:off x="1904999" y="4729099"/>
              <a:ext cx="2590800" cy="1138555"/>
            </a:xfrm>
            <a:custGeom>
              <a:avLst/>
              <a:gdLst/>
              <a:ahLst/>
              <a:cxnLst/>
              <a:rect l="l" t="t" r="r" b="b"/>
              <a:pathLst>
                <a:path w="2590800" h="1138554">
                  <a:moveTo>
                    <a:pt x="2451100" y="300100"/>
                  </a:moveTo>
                  <a:lnTo>
                    <a:pt x="139700" y="300100"/>
                  </a:lnTo>
                  <a:lnTo>
                    <a:pt x="95520" y="307217"/>
                  </a:lnTo>
                  <a:lnTo>
                    <a:pt x="57168" y="327037"/>
                  </a:lnTo>
                  <a:lnTo>
                    <a:pt x="26936" y="357269"/>
                  </a:lnTo>
                  <a:lnTo>
                    <a:pt x="7116" y="395621"/>
                  </a:lnTo>
                  <a:lnTo>
                    <a:pt x="0" y="439800"/>
                  </a:lnTo>
                  <a:lnTo>
                    <a:pt x="0" y="998601"/>
                  </a:lnTo>
                  <a:lnTo>
                    <a:pt x="7116" y="1042756"/>
                  </a:lnTo>
                  <a:lnTo>
                    <a:pt x="26936" y="1081105"/>
                  </a:lnTo>
                  <a:lnTo>
                    <a:pt x="57168" y="1111346"/>
                  </a:lnTo>
                  <a:lnTo>
                    <a:pt x="95520" y="1131178"/>
                  </a:lnTo>
                  <a:lnTo>
                    <a:pt x="139700" y="1138301"/>
                  </a:lnTo>
                  <a:lnTo>
                    <a:pt x="2451100" y="1138301"/>
                  </a:lnTo>
                  <a:lnTo>
                    <a:pt x="2495230" y="1131178"/>
                  </a:lnTo>
                  <a:lnTo>
                    <a:pt x="2533576" y="1111346"/>
                  </a:lnTo>
                  <a:lnTo>
                    <a:pt x="2563827" y="1081105"/>
                  </a:lnTo>
                  <a:lnTo>
                    <a:pt x="2583671" y="1042756"/>
                  </a:lnTo>
                  <a:lnTo>
                    <a:pt x="2590800" y="998601"/>
                  </a:lnTo>
                  <a:lnTo>
                    <a:pt x="2590800" y="439800"/>
                  </a:lnTo>
                  <a:lnTo>
                    <a:pt x="2583671" y="395621"/>
                  </a:lnTo>
                  <a:lnTo>
                    <a:pt x="2563827" y="357269"/>
                  </a:lnTo>
                  <a:lnTo>
                    <a:pt x="2533576" y="327037"/>
                  </a:lnTo>
                  <a:lnTo>
                    <a:pt x="2495230" y="307217"/>
                  </a:lnTo>
                  <a:lnTo>
                    <a:pt x="2451100" y="300100"/>
                  </a:lnTo>
                  <a:close/>
                </a:path>
                <a:path w="2590800" h="1138554">
                  <a:moveTo>
                    <a:pt x="1233551" y="0"/>
                  </a:moveTo>
                  <a:lnTo>
                    <a:pt x="431800" y="300100"/>
                  </a:lnTo>
                  <a:lnTo>
                    <a:pt x="1079500" y="300100"/>
                  </a:lnTo>
                  <a:lnTo>
                    <a:pt x="12335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4999" y="4729099"/>
              <a:ext cx="2590800" cy="1138555"/>
            </a:xfrm>
            <a:custGeom>
              <a:avLst/>
              <a:gdLst/>
              <a:ahLst/>
              <a:cxnLst/>
              <a:rect l="l" t="t" r="r" b="b"/>
              <a:pathLst>
                <a:path w="2590800" h="1138554">
                  <a:moveTo>
                    <a:pt x="0" y="439800"/>
                  </a:moveTo>
                  <a:lnTo>
                    <a:pt x="7116" y="395621"/>
                  </a:lnTo>
                  <a:lnTo>
                    <a:pt x="26936" y="357269"/>
                  </a:lnTo>
                  <a:lnTo>
                    <a:pt x="57168" y="327037"/>
                  </a:lnTo>
                  <a:lnTo>
                    <a:pt x="95520" y="307217"/>
                  </a:lnTo>
                  <a:lnTo>
                    <a:pt x="139700" y="300100"/>
                  </a:lnTo>
                  <a:lnTo>
                    <a:pt x="431800" y="300100"/>
                  </a:lnTo>
                  <a:lnTo>
                    <a:pt x="1233551" y="0"/>
                  </a:lnTo>
                  <a:lnTo>
                    <a:pt x="1079500" y="300100"/>
                  </a:lnTo>
                  <a:lnTo>
                    <a:pt x="2451100" y="300100"/>
                  </a:lnTo>
                  <a:lnTo>
                    <a:pt x="2495230" y="307217"/>
                  </a:lnTo>
                  <a:lnTo>
                    <a:pt x="2533576" y="327037"/>
                  </a:lnTo>
                  <a:lnTo>
                    <a:pt x="2563827" y="357269"/>
                  </a:lnTo>
                  <a:lnTo>
                    <a:pt x="2583671" y="395621"/>
                  </a:lnTo>
                  <a:lnTo>
                    <a:pt x="2590800" y="439800"/>
                  </a:lnTo>
                  <a:lnTo>
                    <a:pt x="2590800" y="649351"/>
                  </a:lnTo>
                  <a:lnTo>
                    <a:pt x="2590800" y="998601"/>
                  </a:lnTo>
                  <a:lnTo>
                    <a:pt x="2583671" y="1042756"/>
                  </a:lnTo>
                  <a:lnTo>
                    <a:pt x="2563827" y="1081105"/>
                  </a:lnTo>
                  <a:lnTo>
                    <a:pt x="2533576" y="1111346"/>
                  </a:lnTo>
                  <a:lnTo>
                    <a:pt x="2495230" y="1131178"/>
                  </a:lnTo>
                  <a:lnTo>
                    <a:pt x="2451100" y="1138301"/>
                  </a:lnTo>
                  <a:lnTo>
                    <a:pt x="1079500" y="1138301"/>
                  </a:lnTo>
                  <a:lnTo>
                    <a:pt x="431800" y="1138301"/>
                  </a:lnTo>
                  <a:lnTo>
                    <a:pt x="139700" y="1138301"/>
                  </a:lnTo>
                  <a:lnTo>
                    <a:pt x="95520" y="1131178"/>
                  </a:lnTo>
                  <a:lnTo>
                    <a:pt x="57168" y="1111346"/>
                  </a:lnTo>
                  <a:lnTo>
                    <a:pt x="26936" y="1081105"/>
                  </a:lnTo>
                  <a:lnTo>
                    <a:pt x="7116" y="1042756"/>
                  </a:lnTo>
                  <a:lnTo>
                    <a:pt x="0" y="998601"/>
                  </a:lnTo>
                  <a:lnTo>
                    <a:pt x="0" y="649351"/>
                  </a:lnTo>
                  <a:lnTo>
                    <a:pt x="0" y="439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97354" y="5112258"/>
            <a:ext cx="200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01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돋움"/>
                <a:cs typeface="돋움"/>
              </a:rPr>
              <a:t>1:1 </a:t>
            </a:r>
            <a:r>
              <a:rPr sz="1800" dirty="0">
                <a:latin typeface="돋움"/>
                <a:cs typeface="돋움"/>
              </a:rPr>
              <a:t>관계에 있는 </a:t>
            </a:r>
            <a:r>
              <a:rPr sz="1800" spc="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엔티티는</a:t>
            </a:r>
            <a:r>
              <a:rPr sz="1800" spc="-5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통합</a:t>
            </a:r>
            <a:r>
              <a:rPr sz="1800" spc="-5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고려</a:t>
            </a:r>
            <a:endParaRPr sz="1800">
              <a:latin typeface="돋움"/>
              <a:cs typeface="돋움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38912" y="2843212"/>
          <a:ext cx="1371600" cy="2480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사원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11785" indent="-219710">
                        <a:lnSpc>
                          <a:spcPct val="100000"/>
                        </a:lnSpc>
                        <a:spcBef>
                          <a:spcPts val="550"/>
                        </a:spcBef>
                        <a:buSzPct val="114285"/>
                        <a:buFont typeface="Symbol"/>
                        <a:buChar char=""/>
                        <a:tabLst>
                          <a:tab pos="311785" algn="l"/>
                        </a:tabLst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사원번호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0864">
                <a:tc>
                  <a:txBody>
                    <a:bodyPr/>
                    <a:lstStyle/>
                    <a:p>
                      <a:pPr marL="92075" marR="56451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이름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부서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직위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집주소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-15" dirty="0">
                          <a:latin typeface="굴림"/>
                          <a:cs typeface="굴림"/>
                        </a:rPr>
                        <a:t>생년</a:t>
                      </a:r>
                      <a:r>
                        <a:rPr sz="1400" b="1" spc="-25" dirty="0">
                          <a:latin typeface="굴림"/>
                          <a:cs typeface="굴림"/>
                        </a:rPr>
                        <a:t>월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일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 marR="215265">
                        <a:lnSpc>
                          <a:spcPct val="120000"/>
                        </a:lnSpc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집전화번호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-15" dirty="0">
                          <a:latin typeface="굴림"/>
                          <a:cs typeface="굴림"/>
                        </a:rPr>
                        <a:t>주민</a:t>
                      </a:r>
                      <a:r>
                        <a:rPr sz="1400" b="1" spc="-25" dirty="0">
                          <a:latin typeface="굴림"/>
                          <a:cs typeface="굴림"/>
                        </a:rPr>
                        <a:t>등</a:t>
                      </a:r>
                      <a:r>
                        <a:rPr sz="1400" b="1" spc="-40" dirty="0">
                          <a:latin typeface="굴림"/>
                          <a:cs typeface="굴림"/>
                        </a:rPr>
                        <a:t>록</a:t>
                      </a:r>
                      <a:r>
                        <a:rPr sz="1400" b="1" spc="-25" dirty="0">
                          <a:latin typeface="굴림"/>
                          <a:cs typeface="굴림"/>
                        </a:rPr>
                        <a:t>번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5634228" y="3500628"/>
            <a:ext cx="314325" cy="390525"/>
            <a:chOff x="5634228" y="3500628"/>
            <a:chExt cx="314325" cy="390525"/>
          </a:xfrm>
        </p:grpSpPr>
        <p:sp>
          <p:nvSpPr>
            <p:cNvPr id="11" name="object 11"/>
            <p:cNvSpPr/>
            <p:nvPr/>
          </p:nvSpPr>
          <p:spPr>
            <a:xfrm>
              <a:off x="5638800" y="3505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2286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228600" y="285750"/>
                  </a:lnTo>
                  <a:lnTo>
                    <a:pt x="228600" y="381000"/>
                  </a:lnTo>
                  <a:lnTo>
                    <a:pt x="304800" y="1905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8800" y="3505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95250"/>
                  </a:moveTo>
                  <a:lnTo>
                    <a:pt x="228600" y="95250"/>
                  </a:lnTo>
                  <a:lnTo>
                    <a:pt x="228600" y="0"/>
                  </a:lnTo>
                  <a:lnTo>
                    <a:pt x="304800" y="190500"/>
                  </a:lnTo>
                  <a:lnTo>
                    <a:pt x="228600" y="381000"/>
                  </a:lnTo>
                  <a:lnTo>
                    <a:pt x="2286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10.2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엔티티의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5024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통합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또는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분리되어야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할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엔티티는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없는가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7712" y="2614612"/>
          <a:ext cx="1371600" cy="2480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R="32194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부품정보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220345" marR="346710" indent="-220345" algn="r">
                        <a:lnSpc>
                          <a:spcPct val="100000"/>
                        </a:lnSpc>
                        <a:spcBef>
                          <a:spcPts val="550"/>
                        </a:spcBef>
                        <a:buSzPct val="114285"/>
                        <a:buFont typeface="Symbol"/>
                        <a:buChar char=""/>
                        <a:tabLst>
                          <a:tab pos="220345" algn="l"/>
                        </a:tabLst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부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품번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0864">
                <a:tc>
                  <a:txBody>
                    <a:bodyPr/>
                    <a:lstStyle/>
                    <a:p>
                      <a:pPr marL="91440" marR="563880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20" dirty="0">
                          <a:latin typeface="돋움"/>
                          <a:cs typeface="돋움"/>
                        </a:rPr>
                        <a:t>이름 </a:t>
                      </a:r>
                      <a:r>
                        <a:rPr sz="1400" b="1" spc="2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규격 </a:t>
                      </a:r>
                      <a:r>
                        <a:rPr sz="1400" b="1" spc="2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0" dirty="0">
                          <a:latin typeface="돋움"/>
                          <a:cs typeface="돋움"/>
                        </a:rPr>
                        <a:t>재고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수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량 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전압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특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성  </a:t>
                      </a:r>
                      <a:r>
                        <a:rPr sz="1400" b="1" spc="-10" dirty="0">
                          <a:latin typeface="돋움"/>
                          <a:cs typeface="돋움"/>
                        </a:rPr>
                        <a:t>저항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특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성 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내구력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대체가능부품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220467" y="3314700"/>
            <a:ext cx="142240" cy="728980"/>
          </a:xfrm>
          <a:custGeom>
            <a:avLst/>
            <a:gdLst/>
            <a:ahLst/>
            <a:cxnLst/>
            <a:rect l="l" t="t" r="r" b="b"/>
            <a:pathLst>
              <a:path w="142239" h="728979">
                <a:moveTo>
                  <a:pt x="0" y="0"/>
                </a:moveTo>
                <a:lnTo>
                  <a:pt x="27574" y="4792"/>
                </a:lnTo>
                <a:lnTo>
                  <a:pt x="50101" y="17859"/>
                </a:lnTo>
                <a:lnTo>
                  <a:pt x="65293" y="37236"/>
                </a:lnTo>
                <a:lnTo>
                  <a:pt x="70865" y="60960"/>
                </a:lnTo>
                <a:lnTo>
                  <a:pt x="70865" y="303275"/>
                </a:lnTo>
                <a:lnTo>
                  <a:pt x="76438" y="326999"/>
                </a:lnTo>
                <a:lnTo>
                  <a:pt x="91630" y="346376"/>
                </a:lnTo>
                <a:lnTo>
                  <a:pt x="114157" y="359443"/>
                </a:lnTo>
                <a:lnTo>
                  <a:pt x="141731" y="364236"/>
                </a:lnTo>
                <a:lnTo>
                  <a:pt x="114157" y="369028"/>
                </a:lnTo>
                <a:lnTo>
                  <a:pt x="91630" y="382095"/>
                </a:lnTo>
                <a:lnTo>
                  <a:pt x="76438" y="401472"/>
                </a:lnTo>
                <a:lnTo>
                  <a:pt x="70865" y="425195"/>
                </a:lnTo>
                <a:lnTo>
                  <a:pt x="70865" y="667512"/>
                </a:lnTo>
                <a:lnTo>
                  <a:pt x="65293" y="691235"/>
                </a:lnTo>
                <a:lnTo>
                  <a:pt x="50101" y="710612"/>
                </a:lnTo>
                <a:lnTo>
                  <a:pt x="27574" y="723679"/>
                </a:lnTo>
                <a:lnTo>
                  <a:pt x="0" y="7284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3320" y="3446779"/>
            <a:ext cx="1717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돋움"/>
                <a:cs typeface="돋움"/>
              </a:rPr>
              <a:t>자재, 구매부서등 </a:t>
            </a:r>
            <a:r>
              <a:rPr sz="160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일반부서</a:t>
            </a:r>
            <a:r>
              <a:rPr sz="1600" spc="-7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필요정보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20467" y="41529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40" y="5994"/>
                </a:lnTo>
                <a:lnTo>
                  <a:pt x="53863" y="22336"/>
                </a:lnTo>
                <a:lnTo>
                  <a:pt x="70205" y="46559"/>
                </a:lnTo>
                <a:lnTo>
                  <a:pt x="76200" y="76200"/>
                </a:lnTo>
                <a:lnTo>
                  <a:pt x="76200" y="381000"/>
                </a:lnTo>
                <a:lnTo>
                  <a:pt x="82194" y="410640"/>
                </a:lnTo>
                <a:lnTo>
                  <a:pt x="98536" y="434863"/>
                </a:lnTo>
                <a:lnTo>
                  <a:pt x="122759" y="451205"/>
                </a:lnTo>
                <a:lnTo>
                  <a:pt x="152400" y="457200"/>
                </a:lnTo>
                <a:lnTo>
                  <a:pt x="122759" y="463194"/>
                </a:lnTo>
                <a:lnTo>
                  <a:pt x="98536" y="479536"/>
                </a:lnTo>
                <a:lnTo>
                  <a:pt x="82194" y="503759"/>
                </a:lnTo>
                <a:lnTo>
                  <a:pt x="76200" y="533400"/>
                </a:lnTo>
                <a:lnTo>
                  <a:pt x="76200" y="838200"/>
                </a:lnTo>
                <a:lnTo>
                  <a:pt x="70205" y="867840"/>
                </a:lnTo>
                <a:lnTo>
                  <a:pt x="53863" y="892063"/>
                </a:lnTo>
                <a:lnTo>
                  <a:pt x="29640" y="908405"/>
                </a:ln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52497" y="4502353"/>
            <a:ext cx="17170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돋움"/>
                <a:cs typeface="돋움"/>
              </a:rPr>
              <a:t>연구부서</a:t>
            </a:r>
            <a:r>
              <a:rPr sz="1600" spc="-45" dirty="0">
                <a:latin typeface="돋움"/>
                <a:cs typeface="돋움"/>
              </a:rPr>
              <a:t> </a:t>
            </a:r>
            <a:r>
              <a:rPr sz="1600" spc="-10" dirty="0">
                <a:latin typeface="돋움"/>
                <a:cs typeface="돋움"/>
              </a:rPr>
              <a:t>필요정보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62628" y="3919728"/>
            <a:ext cx="771525" cy="390525"/>
            <a:chOff x="4262628" y="3919728"/>
            <a:chExt cx="771525" cy="390525"/>
          </a:xfrm>
        </p:grpSpPr>
        <p:sp>
          <p:nvSpPr>
            <p:cNvPr id="10" name="object 10"/>
            <p:cNvSpPr/>
            <p:nvPr/>
          </p:nvSpPr>
          <p:spPr>
            <a:xfrm>
              <a:off x="4267200" y="39243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571500" y="0"/>
                  </a:moveTo>
                  <a:lnTo>
                    <a:pt x="5715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71500" y="285750"/>
                  </a:lnTo>
                  <a:lnTo>
                    <a:pt x="571500" y="381000"/>
                  </a:lnTo>
                  <a:lnTo>
                    <a:pt x="762000" y="1905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200" y="39243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95250"/>
                  </a:moveTo>
                  <a:lnTo>
                    <a:pt x="571500" y="95250"/>
                  </a:lnTo>
                  <a:lnTo>
                    <a:pt x="571500" y="0"/>
                  </a:lnTo>
                  <a:lnTo>
                    <a:pt x="762000" y="190500"/>
                  </a:lnTo>
                  <a:lnTo>
                    <a:pt x="571500" y="381000"/>
                  </a:lnTo>
                  <a:lnTo>
                    <a:pt x="5715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305488" y="3057588"/>
            <a:ext cx="1428750" cy="1514475"/>
            <a:chOff x="5305488" y="3057588"/>
            <a:chExt cx="1428750" cy="1514475"/>
          </a:xfrm>
        </p:grpSpPr>
        <p:sp>
          <p:nvSpPr>
            <p:cNvPr id="13" name="object 13"/>
            <p:cNvSpPr/>
            <p:nvPr/>
          </p:nvSpPr>
          <p:spPr>
            <a:xfrm>
              <a:off x="5319776" y="3390900"/>
              <a:ext cx="1400175" cy="0"/>
            </a:xfrm>
            <a:custGeom>
              <a:avLst/>
              <a:gdLst/>
              <a:ahLst/>
              <a:cxnLst/>
              <a:rect l="l" t="t" r="r" b="b"/>
              <a:pathLst>
                <a:path w="1400175">
                  <a:moveTo>
                    <a:pt x="0" y="0"/>
                  </a:moveTo>
                  <a:lnTo>
                    <a:pt x="14000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9776" y="3726180"/>
              <a:ext cx="1400175" cy="0"/>
            </a:xfrm>
            <a:custGeom>
              <a:avLst/>
              <a:gdLst/>
              <a:ahLst/>
              <a:cxnLst/>
              <a:rect l="l" t="t" r="r" b="b"/>
              <a:pathLst>
                <a:path w="1400175">
                  <a:moveTo>
                    <a:pt x="0" y="0"/>
                  </a:moveTo>
                  <a:lnTo>
                    <a:pt x="14000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9776" y="3071876"/>
              <a:ext cx="1400175" cy="1485900"/>
            </a:xfrm>
            <a:custGeom>
              <a:avLst/>
              <a:gdLst/>
              <a:ahLst/>
              <a:cxnLst/>
              <a:rect l="l" t="t" r="r" b="b"/>
              <a:pathLst>
                <a:path w="1400175" h="1485900">
                  <a:moveTo>
                    <a:pt x="14224" y="0"/>
                  </a:moveTo>
                  <a:lnTo>
                    <a:pt x="14224" y="1485392"/>
                  </a:lnTo>
                </a:path>
                <a:path w="1400175" h="1485900">
                  <a:moveTo>
                    <a:pt x="1385824" y="0"/>
                  </a:moveTo>
                  <a:lnTo>
                    <a:pt x="1385824" y="1485392"/>
                  </a:lnTo>
                </a:path>
                <a:path w="1400175" h="1485900">
                  <a:moveTo>
                    <a:pt x="0" y="14224"/>
                  </a:moveTo>
                  <a:lnTo>
                    <a:pt x="1400048" y="14224"/>
                  </a:lnTo>
                </a:path>
                <a:path w="1400175" h="1485900">
                  <a:moveTo>
                    <a:pt x="0" y="1471168"/>
                  </a:moveTo>
                  <a:lnTo>
                    <a:pt x="1400048" y="147116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81320" y="3124581"/>
            <a:ext cx="1081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부품</a:t>
            </a:r>
            <a:r>
              <a:rPr sz="1400" b="1" spc="5" dirty="0">
                <a:latin typeface="돋움"/>
                <a:cs typeface="돋움"/>
              </a:rPr>
              <a:t>기</a:t>
            </a:r>
            <a:r>
              <a:rPr sz="1400" b="1" spc="-10" dirty="0">
                <a:latin typeface="돋움"/>
                <a:cs typeface="돋움"/>
              </a:rPr>
              <a:t>본</a:t>
            </a:r>
            <a:r>
              <a:rPr sz="1400" b="1" spc="5" dirty="0">
                <a:latin typeface="돋움"/>
                <a:cs typeface="돋움"/>
              </a:rPr>
              <a:t>정</a:t>
            </a:r>
            <a:r>
              <a:rPr sz="1400" b="1" spc="30" dirty="0">
                <a:latin typeface="돋움"/>
                <a:cs typeface="돋움"/>
              </a:rPr>
              <a:t>보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3628" y="3447669"/>
            <a:ext cx="9505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105"/>
              </a:spcBef>
              <a:buSzPct val="114285"/>
              <a:buFont typeface="Symbol"/>
              <a:buChar char=""/>
              <a:tabLst>
                <a:tab pos="232410" algn="l"/>
              </a:tabLst>
            </a:pPr>
            <a:r>
              <a:rPr sz="1400" b="1" spc="15" dirty="0">
                <a:latin typeface="돋움"/>
                <a:cs typeface="돋움"/>
              </a:rPr>
              <a:t>부</a:t>
            </a:r>
            <a:r>
              <a:rPr sz="1400" b="1" spc="5" dirty="0">
                <a:latin typeface="돋움"/>
                <a:cs typeface="돋움"/>
              </a:rPr>
              <a:t>품번</a:t>
            </a:r>
            <a:r>
              <a:rPr sz="1400" b="1" spc="30" dirty="0">
                <a:latin typeface="돋움"/>
                <a:cs typeface="돋움"/>
              </a:rPr>
              <a:t>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3628" y="3722974"/>
            <a:ext cx="732790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1400" b="1" spc="15" dirty="0">
                <a:latin typeface="돋움"/>
                <a:cs typeface="돋움"/>
              </a:rPr>
              <a:t>이름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규격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재고</a:t>
            </a:r>
            <a:r>
              <a:rPr sz="1400" b="1" spc="5" dirty="0">
                <a:latin typeface="돋움"/>
                <a:cs typeface="돋움"/>
              </a:rPr>
              <a:t>수</a:t>
            </a:r>
            <a:r>
              <a:rPr sz="1400" b="1" spc="30" dirty="0">
                <a:latin typeface="돋움"/>
                <a:cs typeface="돋움"/>
              </a:rPr>
              <a:t>량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62888" y="3057588"/>
            <a:ext cx="1428750" cy="1770380"/>
            <a:chOff x="7362888" y="3057588"/>
            <a:chExt cx="1428750" cy="1770380"/>
          </a:xfrm>
        </p:grpSpPr>
        <p:sp>
          <p:nvSpPr>
            <p:cNvPr id="20" name="object 20"/>
            <p:cNvSpPr/>
            <p:nvPr/>
          </p:nvSpPr>
          <p:spPr>
            <a:xfrm>
              <a:off x="7377176" y="3390900"/>
              <a:ext cx="1400175" cy="0"/>
            </a:xfrm>
            <a:custGeom>
              <a:avLst/>
              <a:gdLst/>
              <a:ahLst/>
              <a:cxnLst/>
              <a:rect l="l" t="t" r="r" b="b"/>
              <a:pathLst>
                <a:path w="1400175">
                  <a:moveTo>
                    <a:pt x="0" y="0"/>
                  </a:moveTo>
                  <a:lnTo>
                    <a:pt x="14000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77176" y="3726180"/>
              <a:ext cx="1400175" cy="0"/>
            </a:xfrm>
            <a:custGeom>
              <a:avLst/>
              <a:gdLst/>
              <a:ahLst/>
              <a:cxnLst/>
              <a:rect l="l" t="t" r="r" b="b"/>
              <a:pathLst>
                <a:path w="1400175">
                  <a:moveTo>
                    <a:pt x="0" y="0"/>
                  </a:moveTo>
                  <a:lnTo>
                    <a:pt x="14000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77176" y="3071876"/>
              <a:ext cx="1400175" cy="1741805"/>
            </a:xfrm>
            <a:custGeom>
              <a:avLst/>
              <a:gdLst/>
              <a:ahLst/>
              <a:cxnLst/>
              <a:rect l="l" t="t" r="r" b="b"/>
              <a:pathLst>
                <a:path w="1400175" h="1741804">
                  <a:moveTo>
                    <a:pt x="14224" y="0"/>
                  </a:moveTo>
                  <a:lnTo>
                    <a:pt x="14224" y="1741424"/>
                  </a:lnTo>
                </a:path>
                <a:path w="1400175" h="1741804">
                  <a:moveTo>
                    <a:pt x="1385824" y="0"/>
                  </a:moveTo>
                  <a:lnTo>
                    <a:pt x="1385824" y="1741424"/>
                  </a:lnTo>
                </a:path>
                <a:path w="1400175" h="1741804">
                  <a:moveTo>
                    <a:pt x="0" y="14224"/>
                  </a:moveTo>
                  <a:lnTo>
                    <a:pt x="1400048" y="14224"/>
                  </a:lnTo>
                </a:path>
                <a:path w="1400175" h="1741804">
                  <a:moveTo>
                    <a:pt x="0" y="1727200"/>
                  </a:moveTo>
                  <a:lnTo>
                    <a:pt x="1400048" y="172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38973" y="3124581"/>
            <a:ext cx="1081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부품</a:t>
            </a:r>
            <a:r>
              <a:rPr sz="1400" b="1" spc="5" dirty="0">
                <a:latin typeface="돋움"/>
                <a:cs typeface="돋움"/>
              </a:rPr>
              <a:t>기</a:t>
            </a:r>
            <a:r>
              <a:rPr sz="1400" b="1" spc="-10" dirty="0">
                <a:latin typeface="돋움"/>
                <a:cs typeface="돋움"/>
              </a:rPr>
              <a:t>술</a:t>
            </a:r>
            <a:r>
              <a:rPr sz="1400" b="1" spc="5" dirty="0">
                <a:latin typeface="돋움"/>
                <a:cs typeface="돋움"/>
              </a:rPr>
              <a:t>정</a:t>
            </a:r>
            <a:r>
              <a:rPr sz="1400" b="1" spc="30" dirty="0">
                <a:latin typeface="돋움"/>
                <a:cs typeface="돋움"/>
              </a:rPr>
              <a:t>보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05687" y="3447669"/>
            <a:ext cx="13430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indent="-220345">
              <a:lnSpc>
                <a:spcPct val="100000"/>
              </a:lnSpc>
              <a:spcBef>
                <a:spcPts val="105"/>
              </a:spcBef>
              <a:buSzPct val="114285"/>
              <a:buFont typeface="Symbol"/>
              <a:buChar char=""/>
              <a:tabLst>
                <a:tab pos="298450" algn="l"/>
              </a:tabLst>
            </a:pPr>
            <a:r>
              <a:rPr sz="1400" b="1" spc="10" dirty="0">
                <a:latin typeface="돋움"/>
                <a:cs typeface="돋움"/>
              </a:rPr>
              <a:t>부품번호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05687" y="3722974"/>
            <a:ext cx="1343025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 marR="200660">
              <a:lnSpc>
                <a:spcPct val="120100"/>
              </a:lnSpc>
              <a:spcBef>
                <a:spcPts val="95"/>
              </a:spcBef>
            </a:pPr>
            <a:r>
              <a:rPr sz="1400" b="1" spc="15" dirty="0">
                <a:latin typeface="돋움"/>
                <a:cs typeface="돋움"/>
              </a:rPr>
              <a:t>전압특성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저항특성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내구력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대체</a:t>
            </a:r>
            <a:r>
              <a:rPr sz="1400" b="1" spc="5" dirty="0">
                <a:latin typeface="돋움"/>
                <a:cs typeface="돋움"/>
              </a:rPr>
              <a:t>가</a:t>
            </a:r>
            <a:r>
              <a:rPr sz="1400" b="1" spc="-10" dirty="0">
                <a:latin typeface="돋움"/>
                <a:cs typeface="돋움"/>
              </a:rPr>
              <a:t>능</a:t>
            </a:r>
            <a:r>
              <a:rPr sz="1400" b="1" spc="5" dirty="0">
                <a:latin typeface="돋움"/>
                <a:cs typeface="돋움"/>
              </a:rPr>
              <a:t>부</a:t>
            </a:r>
            <a:r>
              <a:rPr sz="1400" b="1" spc="30" dirty="0">
                <a:latin typeface="돋움"/>
                <a:cs typeface="돋움"/>
              </a:rPr>
              <a:t>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05600" y="3848100"/>
            <a:ext cx="685800" cy="172720"/>
          </a:xfrm>
          <a:custGeom>
            <a:avLst/>
            <a:gdLst/>
            <a:ahLst/>
            <a:cxnLst/>
            <a:rect l="l" t="t" r="r" b="b"/>
            <a:pathLst>
              <a:path w="685800" h="172720">
                <a:moveTo>
                  <a:pt x="76200" y="0"/>
                </a:moveTo>
                <a:lnTo>
                  <a:pt x="76200" y="172212"/>
                </a:lnTo>
              </a:path>
              <a:path w="685800" h="172720">
                <a:moveTo>
                  <a:pt x="609600" y="0"/>
                </a:moveTo>
                <a:lnTo>
                  <a:pt x="609600" y="172212"/>
                </a:lnTo>
              </a:path>
              <a:path w="685800" h="172720">
                <a:moveTo>
                  <a:pt x="0" y="76200"/>
                </a:moveTo>
                <a:lnTo>
                  <a:pt x="685800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976627" y="5145278"/>
            <a:ext cx="2600325" cy="1184275"/>
            <a:chOff x="1976627" y="5145278"/>
            <a:chExt cx="2600325" cy="1184275"/>
          </a:xfrm>
        </p:grpSpPr>
        <p:sp>
          <p:nvSpPr>
            <p:cNvPr id="28" name="object 28"/>
            <p:cNvSpPr/>
            <p:nvPr/>
          </p:nvSpPr>
          <p:spPr>
            <a:xfrm>
              <a:off x="1981199" y="5149850"/>
              <a:ext cx="2590800" cy="1174750"/>
            </a:xfrm>
            <a:custGeom>
              <a:avLst/>
              <a:gdLst/>
              <a:ahLst/>
              <a:cxnLst/>
              <a:rect l="l" t="t" r="r" b="b"/>
              <a:pathLst>
                <a:path w="2590800" h="1174750">
                  <a:moveTo>
                    <a:pt x="2425700" y="184150"/>
                  </a:moveTo>
                  <a:lnTo>
                    <a:pt x="165100" y="184150"/>
                  </a:lnTo>
                  <a:lnTo>
                    <a:pt x="121208" y="190047"/>
                  </a:lnTo>
                  <a:lnTo>
                    <a:pt x="81769" y="206690"/>
                  </a:lnTo>
                  <a:lnTo>
                    <a:pt x="48355" y="232505"/>
                  </a:lnTo>
                  <a:lnTo>
                    <a:pt x="22540" y="265919"/>
                  </a:lnTo>
                  <a:lnTo>
                    <a:pt x="5897" y="305358"/>
                  </a:lnTo>
                  <a:lnTo>
                    <a:pt x="0" y="349250"/>
                  </a:lnTo>
                  <a:lnTo>
                    <a:pt x="0" y="1009650"/>
                  </a:lnTo>
                  <a:lnTo>
                    <a:pt x="5897" y="1053541"/>
                  </a:lnTo>
                  <a:lnTo>
                    <a:pt x="22540" y="1092980"/>
                  </a:lnTo>
                  <a:lnTo>
                    <a:pt x="48355" y="1126394"/>
                  </a:lnTo>
                  <a:lnTo>
                    <a:pt x="81769" y="1152209"/>
                  </a:lnTo>
                  <a:lnTo>
                    <a:pt x="121208" y="1168852"/>
                  </a:lnTo>
                  <a:lnTo>
                    <a:pt x="165100" y="1174750"/>
                  </a:lnTo>
                  <a:lnTo>
                    <a:pt x="2425700" y="1174750"/>
                  </a:lnTo>
                  <a:lnTo>
                    <a:pt x="2469591" y="1168852"/>
                  </a:lnTo>
                  <a:lnTo>
                    <a:pt x="2509030" y="1152209"/>
                  </a:lnTo>
                  <a:lnTo>
                    <a:pt x="2542444" y="1126394"/>
                  </a:lnTo>
                  <a:lnTo>
                    <a:pt x="2568259" y="1092980"/>
                  </a:lnTo>
                  <a:lnTo>
                    <a:pt x="2584902" y="1053541"/>
                  </a:lnTo>
                  <a:lnTo>
                    <a:pt x="2590800" y="1009650"/>
                  </a:lnTo>
                  <a:lnTo>
                    <a:pt x="2590800" y="349250"/>
                  </a:lnTo>
                  <a:lnTo>
                    <a:pt x="2584902" y="305358"/>
                  </a:lnTo>
                  <a:lnTo>
                    <a:pt x="2568259" y="265919"/>
                  </a:lnTo>
                  <a:lnTo>
                    <a:pt x="2542444" y="232505"/>
                  </a:lnTo>
                  <a:lnTo>
                    <a:pt x="2509030" y="206690"/>
                  </a:lnTo>
                  <a:lnTo>
                    <a:pt x="2469591" y="190047"/>
                  </a:lnTo>
                  <a:lnTo>
                    <a:pt x="2425700" y="184150"/>
                  </a:lnTo>
                  <a:close/>
                </a:path>
                <a:path w="2590800" h="1174750">
                  <a:moveTo>
                    <a:pt x="228600" y="0"/>
                  </a:moveTo>
                  <a:lnTo>
                    <a:pt x="431800" y="184150"/>
                  </a:lnTo>
                  <a:lnTo>
                    <a:pt x="1079500" y="184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199" y="5149850"/>
              <a:ext cx="2590800" cy="1174750"/>
            </a:xfrm>
            <a:custGeom>
              <a:avLst/>
              <a:gdLst/>
              <a:ahLst/>
              <a:cxnLst/>
              <a:rect l="l" t="t" r="r" b="b"/>
              <a:pathLst>
                <a:path w="2590800" h="1174750">
                  <a:moveTo>
                    <a:pt x="0" y="349250"/>
                  </a:moveTo>
                  <a:lnTo>
                    <a:pt x="5897" y="305358"/>
                  </a:lnTo>
                  <a:lnTo>
                    <a:pt x="22540" y="265919"/>
                  </a:lnTo>
                  <a:lnTo>
                    <a:pt x="48355" y="232505"/>
                  </a:lnTo>
                  <a:lnTo>
                    <a:pt x="81769" y="206690"/>
                  </a:lnTo>
                  <a:lnTo>
                    <a:pt x="121208" y="190047"/>
                  </a:lnTo>
                  <a:lnTo>
                    <a:pt x="165100" y="184150"/>
                  </a:lnTo>
                  <a:lnTo>
                    <a:pt x="431800" y="184150"/>
                  </a:lnTo>
                  <a:lnTo>
                    <a:pt x="228600" y="0"/>
                  </a:lnTo>
                  <a:lnTo>
                    <a:pt x="1079500" y="184150"/>
                  </a:lnTo>
                  <a:lnTo>
                    <a:pt x="2425700" y="184150"/>
                  </a:lnTo>
                  <a:lnTo>
                    <a:pt x="2469591" y="190047"/>
                  </a:lnTo>
                  <a:lnTo>
                    <a:pt x="2509030" y="206690"/>
                  </a:lnTo>
                  <a:lnTo>
                    <a:pt x="2542444" y="232505"/>
                  </a:lnTo>
                  <a:lnTo>
                    <a:pt x="2568259" y="265919"/>
                  </a:lnTo>
                  <a:lnTo>
                    <a:pt x="2584902" y="305358"/>
                  </a:lnTo>
                  <a:lnTo>
                    <a:pt x="2590800" y="349250"/>
                  </a:lnTo>
                  <a:lnTo>
                    <a:pt x="2590800" y="596900"/>
                  </a:lnTo>
                  <a:lnTo>
                    <a:pt x="2590800" y="1009650"/>
                  </a:lnTo>
                  <a:lnTo>
                    <a:pt x="2584902" y="1053541"/>
                  </a:lnTo>
                  <a:lnTo>
                    <a:pt x="2568259" y="1092980"/>
                  </a:lnTo>
                  <a:lnTo>
                    <a:pt x="2542444" y="1126394"/>
                  </a:lnTo>
                  <a:lnTo>
                    <a:pt x="2509030" y="1152209"/>
                  </a:lnTo>
                  <a:lnTo>
                    <a:pt x="2469591" y="1168852"/>
                  </a:lnTo>
                  <a:lnTo>
                    <a:pt x="2425700" y="1174750"/>
                  </a:lnTo>
                  <a:lnTo>
                    <a:pt x="1079500" y="1174750"/>
                  </a:lnTo>
                  <a:lnTo>
                    <a:pt x="431800" y="1174750"/>
                  </a:lnTo>
                  <a:lnTo>
                    <a:pt x="165100" y="1174750"/>
                  </a:lnTo>
                  <a:lnTo>
                    <a:pt x="121208" y="1168852"/>
                  </a:lnTo>
                  <a:lnTo>
                    <a:pt x="81769" y="1152209"/>
                  </a:lnTo>
                  <a:lnTo>
                    <a:pt x="48355" y="1126394"/>
                  </a:lnTo>
                  <a:lnTo>
                    <a:pt x="22540" y="1092980"/>
                  </a:lnTo>
                  <a:lnTo>
                    <a:pt x="5897" y="1053541"/>
                  </a:lnTo>
                  <a:lnTo>
                    <a:pt x="0" y="1009650"/>
                  </a:lnTo>
                  <a:lnTo>
                    <a:pt x="0" y="596900"/>
                  </a:lnTo>
                  <a:lnTo>
                    <a:pt x="0" y="349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21535" y="5424322"/>
            <a:ext cx="2312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돋움"/>
                <a:cs typeface="돋움"/>
              </a:rPr>
              <a:t>조직별로 접근범위가 </a:t>
            </a:r>
            <a:r>
              <a:rPr sz="1800" spc="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서로</a:t>
            </a:r>
            <a:r>
              <a:rPr sz="1800" spc="-3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다른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경우는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분리 </a:t>
            </a:r>
            <a:r>
              <a:rPr sz="1800" spc="-58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를</a:t>
            </a:r>
            <a:r>
              <a:rPr sz="1800" spc="-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고려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453628" y="563880"/>
            <a:ext cx="315595" cy="300355"/>
            <a:chOff x="8453628" y="563880"/>
            <a:chExt cx="315595" cy="300355"/>
          </a:xfrm>
        </p:grpSpPr>
        <p:sp>
          <p:nvSpPr>
            <p:cNvPr id="32" name="object 32"/>
            <p:cNvSpPr/>
            <p:nvPr/>
          </p:nvSpPr>
          <p:spPr>
            <a:xfrm>
              <a:off x="8459724" y="569976"/>
              <a:ext cx="303530" cy="288290"/>
            </a:xfrm>
            <a:custGeom>
              <a:avLst/>
              <a:gdLst/>
              <a:ahLst/>
              <a:cxnLst/>
              <a:rect l="l" t="t" r="r" b="b"/>
              <a:pathLst>
                <a:path w="303529" h="288290">
                  <a:moveTo>
                    <a:pt x="151637" y="0"/>
                  </a:moveTo>
                  <a:lnTo>
                    <a:pt x="103729" y="7345"/>
                  </a:lnTo>
                  <a:lnTo>
                    <a:pt x="62106" y="27797"/>
                  </a:lnTo>
                  <a:lnTo>
                    <a:pt x="29272" y="58978"/>
                  </a:lnTo>
                  <a:lnTo>
                    <a:pt x="7735" y="98511"/>
                  </a:lnTo>
                  <a:lnTo>
                    <a:pt x="0" y="144018"/>
                  </a:lnTo>
                  <a:lnTo>
                    <a:pt x="7735" y="189524"/>
                  </a:lnTo>
                  <a:lnTo>
                    <a:pt x="29272" y="229057"/>
                  </a:lnTo>
                  <a:lnTo>
                    <a:pt x="62106" y="260238"/>
                  </a:lnTo>
                  <a:lnTo>
                    <a:pt x="103729" y="280690"/>
                  </a:lnTo>
                  <a:lnTo>
                    <a:pt x="151637" y="288036"/>
                  </a:lnTo>
                  <a:lnTo>
                    <a:pt x="199546" y="280690"/>
                  </a:lnTo>
                  <a:lnTo>
                    <a:pt x="241169" y="260238"/>
                  </a:lnTo>
                  <a:lnTo>
                    <a:pt x="274003" y="229057"/>
                  </a:lnTo>
                  <a:lnTo>
                    <a:pt x="295540" y="189524"/>
                  </a:lnTo>
                  <a:lnTo>
                    <a:pt x="303275" y="144018"/>
                  </a:lnTo>
                  <a:lnTo>
                    <a:pt x="295540" y="98511"/>
                  </a:lnTo>
                  <a:lnTo>
                    <a:pt x="274003" y="58978"/>
                  </a:lnTo>
                  <a:lnTo>
                    <a:pt x="241169" y="27797"/>
                  </a:lnTo>
                  <a:lnTo>
                    <a:pt x="199546" y="734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59724" y="569976"/>
              <a:ext cx="303530" cy="288290"/>
            </a:xfrm>
            <a:custGeom>
              <a:avLst/>
              <a:gdLst/>
              <a:ahLst/>
              <a:cxnLst/>
              <a:rect l="l" t="t" r="r" b="b"/>
              <a:pathLst>
                <a:path w="303529" h="288290">
                  <a:moveTo>
                    <a:pt x="0" y="144018"/>
                  </a:moveTo>
                  <a:lnTo>
                    <a:pt x="7735" y="98511"/>
                  </a:lnTo>
                  <a:lnTo>
                    <a:pt x="29272" y="58978"/>
                  </a:lnTo>
                  <a:lnTo>
                    <a:pt x="62106" y="27797"/>
                  </a:lnTo>
                  <a:lnTo>
                    <a:pt x="103729" y="7345"/>
                  </a:lnTo>
                  <a:lnTo>
                    <a:pt x="151637" y="0"/>
                  </a:lnTo>
                  <a:lnTo>
                    <a:pt x="199546" y="7345"/>
                  </a:lnTo>
                  <a:lnTo>
                    <a:pt x="241169" y="27797"/>
                  </a:lnTo>
                  <a:lnTo>
                    <a:pt x="274003" y="58978"/>
                  </a:lnTo>
                  <a:lnTo>
                    <a:pt x="295540" y="98511"/>
                  </a:lnTo>
                  <a:lnTo>
                    <a:pt x="303275" y="144018"/>
                  </a:lnTo>
                  <a:lnTo>
                    <a:pt x="295540" y="189524"/>
                  </a:lnTo>
                  <a:lnTo>
                    <a:pt x="274003" y="229057"/>
                  </a:lnTo>
                  <a:lnTo>
                    <a:pt x="241169" y="260238"/>
                  </a:lnTo>
                  <a:lnTo>
                    <a:pt x="199546" y="280690"/>
                  </a:lnTo>
                  <a:lnTo>
                    <a:pt x="151637" y="288036"/>
                  </a:lnTo>
                  <a:lnTo>
                    <a:pt x="103729" y="280690"/>
                  </a:lnTo>
                  <a:lnTo>
                    <a:pt x="62106" y="260238"/>
                  </a:lnTo>
                  <a:lnTo>
                    <a:pt x="29272" y="229057"/>
                  </a:lnTo>
                  <a:lnTo>
                    <a:pt x="7735" y="189524"/>
                  </a:lnTo>
                  <a:lnTo>
                    <a:pt x="0" y="144018"/>
                  </a:lnTo>
                  <a:close/>
                </a:path>
              </a:pathLst>
            </a:custGeom>
            <a:ln w="12191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10.2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엔티티의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6301105" cy="17811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주식별자는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인스턴스의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유일성을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보장해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주는가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주식별자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원칙에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따라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올바로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선정되었는가</a:t>
            </a:r>
            <a:endParaRPr sz="18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"/>
              <a:buChar char="–"/>
            </a:pPr>
            <a:endParaRPr sz="26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주식별자에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불필요한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속성이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포함되어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있지는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않은가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주식별자는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최소한의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속성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혹은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속성들로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구성되었는가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10.2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엔티티의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695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주식별자에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속성이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너무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많지는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않은가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00312" y="3186112"/>
          <a:ext cx="1371600" cy="2334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제품입고정보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245110" indent="-15430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107142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입고일자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245110" indent="-154305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107142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입고자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245110" indent="-154305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107142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입고제품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245110" indent="-154305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107142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순번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91440" marR="56451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수량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금액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납품</a:t>
                      </a:r>
                      <a:r>
                        <a:rPr sz="1400" b="1" spc="-30" dirty="0">
                          <a:latin typeface="돋움"/>
                          <a:cs typeface="돋움"/>
                        </a:rPr>
                        <a:t>업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19712" y="3186112"/>
          <a:ext cx="1371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제품입고정보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107142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입고번호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92075" marR="56451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입고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일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자 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입고자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입고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제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품 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수량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금액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납품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업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262628" y="4491228"/>
            <a:ext cx="771525" cy="390525"/>
            <a:chOff x="4262628" y="4491228"/>
            <a:chExt cx="771525" cy="390525"/>
          </a:xfrm>
        </p:grpSpPr>
        <p:sp>
          <p:nvSpPr>
            <p:cNvPr id="7" name="object 7"/>
            <p:cNvSpPr/>
            <p:nvPr/>
          </p:nvSpPr>
          <p:spPr>
            <a:xfrm>
              <a:off x="4267200" y="44958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571500" y="0"/>
                  </a:moveTo>
                  <a:lnTo>
                    <a:pt x="5715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71500" y="285750"/>
                  </a:lnTo>
                  <a:lnTo>
                    <a:pt x="571500" y="381000"/>
                  </a:lnTo>
                  <a:lnTo>
                    <a:pt x="762000" y="1905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44958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95250"/>
                  </a:moveTo>
                  <a:lnTo>
                    <a:pt x="571500" y="95250"/>
                  </a:lnTo>
                  <a:lnTo>
                    <a:pt x="571500" y="0"/>
                  </a:lnTo>
                  <a:lnTo>
                    <a:pt x="762000" y="190500"/>
                  </a:lnTo>
                  <a:lnTo>
                    <a:pt x="571500" y="381000"/>
                  </a:lnTo>
                  <a:lnTo>
                    <a:pt x="5715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27375" y="5922365"/>
            <a:ext cx="3227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10.14&gt;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복잡한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주식별자의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단순화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10.3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속성의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6270625" cy="13785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검토사항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여러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엔티티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사이에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중복된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존재하지는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않는가?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날짜를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저장하는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속성이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올바로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구성되었는가?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속성의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성격상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코드화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해야하는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없는가?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4572000"/>
            <a:ext cx="1676400" cy="15179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10.3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속성의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715250" cy="10490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여러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사이에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중복된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속성이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존재하지는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않는가?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같은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속성이름은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전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ERD에서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한번만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나타나는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원칙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서로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다른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내용이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같은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속성이름으로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되어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있다면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이름을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다르게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한다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4912" y="3941762"/>
          <a:ext cx="1371600" cy="145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사원정보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45110" indent="-154305">
                        <a:lnSpc>
                          <a:spcPct val="100000"/>
                        </a:lnSpc>
                        <a:spcBef>
                          <a:spcPts val="340"/>
                        </a:spcBef>
                        <a:buSzPct val="107142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사번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91440" marR="918210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이름  주소  나이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33712" y="3941762"/>
          <a:ext cx="1371600" cy="145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제품정보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40"/>
                        </a:spcBef>
                        <a:buSzPct val="107142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제품번호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92075" marR="918210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이름  규격  가격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719828" y="4485132"/>
            <a:ext cx="466725" cy="390525"/>
            <a:chOff x="4719828" y="4485132"/>
            <a:chExt cx="466725" cy="390525"/>
          </a:xfrm>
        </p:grpSpPr>
        <p:sp>
          <p:nvSpPr>
            <p:cNvPr id="7" name="object 7"/>
            <p:cNvSpPr/>
            <p:nvPr/>
          </p:nvSpPr>
          <p:spPr>
            <a:xfrm>
              <a:off x="4724400" y="4489704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342900" y="0"/>
                  </a:moveTo>
                  <a:lnTo>
                    <a:pt x="342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342900" y="285750"/>
                  </a:lnTo>
                  <a:lnTo>
                    <a:pt x="342900" y="381000"/>
                  </a:lnTo>
                  <a:lnTo>
                    <a:pt x="457200" y="1905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24400" y="4489704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95250"/>
                  </a:moveTo>
                  <a:lnTo>
                    <a:pt x="342900" y="95250"/>
                  </a:lnTo>
                  <a:lnTo>
                    <a:pt x="342900" y="0"/>
                  </a:lnTo>
                  <a:lnTo>
                    <a:pt x="457200" y="190500"/>
                  </a:lnTo>
                  <a:lnTo>
                    <a:pt x="342900" y="381000"/>
                  </a:lnTo>
                  <a:lnTo>
                    <a:pt x="342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90600" y="4565903"/>
            <a:ext cx="1676400" cy="304800"/>
          </a:xfrm>
          <a:custGeom>
            <a:avLst/>
            <a:gdLst/>
            <a:ahLst/>
            <a:cxnLst/>
            <a:rect l="l" t="t" r="r" b="b"/>
            <a:pathLst>
              <a:path w="1676400" h="304800">
                <a:moveTo>
                  <a:pt x="0" y="152400"/>
                </a:moveTo>
                <a:lnTo>
                  <a:pt x="29942" y="111874"/>
                </a:lnTo>
                <a:lnTo>
                  <a:pt x="80706" y="87055"/>
                </a:lnTo>
                <a:lnTo>
                  <a:pt x="153350" y="64495"/>
                </a:lnTo>
                <a:lnTo>
                  <a:pt x="197137" y="54197"/>
                </a:lnTo>
                <a:lnTo>
                  <a:pt x="245506" y="44624"/>
                </a:lnTo>
                <a:lnTo>
                  <a:pt x="298162" y="35831"/>
                </a:lnTo>
                <a:lnTo>
                  <a:pt x="354808" y="27872"/>
                </a:lnTo>
                <a:lnTo>
                  <a:pt x="415148" y="20799"/>
                </a:lnTo>
                <a:lnTo>
                  <a:pt x="478887" y="14668"/>
                </a:lnTo>
                <a:lnTo>
                  <a:pt x="545728" y="9530"/>
                </a:lnTo>
                <a:lnTo>
                  <a:pt x="615376" y="5441"/>
                </a:lnTo>
                <a:lnTo>
                  <a:pt x="687535" y="2454"/>
                </a:lnTo>
                <a:lnTo>
                  <a:pt x="761908" y="622"/>
                </a:lnTo>
                <a:lnTo>
                  <a:pt x="838200" y="0"/>
                </a:lnTo>
                <a:lnTo>
                  <a:pt x="914491" y="622"/>
                </a:lnTo>
                <a:lnTo>
                  <a:pt x="988864" y="2454"/>
                </a:lnTo>
                <a:lnTo>
                  <a:pt x="1061023" y="5441"/>
                </a:lnTo>
                <a:lnTo>
                  <a:pt x="1130671" y="9530"/>
                </a:lnTo>
                <a:lnTo>
                  <a:pt x="1197512" y="14668"/>
                </a:lnTo>
                <a:lnTo>
                  <a:pt x="1261251" y="20799"/>
                </a:lnTo>
                <a:lnTo>
                  <a:pt x="1321591" y="27872"/>
                </a:lnTo>
                <a:lnTo>
                  <a:pt x="1378237" y="35831"/>
                </a:lnTo>
                <a:lnTo>
                  <a:pt x="1430893" y="44624"/>
                </a:lnTo>
                <a:lnTo>
                  <a:pt x="1479262" y="54197"/>
                </a:lnTo>
                <a:lnTo>
                  <a:pt x="1523049" y="64495"/>
                </a:lnTo>
                <a:lnTo>
                  <a:pt x="1561958" y="75466"/>
                </a:lnTo>
                <a:lnTo>
                  <a:pt x="1623958" y="99209"/>
                </a:lnTo>
                <a:lnTo>
                  <a:pt x="1662895" y="124997"/>
                </a:lnTo>
                <a:lnTo>
                  <a:pt x="1676400" y="152400"/>
                </a:lnTo>
                <a:lnTo>
                  <a:pt x="1672974" y="166276"/>
                </a:lnTo>
                <a:lnTo>
                  <a:pt x="1623958" y="205590"/>
                </a:lnTo>
                <a:lnTo>
                  <a:pt x="1561958" y="229333"/>
                </a:lnTo>
                <a:lnTo>
                  <a:pt x="1523049" y="240304"/>
                </a:lnTo>
                <a:lnTo>
                  <a:pt x="1479262" y="250602"/>
                </a:lnTo>
                <a:lnTo>
                  <a:pt x="1430893" y="260175"/>
                </a:lnTo>
                <a:lnTo>
                  <a:pt x="1378237" y="268968"/>
                </a:lnTo>
                <a:lnTo>
                  <a:pt x="1321591" y="276927"/>
                </a:lnTo>
                <a:lnTo>
                  <a:pt x="1261251" y="284000"/>
                </a:lnTo>
                <a:lnTo>
                  <a:pt x="1197512" y="290131"/>
                </a:lnTo>
                <a:lnTo>
                  <a:pt x="1130671" y="295269"/>
                </a:lnTo>
                <a:lnTo>
                  <a:pt x="1061023" y="299358"/>
                </a:lnTo>
                <a:lnTo>
                  <a:pt x="988864" y="302345"/>
                </a:lnTo>
                <a:lnTo>
                  <a:pt x="914491" y="304177"/>
                </a:lnTo>
                <a:lnTo>
                  <a:pt x="838200" y="304800"/>
                </a:lnTo>
                <a:lnTo>
                  <a:pt x="761908" y="304177"/>
                </a:lnTo>
                <a:lnTo>
                  <a:pt x="687535" y="302345"/>
                </a:lnTo>
                <a:lnTo>
                  <a:pt x="615376" y="299358"/>
                </a:lnTo>
                <a:lnTo>
                  <a:pt x="545728" y="295269"/>
                </a:lnTo>
                <a:lnTo>
                  <a:pt x="478887" y="290131"/>
                </a:lnTo>
                <a:lnTo>
                  <a:pt x="415148" y="284000"/>
                </a:lnTo>
                <a:lnTo>
                  <a:pt x="354808" y="276927"/>
                </a:lnTo>
                <a:lnTo>
                  <a:pt x="298162" y="268968"/>
                </a:lnTo>
                <a:lnTo>
                  <a:pt x="245506" y="260175"/>
                </a:lnTo>
                <a:lnTo>
                  <a:pt x="197137" y="250602"/>
                </a:lnTo>
                <a:lnTo>
                  <a:pt x="153350" y="240304"/>
                </a:lnTo>
                <a:lnTo>
                  <a:pt x="114441" y="229333"/>
                </a:lnTo>
                <a:lnTo>
                  <a:pt x="52441" y="205590"/>
                </a:lnTo>
                <a:lnTo>
                  <a:pt x="13504" y="17980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4578096"/>
            <a:ext cx="1676400" cy="304800"/>
          </a:xfrm>
          <a:custGeom>
            <a:avLst/>
            <a:gdLst/>
            <a:ahLst/>
            <a:cxnLst/>
            <a:rect l="l" t="t" r="r" b="b"/>
            <a:pathLst>
              <a:path w="1676400" h="304800">
                <a:moveTo>
                  <a:pt x="0" y="152399"/>
                </a:moveTo>
                <a:lnTo>
                  <a:pt x="29942" y="111874"/>
                </a:lnTo>
                <a:lnTo>
                  <a:pt x="80706" y="87055"/>
                </a:lnTo>
                <a:lnTo>
                  <a:pt x="153350" y="64495"/>
                </a:lnTo>
                <a:lnTo>
                  <a:pt x="197137" y="54197"/>
                </a:lnTo>
                <a:lnTo>
                  <a:pt x="245506" y="44624"/>
                </a:lnTo>
                <a:lnTo>
                  <a:pt x="298162" y="35831"/>
                </a:lnTo>
                <a:lnTo>
                  <a:pt x="354808" y="27872"/>
                </a:lnTo>
                <a:lnTo>
                  <a:pt x="415148" y="20799"/>
                </a:lnTo>
                <a:lnTo>
                  <a:pt x="478887" y="14668"/>
                </a:lnTo>
                <a:lnTo>
                  <a:pt x="545728" y="9530"/>
                </a:lnTo>
                <a:lnTo>
                  <a:pt x="615376" y="5441"/>
                </a:lnTo>
                <a:lnTo>
                  <a:pt x="687535" y="2454"/>
                </a:lnTo>
                <a:lnTo>
                  <a:pt x="761908" y="622"/>
                </a:lnTo>
                <a:lnTo>
                  <a:pt x="838200" y="0"/>
                </a:lnTo>
                <a:lnTo>
                  <a:pt x="914491" y="622"/>
                </a:lnTo>
                <a:lnTo>
                  <a:pt x="988864" y="2454"/>
                </a:lnTo>
                <a:lnTo>
                  <a:pt x="1061023" y="5441"/>
                </a:lnTo>
                <a:lnTo>
                  <a:pt x="1130671" y="9530"/>
                </a:lnTo>
                <a:lnTo>
                  <a:pt x="1197512" y="14668"/>
                </a:lnTo>
                <a:lnTo>
                  <a:pt x="1261251" y="20799"/>
                </a:lnTo>
                <a:lnTo>
                  <a:pt x="1321591" y="27872"/>
                </a:lnTo>
                <a:lnTo>
                  <a:pt x="1378237" y="35831"/>
                </a:lnTo>
                <a:lnTo>
                  <a:pt x="1430893" y="44624"/>
                </a:lnTo>
                <a:lnTo>
                  <a:pt x="1479262" y="54197"/>
                </a:lnTo>
                <a:lnTo>
                  <a:pt x="1523049" y="64495"/>
                </a:lnTo>
                <a:lnTo>
                  <a:pt x="1561958" y="75466"/>
                </a:lnTo>
                <a:lnTo>
                  <a:pt x="1623958" y="99209"/>
                </a:lnTo>
                <a:lnTo>
                  <a:pt x="1662895" y="124997"/>
                </a:lnTo>
                <a:lnTo>
                  <a:pt x="1676400" y="152399"/>
                </a:lnTo>
                <a:lnTo>
                  <a:pt x="1672974" y="166276"/>
                </a:lnTo>
                <a:lnTo>
                  <a:pt x="1623958" y="205590"/>
                </a:lnTo>
                <a:lnTo>
                  <a:pt x="1561958" y="229333"/>
                </a:lnTo>
                <a:lnTo>
                  <a:pt x="1523049" y="240304"/>
                </a:lnTo>
                <a:lnTo>
                  <a:pt x="1479262" y="250602"/>
                </a:lnTo>
                <a:lnTo>
                  <a:pt x="1430893" y="260175"/>
                </a:lnTo>
                <a:lnTo>
                  <a:pt x="1378237" y="268968"/>
                </a:lnTo>
                <a:lnTo>
                  <a:pt x="1321591" y="276927"/>
                </a:lnTo>
                <a:lnTo>
                  <a:pt x="1261251" y="284000"/>
                </a:lnTo>
                <a:lnTo>
                  <a:pt x="1197512" y="290131"/>
                </a:lnTo>
                <a:lnTo>
                  <a:pt x="1130671" y="295269"/>
                </a:lnTo>
                <a:lnTo>
                  <a:pt x="1061023" y="299358"/>
                </a:lnTo>
                <a:lnTo>
                  <a:pt x="988864" y="302345"/>
                </a:lnTo>
                <a:lnTo>
                  <a:pt x="914491" y="304177"/>
                </a:lnTo>
                <a:lnTo>
                  <a:pt x="838200" y="304799"/>
                </a:lnTo>
                <a:lnTo>
                  <a:pt x="761908" y="304177"/>
                </a:lnTo>
                <a:lnTo>
                  <a:pt x="687535" y="302345"/>
                </a:lnTo>
                <a:lnTo>
                  <a:pt x="615376" y="299358"/>
                </a:lnTo>
                <a:lnTo>
                  <a:pt x="545728" y="295269"/>
                </a:lnTo>
                <a:lnTo>
                  <a:pt x="478887" y="290131"/>
                </a:lnTo>
                <a:lnTo>
                  <a:pt x="415148" y="284000"/>
                </a:lnTo>
                <a:lnTo>
                  <a:pt x="354808" y="276927"/>
                </a:lnTo>
                <a:lnTo>
                  <a:pt x="298162" y="268968"/>
                </a:lnTo>
                <a:lnTo>
                  <a:pt x="245506" y="260175"/>
                </a:lnTo>
                <a:lnTo>
                  <a:pt x="197137" y="250602"/>
                </a:lnTo>
                <a:lnTo>
                  <a:pt x="153350" y="240304"/>
                </a:lnTo>
                <a:lnTo>
                  <a:pt x="114441" y="229333"/>
                </a:lnTo>
                <a:lnTo>
                  <a:pt x="52441" y="205590"/>
                </a:lnTo>
                <a:lnTo>
                  <a:pt x="13504" y="179802"/>
                </a:lnTo>
                <a:lnTo>
                  <a:pt x="0" y="152399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72112" y="3941762"/>
          <a:ext cx="1371600" cy="145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사원정보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40"/>
                        </a:spcBef>
                        <a:buSzPct val="107142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사번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92075" marR="74104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사원명 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주소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나이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148512" y="3941762"/>
          <a:ext cx="1371600" cy="145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제품정보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46379" indent="-154940">
                        <a:lnSpc>
                          <a:spcPct val="100000"/>
                        </a:lnSpc>
                        <a:spcBef>
                          <a:spcPts val="340"/>
                        </a:spcBef>
                        <a:buSzPct val="107142"/>
                        <a:buFont typeface="Symbol"/>
                        <a:buChar char=""/>
                        <a:tabLst>
                          <a:tab pos="247015" algn="l"/>
                        </a:tabLst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제품번호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92075" marR="740410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제품명 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규격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가격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898394" y="5830316"/>
            <a:ext cx="3868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10.15&gt;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속성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이름의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변경이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바람직한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경우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75279" y="2282951"/>
          <a:ext cx="108775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46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30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462593" y="985837"/>
            <a:ext cx="1177925" cy="568960"/>
            <a:chOff x="2462593" y="985837"/>
            <a:chExt cx="1177925" cy="568960"/>
          </a:xfrm>
        </p:grpSpPr>
        <p:sp>
          <p:nvSpPr>
            <p:cNvPr id="4" name="object 4"/>
            <p:cNvSpPr/>
            <p:nvPr/>
          </p:nvSpPr>
          <p:spPr>
            <a:xfrm>
              <a:off x="2488184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7355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7355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2999" y="5334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1927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업무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0309" y="985837"/>
            <a:ext cx="1177925" cy="568960"/>
            <a:chOff x="4000309" y="985837"/>
            <a:chExt cx="1177925" cy="568960"/>
          </a:xfrm>
        </p:grpSpPr>
        <p:sp>
          <p:nvSpPr>
            <p:cNvPr id="9" name="object 9"/>
            <p:cNvSpPr/>
            <p:nvPr/>
          </p:nvSpPr>
          <p:spPr>
            <a:xfrm>
              <a:off x="4025900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5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5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9644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24309" y="985837"/>
            <a:ext cx="1177925" cy="568960"/>
            <a:chOff x="5524309" y="985837"/>
            <a:chExt cx="1177925" cy="568960"/>
          </a:xfrm>
        </p:grpSpPr>
        <p:sp>
          <p:nvSpPr>
            <p:cNvPr id="14" name="object 14"/>
            <p:cNvSpPr/>
            <p:nvPr/>
          </p:nvSpPr>
          <p:spPr>
            <a:xfrm>
              <a:off x="5549900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9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9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33644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67640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r>
              <a:rPr sz="1200" spc="-50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48309" y="985837"/>
            <a:ext cx="1177925" cy="568960"/>
            <a:chOff x="7048309" y="985837"/>
            <a:chExt cx="1177925" cy="568960"/>
          </a:xfrm>
        </p:grpSpPr>
        <p:sp>
          <p:nvSpPr>
            <p:cNvPr id="19" name="object 19"/>
            <p:cNvSpPr/>
            <p:nvPr/>
          </p:nvSpPr>
          <p:spPr>
            <a:xfrm>
              <a:off x="7073900" y="10109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3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3071" y="9906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57643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101600" indent="-5841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데이터베이스  구축</a:t>
            </a:r>
            <a:r>
              <a:rPr sz="1200" spc="-45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1116" y="1223771"/>
            <a:ext cx="4986655" cy="81280"/>
          </a:xfrm>
          <a:custGeom>
            <a:avLst/>
            <a:gdLst/>
            <a:ahLst/>
            <a:cxn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7400" y="2305049"/>
            <a:ext cx="31750" cy="533400"/>
          </a:xfrm>
          <a:custGeom>
            <a:avLst/>
            <a:gdLst/>
            <a:ahLst/>
            <a:cxnLst/>
            <a:rect l="l" t="t" r="r" b="b"/>
            <a:pathLst>
              <a:path w="31750" h="533400">
                <a:moveTo>
                  <a:pt x="31496" y="0"/>
                </a:moveTo>
                <a:lnTo>
                  <a:pt x="0" y="0"/>
                </a:lnTo>
                <a:lnTo>
                  <a:pt x="0" y="6350"/>
                </a:lnTo>
                <a:lnTo>
                  <a:pt x="0" y="12700"/>
                </a:lnTo>
                <a:lnTo>
                  <a:pt x="0" y="514350"/>
                </a:lnTo>
                <a:lnTo>
                  <a:pt x="19304" y="514350"/>
                </a:lnTo>
                <a:lnTo>
                  <a:pt x="19304" y="533400"/>
                </a:lnTo>
                <a:lnTo>
                  <a:pt x="31496" y="533400"/>
                </a:lnTo>
                <a:lnTo>
                  <a:pt x="31496" y="12700"/>
                </a:lnTo>
                <a:lnTo>
                  <a:pt x="314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7400" y="3059429"/>
            <a:ext cx="31750" cy="527050"/>
          </a:xfrm>
          <a:custGeom>
            <a:avLst/>
            <a:gdLst/>
            <a:ahLst/>
            <a:cxnLst/>
            <a:rect l="l" t="t" r="r" b="b"/>
            <a:pathLst>
              <a:path w="31750" h="527050">
                <a:moveTo>
                  <a:pt x="31496" y="6350"/>
                </a:moveTo>
                <a:lnTo>
                  <a:pt x="25400" y="6350"/>
                </a:lnTo>
                <a:lnTo>
                  <a:pt x="25400" y="0"/>
                </a:lnTo>
                <a:lnTo>
                  <a:pt x="0" y="0"/>
                </a:lnTo>
                <a:lnTo>
                  <a:pt x="0" y="508000"/>
                </a:lnTo>
                <a:lnTo>
                  <a:pt x="19304" y="508000"/>
                </a:lnTo>
                <a:lnTo>
                  <a:pt x="19304" y="527050"/>
                </a:lnTo>
                <a:lnTo>
                  <a:pt x="31496" y="527050"/>
                </a:lnTo>
                <a:lnTo>
                  <a:pt x="31496" y="63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37973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45593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97127" y="986027"/>
          <a:ext cx="1149985" cy="4274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418465" marR="190500" indent="-2794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설계를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위한  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215265" marR="113030" indent="-1022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데이터베이스  개요</a:t>
                      </a:r>
                      <a:r>
                        <a:rPr sz="1200" spc="-4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107314" marR="114300" indent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시스템구축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&amp;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DB설계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 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37465" marR="43180" indent="711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DB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주요</a:t>
                      </a:r>
                      <a:r>
                        <a:rPr sz="1200" spc="4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개념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모델링</a:t>
                      </a:r>
                      <a:r>
                        <a:rPr sz="1200" spc="-5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도구의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사용</a:t>
                      </a:r>
                      <a:r>
                        <a:rPr sz="1200" spc="-5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071" y="2523744"/>
            <a:ext cx="228600" cy="76200"/>
          </a:xfrm>
          <a:prstGeom prst="rect">
            <a:avLst/>
          </a:prstGeom>
        </p:spPr>
      </p:pic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16400" y="2281427"/>
          <a:ext cx="1270635" cy="324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0830" marR="178435" indent="-1847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식별자/관계의  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외래식별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자</a:t>
                      </a:r>
                      <a:r>
                        <a:rPr sz="1200" spc="-7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6871716" y="4422139"/>
            <a:ext cx="30480" cy="627380"/>
          </a:xfrm>
          <a:custGeom>
            <a:avLst/>
            <a:gdLst/>
            <a:ahLst/>
            <a:cxnLst/>
            <a:rect l="l" t="t" r="r" b="b"/>
            <a:pathLst>
              <a:path w="30479" h="627379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607060"/>
                </a:lnTo>
                <a:lnTo>
                  <a:pt x="20828" y="607060"/>
                </a:lnTo>
                <a:lnTo>
                  <a:pt x="20828" y="627380"/>
                </a:lnTo>
                <a:lnTo>
                  <a:pt x="29972" y="62738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741923" y="2279904"/>
          <a:ext cx="1094739" cy="275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84810" marR="245110" indent="-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세부속성  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30">
                <a:tc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(8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715">
                <a:tc gridSpan="2">
                  <a:txBody>
                    <a:bodyPr/>
                    <a:lstStyle/>
                    <a:p>
                      <a:pPr marL="208915" marR="191770" indent="92710" algn="just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도메인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9071" y="2523744"/>
            <a:ext cx="228600" cy="76200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892543" y="3764279"/>
            <a:ext cx="9525" cy="434340"/>
          </a:xfrm>
          <a:custGeom>
            <a:avLst/>
            <a:gdLst/>
            <a:ahLst/>
            <a:cxnLst/>
            <a:rect l="l" t="t" r="r" b="b"/>
            <a:pathLst>
              <a:path w="9525" h="434339">
                <a:moveTo>
                  <a:pt x="0" y="434340"/>
                </a:moveTo>
                <a:lnTo>
                  <a:pt x="9144" y="434340"/>
                </a:lnTo>
                <a:lnTo>
                  <a:pt x="9144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069328" y="2279904"/>
          <a:ext cx="1089659" cy="32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통합및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ERD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속성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3428" y="2523744"/>
            <a:ext cx="228600" cy="76200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895600" y="1524000"/>
            <a:ext cx="5257800" cy="762000"/>
          </a:xfrm>
          <a:custGeom>
            <a:avLst/>
            <a:gdLst/>
            <a:ahLst/>
            <a:cxnLst/>
            <a:rect l="l" t="t" r="r" b="b"/>
            <a:pathLst>
              <a:path w="5257800" h="762000">
                <a:moveTo>
                  <a:pt x="1143000" y="0"/>
                </a:moveTo>
                <a:lnTo>
                  <a:pt x="0" y="762000"/>
                </a:lnTo>
              </a:path>
              <a:path w="5257800" h="762000">
                <a:moveTo>
                  <a:pt x="2272284" y="0"/>
                </a:moveTo>
                <a:lnTo>
                  <a:pt x="5257800" y="7482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10.3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속성의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5577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날짜를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저장하는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속성이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올바로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구성되었는가?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38612" y="3033712"/>
          <a:ext cx="1371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입고정보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40"/>
                        </a:spcBef>
                        <a:buSzPct val="107142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입고번호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92075" marR="56451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입고</a:t>
                      </a:r>
                      <a:r>
                        <a:rPr sz="1400" b="1" spc="-2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년</a:t>
                      </a:r>
                      <a:r>
                        <a:rPr sz="1400" b="1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도  </a:t>
                      </a:r>
                      <a:r>
                        <a:rPr sz="1400" b="1" spc="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입고월 </a:t>
                      </a:r>
                      <a:r>
                        <a:rPr sz="1400" b="1" spc="2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입고일 </a:t>
                      </a:r>
                      <a:r>
                        <a:rPr sz="1400" b="1" spc="2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제품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호 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수량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5" dirty="0">
                          <a:latin typeface="돋움"/>
                          <a:cs typeface="돋움"/>
                        </a:rPr>
                        <a:t>..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00812" y="3033712"/>
          <a:ext cx="1371600" cy="1712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입고정보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40"/>
                        </a:spcBef>
                        <a:buSzPct val="107142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입고번호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515">
                <a:tc>
                  <a:txBody>
                    <a:bodyPr/>
                    <a:lstStyle/>
                    <a:p>
                      <a:pPr marL="92075" marR="564515" algn="just">
                        <a:lnSpc>
                          <a:spcPct val="1201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입고</a:t>
                      </a:r>
                      <a:r>
                        <a:rPr sz="1400" b="1" spc="-2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일</a:t>
                      </a:r>
                      <a:r>
                        <a:rPr sz="1400" b="1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자 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제품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호 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수량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5" dirty="0">
                          <a:latin typeface="돋움"/>
                          <a:cs typeface="돋움"/>
                        </a:rPr>
                        <a:t>..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85179" y="3697604"/>
            <a:ext cx="339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돋움"/>
                <a:cs typeface="돋움"/>
              </a:rPr>
              <a:t>VS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200" y="3657600"/>
            <a:ext cx="1676400" cy="838200"/>
          </a:xfrm>
          <a:custGeom>
            <a:avLst/>
            <a:gdLst/>
            <a:ahLst/>
            <a:cxnLst/>
            <a:rect l="l" t="t" r="r" b="b"/>
            <a:pathLst>
              <a:path w="1676400" h="838200">
                <a:moveTo>
                  <a:pt x="0" y="419100"/>
                </a:moveTo>
                <a:lnTo>
                  <a:pt x="9088" y="357155"/>
                </a:lnTo>
                <a:lnTo>
                  <a:pt x="35489" y="298037"/>
                </a:lnTo>
                <a:lnTo>
                  <a:pt x="77906" y="242392"/>
                </a:lnTo>
                <a:lnTo>
                  <a:pt x="135041" y="190869"/>
                </a:lnTo>
                <a:lnTo>
                  <a:pt x="168723" y="166856"/>
                </a:lnTo>
                <a:lnTo>
                  <a:pt x="205599" y="144115"/>
                </a:lnTo>
                <a:lnTo>
                  <a:pt x="245506" y="122729"/>
                </a:lnTo>
                <a:lnTo>
                  <a:pt x="288283" y="102778"/>
                </a:lnTo>
                <a:lnTo>
                  <a:pt x="333766" y="84343"/>
                </a:lnTo>
                <a:lnTo>
                  <a:pt x="381795" y="67504"/>
                </a:lnTo>
                <a:lnTo>
                  <a:pt x="432207" y="52344"/>
                </a:lnTo>
                <a:lnTo>
                  <a:pt x="484840" y="38942"/>
                </a:lnTo>
                <a:lnTo>
                  <a:pt x="539532" y="27380"/>
                </a:lnTo>
                <a:lnTo>
                  <a:pt x="596120" y="17739"/>
                </a:lnTo>
                <a:lnTo>
                  <a:pt x="654443" y="10099"/>
                </a:lnTo>
                <a:lnTo>
                  <a:pt x="714339" y="4542"/>
                </a:lnTo>
                <a:lnTo>
                  <a:pt x="775645" y="1149"/>
                </a:lnTo>
                <a:lnTo>
                  <a:pt x="838200" y="0"/>
                </a:lnTo>
                <a:lnTo>
                  <a:pt x="900754" y="1149"/>
                </a:lnTo>
                <a:lnTo>
                  <a:pt x="962060" y="4542"/>
                </a:lnTo>
                <a:lnTo>
                  <a:pt x="1021956" y="10099"/>
                </a:lnTo>
                <a:lnTo>
                  <a:pt x="1080279" y="17739"/>
                </a:lnTo>
                <a:lnTo>
                  <a:pt x="1136867" y="27380"/>
                </a:lnTo>
                <a:lnTo>
                  <a:pt x="1191559" y="38942"/>
                </a:lnTo>
                <a:lnTo>
                  <a:pt x="1244192" y="52344"/>
                </a:lnTo>
                <a:lnTo>
                  <a:pt x="1294604" y="67504"/>
                </a:lnTo>
                <a:lnTo>
                  <a:pt x="1342633" y="84343"/>
                </a:lnTo>
                <a:lnTo>
                  <a:pt x="1388116" y="102778"/>
                </a:lnTo>
                <a:lnTo>
                  <a:pt x="1430893" y="122729"/>
                </a:lnTo>
                <a:lnTo>
                  <a:pt x="1470800" y="144115"/>
                </a:lnTo>
                <a:lnTo>
                  <a:pt x="1507676" y="166856"/>
                </a:lnTo>
                <a:lnTo>
                  <a:pt x="1541358" y="190869"/>
                </a:lnTo>
                <a:lnTo>
                  <a:pt x="1571684" y="216075"/>
                </a:lnTo>
                <a:lnTo>
                  <a:pt x="1621623" y="269740"/>
                </a:lnTo>
                <a:lnTo>
                  <a:pt x="1656194" y="327202"/>
                </a:lnTo>
                <a:lnTo>
                  <a:pt x="1674100" y="387814"/>
                </a:lnTo>
                <a:lnTo>
                  <a:pt x="1676400" y="419100"/>
                </a:lnTo>
                <a:lnTo>
                  <a:pt x="1674100" y="450385"/>
                </a:lnTo>
                <a:lnTo>
                  <a:pt x="1656194" y="510997"/>
                </a:lnTo>
                <a:lnTo>
                  <a:pt x="1621623" y="568459"/>
                </a:lnTo>
                <a:lnTo>
                  <a:pt x="1571684" y="622124"/>
                </a:lnTo>
                <a:lnTo>
                  <a:pt x="1541358" y="647330"/>
                </a:lnTo>
                <a:lnTo>
                  <a:pt x="1507676" y="671343"/>
                </a:lnTo>
                <a:lnTo>
                  <a:pt x="1470800" y="694084"/>
                </a:lnTo>
                <a:lnTo>
                  <a:pt x="1430893" y="715470"/>
                </a:lnTo>
                <a:lnTo>
                  <a:pt x="1388116" y="735421"/>
                </a:lnTo>
                <a:lnTo>
                  <a:pt x="1342633" y="753856"/>
                </a:lnTo>
                <a:lnTo>
                  <a:pt x="1294604" y="770695"/>
                </a:lnTo>
                <a:lnTo>
                  <a:pt x="1244192" y="785855"/>
                </a:lnTo>
                <a:lnTo>
                  <a:pt x="1191559" y="799257"/>
                </a:lnTo>
                <a:lnTo>
                  <a:pt x="1136867" y="810819"/>
                </a:lnTo>
                <a:lnTo>
                  <a:pt x="1080279" y="820460"/>
                </a:lnTo>
                <a:lnTo>
                  <a:pt x="1021956" y="828100"/>
                </a:lnTo>
                <a:lnTo>
                  <a:pt x="962060" y="833657"/>
                </a:lnTo>
                <a:lnTo>
                  <a:pt x="900754" y="837050"/>
                </a:lnTo>
                <a:lnTo>
                  <a:pt x="838200" y="838200"/>
                </a:lnTo>
                <a:lnTo>
                  <a:pt x="775645" y="837050"/>
                </a:lnTo>
                <a:lnTo>
                  <a:pt x="714339" y="833657"/>
                </a:lnTo>
                <a:lnTo>
                  <a:pt x="654443" y="828100"/>
                </a:lnTo>
                <a:lnTo>
                  <a:pt x="596120" y="820460"/>
                </a:lnTo>
                <a:lnTo>
                  <a:pt x="539532" y="810819"/>
                </a:lnTo>
                <a:lnTo>
                  <a:pt x="484840" y="799257"/>
                </a:lnTo>
                <a:lnTo>
                  <a:pt x="432207" y="785855"/>
                </a:lnTo>
                <a:lnTo>
                  <a:pt x="381795" y="770695"/>
                </a:lnTo>
                <a:lnTo>
                  <a:pt x="333766" y="753856"/>
                </a:lnTo>
                <a:lnTo>
                  <a:pt x="288283" y="735421"/>
                </a:lnTo>
                <a:lnTo>
                  <a:pt x="245506" y="715470"/>
                </a:lnTo>
                <a:lnTo>
                  <a:pt x="205599" y="694084"/>
                </a:lnTo>
                <a:lnTo>
                  <a:pt x="168723" y="671343"/>
                </a:lnTo>
                <a:lnTo>
                  <a:pt x="135041" y="647330"/>
                </a:lnTo>
                <a:lnTo>
                  <a:pt x="104715" y="622124"/>
                </a:lnTo>
                <a:lnTo>
                  <a:pt x="54776" y="568459"/>
                </a:lnTo>
                <a:lnTo>
                  <a:pt x="20205" y="510997"/>
                </a:lnTo>
                <a:lnTo>
                  <a:pt x="2299" y="450385"/>
                </a:lnTo>
                <a:lnTo>
                  <a:pt x="0" y="41910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3683508"/>
            <a:ext cx="1676400" cy="304800"/>
          </a:xfrm>
          <a:custGeom>
            <a:avLst/>
            <a:gdLst/>
            <a:ahLst/>
            <a:cxnLst/>
            <a:rect l="l" t="t" r="r" b="b"/>
            <a:pathLst>
              <a:path w="1676400" h="304800">
                <a:moveTo>
                  <a:pt x="0" y="152400"/>
                </a:moveTo>
                <a:lnTo>
                  <a:pt x="29942" y="111874"/>
                </a:lnTo>
                <a:lnTo>
                  <a:pt x="80706" y="87055"/>
                </a:lnTo>
                <a:lnTo>
                  <a:pt x="153350" y="64495"/>
                </a:lnTo>
                <a:lnTo>
                  <a:pt x="197137" y="54197"/>
                </a:lnTo>
                <a:lnTo>
                  <a:pt x="245506" y="44624"/>
                </a:lnTo>
                <a:lnTo>
                  <a:pt x="298162" y="35831"/>
                </a:lnTo>
                <a:lnTo>
                  <a:pt x="354808" y="27872"/>
                </a:lnTo>
                <a:lnTo>
                  <a:pt x="415148" y="20799"/>
                </a:lnTo>
                <a:lnTo>
                  <a:pt x="478887" y="14668"/>
                </a:lnTo>
                <a:lnTo>
                  <a:pt x="545728" y="9530"/>
                </a:lnTo>
                <a:lnTo>
                  <a:pt x="615376" y="5441"/>
                </a:lnTo>
                <a:lnTo>
                  <a:pt x="687535" y="2454"/>
                </a:lnTo>
                <a:lnTo>
                  <a:pt x="761908" y="622"/>
                </a:lnTo>
                <a:lnTo>
                  <a:pt x="838200" y="0"/>
                </a:lnTo>
                <a:lnTo>
                  <a:pt x="914491" y="622"/>
                </a:lnTo>
                <a:lnTo>
                  <a:pt x="988864" y="2454"/>
                </a:lnTo>
                <a:lnTo>
                  <a:pt x="1061023" y="5441"/>
                </a:lnTo>
                <a:lnTo>
                  <a:pt x="1130671" y="9530"/>
                </a:lnTo>
                <a:lnTo>
                  <a:pt x="1197512" y="14668"/>
                </a:lnTo>
                <a:lnTo>
                  <a:pt x="1261251" y="20799"/>
                </a:lnTo>
                <a:lnTo>
                  <a:pt x="1321591" y="27872"/>
                </a:lnTo>
                <a:lnTo>
                  <a:pt x="1378237" y="35831"/>
                </a:lnTo>
                <a:lnTo>
                  <a:pt x="1430893" y="44624"/>
                </a:lnTo>
                <a:lnTo>
                  <a:pt x="1479262" y="54197"/>
                </a:lnTo>
                <a:lnTo>
                  <a:pt x="1523049" y="64495"/>
                </a:lnTo>
                <a:lnTo>
                  <a:pt x="1561958" y="75466"/>
                </a:lnTo>
                <a:lnTo>
                  <a:pt x="1623958" y="99209"/>
                </a:lnTo>
                <a:lnTo>
                  <a:pt x="1662895" y="124997"/>
                </a:lnTo>
                <a:lnTo>
                  <a:pt x="1676400" y="152400"/>
                </a:lnTo>
                <a:lnTo>
                  <a:pt x="1672974" y="166276"/>
                </a:lnTo>
                <a:lnTo>
                  <a:pt x="1623958" y="205590"/>
                </a:lnTo>
                <a:lnTo>
                  <a:pt x="1561958" y="229333"/>
                </a:lnTo>
                <a:lnTo>
                  <a:pt x="1523049" y="240304"/>
                </a:lnTo>
                <a:lnTo>
                  <a:pt x="1479262" y="250602"/>
                </a:lnTo>
                <a:lnTo>
                  <a:pt x="1430893" y="260175"/>
                </a:lnTo>
                <a:lnTo>
                  <a:pt x="1378237" y="268968"/>
                </a:lnTo>
                <a:lnTo>
                  <a:pt x="1321591" y="276927"/>
                </a:lnTo>
                <a:lnTo>
                  <a:pt x="1261251" y="284000"/>
                </a:lnTo>
                <a:lnTo>
                  <a:pt x="1197512" y="290131"/>
                </a:lnTo>
                <a:lnTo>
                  <a:pt x="1130671" y="295269"/>
                </a:lnTo>
                <a:lnTo>
                  <a:pt x="1061023" y="299358"/>
                </a:lnTo>
                <a:lnTo>
                  <a:pt x="988864" y="302345"/>
                </a:lnTo>
                <a:lnTo>
                  <a:pt x="914491" y="304177"/>
                </a:lnTo>
                <a:lnTo>
                  <a:pt x="838200" y="304800"/>
                </a:lnTo>
                <a:lnTo>
                  <a:pt x="761908" y="304177"/>
                </a:lnTo>
                <a:lnTo>
                  <a:pt x="687535" y="302345"/>
                </a:lnTo>
                <a:lnTo>
                  <a:pt x="615376" y="299358"/>
                </a:lnTo>
                <a:lnTo>
                  <a:pt x="545728" y="295269"/>
                </a:lnTo>
                <a:lnTo>
                  <a:pt x="478887" y="290131"/>
                </a:lnTo>
                <a:lnTo>
                  <a:pt x="415148" y="284000"/>
                </a:lnTo>
                <a:lnTo>
                  <a:pt x="354808" y="276927"/>
                </a:lnTo>
                <a:lnTo>
                  <a:pt x="298162" y="268968"/>
                </a:lnTo>
                <a:lnTo>
                  <a:pt x="245506" y="260175"/>
                </a:lnTo>
                <a:lnTo>
                  <a:pt x="197137" y="250602"/>
                </a:lnTo>
                <a:lnTo>
                  <a:pt x="153350" y="240304"/>
                </a:lnTo>
                <a:lnTo>
                  <a:pt x="114441" y="229333"/>
                </a:lnTo>
                <a:lnTo>
                  <a:pt x="52441" y="205590"/>
                </a:lnTo>
                <a:lnTo>
                  <a:pt x="13504" y="17980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5927" y="5525516"/>
            <a:ext cx="2880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10.16&gt;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날짜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속성의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표현방법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990600" y="3048000"/>
            <a:ext cx="2362200" cy="132461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91440" marR="124460">
              <a:lnSpc>
                <a:spcPct val="100000"/>
              </a:lnSpc>
              <a:spcBef>
                <a:spcPts val="409"/>
              </a:spcBef>
            </a:pPr>
            <a:r>
              <a:rPr sz="1600" b="1" spc="15" dirty="0">
                <a:latin typeface="굴림"/>
                <a:cs typeface="굴림"/>
              </a:rPr>
              <a:t>통계를 위한 </a:t>
            </a:r>
            <a:r>
              <a:rPr sz="1600" b="1" spc="10" dirty="0">
                <a:latin typeface="굴림"/>
                <a:cs typeface="굴림"/>
              </a:rPr>
              <a:t>엔티티의 </a:t>
            </a:r>
            <a:r>
              <a:rPr sz="1600" b="1" spc="15" dirty="0">
                <a:latin typeface="굴림"/>
                <a:cs typeface="굴림"/>
              </a:rPr>
              <a:t> 경우는</a:t>
            </a:r>
            <a:r>
              <a:rPr sz="1600" b="1" spc="-75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연도별,</a:t>
            </a:r>
            <a:r>
              <a:rPr sz="1600" b="1" spc="-50" dirty="0">
                <a:latin typeface="굴림"/>
                <a:cs typeface="굴림"/>
              </a:rPr>
              <a:t> </a:t>
            </a:r>
            <a:r>
              <a:rPr sz="1600" b="1" spc="5" dirty="0">
                <a:latin typeface="굴림"/>
                <a:cs typeface="굴림"/>
              </a:rPr>
              <a:t>월별,</a:t>
            </a:r>
            <a:r>
              <a:rPr sz="1600" b="1" spc="-50" dirty="0">
                <a:latin typeface="굴림"/>
                <a:cs typeface="굴림"/>
              </a:rPr>
              <a:t> </a:t>
            </a:r>
            <a:r>
              <a:rPr sz="1600" b="1" spc="25" dirty="0">
                <a:latin typeface="굴림"/>
                <a:cs typeface="굴림"/>
              </a:rPr>
              <a:t>일 </a:t>
            </a:r>
            <a:r>
              <a:rPr sz="1600" b="1" spc="-509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별로</a:t>
            </a:r>
            <a:r>
              <a:rPr sz="1600" b="1" spc="-75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데이터를</a:t>
            </a:r>
            <a:r>
              <a:rPr sz="1600" b="1" spc="-75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저장하는 </a:t>
            </a:r>
            <a:r>
              <a:rPr sz="1600" b="1" spc="-509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것이 관리를 위해 </a:t>
            </a:r>
            <a:r>
              <a:rPr sz="1600" b="1" spc="10" dirty="0">
                <a:latin typeface="굴림"/>
                <a:cs typeface="굴림"/>
              </a:rPr>
              <a:t>필요 </a:t>
            </a:r>
            <a:r>
              <a:rPr sz="1600" b="1" spc="15" dirty="0">
                <a:latin typeface="굴림"/>
                <a:cs typeface="굴림"/>
              </a:rPr>
              <a:t> </a:t>
            </a:r>
            <a:r>
              <a:rPr sz="1600" b="1" spc="25" dirty="0">
                <a:latin typeface="굴림"/>
                <a:cs typeface="굴림"/>
              </a:rPr>
              <a:t>한</a:t>
            </a:r>
            <a:r>
              <a:rPr sz="1600" b="1" spc="-3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경우도</a:t>
            </a:r>
            <a:r>
              <a:rPr sz="1600" b="1" spc="-55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있다</a:t>
            </a:r>
            <a:endParaRPr sz="16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10.3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속성의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11515" cy="9944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속성의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성격상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코드화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해야하는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것은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없는가?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0" dirty="0">
                <a:latin typeface="굴림"/>
                <a:cs typeface="굴림"/>
              </a:rPr>
              <a:t>속성들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중에는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값을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직접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저장하는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것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보다는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코드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만들고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코드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값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을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저장하는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것이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바람직한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경우가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있다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7312" y="3417887"/>
          <a:ext cx="16002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R="61595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작품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82880" marR="610870" indent="-182880" algn="r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Symbol"/>
                        <a:buChar char=""/>
                        <a:tabLst>
                          <a:tab pos="182880" algn="l"/>
                        </a:tabLst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작품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91440" marR="970280">
                        <a:lnSpc>
                          <a:spcPct val="120000"/>
                        </a:lnSpc>
                        <a:spcBef>
                          <a:spcPts val="1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제목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감독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장르 </a:t>
                      </a:r>
                      <a:r>
                        <a:rPr sz="1400" b="1" spc="2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제작사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1440" marR="349885">
                        <a:lnSpc>
                          <a:spcPct val="120000"/>
                        </a:lnSpc>
                        <a:spcBef>
                          <a:spcPts val="5"/>
                        </a:spcBef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국산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외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화</a:t>
                      </a:r>
                      <a:r>
                        <a:rPr sz="1400" b="1" spc="-14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구분  </a:t>
                      </a:r>
                      <a:r>
                        <a:rPr sz="1400" b="1" spc="10" dirty="0">
                          <a:latin typeface="돋움"/>
                          <a:cs typeface="돋움"/>
                        </a:rPr>
                        <a:t>신구프로구분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119627" y="4084320"/>
            <a:ext cx="466725" cy="390525"/>
            <a:chOff x="3119627" y="4084320"/>
            <a:chExt cx="466725" cy="390525"/>
          </a:xfrm>
        </p:grpSpPr>
        <p:sp>
          <p:nvSpPr>
            <p:cNvPr id="6" name="object 6"/>
            <p:cNvSpPr/>
            <p:nvPr/>
          </p:nvSpPr>
          <p:spPr>
            <a:xfrm>
              <a:off x="3124199" y="408889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342900" y="0"/>
                  </a:moveTo>
                  <a:lnTo>
                    <a:pt x="342900" y="95249"/>
                  </a:lnTo>
                  <a:lnTo>
                    <a:pt x="0" y="95249"/>
                  </a:lnTo>
                  <a:lnTo>
                    <a:pt x="0" y="285749"/>
                  </a:lnTo>
                  <a:lnTo>
                    <a:pt x="342900" y="285749"/>
                  </a:lnTo>
                  <a:lnTo>
                    <a:pt x="342900" y="380999"/>
                  </a:lnTo>
                  <a:lnTo>
                    <a:pt x="457200" y="190499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4199" y="408889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95249"/>
                  </a:moveTo>
                  <a:lnTo>
                    <a:pt x="342900" y="95249"/>
                  </a:lnTo>
                  <a:lnTo>
                    <a:pt x="342900" y="0"/>
                  </a:lnTo>
                  <a:lnTo>
                    <a:pt x="457200" y="190499"/>
                  </a:lnTo>
                  <a:lnTo>
                    <a:pt x="342900" y="380999"/>
                  </a:lnTo>
                  <a:lnTo>
                    <a:pt x="342900" y="285749"/>
                  </a:lnTo>
                  <a:lnTo>
                    <a:pt x="0" y="285749"/>
                  </a:lnTo>
                  <a:lnTo>
                    <a:pt x="0" y="952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719576" y="3414648"/>
            <a:ext cx="1628775" cy="2223770"/>
            <a:chOff x="3719576" y="3414648"/>
            <a:chExt cx="1628775" cy="2223770"/>
          </a:xfrm>
        </p:grpSpPr>
        <p:sp>
          <p:nvSpPr>
            <p:cNvPr id="9" name="object 9"/>
            <p:cNvSpPr/>
            <p:nvPr/>
          </p:nvSpPr>
          <p:spPr>
            <a:xfrm>
              <a:off x="3719576" y="3733799"/>
              <a:ext cx="1628775" cy="0"/>
            </a:xfrm>
            <a:custGeom>
              <a:avLst/>
              <a:gdLst/>
              <a:ahLst/>
              <a:cxnLst/>
              <a:rect l="l" t="t" r="r" b="b"/>
              <a:pathLst>
                <a:path w="1628775">
                  <a:moveTo>
                    <a:pt x="0" y="0"/>
                  </a:moveTo>
                  <a:lnTo>
                    <a:pt x="16286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19576" y="4038599"/>
              <a:ext cx="1628775" cy="0"/>
            </a:xfrm>
            <a:custGeom>
              <a:avLst/>
              <a:gdLst/>
              <a:ahLst/>
              <a:cxnLst/>
              <a:rect l="l" t="t" r="r" b="b"/>
              <a:pathLst>
                <a:path w="1628775">
                  <a:moveTo>
                    <a:pt x="0" y="0"/>
                  </a:moveTo>
                  <a:lnTo>
                    <a:pt x="16286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9576" y="3414648"/>
              <a:ext cx="1628775" cy="2223770"/>
            </a:xfrm>
            <a:custGeom>
              <a:avLst/>
              <a:gdLst/>
              <a:ahLst/>
              <a:cxnLst/>
              <a:rect l="l" t="t" r="r" b="b"/>
              <a:pathLst>
                <a:path w="1628775" h="2223770">
                  <a:moveTo>
                    <a:pt x="1614424" y="0"/>
                  </a:moveTo>
                  <a:lnTo>
                    <a:pt x="1614424" y="2223198"/>
                  </a:lnTo>
                </a:path>
                <a:path w="1628775" h="2223770">
                  <a:moveTo>
                    <a:pt x="0" y="14350"/>
                  </a:moveTo>
                  <a:lnTo>
                    <a:pt x="1628648" y="14350"/>
                  </a:lnTo>
                </a:path>
                <a:path w="1628775" h="2223770">
                  <a:moveTo>
                    <a:pt x="0" y="2208911"/>
                  </a:moveTo>
                  <a:lnTo>
                    <a:pt x="1628648" y="220891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719512" y="3429000"/>
          <a:ext cx="1369695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R="3860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작품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82880" marR="379730" indent="-182880" algn="r">
                        <a:lnSpc>
                          <a:spcPct val="100000"/>
                        </a:lnSpc>
                        <a:spcBef>
                          <a:spcPts val="345"/>
                        </a:spcBef>
                        <a:buFont typeface="Symbol"/>
                        <a:buChar char=""/>
                        <a:tabLst>
                          <a:tab pos="182880" algn="l"/>
                        </a:tabLst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작품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제목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2075" marR="119380">
                        <a:lnSpc>
                          <a:spcPct val="120000"/>
                        </a:lnSpc>
                        <a:spcBef>
                          <a:spcPts val="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감독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장르코드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(FK) </a:t>
                      </a:r>
                      <a:r>
                        <a:rPr sz="14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제작사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국산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외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화</a:t>
                      </a:r>
                      <a:r>
                        <a:rPr sz="1400" b="1" spc="-14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구분  </a:t>
                      </a:r>
                      <a:r>
                        <a:rPr sz="1400" b="1" spc="10" dirty="0">
                          <a:latin typeface="돋움"/>
                          <a:cs typeface="돋움"/>
                        </a:rPr>
                        <a:t>신구프로구분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019800" y="3524250"/>
            <a:ext cx="0" cy="1100455"/>
          </a:xfrm>
          <a:custGeom>
            <a:avLst/>
            <a:gdLst/>
            <a:ahLst/>
            <a:cxnLst/>
            <a:rect l="l" t="t" r="r" b="b"/>
            <a:pathLst>
              <a:path h="1100454">
                <a:moveTo>
                  <a:pt x="0" y="0"/>
                </a:moveTo>
                <a:lnTo>
                  <a:pt x="0" y="11000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67600" y="3524250"/>
            <a:ext cx="0" cy="1100455"/>
          </a:xfrm>
          <a:custGeom>
            <a:avLst/>
            <a:gdLst/>
            <a:ahLst/>
            <a:cxnLst/>
            <a:rect l="l" t="t" r="r" b="b"/>
            <a:pathLst>
              <a:path h="1100454">
                <a:moveTo>
                  <a:pt x="0" y="0"/>
                </a:moveTo>
                <a:lnTo>
                  <a:pt x="0" y="11000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334000" y="3524186"/>
          <a:ext cx="2134234" cy="107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장르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74955" indent="-183515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Symbol"/>
                        <a:buChar char=""/>
                        <a:tabLst>
                          <a:tab pos="275590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장르코드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95"/>
                        </a:lnSpc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장르명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3332" y="4084320"/>
            <a:ext cx="281940" cy="23774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363848" y="5982715"/>
            <a:ext cx="2296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10.17&gt;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속성의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코드화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10.3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속성의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773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검토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단계에서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속성의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추가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사례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590800"/>
            <a:ext cx="3352800" cy="1219200"/>
          </a:xfrm>
          <a:prstGeom prst="rect">
            <a:avLst/>
          </a:prstGeom>
          <a:solidFill>
            <a:srgbClr val="EAEAEA"/>
          </a:solidFill>
          <a:ln w="914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 marR="129539">
              <a:lnSpc>
                <a:spcPct val="100000"/>
              </a:lnSpc>
            </a:pPr>
            <a:r>
              <a:rPr sz="1800" spc="-5" dirty="0">
                <a:latin typeface="돋움"/>
                <a:cs typeface="돋움"/>
              </a:rPr>
              <a:t>이용자에게 발송할 우편물에 </a:t>
            </a:r>
            <a:r>
              <a:rPr sz="1800" dirty="0">
                <a:latin typeface="돋움"/>
                <a:cs typeface="돋움"/>
              </a:rPr>
              <a:t> 붙일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주소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라벨을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출력할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수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있 </a:t>
            </a:r>
            <a:r>
              <a:rPr sz="1800" spc="-59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도록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한다.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5254" y="3835019"/>
            <a:ext cx="843280" cy="272415"/>
          </a:xfrm>
          <a:custGeom>
            <a:avLst/>
            <a:gdLst/>
            <a:ahLst/>
            <a:cxnLst/>
            <a:rect l="l" t="t" r="r" b="b"/>
            <a:pathLst>
              <a:path w="843279" h="272414">
                <a:moveTo>
                  <a:pt x="95250" y="161797"/>
                </a:moveTo>
                <a:lnTo>
                  <a:pt x="0" y="247014"/>
                </a:lnTo>
                <a:lnTo>
                  <a:pt x="125349" y="272033"/>
                </a:lnTo>
                <a:lnTo>
                  <a:pt x="116679" y="240283"/>
                </a:lnTo>
                <a:lnTo>
                  <a:pt x="96900" y="240283"/>
                </a:lnTo>
                <a:lnTo>
                  <a:pt x="86868" y="203580"/>
                </a:lnTo>
                <a:lnTo>
                  <a:pt x="105286" y="198557"/>
                </a:lnTo>
                <a:lnTo>
                  <a:pt x="95250" y="161797"/>
                </a:lnTo>
                <a:close/>
              </a:path>
              <a:path w="843279" h="272414">
                <a:moveTo>
                  <a:pt x="105286" y="198557"/>
                </a:moveTo>
                <a:lnTo>
                  <a:pt x="86868" y="203580"/>
                </a:lnTo>
                <a:lnTo>
                  <a:pt x="96900" y="240283"/>
                </a:lnTo>
                <a:lnTo>
                  <a:pt x="115309" y="235265"/>
                </a:lnTo>
                <a:lnTo>
                  <a:pt x="105286" y="198557"/>
                </a:lnTo>
                <a:close/>
              </a:path>
              <a:path w="843279" h="272414">
                <a:moveTo>
                  <a:pt x="115309" y="235265"/>
                </a:moveTo>
                <a:lnTo>
                  <a:pt x="96900" y="240283"/>
                </a:lnTo>
                <a:lnTo>
                  <a:pt x="116679" y="240283"/>
                </a:lnTo>
                <a:lnTo>
                  <a:pt x="115309" y="235265"/>
                </a:lnTo>
                <a:close/>
              </a:path>
              <a:path w="843279" h="272414">
                <a:moveTo>
                  <a:pt x="833247" y="0"/>
                </a:moveTo>
                <a:lnTo>
                  <a:pt x="105286" y="198557"/>
                </a:lnTo>
                <a:lnTo>
                  <a:pt x="115309" y="235265"/>
                </a:lnTo>
                <a:lnTo>
                  <a:pt x="843152" y="36829"/>
                </a:lnTo>
                <a:lnTo>
                  <a:pt x="8332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45932" y="3645789"/>
            <a:ext cx="528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추가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9491" y="3948684"/>
            <a:ext cx="1892935" cy="304800"/>
          </a:xfrm>
          <a:custGeom>
            <a:avLst/>
            <a:gdLst/>
            <a:ahLst/>
            <a:cxnLst/>
            <a:rect l="l" t="t" r="r" b="b"/>
            <a:pathLst>
              <a:path w="1892934" h="304800">
                <a:moveTo>
                  <a:pt x="0" y="152400"/>
                </a:moveTo>
                <a:lnTo>
                  <a:pt x="27502" y="115765"/>
                </a:lnTo>
                <a:lnTo>
                  <a:pt x="74366" y="93065"/>
                </a:lnTo>
                <a:lnTo>
                  <a:pt x="141781" y="72107"/>
                </a:lnTo>
                <a:lnTo>
                  <a:pt x="182587" y="62380"/>
                </a:lnTo>
                <a:lnTo>
                  <a:pt x="227800" y="53206"/>
                </a:lnTo>
                <a:lnTo>
                  <a:pt x="277177" y="44624"/>
                </a:lnTo>
                <a:lnTo>
                  <a:pt x="330475" y="36674"/>
                </a:lnTo>
                <a:lnTo>
                  <a:pt x="387449" y="29394"/>
                </a:lnTo>
                <a:lnTo>
                  <a:pt x="447857" y="22825"/>
                </a:lnTo>
                <a:lnTo>
                  <a:pt x="511455" y="17004"/>
                </a:lnTo>
                <a:lnTo>
                  <a:pt x="578000" y="11971"/>
                </a:lnTo>
                <a:lnTo>
                  <a:pt x="647248" y="7766"/>
                </a:lnTo>
                <a:lnTo>
                  <a:pt x="718956" y="4427"/>
                </a:lnTo>
                <a:lnTo>
                  <a:pt x="792880" y="1993"/>
                </a:lnTo>
                <a:lnTo>
                  <a:pt x="868777" y="504"/>
                </a:lnTo>
                <a:lnTo>
                  <a:pt x="946404" y="0"/>
                </a:lnTo>
                <a:lnTo>
                  <a:pt x="1024030" y="504"/>
                </a:lnTo>
                <a:lnTo>
                  <a:pt x="1099927" y="1993"/>
                </a:lnTo>
                <a:lnTo>
                  <a:pt x="1173851" y="4427"/>
                </a:lnTo>
                <a:lnTo>
                  <a:pt x="1245559" y="7766"/>
                </a:lnTo>
                <a:lnTo>
                  <a:pt x="1314807" y="11971"/>
                </a:lnTo>
                <a:lnTo>
                  <a:pt x="1381352" y="17004"/>
                </a:lnTo>
                <a:lnTo>
                  <a:pt x="1444950" y="22825"/>
                </a:lnTo>
                <a:lnTo>
                  <a:pt x="1505358" y="29394"/>
                </a:lnTo>
                <a:lnTo>
                  <a:pt x="1562332" y="36674"/>
                </a:lnTo>
                <a:lnTo>
                  <a:pt x="1615630" y="44624"/>
                </a:lnTo>
                <a:lnTo>
                  <a:pt x="1665007" y="53206"/>
                </a:lnTo>
                <a:lnTo>
                  <a:pt x="1710220" y="62380"/>
                </a:lnTo>
                <a:lnTo>
                  <a:pt x="1751026" y="72107"/>
                </a:lnTo>
                <a:lnTo>
                  <a:pt x="1818441" y="93065"/>
                </a:lnTo>
                <a:lnTo>
                  <a:pt x="1865305" y="115765"/>
                </a:lnTo>
                <a:lnTo>
                  <a:pt x="1892808" y="152400"/>
                </a:lnTo>
                <a:lnTo>
                  <a:pt x="1889671" y="164903"/>
                </a:lnTo>
                <a:lnTo>
                  <a:pt x="1844564" y="200582"/>
                </a:lnTo>
                <a:lnTo>
                  <a:pt x="1787181" y="222451"/>
                </a:lnTo>
                <a:lnTo>
                  <a:pt x="1710220" y="242419"/>
                </a:lnTo>
                <a:lnTo>
                  <a:pt x="1665007" y="251593"/>
                </a:lnTo>
                <a:lnTo>
                  <a:pt x="1615630" y="260175"/>
                </a:lnTo>
                <a:lnTo>
                  <a:pt x="1562332" y="268125"/>
                </a:lnTo>
                <a:lnTo>
                  <a:pt x="1505358" y="275405"/>
                </a:lnTo>
                <a:lnTo>
                  <a:pt x="1444950" y="281974"/>
                </a:lnTo>
                <a:lnTo>
                  <a:pt x="1381352" y="287795"/>
                </a:lnTo>
                <a:lnTo>
                  <a:pt x="1314807" y="292828"/>
                </a:lnTo>
                <a:lnTo>
                  <a:pt x="1245559" y="297033"/>
                </a:lnTo>
                <a:lnTo>
                  <a:pt x="1173851" y="300372"/>
                </a:lnTo>
                <a:lnTo>
                  <a:pt x="1099927" y="302806"/>
                </a:lnTo>
                <a:lnTo>
                  <a:pt x="1024030" y="304295"/>
                </a:lnTo>
                <a:lnTo>
                  <a:pt x="946404" y="304800"/>
                </a:lnTo>
                <a:lnTo>
                  <a:pt x="868777" y="304295"/>
                </a:lnTo>
                <a:lnTo>
                  <a:pt x="792880" y="302806"/>
                </a:lnTo>
                <a:lnTo>
                  <a:pt x="718956" y="300372"/>
                </a:lnTo>
                <a:lnTo>
                  <a:pt x="647248" y="297033"/>
                </a:lnTo>
                <a:lnTo>
                  <a:pt x="578000" y="292828"/>
                </a:lnTo>
                <a:lnTo>
                  <a:pt x="511455" y="287795"/>
                </a:lnTo>
                <a:lnTo>
                  <a:pt x="447857" y="281974"/>
                </a:lnTo>
                <a:lnTo>
                  <a:pt x="387449" y="275405"/>
                </a:lnTo>
                <a:lnTo>
                  <a:pt x="330475" y="268125"/>
                </a:lnTo>
                <a:lnTo>
                  <a:pt x="277177" y="260175"/>
                </a:lnTo>
                <a:lnTo>
                  <a:pt x="227800" y="251593"/>
                </a:lnTo>
                <a:lnTo>
                  <a:pt x="182587" y="242419"/>
                </a:lnTo>
                <a:lnTo>
                  <a:pt x="141781" y="232692"/>
                </a:lnTo>
                <a:lnTo>
                  <a:pt x="74366" y="211734"/>
                </a:lnTo>
                <a:lnTo>
                  <a:pt x="27502" y="189034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27713" y="2184336"/>
          <a:ext cx="1800225" cy="385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돋움"/>
                          <a:cs typeface="돋움"/>
                        </a:rPr>
                        <a:t>회원</a:t>
                      </a:r>
                      <a:endParaRPr sz="1800">
                        <a:latin typeface="돋움"/>
                        <a:cs typeface="돋움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27025" indent="-234950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Symbol"/>
                        <a:buChar char=""/>
                        <a:tabLst>
                          <a:tab pos="327025" algn="l"/>
                        </a:tabLst>
                      </a:pPr>
                      <a:r>
                        <a:rPr sz="1800" dirty="0">
                          <a:latin typeface="돋움"/>
                          <a:cs typeface="돋움"/>
                        </a:rPr>
                        <a:t>회원번호</a:t>
                      </a:r>
                      <a:endParaRPr sz="1800">
                        <a:latin typeface="돋움"/>
                        <a:cs typeface="돋움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돋움"/>
                          <a:cs typeface="돋움"/>
                        </a:rPr>
                        <a:t>회원이름</a:t>
                      </a:r>
                      <a:endParaRPr sz="18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돋움"/>
                          <a:cs typeface="돋움"/>
                        </a:rPr>
                        <a:t>전화번호</a:t>
                      </a:r>
                      <a:endParaRPr sz="1800">
                        <a:latin typeface="돋움"/>
                        <a:cs typeface="돋움"/>
                      </a:endParaRPr>
                    </a:p>
                    <a:p>
                      <a:pPr marL="92075" marR="264160">
                        <a:lnSpc>
                          <a:spcPct val="120000"/>
                        </a:lnSpc>
                      </a:pPr>
                      <a:r>
                        <a:rPr sz="1800" dirty="0">
                          <a:latin typeface="돋움"/>
                          <a:cs typeface="돋움"/>
                        </a:rPr>
                        <a:t>집주소 </a:t>
                      </a:r>
                      <a:r>
                        <a:rPr sz="18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우편번호 </a:t>
                      </a:r>
                      <a:r>
                        <a:rPr sz="1800" b="1" spc="15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 </a:t>
                      </a:r>
                      <a:r>
                        <a:rPr sz="1800" dirty="0">
                          <a:latin typeface="돋움"/>
                          <a:cs typeface="돋움"/>
                        </a:rPr>
                        <a:t>이메일 </a:t>
                      </a:r>
                      <a:r>
                        <a:rPr sz="18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800" spc="-5" dirty="0">
                          <a:latin typeface="돋움"/>
                          <a:cs typeface="돋움"/>
                        </a:rPr>
                        <a:t>탈퇴여부 </a:t>
                      </a:r>
                      <a:r>
                        <a:rPr sz="1800" dirty="0">
                          <a:latin typeface="돋움"/>
                          <a:cs typeface="돋움"/>
                        </a:rPr>
                        <a:t> 우수회원</a:t>
                      </a:r>
                      <a:r>
                        <a:rPr sz="1800" spc="-1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800" dirty="0">
                          <a:latin typeface="돋움"/>
                          <a:cs typeface="돋움"/>
                        </a:rPr>
                        <a:t>여부  미반납여부 </a:t>
                      </a:r>
                      <a:r>
                        <a:rPr sz="18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800" dirty="0">
                          <a:latin typeface="돋움"/>
                          <a:cs typeface="돋움"/>
                        </a:rPr>
                        <a:t>가입일자</a:t>
                      </a:r>
                      <a:endParaRPr sz="1800">
                        <a:latin typeface="돋움"/>
                        <a:cs typeface="돋움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10.3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속성의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773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검토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단계에서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속성의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추가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사례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590800"/>
            <a:ext cx="7086600" cy="609600"/>
          </a:xfrm>
          <a:prstGeom prst="rect">
            <a:avLst/>
          </a:prstGeom>
          <a:solidFill>
            <a:srgbClr val="EAEAEA"/>
          </a:solidFill>
          <a:ln w="9144">
            <a:solidFill>
              <a:srgbClr val="000000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85"/>
              </a:spcBef>
            </a:pPr>
            <a:r>
              <a:rPr sz="1800" spc="-5" dirty="0">
                <a:latin typeface="돋움"/>
                <a:cs typeface="돋움"/>
              </a:rPr>
              <a:t>미납자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현황을 원하는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시점에서 즉시 </a:t>
            </a:r>
            <a:r>
              <a:rPr sz="1800" dirty="0">
                <a:latin typeface="돋움"/>
                <a:cs typeface="돋움"/>
              </a:rPr>
              <a:t>확인할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수</a:t>
            </a:r>
            <a:r>
              <a:rPr sz="1800" spc="-5" dirty="0">
                <a:latin typeface="돋움"/>
                <a:cs typeface="돋움"/>
              </a:rPr>
              <a:t> 있어야 </a:t>
            </a:r>
            <a:r>
              <a:rPr sz="1800" dirty="0">
                <a:latin typeface="돋움"/>
                <a:cs typeface="돋움"/>
              </a:rPr>
              <a:t>한다.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3962400"/>
            <a:ext cx="7086600" cy="609600"/>
          </a:xfrm>
          <a:prstGeom prst="rect">
            <a:avLst/>
          </a:prstGeom>
          <a:solidFill>
            <a:srgbClr val="EAEAEA"/>
          </a:solidFill>
          <a:ln w="9144">
            <a:solidFill>
              <a:srgbClr val="000000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90"/>
              </a:spcBef>
            </a:pPr>
            <a:r>
              <a:rPr sz="1800" dirty="0">
                <a:latin typeface="돋움"/>
                <a:cs typeface="돋움"/>
              </a:rPr>
              <a:t>주간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비디오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대여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순위를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작성할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수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있어야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한다..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8435" y="3449192"/>
            <a:ext cx="434975" cy="114300"/>
          </a:xfrm>
          <a:custGeom>
            <a:avLst/>
            <a:gdLst/>
            <a:ahLst/>
            <a:cxnLst/>
            <a:rect l="l" t="t" r="r" b="b"/>
            <a:pathLst>
              <a:path w="434975" h="114300">
                <a:moveTo>
                  <a:pt x="396794" y="38100"/>
                </a:moveTo>
                <a:lnTo>
                  <a:pt x="339090" y="38100"/>
                </a:lnTo>
                <a:lnTo>
                  <a:pt x="339344" y="76200"/>
                </a:lnTo>
                <a:lnTo>
                  <a:pt x="320251" y="76264"/>
                </a:lnTo>
                <a:lnTo>
                  <a:pt x="320421" y="114300"/>
                </a:lnTo>
                <a:lnTo>
                  <a:pt x="434466" y="56769"/>
                </a:lnTo>
                <a:lnTo>
                  <a:pt x="396794" y="38100"/>
                </a:lnTo>
                <a:close/>
              </a:path>
              <a:path w="434975" h="114300">
                <a:moveTo>
                  <a:pt x="320082" y="38164"/>
                </a:moveTo>
                <a:lnTo>
                  <a:pt x="0" y="39243"/>
                </a:lnTo>
                <a:lnTo>
                  <a:pt x="253" y="77343"/>
                </a:lnTo>
                <a:lnTo>
                  <a:pt x="320251" y="76264"/>
                </a:lnTo>
                <a:lnTo>
                  <a:pt x="320082" y="38164"/>
                </a:lnTo>
                <a:close/>
              </a:path>
              <a:path w="434975" h="114300">
                <a:moveTo>
                  <a:pt x="339090" y="38100"/>
                </a:moveTo>
                <a:lnTo>
                  <a:pt x="320082" y="38164"/>
                </a:lnTo>
                <a:lnTo>
                  <a:pt x="320251" y="76264"/>
                </a:lnTo>
                <a:lnTo>
                  <a:pt x="339344" y="76200"/>
                </a:lnTo>
                <a:lnTo>
                  <a:pt x="339090" y="38100"/>
                </a:lnTo>
                <a:close/>
              </a:path>
              <a:path w="434975" h="114300">
                <a:moveTo>
                  <a:pt x="319913" y="0"/>
                </a:moveTo>
                <a:lnTo>
                  <a:pt x="320082" y="38164"/>
                </a:lnTo>
                <a:lnTo>
                  <a:pt x="396794" y="38100"/>
                </a:lnTo>
                <a:lnTo>
                  <a:pt x="319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8245" y="3340353"/>
            <a:ext cx="174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3333CC"/>
                </a:solidFill>
                <a:latin typeface="돋움"/>
                <a:cs typeface="돋움"/>
              </a:rPr>
              <a:t>추가할</a:t>
            </a:r>
            <a:r>
              <a:rPr sz="1800" b="1" spc="-12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돋움"/>
                <a:cs typeface="돋움"/>
              </a:rPr>
              <a:t>사항</a:t>
            </a:r>
            <a:r>
              <a:rPr sz="1800" b="1" spc="-10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돋움"/>
                <a:cs typeface="돋움"/>
              </a:rPr>
              <a:t>없음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8435" y="4874133"/>
            <a:ext cx="434975" cy="114300"/>
          </a:xfrm>
          <a:custGeom>
            <a:avLst/>
            <a:gdLst/>
            <a:ahLst/>
            <a:cxnLst/>
            <a:rect l="l" t="t" r="r" b="b"/>
            <a:pathLst>
              <a:path w="434975" h="114300">
                <a:moveTo>
                  <a:pt x="396794" y="38100"/>
                </a:moveTo>
                <a:lnTo>
                  <a:pt x="339090" y="38100"/>
                </a:lnTo>
                <a:lnTo>
                  <a:pt x="339344" y="76200"/>
                </a:lnTo>
                <a:lnTo>
                  <a:pt x="320251" y="76264"/>
                </a:lnTo>
                <a:lnTo>
                  <a:pt x="320421" y="114300"/>
                </a:lnTo>
                <a:lnTo>
                  <a:pt x="434466" y="56769"/>
                </a:lnTo>
                <a:lnTo>
                  <a:pt x="396794" y="38100"/>
                </a:lnTo>
                <a:close/>
              </a:path>
              <a:path w="434975" h="114300">
                <a:moveTo>
                  <a:pt x="320082" y="38164"/>
                </a:moveTo>
                <a:lnTo>
                  <a:pt x="0" y="39243"/>
                </a:lnTo>
                <a:lnTo>
                  <a:pt x="253" y="77343"/>
                </a:lnTo>
                <a:lnTo>
                  <a:pt x="320251" y="76264"/>
                </a:lnTo>
                <a:lnTo>
                  <a:pt x="320082" y="38164"/>
                </a:lnTo>
                <a:close/>
              </a:path>
              <a:path w="434975" h="114300">
                <a:moveTo>
                  <a:pt x="339090" y="38100"/>
                </a:moveTo>
                <a:lnTo>
                  <a:pt x="320082" y="38164"/>
                </a:lnTo>
                <a:lnTo>
                  <a:pt x="320251" y="76264"/>
                </a:lnTo>
                <a:lnTo>
                  <a:pt x="339344" y="76200"/>
                </a:lnTo>
                <a:lnTo>
                  <a:pt x="339090" y="38100"/>
                </a:lnTo>
                <a:close/>
              </a:path>
              <a:path w="434975" h="114300">
                <a:moveTo>
                  <a:pt x="319913" y="0"/>
                </a:moveTo>
                <a:lnTo>
                  <a:pt x="320082" y="38164"/>
                </a:lnTo>
                <a:lnTo>
                  <a:pt x="396794" y="38100"/>
                </a:lnTo>
                <a:lnTo>
                  <a:pt x="319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68245" y="4766309"/>
            <a:ext cx="174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3333CC"/>
                </a:solidFill>
                <a:latin typeface="돋움"/>
                <a:cs typeface="돋움"/>
              </a:rPr>
              <a:t>추가할</a:t>
            </a:r>
            <a:r>
              <a:rPr sz="1800" b="1" spc="-12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돋움"/>
                <a:cs typeface="돋움"/>
              </a:rPr>
              <a:t>사항</a:t>
            </a:r>
            <a:r>
              <a:rPr sz="1800" b="1" spc="-10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돋움"/>
                <a:cs typeface="돋움"/>
              </a:rPr>
              <a:t>없음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10.3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속성의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6746240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검토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단계에서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속성의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추가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사례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10" dirty="0">
                <a:latin typeface="굴림"/>
                <a:cs typeface="굴림"/>
              </a:rPr>
              <a:t>시스템의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운영을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위해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여러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환경변수를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저장할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필요가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있다.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2112" y="3186112"/>
          <a:ext cx="1905000" cy="129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환경변수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환경변수명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91440" marR="546735">
                        <a:lnSpc>
                          <a:spcPts val="2310"/>
                        </a:lnSpc>
                        <a:spcBef>
                          <a:spcPts val="90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환경변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수</a:t>
                      </a:r>
                      <a:r>
                        <a:rPr sz="1600" b="1" spc="-13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값 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환경변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수</a:t>
                      </a:r>
                      <a:r>
                        <a:rPr sz="1600" b="1" spc="-13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설명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734561" y="3417442"/>
            <a:ext cx="843280" cy="272415"/>
          </a:xfrm>
          <a:custGeom>
            <a:avLst/>
            <a:gdLst/>
            <a:ahLst/>
            <a:cxnLst/>
            <a:rect l="l" t="t" r="r" b="b"/>
            <a:pathLst>
              <a:path w="843279" h="272414">
                <a:moveTo>
                  <a:pt x="95250" y="161798"/>
                </a:moveTo>
                <a:lnTo>
                  <a:pt x="0" y="247015"/>
                </a:lnTo>
                <a:lnTo>
                  <a:pt x="125349" y="272034"/>
                </a:lnTo>
                <a:lnTo>
                  <a:pt x="116679" y="240284"/>
                </a:lnTo>
                <a:lnTo>
                  <a:pt x="96900" y="240284"/>
                </a:lnTo>
                <a:lnTo>
                  <a:pt x="86867" y="203581"/>
                </a:lnTo>
                <a:lnTo>
                  <a:pt x="105286" y="198557"/>
                </a:lnTo>
                <a:lnTo>
                  <a:pt x="95250" y="161798"/>
                </a:lnTo>
                <a:close/>
              </a:path>
              <a:path w="843279" h="272414">
                <a:moveTo>
                  <a:pt x="105286" y="198557"/>
                </a:moveTo>
                <a:lnTo>
                  <a:pt x="86867" y="203581"/>
                </a:lnTo>
                <a:lnTo>
                  <a:pt x="96900" y="240284"/>
                </a:lnTo>
                <a:lnTo>
                  <a:pt x="115309" y="235265"/>
                </a:lnTo>
                <a:lnTo>
                  <a:pt x="105286" y="198557"/>
                </a:lnTo>
                <a:close/>
              </a:path>
              <a:path w="843279" h="272414">
                <a:moveTo>
                  <a:pt x="115309" y="235265"/>
                </a:moveTo>
                <a:lnTo>
                  <a:pt x="96900" y="240284"/>
                </a:lnTo>
                <a:lnTo>
                  <a:pt x="116679" y="240284"/>
                </a:lnTo>
                <a:lnTo>
                  <a:pt x="115309" y="235265"/>
                </a:lnTo>
                <a:close/>
              </a:path>
              <a:path w="843279" h="272414">
                <a:moveTo>
                  <a:pt x="833247" y="0"/>
                </a:moveTo>
                <a:lnTo>
                  <a:pt x="105286" y="198557"/>
                </a:lnTo>
                <a:lnTo>
                  <a:pt x="115309" y="235265"/>
                </a:lnTo>
                <a:lnTo>
                  <a:pt x="843152" y="36830"/>
                </a:lnTo>
                <a:lnTo>
                  <a:pt x="8332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70552" y="3177285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엔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티</a:t>
            </a:r>
            <a:r>
              <a:rPr sz="1800" b="1" spc="-10" dirty="0">
                <a:solidFill>
                  <a:srgbClr val="3333CC"/>
                </a:solidFill>
                <a:latin typeface="굴림"/>
                <a:cs typeface="굴림"/>
              </a:rPr>
              <a:t>티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의  추가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2577" y="4753249"/>
            <a:ext cx="6044369" cy="131843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10.3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속성의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180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도서의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분류는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듀이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분류표를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따르므로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이에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관련된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엔티티,</a:t>
            </a:r>
            <a:r>
              <a:rPr sz="2000" b="1" spc="-4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속성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추가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357" y="2973652"/>
            <a:ext cx="5240312" cy="26389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11448" y="5774537"/>
            <a:ext cx="1955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돋움"/>
                <a:cs typeface="돋움"/>
              </a:rPr>
              <a:t>&lt;</a:t>
            </a:r>
            <a:r>
              <a:rPr sz="1800" b="1" spc="-10" dirty="0">
                <a:latin typeface="돋움"/>
                <a:cs typeface="돋움"/>
              </a:rPr>
              <a:t>듀</a:t>
            </a:r>
            <a:r>
              <a:rPr sz="1800" b="1" spc="30" dirty="0">
                <a:latin typeface="돋움"/>
                <a:cs typeface="돋움"/>
              </a:rPr>
              <a:t>이</a:t>
            </a:r>
            <a:r>
              <a:rPr sz="1800" b="1" spc="-75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십</a:t>
            </a:r>
            <a:r>
              <a:rPr sz="1800" b="1" spc="5" dirty="0">
                <a:latin typeface="돋움"/>
                <a:cs typeface="돋움"/>
              </a:rPr>
              <a:t>진</a:t>
            </a:r>
            <a:r>
              <a:rPr sz="1800" b="1" spc="-10" dirty="0">
                <a:latin typeface="돋움"/>
                <a:cs typeface="돋움"/>
              </a:rPr>
              <a:t>분류</a:t>
            </a:r>
            <a:r>
              <a:rPr sz="1800" b="1" spc="-5" dirty="0">
                <a:latin typeface="돋움"/>
                <a:cs typeface="돋움"/>
              </a:rPr>
              <a:t>표</a:t>
            </a:r>
            <a:r>
              <a:rPr sz="1800" b="1" spc="15" dirty="0">
                <a:latin typeface="돋움"/>
                <a:cs typeface="돋움"/>
              </a:rPr>
              <a:t>&gt;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10.3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속성의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279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듀이분류표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엔티티의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추가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6780" y="542544"/>
            <a:ext cx="257810" cy="300355"/>
            <a:chOff x="8526780" y="542544"/>
            <a:chExt cx="257810" cy="300355"/>
          </a:xfrm>
        </p:grpSpPr>
        <p:sp>
          <p:nvSpPr>
            <p:cNvPr id="5" name="object 5"/>
            <p:cNvSpPr/>
            <p:nvPr/>
          </p:nvSpPr>
          <p:spPr>
            <a:xfrm>
              <a:off x="8532876" y="548640"/>
              <a:ext cx="245745" cy="288290"/>
            </a:xfrm>
            <a:custGeom>
              <a:avLst/>
              <a:gdLst/>
              <a:ahLst/>
              <a:cxnLst/>
              <a:rect l="l" t="t" r="r" b="b"/>
              <a:pathLst>
                <a:path w="245745" h="288290">
                  <a:moveTo>
                    <a:pt x="122681" y="0"/>
                  </a:moveTo>
                  <a:lnTo>
                    <a:pt x="83880" y="7345"/>
                  </a:lnTo>
                  <a:lnTo>
                    <a:pt x="50200" y="27797"/>
                  </a:lnTo>
                  <a:lnTo>
                    <a:pt x="23652" y="58978"/>
                  </a:lnTo>
                  <a:lnTo>
                    <a:pt x="6248" y="98511"/>
                  </a:lnTo>
                  <a:lnTo>
                    <a:pt x="0" y="144018"/>
                  </a:lnTo>
                  <a:lnTo>
                    <a:pt x="6248" y="189524"/>
                  </a:lnTo>
                  <a:lnTo>
                    <a:pt x="23652" y="229057"/>
                  </a:lnTo>
                  <a:lnTo>
                    <a:pt x="50200" y="260238"/>
                  </a:lnTo>
                  <a:lnTo>
                    <a:pt x="83880" y="280690"/>
                  </a:lnTo>
                  <a:lnTo>
                    <a:pt x="122681" y="288036"/>
                  </a:lnTo>
                  <a:lnTo>
                    <a:pt x="161483" y="280690"/>
                  </a:lnTo>
                  <a:lnTo>
                    <a:pt x="195163" y="260238"/>
                  </a:lnTo>
                  <a:lnTo>
                    <a:pt x="221711" y="229057"/>
                  </a:lnTo>
                  <a:lnTo>
                    <a:pt x="239115" y="189524"/>
                  </a:lnTo>
                  <a:lnTo>
                    <a:pt x="245364" y="144018"/>
                  </a:lnTo>
                  <a:lnTo>
                    <a:pt x="239115" y="98511"/>
                  </a:lnTo>
                  <a:lnTo>
                    <a:pt x="221711" y="58978"/>
                  </a:lnTo>
                  <a:lnTo>
                    <a:pt x="195163" y="27797"/>
                  </a:lnTo>
                  <a:lnTo>
                    <a:pt x="161483" y="7345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32876" y="548640"/>
              <a:ext cx="245745" cy="288290"/>
            </a:xfrm>
            <a:custGeom>
              <a:avLst/>
              <a:gdLst/>
              <a:ahLst/>
              <a:cxnLst/>
              <a:rect l="l" t="t" r="r" b="b"/>
              <a:pathLst>
                <a:path w="245745" h="288290">
                  <a:moveTo>
                    <a:pt x="0" y="144018"/>
                  </a:moveTo>
                  <a:lnTo>
                    <a:pt x="6248" y="98511"/>
                  </a:lnTo>
                  <a:lnTo>
                    <a:pt x="23652" y="58978"/>
                  </a:lnTo>
                  <a:lnTo>
                    <a:pt x="50200" y="27797"/>
                  </a:lnTo>
                  <a:lnTo>
                    <a:pt x="83880" y="7345"/>
                  </a:lnTo>
                  <a:lnTo>
                    <a:pt x="122681" y="0"/>
                  </a:lnTo>
                  <a:lnTo>
                    <a:pt x="161483" y="7345"/>
                  </a:lnTo>
                  <a:lnTo>
                    <a:pt x="195163" y="27797"/>
                  </a:lnTo>
                  <a:lnTo>
                    <a:pt x="221711" y="58978"/>
                  </a:lnTo>
                  <a:lnTo>
                    <a:pt x="239115" y="98511"/>
                  </a:lnTo>
                  <a:lnTo>
                    <a:pt x="245364" y="144018"/>
                  </a:lnTo>
                  <a:lnTo>
                    <a:pt x="239115" y="189524"/>
                  </a:lnTo>
                  <a:lnTo>
                    <a:pt x="221711" y="229057"/>
                  </a:lnTo>
                  <a:lnTo>
                    <a:pt x="195163" y="260238"/>
                  </a:lnTo>
                  <a:lnTo>
                    <a:pt x="161483" y="280690"/>
                  </a:lnTo>
                  <a:lnTo>
                    <a:pt x="122681" y="288036"/>
                  </a:lnTo>
                  <a:lnTo>
                    <a:pt x="83880" y="280690"/>
                  </a:lnTo>
                  <a:lnTo>
                    <a:pt x="50200" y="260238"/>
                  </a:lnTo>
                  <a:lnTo>
                    <a:pt x="23652" y="229057"/>
                  </a:lnTo>
                  <a:lnTo>
                    <a:pt x="6248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24626" y="3188080"/>
            <a:ext cx="1586230" cy="0"/>
          </a:xfrm>
          <a:custGeom>
            <a:avLst/>
            <a:gdLst/>
            <a:ahLst/>
            <a:cxnLst/>
            <a:rect l="l" t="t" r="r" b="b"/>
            <a:pathLst>
              <a:path w="1586229">
                <a:moveTo>
                  <a:pt x="0" y="0"/>
                </a:moveTo>
                <a:lnTo>
                  <a:pt x="15858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17450" y="2852801"/>
          <a:ext cx="1564640" cy="3053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작품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300990" indent="-208915">
                        <a:lnSpc>
                          <a:spcPct val="100000"/>
                        </a:lnSpc>
                        <a:spcBef>
                          <a:spcPts val="39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작품번호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6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분류기호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455930">
                        <a:lnSpc>
                          <a:spcPct val="120000"/>
                        </a:lnSpc>
                      </a:pPr>
                      <a:r>
                        <a:rPr sz="1600" dirty="0">
                          <a:latin typeface="돋움"/>
                          <a:cs typeface="돋움"/>
                        </a:rPr>
                        <a:t>대분류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K) 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제목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저자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185420">
                        <a:lnSpc>
                          <a:spcPct val="120000"/>
                        </a:lnSpc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출판사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출판연도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국내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해외구분 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신간도서여부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024626" y="2852801"/>
            <a:ext cx="1586230" cy="0"/>
          </a:xfrm>
          <a:custGeom>
            <a:avLst/>
            <a:gdLst/>
            <a:ahLst/>
            <a:cxnLst/>
            <a:rect l="l" t="t" r="r" b="b"/>
            <a:pathLst>
              <a:path w="1586229">
                <a:moveTo>
                  <a:pt x="0" y="0"/>
                </a:moveTo>
                <a:lnTo>
                  <a:pt x="15858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4626" y="5907087"/>
            <a:ext cx="1586230" cy="0"/>
          </a:xfrm>
          <a:custGeom>
            <a:avLst/>
            <a:gdLst/>
            <a:ahLst/>
            <a:cxnLst/>
            <a:rect l="l" t="t" r="r" b="b"/>
            <a:pathLst>
              <a:path w="1586229">
                <a:moveTo>
                  <a:pt x="0" y="0"/>
                </a:moveTo>
                <a:lnTo>
                  <a:pt x="15858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730688" y="3200463"/>
            <a:ext cx="1625600" cy="1148080"/>
            <a:chOff x="3730688" y="3200463"/>
            <a:chExt cx="1625600" cy="1148080"/>
          </a:xfrm>
        </p:grpSpPr>
        <p:sp>
          <p:nvSpPr>
            <p:cNvPr id="12" name="object 12"/>
            <p:cNvSpPr/>
            <p:nvPr/>
          </p:nvSpPr>
          <p:spPr>
            <a:xfrm>
              <a:off x="3744976" y="3900043"/>
              <a:ext cx="1597025" cy="0"/>
            </a:xfrm>
            <a:custGeom>
              <a:avLst/>
              <a:gdLst/>
              <a:ahLst/>
              <a:cxnLst/>
              <a:rect l="l" t="t" r="r" b="b"/>
              <a:pathLst>
                <a:path w="1597025">
                  <a:moveTo>
                    <a:pt x="0" y="0"/>
                  </a:moveTo>
                  <a:lnTo>
                    <a:pt x="15968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44976" y="3214751"/>
              <a:ext cx="1597025" cy="1119505"/>
            </a:xfrm>
            <a:custGeom>
              <a:avLst/>
              <a:gdLst/>
              <a:ahLst/>
              <a:cxnLst/>
              <a:rect l="l" t="t" r="r" b="b"/>
              <a:pathLst>
                <a:path w="1597025" h="1119504">
                  <a:moveTo>
                    <a:pt x="14224" y="0"/>
                  </a:moveTo>
                  <a:lnTo>
                    <a:pt x="14224" y="1119124"/>
                  </a:lnTo>
                </a:path>
                <a:path w="1597025" h="1119504">
                  <a:moveTo>
                    <a:pt x="0" y="14224"/>
                  </a:moveTo>
                  <a:lnTo>
                    <a:pt x="1596898" y="14224"/>
                  </a:lnTo>
                </a:path>
                <a:path w="1597025" h="1119504">
                  <a:moveTo>
                    <a:pt x="0" y="1104773"/>
                  </a:moveTo>
                  <a:lnTo>
                    <a:pt x="1596898" y="110477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63750" y="3180778"/>
          <a:ext cx="3898263" cy="276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2472055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도서대출통계 	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2400" spc="-7" baseline="-15625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듀이분류표</a:t>
                      </a:r>
                      <a:endParaRPr sz="2400" baseline="-15625">
                        <a:latin typeface="돋움"/>
                        <a:cs typeface="돋움"/>
                      </a:endParaRPr>
                    </a:p>
                  </a:txBody>
                  <a:tcPr marL="0" marR="0" marT="1079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365">
                <a:tc>
                  <a:txBody>
                    <a:bodyPr/>
                    <a:lstStyle/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290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  <a:tab pos="2287270" algn="l"/>
                        </a:tabLst>
                      </a:pPr>
                      <a:r>
                        <a:rPr sz="1600" spc="-10" dirty="0">
                          <a:latin typeface="돋움"/>
                          <a:cs typeface="돋움"/>
                        </a:rPr>
                        <a:t>대출일자 	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" baseline="-15625" dirty="0">
                          <a:latin typeface="Symbol"/>
                          <a:cs typeface="Symbol"/>
                        </a:rPr>
                        <a:t></a:t>
                      </a:r>
                      <a:r>
                        <a:rPr sz="2400" spc="-7" baseline="-15625" dirty="0">
                          <a:latin typeface="돋움"/>
                          <a:cs typeface="돋움"/>
                        </a:rPr>
                        <a:t>분류코드</a:t>
                      </a:r>
                      <a:endParaRPr sz="2400" baseline="-15625">
                        <a:latin typeface="돋움"/>
                        <a:cs typeface="돋움"/>
                      </a:endParaRPr>
                    </a:p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  <a:tab pos="2287270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대분류(FK) 	 </a:t>
                      </a:r>
                      <a:r>
                        <a:rPr sz="16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2400" spc="-7" baseline="-29513" dirty="0">
                          <a:latin typeface="돋움"/>
                          <a:cs typeface="돋움"/>
                        </a:rPr>
                        <a:t>분류명</a:t>
                      </a:r>
                      <a:endParaRPr sz="2400" baseline="-29513">
                        <a:latin typeface="돋움"/>
                        <a:cs typeface="돋움"/>
                      </a:endParaRPr>
                    </a:p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3750"/>
                        <a:buFont typeface="Symbol"/>
                        <a:buChar char=""/>
                        <a:tabLst>
                          <a:tab pos="245110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신간도서여부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68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도서대출권수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-10" dirty="0">
                          <a:latin typeface="돋움"/>
                          <a:cs typeface="돋움"/>
                        </a:rPr>
                        <a:t>대출인원수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549400" y="3159125"/>
            <a:ext cx="1597025" cy="1913255"/>
          </a:xfrm>
          <a:custGeom>
            <a:avLst/>
            <a:gdLst/>
            <a:ahLst/>
            <a:cxnLst/>
            <a:rect l="l" t="t" r="r" b="b"/>
            <a:pathLst>
              <a:path w="1597025" h="1913254">
                <a:moveTo>
                  <a:pt x="14350" y="0"/>
                </a:moveTo>
                <a:lnTo>
                  <a:pt x="14350" y="1913001"/>
                </a:lnTo>
              </a:path>
              <a:path w="1597025" h="1913254">
                <a:moveTo>
                  <a:pt x="0" y="14350"/>
                </a:moveTo>
                <a:lnTo>
                  <a:pt x="1597025" y="14350"/>
                </a:lnTo>
              </a:path>
              <a:path w="1597025" h="1913254">
                <a:moveTo>
                  <a:pt x="0" y="1898650"/>
                </a:moveTo>
                <a:lnTo>
                  <a:pt x="1597025" y="1898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356859" y="3572255"/>
            <a:ext cx="685800" cy="238125"/>
            <a:chOff x="5356859" y="3572255"/>
            <a:chExt cx="685800" cy="238125"/>
          </a:xfrm>
        </p:grpSpPr>
        <p:sp>
          <p:nvSpPr>
            <p:cNvPr id="17" name="object 17"/>
            <p:cNvSpPr/>
            <p:nvPr/>
          </p:nvSpPr>
          <p:spPr>
            <a:xfrm>
              <a:off x="5407151" y="3611879"/>
              <a:ext cx="0" cy="170815"/>
            </a:xfrm>
            <a:custGeom>
              <a:avLst/>
              <a:gdLst/>
              <a:ahLst/>
              <a:cxnLst/>
              <a:rect l="l" t="t" r="r" b="b"/>
              <a:pathLst>
                <a:path h="170814">
                  <a:moveTo>
                    <a:pt x="0" y="0"/>
                  </a:moveTo>
                  <a:lnTo>
                    <a:pt x="0" y="1706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8527" y="3572255"/>
              <a:ext cx="284988" cy="2377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56859" y="3694175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6858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3133344" y="3624071"/>
            <a:ext cx="609600" cy="172720"/>
          </a:xfrm>
          <a:custGeom>
            <a:avLst/>
            <a:gdLst/>
            <a:ahLst/>
            <a:cxnLst/>
            <a:rect l="l" t="t" r="r" b="b"/>
            <a:pathLst>
              <a:path w="609600" h="172720">
                <a:moveTo>
                  <a:pt x="609600" y="82295"/>
                </a:moveTo>
                <a:lnTo>
                  <a:pt x="0" y="82295"/>
                </a:lnTo>
              </a:path>
              <a:path w="609600" h="172720">
                <a:moveTo>
                  <a:pt x="559307" y="172211"/>
                </a:moveTo>
                <a:lnTo>
                  <a:pt x="559307" y="0"/>
                </a:lnTo>
              </a:path>
              <a:path w="609600" h="172720">
                <a:moveTo>
                  <a:pt x="502919" y="172211"/>
                </a:moveTo>
                <a:lnTo>
                  <a:pt x="50291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8772" y="3575303"/>
            <a:ext cx="286512" cy="23774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10.4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관계의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15959" cy="13239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검토사항</a:t>
            </a:r>
            <a:endParaRPr sz="2000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ERD상에서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다른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엔티티와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관계가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없이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독립적으로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존재하는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없는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가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관계를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너무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복잡하게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맺지는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않았는가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4572000"/>
            <a:ext cx="1676400" cy="15179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10.4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관계의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248650" cy="1238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604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ERD상에서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다른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엔티티와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관계가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없이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독립적으로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존재하는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엔티티는 </a:t>
            </a:r>
            <a:r>
              <a:rPr sz="2000" b="1" spc="-64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없는가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엔티티들은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ERD상에서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상호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관계를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가져야한다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(통계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엔티티,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환경변수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엔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sz="1800" b="1" spc="20" dirty="0">
                <a:latin typeface="굴림"/>
                <a:cs typeface="굴림"/>
              </a:rPr>
              <a:t>티티를</a:t>
            </a:r>
            <a:r>
              <a:rPr sz="1800" b="1" spc="-12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제외)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8888" y="3408362"/>
            <a:ext cx="1200150" cy="1243330"/>
            <a:chOff x="2028888" y="3408362"/>
            <a:chExt cx="1200150" cy="1243330"/>
          </a:xfrm>
        </p:grpSpPr>
        <p:sp>
          <p:nvSpPr>
            <p:cNvPr id="5" name="object 5"/>
            <p:cNvSpPr/>
            <p:nvPr/>
          </p:nvSpPr>
          <p:spPr>
            <a:xfrm>
              <a:off x="2043176" y="3771900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4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3176" y="4106926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4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3176" y="3422650"/>
              <a:ext cx="1171575" cy="1214755"/>
            </a:xfrm>
            <a:custGeom>
              <a:avLst/>
              <a:gdLst/>
              <a:ahLst/>
              <a:cxnLst/>
              <a:rect l="l" t="t" r="r" b="b"/>
              <a:pathLst>
                <a:path w="1171575" h="1214754">
                  <a:moveTo>
                    <a:pt x="14224" y="0"/>
                  </a:moveTo>
                  <a:lnTo>
                    <a:pt x="14224" y="1214501"/>
                  </a:lnTo>
                </a:path>
                <a:path w="1171575" h="1214754">
                  <a:moveTo>
                    <a:pt x="1157224" y="0"/>
                  </a:moveTo>
                  <a:lnTo>
                    <a:pt x="1157224" y="1214501"/>
                  </a:lnTo>
                </a:path>
                <a:path w="1171575" h="1214754">
                  <a:moveTo>
                    <a:pt x="0" y="1200150"/>
                  </a:moveTo>
                  <a:lnTo>
                    <a:pt x="1171448" y="1200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57400" y="3435000"/>
            <a:ext cx="1143000" cy="33718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55"/>
              </a:spcBef>
            </a:pPr>
            <a:r>
              <a:rPr sz="1000" b="1" spc="-5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52888" y="3408362"/>
            <a:ext cx="1200150" cy="1243330"/>
            <a:chOff x="3552888" y="3408362"/>
            <a:chExt cx="1200150" cy="1243330"/>
          </a:xfrm>
        </p:grpSpPr>
        <p:sp>
          <p:nvSpPr>
            <p:cNvPr id="10" name="object 10"/>
            <p:cNvSpPr/>
            <p:nvPr/>
          </p:nvSpPr>
          <p:spPr>
            <a:xfrm>
              <a:off x="3567176" y="3771900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4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67176" y="4106926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4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67176" y="3422650"/>
              <a:ext cx="1171575" cy="1214755"/>
            </a:xfrm>
            <a:custGeom>
              <a:avLst/>
              <a:gdLst/>
              <a:ahLst/>
              <a:cxnLst/>
              <a:rect l="l" t="t" r="r" b="b"/>
              <a:pathLst>
                <a:path w="1171575" h="1214754">
                  <a:moveTo>
                    <a:pt x="14224" y="0"/>
                  </a:moveTo>
                  <a:lnTo>
                    <a:pt x="14224" y="1214501"/>
                  </a:lnTo>
                </a:path>
                <a:path w="1171575" h="1214754">
                  <a:moveTo>
                    <a:pt x="1157224" y="0"/>
                  </a:moveTo>
                  <a:lnTo>
                    <a:pt x="1157224" y="1214501"/>
                  </a:lnTo>
                </a:path>
                <a:path w="1171575" h="1214754">
                  <a:moveTo>
                    <a:pt x="0" y="1200150"/>
                  </a:moveTo>
                  <a:lnTo>
                    <a:pt x="1171448" y="1200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00450" y="3435000"/>
            <a:ext cx="1143000" cy="3333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355"/>
              </a:spcBef>
            </a:pPr>
            <a:r>
              <a:rPr sz="1000" b="1" spc="-5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76888" y="3400361"/>
            <a:ext cx="1200150" cy="1243330"/>
            <a:chOff x="5076888" y="3400361"/>
            <a:chExt cx="1200150" cy="1243330"/>
          </a:xfrm>
        </p:grpSpPr>
        <p:sp>
          <p:nvSpPr>
            <p:cNvPr id="15" name="object 15"/>
            <p:cNvSpPr/>
            <p:nvPr/>
          </p:nvSpPr>
          <p:spPr>
            <a:xfrm>
              <a:off x="5091176" y="3763898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4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91176" y="4098924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4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1176" y="3414648"/>
              <a:ext cx="1171575" cy="1214755"/>
            </a:xfrm>
            <a:custGeom>
              <a:avLst/>
              <a:gdLst/>
              <a:ahLst/>
              <a:cxnLst/>
              <a:rect l="l" t="t" r="r" b="b"/>
              <a:pathLst>
                <a:path w="1171575" h="1214754">
                  <a:moveTo>
                    <a:pt x="14224" y="0"/>
                  </a:moveTo>
                  <a:lnTo>
                    <a:pt x="14224" y="1214501"/>
                  </a:lnTo>
                </a:path>
                <a:path w="1171575" h="1214754">
                  <a:moveTo>
                    <a:pt x="1157224" y="0"/>
                  </a:moveTo>
                  <a:lnTo>
                    <a:pt x="1157224" y="1214501"/>
                  </a:lnTo>
                </a:path>
                <a:path w="1171575" h="1214754">
                  <a:moveTo>
                    <a:pt x="0" y="1200277"/>
                  </a:moveTo>
                  <a:lnTo>
                    <a:pt x="1171448" y="120027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05400" y="3435000"/>
            <a:ext cx="1143000" cy="3333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000" b="1" spc="-5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95637" y="4224337"/>
            <a:ext cx="1914525" cy="1938655"/>
            <a:chOff x="3195637" y="4224337"/>
            <a:chExt cx="1914525" cy="1938655"/>
          </a:xfrm>
        </p:grpSpPr>
        <p:sp>
          <p:nvSpPr>
            <p:cNvPr id="20" name="object 20"/>
            <p:cNvSpPr/>
            <p:nvPr/>
          </p:nvSpPr>
          <p:spPr>
            <a:xfrm>
              <a:off x="3200400" y="4229100"/>
              <a:ext cx="1905000" cy="12700"/>
            </a:xfrm>
            <a:custGeom>
              <a:avLst/>
              <a:gdLst/>
              <a:ahLst/>
              <a:cxnLst/>
              <a:rect l="l" t="t" r="r" b="b"/>
              <a:pathLst>
                <a:path w="1905000" h="12700">
                  <a:moveTo>
                    <a:pt x="0" y="12192"/>
                  </a:moveTo>
                  <a:lnTo>
                    <a:pt x="381000" y="12192"/>
                  </a:lnTo>
                </a:path>
                <a:path w="1905000" h="12700">
                  <a:moveTo>
                    <a:pt x="1524000" y="0"/>
                  </a:moveTo>
                  <a:lnTo>
                    <a:pt x="1905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05276" y="5283200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4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5276" y="5618162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4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05276" y="4933950"/>
              <a:ext cx="1171575" cy="1214755"/>
            </a:xfrm>
            <a:custGeom>
              <a:avLst/>
              <a:gdLst/>
              <a:ahLst/>
              <a:cxnLst/>
              <a:rect l="l" t="t" r="r" b="b"/>
              <a:pathLst>
                <a:path w="1171575" h="1214754">
                  <a:moveTo>
                    <a:pt x="14224" y="0"/>
                  </a:moveTo>
                  <a:lnTo>
                    <a:pt x="14224" y="1214437"/>
                  </a:lnTo>
                </a:path>
                <a:path w="1171575" h="1214754">
                  <a:moveTo>
                    <a:pt x="1157224" y="0"/>
                  </a:moveTo>
                  <a:lnTo>
                    <a:pt x="1157224" y="1214437"/>
                  </a:lnTo>
                </a:path>
                <a:path w="1171575" h="1214754">
                  <a:moveTo>
                    <a:pt x="0" y="1200150"/>
                  </a:moveTo>
                  <a:lnTo>
                    <a:pt x="1171448" y="1200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00450" y="4948173"/>
            <a:ext cx="1143000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91000" y="46222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691312" y="4481512"/>
          <a:ext cx="1143000" cy="1184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7539228" y="3576828"/>
            <a:ext cx="1076325" cy="741045"/>
            <a:chOff x="7539228" y="3576828"/>
            <a:chExt cx="1076325" cy="741045"/>
          </a:xfrm>
        </p:grpSpPr>
        <p:sp>
          <p:nvSpPr>
            <p:cNvPr id="28" name="object 28"/>
            <p:cNvSpPr/>
            <p:nvPr/>
          </p:nvSpPr>
          <p:spPr>
            <a:xfrm>
              <a:off x="7543800" y="3581400"/>
              <a:ext cx="1066800" cy="731520"/>
            </a:xfrm>
            <a:custGeom>
              <a:avLst/>
              <a:gdLst/>
              <a:ahLst/>
              <a:cxnLst/>
              <a:rect l="l" t="t" r="r" b="b"/>
              <a:pathLst>
                <a:path w="1066800" h="731520">
                  <a:moveTo>
                    <a:pt x="444500" y="609600"/>
                  </a:moveTo>
                  <a:lnTo>
                    <a:pt x="177800" y="609600"/>
                  </a:lnTo>
                  <a:lnTo>
                    <a:pt x="66675" y="731519"/>
                  </a:lnTo>
                  <a:lnTo>
                    <a:pt x="444500" y="609600"/>
                  </a:lnTo>
                  <a:close/>
                </a:path>
                <a:path w="1066800" h="731520">
                  <a:moveTo>
                    <a:pt x="9652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965200" y="609600"/>
                  </a:lnTo>
                  <a:lnTo>
                    <a:pt x="1004756" y="601618"/>
                  </a:lnTo>
                  <a:lnTo>
                    <a:pt x="1037050" y="579850"/>
                  </a:lnTo>
                  <a:lnTo>
                    <a:pt x="1058818" y="547556"/>
                  </a:lnTo>
                  <a:lnTo>
                    <a:pt x="1066800" y="508000"/>
                  </a:lnTo>
                  <a:lnTo>
                    <a:pt x="1066800" y="101600"/>
                  </a:lnTo>
                  <a:lnTo>
                    <a:pt x="1058818" y="62043"/>
                  </a:lnTo>
                  <a:lnTo>
                    <a:pt x="1037050" y="29749"/>
                  </a:lnTo>
                  <a:lnTo>
                    <a:pt x="1004756" y="7981"/>
                  </a:lnTo>
                  <a:lnTo>
                    <a:pt x="965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43800" y="3581400"/>
              <a:ext cx="1066800" cy="731520"/>
            </a:xfrm>
            <a:custGeom>
              <a:avLst/>
              <a:gdLst/>
              <a:ahLst/>
              <a:cxnLst/>
              <a:rect l="l" t="t" r="r" b="b"/>
              <a:pathLst>
                <a:path w="1066800" h="73152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77800" y="0"/>
                  </a:lnTo>
                  <a:lnTo>
                    <a:pt x="444500" y="0"/>
                  </a:lnTo>
                  <a:lnTo>
                    <a:pt x="965200" y="0"/>
                  </a:lnTo>
                  <a:lnTo>
                    <a:pt x="1004756" y="7981"/>
                  </a:lnTo>
                  <a:lnTo>
                    <a:pt x="1037050" y="29749"/>
                  </a:lnTo>
                  <a:lnTo>
                    <a:pt x="1058818" y="62043"/>
                  </a:lnTo>
                  <a:lnTo>
                    <a:pt x="1066800" y="101600"/>
                  </a:lnTo>
                  <a:lnTo>
                    <a:pt x="1066800" y="355600"/>
                  </a:lnTo>
                  <a:lnTo>
                    <a:pt x="1066800" y="508000"/>
                  </a:lnTo>
                  <a:lnTo>
                    <a:pt x="1058818" y="547556"/>
                  </a:lnTo>
                  <a:lnTo>
                    <a:pt x="1037050" y="579850"/>
                  </a:lnTo>
                  <a:lnTo>
                    <a:pt x="1004756" y="601618"/>
                  </a:lnTo>
                  <a:lnTo>
                    <a:pt x="965200" y="609600"/>
                  </a:lnTo>
                  <a:lnTo>
                    <a:pt x="444500" y="609600"/>
                  </a:lnTo>
                  <a:lnTo>
                    <a:pt x="66675" y="731519"/>
                  </a:lnTo>
                  <a:lnTo>
                    <a:pt x="1778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355600"/>
                  </a:lnTo>
                  <a:lnTo>
                    <a:pt x="0" y="101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68539" y="3652773"/>
            <a:ext cx="422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돋움"/>
                <a:cs typeface="돋움"/>
              </a:rPr>
              <a:t>?</a:t>
            </a:r>
            <a:r>
              <a:rPr sz="1800" b="1" spc="-5" dirty="0">
                <a:latin typeface="돋움"/>
                <a:cs typeface="돋움"/>
              </a:rPr>
              <a:t>?</a:t>
            </a:r>
            <a:r>
              <a:rPr sz="1800" b="1" spc="15" dirty="0">
                <a:latin typeface="돋움"/>
                <a:cs typeface="돋움"/>
              </a:rPr>
              <a:t>?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10.4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관계의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697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관계를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너무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복잡하게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맺지는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않았는가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425" y="2943288"/>
            <a:ext cx="2472055" cy="2498090"/>
            <a:chOff x="352425" y="2943288"/>
            <a:chExt cx="2472055" cy="2498090"/>
          </a:xfrm>
        </p:grpSpPr>
        <p:sp>
          <p:nvSpPr>
            <p:cNvPr id="5" name="object 5"/>
            <p:cNvSpPr/>
            <p:nvPr/>
          </p:nvSpPr>
          <p:spPr>
            <a:xfrm>
              <a:off x="2438400" y="4140708"/>
              <a:ext cx="381000" cy="1295400"/>
            </a:xfrm>
            <a:custGeom>
              <a:avLst/>
              <a:gdLst/>
              <a:ahLst/>
              <a:cxnLst/>
              <a:rect l="l" t="t" r="r" b="b"/>
              <a:pathLst>
                <a:path w="381000" h="1295400">
                  <a:moveTo>
                    <a:pt x="381000" y="0"/>
                  </a:moveTo>
                  <a:lnTo>
                    <a:pt x="381000" y="1295400"/>
                  </a:lnTo>
                  <a:lnTo>
                    <a:pt x="0" y="1295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712" y="3306826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511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712" y="3641725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5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6712" y="2957576"/>
              <a:ext cx="1171575" cy="1214755"/>
            </a:xfrm>
            <a:custGeom>
              <a:avLst/>
              <a:gdLst/>
              <a:ahLst/>
              <a:cxnLst/>
              <a:rect l="l" t="t" r="r" b="b"/>
              <a:pathLst>
                <a:path w="1171575" h="1214754">
                  <a:moveTo>
                    <a:pt x="14287" y="0"/>
                  </a:moveTo>
                  <a:lnTo>
                    <a:pt x="14287" y="1214374"/>
                  </a:lnTo>
                </a:path>
                <a:path w="1171575" h="1214754">
                  <a:moveTo>
                    <a:pt x="1157287" y="0"/>
                  </a:moveTo>
                  <a:lnTo>
                    <a:pt x="1157287" y="1214374"/>
                  </a:lnTo>
                </a:path>
                <a:path w="1171575" h="1214754">
                  <a:moveTo>
                    <a:pt x="0" y="1200150"/>
                  </a:moveTo>
                  <a:lnTo>
                    <a:pt x="1171511" y="1200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" y="2971800"/>
            <a:ext cx="1143000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1288" y="2943288"/>
            <a:ext cx="1200150" cy="1243330"/>
            <a:chOff x="2181288" y="2943288"/>
            <a:chExt cx="1200150" cy="1243330"/>
          </a:xfrm>
        </p:grpSpPr>
        <p:sp>
          <p:nvSpPr>
            <p:cNvPr id="11" name="object 11"/>
            <p:cNvSpPr/>
            <p:nvPr/>
          </p:nvSpPr>
          <p:spPr>
            <a:xfrm>
              <a:off x="2209800" y="3641788"/>
              <a:ext cx="1143000" cy="516255"/>
            </a:xfrm>
            <a:custGeom>
              <a:avLst/>
              <a:gdLst/>
              <a:ahLst/>
              <a:cxnLst/>
              <a:rect l="l" t="t" r="r" b="b"/>
              <a:pathLst>
                <a:path w="1143000" h="516254">
                  <a:moveTo>
                    <a:pt x="1143000" y="0"/>
                  </a:moveTo>
                  <a:lnTo>
                    <a:pt x="0" y="0"/>
                  </a:lnTo>
                  <a:lnTo>
                    <a:pt x="0" y="515937"/>
                  </a:lnTo>
                  <a:lnTo>
                    <a:pt x="1143000" y="515937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5576" y="3641725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4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5576" y="2957576"/>
              <a:ext cx="1171575" cy="1214755"/>
            </a:xfrm>
            <a:custGeom>
              <a:avLst/>
              <a:gdLst/>
              <a:ahLst/>
              <a:cxnLst/>
              <a:rect l="l" t="t" r="r" b="b"/>
              <a:pathLst>
                <a:path w="1171575" h="1214754">
                  <a:moveTo>
                    <a:pt x="0" y="349250"/>
                  </a:moveTo>
                  <a:lnTo>
                    <a:pt x="1171448" y="349250"/>
                  </a:lnTo>
                </a:path>
                <a:path w="1171575" h="1214754">
                  <a:moveTo>
                    <a:pt x="14224" y="0"/>
                  </a:moveTo>
                  <a:lnTo>
                    <a:pt x="14224" y="1214374"/>
                  </a:lnTo>
                </a:path>
                <a:path w="1171575" h="1214754">
                  <a:moveTo>
                    <a:pt x="1157224" y="0"/>
                  </a:moveTo>
                  <a:lnTo>
                    <a:pt x="1157224" y="1214374"/>
                  </a:lnTo>
                </a:path>
                <a:path w="1171575" h="1214754">
                  <a:moveTo>
                    <a:pt x="0" y="1200150"/>
                  </a:moveTo>
                  <a:lnTo>
                    <a:pt x="1171448" y="1200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09800" y="2971800"/>
            <a:ext cx="1143000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66888" y="4576762"/>
            <a:ext cx="1200150" cy="1243330"/>
            <a:chOff x="1266888" y="4576762"/>
            <a:chExt cx="1200150" cy="1243330"/>
          </a:xfrm>
        </p:grpSpPr>
        <p:sp>
          <p:nvSpPr>
            <p:cNvPr id="16" name="object 16"/>
            <p:cNvSpPr/>
            <p:nvPr/>
          </p:nvSpPr>
          <p:spPr>
            <a:xfrm>
              <a:off x="1281175" y="4940300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4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1175" y="5275326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>
                  <a:moveTo>
                    <a:pt x="0" y="0"/>
                  </a:moveTo>
                  <a:lnTo>
                    <a:pt x="11714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1175" y="4591050"/>
              <a:ext cx="1171575" cy="1214755"/>
            </a:xfrm>
            <a:custGeom>
              <a:avLst/>
              <a:gdLst/>
              <a:ahLst/>
              <a:cxnLst/>
              <a:rect l="l" t="t" r="r" b="b"/>
              <a:pathLst>
                <a:path w="1171575" h="1214754">
                  <a:moveTo>
                    <a:pt x="14224" y="0"/>
                  </a:moveTo>
                  <a:lnTo>
                    <a:pt x="14224" y="1214437"/>
                  </a:lnTo>
                </a:path>
                <a:path w="1171575" h="1214754">
                  <a:moveTo>
                    <a:pt x="1157224" y="0"/>
                  </a:moveTo>
                  <a:lnTo>
                    <a:pt x="1157224" y="1214437"/>
                  </a:lnTo>
                </a:path>
                <a:path w="1171575" h="1214754">
                  <a:moveTo>
                    <a:pt x="0" y="1200150"/>
                  </a:moveTo>
                  <a:lnTo>
                    <a:pt x="1171448" y="1200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95400" y="4605273"/>
            <a:ext cx="1143000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000" y="3810000"/>
            <a:ext cx="1447800" cy="1651000"/>
          </a:xfrm>
          <a:custGeom>
            <a:avLst/>
            <a:gdLst/>
            <a:ahLst/>
            <a:cxnLst/>
            <a:rect l="l" t="t" r="r" b="b"/>
            <a:pathLst>
              <a:path w="1447800" h="1651000">
                <a:moveTo>
                  <a:pt x="762000" y="0"/>
                </a:moveTo>
                <a:lnTo>
                  <a:pt x="1447800" y="0"/>
                </a:lnTo>
              </a:path>
              <a:path w="1447800" h="1651000">
                <a:moveTo>
                  <a:pt x="0" y="355092"/>
                </a:moveTo>
                <a:lnTo>
                  <a:pt x="0" y="1650491"/>
                </a:lnTo>
                <a:lnTo>
                  <a:pt x="533400" y="16504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3805428" y="4186428"/>
            <a:ext cx="466725" cy="390525"/>
            <a:chOff x="3805428" y="4186428"/>
            <a:chExt cx="466725" cy="390525"/>
          </a:xfrm>
        </p:grpSpPr>
        <p:sp>
          <p:nvSpPr>
            <p:cNvPr id="22" name="object 22"/>
            <p:cNvSpPr/>
            <p:nvPr/>
          </p:nvSpPr>
          <p:spPr>
            <a:xfrm>
              <a:off x="3810000" y="41910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342900" y="0"/>
                  </a:moveTo>
                  <a:lnTo>
                    <a:pt x="342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342900" y="285750"/>
                  </a:lnTo>
                  <a:lnTo>
                    <a:pt x="342900" y="381000"/>
                  </a:lnTo>
                  <a:lnTo>
                    <a:pt x="457200" y="1905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10000" y="41910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95250"/>
                  </a:moveTo>
                  <a:lnTo>
                    <a:pt x="342900" y="95250"/>
                  </a:lnTo>
                  <a:lnTo>
                    <a:pt x="342900" y="0"/>
                  </a:lnTo>
                  <a:lnTo>
                    <a:pt x="457200" y="190500"/>
                  </a:lnTo>
                  <a:lnTo>
                    <a:pt x="342900" y="381000"/>
                  </a:lnTo>
                  <a:lnTo>
                    <a:pt x="342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481512" y="3821112"/>
          <a:ext cx="4191000" cy="1194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3644900" y="5830316"/>
            <a:ext cx="2879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10.19&gt;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복잡한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관계의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단순화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816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10.1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개요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9010"/>
            <a:ext cx="8108950" cy="30111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15" dirty="0">
                <a:latin typeface="굴림"/>
                <a:cs typeface="굴림"/>
              </a:rPr>
              <a:t>모델링이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마무리되면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서브젝트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에어리어별로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작업한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통합한다.</a:t>
            </a:r>
            <a:endParaRPr sz="18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20" dirty="0">
                <a:latin typeface="굴림"/>
                <a:cs typeface="굴림"/>
              </a:rPr>
              <a:t>통합된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모델에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문제가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없는지를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검토한다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6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600" b="1" spc="10" dirty="0">
                <a:latin typeface="굴림"/>
                <a:cs typeface="굴림"/>
              </a:rPr>
              <a:t>설계자에</a:t>
            </a:r>
            <a:r>
              <a:rPr sz="1600" b="1" spc="-70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의한</a:t>
            </a:r>
            <a:r>
              <a:rPr sz="1600" b="1" spc="-60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검토</a:t>
            </a:r>
            <a:endParaRPr sz="16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600" b="1" spc="15" dirty="0">
                <a:latin typeface="굴림"/>
                <a:cs typeface="굴림"/>
              </a:rPr>
              <a:t>별도의</a:t>
            </a:r>
            <a:r>
              <a:rPr sz="1600" b="1" spc="-60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감리팀이나</a:t>
            </a:r>
            <a:r>
              <a:rPr sz="1600" b="1" spc="-60" dirty="0">
                <a:latin typeface="굴림"/>
                <a:cs typeface="굴림"/>
              </a:rPr>
              <a:t> </a:t>
            </a:r>
            <a:r>
              <a:rPr sz="1600" b="1" spc="20" dirty="0">
                <a:latin typeface="굴림"/>
                <a:cs typeface="굴림"/>
              </a:rPr>
              <a:t>외부</a:t>
            </a:r>
            <a:r>
              <a:rPr sz="1600" b="1" spc="-45" dirty="0">
                <a:latin typeface="굴림"/>
                <a:cs typeface="굴림"/>
              </a:rPr>
              <a:t> </a:t>
            </a:r>
            <a:r>
              <a:rPr sz="1600" b="1" spc="20" dirty="0">
                <a:latin typeface="굴림"/>
                <a:cs typeface="굴림"/>
              </a:rPr>
              <a:t>감리</a:t>
            </a:r>
            <a:r>
              <a:rPr sz="1600" b="1" spc="-4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회사에</a:t>
            </a:r>
            <a:r>
              <a:rPr sz="1600" b="1" spc="-45" dirty="0">
                <a:latin typeface="굴림"/>
                <a:cs typeface="굴림"/>
              </a:rPr>
              <a:t> </a:t>
            </a:r>
            <a:r>
              <a:rPr sz="1600" b="1" spc="20" dirty="0">
                <a:latin typeface="굴림"/>
                <a:cs typeface="굴림"/>
              </a:rPr>
              <a:t>의한</a:t>
            </a:r>
            <a:r>
              <a:rPr sz="1600" b="1" spc="-45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검토</a:t>
            </a:r>
            <a:endParaRPr sz="16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10" dirty="0">
                <a:latin typeface="굴림"/>
                <a:cs typeface="굴림"/>
              </a:rPr>
              <a:t>검토단계의</a:t>
            </a:r>
            <a:r>
              <a:rPr sz="1800" b="1" spc="-13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주안점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600" b="1" spc="15" dirty="0">
                <a:latin typeface="굴림"/>
                <a:cs typeface="굴림"/>
              </a:rPr>
              <a:t>구축될</a:t>
            </a:r>
            <a:r>
              <a:rPr sz="1600" b="1" spc="-55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시스템에서</a:t>
            </a:r>
            <a:r>
              <a:rPr sz="1600" b="1" spc="-50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필요로하는</a:t>
            </a:r>
            <a:r>
              <a:rPr sz="1600" b="1" spc="-7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정보를</a:t>
            </a:r>
            <a:r>
              <a:rPr sz="1600" b="1" spc="-50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충분히</a:t>
            </a:r>
            <a:r>
              <a:rPr sz="1600" b="1" spc="-3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제공할</a:t>
            </a:r>
            <a:r>
              <a:rPr sz="1600" b="1" spc="-55" dirty="0">
                <a:latin typeface="굴림"/>
                <a:cs typeface="굴림"/>
              </a:rPr>
              <a:t> </a:t>
            </a:r>
            <a:r>
              <a:rPr sz="1600" b="1" spc="25" dirty="0">
                <a:latin typeface="굴림"/>
                <a:cs typeface="굴림"/>
              </a:rPr>
              <a:t>수</a:t>
            </a:r>
            <a:r>
              <a:rPr sz="1600" b="1" spc="-25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있는가</a:t>
            </a:r>
            <a:endParaRPr sz="16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600" b="1" spc="10" dirty="0">
                <a:latin typeface="굴림"/>
                <a:cs typeface="굴림"/>
              </a:rPr>
              <a:t>업무에서</a:t>
            </a:r>
            <a:r>
              <a:rPr sz="1600" b="1" spc="-5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필요로</a:t>
            </a:r>
            <a:r>
              <a:rPr sz="1600" b="1" spc="-5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하는</a:t>
            </a:r>
            <a:r>
              <a:rPr sz="1600" b="1" spc="-2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정보를</a:t>
            </a:r>
            <a:r>
              <a:rPr sz="1600" b="1" spc="-55" dirty="0">
                <a:latin typeface="굴림"/>
                <a:cs typeface="굴림"/>
              </a:rPr>
              <a:t> </a:t>
            </a:r>
            <a:r>
              <a:rPr sz="1600" b="1" spc="25" dirty="0">
                <a:latin typeface="굴림"/>
                <a:cs typeface="굴림"/>
              </a:rPr>
              <a:t>잘</a:t>
            </a:r>
            <a:r>
              <a:rPr sz="1600" b="1" spc="-30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관리할</a:t>
            </a:r>
            <a:r>
              <a:rPr sz="1600" b="1" spc="-40" dirty="0">
                <a:latin typeface="굴림"/>
                <a:cs typeface="굴림"/>
              </a:rPr>
              <a:t> </a:t>
            </a:r>
            <a:r>
              <a:rPr sz="1600" b="1" spc="25" dirty="0">
                <a:latin typeface="굴림"/>
                <a:cs typeface="굴림"/>
              </a:rPr>
              <a:t>수</a:t>
            </a:r>
            <a:r>
              <a:rPr sz="1600" b="1" spc="-30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있는가</a:t>
            </a:r>
            <a:endParaRPr sz="16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600" b="1" spc="15" dirty="0">
                <a:latin typeface="굴림"/>
                <a:cs typeface="굴림"/>
              </a:rPr>
              <a:t>모델이</a:t>
            </a:r>
            <a:r>
              <a:rPr sz="1600" b="1" spc="-90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효율적인가</a:t>
            </a:r>
            <a:endParaRPr sz="1600">
              <a:latin typeface="굴림"/>
              <a:cs typeface="굴림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39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600" b="1" spc="15" dirty="0">
                <a:latin typeface="굴림"/>
                <a:cs typeface="굴림"/>
              </a:rPr>
              <a:t>동일한</a:t>
            </a:r>
            <a:r>
              <a:rPr sz="1600" b="1" spc="-50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업무에</a:t>
            </a:r>
            <a:r>
              <a:rPr sz="1600" b="1" spc="-40" dirty="0">
                <a:latin typeface="굴림"/>
                <a:cs typeface="굴림"/>
              </a:rPr>
              <a:t> </a:t>
            </a:r>
            <a:r>
              <a:rPr sz="1600" b="1" spc="20" dirty="0">
                <a:latin typeface="굴림"/>
                <a:cs typeface="굴림"/>
              </a:rPr>
              <a:t>대해</a:t>
            </a:r>
            <a:r>
              <a:rPr sz="1600" b="1" spc="-40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여러</a:t>
            </a:r>
            <a:r>
              <a:rPr sz="1600" b="1" spc="-2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모양의</a:t>
            </a:r>
            <a:r>
              <a:rPr sz="1600" b="1" spc="-4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모델을</a:t>
            </a:r>
            <a:r>
              <a:rPr sz="1600" b="1" spc="-3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만들</a:t>
            </a:r>
            <a:r>
              <a:rPr sz="1600" b="1" spc="-40" dirty="0">
                <a:latin typeface="굴림"/>
                <a:cs typeface="굴림"/>
              </a:rPr>
              <a:t> </a:t>
            </a:r>
            <a:r>
              <a:rPr sz="1600" b="1" spc="25" dirty="0">
                <a:latin typeface="굴림"/>
                <a:cs typeface="굴림"/>
              </a:rPr>
              <a:t>수</a:t>
            </a:r>
            <a:r>
              <a:rPr sz="1600" b="1" spc="-25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있으므로</a:t>
            </a:r>
            <a:r>
              <a:rPr sz="1600" b="1" spc="-4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그중</a:t>
            </a:r>
            <a:r>
              <a:rPr sz="1600" b="1" spc="-3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가장</a:t>
            </a:r>
            <a:r>
              <a:rPr sz="1600" b="1" spc="-40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효율적인 </a:t>
            </a:r>
            <a:r>
              <a:rPr sz="1600" b="1" spc="-509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것을</a:t>
            </a:r>
            <a:r>
              <a:rPr sz="1600" b="1" spc="-40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선택해야</a:t>
            </a:r>
            <a:r>
              <a:rPr sz="1600" b="1" spc="-45" dirty="0">
                <a:latin typeface="굴림"/>
                <a:cs typeface="굴림"/>
              </a:rPr>
              <a:t> </a:t>
            </a:r>
            <a:r>
              <a:rPr sz="1600" b="1" spc="15" dirty="0">
                <a:latin typeface="굴림"/>
                <a:cs typeface="굴림"/>
              </a:rPr>
              <a:t>한다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9890" y="5876340"/>
            <a:ext cx="1798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돋움"/>
                <a:cs typeface="돋움"/>
              </a:rPr>
              <a:t>*</a:t>
            </a:r>
            <a:r>
              <a:rPr sz="1800" spc="-20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돋움"/>
                <a:cs typeface="돋움"/>
              </a:rPr>
              <a:t>Subject</a:t>
            </a:r>
            <a:r>
              <a:rPr sz="1800" spc="-30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800" dirty="0">
                <a:solidFill>
                  <a:srgbClr val="006FC0"/>
                </a:solidFill>
                <a:latin typeface="돋움"/>
                <a:cs typeface="돋움"/>
              </a:rPr>
              <a:t>Area</a:t>
            </a:r>
            <a:r>
              <a:rPr sz="1800" spc="-20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800" dirty="0">
                <a:solidFill>
                  <a:srgbClr val="006FC0"/>
                </a:solidFill>
                <a:latin typeface="돋움"/>
                <a:cs typeface="돋움"/>
              </a:rPr>
              <a:t>?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438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10.5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M:N</a:t>
            </a:r>
            <a:r>
              <a:rPr sz="3000" spc="-90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관계의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해소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744459" cy="17081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40" dirty="0">
                <a:latin typeface="굴림"/>
                <a:cs typeface="굴림"/>
              </a:rPr>
              <a:t>두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엔티티가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M:N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관계라면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..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아직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완성되지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않은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모델로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간주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두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엔티티의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관계를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1:N,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N:1의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관계로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조정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5" dirty="0">
                <a:latin typeface="굴림"/>
                <a:cs typeface="굴림"/>
              </a:rPr>
              <a:t>두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엔티티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사이에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연결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역할을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해주는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엔티티가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필요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연결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엔티티의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주식별자는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두</a:t>
            </a:r>
            <a:r>
              <a:rPr sz="1800" b="1" spc="-5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엔티티의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주식별자를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모두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포함한다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438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10.5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M:N</a:t>
            </a:r>
            <a:r>
              <a:rPr sz="3000" spc="-90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관계의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해소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997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M:N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관계의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1683" y="4890515"/>
            <a:ext cx="6490970" cy="1191895"/>
            <a:chOff x="1281683" y="4890515"/>
            <a:chExt cx="6490970" cy="1191895"/>
          </a:xfrm>
        </p:grpSpPr>
        <p:sp>
          <p:nvSpPr>
            <p:cNvPr id="5" name="object 5"/>
            <p:cNvSpPr/>
            <p:nvPr/>
          </p:nvSpPr>
          <p:spPr>
            <a:xfrm>
              <a:off x="1281683" y="5472683"/>
              <a:ext cx="3276600" cy="304800"/>
            </a:xfrm>
            <a:custGeom>
              <a:avLst/>
              <a:gdLst/>
              <a:ahLst/>
              <a:cxnLst/>
              <a:rect l="l" t="t" r="r" b="b"/>
              <a:pathLst>
                <a:path w="3276600" h="304800">
                  <a:moveTo>
                    <a:pt x="32258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799"/>
                  </a:lnTo>
                  <a:lnTo>
                    <a:pt x="0" y="253999"/>
                  </a:lnTo>
                  <a:lnTo>
                    <a:pt x="3990" y="273772"/>
                  </a:lnTo>
                  <a:lnTo>
                    <a:pt x="14874" y="289920"/>
                  </a:lnTo>
                  <a:lnTo>
                    <a:pt x="31021" y="300807"/>
                  </a:lnTo>
                  <a:lnTo>
                    <a:pt x="50800" y="304799"/>
                  </a:lnTo>
                  <a:lnTo>
                    <a:pt x="3225800" y="304799"/>
                  </a:lnTo>
                  <a:lnTo>
                    <a:pt x="3245578" y="300807"/>
                  </a:lnTo>
                  <a:lnTo>
                    <a:pt x="3261725" y="289920"/>
                  </a:lnTo>
                  <a:lnTo>
                    <a:pt x="3272609" y="273772"/>
                  </a:lnTo>
                  <a:lnTo>
                    <a:pt x="3276600" y="253999"/>
                  </a:lnTo>
                  <a:lnTo>
                    <a:pt x="3276600" y="50799"/>
                  </a:lnTo>
                  <a:lnTo>
                    <a:pt x="3272609" y="31021"/>
                  </a:lnTo>
                  <a:lnTo>
                    <a:pt x="3261725" y="14874"/>
                  </a:lnTo>
                  <a:lnTo>
                    <a:pt x="3245578" y="3990"/>
                  </a:lnTo>
                  <a:lnTo>
                    <a:pt x="3225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400" y="4890515"/>
              <a:ext cx="6477000" cy="1191895"/>
            </a:xfrm>
            <a:custGeom>
              <a:avLst/>
              <a:gdLst/>
              <a:ahLst/>
              <a:cxnLst/>
              <a:rect l="l" t="t" r="r" b="b"/>
              <a:pathLst>
                <a:path w="6477000" h="1191895">
                  <a:moveTo>
                    <a:pt x="3276600" y="937768"/>
                  </a:moveTo>
                  <a:lnTo>
                    <a:pt x="3272599" y="918006"/>
                  </a:lnTo>
                  <a:lnTo>
                    <a:pt x="3261715" y="901852"/>
                  </a:lnTo>
                  <a:lnTo>
                    <a:pt x="3245574" y="890968"/>
                  </a:lnTo>
                  <a:lnTo>
                    <a:pt x="3225800" y="886968"/>
                  </a:lnTo>
                  <a:lnTo>
                    <a:pt x="50800" y="886968"/>
                  </a:lnTo>
                  <a:lnTo>
                    <a:pt x="31013" y="890968"/>
                  </a:lnTo>
                  <a:lnTo>
                    <a:pt x="14871" y="901852"/>
                  </a:lnTo>
                  <a:lnTo>
                    <a:pt x="3987" y="918006"/>
                  </a:lnTo>
                  <a:lnTo>
                    <a:pt x="0" y="937768"/>
                  </a:lnTo>
                  <a:lnTo>
                    <a:pt x="0" y="1140968"/>
                  </a:lnTo>
                  <a:lnTo>
                    <a:pt x="3987" y="1160741"/>
                  </a:lnTo>
                  <a:lnTo>
                    <a:pt x="14871" y="1176896"/>
                  </a:lnTo>
                  <a:lnTo>
                    <a:pt x="31013" y="1187780"/>
                  </a:lnTo>
                  <a:lnTo>
                    <a:pt x="50800" y="1191768"/>
                  </a:lnTo>
                  <a:lnTo>
                    <a:pt x="3225800" y="1191768"/>
                  </a:lnTo>
                  <a:lnTo>
                    <a:pt x="3245574" y="1187780"/>
                  </a:lnTo>
                  <a:lnTo>
                    <a:pt x="3261715" y="1176896"/>
                  </a:lnTo>
                  <a:lnTo>
                    <a:pt x="3272599" y="1160741"/>
                  </a:lnTo>
                  <a:lnTo>
                    <a:pt x="3276600" y="1140968"/>
                  </a:lnTo>
                  <a:lnTo>
                    <a:pt x="3276600" y="937768"/>
                  </a:lnTo>
                  <a:close/>
                </a:path>
                <a:path w="6477000" h="1191895">
                  <a:moveTo>
                    <a:pt x="3276600" y="50800"/>
                  </a:moveTo>
                  <a:lnTo>
                    <a:pt x="3272599" y="31026"/>
                  </a:lnTo>
                  <a:lnTo>
                    <a:pt x="3261715" y="14884"/>
                  </a:lnTo>
                  <a:lnTo>
                    <a:pt x="3245574" y="4000"/>
                  </a:lnTo>
                  <a:lnTo>
                    <a:pt x="3225800" y="0"/>
                  </a:lnTo>
                  <a:lnTo>
                    <a:pt x="50800" y="0"/>
                  </a:lnTo>
                  <a:lnTo>
                    <a:pt x="31013" y="4000"/>
                  </a:lnTo>
                  <a:lnTo>
                    <a:pt x="14871" y="14884"/>
                  </a:lnTo>
                  <a:lnTo>
                    <a:pt x="3987" y="31026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87" y="273786"/>
                  </a:lnTo>
                  <a:lnTo>
                    <a:pt x="14871" y="289928"/>
                  </a:lnTo>
                  <a:lnTo>
                    <a:pt x="31013" y="300812"/>
                  </a:lnTo>
                  <a:lnTo>
                    <a:pt x="50800" y="304812"/>
                  </a:lnTo>
                  <a:lnTo>
                    <a:pt x="3225800" y="304812"/>
                  </a:lnTo>
                  <a:lnTo>
                    <a:pt x="3245574" y="300812"/>
                  </a:lnTo>
                  <a:lnTo>
                    <a:pt x="3261715" y="289928"/>
                  </a:lnTo>
                  <a:lnTo>
                    <a:pt x="3272599" y="273786"/>
                  </a:lnTo>
                  <a:lnTo>
                    <a:pt x="3276600" y="254000"/>
                  </a:lnTo>
                  <a:lnTo>
                    <a:pt x="3276600" y="50800"/>
                  </a:lnTo>
                  <a:close/>
                </a:path>
                <a:path w="6477000" h="1191895">
                  <a:moveTo>
                    <a:pt x="6477000" y="632968"/>
                  </a:moveTo>
                  <a:lnTo>
                    <a:pt x="6472999" y="613194"/>
                  </a:lnTo>
                  <a:lnTo>
                    <a:pt x="6462115" y="597052"/>
                  </a:lnTo>
                  <a:lnTo>
                    <a:pt x="6445974" y="586168"/>
                  </a:lnTo>
                  <a:lnTo>
                    <a:pt x="6426200" y="582168"/>
                  </a:lnTo>
                  <a:lnTo>
                    <a:pt x="4394200" y="582168"/>
                  </a:lnTo>
                  <a:lnTo>
                    <a:pt x="4374413" y="586168"/>
                  </a:lnTo>
                  <a:lnTo>
                    <a:pt x="4358271" y="597052"/>
                  </a:lnTo>
                  <a:lnTo>
                    <a:pt x="4347388" y="613194"/>
                  </a:lnTo>
                  <a:lnTo>
                    <a:pt x="4343400" y="632968"/>
                  </a:lnTo>
                  <a:lnTo>
                    <a:pt x="4343400" y="836168"/>
                  </a:lnTo>
                  <a:lnTo>
                    <a:pt x="4347388" y="855941"/>
                  </a:lnTo>
                  <a:lnTo>
                    <a:pt x="4358271" y="872096"/>
                  </a:lnTo>
                  <a:lnTo>
                    <a:pt x="4374413" y="882980"/>
                  </a:lnTo>
                  <a:lnTo>
                    <a:pt x="4394200" y="886968"/>
                  </a:lnTo>
                  <a:lnTo>
                    <a:pt x="4389628" y="886968"/>
                  </a:lnTo>
                  <a:lnTo>
                    <a:pt x="4369841" y="890968"/>
                  </a:lnTo>
                  <a:lnTo>
                    <a:pt x="4353699" y="901852"/>
                  </a:lnTo>
                  <a:lnTo>
                    <a:pt x="4342816" y="918006"/>
                  </a:lnTo>
                  <a:lnTo>
                    <a:pt x="4338828" y="937768"/>
                  </a:lnTo>
                  <a:lnTo>
                    <a:pt x="4338828" y="1140968"/>
                  </a:lnTo>
                  <a:lnTo>
                    <a:pt x="4342816" y="1160741"/>
                  </a:lnTo>
                  <a:lnTo>
                    <a:pt x="4353699" y="1176896"/>
                  </a:lnTo>
                  <a:lnTo>
                    <a:pt x="4369841" y="1187780"/>
                  </a:lnTo>
                  <a:lnTo>
                    <a:pt x="4389628" y="1191768"/>
                  </a:lnTo>
                  <a:lnTo>
                    <a:pt x="6421628" y="1191768"/>
                  </a:lnTo>
                  <a:lnTo>
                    <a:pt x="6441402" y="1187780"/>
                  </a:lnTo>
                  <a:lnTo>
                    <a:pt x="6457543" y="1176896"/>
                  </a:lnTo>
                  <a:lnTo>
                    <a:pt x="6468427" y="1160741"/>
                  </a:lnTo>
                  <a:lnTo>
                    <a:pt x="6472428" y="1140968"/>
                  </a:lnTo>
                  <a:lnTo>
                    <a:pt x="6472428" y="937768"/>
                  </a:lnTo>
                  <a:lnTo>
                    <a:pt x="6468427" y="918006"/>
                  </a:lnTo>
                  <a:lnTo>
                    <a:pt x="6457543" y="901852"/>
                  </a:lnTo>
                  <a:lnTo>
                    <a:pt x="6441402" y="890968"/>
                  </a:lnTo>
                  <a:lnTo>
                    <a:pt x="6421628" y="886968"/>
                  </a:lnTo>
                  <a:lnTo>
                    <a:pt x="6426200" y="886968"/>
                  </a:lnTo>
                  <a:lnTo>
                    <a:pt x="6445974" y="882980"/>
                  </a:lnTo>
                  <a:lnTo>
                    <a:pt x="6462115" y="872096"/>
                  </a:lnTo>
                  <a:lnTo>
                    <a:pt x="6472999" y="855941"/>
                  </a:lnTo>
                  <a:lnTo>
                    <a:pt x="6477000" y="836168"/>
                  </a:lnTo>
                  <a:lnTo>
                    <a:pt x="6477000" y="632968"/>
                  </a:lnTo>
                  <a:close/>
                </a:path>
                <a:path w="6477000" h="1191895">
                  <a:moveTo>
                    <a:pt x="6477000" y="50800"/>
                  </a:moveTo>
                  <a:lnTo>
                    <a:pt x="6472999" y="31026"/>
                  </a:lnTo>
                  <a:lnTo>
                    <a:pt x="6462115" y="14884"/>
                  </a:lnTo>
                  <a:lnTo>
                    <a:pt x="6445974" y="4000"/>
                  </a:lnTo>
                  <a:lnTo>
                    <a:pt x="6426200" y="0"/>
                  </a:lnTo>
                  <a:lnTo>
                    <a:pt x="4394200" y="0"/>
                  </a:lnTo>
                  <a:lnTo>
                    <a:pt x="4374413" y="4000"/>
                  </a:lnTo>
                  <a:lnTo>
                    <a:pt x="4358271" y="14884"/>
                  </a:lnTo>
                  <a:lnTo>
                    <a:pt x="4347388" y="31026"/>
                  </a:lnTo>
                  <a:lnTo>
                    <a:pt x="4343400" y="50800"/>
                  </a:lnTo>
                  <a:lnTo>
                    <a:pt x="4343400" y="254000"/>
                  </a:lnTo>
                  <a:lnTo>
                    <a:pt x="4347388" y="273786"/>
                  </a:lnTo>
                  <a:lnTo>
                    <a:pt x="4358271" y="289928"/>
                  </a:lnTo>
                  <a:lnTo>
                    <a:pt x="4374413" y="300812"/>
                  </a:lnTo>
                  <a:lnTo>
                    <a:pt x="4394200" y="304812"/>
                  </a:lnTo>
                  <a:lnTo>
                    <a:pt x="6426200" y="304812"/>
                  </a:lnTo>
                  <a:lnTo>
                    <a:pt x="6445974" y="300812"/>
                  </a:lnTo>
                  <a:lnTo>
                    <a:pt x="6462115" y="289928"/>
                  </a:lnTo>
                  <a:lnTo>
                    <a:pt x="6472999" y="273786"/>
                  </a:lnTo>
                  <a:lnTo>
                    <a:pt x="6477000" y="254000"/>
                  </a:lnTo>
                  <a:lnTo>
                    <a:pt x="6477000" y="508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68459" y="4530788"/>
          <a:ext cx="3276600" cy="154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제품명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제품분류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판매코너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TV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b="1" spc="15" dirty="0">
                          <a:latin typeface="굴림"/>
                          <a:cs typeface="굴림"/>
                        </a:rPr>
                        <a:t>가전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1-C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45"/>
                        </a:lnSpc>
                        <a:spcBef>
                          <a:spcPts val="23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냉장고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spcBef>
                          <a:spcPts val="235"/>
                        </a:spcBef>
                      </a:pPr>
                      <a:r>
                        <a:rPr sz="1600" b="1" spc="15" dirty="0">
                          <a:latin typeface="굴림"/>
                          <a:cs typeface="굴림"/>
                        </a:rPr>
                        <a:t>가전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45"/>
                        </a:lnSpc>
                        <a:spcBef>
                          <a:spcPts val="23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1-D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MP3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미디어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2-A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세탁기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15" dirty="0">
                          <a:latin typeface="굴림"/>
                          <a:cs typeface="굴림"/>
                        </a:rPr>
                        <a:t>가전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1-F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562288" y="2486088"/>
            <a:ext cx="2776855" cy="1427480"/>
            <a:chOff x="2562288" y="2486088"/>
            <a:chExt cx="2776855" cy="1427480"/>
          </a:xfrm>
        </p:grpSpPr>
        <p:sp>
          <p:nvSpPr>
            <p:cNvPr id="9" name="object 9"/>
            <p:cNvSpPr/>
            <p:nvPr/>
          </p:nvSpPr>
          <p:spPr>
            <a:xfrm>
              <a:off x="3796284" y="3308604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96284" y="3151632"/>
              <a:ext cx="1537970" cy="304800"/>
            </a:xfrm>
            <a:custGeom>
              <a:avLst/>
              <a:gdLst/>
              <a:ahLst/>
              <a:cxnLst/>
              <a:rect l="l" t="t" r="r" b="b"/>
              <a:pathLst>
                <a:path w="1537970" h="304800">
                  <a:moveTo>
                    <a:pt x="1537715" y="0"/>
                  </a:moveTo>
                  <a:lnTo>
                    <a:pt x="1385315" y="152400"/>
                  </a:lnTo>
                  <a:lnTo>
                    <a:pt x="1537715" y="304800"/>
                  </a:lnTo>
                  <a:lnTo>
                    <a:pt x="1537715" y="0"/>
                  </a:lnTo>
                  <a:close/>
                </a:path>
                <a:path w="1537970" h="304800">
                  <a:moveTo>
                    <a:pt x="0" y="0"/>
                  </a:moveTo>
                  <a:lnTo>
                    <a:pt x="152400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76576" y="3199130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6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6576" y="2500376"/>
              <a:ext cx="1247775" cy="1398905"/>
            </a:xfrm>
            <a:custGeom>
              <a:avLst/>
              <a:gdLst/>
              <a:ahLst/>
              <a:cxnLst/>
              <a:rect l="l" t="t" r="r" b="b"/>
              <a:pathLst>
                <a:path w="1247775" h="1398904">
                  <a:moveTo>
                    <a:pt x="0" y="349503"/>
                  </a:moveTo>
                  <a:lnTo>
                    <a:pt x="1247648" y="349503"/>
                  </a:lnTo>
                </a:path>
                <a:path w="1247775" h="1398904">
                  <a:moveTo>
                    <a:pt x="14224" y="0"/>
                  </a:moveTo>
                  <a:lnTo>
                    <a:pt x="14224" y="1398778"/>
                  </a:lnTo>
                </a:path>
                <a:path w="1247775" h="1398904">
                  <a:moveTo>
                    <a:pt x="1233424" y="0"/>
                  </a:moveTo>
                  <a:lnTo>
                    <a:pt x="1233424" y="1398778"/>
                  </a:lnTo>
                </a:path>
                <a:path w="1247775" h="1398904">
                  <a:moveTo>
                    <a:pt x="0" y="1384554"/>
                  </a:moveTo>
                  <a:lnTo>
                    <a:pt x="1247648" y="13845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74394" y="4237990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제품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624504" y="4530788"/>
          <a:ext cx="2133600" cy="154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업체명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공장위치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삼성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b="1" spc="15" dirty="0">
                          <a:latin typeface="굴림"/>
                          <a:cs typeface="굴림"/>
                        </a:rPr>
                        <a:t>수원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45"/>
                        </a:lnSpc>
                        <a:spcBef>
                          <a:spcPts val="23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LG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spcBef>
                          <a:spcPts val="235"/>
                        </a:spcBef>
                      </a:pPr>
                      <a:r>
                        <a:rPr sz="1600" b="1" spc="15" dirty="0">
                          <a:latin typeface="굴림"/>
                          <a:cs typeface="굴림"/>
                        </a:rPr>
                        <a:t>강릉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대우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15" dirty="0">
                          <a:latin typeface="굴림"/>
                          <a:cs typeface="굴림"/>
                        </a:rPr>
                        <a:t>부산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현대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15" dirty="0">
                          <a:latin typeface="굴림"/>
                          <a:cs typeface="굴림"/>
                        </a:rPr>
                        <a:t>광주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718428" y="4237990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제조업체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67809" y="5023484"/>
            <a:ext cx="1075055" cy="920115"/>
          </a:xfrm>
          <a:custGeom>
            <a:avLst/>
            <a:gdLst/>
            <a:ahLst/>
            <a:cxnLst/>
            <a:rect l="l" t="t" r="r" b="b"/>
            <a:pathLst>
              <a:path w="1075054" h="920114">
                <a:moveTo>
                  <a:pt x="1074928" y="10668"/>
                </a:moveTo>
                <a:lnTo>
                  <a:pt x="1070991" y="5715"/>
                </a:lnTo>
                <a:lnTo>
                  <a:pt x="1068197" y="0"/>
                </a:lnTo>
                <a:lnTo>
                  <a:pt x="1017917" y="25146"/>
                </a:lnTo>
                <a:lnTo>
                  <a:pt x="1017917" y="39370"/>
                </a:lnTo>
                <a:lnTo>
                  <a:pt x="621245" y="351028"/>
                </a:lnTo>
                <a:lnTo>
                  <a:pt x="610463" y="344868"/>
                </a:lnTo>
                <a:lnTo>
                  <a:pt x="610463" y="359486"/>
                </a:lnTo>
                <a:lnTo>
                  <a:pt x="514578" y="434822"/>
                </a:lnTo>
                <a:lnTo>
                  <a:pt x="408635" y="344004"/>
                </a:lnTo>
                <a:lnTo>
                  <a:pt x="501840" y="297408"/>
                </a:lnTo>
                <a:lnTo>
                  <a:pt x="610463" y="359486"/>
                </a:lnTo>
                <a:lnTo>
                  <a:pt x="610463" y="344868"/>
                </a:lnTo>
                <a:lnTo>
                  <a:pt x="515480" y="290588"/>
                </a:lnTo>
                <a:lnTo>
                  <a:pt x="1017917" y="39370"/>
                </a:lnTo>
                <a:lnTo>
                  <a:pt x="1017917" y="25146"/>
                </a:lnTo>
                <a:lnTo>
                  <a:pt x="502234" y="283019"/>
                </a:lnTo>
                <a:lnTo>
                  <a:pt x="488607" y="275234"/>
                </a:lnTo>
                <a:lnTo>
                  <a:pt x="488607" y="289839"/>
                </a:lnTo>
                <a:lnTo>
                  <a:pt x="398195" y="335051"/>
                </a:lnTo>
                <a:lnTo>
                  <a:pt x="59118" y="44386"/>
                </a:lnTo>
                <a:lnTo>
                  <a:pt x="488607" y="289839"/>
                </a:lnTo>
                <a:lnTo>
                  <a:pt x="488607" y="275234"/>
                </a:lnTo>
                <a:lnTo>
                  <a:pt x="7366" y="254"/>
                </a:lnTo>
                <a:lnTo>
                  <a:pt x="4191" y="5715"/>
                </a:lnTo>
                <a:lnTo>
                  <a:pt x="0" y="10541"/>
                </a:lnTo>
                <a:lnTo>
                  <a:pt x="385826" y="341236"/>
                </a:lnTo>
                <a:lnTo>
                  <a:pt x="69507" y="499414"/>
                </a:lnTo>
                <a:lnTo>
                  <a:pt x="55245" y="470916"/>
                </a:lnTo>
                <a:lnTo>
                  <a:pt x="4191" y="539115"/>
                </a:lnTo>
                <a:lnTo>
                  <a:pt x="89408" y="539115"/>
                </a:lnTo>
                <a:lnTo>
                  <a:pt x="78016" y="516382"/>
                </a:lnTo>
                <a:lnTo>
                  <a:pt x="75184" y="510730"/>
                </a:lnTo>
                <a:lnTo>
                  <a:pt x="396265" y="350189"/>
                </a:lnTo>
                <a:lnTo>
                  <a:pt x="504367" y="442849"/>
                </a:lnTo>
                <a:lnTo>
                  <a:pt x="60147" y="791857"/>
                </a:lnTo>
                <a:lnTo>
                  <a:pt x="40513" y="766876"/>
                </a:lnTo>
                <a:lnTo>
                  <a:pt x="4191" y="843915"/>
                </a:lnTo>
                <a:lnTo>
                  <a:pt x="87630" y="826795"/>
                </a:lnTo>
                <a:lnTo>
                  <a:pt x="74168" y="809675"/>
                </a:lnTo>
                <a:lnTo>
                  <a:pt x="67995" y="801852"/>
                </a:lnTo>
                <a:lnTo>
                  <a:pt x="514184" y="451269"/>
                </a:lnTo>
                <a:lnTo>
                  <a:pt x="1009002" y="875347"/>
                </a:lnTo>
                <a:lnTo>
                  <a:pt x="988314" y="899452"/>
                </a:lnTo>
                <a:lnTo>
                  <a:pt x="1070991" y="920115"/>
                </a:lnTo>
                <a:lnTo>
                  <a:pt x="1055636" y="883615"/>
                </a:lnTo>
                <a:lnTo>
                  <a:pt x="1037971" y="841590"/>
                </a:lnTo>
                <a:lnTo>
                  <a:pt x="1017270" y="865708"/>
                </a:lnTo>
                <a:lnTo>
                  <a:pt x="524395" y="443242"/>
                </a:lnTo>
                <a:lnTo>
                  <a:pt x="622350" y="366280"/>
                </a:lnTo>
                <a:lnTo>
                  <a:pt x="1001674" y="583031"/>
                </a:lnTo>
                <a:lnTo>
                  <a:pt x="985901" y="610590"/>
                </a:lnTo>
                <a:lnTo>
                  <a:pt x="1070991" y="615315"/>
                </a:lnTo>
                <a:lnTo>
                  <a:pt x="1053655" y="589318"/>
                </a:lnTo>
                <a:lnTo>
                  <a:pt x="1023747" y="544449"/>
                </a:lnTo>
                <a:lnTo>
                  <a:pt x="1007986" y="571982"/>
                </a:lnTo>
                <a:lnTo>
                  <a:pt x="633120" y="357809"/>
                </a:lnTo>
                <a:lnTo>
                  <a:pt x="1074928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90800" y="2514600"/>
            <a:ext cx="1219200" cy="335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600" b="1" spc="10" dirty="0">
                <a:latin typeface="돋움"/>
                <a:cs typeface="돋움"/>
              </a:rPr>
              <a:t>제품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5087" y="2880182"/>
            <a:ext cx="1190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09550">
              <a:lnSpc>
                <a:spcPct val="100000"/>
              </a:lnSpc>
              <a:spcBef>
                <a:spcPts val="95"/>
              </a:spcBef>
              <a:buFont typeface="Symbol"/>
              <a:buChar char=""/>
              <a:tabLst>
                <a:tab pos="286385" algn="l"/>
              </a:tabLst>
            </a:pPr>
            <a:r>
              <a:rPr sz="1600" b="1" spc="10" dirty="0">
                <a:latin typeface="돋움"/>
                <a:cs typeface="돋움"/>
              </a:rPr>
              <a:t>제품명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5087" y="3180740"/>
            <a:ext cx="119062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300355">
              <a:lnSpc>
                <a:spcPct val="120000"/>
              </a:lnSpc>
              <a:spcBef>
                <a:spcPts val="100"/>
              </a:spcBef>
            </a:pPr>
            <a:r>
              <a:rPr sz="1600" b="1" spc="5" dirty="0">
                <a:latin typeface="돋움"/>
                <a:cs typeface="돋움"/>
              </a:rPr>
              <a:t>제품분류  판매코너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19712" y="2651125"/>
            <a:ext cx="1247775" cy="1172210"/>
            <a:chOff x="5319712" y="2651125"/>
            <a:chExt cx="1247775" cy="1172210"/>
          </a:xfrm>
        </p:grpSpPr>
        <p:sp>
          <p:nvSpPr>
            <p:cNvPr id="21" name="object 21"/>
            <p:cNvSpPr/>
            <p:nvPr/>
          </p:nvSpPr>
          <p:spPr>
            <a:xfrm>
              <a:off x="5319775" y="3003550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6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19775" y="3359150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6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19775" y="2651125"/>
              <a:ext cx="1247775" cy="1171575"/>
            </a:xfrm>
            <a:custGeom>
              <a:avLst/>
              <a:gdLst/>
              <a:ahLst/>
              <a:cxnLst/>
              <a:rect l="l" t="t" r="r" b="b"/>
              <a:pathLst>
                <a:path w="1247775" h="1171575">
                  <a:moveTo>
                    <a:pt x="14224" y="0"/>
                  </a:moveTo>
                  <a:lnTo>
                    <a:pt x="14224" y="1171575"/>
                  </a:lnTo>
                </a:path>
                <a:path w="1247775" h="1171575">
                  <a:moveTo>
                    <a:pt x="1233424" y="0"/>
                  </a:moveTo>
                  <a:lnTo>
                    <a:pt x="1233424" y="1171575"/>
                  </a:lnTo>
                </a:path>
                <a:path w="1247775" h="1171575">
                  <a:moveTo>
                    <a:pt x="0" y="1157351"/>
                  </a:moveTo>
                  <a:lnTo>
                    <a:pt x="1247648" y="11573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34000" y="2665348"/>
            <a:ext cx="1219200" cy="33845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335"/>
              </a:spcBef>
            </a:pPr>
            <a:r>
              <a:rPr sz="1600" b="1" spc="10" dirty="0">
                <a:latin typeface="돋움"/>
                <a:cs typeface="돋움"/>
              </a:rPr>
              <a:t>제조업체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5348287" y="3034411"/>
            <a:ext cx="1190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09550">
              <a:lnSpc>
                <a:spcPct val="100000"/>
              </a:lnSpc>
              <a:spcBef>
                <a:spcPts val="95"/>
              </a:spcBef>
              <a:buFont typeface="Symbol"/>
              <a:buChar char=""/>
              <a:tabLst>
                <a:tab pos="287020" algn="l"/>
              </a:tabLst>
            </a:pPr>
            <a:r>
              <a:rPr sz="1600" b="1" spc="10" dirty="0">
                <a:latin typeface="돋움"/>
                <a:cs typeface="돋움"/>
              </a:rPr>
              <a:t>업체명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48287" y="3390138"/>
            <a:ext cx="1190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돋움"/>
                <a:cs typeface="돋움"/>
              </a:rPr>
              <a:t>공장위치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438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10.5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M:N</a:t>
            </a:r>
            <a:r>
              <a:rPr sz="3000" spc="-90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관계의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해소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366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공유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속성의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추가시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문제점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5400" y="5101209"/>
            <a:ext cx="7239000" cy="766445"/>
            <a:chOff x="1295400" y="5101209"/>
            <a:chExt cx="7239000" cy="766445"/>
          </a:xfrm>
        </p:grpSpPr>
        <p:sp>
          <p:nvSpPr>
            <p:cNvPr id="5" name="object 5"/>
            <p:cNvSpPr/>
            <p:nvPr/>
          </p:nvSpPr>
          <p:spPr>
            <a:xfrm>
              <a:off x="5862573" y="5101209"/>
              <a:ext cx="538480" cy="614045"/>
            </a:xfrm>
            <a:custGeom>
              <a:avLst/>
              <a:gdLst/>
              <a:ahLst/>
              <a:cxnLst/>
              <a:rect l="l" t="t" r="r" b="b"/>
              <a:pathLst>
                <a:path w="538479" h="614045">
                  <a:moveTo>
                    <a:pt x="483265" y="560635"/>
                  </a:moveTo>
                  <a:lnTo>
                    <a:pt x="459359" y="581533"/>
                  </a:lnTo>
                  <a:lnTo>
                    <a:pt x="538226" y="613791"/>
                  </a:lnTo>
                  <a:lnTo>
                    <a:pt x="526871" y="570179"/>
                  </a:lnTo>
                  <a:lnTo>
                    <a:pt x="491616" y="570179"/>
                  </a:lnTo>
                  <a:lnTo>
                    <a:pt x="483265" y="560635"/>
                  </a:lnTo>
                  <a:close/>
                </a:path>
                <a:path w="538479" h="614045">
                  <a:moveTo>
                    <a:pt x="492807" y="552295"/>
                  </a:moveTo>
                  <a:lnTo>
                    <a:pt x="483265" y="560635"/>
                  </a:lnTo>
                  <a:lnTo>
                    <a:pt x="491616" y="570179"/>
                  </a:lnTo>
                  <a:lnTo>
                    <a:pt x="501141" y="561822"/>
                  </a:lnTo>
                  <a:lnTo>
                    <a:pt x="492807" y="552295"/>
                  </a:lnTo>
                  <a:close/>
                </a:path>
                <a:path w="538479" h="614045">
                  <a:moveTo>
                    <a:pt x="516763" y="531355"/>
                  </a:moveTo>
                  <a:lnTo>
                    <a:pt x="492807" y="552295"/>
                  </a:lnTo>
                  <a:lnTo>
                    <a:pt x="501141" y="561822"/>
                  </a:lnTo>
                  <a:lnTo>
                    <a:pt x="491616" y="570179"/>
                  </a:lnTo>
                  <a:lnTo>
                    <a:pt x="526871" y="570179"/>
                  </a:lnTo>
                  <a:lnTo>
                    <a:pt x="516763" y="531355"/>
                  </a:lnTo>
                  <a:close/>
                </a:path>
                <a:path w="538479" h="614045">
                  <a:moveTo>
                    <a:pt x="9651" y="0"/>
                  </a:moveTo>
                  <a:lnTo>
                    <a:pt x="0" y="8382"/>
                  </a:lnTo>
                  <a:lnTo>
                    <a:pt x="483265" y="560635"/>
                  </a:lnTo>
                  <a:lnTo>
                    <a:pt x="492807" y="552295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400" y="5548884"/>
              <a:ext cx="4648200" cy="304800"/>
            </a:xfrm>
            <a:custGeom>
              <a:avLst/>
              <a:gdLst/>
              <a:ahLst/>
              <a:cxnLst/>
              <a:rect l="l" t="t" r="r" b="b"/>
              <a:pathLst>
                <a:path w="4648200" h="304800">
                  <a:moveTo>
                    <a:pt x="45974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799"/>
                  </a:lnTo>
                  <a:lnTo>
                    <a:pt x="0" y="253999"/>
                  </a:lnTo>
                  <a:lnTo>
                    <a:pt x="3990" y="273772"/>
                  </a:lnTo>
                  <a:lnTo>
                    <a:pt x="14874" y="289920"/>
                  </a:lnTo>
                  <a:lnTo>
                    <a:pt x="31021" y="300807"/>
                  </a:lnTo>
                  <a:lnTo>
                    <a:pt x="50800" y="304799"/>
                  </a:lnTo>
                  <a:lnTo>
                    <a:pt x="4597400" y="304799"/>
                  </a:lnTo>
                  <a:lnTo>
                    <a:pt x="4617178" y="300807"/>
                  </a:lnTo>
                  <a:lnTo>
                    <a:pt x="4633325" y="289920"/>
                  </a:lnTo>
                  <a:lnTo>
                    <a:pt x="4644209" y="273772"/>
                  </a:lnTo>
                  <a:lnTo>
                    <a:pt x="4648200" y="253999"/>
                  </a:lnTo>
                  <a:lnTo>
                    <a:pt x="4648200" y="50799"/>
                  </a:lnTo>
                  <a:lnTo>
                    <a:pt x="4644209" y="31021"/>
                  </a:lnTo>
                  <a:lnTo>
                    <a:pt x="4633325" y="14874"/>
                  </a:lnTo>
                  <a:lnTo>
                    <a:pt x="4617178" y="3990"/>
                  </a:lnTo>
                  <a:lnTo>
                    <a:pt x="45974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00800" y="55626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0828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2"/>
                  </a:lnTo>
                  <a:lnTo>
                    <a:pt x="14874" y="289920"/>
                  </a:lnTo>
                  <a:lnTo>
                    <a:pt x="31021" y="300807"/>
                  </a:lnTo>
                  <a:lnTo>
                    <a:pt x="50800" y="304800"/>
                  </a:lnTo>
                  <a:lnTo>
                    <a:pt x="2082800" y="304800"/>
                  </a:lnTo>
                  <a:lnTo>
                    <a:pt x="2102578" y="300807"/>
                  </a:lnTo>
                  <a:lnTo>
                    <a:pt x="2118725" y="289920"/>
                  </a:lnTo>
                  <a:lnTo>
                    <a:pt x="2129609" y="273772"/>
                  </a:lnTo>
                  <a:lnTo>
                    <a:pt x="2133600" y="254000"/>
                  </a:lnTo>
                  <a:lnTo>
                    <a:pt x="2133600" y="50800"/>
                  </a:lnTo>
                  <a:lnTo>
                    <a:pt x="2129609" y="31021"/>
                  </a:lnTo>
                  <a:lnTo>
                    <a:pt x="2118725" y="14874"/>
                  </a:lnTo>
                  <a:lnTo>
                    <a:pt x="2102578" y="3990"/>
                  </a:lnTo>
                  <a:lnTo>
                    <a:pt x="2082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309116" y="4966715"/>
            <a:ext cx="4634865" cy="291465"/>
          </a:xfrm>
          <a:custGeom>
            <a:avLst/>
            <a:gdLst/>
            <a:ahLst/>
            <a:cxnLst/>
            <a:rect l="l" t="t" r="r" b="b"/>
            <a:pathLst>
              <a:path w="4634865" h="291464">
                <a:moveTo>
                  <a:pt x="4585970" y="0"/>
                </a:moveTo>
                <a:lnTo>
                  <a:pt x="48514" y="0"/>
                </a:lnTo>
                <a:lnTo>
                  <a:pt x="29628" y="3811"/>
                </a:lnTo>
                <a:lnTo>
                  <a:pt x="14208" y="14208"/>
                </a:lnTo>
                <a:lnTo>
                  <a:pt x="3811" y="29628"/>
                </a:lnTo>
                <a:lnTo>
                  <a:pt x="0" y="48513"/>
                </a:lnTo>
                <a:lnTo>
                  <a:pt x="0" y="242569"/>
                </a:lnTo>
                <a:lnTo>
                  <a:pt x="3811" y="261455"/>
                </a:lnTo>
                <a:lnTo>
                  <a:pt x="14208" y="276875"/>
                </a:lnTo>
                <a:lnTo>
                  <a:pt x="29628" y="287272"/>
                </a:lnTo>
                <a:lnTo>
                  <a:pt x="48514" y="291083"/>
                </a:lnTo>
                <a:lnTo>
                  <a:pt x="4585970" y="291083"/>
                </a:lnTo>
                <a:lnTo>
                  <a:pt x="4604855" y="287272"/>
                </a:lnTo>
                <a:lnTo>
                  <a:pt x="4620275" y="276875"/>
                </a:lnTo>
                <a:lnTo>
                  <a:pt x="4630672" y="261455"/>
                </a:lnTo>
                <a:lnTo>
                  <a:pt x="4634484" y="242569"/>
                </a:lnTo>
                <a:lnTo>
                  <a:pt x="4634484" y="48513"/>
                </a:lnTo>
                <a:lnTo>
                  <a:pt x="4630672" y="29628"/>
                </a:lnTo>
                <a:lnTo>
                  <a:pt x="4620275" y="14208"/>
                </a:lnTo>
                <a:lnTo>
                  <a:pt x="4604855" y="3811"/>
                </a:lnTo>
                <a:lnTo>
                  <a:pt x="458597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09912" y="2591625"/>
          <a:ext cx="1231900" cy="1734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R="426084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제품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182880" marR="405765" indent="-182880" algn="r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Symbol"/>
                        <a:buChar char=""/>
                        <a:tabLst>
                          <a:tab pos="182880" algn="l"/>
                        </a:tabLst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제품명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210">
                <a:tc>
                  <a:txBody>
                    <a:bodyPr/>
                    <a:lstStyle/>
                    <a:p>
                      <a:pPr marL="92075" marR="238760">
                        <a:lnSpc>
                          <a:spcPts val="2020"/>
                        </a:lnSpc>
                        <a:spcBef>
                          <a:spcPts val="10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제품분류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판매코너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제조</a:t>
                      </a:r>
                      <a:r>
                        <a:rPr sz="1400" b="1" spc="-25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업</a:t>
                      </a:r>
                      <a:r>
                        <a:rPr sz="1400" b="1" spc="-40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체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명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109976" y="2592451"/>
            <a:ext cx="1247775" cy="0"/>
          </a:xfrm>
          <a:custGeom>
            <a:avLst/>
            <a:gdLst/>
            <a:ahLst/>
            <a:cxnLst/>
            <a:rect l="l" t="t" r="r" b="b"/>
            <a:pathLst>
              <a:path w="1247775">
                <a:moveTo>
                  <a:pt x="0" y="0"/>
                </a:moveTo>
                <a:lnTo>
                  <a:pt x="12476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853112" y="2562288"/>
            <a:ext cx="1276350" cy="1200150"/>
            <a:chOff x="5853112" y="2562288"/>
            <a:chExt cx="1276350" cy="1200150"/>
          </a:xfrm>
        </p:grpSpPr>
        <p:sp>
          <p:nvSpPr>
            <p:cNvPr id="12" name="object 12"/>
            <p:cNvSpPr/>
            <p:nvPr/>
          </p:nvSpPr>
          <p:spPr>
            <a:xfrm>
              <a:off x="5867400" y="2929001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7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7400" y="3284601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7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7400" y="2576576"/>
              <a:ext cx="1247775" cy="1171575"/>
            </a:xfrm>
            <a:custGeom>
              <a:avLst/>
              <a:gdLst/>
              <a:ahLst/>
              <a:cxnLst/>
              <a:rect l="l" t="t" r="r" b="b"/>
              <a:pathLst>
                <a:path w="1247775" h="1171575">
                  <a:moveTo>
                    <a:pt x="14350" y="0"/>
                  </a:moveTo>
                  <a:lnTo>
                    <a:pt x="14350" y="1171448"/>
                  </a:lnTo>
                </a:path>
                <a:path w="1247775" h="1171575">
                  <a:moveTo>
                    <a:pt x="1233551" y="0"/>
                  </a:moveTo>
                  <a:lnTo>
                    <a:pt x="1233551" y="1171448"/>
                  </a:lnTo>
                </a:path>
                <a:path w="1247775" h="1171575">
                  <a:moveTo>
                    <a:pt x="0" y="14224"/>
                  </a:moveTo>
                  <a:lnTo>
                    <a:pt x="1247775" y="14224"/>
                  </a:lnTo>
                </a:path>
                <a:path w="1247775" h="1171575">
                  <a:moveTo>
                    <a:pt x="0" y="1157224"/>
                  </a:moveTo>
                  <a:lnTo>
                    <a:pt x="1247775" y="1157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28130" y="2621407"/>
            <a:ext cx="7327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제조</a:t>
            </a:r>
            <a:r>
              <a:rPr sz="1400" b="1" spc="5" dirty="0">
                <a:latin typeface="돋움"/>
                <a:cs typeface="돋움"/>
              </a:rPr>
              <a:t>업</a:t>
            </a:r>
            <a:r>
              <a:rPr sz="1400" b="1" spc="30" dirty="0">
                <a:latin typeface="돋움"/>
                <a:cs typeface="돋움"/>
              </a:rPr>
              <a:t>체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96038" y="2959735"/>
            <a:ext cx="11906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" indent="-183515">
              <a:lnSpc>
                <a:spcPct val="100000"/>
              </a:lnSpc>
              <a:spcBef>
                <a:spcPts val="105"/>
              </a:spcBef>
              <a:buFont typeface="Symbol"/>
              <a:buChar char=""/>
              <a:tabLst>
                <a:tab pos="260985" algn="l"/>
              </a:tabLst>
            </a:pPr>
            <a:r>
              <a:rPr sz="1400" b="1" spc="15" dirty="0">
                <a:latin typeface="돋움"/>
                <a:cs typeface="돋움"/>
              </a:rPr>
              <a:t>업체명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6038" y="3315461"/>
            <a:ext cx="11906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공장위치</a:t>
            </a:r>
            <a:endParaRPr sz="1400">
              <a:latin typeface="돋움"/>
              <a:cs typeface="돋움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75317" y="4606988"/>
          <a:ext cx="4641215" cy="15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제품명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제품분류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판매코너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제조업체명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60"/>
                        </a:lnSpc>
                        <a:spcBef>
                          <a:spcPts val="380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TV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  <a:spcBef>
                          <a:spcPts val="38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가전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60"/>
                        </a:lnSpc>
                        <a:spcBef>
                          <a:spcPts val="38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1-C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  <a:spcBef>
                          <a:spcPts val="38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대우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냉장고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가전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2-A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LG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MP3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미디어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1-F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대우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세탁기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가전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1-F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현대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4338828" y="3009900"/>
            <a:ext cx="1529080" cy="314325"/>
            <a:chOff x="4338828" y="3009900"/>
            <a:chExt cx="1529080" cy="314325"/>
          </a:xfrm>
        </p:grpSpPr>
        <p:sp>
          <p:nvSpPr>
            <p:cNvPr id="20" name="object 20"/>
            <p:cNvSpPr/>
            <p:nvPr/>
          </p:nvSpPr>
          <p:spPr>
            <a:xfrm>
              <a:off x="4343400" y="3171444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3400" y="3014472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86628" y="30480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88744" y="4286834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굴림"/>
                <a:cs typeface="굴림"/>
              </a:rPr>
              <a:t>제품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386512" y="4606988"/>
          <a:ext cx="2133600" cy="155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업체명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공장위치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삼성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LG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 marR="323850">
                        <a:lnSpc>
                          <a:spcPct val="120000"/>
                        </a:lnSpc>
                        <a:spcBef>
                          <a:spcPts val="30"/>
                        </a:spcBef>
                      </a:pPr>
                      <a:r>
                        <a:rPr sz="1600" b="1" spc="-15" dirty="0">
                          <a:latin typeface="굴림"/>
                          <a:cs typeface="굴림"/>
                        </a:rPr>
                        <a:t>수원  강릉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대우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부산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현대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광주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6480428" y="4286834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굴림"/>
                <a:cs typeface="굴림"/>
              </a:rPr>
              <a:t>제조업체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43600" y="56769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909827" y="2433827"/>
            <a:ext cx="1990725" cy="1957070"/>
            <a:chOff x="909827" y="2433827"/>
            <a:chExt cx="1990725" cy="1957070"/>
          </a:xfrm>
        </p:grpSpPr>
        <p:sp>
          <p:nvSpPr>
            <p:cNvPr id="28" name="object 28"/>
            <p:cNvSpPr/>
            <p:nvPr/>
          </p:nvSpPr>
          <p:spPr>
            <a:xfrm>
              <a:off x="914399" y="2438399"/>
              <a:ext cx="1981200" cy="1948180"/>
            </a:xfrm>
            <a:custGeom>
              <a:avLst/>
              <a:gdLst/>
              <a:ahLst/>
              <a:cxnLst/>
              <a:rect l="l" t="t" r="r" b="b"/>
              <a:pathLst>
                <a:path w="1981200" h="1948179">
                  <a:moveTo>
                    <a:pt x="1651000" y="1676400"/>
                  </a:moveTo>
                  <a:lnTo>
                    <a:pt x="1155700" y="1676400"/>
                  </a:lnTo>
                  <a:lnTo>
                    <a:pt x="1592326" y="1947926"/>
                  </a:lnTo>
                  <a:lnTo>
                    <a:pt x="1651000" y="1676400"/>
                  </a:lnTo>
                  <a:close/>
                </a:path>
                <a:path w="1981200" h="1948179">
                  <a:moveTo>
                    <a:pt x="1701800" y="0"/>
                  </a:moveTo>
                  <a:lnTo>
                    <a:pt x="279400" y="0"/>
                  </a:lnTo>
                  <a:lnTo>
                    <a:pt x="234080" y="3656"/>
                  </a:lnTo>
                  <a:lnTo>
                    <a:pt x="191089" y="14244"/>
                  </a:lnTo>
                  <a:lnTo>
                    <a:pt x="151001" y="31186"/>
                  </a:lnTo>
                  <a:lnTo>
                    <a:pt x="114391" y="53908"/>
                  </a:lnTo>
                  <a:lnTo>
                    <a:pt x="81835" y="81835"/>
                  </a:lnTo>
                  <a:lnTo>
                    <a:pt x="53908" y="114391"/>
                  </a:lnTo>
                  <a:lnTo>
                    <a:pt x="31186" y="151001"/>
                  </a:lnTo>
                  <a:lnTo>
                    <a:pt x="14244" y="191089"/>
                  </a:lnTo>
                  <a:lnTo>
                    <a:pt x="3656" y="234080"/>
                  </a:lnTo>
                  <a:lnTo>
                    <a:pt x="0" y="279400"/>
                  </a:lnTo>
                  <a:lnTo>
                    <a:pt x="0" y="1397000"/>
                  </a:lnTo>
                  <a:lnTo>
                    <a:pt x="3656" y="1442319"/>
                  </a:lnTo>
                  <a:lnTo>
                    <a:pt x="14244" y="1485310"/>
                  </a:lnTo>
                  <a:lnTo>
                    <a:pt x="31186" y="1525398"/>
                  </a:lnTo>
                  <a:lnTo>
                    <a:pt x="53908" y="1562008"/>
                  </a:lnTo>
                  <a:lnTo>
                    <a:pt x="81835" y="1594564"/>
                  </a:lnTo>
                  <a:lnTo>
                    <a:pt x="114391" y="1622491"/>
                  </a:lnTo>
                  <a:lnTo>
                    <a:pt x="151001" y="1645213"/>
                  </a:lnTo>
                  <a:lnTo>
                    <a:pt x="191089" y="1662155"/>
                  </a:lnTo>
                  <a:lnTo>
                    <a:pt x="234080" y="1672743"/>
                  </a:lnTo>
                  <a:lnTo>
                    <a:pt x="279400" y="1676400"/>
                  </a:lnTo>
                  <a:lnTo>
                    <a:pt x="1701800" y="1676400"/>
                  </a:lnTo>
                  <a:lnTo>
                    <a:pt x="1747119" y="1672743"/>
                  </a:lnTo>
                  <a:lnTo>
                    <a:pt x="1790110" y="1662155"/>
                  </a:lnTo>
                  <a:lnTo>
                    <a:pt x="1830198" y="1645213"/>
                  </a:lnTo>
                  <a:lnTo>
                    <a:pt x="1866808" y="1622491"/>
                  </a:lnTo>
                  <a:lnTo>
                    <a:pt x="1899364" y="1594564"/>
                  </a:lnTo>
                  <a:lnTo>
                    <a:pt x="1927291" y="1562008"/>
                  </a:lnTo>
                  <a:lnTo>
                    <a:pt x="1950013" y="1525398"/>
                  </a:lnTo>
                  <a:lnTo>
                    <a:pt x="1966955" y="1485310"/>
                  </a:lnTo>
                  <a:lnTo>
                    <a:pt x="1977543" y="1442319"/>
                  </a:lnTo>
                  <a:lnTo>
                    <a:pt x="1981200" y="1397000"/>
                  </a:lnTo>
                  <a:lnTo>
                    <a:pt x="1981200" y="279400"/>
                  </a:lnTo>
                  <a:lnTo>
                    <a:pt x="1977543" y="234080"/>
                  </a:lnTo>
                  <a:lnTo>
                    <a:pt x="1966955" y="191089"/>
                  </a:lnTo>
                  <a:lnTo>
                    <a:pt x="1950013" y="151001"/>
                  </a:lnTo>
                  <a:lnTo>
                    <a:pt x="1927291" y="114391"/>
                  </a:lnTo>
                  <a:lnTo>
                    <a:pt x="1899364" y="81835"/>
                  </a:lnTo>
                  <a:lnTo>
                    <a:pt x="1866808" y="53908"/>
                  </a:lnTo>
                  <a:lnTo>
                    <a:pt x="1830198" y="31186"/>
                  </a:lnTo>
                  <a:lnTo>
                    <a:pt x="1790110" y="14244"/>
                  </a:lnTo>
                  <a:lnTo>
                    <a:pt x="1747119" y="3656"/>
                  </a:lnTo>
                  <a:lnTo>
                    <a:pt x="1701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4399" y="2438399"/>
              <a:ext cx="1981200" cy="1948180"/>
            </a:xfrm>
            <a:custGeom>
              <a:avLst/>
              <a:gdLst/>
              <a:ahLst/>
              <a:cxnLst/>
              <a:rect l="l" t="t" r="r" b="b"/>
              <a:pathLst>
                <a:path w="1981200" h="1948179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1155700" y="0"/>
                  </a:lnTo>
                  <a:lnTo>
                    <a:pt x="1651000" y="0"/>
                  </a:lnTo>
                  <a:lnTo>
                    <a:pt x="1701800" y="0"/>
                  </a:lnTo>
                  <a:lnTo>
                    <a:pt x="1747119" y="3656"/>
                  </a:lnTo>
                  <a:lnTo>
                    <a:pt x="1790110" y="14244"/>
                  </a:lnTo>
                  <a:lnTo>
                    <a:pt x="1830198" y="31186"/>
                  </a:lnTo>
                  <a:lnTo>
                    <a:pt x="1866808" y="53908"/>
                  </a:lnTo>
                  <a:lnTo>
                    <a:pt x="1899364" y="81835"/>
                  </a:lnTo>
                  <a:lnTo>
                    <a:pt x="1927291" y="114391"/>
                  </a:lnTo>
                  <a:lnTo>
                    <a:pt x="1950013" y="151001"/>
                  </a:lnTo>
                  <a:lnTo>
                    <a:pt x="1966955" y="191089"/>
                  </a:lnTo>
                  <a:lnTo>
                    <a:pt x="1977543" y="234080"/>
                  </a:lnTo>
                  <a:lnTo>
                    <a:pt x="1981200" y="279400"/>
                  </a:lnTo>
                  <a:lnTo>
                    <a:pt x="1981200" y="977900"/>
                  </a:lnTo>
                  <a:lnTo>
                    <a:pt x="1981200" y="1397000"/>
                  </a:lnTo>
                  <a:lnTo>
                    <a:pt x="1977543" y="1442319"/>
                  </a:lnTo>
                  <a:lnTo>
                    <a:pt x="1966955" y="1485310"/>
                  </a:lnTo>
                  <a:lnTo>
                    <a:pt x="1950013" y="1525398"/>
                  </a:lnTo>
                  <a:lnTo>
                    <a:pt x="1927291" y="1562008"/>
                  </a:lnTo>
                  <a:lnTo>
                    <a:pt x="1899364" y="1594564"/>
                  </a:lnTo>
                  <a:lnTo>
                    <a:pt x="1866808" y="1622491"/>
                  </a:lnTo>
                  <a:lnTo>
                    <a:pt x="1830198" y="1645213"/>
                  </a:lnTo>
                  <a:lnTo>
                    <a:pt x="1790110" y="1662155"/>
                  </a:lnTo>
                  <a:lnTo>
                    <a:pt x="1747119" y="1672743"/>
                  </a:lnTo>
                  <a:lnTo>
                    <a:pt x="1701800" y="1676400"/>
                  </a:lnTo>
                  <a:lnTo>
                    <a:pt x="1651000" y="1676400"/>
                  </a:lnTo>
                  <a:lnTo>
                    <a:pt x="1592326" y="1947926"/>
                  </a:lnTo>
                  <a:lnTo>
                    <a:pt x="1155700" y="1676400"/>
                  </a:lnTo>
                  <a:lnTo>
                    <a:pt x="279400" y="1676400"/>
                  </a:lnTo>
                  <a:lnTo>
                    <a:pt x="234080" y="1672743"/>
                  </a:lnTo>
                  <a:lnTo>
                    <a:pt x="191089" y="1662155"/>
                  </a:lnTo>
                  <a:lnTo>
                    <a:pt x="151001" y="1645213"/>
                  </a:lnTo>
                  <a:lnTo>
                    <a:pt x="114391" y="1622491"/>
                  </a:lnTo>
                  <a:lnTo>
                    <a:pt x="81835" y="1594564"/>
                  </a:lnTo>
                  <a:lnTo>
                    <a:pt x="53908" y="1562008"/>
                  </a:lnTo>
                  <a:lnTo>
                    <a:pt x="31186" y="1525398"/>
                  </a:lnTo>
                  <a:lnTo>
                    <a:pt x="14244" y="1485310"/>
                  </a:lnTo>
                  <a:lnTo>
                    <a:pt x="3656" y="1442319"/>
                  </a:lnTo>
                  <a:lnTo>
                    <a:pt x="0" y="1397000"/>
                  </a:lnTo>
                  <a:lnTo>
                    <a:pt x="0" y="977900"/>
                  </a:lnTo>
                  <a:lnTo>
                    <a:pt x="0" y="2794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30604" y="2561590"/>
            <a:ext cx="15500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돋움"/>
                <a:cs typeface="돋움"/>
              </a:rPr>
              <a:t>동일 제품을 </a:t>
            </a:r>
            <a:r>
              <a:rPr sz="1800" spc="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여러 업체에서 </a:t>
            </a:r>
            <a:r>
              <a:rPr sz="1800" spc="-59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생산한다는 정 </a:t>
            </a:r>
            <a:r>
              <a:rPr sz="1800" spc="-59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보를</a:t>
            </a:r>
            <a:r>
              <a:rPr sz="1800" spc="-4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입력할</a:t>
            </a:r>
            <a:r>
              <a:rPr sz="1800" spc="-4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수 </a:t>
            </a:r>
            <a:r>
              <a:rPr sz="1800" spc="-59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없음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" y="57911"/>
            <a:ext cx="8920480" cy="6362700"/>
            <a:chOff x="96011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15061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115" y="1432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0" y="6202680"/>
                  </a:moveTo>
                  <a:lnTo>
                    <a:pt x="8773668" y="6202680"/>
                  </a:lnTo>
                  <a:lnTo>
                    <a:pt x="8773668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614409" y="6465519"/>
            <a:ext cx="199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굴림"/>
                <a:cs typeface="굴림"/>
              </a:rPr>
              <a:t>33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" y="6425700"/>
            <a:ext cx="148399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돋움"/>
                <a:cs typeface="돋움"/>
              </a:rPr>
              <a:t>10장.</a:t>
            </a:r>
            <a:r>
              <a:rPr sz="1450" i="1" spc="-7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모델의</a:t>
            </a:r>
            <a:r>
              <a:rPr sz="1450" i="1" spc="-6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검토</a:t>
            </a:r>
            <a:endParaRPr sz="1450">
              <a:latin typeface="돋움"/>
              <a:cs typeface="돋움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5027" y="376427"/>
            <a:ext cx="7807325" cy="645160"/>
            <a:chOff x="605027" y="376427"/>
            <a:chExt cx="7807325" cy="645160"/>
          </a:xfrm>
        </p:grpSpPr>
        <p:sp>
          <p:nvSpPr>
            <p:cNvPr id="8" name="object 8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80999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438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10.5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M:N</a:t>
            </a:r>
            <a:r>
              <a:rPr sz="3000" spc="-90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관계의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해소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793875"/>
            <a:ext cx="2282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올바른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해소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방법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47912" y="2533650"/>
            <a:ext cx="1247775" cy="1581150"/>
            <a:chOff x="2347912" y="2533650"/>
            <a:chExt cx="1247775" cy="1581150"/>
          </a:xfrm>
        </p:grpSpPr>
        <p:sp>
          <p:nvSpPr>
            <p:cNvPr id="13" name="object 13"/>
            <p:cNvSpPr/>
            <p:nvPr/>
          </p:nvSpPr>
          <p:spPr>
            <a:xfrm>
              <a:off x="2347975" y="2883281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6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47975" y="3218561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6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7975" y="2533650"/>
              <a:ext cx="1247775" cy="1581150"/>
            </a:xfrm>
            <a:custGeom>
              <a:avLst/>
              <a:gdLst/>
              <a:ahLst/>
              <a:cxnLst/>
              <a:rect l="l" t="t" r="r" b="b"/>
              <a:pathLst>
                <a:path w="1247775" h="1581150">
                  <a:moveTo>
                    <a:pt x="14224" y="0"/>
                  </a:moveTo>
                  <a:lnTo>
                    <a:pt x="14224" y="1581023"/>
                  </a:lnTo>
                </a:path>
                <a:path w="1247775" h="1581150">
                  <a:moveTo>
                    <a:pt x="1233424" y="0"/>
                  </a:moveTo>
                  <a:lnTo>
                    <a:pt x="1233424" y="1581023"/>
                  </a:lnTo>
                </a:path>
                <a:path w="1247775" h="1581150">
                  <a:moveTo>
                    <a:pt x="0" y="14350"/>
                  </a:moveTo>
                  <a:lnTo>
                    <a:pt x="1247648" y="14350"/>
                  </a:lnTo>
                </a:path>
                <a:path w="1247775" h="1581150">
                  <a:moveTo>
                    <a:pt x="0" y="1566672"/>
                  </a:moveTo>
                  <a:lnTo>
                    <a:pt x="1247648" y="156667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362200" y="2547175"/>
          <a:ext cx="1031240" cy="123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15" dirty="0">
                          <a:latin typeface="돋움"/>
                          <a:cs typeface="돋움"/>
                        </a:rPr>
                        <a:t>제품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제품명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제품분류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ts val="1725"/>
                        </a:lnSpc>
                        <a:spcBef>
                          <a:spcPts val="38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판매코너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4329176" y="3689350"/>
            <a:ext cx="1247775" cy="0"/>
          </a:xfrm>
          <a:custGeom>
            <a:avLst/>
            <a:gdLst/>
            <a:ahLst/>
            <a:cxnLst/>
            <a:rect l="l" t="t" r="r" b="b"/>
            <a:pathLst>
              <a:path w="1247775">
                <a:moveTo>
                  <a:pt x="0" y="0"/>
                </a:moveTo>
                <a:lnTo>
                  <a:pt x="12476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28625" y="4835588"/>
            <a:ext cx="3170555" cy="1608455"/>
            <a:chOff x="428625" y="4835588"/>
            <a:chExt cx="3170555" cy="1608455"/>
          </a:xfrm>
        </p:grpSpPr>
        <p:sp>
          <p:nvSpPr>
            <p:cNvPr id="19" name="object 19"/>
            <p:cNvSpPr/>
            <p:nvPr/>
          </p:nvSpPr>
          <p:spPr>
            <a:xfrm>
              <a:off x="457200" y="5199379"/>
              <a:ext cx="3113405" cy="1216025"/>
            </a:xfrm>
            <a:custGeom>
              <a:avLst/>
              <a:gdLst/>
              <a:ahLst/>
              <a:cxnLst/>
              <a:rect l="l" t="t" r="r" b="b"/>
              <a:pathLst>
                <a:path w="3113404" h="1216025">
                  <a:moveTo>
                    <a:pt x="3113087" y="0"/>
                  </a:moveTo>
                  <a:lnTo>
                    <a:pt x="1974850" y="0"/>
                  </a:lnTo>
                  <a:lnTo>
                    <a:pt x="911225" y="0"/>
                  </a:lnTo>
                  <a:lnTo>
                    <a:pt x="0" y="0"/>
                  </a:lnTo>
                  <a:lnTo>
                    <a:pt x="0" y="1216025"/>
                  </a:lnTo>
                  <a:lnTo>
                    <a:pt x="911225" y="1216025"/>
                  </a:lnTo>
                  <a:lnTo>
                    <a:pt x="1974850" y="1216025"/>
                  </a:lnTo>
                  <a:lnTo>
                    <a:pt x="3113087" y="1216025"/>
                  </a:lnTo>
                  <a:lnTo>
                    <a:pt x="3113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912" y="4849876"/>
              <a:ext cx="3141980" cy="1579880"/>
            </a:xfrm>
            <a:custGeom>
              <a:avLst/>
              <a:gdLst/>
              <a:ahLst/>
              <a:cxnLst/>
              <a:rect l="l" t="t" r="r" b="b"/>
              <a:pathLst>
                <a:path w="3141979" h="1579879">
                  <a:moveTo>
                    <a:pt x="925512" y="0"/>
                  </a:moveTo>
                  <a:lnTo>
                    <a:pt x="925512" y="1579816"/>
                  </a:lnTo>
                </a:path>
                <a:path w="3141979" h="1579879">
                  <a:moveTo>
                    <a:pt x="1989137" y="0"/>
                  </a:moveTo>
                  <a:lnTo>
                    <a:pt x="1989137" y="1579816"/>
                  </a:lnTo>
                </a:path>
                <a:path w="3141979" h="1579879">
                  <a:moveTo>
                    <a:pt x="0" y="349504"/>
                  </a:moveTo>
                  <a:lnTo>
                    <a:pt x="3141662" y="34950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912" y="4849876"/>
              <a:ext cx="3141980" cy="1579880"/>
            </a:xfrm>
            <a:custGeom>
              <a:avLst/>
              <a:gdLst/>
              <a:ahLst/>
              <a:cxnLst/>
              <a:rect l="l" t="t" r="r" b="b"/>
              <a:pathLst>
                <a:path w="3141979" h="1579879">
                  <a:moveTo>
                    <a:pt x="14287" y="0"/>
                  </a:moveTo>
                  <a:lnTo>
                    <a:pt x="14287" y="1579816"/>
                  </a:lnTo>
                </a:path>
                <a:path w="3141979" h="1579879">
                  <a:moveTo>
                    <a:pt x="3127438" y="0"/>
                  </a:moveTo>
                  <a:lnTo>
                    <a:pt x="3127438" y="1579816"/>
                  </a:lnTo>
                </a:path>
                <a:path w="3141979" h="1579879">
                  <a:moveTo>
                    <a:pt x="0" y="14224"/>
                  </a:moveTo>
                  <a:lnTo>
                    <a:pt x="3141662" y="14224"/>
                  </a:lnTo>
                </a:path>
                <a:path w="3141979" h="1579879">
                  <a:moveTo>
                    <a:pt x="0" y="1565529"/>
                  </a:moveTo>
                  <a:lnTo>
                    <a:pt x="3141662" y="156552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1487" y="4904054"/>
            <a:ext cx="3084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95"/>
              </a:spcBef>
              <a:tabLst>
                <a:tab pos="1025525" algn="l"/>
                <a:tab pos="2127250" algn="l"/>
              </a:tabLst>
            </a:pPr>
            <a:r>
              <a:rPr sz="1600" b="1" spc="15" dirty="0">
                <a:latin typeface="굴림"/>
                <a:cs typeface="굴림"/>
              </a:rPr>
              <a:t>제품명	제품분류	</a:t>
            </a:r>
            <a:r>
              <a:rPr sz="1600" b="1" spc="10" dirty="0">
                <a:latin typeface="굴림"/>
                <a:cs typeface="굴림"/>
              </a:rPr>
              <a:t>판매코너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1487" y="5190490"/>
            <a:ext cx="89090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484"/>
              </a:spcBef>
            </a:pPr>
            <a:r>
              <a:rPr sz="1600" b="1" spc="5" dirty="0">
                <a:latin typeface="굴림"/>
                <a:cs typeface="굴림"/>
              </a:rPr>
              <a:t>TV</a:t>
            </a:r>
            <a:endParaRPr sz="1600">
              <a:latin typeface="굴림"/>
              <a:cs typeface="굴림"/>
            </a:endParaRPr>
          </a:p>
          <a:p>
            <a:pPr marL="76835">
              <a:lnSpc>
                <a:spcPct val="100000"/>
              </a:lnSpc>
              <a:spcBef>
                <a:spcPts val="384"/>
              </a:spcBef>
            </a:pPr>
            <a:r>
              <a:rPr sz="1600" b="1" spc="10" dirty="0">
                <a:latin typeface="굴림"/>
                <a:cs typeface="굴림"/>
              </a:rPr>
              <a:t>냉장고</a:t>
            </a:r>
            <a:endParaRPr sz="1600">
              <a:latin typeface="굴림"/>
              <a:cs typeface="굴림"/>
            </a:endParaRPr>
          </a:p>
          <a:p>
            <a:pPr marL="76835">
              <a:lnSpc>
                <a:spcPct val="100000"/>
              </a:lnSpc>
              <a:spcBef>
                <a:spcPts val="380"/>
              </a:spcBef>
            </a:pPr>
            <a:r>
              <a:rPr sz="1600" b="1" spc="5" dirty="0">
                <a:latin typeface="굴림"/>
                <a:cs typeface="굴림"/>
              </a:rPr>
              <a:t>MP3</a:t>
            </a:r>
            <a:endParaRPr sz="1600">
              <a:latin typeface="굴림"/>
              <a:cs typeface="굴림"/>
            </a:endParaRPr>
          </a:p>
          <a:p>
            <a:pPr marL="76835">
              <a:lnSpc>
                <a:spcPct val="100000"/>
              </a:lnSpc>
              <a:spcBef>
                <a:spcPts val="385"/>
              </a:spcBef>
            </a:pPr>
            <a:r>
              <a:rPr sz="1600" b="1" spc="10" dirty="0">
                <a:latin typeface="굴림"/>
                <a:cs typeface="굴림"/>
              </a:rPr>
              <a:t>세탁기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4775" y="5190490"/>
            <a:ext cx="105092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215265" indent="-635" algn="ctr">
              <a:lnSpc>
                <a:spcPct val="120000"/>
              </a:lnSpc>
              <a:spcBef>
                <a:spcPts val="100"/>
              </a:spcBef>
            </a:pPr>
            <a:r>
              <a:rPr sz="1600" b="1" spc="10" dirty="0">
                <a:latin typeface="굴림"/>
                <a:cs typeface="굴림"/>
              </a:rPr>
              <a:t>가전 </a:t>
            </a:r>
            <a:r>
              <a:rPr sz="1600" b="1" spc="15" dirty="0">
                <a:latin typeface="굴림"/>
                <a:cs typeface="굴림"/>
              </a:rPr>
              <a:t> </a:t>
            </a:r>
            <a:r>
              <a:rPr sz="1600" b="1" spc="10" dirty="0">
                <a:latin typeface="굴림"/>
                <a:cs typeface="굴림"/>
              </a:rPr>
              <a:t>가전 </a:t>
            </a:r>
            <a:r>
              <a:rPr sz="1600" b="1" spc="15" dirty="0">
                <a:latin typeface="굴림"/>
                <a:cs typeface="굴림"/>
              </a:rPr>
              <a:t> </a:t>
            </a:r>
            <a:r>
              <a:rPr sz="1600" b="1" spc="5" dirty="0">
                <a:latin typeface="굴림"/>
                <a:cs typeface="굴림"/>
              </a:rPr>
              <a:t>미디어  </a:t>
            </a:r>
            <a:r>
              <a:rPr sz="1600" b="1" spc="10" dirty="0">
                <a:latin typeface="굴림"/>
                <a:cs typeface="굴림"/>
              </a:rPr>
              <a:t>가전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38400" y="5190490"/>
            <a:ext cx="111823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484"/>
              </a:spcBef>
            </a:pPr>
            <a:r>
              <a:rPr sz="1600" b="1" spc="10" dirty="0">
                <a:latin typeface="굴림"/>
                <a:cs typeface="굴림"/>
              </a:rPr>
              <a:t>1-C</a:t>
            </a:r>
            <a:endParaRPr sz="1600">
              <a:latin typeface="굴림"/>
              <a:cs typeface="굴림"/>
            </a:endParaRPr>
          </a:p>
          <a:p>
            <a:pPr marL="6985" algn="ctr">
              <a:lnSpc>
                <a:spcPct val="100000"/>
              </a:lnSpc>
              <a:spcBef>
                <a:spcPts val="384"/>
              </a:spcBef>
            </a:pPr>
            <a:r>
              <a:rPr sz="1600" b="1" spc="10" dirty="0">
                <a:latin typeface="굴림"/>
                <a:cs typeface="굴림"/>
              </a:rPr>
              <a:t>2-A</a:t>
            </a:r>
            <a:endParaRPr sz="1600">
              <a:latin typeface="굴림"/>
              <a:cs typeface="굴림"/>
            </a:endParaRPr>
          </a:p>
          <a:p>
            <a:pPr marL="8890" algn="ctr">
              <a:lnSpc>
                <a:spcPct val="100000"/>
              </a:lnSpc>
              <a:spcBef>
                <a:spcPts val="380"/>
              </a:spcBef>
            </a:pPr>
            <a:r>
              <a:rPr sz="1600" b="1" spc="10" dirty="0">
                <a:latin typeface="굴림"/>
                <a:cs typeface="굴림"/>
              </a:rPr>
              <a:t>1-F</a:t>
            </a:r>
            <a:endParaRPr sz="1600">
              <a:latin typeface="굴림"/>
              <a:cs typeface="굴림"/>
            </a:endParaRPr>
          </a:p>
          <a:p>
            <a:pPr marL="8890" algn="ctr">
              <a:lnSpc>
                <a:spcPct val="100000"/>
              </a:lnSpc>
              <a:spcBef>
                <a:spcPts val="385"/>
              </a:spcBef>
            </a:pPr>
            <a:r>
              <a:rPr sz="1600" b="1" spc="10" dirty="0">
                <a:latin typeface="굴림"/>
                <a:cs typeface="굴림"/>
              </a:rPr>
              <a:t>1-F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740" y="4557140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제품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29488" y="4835588"/>
            <a:ext cx="2038350" cy="1608455"/>
            <a:chOff x="6829488" y="4835588"/>
            <a:chExt cx="2038350" cy="1608455"/>
          </a:xfrm>
        </p:grpSpPr>
        <p:sp>
          <p:nvSpPr>
            <p:cNvPr id="28" name="object 28"/>
            <p:cNvSpPr/>
            <p:nvPr/>
          </p:nvSpPr>
          <p:spPr>
            <a:xfrm>
              <a:off x="6858000" y="5199379"/>
              <a:ext cx="1981200" cy="1216025"/>
            </a:xfrm>
            <a:custGeom>
              <a:avLst/>
              <a:gdLst/>
              <a:ahLst/>
              <a:cxnLst/>
              <a:rect l="l" t="t" r="r" b="b"/>
              <a:pathLst>
                <a:path w="1981200" h="1216025">
                  <a:moveTo>
                    <a:pt x="1981200" y="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1216025"/>
                  </a:lnTo>
                  <a:lnTo>
                    <a:pt x="914400" y="1216025"/>
                  </a:lnTo>
                  <a:lnTo>
                    <a:pt x="1981200" y="1216025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43776" y="4849876"/>
              <a:ext cx="2009775" cy="1579880"/>
            </a:xfrm>
            <a:custGeom>
              <a:avLst/>
              <a:gdLst/>
              <a:ahLst/>
              <a:cxnLst/>
              <a:rect l="l" t="t" r="r" b="b"/>
              <a:pathLst>
                <a:path w="2009775" h="1579879">
                  <a:moveTo>
                    <a:pt x="928624" y="0"/>
                  </a:moveTo>
                  <a:lnTo>
                    <a:pt x="928624" y="1579816"/>
                  </a:lnTo>
                </a:path>
                <a:path w="2009775" h="1579879">
                  <a:moveTo>
                    <a:pt x="0" y="349504"/>
                  </a:moveTo>
                  <a:lnTo>
                    <a:pt x="2009648" y="34950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43776" y="4849876"/>
              <a:ext cx="2009775" cy="1579880"/>
            </a:xfrm>
            <a:custGeom>
              <a:avLst/>
              <a:gdLst/>
              <a:ahLst/>
              <a:cxnLst/>
              <a:rect l="l" t="t" r="r" b="b"/>
              <a:pathLst>
                <a:path w="2009775" h="1579879">
                  <a:moveTo>
                    <a:pt x="14224" y="0"/>
                  </a:moveTo>
                  <a:lnTo>
                    <a:pt x="14224" y="1579816"/>
                  </a:lnTo>
                </a:path>
                <a:path w="2009775" h="1579879">
                  <a:moveTo>
                    <a:pt x="1995424" y="0"/>
                  </a:moveTo>
                  <a:lnTo>
                    <a:pt x="1995424" y="1579816"/>
                  </a:lnTo>
                </a:path>
                <a:path w="2009775" h="1579879">
                  <a:moveTo>
                    <a:pt x="0" y="14224"/>
                  </a:moveTo>
                  <a:lnTo>
                    <a:pt x="2009648" y="14224"/>
                  </a:lnTo>
                </a:path>
                <a:path w="2009775" h="1579879">
                  <a:moveTo>
                    <a:pt x="0" y="1565529"/>
                  </a:moveTo>
                  <a:lnTo>
                    <a:pt x="2009648" y="156552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72287" y="4904054"/>
            <a:ext cx="1952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5"/>
              </a:spcBef>
              <a:tabLst>
                <a:tab pos="1031240" algn="l"/>
              </a:tabLst>
            </a:pPr>
            <a:r>
              <a:rPr sz="1600" b="1" spc="15" dirty="0">
                <a:latin typeface="굴림"/>
                <a:cs typeface="굴림"/>
              </a:rPr>
              <a:t>업체명	</a:t>
            </a:r>
            <a:r>
              <a:rPr sz="1600" b="1" spc="10" dirty="0">
                <a:latin typeface="굴림"/>
                <a:cs typeface="굴림"/>
              </a:rPr>
              <a:t>공장위치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72287" y="5190490"/>
            <a:ext cx="89408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484"/>
              </a:spcBef>
            </a:pPr>
            <a:r>
              <a:rPr sz="1600" b="1" spc="15" dirty="0">
                <a:latin typeface="굴림"/>
                <a:cs typeface="굴림"/>
              </a:rPr>
              <a:t>삼성</a:t>
            </a:r>
            <a:endParaRPr sz="1600">
              <a:latin typeface="굴림"/>
              <a:cs typeface="굴림"/>
            </a:endParaRPr>
          </a:p>
          <a:p>
            <a:pPr marL="77470">
              <a:lnSpc>
                <a:spcPct val="100000"/>
              </a:lnSpc>
              <a:spcBef>
                <a:spcPts val="384"/>
              </a:spcBef>
            </a:pPr>
            <a:r>
              <a:rPr sz="1600" b="1" spc="10" dirty="0">
                <a:latin typeface="굴림"/>
                <a:cs typeface="굴림"/>
              </a:rPr>
              <a:t>LG</a:t>
            </a:r>
            <a:endParaRPr sz="1600">
              <a:latin typeface="굴림"/>
              <a:cs typeface="굴림"/>
            </a:endParaRPr>
          </a:p>
          <a:p>
            <a:pPr marL="77470">
              <a:lnSpc>
                <a:spcPct val="100000"/>
              </a:lnSpc>
              <a:spcBef>
                <a:spcPts val="380"/>
              </a:spcBef>
            </a:pPr>
            <a:r>
              <a:rPr sz="1600" b="1" spc="15" dirty="0">
                <a:latin typeface="굴림"/>
                <a:cs typeface="굴림"/>
              </a:rPr>
              <a:t>대우</a:t>
            </a:r>
            <a:endParaRPr sz="1600">
              <a:latin typeface="굴림"/>
              <a:cs typeface="굴림"/>
            </a:endParaRPr>
          </a:p>
          <a:p>
            <a:pPr marL="77470">
              <a:lnSpc>
                <a:spcPct val="100000"/>
              </a:lnSpc>
              <a:spcBef>
                <a:spcPts val="385"/>
              </a:spcBef>
            </a:pPr>
            <a:r>
              <a:rPr sz="1600" b="1" spc="10" dirty="0">
                <a:latin typeface="굴림"/>
                <a:cs typeface="굴림"/>
              </a:rPr>
              <a:t>현대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78750" y="5190490"/>
            <a:ext cx="104648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 marR="309880" algn="just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latin typeface="굴림"/>
                <a:cs typeface="굴림"/>
              </a:rPr>
              <a:t>수원  강릉  부산  </a:t>
            </a:r>
            <a:r>
              <a:rPr sz="1600" b="1" spc="10" dirty="0">
                <a:latin typeface="굴림"/>
                <a:cs typeface="굴림"/>
              </a:rPr>
              <a:t>광주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61429" y="4557140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제조업체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10312" y="2532062"/>
            <a:ext cx="1247775" cy="1172210"/>
            <a:chOff x="6310312" y="2532062"/>
            <a:chExt cx="1247775" cy="1172210"/>
          </a:xfrm>
        </p:grpSpPr>
        <p:sp>
          <p:nvSpPr>
            <p:cNvPr id="36" name="object 36"/>
            <p:cNvSpPr/>
            <p:nvPr/>
          </p:nvSpPr>
          <p:spPr>
            <a:xfrm>
              <a:off x="6310375" y="2884550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6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10375" y="3240151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6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10375" y="2532125"/>
              <a:ext cx="1247775" cy="1171575"/>
            </a:xfrm>
            <a:custGeom>
              <a:avLst/>
              <a:gdLst/>
              <a:ahLst/>
              <a:cxnLst/>
              <a:rect l="l" t="t" r="r" b="b"/>
              <a:pathLst>
                <a:path w="1247775" h="1171575">
                  <a:moveTo>
                    <a:pt x="14224" y="0"/>
                  </a:moveTo>
                  <a:lnTo>
                    <a:pt x="14224" y="1171575"/>
                  </a:lnTo>
                </a:path>
                <a:path w="1247775" h="1171575">
                  <a:moveTo>
                    <a:pt x="1233424" y="0"/>
                  </a:moveTo>
                  <a:lnTo>
                    <a:pt x="1233424" y="1171575"/>
                  </a:lnTo>
                </a:path>
                <a:path w="1247775" h="1171575">
                  <a:moveTo>
                    <a:pt x="0" y="14224"/>
                  </a:moveTo>
                  <a:lnTo>
                    <a:pt x="1247648" y="14224"/>
                  </a:lnTo>
                </a:path>
                <a:path w="1247775" h="1171575">
                  <a:moveTo>
                    <a:pt x="0" y="1157224"/>
                  </a:moveTo>
                  <a:lnTo>
                    <a:pt x="1247648" y="1157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558028" y="3151632"/>
            <a:ext cx="767080" cy="314325"/>
            <a:chOff x="5558028" y="3151632"/>
            <a:chExt cx="767080" cy="314325"/>
          </a:xfrm>
        </p:grpSpPr>
        <p:sp>
          <p:nvSpPr>
            <p:cNvPr id="40" name="object 40"/>
            <p:cNvSpPr/>
            <p:nvPr/>
          </p:nvSpPr>
          <p:spPr>
            <a:xfrm>
              <a:off x="5562600" y="3156204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62600" y="3308604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404228" y="2481345"/>
            <a:ext cx="945515" cy="10585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844"/>
              </a:spcBef>
            </a:pPr>
            <a:r>
              <a:rPr sz="1600" b="1" spc="10" dirty="0">
                <a:latin typeface="돋움"/>
                <a:cs typeface="돋움"/>
              </a:rPr>
              <a:t>제조업체</a:t>
            </a:r>
            <a:endParaRPr sz="1600">
              <a:latin typeface="돋움"/>
              <a:cs typeface="돋움"/>
            </a:endParaRPr>
          </a:p>
          <a:p>
            <a:pPr marL="12700" marR="112395">
              <a:lnSpc>
                <a:spcPts val="2800"/>
              </a:lnSpc>
              <a:buFont typeface="Symbol"/>
              <a:buChar char=""/>
              <a:tabLst>
                <a:tab pos="221615" algn="l"/>
              </a:tabLst>
            </a:pPr>
            <a:r>
              <a:rPr sz="1600" b="1" spc="5" dirty="0">
                <a:latin typeface="돋움"/>
                <a:cs typeface="돋움"/>
              </a:rPr>
              <a:t>업체명  공장위치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81400" y="3151632"/>
            <a:ext cx="767080" cy="314325"/>
            <a:chOff x="3581400" y="3151632"/>
            <a:chExt cx="767080" cy="314325"/>
          </a:xfrm>
        </p:grpSpPr>
        <p:sp>
          <p:nvSpPr>
            <p:cNvPr id="44" name="object 44"/>
            <p:cNvSpPr/>
            <p:nvPr/>
          </p:nvSpPr>
          <p:spPr>
            <a:xfrm>
              <a:off x="3581400" y="3308604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00" y="3156204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4162488" y="4832286"/>
            <a:ext cx="2038350" cy="1902460"/>
            <a:chOff x="4162488" y="4832286"/>
            <a:chExt cx="2038350" cy="1902460"/>
          </a:xfrm>
        </p:grpSpPr>
        <p:sp>
          <p:nvSpPr>
            <p:cNvPr id="47" name="object 47"/>
            <p:cNvSpPr/>
            <p:nvPr/>
          </p:nvSpPr>
          <p:spPr>
            <a:xfrm>
              <a:off x="4191000" y="5196154"/>
              <a:ext cx="1981200" cy="1510030"/>
            </a:xfrm>
            <a:custGeom>
              <a:avLst/>
              <a:gdLst/>
              <a:ahLst/>
              <a:cxnLst/>
              <a:rect l="l" t="t" r="r" b="b"/>
              <a:pathLst>
                <a:path w="1981200" h="1510029">
                  <a:moveTo>
                    <a:pt x="1981200" y="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1509763"/>
                  </a:lnTo>
                  <a:lnTo>
                    <a:pt x="914400" y="1509763"/>
                  </a:lnTo>
                  <a:lnTo>
                    <a:pt x="1981200" y="1509763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76776" y="4846573"/>
              <a:ext cx="2009775" cy="1873885"/>
            </a:xfrm>
            <a:custGeom>
              <a:avLst/>
              <a:gdLst/>
              <a:ahLst/>
              <a:cxnLst/>
              <a:rect l="l" t="t" r="r" b="b"/>
              <a:pathLst>
                <a:path w="2009775" h="1873884">
                  <a:moveTo>
                    <a:pt x="928624" y="0"/>
                  </a:moveTo>
                  <a:lnTo>
                    <a:pt x="928624" y="1873631"/>
                  </a:lnTo>
                </a:path>
                <a:path w="2009775" h="1873884">
                  <a:moveTo>
                    <a:pt x="0" y="349631"/>
                  </a:moveTo>
                  <a:lnTo>
                    <a:pt x="2009648" y="3496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76776" y="4846573"/>
              <a:ext cx="2009775" cy="1873885"/>
            </a:xfrm>
            <a:custGeom>
              <a:avLst/>
              <a:gdLst/>
              <a:ahLst/>
              <a:cxnLst/>
              <a:rect l="l" t="t" r="r" b="b"/>
              <a:pathLst>
                <a:path w="2009775" h="1873884">
                  <a:moveTo>
                    <a:pt x="14224" y="0"/>
                  </a:moveTo>
                  <a:lnTo>
                    <a:pt x="14224" y="1873631"/>
                  </a:lnTo>
                </a:path>
                <a:path w="2009775" h="1873884">
                  <a:moveTo>
                    <a:pt x="1995424" y="0"/>
                  </a:moveTo>
                  <a:lnTo>
                    <a:pt x="1995424" y="1873631"/>
                  </a:lnTo>
                </a:path>
                <a:path w="2009775" h="1873884">
                  <a:moveTo>
                    <a:pt x="0" y="14350"/>
                  </a:moveTo>
                  <a:lnTo>
                    <a:pt x="2009648" y="14350"/>
                  </a:lnTo>
                </a:path>
                <a:path w="2009775" h="1873884">
                  <a:moveTo>
                    <a:pt x="0" y="1859343"/>
                  </a:moveTo>
                  <a:lnTo>
                    <a:pt x="2009648" y="185934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205287" y="4901310"/>
            <a:ext cx="894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굴림"/>
                <a:cs typeface="굴림"/>
              </a:rPr>
              <a:t>제품명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11750" y="4901310"/>
            <a:ext cx="1046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굴림"/>
                <a:cs typeface="굴림"/>
              </a:rPr>
              <a:t>업체명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70375" y="5186934"/>
            <a:ext cx="62928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0660">
              <a:lnSpc>
                <a:spcPct val="120100"/>
              </a:lnSpc>
              <a:spcBef>
                <a:spcPts val="100"/>
              </a:spcBef>
            </a:pPr>
            <a:r>
              <a:rPr sz="1600" b="1" spc="5" dirty="0">
                <a:latin typeface="굴림"/>
                <a:cs typeface="굴림"/>
              </a:rPr>
              <a:t>TV </a:t>
            </a:r>
            <a:r>
              <a:rPr sz="1600" b="1" spc="10" dirty="0">
                <a:latin typeface="굴림"/>
                <a:cs typeface="굴림"/>
              </a:rPr>
              <a:t> </a:t>
            </a:r>
            <a:r>
              <a:rPr sz="1600" b="1" spc="5" dirty="0">
                <a:latin typeface="굴림"/>
                <a:cs typeface="굴림"/>
              </a:rPr>
              <a:t>TV </a:t>
            </a:r>
            <a:r>
              <a:rPr sz="1600" b="1" spc="10" dirty="0">
                <a:latin typeface="굴림"/>
                <a:cs typeface="굴림"/>
              </a:rPr>
              <a:t> </a:t>
            </a:r>
            <a:r>
              <a:rPr sz="1600" b="1" spc="5" dirty="0">
                <a:latin typeface="굴림"/>
                <a:cs typeface="굴림"/>
              </a:rPr>
              <a:t>MP</a:t>
            </a:r>
            <a:r>
              <a:rPr sz="1600" b="1" spc="10" dirty="0">
                <a:latin typeface="굴림"/>
                <a:cs typeface="굴림"/>
              </a:rPr>
              <a:t>3</a:t>
            </a:r>
            <a:endParaRPr sz="16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10" dirty="0">
                <a:latin typeface="굴림"/>
                <a:cs typeface="굴림"/>
              </a:rPr>
              <a:t>세탁기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70375" y="6396634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24932" y="5186934"/>
            <a:ext cx="42799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latin typeface="굴림"/>
                <a:cs typeface="굴림"/>
              </a:rPr>
              <a:t>대우  현대  삼성  삼성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25515" y="6396634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94175" y="4554092"/>
            <a:ext cx="1038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업체별제품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3581400" y="2708211"/>
          <a:ext cx="2743199" cy="966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485"/>
                        </a:lnSpc>
                        <a:spcBef>
                          <a:spcPts val="107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652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업체별제품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485"/>
                        </a:lnSpc>
                        <a:spcBef>
                          <a:spcPts val="107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652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0355" indent="-208915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제품명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300355" indent="-208915">
                        <a:lnSpc>
                          <a:spcPct val="100000"/>
                        </a:lnSpc>
                        <a:spcBef>
                          <a:spcPts val="390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업체명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object 58"/>
          <p:cNvSpPr/>
          <p:nvPr/>
        </p:nvSpPr>
        <p:spPr>
          <a:xfrm>
            <a:off x="3578605" y="5309615"/>
            <a:ext cx="3284854" cy="952500"/>
          </a:xfrm>
          <a:custGeom>
            <a:avLst/>
            <a:gdLst/>
            <a:ahLst/>
            <a:cxnLst/>
            <a:rect l="l" t="t" r="r" b="b"/>
            <a:pathLst>
              <a:path w="3284854" h="952500">
                <a:moveTo>
                  <a:pt x="612394" y="38100"/>
                </a:moveTo>
                <a:lnTo>
                  <a:pt x="599694" y="31750"/>
                </a:lnTo>
                <a:lnTo>
                  <a:pt x="536194" y="0"/>
                </a:lnTo>
                <a:lnTo>
                  <a:pt x="536194" y="31750"/>
                </a:lnTo>
                <a:lnTo>
                  <a:pt x="2794" y="31750"/>
                </a:lnTo>
                <a:lnTo>
                  <a:pt x="2794" y="38100"/>
                </a:lnTo>
                <a:lnTo>
                  <a:pt x="0" y="43815"/>
                </a:lnTo>
                <a:lnTo>
                  <a:pt x="541337" y="314502"/>
                </a:lnTo>
                <a:lnTo>
                  <a:pt x="527177" y="342900"/>
                </a:lnTo>
                <a:lnTo>
                  <a:pt x="612394" y="342900"/>
                </a:lnTo>
                <a:lnTo>
                  <a:pt x="595337" y="320179"/>
                </a:lnTo>
                <a:lnTo>
                  <a:pt x="561213" y="274701"/>
                </a:lnTo>
                <a:lnTo>
                  <a:pt x="547014" y="303136"/>
                </a:lnTo>
                <a:lnTo>
                  <a:pt x="29705" y="44450"/>
                </a:lnTo>
                <a:lnTo>
                  <a:pt x="536194" y="44450"/>
                </a:lnTo>
                <a:lnTo>
                  <a:pt x="536194" y="76200"/>
                </a:lnTo>
                <a:lnTo>
                  <a:pt x="599694" y="44450"/>
                </a:lnTo>
                <a:lnTo>
                  <a:pt x="612394" y="38100"/>
                </a:lnTo>
                <a:close/>
              </a:path>
              <a:path w="3284854" h="952500">
                <a:moveTo>
                  <a:pt x="3284474" y="41910"/>
                </a:moveTo>
                <a:lnTo>
                  <a:pt x="3279394" y="38100"/>
                </a:lnTo>
                <a:lnTo>
                  <a:pt x="3275457" y="33147"/>
                </a:lnTo>
                <a:lnTo>
                  <a:pt x="2649829" y="519722"/>
                </a:lnTo>
                <a:lnTo>
                  <a:pt x="2630297" y="494639"/>
                </a:lnTo>
                <a:lnTo>
                  <a:pt x="2593594" y="571500"/>
                </a:lnTo>
                <a:lnTo>
                  <a:pt x="2677160" y="554786"/>
                </a:lnTo>
                <a:lnTo>
                  <a:pt x="2663710" y="537527"/>
                </a:lnTo>
                <a:lnTo>
                  <a:pt x="2657614" y="529717"/>
                </a:lnTo>
                <a:lnTo>
                  <a:pt x="3245916" y="72161"/>
                </a:lnTo>
                <a:lnTo>
                  <a:pt x="2634234" y="887742"/>
                </a:lnTo>
                <a:lnTo>
                  <a:pt x="2608834" y="868680"/>
                </a:lnTo>
                <a:lnTo>
                  <a:pt x="2593594" y="952500"/>
                </a:lnTo>
                <a:lnTo>
                  <a:pt x="2669794" y="914400"/>
                </a:lnTo>
                <a:lnTo>
                  <a:pt x="2657932" y="905510"/>
                </a:lnTo>
                <a:lnTo>
                  <a:pt x="2644394" y="895350"/>
                </a:lnTo>
                <a:lnTo>
                  <a:pt x="3284474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438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10.5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M:N</a:t>
            </a:r>
            <a:r>
              <a:rPr sz="3000" spc="-90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관계의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해소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540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Erwin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에서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M:N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관계의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3939" y="2421635"/>
            <a:ext cx="4104640" cy="3876040"/>
            <a:chOff x="1043939" y="2421635"/>
            <a:chExt cx="4104640" cy="3876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939" y="2421635"/>
              <a:ext cx="4104132" cy="38755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75993" y="3141725"/>
              <a:ext cx="1080770" cy="288290"/>
            </a:xfrm>
            <a:custGeom>
              <a:avLst/>
              <a:gdLst/>
              <a:ahLst/>
              <a:cxnLst/>
              <a:rect l="l" t="t" r="r" b="b"/>
              <a:pathLst>
                <a:path w="1080770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1032510" y="0"/>
                  </a:lnTo>
                  <a:lnTo>
                    <a:pt x="1051208" y="3768"/>
                  </a:lnTo>
                  <a:lnTo>
                    <a:pt x="1066466" y="14049"/>
                  </a:lnTo>
                  <a:lnTo>
                    <a:pt x="1076747" y="29307"/>
                  </a:lnTo>
                  <a:lnTo>
                    <a:pt x="1080516" y="48006"/>
                  </a:lnTo>
                  <a:lnTo>
                    <a:pt x="1080516" y="240029"/>
                  </a:lnTo>
                  <a:lnTo>
                    <a:pt x="1076747" y="258728"/>
                  </a:lnTo>
                  <a:lnTo>
                    <a:pt x="1066466" y="273986"/>
                  </a:lnTo>
                  <a:lnTo>
                    <a:pt x="1051208" y="284267"/>
                  </a:lnTo>
                  <a:lnTo>
                    <a:pt x="1032510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06141" y="3428237"/>
              <a:ext cx="251460" cy="1873250"/>
            </a:xfrm>
            <a:custGeom>
              <a:avLst/>
              <a:gdLst/>
              <a:ahLst/>
              <a:cxnLst/>
              <a:rect l="l" t="t" r="r" b="b"/>
              <a:pathLst>
                <a:path w="251460" h="1873250">
                  <a:moveTo>
                    <a:pt x="207325" y="1797968"/>
                  </a:moveTo>
                  <a:lnTo>
                    <a:pt x="175768" y="1801622"/>
                  </a:lnTo>
                  <a:lnTo>
                    <a:pt x="222376" y="1872996"/>
                  </a:lnTo>
                  <a:lnTo>
                    <a:pt x="245007" y="1810639"/>
                  </a:lnTo>
                  <a:lnTo>
                    <a:pt x="208787" y="1810639"/>
                  </a:lnTo>
                  <a:lnTo>
                    <a:pt x="207325" y="1797968"/>
                  </a:lnTo>
                  <a:close/>
                </a:path>
                <a:path w="251460" h="1873250">
                  <a:moveTo>
                    <a:pt x="219907" y="1796511"/>
                  </a:moveTo>
                  <a:lnTo>
                    <a:pt x="207325" y="1797968"/>
                  </a:lnTo>
                  <a:lnTo>
                    <a:pt x="208787" y="1810639"/>
                  </a:lnTo>
                  <a:lnTo>
                    <a:pt x="221360" y="1809114"/>
                  </a:lnTo>
                  <a:lnTo>
                    <a:pt x="219907" y="1796511"/>
                  </a:lnTo>
                  <a:close/>
                </a:path>
                <a:path w="251460" h="1873250">
                  <a:moveTo>
                    <a:pt x="251459" y="1792859"/>
                  </a:moveTo>
                  <a:lnTo>
                    <a:pt x="219907" y="1796511"/>
                  </a:lnTo>
                  <a:lnTo>
                    <a:pt x="221360" y="1809114"/>
                  </a:lnTo>
                  <a:lnTo>
                    <a:pt x="208787" y="1810639"/>
                  </a:lnTo>
                  <a:lnTo>
                    <a:pt x="245007" y="1810639"/>
                  </a:lnTo>
                  <a:lnTo>
                    <a:pt x="251459" y="1792859"/>
                  </a:lnTo>
                  <a:close/>
                </a:path>
                <a:path w="251460" h="1873250">
                  <a:moveTo>
                    <a:pt x="12700" y="0"/>
                  </a:moveTo>
                  <a:lnTo>
                    <a:pt x="0" y="1524"/>
                  </a:lnTo>
                  <a:lnTo>
                    <a:pt x="207325" y="1797968"/>
                  </a:lnTo>
                  <a:lnTo>
                    <a:pt x="219907" y="1796511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5520" y="4477511"/>
            <a:ext cx="3019044" cy="181965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448300" y="5334000"/>
            <a:ext cx="353695" cy="477520"/>
            <a:chOff x="5448300" y="5334000"/>
            <a:chExt cx="353695" cy="477520"/>
          </a:xfrm>
        </p:grpSpPr>
        <p:sp>
          <p:nvSpPr>
            <p:cNvPr id="10" name="object 10"/>
            <p:cNvSpPr/>
            <p:nvPr/>
          </p:nvSpPr>
          <p:spPr>
            <a:xfrm>
              <a:off x="5454395" y="5340095"/>
              <a:ext cx="341630" cy="464820"/>
            </a:xfrm>
            <a:custGeom>
              <a:avLst/>
              <a:gdLst/>
              <a:ahLst/>
              <a:cxnLst/>
              <a:rect l="l" t="t" r="r" b="b"/>
              <a:pathLst>
                <a:path w="341629" h="464820">
                  <a:moveTo>
                    <a:pt x="170687" y="0"/>
                  </a:moveTo>
                  <a:lnTo>
                    <a:pt x="170687" y="116204"/>
                  </a:lnTo>
                  <a:lnTo>
                    <a:pt x="0" y="116204"/>
                  </a:lnTo>
                  <a:lnTo>
                    <a:pt x="0" y="348614"/>
                  </a:lnTo>
                  <a:lnTo>
                    <a:pt x="170687" y="348614"/>
                  </a:lnTo>
                  <a:lnTo>
                    <a:pt x="170687" y="464819"/>
                  </a:lnTo>
                  <a:lnTo>
                    <a:pt x="341375" y="232409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4395" y="5340095"/>
              <a:ext cx="341630" cy="464820"/>
            </a:xfrm>
            <a:custGeom>
              <a:avLst/>
              <a:gdLst/>
              <a:ahLst/>
              <a:cxnLst/>
              <a:rect l="l" t="t" r="r" b="b"/>
              <a:pathLst>
                <a:path w="341629" h="464820">
                  <a:moveTo>
                    <a:pt x="0" y="116204"/>
                  </a:moveTo>
                  <a:lnTo>
                    <a:pt x="170687" y="116204"/>
                  </a:lnTo>
                  <a:lnTo>
                    <a:pt x="170687" y="0"/>
                  </a:lnTo>
                  <a:lnTo>
                    <a:pt x="341375" y="232409"/>
                  </a:lnTo>
                  <a:lnTo>
                    <a:pt x="170687" y="464819"/>
                  </a:lnTo>
                  <a:lnTo>
                    <a:pt x="170687" y="348614"/>
                  </a:lnTo>
                  <a:lnTo>
                    <a:pt x="0" y="348614"/>
                  </a:lnTo>
                  <a:lnTo>
                    <a:pt x="0" y="116204"/>
                  </a:lnTo>
                  <a:close/>
                </a:path>
              </a:pathLst>
            </a:custGeom>
            <a:ln w="12192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438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10.5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M:N</a:t>
            </a:r>
            <a:r>
              <a:rPr sz="3000" spc="-90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관계의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해소</a:t>
            </a:r>
            <a:endParaRPr sz="3000">
              <a:latin typeface="굴림"/>
              <a:cs typeface="굴림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4079" y="2625109"/>
            <a:ext cx="4590713" cy="30483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1793875"/>
            <a:ext cx="3540760" cy="81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Erwin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에서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M:N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관계의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해소</a:t>
            </a:r>
            <a:endParaRPr sz="2000">
              <a:latin typeface="굴림"/>
              <a:cs typeface="굴림"/>
            </a:endParaRPr>
          </a:p>
          <a:p>
            <a:pPr marL="317500">
              <a:lnSpc>
                <a:spcPct val="100000"/>
              </a:lnSpc>
              <a:spcBef>
                <a:spcPts val="1660"/>
              </a:spcBef>
            </a:pPr>
            <a:r>
              <a:rPr sz="1800" dirty="0">
                <a:latin typeface="돋움"/>
                <a:cs typeface="돋움"/>
              </a:rPr>
              <a:t>M:N</a:t>
            </a:r>
            <a:r>
              <a:rPr sz="1800" spc="-5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관계</a:t>
            </a:r>
            <a:r>
              <a:rPr sz="1800" spc="-4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선택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438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10.5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M:N</a:t>
            </a:r>
            <a:r>
              <a:rPr sz="3000" spc="-90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관계의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해소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540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Erwin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에서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M:N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관계의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해소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06167" y="2564892"/>
            <a:ext cx="5417820" cy="3380740"/>
            <a:chOff x="2106167" y="2564892"/>
            <a:chExt cx="5417820" cy="3380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4455" y="2564892"/>
              <a:ext cx="5399532" cy="33802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25217" y="2782062"/>
              <a:ext cx="3888104" cy="3005455"/>
            </a:xfrm>
            <a:custGeom>
              <a:avLst/>
              <a:gdLst/>
              <a:ahLst/>
              <a:cxnLst/>
              <a:rect l="l" t="t" r="r" b="b"/>
              <a:pathLst>
                <a:path w="3888104" h="3005454">
                  <a:moveTo>
                    <a:pt x="3095244" y="48005"/>
                  </a:moveTo>
                  <a:lnTo>
                    <a:pt x="3099012" y="29307"/>
                  </a:lnTo>
                  <a:lnTo>
                    <a:pt x="3109293" y="14049"/>
                  </a:lnTo>
                  <a:lnTo>
                    <a:pt x="3124551" y="3768"/>
                  </a:lnTo>
                  <a:lnTo>
                    <a:pt x="3143249" y="0"/>
                  </a:lnTo>
                  <a:lnTo>
                    <a:pt x="3839718" y="0"/>
                  </a:lnTo>
                  <a:lnTo>
                    <a:pt x="3858416" y="3768"/>
                  </a:lnTo>
                  <a:lnTo>
                    <a:pt x="3873674" y="14049"/>
                  </a:lnTo>
                  <a:lnTo>
                    <a:pt x="3883955" y="29307"/>
                  </a:lnTo>
                  <a:lnTo>
                    <a:pt x="3887724" y="48005"/>
                  </a:lnTo>
                  <a:lnTo>
                    <a:pt x="3887724" y="240029"/>
                  </a:lnTo>
                  <a:lnTo>
                    <a:pt x="3883955" y="258728"/>
                  </a:lnTo>
                  <a:lnTo>
                    <a:pt x="3873674" y="273986"/>
                  </a:lnTo>
                  <a:lnTo>
                    <a:pt x="3858416" y="284267"/>
                  </a:lnTo>
                  <a:lnTo>
                    <a:pt x="3839718" y="288036"/>
                  </a:lnTo>
                  <a:lnTo>
                    <a:pt x="3143249" y="288036"/>
                  </a:lnTo>
                  <a:lnTo>
                    <a:pt x="3124551" y="284267"/>
                  </a:lnTo>
                  <a:lnTo>
                    <a:pt x="3109293" y="273986"/>
                  </a:lnTo>
                  <a:lnTo>
                    <a:pt x="3099012" y="258728"/>
                  </a:lnTo>
                  <a:lnTo>
                    <a:pt x="3095244" y="240029"/>
                  </a:lnTo>
                  <a:lnTo>
                    <a:pt x="3095244" y="48005"/>
                  </a:lnTo>
                  <a:close/>
                </a:path>
                <a:path w="3888104" h="3005454">
                  <a:moveTo>
                    <a:pt x="71627" y="395986"/>
                  </a:moveTo>
                  <a:lnTo>
                    <a:pt x="80119" y="353990"/>
                  </a:lnTo>
                  <a:lnTo>
                    <a:pt x="103266" y="319674"/>
                  </a:lnTo>
                  <a:lnTo>
                    <a:pt x="137582" y="296527"/>
                  </a:lnTo>
                  <a:lnTo>
                    <a:pt x="179577" y="288036"/>
                  </a:lnTo>
                  <a:lnTo>
                    <a:pt x="756157" y="288036"/>
                  </a:lnTo>
                  <a:lnTo>
                    <a:pt x="798153" y="296527"/>
                  </a:lnTo>
                  <a:lnTo>
                    <a:pt x="832469" y="319674"/>
                  </a:lnTo>
                  <a:lnTo>
                    <a:pt x="855616" y="353990"/>
                  </a:lnTo>
                  <a:lnTo>
                    <a:pt x="864107" y="395986"/>
                  </a:lnTo>
                  <a:lnTo>
                    <a:pt x="864107" y="827786"/>
                  </a:lnTo>
                  <a:lnTo>
                    <a:pt x="855616" y="869781"/>
                  </a:lnTo>
                  <a:lnTo>
                    <a:pt x="832469" y="904097"/>
                  </a:lnTo>
                  <a:lnTo>
                    <a:pt x="798153" y="927244"/>
                  </a:lnTo>
                  <a:lnTo>
                    <a:pt x="756157" y="935736"/>
                  </a:lnTo>
                  <a:lnTo>
                    <a:pt x="179577" y="935736"/>
                  </a:lnTo>
                  <a:lnTo>
                    <a:pt x="137582" y="927244"/>
                  </a:lnTo>
                  <a:lnTo>
                    <a:pt x="103266" y="904097"/>
                  </a:lnTo>
                  <a:lnTo>
                    <a:pt x="80119" y="869781"/>
                  </a:lnTo>
                  <a:lnTo>
                    <a:pt x="71627" y="827786"/>
                  </a:lnTo>
                  <a:lnTo>
                    <a:pt x="71627" y="395986"/>
                  </a:lnTo>
                  <a:close/>
                </a:path>
                <a:path w="3888104" h="3005454">
                  <a:moveTo>
                    <a:pt x="0" y="2765298"/>
                  </a:moveTo>
                  <a:lnTo>
                    <a:pt x="3768" y="2746599"/>
                  </a:lnTo>
                  <a:lnTo>
                    <a:pt x="14049" y="2731341"/>
                  </a:lnTo>
                  <a:lnTo>
                    <a:pt x="29307" y="2721060"/>
                  </a:lnTo>
                  <a:lnTo>
                    <a:pt x="48006" y="2717291"/>
                  </a:lnTo>
                  <a:lnTo>
                    <a:pt x="2542794" y="2717291"/>
                  </a:lnTo>
                  <a:lnTo>
                    <a:pt x="2561492" y="2721060"/>
                  </a:lnTo>
                  <a:lnTo>
                    <a:pt x="2576750" y="2731341"/>
                  </a:lnTo>
                  <a:lnTo>
                    <a:pt x="2587031" y="2746599"/>
                  </a:lnTo>
                  <a:lnTo>
                    <a:pt x="2590799" y="2765298"/>
                  </a:lnTo>
                  <a:lnTo>
                    <a:pt x="2590799" y="2957322"/>
                  </a:lnTo>
                  <a:lnTo>
                    <a:pt x="2587031" y="2976010"/>
                  </a:lnTo>
                  <a:lnTo>
                    <a:pt x="2576750" y="2991269"/>
                  </a:lnTo>
                  <a:lnTo>
                    <a:pt x="2561492" y="3001556"/>
                  </a:lnTo>
                  <a:lnTo>
                    <a:pt x="2542794" y="3005328"/>
                  </a:lnTo>
                  <a:lnTo>
                    <a:pt x="48006" y="3005328"/>
                  </a:lnTo>
                  <a:lnTo>
                    <a:pt x="29307" y="3001556"/>
                  </a:lnTo>
                  <a:lnTo>
                    <a:pt x="14049" y="2991269"/>
                  </a:lnTo>
                  <a:lnTo>
                    <a:pt x="3768" y="2976010"/>
                  </a:lnTo>
                  <a:lnTo>
                    <a:pt x="0" y="2957322"/>
                  </a:lnTo>
                  <a:lnTo>
                    <a:pt x="0" y="276529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438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10.5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M:N</a:t>
            </a:r>
            <a:r>
              <a:rPr sz="3000" spc="-90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관계의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해소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540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Erwin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에서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M:N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관계의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해소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18203" y="3998976"/>
            <a:ext cx="731520" cy="228600"/>
            <a:chOff x="3918203" y="3998976"/>
            <a:chExt cx="731520" cy="228600"/>
          </a:xfrm>
        </p:grpSpPr>
        <p:sp>
          <p:nvSpPr>
            <p:cNvPr id="5" name="object 5"/>
            <p:cNvSpPr/>
            <p:nvPr/>
          </p:nvSpPr>
          <p:spPr>
            <a:xfrm>
              <a:off x="3924299" y="4005072"/>
              <a:ext cx="719455" cy="216535"/>
            </a:xfrm>
            <a:custGeom>
              <a:avLst/>
              <a:gdLst/>
              <a:ahLst/>
              <a:cxnLst/>
              <a:rect l="l" t="t" r="r" b="b"/>
              <a:pathLst>
                <a:path w="719454" h="216535">
                  <a:moveTo>
                    <a:pt x="539496" y="0"/>
                  </a:moveTo>
                  <a:lnTo>
                    <a:pt x="179832" y="0"/>
                  </a:lnTo>
                  <a:lnTo>
                    <a:pt x="179832" y="108203"/>
                  </a:lnTo>
                  <a:lnTo>
                    <a:pt x="0" y="108203"/>
                  </a:lnTo>
                  <a:lnTo>
                    <a:pt x="359663" y="216407"/>
                  </a:lnTo>
                  <a:lnTo>
                    <a:pt x="719327" y="108203"/>
                  </a:lnTo>
                  <a:lnTo>
                    <a:pt x="539496" y="108203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4299" y="4005072"/>
              <a:ext cx="719455" cy="216535"/>
            </a:xfrm>
            <a:custGeom>
              <a:avLst/>
              <a:gdLst/>
              <a:ahLst/>
              <a:cxnLst/>
              <a:rect l="l" t="t" r="r" b="b"/>
              <a:pathLst>
                <a:path w="719454" h="216535">
                  <a:moveTo>
                    <a:pt x="0" y="108203"/>
                  </a:moveTo>
                  <a:lnTo>
                    <a:pt x="179832" y="108203"/>
                  </a:lnTo>
                  <a:lnTo>
                    <a:pt x="179832" y="0"/>
                  </a:lnTo>
                  <a:lnTo>
                    <a:pt x="539496" y="0"/>
                  </a:lnTo>
                  <a:lnTo>
                    <a:pt x="539496" y="108203"/>
                  </a:lnTo>
                  <a:lnTo>
                    <a:pt x="719327" y="108203"/>
                  </a:lnTo>
                  <a:lnTo>
                    <a:pt x="359663" y="216407"/>
                  </a:lnTo>
                  <a:lnTo>
                    <a:pt x="0" y="108203"/>
                  </a:lnTo>
                  <a:close/>
                </a:path>
              </a:pathLst>
            </a:custGeom>
            <a:ln w="12192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741" y="4505669"/>
            <a:ext cx="4247810" cy="126655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238705" y="2476880"/>
            <a:ext cx="4248150" cy="1266825"/>
            <a:chOff x="2238705" y="2476880"/>
            <a:chExt cx="4248150" cy="12668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8705" y="2476880"/>
              <a:ext cx="4247527" cy="12668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37026" y="2637281"/>
              <a:ext cx="1152525" cy="288290"/>
            </a:xfrm>
            <a:custGeom>
              <a:avLst/>
              <a:gdLst/>
              <a:ahLst/>
              <a:cxnLst/>
              <a:rect l="l" t="t" r="r" b="b"/>
              <a:pathLst>
                <a:path w="1152525" h="288289">
                  <a:moveTo>
                    <a:pt x="0" y="48005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1104138" y="0"/>
                  </a:lnTo>
                  <a:lnTo>
                    <a:pt x="1122836" y="3768"/>
                  </a:lnTo>
                  <a:lnTo>
                    <a:pt x="1138094" y="14049"/>
                  </a:lnTo>
                  <a:lnTo>
                    <a:pt x="1148375" y="29307"/>
                  </a:lnTo>
                  <a:lnTo>
                    <a:pt x="1152144" y="48005"/>
                  </a:lnTo>
                  <a:lnTo>
                    <a:pt x="1152144" y="240029"/>
                  </a:lnTo>
                  <a:lnTo>
                    <a:pt x="1148375" y="258728"/>
                  </a:lnTo>
                  <a:lnTo>
                    <a:pt x="1138094" y="273986"/>
                  </a:lnTo>
                  <a:lnTo>
                    <a:pt x="1122836" y="284267"/>
                  </a:lnTo>
                  <a:lnTo>
                    <a:pt x="1104138" y="288035"/>
                  </a:lnTo>
                  <a:lnTo>
                    <a:pt x="48006" y="288035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568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10.6</a:t>
            </a:r>
            <a:r>
              <a:rPr sz="3000" spc="-80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프로세스</a:t>
            </a:r>
            <a:r>
              <a:rPr sz="3000" spc="-100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모델과의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35" dirty="0">
                <a:latin typeface="굴림"/>
                <a:cs typeface="굴림"/>
              </a:rPr>
              <a:t>통합</a:t>
            </a:r>
            <a:r>
              <a:rPr sz="3000" spc="-70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07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20" dirty="0">
                <a:latin typeface="굴림"/>
                <a:cs typeface="굴림"/>
              </a:rPr>
              <a:t>데이터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모델의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검토가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끝나면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프로세스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모델과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통합하여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검토한다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(이를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상관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모델링이라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한다)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1555" y="3398520"/>
            <a:ext cx="845819" cy="21640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66040" marR="58419" algn="ctr">
              <a:lnSpc>
                <a:spcPct val="99600"/>
              </a:lnSpc>
            </a:pPr>
            <a:r>
              <a:rPr sz="1400" dirty="0">
                <a:latin typeface="굴림"/>
                <a:cs typeface="굴림"/>
              </a:rPr>
              <a:t>정보전략  계획수립  </a:t>
            </a:r>
            <a:r>
              <a:rPr sz="1400" dirty="0">
                <a:latin typeface="Times New Roman"/>
                <a:cs typeface="Times New Roman"/>
              </a:rPr>
              <a:t>(ISP)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7620" y="3398520"/>
            <a:ext cx="845819" cy="85344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54940" marR="147320">
              <a:lnSpc>
                <a:spcPct val="100000"/>
              </a:lnSpc>
            </a:pPr>
            <a:r>
              <a:rPr sz="1400" dirty="0">
                <a:latin typeface="굴림"/>
                <a:cs typeface="굴림"/>
              </a:rPr>
              <a:t>데이터  모델링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7620" y="4710684"/>
            <a:ext cx="845819" cy="85216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54940" marR="57785" indent="-88900">
              <a:lnSpc>
                <a:spcPct val="100000"/>
              </a:lnSpc>
            </a:pPr>
            <a:r>
              <a:rPr sz="1400" dirty="0">
                <a:latin typeface="굴림"/>
                <a:cs typeface="굴림"/>
              </a:rPr>
              <a:t>프로세스  모델링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7665" y="4027170"/>
            <a:ext cx="844550" cy="852169"/>
          </a:xfrm>
          <a:prstGeom prst="rect">
            <a:avLst/>
          </a:prstGeom>
          <a:solidFill>
            <a:srgbClr val="EAEAEA"/>
          </a:solidFill>
          <a:ln w="2895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</a:pPr>
            <a:r>
              <a:rPr sz="1400" dirty="0">
                <a:latin typeface="굴림"/>
                <a:cs typeface="굴림"/>
              </a:rPr>
              <a:t>상관</a:t>
            </a:r>
            <a:endParaRPr sz="1400">
              <a:latin typeface="굴림"/>
              <a:cs typeface="굴림"/>
            </a:endParaRPr>
          </a:p>
          <a:p>
            <a:pPr marL="154305">
              <a:lnSpc>
                <a:spcPct val="100000"/>
              </a:lnSpc>
            </a:pPr>
            <a:r>
              <a:rPr sz="1400" dirty="0">
                <a:latin typeface="굴림"/>
                <a:cs typeface="굴림"/>
              </a:rPr>
              <a:t>모델링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27248" y="3816858"/>
            <a:ext cx="297815" cy="76200"/>
          </a:xfrm>
          <a:custGeom>
            <a:avLst/>
            <a:gdLst/>
            <a:ahLst/>
            <a:cxnLst/>
            <a:rect l="l" t="t" r="r" b="b"/>
            <a:pathLst>
              <a:path w="297814" h="76200">
                <a:moveTo>
                  <a:pt x="285585" y="31623"/>
                </a:moveTo>
                <a:lnTo>
                  <a:pt x="233806" y="31623"/>
                </a:lnTo>
                <a:lnTo>
                  <a:pt x="233933" y="44323"/>
                </a:lnTo>
                <a:lnTo>
                  <a:pt x="221170" y="44454"/>
                </a:lnTo>
                <a:lnTo>
                  <a:pt x="221487" y="76200"/>
                </a:lnTo>
                <a:lnTo>
                  <a:pt x="297306" y="37338"/>
                </a:lnTo>
                <a:lnTo>
                  <a:pt x="285585" y="31623"/>
                </a:lnTo>
                <a:close/>
              </a:path>
              <a:path w="297814" h="76200">
                <a:moveTo>
                  <a:pt x="221043" y="31754"/>
                </a:moveTo>
                <a:lnTo>
                  <a:pt x="0" y="34036"/>
                </a:lnTo>
                <a:lnTo>
                  <a:pt x="253" y="46736"/>
                </a:lnTo>
                <a:lnTo>
                  <a:pt x="221170" y="44454"/>
                </a:lnTo>
                <a:lnTo>
                  <a:pt x="221043" y="31754"/>
                </a:lnTo>
                <a:close/>
              </a:path>
              <a:path w="297814" h="76200">
                <a:moveTo>
                  <a:pt x="233806" y="31623"/>
                </a:moveTo>
                <a:lnTo>
                  <a:pt x="221043" y="31754"/>
                </a:lnTo>
                <a:lnTo>
                  <a:pt x="221170" y="44454"/>
                </a:lnTo>
                <a:lnTo>
                  <a:pt x="233933" y="44323"/>
                </a:lnTo>
                <a:lnTo>
                  <a:pt x="233806" y="31623"/>
                </a:lnTo>
                <a:close/>
              </a:path>
              <a:path w="297814" h="76200">
                <a:moveTo>
                  <a:pt x="220725" y="0"/>
                </a:moveTo>
                <a:lnTo>
                  <a:pt x="221043" y="31754"/>
                </a:lnTo>
                <a:lnTo>
                  <a:pt x="233806" y="31623"/>
                </a:lnTo>
                <a:lnTo>
                  <a:pt x="285585" y="31623"/>
                </a:lnTo>
                <a:lnTo>
                  <a:pt x="220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3440" y="4081271"/>
            <a:ext cx="283845" cy="76200"/>
          </a:xfrm>
          <a:custGeom>
            <a:avLst/>
            <a:gdLst/>
            <a:ahLst/>
            <a:cxnLst/>
            <a:rect l="l" t="t" r="r" b="b"/>
            <a:pathLst>
              <a:path w="283845" h="76200">
                <a:moveTo>
                  <a:pt x="207263" y="0"/>
                </a:moveTo>
                <a:lnTo>
                  <a:pt x="207263" y="76200"/>
                </a:lnTo>
                <a:lnTo>
                  <a:pt x="270763" y="44450"/>
                </a:lnTo>
                <a:lnTo>
                  <a:pt x="219963" y="44450"/>
                </a:lnTo>
                <a:lnTo>
                  <a:pt x="219963" y="31750"/>
                </a:lnTo>
                <a:lnTo>
                  <a:pt x="270763" y="31750"/>
                </a:lnTo>
                <a:lnTo>
                  <a:pt x="207263" y="0"/>
                </a:lnTo>
                <a:close/>
              </a:path>
              <a:path w="283845" h="76200">
                <a:moveTo>
                  <a:pt x="2072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07263" y="44450"/>
                </a:lnTo>
                <a:lnTo>
                  <a:pt x="207263" y="31750"/>
                </a:lnTo>
                <a:close/>
              </a:path>
              <a:path w="283845" h="76200">
                <a:moveTo>
                  <a:pt x="270763" y="31750"/>
                </a:moveTo>
                <a:lnTo>
                  <a:pt x="219963" y="31750"/>
                </a:lnTo>
                <a:lnTo>
                  <a:pt x="219963" y="44450"/>
                </a:lnTo>
                <a:lnTo>
                  <a:pt x="270763" y="44450"/>
                </a:lnTo>
                <a:lnTo>
                  <a:pt x="283463" y="38100"/>
                </a:lnTo>
                <a:lnTo>
                  <a:pt x="2707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3440" y="4736591"/>
            <a:ext cx="283845" cy="76200"/>
          </a:xfrm>
          <a:custGeom>
            <a:avLst/>
            <a:gdLst/>
            <a:ahLst/>
            <a:cxnLst/>
            <a:rect l="l" t="t" r="r" b="b"/>
            <a:pathLst>
              <a:path w="283845" h="76200">
                <a:moveTo>
                  <a:pt x="207263" y="0"/>
                </a:moveTo>
                <a:lnTo>
                  <a:pt x="207263" y="76199"/>
                </a:lnTo>
                <a:lnTo>
                  <a:pt x="270763" y="44449"/>
                </a:lnTo>
                <a:lnTo>
                  <a:pt x="219963" y="44449"/>
                </a:lnTo>
                <a:lnTo>
                  <a:pt x="219963" y="31749"/>
                </a:lnTo>
                <a:lnTo>
                  <a:pt x="270763" y="31749"/>
                </a:lnTo>
                <a:lnTo>
                  <a:pt x="207263" y="0"/>
                </a:lnTo>
                <a:close/>
              </a:path>
              <a:path w="283845" h="76200">
                <a:moveTo>
                  <a:pt x="207263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07263" y="44449"/>
                </a:lnTo>
                <a:lnTo>
                  <a:pt x="207263" y="31749"/>
                </a:lnTo>
                <a:close/>
              </a:path>
              <a:path w="283845" h="76200">
                <a:moveTo>
                  <a:pt x="270763" y="31749"/>
                </a:moveTo>
                <a:lnTo>
                  <a:pt x="219963" y="31749"/>
                </a:lnTo>
                <a:lnTo>
                  <a:pt x="219963" y="44449"/>
                </a:lnTo>
                <a:lnTo>
                  <a:pt x="270763" y="44449"/>
                </a:lnTo>
                <a:lnTo>
                  <a:pt x="283463" y="38099"/>
                </a:lnTo>
                <a:lnTo>
                  <a:pt x="27076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77284" y="4251959"/>
            <a:ext cx="76200" cy="459105"/>
          </a:xfrm>
          <a:custGeom>
            <a:avLst/>
            <a:gdLst/>
            <a:ahLst/>
            <a:cxnLst/>
            <a:rect l="l" t="t" r="r" b="b"/>
            <a:pathLst>
              <a:path w="76200" h="459104">
                <a:moveTo>
                  <a:pt x="31750" y="382523"/>
                </a:moveTo>
                <a:lnTo>
                  <a:pt x="0" y="382523"/>
                </a:lnTo>
                <a:lnTo>
                  <a:pt x="38100" y="458723"/>
                </a:lnTo>
                <a:lnTo>
                  <a:pt x="69850" y="395223"/>
                </a:lnTo>
                <a:lnTo>
                  <a:pt x="31750" y="395223"/>
                </a:lnTo>
                <a:lnTo>
                  <a:pt x="31750" y="382523"/>
                </a:lnTo>
                <a:close/>
              </a:path>
              <a:path w="76200" h="459104">
                <a:moveTo>
                  <a:pt x="44450" y="63500"/>
                </a:moveTo>
                <a:lnTo>
                  <a:pt x="31750" y="63500"/>
                </a:lnTo>
                <a:lnTo>
                  <a:pt x="31750" y="395223"/>
                </a:lnTo>
                <a:lnTo>
                  <a:pt x="44450" y="395223"/>
                </a:lnTo>
                <a:lnTo>
                  <a:pt x="44450" y="63500"/>
                </a:lnTo>
                <a:close/>
              </a:path>
              <a:path w="76200" h="459104">
                <a:moveTo>
                  <a:pt x="76200" y="382523"/>
                </a:moveTo>
                <a:lnTo>
                  <a:pt x="44450" y="382523"/>
                </a:lnTo>
                <a:lnTo>
                  <a:pt x="44450" y="395223"/>
                </a:lnTo>
                <a:lnTo>
                  <a:pt x="69850" y="395223"/>
                </a:lnTo>
                <a:lnTo>
                  <a:pt x="76200" y="382523"/>
                </a:lnTo>
                <a:close/>
              </a:path>
              <a:path w="76200" h="4591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91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16935" y="3396996"/>
            <a:ext cx="617220" cy="21640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9539" marR="123825">
              <a:lnSpc>
                <a:spcPct val="100000"/>
              </a:lnSpc>
            </a:pPr>
            <a:r>
              <a:rPr sz="1400" dirty="0">
                <a:latin typeface="굴림"/>
                <a:cs typeface="굴림"/>
              </a:rPr>
              <a:t>업무  분석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8585" y="5033009"/>
            <a:ext cx="295910" cy="76200"/>
          </a:xfrm>
          <a:custGeom>
            <a:avLst/>
            <a:gdLst/>
            <a:ahLst/>
            <a:cxnLst/>
            <a:rect l="l" t="t" r="r" b="b"/>
            <a:pathLst>
              <a:path w="295910" h="76200">
                <a:moveTo>
                  <a:pt x="284061" y="31622"/>
                </a:moveTo>
                <a:lnTo>
                  <a:pt x="232282" y="31622"/>
                </a:lnTo>
                <a:lnTo>
                  <a:pt x="232409" y="44322"/>
                </a:lnTo>
                <a:lnTo>
                  <a:pt x="219646" y="44455"/>
                </a:lnTo>
                <a:lnTo>
                  <a:pt x="219963" y="76200"/>
                </a:lnTo>
                <a:lnTo>
                  <a:pt x="295782" y="37337"/>
                </a:lnTo>
                <a:lnTo>
                  <a:pt x="284061" y="31622"/>
                </a:lnTo>
                <a:close/>
              </a:path>
              <a:path w="295910" h="76200">
                <a:moveTo>
                  <a:pt x="219519" y="31755"/>
                </a:moveTo>
                <a:lnTo>
                  <a:pt x="0" y="34035"/>
                </a:lnTo>
                <a:lnTo>
                  <a:pt x="253" y="46735"/>
                </a:lnTo>
                <a:lnTo>
                  <a:pt x="219646" y="44455"/>
                </a:lnTo>
                <a:lnTo>
                  <a:pt x="219519" y="31755"/>
                </a:lnTo>
                <a:close/>
              </a:path>
              <a:path w="295910" h="76200">
                <a:moveTo>
                  <a:pt x="232282" y="31622"/>
                </a:moveTo>
                <a:lnTo>
                  <a:pt x="219519" y="31755"/>
                </a:lnTo>
                <a:lnTo>
                  <a:pt x="219646" y="44455"/>
                </a:lnTo>
                <a:lnTo>
                  <a:pt x="232409" y="44322"/>
                </a:lnTo>
                <a:lnTo>
                  <a:pt x="232282" y="31622"/>
                </a:lnTo>
                <a:close/>
              </a:path>
              <a:path w="295910" h="76200">
                <a:moveTo>
                  <a:pt x="219201" y="0"/>
                </a:moveTo>
                <a:lnTo>
                  <a:pt x="219519" y="31755"/>
                </a:lnTo>
                <a:lnTo>
                  <a:pt x="232282" y="31622"/>
                </a:lnTo>
                <a:lnTo>
                  <a:pt x="284061" y="31622"/>
                </a:lnTo>
                <a:lnTo>
                  <a:pt x="219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1648" y="3816858"/>
            <a:ext cx="297815" cy="76200"/>
          </a:xfrm>
          <a:custGeom>
            <a:avLst/>
            <a:gdLst/>
            <a:ahLst/>
            <a:cxnLst/>
            <a:rect l="l" t="t" r="r" b="b"/>
            <a:pathLst>
              <a:path w="297814" h="76200">
                <a:moveTo>
                  <a:pt x="285585" y="31623"/>
                </a:moveTo>
                <a:lnTo>
                  <a:pt x="233679" y="31623"/>
                </a:lnTo>
                <a:lnTo>
                  <a:pt x="233934" y="44323"/>
                </a:lnTo>
                <a:lnTo>
                  <a:pt x="221170" y="44454"/>
                </a:lnTo>
                <a:lnTo>
                  <a:pt x="221487" y="76200"/>
                </a:lnTo>
                <a:lnTo>
                  <a:pt x="297306" y="37338"/>
                </a:lnTo>
                <a:lnTo>
                  <a:pt x="285585" y="31623"/>
                </a:lnTo>
                <a:close/>
              </a:path>
              <a:path w="297814" h="76200">
                <a:moveTo>
                  <a:pt x="221043" y="31753"/>
                </a:moveTo>
                <a:lnTo>
                  <a:pt x="0" y="34036"/>
                </a:lnTo>
                <a:lnTo>
                  <a:pt x="253" y="46736"/>
                </a:lnTo>
                <a:lnTo>
                  <a:pt x="221170" y="44454"/>
                </a:lnTo>
                <a:lnTo>
                  <a:pt x="221043" y="31753"/>
                </a:lnTo>
                <a:close/>
              </a:path>
              <a:path w="297814" h="76200">
                <a:moveTo>
                  <a:pt x="233679" y="31623"/>
                </a:moveTo>
                <a:lnTo>
                  <a:pt x="221043" y="31753"/>
                </a:lnTo>
                <a:lnTo>
                  <a:pt x="221170" y="44454"/>
                </a:lnTo>
                <a:lnTo>
                  <a:pt x="233934" y="44323"/>
                </a:lnTo>
                <a:lnTo>
                  <a:pt x="233679" y="31623"/>
                </a:lnTo>
                <a:close/>
              </a:path>
              <a:path w="297814" h="76200">
                <a:moveTo>
                  <a:pt x="220725" y="0"/>
                </a:moveTo>
                <a:lnTo>
                  <a:pt x="221043" y="31753"/>
                </a:lnTo>
                <a:lnTo>
                  <a:pt x="233679" y="31623"/>
                </a:lnTo>
                <a:lnTo>
                  <a:pt x="285585" y="31623"/>
                </a:lnTo>
                <a:lnTo>
                  <a:pt x="220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1648" y="5036058"/>
            <a:ext cx="297815" cy="76200"/>
          </a:xfrm>
          <a:custGeom>
            <a:avLst/>
            <a:gdLst/>
            <a:ahLst/>
            <a:cxnLst/>
            <a:rect l="l" t="t" r="r" b="b"/>
            <a:pathLst>
              <a:path w="297814" h="76200">
                <a:moveTo>
                  <a:pt x="285585" y="31623"/>
                </a:moveTo>
                <a:lnTo>
                  <a:pt x="233679" y="31623"/>
                </a:lnTo>
                <a:lnTo>
                  <a:pt x="233934" y="44323"/>
                </a:lnTo>
                <a:lnTo>
                  <a:pt x="221170" y="44454"/>
                </a:lnTo>
                <a:lnTo>
                  <a:pt x="221487" y="76200"/>
                </a:lnTo>
                <a:lnTo>
                  <a:pt x="297306" y="37338"/>
                </a:lnTo>
                <a:lnTo>
                  <a:pt x="285585" y="31623"/>
                </a:lnTo>
                <a:close/>
              </a:path>
              <a:path w="297814" h="76200">
                <a:moveTo>
                  <a:pt x="221043" y="31753"/>
                </a:moveTo>
                <a:lnTo>
                  <a:pt x="0" y="34036"/>
                </a:lnTo>
                <a:lnTo>
                  <a:pt x="253" y="46736"/>
                </a:lnTo>
                <a:lnTo>
                  <a:pt x="221170" y="44454"/>
                </a:lnTo>
                <a:lnTo>
                  <a:pt x="221043" y="31753"/>
                </a:lnTo>
                <a:close/>
              </a:path>
              <a:path w="297814" h="76200">
                <a:moveTo>
                  <a:pt x="233679" y="31623"/>
                </a:moveTo>
                <a:lnTo>
                  <a:pt x="221043" y="31753"/>
                </a:lnTo>
                <a:lnTo>
                  <a:pt x="221170" y="44454"/>
                </a:lnTo>
                <a:lnTo>
                  <a:pt x="233934" y="44323"/>
                </a:lnTo>
                <a:lnTo>
                  <a:pt x="233679" y="31623"/>
                </a:lnTo>
                <a:close/>
              </a:path>
              <a:path w="297814" h="76200">
                <a:moveTo>
                  <a:pt x="220725" y="0"/>
                </a:moveTo>
                <a:lnTo>
                  <a:pt x="221043" y="31753"/>
                </a:lnTo>
                <a:lnTo>
                  <a:pt x="233679" y="31623"/>
                </a:lnTo>
                <a:lnTo>
                  <a:pt x="285585" y="31623"/>
                </a:lnTo>
                <a:lnTo>
                  <a:pt x="220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88379" y="3366515"/>
            <a:ext cx="845819" cy="853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635" algn="ctr">
              <a:lnSpc>
                <a:spcPts val="1675"/>
              </a:lnSpc>
              <a:spcBef>
                <a:spcPts val="815"/>
              </a:spcBef>
            </a:pPr>
            <a:r>
              <a:rPr sz="1400" dirty="0">
                <a:latin typeface="굴림"/>
                <a:cs typeface="굴림"/>
              </a:rPr>
              <a:t>물리</a:t>
            </a:r>
            <a:endParaRPr sz="1400">
              <a:latin typeface="굴림"/>
              <a:cs typeface="굴림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Times New Roman"/>
                <a:cs typeface="Times New Roman"/>
              </a:rPr>
              <a:t>DB</a:t>
            </a:r>
            <a:endParaRPr sz="1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8379" y="4678679"/>
            <a:ext cx="845819" cy="85216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66675" marR="57785" algn="ctr">
              <a:lnSpc>
                <a:spcPct val="100000"/>
              </a:lnSpc>
              <a:spcBef>
                <a:spcPts val="810"/>
              </a:spcBef>
            </a:pPr>
            <a:r>
              <a:rPr sz="1400" dirty="0">
                <a:latin typeface="굴림"/>
                <a:cs typeface="굴림"/>
              </a:rPr>
              <a:t>프로그램  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dirty="0">
                <a:latin typeface="굴림"/>
                <a:cs typeface="굴림"/>
              </a:rPr>
              <a:t>로직</a:t>
            </a:r>
            <a:r>
              <a:rPr sz="1400" dirty="0">
                <a:latin typeface="Times New Roman"/>
                <a:cs typeface="Times New Roman"/>
              </a:rPr>
              <a:t>)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86144" y="4219955"/>
            <a:ext cx="76200" cy="459105"/>
          </a:xfrm>
          <a:custGeom>
            <a:avLst/>
            <a:gdLst/>
            <a:ahLst/>
            <a:cxnLst/>
            <a:rect l="l" t="t" r="r" b="b"/>
            <a:pathLst>
              <a:path w="76200" h="459104">
                <a:moveTo>
                  <a:pt x="31750" y="382524"/>
                </a:moveTo>
                <a:lnTo>
                  <a:pt x="0" y="382524"/>
                </a:lnTo>
                <a:lnTo>
                  <a:pt x="38100" y="458724"/>
                </a:lnTo>
                <a:lnTo>
                  <a:pt x="69850" y="395224"/>
                </a:lnTo>
                <a:lnTo>
                  <a:pt x="31750" y="395224"/>
                </a:lnTo>
                <a:lnTo>
                  <a:pt x="31750" y="382524"/>
                </a:lnTo>
                <a:close/>
              </a:path>
              <a:path w="76200" h="459104">
                <a:moveTo>
                  <a:pt x="44450" y="63500"/>
                </a:moveTo>
                <a:lnTo>
                  <a:pt x="31750" y="63500"/>
                </a:lnTo>
                <a:lnTo>
                  <a:pt x="31750" y="395224"/>
                </a:lnTo>
                <a:lnTo>
                  <a:pt x="44450" y="395224"/>
                </a:lnTo>
                <a:lnTo>
                  <a:pt x="44450" y="63500"/>
                </a:lnTo>
                <a:close/>
              </a:path>
              <a:path w="76200" h="459104">
                <a:moveTo>
                  <a:pt x="76200" y="382524"/>
                </a:moveTo>
                <a:lnTo>
                  <a:pt x="44450" y="382524"/>
                </a:lnTo>
                <a:lnTo>
                  <a:pt x="44450" y="395224"/>
                </a:lnTo>
                <a:lnTo>
                  <a:pt x="69850" y="395224"/>
                </a:lnTo>
                <a:lnTo>
                  <a:pt x="76200" y="382524"/>
                </a:lnTo>
                <a:close/>
              </a:path>
              <a:path w="76200" h="4591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91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4915" y="4049267"/>
            <a:ext cx="283845" cy="76200"/>
          </a:xfrm>
          <a:custGeom>
            <a:avLst/>
            <a:gdLst/>
            <a:ahLst/>
            <a:cxnLst/>
            <a:rect l="l" t="t" r="r" b="b"/>
            <a:pathLst>
              <a:path w="283845" h="76200">
                <a:moveTo>
                  <a:pt x="207263" y="0"/>
                </a:moveTo>
                <a:lnTo>
                  <a:pt x="207263" y="76199"/>
                </a:lnTo>
                <a:lnTo>
                  <a:pt x="270763" y="44449"/>
                </a:lnTo>
                <a:lnTo>
                  <a:pt x="219963" y="44449"/>
                </a:lnTo>
                <a:lnTo>
                  <a:pt x="219963" y="31749"/>
                </a:lnTo>
                <a:lnTo>
                  <a:pt x="270763" y="31749"/>
                </a:lnTo>
                <a:lnTo>
                  <a:pt x="207263" y="0"/>
                </a:lnTo>
                <a:close/>
              </a:path>
              <a:path w="283845" h="76200">
                <a:moveTo>
                  <a:pt x="207263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07263" y="44449"/>
                </a:lnTo>
                <a:lnTo>
                  <a:pt x="207263" y="31749"/>
                </a:lnTo>
                <a:close/>
              </a:path>
              <a:path w="283845" h="76200">
                <a:moveTo>
                  <a:pt x="270763" y="31749"/>
                </a:moveTo>
                <a:lnTo>
                  <a:pt x="219963" y="31749"/>
                </a:lnTo>
                <a:lnTo>
                  <a:pt x="219963" y="44449"/>
                </a:lnTo>
                <a:lnTo>
                  <a:pt x="270763" y="44449"/>
                </a:lnTo>
                <a:lnTo>
                  <a:pt x="283463" y="38099"/>
                </a:lnTo>
                <a:lnTo>
                  <a:pt x="27076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04915" y="4733544"/>
            <a:ext cx="283845" cy="76200"/>
          </a:xfrm>
          <a:custGeom>
            <a:avLst/>
            <a:gdLst/>
            <a:ahLst/>
            <a:cxnLst/>
            <a:rect l="l" t="t" r="r" b="b"/>
            <a:pathLst>
              <a:path w="283845" h="76200">
                <a:moveTo>
                  <a:pt x="207263" y="0"/>
                </a:moveTo>
                <a:lnTo>
                  <a:pt x="207263" y="76199"/>
                </a:lnTo>
                <a:lnTo>
                  <a:pt x="270763" y="44449"/>
                </a:lnTo>
                <a:lnTo>
                  <a:pt x="219963" y="44449"/>
                </a:lnTo>
                <a:lnTo>
                  <a:pt x="219963" y="31749"/>
                </a:lnTo>
                <a:lnTo>
                  <a:pt x="270763" y="31749"/>
                </a:lnTo>
                <a:lnTo>
                  <a:pt x="207263" y="0"/>
                </a:lnTo>
                <a:close/>
              </a:path>
              <a:path w="283845" h="76200">
                <a:moveTo>
                  <a:pt x="207263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07263" y="44449"/>
                </a:lnTo>
                <a:lnTo>
                  <a:pt x="207263" y="31749"/>
                </a:lnTo>
                <a:close/>
              </a:path>
              <a:path w="283845" h="76200">
                <a:moveTo>
                  <a:pt x="270763" y="31749"/>
                </a:moveTo>
                <a:lnTo>
                  <a:pt x="219963" y="31749"/>
                </a:lnTo>
                <a:lnTo>
                  <a:pt x="219963" y="44449"/>
                </a:lnTo>
                <a:lnTo>
                  <a:pt x="270763" y="44449"/>
                </a:lnTo>
                <a:lnTo>
                  <a:pt x="283463" y="38099"/>
                </a:lnTo>
                <a:lnTo>
                  <a:pt x="27076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34200" y="4044696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199"/>
                </a:lnTo>
                <a:lnTo>
                  <a:pt x="292100" y="44449"/>
                </a:lnTo>
                <a:lnTo>
                  <a:pt x="241300" y="44449"/>
                </a:lnTo>
                <a:lnTo>
                  <a:pt x="241300" y="31749"/>
                </a:lnTo>
                <a:lnTo>
                  <a:pt x="292100" y="31749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28600" y="44449"/>
                </a:lnTo>
                <a:lnTo>
                  <a:pt x="228600" y="31749"/>
                </a:lnTo>
                <a:close/>
              </a:path>
              <a:path w="304800" h="76200">
                <a:moveTo>
                  <a:pt x="292100" y="31749"/>
                </a:moveTo>
                <a:lnTo>
                  <a:pt x="241300" y="31749"/>
                </a:lnTo>
                <a:lnTo>
                  <a:pt x="241300" y="44449"/>
                </a:lnTo>
                <a:lnTo>
                  <a:pt x="292100" y="44449"/>
                </a:lnTo>
                <a:lnTo>
                  <a:pt x="304800" y="38099"/>
                </a:lnTo>
                <a:lnTo>
                  <a:pt x="2921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34200" y="4759452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63900" y="5906515"/>
            <a:ext cx="2120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10.24&gt;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상관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모델링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568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10.6</a:t>
            </a:r>
            <a:r>
              <a:rPr sz="3000" spc="-80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프로세스</a:t>
            </a:r>
            <a:r>
              <a:rPr sz="3000" spc="-100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모델과의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35" dirty="0">
                <a:latin typeface="굴림"/>
                <a:cs typeface="굴림"/>
              </a:rPr>
              <a:t>통합</a:t>
            </a:r>
            <a:r>
              <a:rPr sz="3000" spc="-70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473138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CRUD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메트릭스를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통한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상관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모델링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10" dirty="0">
                <a:latin typeface="굴림"/>
                <a:cs typeface="굴림"/>
              </a:rPr>
              <a:t>CRUD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3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Create,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Read,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Update,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Delete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995" y="4991861"/>
            <a:ext cx="680339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10.25&gt;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CRUD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메트릭스의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  <a:p>
            <a:pPr>
              <a:lnSpc>
                <a:spcPct val="100000"/>
              </a:lnSpc>
            </a:pPr>
            <a:endParaRPr sz="14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돋움"/>
              <a:cs typeface="돋움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25" dirty="0">
                <a:solidFill>
                  <a:srgbClr val="3333CC"/>
                </a:solidFill>
                <a:latin typeface="돋움"/>
                <a:cs typeface="돋움"/>
              </a:rPr>
              <a:t>모든</a:t>
            </a:r>
            <a:r>
              <a:rPr sz="1800" b="1" spc="-7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돋움"/>
                <a:cs typeface="돋움"/>
              </a:rPr>
              <a:t>엔티티는</a:t>
            </a:r>
            <a:r>
              <a:rPr sz="1800" b="1" spc="-8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돋움"/>
                <a:cs typeface="돋움"/>
              </a:rPr>
              <a:t>최소한</a:t>
            </a:r>
            <a:r>
              <a:rPr sz="1800" b="1" spc="-8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돋움"/>
                <a:cs typeface="돋움"/>
              </a:rPr>
              <a:t>생성(C)</a:t>
            </a:r>
            <a:r>
              <a:rPr sz="1800" b="1" spc="-6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돋움"/>
                <a:cs typeface="돋움"/>
              </a:rPr>
              <a:t>프로세스와</a:t>
            </a:r>
            <a:r>
              <a:rPr sz="1800" b="1" spc="-8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돋움"/>
                <a:cs typeface="돋움"/>
              </a:rPr>
              <a:t>사용(R)</a:t>
            </a:r>
            <a:r>
              <a:rPr sz="1800" b="1" spc="-5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돋움"/>
                <a:cs typeface="돋움"/>
              </a:rPr>
              <a:t>하는</a:t>
            </a:r>
            <a:r>
              <a:rPr sz="1800" b="1" spc="-7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돋움"/>
                <a:cs typeface="돋움"/>
              </a:rPr>
              <a:t>프로세스가 </a:t>
            </a:r>
            <a:r>
              <a:rPr sz="1800" b="1" spc="-57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돋움"/>
                <a:cs typeface="돋움"/>
              </a:rPr>
              <a:t>있어야</a:t>
            </a:r>
            <a:r>
              <a:rPr sz="1800" b="1" spc="-8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돋움"/>
                <a:cs typeface="돋움"/>
              </a:rPr>
              <a:t>한다</a:t>
            </a:r>
            <a:endParaRPr sz="1800">
              <a:latin typeface="돋움"/>
              <a:cs typeface="돋움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78" y="2781034"/>
            <a:ext cx="5814693" cy="19557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10.2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엔티티의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644130" cy="23660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검토사항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각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엔티티는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현실세계의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정보를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효과적으로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관리할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구조인가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유사한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내용을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관리하는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없는가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통합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또는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분리되어야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할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없는가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주식별자는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인스턴스의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유일성을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보장해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주는가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주식별자에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불필요한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속성이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포함되어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있지는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않은가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주식별자에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속하는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속성이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너무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많지는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않은가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4572000"/>
            <a:ext cx="1676400" cy="15179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568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10.6</a:t>
            </a:r>
            <a:r>
              <a:rPr sz="3000" spc="-80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프로세스</a:t>
            </a:r>
            <a:r>
              <a:rPr sz="3000" spc="-100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모델과의</a:t>
            </a:r>
            <a:r>
              <a:rPr sz="3000" spc="-85" dirty="0">
                <a:latin typeface="굴림"/>
                <a:cs typeface="굴림"/>
              </a:rPr>
              <a:t> </a:t>
            </a:r>
            <a:r>
              <a:rPr sz="3000" spc="35" dirty="0">
                <a:latin typeface="굴림"/>
                <a:cs typeface="굴림"/>
              </a:rPr>
              <a:t>통합</a:t>
            </a:r>
            <a:r>
              <a:rPr sz="3000" spc="-70" dirty="0">
                <a:latin typeface="굴림"/>
                <a:cs typeface="굴림"/>
              </a:rPr>
              <a:t> </a:t>
            </a:r>
            <a:r>
              <a:rPr sz="3000" spc="20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39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CRUD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메트릭스를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통한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상관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모델링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91854" y="2343911"/>
            <a:ext cx="5814695" cy="3258820"/>
            <a:chOff x="1791854" y="2343911"/>
            <a:chExt cx="5814695" cy="3258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1854" y="2494415"/>
              <a:ext cx="5814693" cy="19529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53961" y="2362961"/>
              <a:ext cx="990600" cy="2209800"/>
            </a:xfrm>
            <a:custGeom>
              <a:avLst/>
              <a:gdLst/>
              <a:ahLst/>
              <a:cxnLst/>
              <a:rect l="l" t="t" r="r" b="b"/>
              <a:pathLst>
                <a:path w="990600" h="22098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500" y="0"/>
                  </a:lnTo>
                  <a:lnTo>
                    <a:pt x="869391" y="5897"/>
                  </a:lnTo>
                  <a:lnTo>
                    <a:pt x="908830" y="22540"/>
                  </a:lnTo>
                  <a:lnTo>
                    <a:pt x="942244" y="48355"/>
                  </a:lnTo>
                  <a:lnTo>
                    <a:pt x="968059" y="81769"/>
                  </a:lnTo>
                  <a:lnTo>
                    <a:pt x="984702" y="121208"/>
                  </a:lnTo>
                  <a:lnTo>
                    <a:pt x="990600" y="165100"/>
                  </a:lnTo>
                  <a:lnTo>
                    <a:pt x="990600" y="2044700"/>
                  </a:lnTo>
                  <a:lnTo>
                    <a:pt x="984702" y="2088591"/>
                  </a:lnTo>
                  <a:lnTo>
                    <a:pt x="968059" y="2128030"/>
                  </a:lnTo>
                  <a:lnTo>
                    <a:pt x="942244" y="2161444"/>
                  </a:lnTo>
                  <a:lnTo>
                    <a:pt x="908830" y="2187259"/>
                  </a:lnTo>
                  <a:lnTo>
                    <a:pt x="869391" y="2203902"/>
                  </a:lnTo>
                  <a:lnTo>
                    <a:pt x="825500" y="2209800"/>
                  </a:lnTo>
                  <a:lnTo>
                    <a:pt x="165100" y="2209800"/>
                  </a:lnTo>
                  <a:lnTo>
                    <a:pt x="121208" y="2203902"/>
                  </a:lnTo>
                  <a:lnTo>
                    <a:pt x="81769" y="2187259"/>
                  </a:lnTo>
                  <a:lnTo>
                    <a:pt x="48355" y="2161444"/>
                  </a:lnTo>
                  <a:lnTo>
                    <a:pt x="22540" y="2128030"/>
                  </a:lnTo>
                  <a:lnTo>
                    <a:pt x="5897" y="2088591"/>
                  </a:lnTo>
                  <a:lnTo>
                    <a:pt x="0" y="2044700"/>
                  </a:lnTo>
                  <a:lnTo>
                    <a:pt x="0" y="165100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6600" y="4572000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h="1026160">
                  <a:moveTo>
                    <a:pt x="0" y="0"/>
                  </a:moveTo>
                  <a:lnTo>
                    <a:pt x="0" y="102565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48000" y="5597652"/>
            <a:ext cx="4878705" cy="64643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2075" marR="129539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돋움"/>
                <a:cs typeface="돋움"/>
              </a:rPr>
              <a:t>도서정보</a:t>
            </a:r>
            <a:r>
              <a:rPr sz="1800" spc="-3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엔티티는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생성하는</a:t>
            </a:r>
            <a:r>
              <a:rPr sz="1800" spc="-3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프로세스만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있지 </a:t>
            </a:r>
            <a:r>
              <a:rPr sz="1800" spc="-59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가져다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사용하는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프로세스는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없다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961" y="2362961"/>
            <a:ext cx="990600" cy="2209800"/>
          </a:xfrm>
          <a:custGeom>
            <a:avLst/>
            <a:gdLst/>
            <a:ahLst/>
            <a:cxnLst/>
            <a:rect l="l" t="t" r="r" b="b"/>
            <a:pathLst>
              <a:path w="990600" h="2209800">
                <a:moveTo>
                  <a:pt x="0" y="165100"/>
                </a:moveTo>
                <a:lnTo>
                  <a:pt x="5897" y="121208"/>
                </a:lnTo>
                <a:lnTo>
                  <a:pt x="22540" y="81769"/>
                </a:lnTo>
                <a:lnTo>
                  <a:pt x="48355" y="48355"/>
                </a:lnTo>
                <a:lnTo>
                  <a:pt x="81769" y="22540"/>
                </a:lnTo>
                <a:lnTo>
                  <a:pt x="121208" y="5897"/>
                </a:lnTo>
                <a:lnTo>
                  <a:pt x="165100" y="0"/>
                </a:lnTo>
                <a:lnTo>
                  <a:pt x="825500" y="0"/>
                </a:lnTo>
                <a:lnTo>
                  <a:pt x="869391" y="5897"/>
                </a:lnTo>
                <a:lnTo>
                  <a:pt x="908830" y="22540"/>
                </a:lnTo>
                <a:lnTo>
                  <a:pt x="942244" y="48355"/>
                </a:lnTo>
                <a:lnTo>
                  <a:pt x="968059" y="81769"/>
                </a:lnTo>
                <a:lnTo>
                  <a:pt x="984702" y="121208"/>
                </a:lnTo>
                <a:lnTo>
                  <a:pt x="990600" y="165100"/>
                </a:lnTo>
                <a:lnTo>
                  <a:pt x="990600" y="2044700"/>
                </a:lnTo>
                <a:lnTo>
                  <a:pt x="984702" y="2088591"/>
                </a:lnTo>
                <a:lnTo>
                  <a:pt x="968059" y="2128030"/>
                </a:lnTo>
                <a:lnTo>
                  <a:pt x="942244" y="2161444"/>
                </a:lnTo>
                <a:lnTo>
                  <a:pt x="908830" y="2187259"/>
                </a:lnTo>
                <a:lnTo>
                  <a:pt x="869391" y="2203902"/>
                </a:lnTo>
                <a:lnTo>
                  <a:pt x="825500" y="2209800"/>
                </a:lnTo>
                <a:lnTo>
                  <a:pt x="165100" y="2209800"/>
                </a:lnTo>
                <a:lnTo>
                  <a:pt x="121208" y="2203902"/>
                </a:lnTo>
                <a:lnTo>
                  <a:pt x="81769" y="2187259"/>
                </a:lnTo>
                <a:lnTo>
                  <a:pt x="48355" y="2161444"/>
                </a:lnTo>
                <a:lnTo>
                  <a:pt x="22540" y="2128030"/>
                </a:lnTo>
                <a:lnTo>
                  <a:pt x="5897" y="2088591"/>
                </a:lnTo>
                <a:lnTo>
                  <a:pt x="0" y="2044700"/>
                </a:lnTo>
                <a:lnTo>
                  <a:pt x="0" y="165100"/>
                </a:lnTo>
                <a:close/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0200" y="4800600"/>
            <a:ext cx="3851275" cy="650875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1440" marR="9334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돋움"/>
                <a:cs typeface="돋움"/>
              </a:rPr>
              <a:t>주문서</a:t>
            </a:r>
            <a:r>
              <a:rPr sz="1800" spc="-4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엔티티는</a:t>
            </a:r>
            <a:r>
              <a:rPr sz="1800" spc="-3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주문서를</a:t>
            </a:r>
            <a:r>
              <a:rPr sz="1800" spc="-3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생성하는 </a:t>
            </a:r>
            <a:r>
              <a:rPr sz="1800" spc="-58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프로세스가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없다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00600" y="45720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517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10.7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모델의</a:t>
            </a:r>
            <a:r>
              <a:rPr sz="3000" spc="-90" dirty="0">
                <a:latin typeface="굴림"/>
                <a:cs typeface="굴림"/>
              </a:rPr>
              <a:t> </a:t>
            </a:r>
            <a:r>
              <a:rPr sz="3000" spc="35" dirty="0">
                <a:latin typeface="굴림"/>
                <a:cs typeface="굴림"/>
              </a:rPr>
              <a:t>검토</a:t>
            </a:r>
            <a:r>
              <a:rPr sz="3000" spc="-75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사례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2307590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도서관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관리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5" dirty="0">
                <a:latin typeface="굴림"/>
                <a:cs typeface="굴림"/>
              </a:rPr>
              <a:t>다음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slide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참조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290" y="596646"/>
            <a:ext cx="174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모델의 </a:t>
            </a:r>
            <a:r>
              <a:rPr spc="5" dirty="0"/>
              <a:t>검토에 </a:t>
            </a:r>
            <a:r>
              <a:rPr spc="10" dirty="0"/>
              <a:t> </a:t>
            </a:r>
            <a:r>
              <a:rPr spc="25" dirty="0"/>
              <a:t>의한</a:t>
            </a:r>
            <a:r>
              <a:rPr spc="-110" dirty="0"/>
              <a:t> </a:t>
            </a:r>
            <a:r>
              <a:rPr spc="15" dirty="0"/>
              <a:t>엔티티</a:t>
            </a:r>
            <a:r>
              <a:rPr spc="-120" dirty="0"/>
              <a:t> </a:t>
            </a:r>
            <a:r>
              <a:rPr spc="15" dirty="0"/>
              <a:t>추가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1264" y="0"/>
            <a:ext cx="6537959" cy="6872605"/>
            <a:chOff x="1731264" y="0"/>
            <a:chExt cx="6537959" cy="6872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4896" y="0"/>
              <a:ext cx="6434328" cy="6669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45742" y="5014721"/>
              <a:ext cx="2971800" cy="1843405"/>
            </a:xfrm>
            <a:custGeom>
              <a:avLst/>
              <a:gdLst/>
              <a:ahLst/>
              <a:cxnLst/>
              <a:rect l="l" t="t" r="r" b="b"/>
              <a:pathLst>
                <a:path w="2971800" h="1843404">
                  <a:moveTo>
                    <a:pt x="0" y="935735"/>
                  </a:moveTo>
                  <a:lnTo>
                    <a:pt x="4470" y="862612"/>
                  </a:lnTo>
                  <a:lnTo>
                    <a:pt x="17661" y="791027"/>
                  </a:lnTo>
                  <a:lnTo>
                    <a:pt x="39241" y="721189"/>
                  </a:lnTo>
                  <a:lnTo>
                    <a:pt x="68882" y="653306"/>
                  </a:lnTo>
                  <a:lnTo>
                    <a:pt x="106252" y="587585"/>
                  </a:lnTo>
                  <a:lnTo>
                    <a:pt x="127733" y="555601"/>
                  </a:lnTo>
                  <a:lnTo>
                    <a:pt x="151022" y="524236"/>
                  </a:lnTo>
                  <a:lnTo>
                    <a:pt x="176078" y="493515"/>
                  </a:lnTo>
                  <a:lnTo>
                    <a:pt x="202861" y="463465"/>
                  </a:lnTo>
                  <a:lnTo>
                    <a:pt x="231328" y="434112"/>
                  </a:lnTo>
                  <a:lnTo>
                    <a:pt x="261438" y="405481"/>
                  </a:lnTo>
                  <a:lnTo>
                    <a:pt x="293151" y="377600"/>
                  </a:lnTo>
                  <a:lnTo>
                    <a:pt x="326424" y="350493"/>
                  </a:lnTo>
                  <a:lnTo>
                    <a:pt x="361217" y="324187"/>
                  </a:lnTo>
                  <a:lnTo>
                    <a:pt x="397489" y="298708"/>
                  </a:lnTo>
                  <a:lnTo>
                    <a:pt x="435197" y="274081"/>
                  </a:lnTo>
                  <a:lnTo>
                    <a:pt x="474301" y="250334"/>
                  </a:lnTo>
                  <a:lnTo>
                    <a:pt x="514759" y="227491"/>
                  </a:lnTo>
                  <a:lnTo>
                    <a:pt x="556531" y="205580"/>
                  </a:lnTo>
                  <a:lnTo>
                    <a:pt x="599574" y="184625"/>
                  </a:lnTo>
                  <a:lnTo>
                    <a:pt x="643848" y="164653"/>
                  </a:lnTo>
                  <a:lnTo>
                    <a:pt x="689311" y="145690"/>
                  </a:lnTo>
                  <a:lnTo>
                    <a:pt x="735922" y="127762"/>
                  </a:lnTo>
                  <a:lnTo>
                    <a:pt x="783640" y="110894"/>
                  </a:lnTo>
                  <a:lnTo>
                    <a:pt x="832423" y="95114"/>
                  </a:lnTo>
                  <a:lnTo>
                    <a:pt x="882231" y="80447"/>
                  </a:lnTo>
                  <a:lnTo>
                    <a:pt x="933021" y="66918"/>
                  </a:lnTo>
                  <a:lnTo>
                    <a:pt x="984753" y="54555"/>
                  </a:lnTo>
                  <a:lnTo>
                    <a:pt x="1037385" y="43382"/>
                  </a:lnTo>
                  <a:lnTo>
                    <a:pt x="1090877" y="33427"/>
                  </a:lnTo>
                  <a:lnTo>
                    <a:pt x="1145186" y="24715"/>
                  </a:lnTo>
                  <a:lnTo>
                    <a:pt x="1200271" y="17271"/>
                  </a:lnTo>
                  <a:lnTo>
                    <a:pt x="1256091" y="11123"/>
                  </a:lnTo>
                  <a:lnTo>
                    <a:pt x="1312606" y="6295"/>
                  </a:lnTo>
                  <a:lnTo>
                    <a:pt x="1369773" y="2815"/>
                  </a:lnTo>
                  <a:lnTo>
                    <a:pt x="1427551" y="708"/>
                  </a:lnTo>
                  <a:lnTo>
                    <a:pt x="1485900" y="0"/>
                  </a:lnTo>
                  <a:lnTo>
                    <a:pt x="1544248" y="708"/>
                  </a:lnTo>
                  <a:lnTo>
                    <a:pt x="1602026" y="2815"/>
                  </a:lnTo>
                  <a:lnTo>
                    <a:pt x="1659193" y="6295"/>
                  </a:lnTo>
                  <a:lnTo>
                    <a:pt x="1715708" y="11123"/>
                  </a:lnTo>
                  <a:lnTo>
                    <a:pt x="1771528" y="17271"/>
                  </a:lnTo>
                  <a:lnTo>
                    <a:pt x="1826613" y="24715"/>
                  </a:lnTo>
                  <a:lnTo>
                    <a:pt x="1880922" y="33427"/>
                  </a:lnTo>
                  <a:lnTo>
                    <a:pt x="1934414" y="43382"/>
                  </a:lnTo>
                  <a:lnTo>
                    <a:pt x="1987046" y="54555"/>
                  </a:lnTo>
                  <a:lnTo>
                    <a:pt x="2038778" y="66918"/>
                  </a:lnTo>
                  <a:lnTo>
                    <a:pt x="2089568" y="80447"/>
                  </a:lnTo>
                  <a:lnTo>
                    <a:pt x="2139376" y="95114"/>
                  </a:lnTo>
                  <a:lnTo>
                    <a:pt x="2188159" y="110894"/>
                  </a:lnTo>
                  <a:lnTo>
                    <a:pt x="2235877" y="127762"/>
                  </a:lnTo>
                  <a:lnTo>
                    <a:pt x="2282488" y="145690"/>
                  </a:lnTo>
                  <a:lnTo>
                    <a:pt x="2327951" y="164653"/>
                  </a:lnTo>
                  <a:lnTo>
                    <a:pt x="2372225" y="184625"/>
                  </a:lnTo>
                  <a:lnTo>
                    <a:pt x="2415268" y="205580"/>
                  </a:lnTo>
                  <a:lnTo>
                    <a:pt x="2457040" y="227491"/>
                  </a:lnTo>
                  <a:lnTo>
                    <a:pt x="2497498" y="250334"/>
                  </a:lnTo>
                  <a:lnTo>
                    <a:pt x="2536602" y="274081"/>
                  </a:lnTo>
                  <a:lnTo>
                    <a:pt x="2574310" y="298708"/>
                  </a:lnTo>
                  <a:lnTo>
                    <a:pt x="2610582" y="324187"/>
                  </a:lnTo>
                  <a:lnTo>
                    <a:pt x="2645375" y="350493"/>
                  </a:lnTo>
                  <a:lnTo>
                    <a:pt x="2678648" y="377600"/>
                  </a:lnTo>
                  <a:lnTo>
                    <a:pt x="2710361" y="405481"/>
                  </a:lnTo>
                  <a:lnTo>
                    <a:pt x="2740471" y="434112"/>
                  </a:lnTo>
                  <a:lnTo>
                    <a:pt x="2768938" y="463465"/>
                  </a:lnTo>
                  <a:lnTo>
                    <a:pt x="2795721" y="493515"/>
                  </a:lnTo>
                  <a:lnTo>
                    <a:pt x="2820777" y="524236"/>
                  </a:lnTo>
                  <a:lnTo>
                    <a:pt x="2844066" y="555601"/>
                  </a:lnTo>
                  <a:lnTo>
                    <a:pt x="2865547" y="587585"/>
                  </a:lnTo>
                  <a:lnTo>
                    <a:pt x="2902917" y="653306"/>
                  </a:lnTo>
                  <a:lnTo>
                    <a:pt x="2932558" y="721189"/>
                  </a:lnTo>
                  <a:lnTo>
                    <a:pt x="2954138" y="791027"/>
                  </a:lnTo>
                  <a:lnTo>
                    <a:pt x="2967329" y="862612"/>
                  </a:lnTo>
                  <a:lnTo>
                    <a:pt x="2971799" y="935735"/>
                  </a:lnTo>
                  <a:lnTo>
                    <a:pt x="2970675" y="972478"/>
                  </a:lnTo>
                  <a:lnTo>
                    <a:pt x="2961803" y="1044861"/>
                  </a:lnTo>
                  <a:lnTo>
                    <a:pt x="2944376" y="1115601"/>
                  </a:lnTo>
                  <a:lnTo>
                    <a:pt x="2918724" y="1184490"/>
                  </a:lnTo>
                  <a:lnTo>
                    <a:pt x="2885177" y="1251319"/>
                  </a:lnTo>
                  <a:lnTo>
                    <a:pt x="2844066" y="1315881"/>
                  </a:lnTo>
                  <a:lnTo>
                    <a:pt x="2820777" y="1347247"/>
                  </a:lnTo>
                  <a:lnTo>
                    <a:pt x="2795721" y="1377967"/>
                  </a:lnTo>
                  <a:lnTo>
                    <a:pt x="2768938" y="1408017"/>
                  </a:lnTo>
                  <a:lnTo>
                    <a:pt x="2740471" y="1437371"/>
                  </a:lnTo>
                  <a:lnTo>
                    <a:pt x="2710361" y="1466001"/>
                  </a:lnTo>
                  <a:lnTo>
                    <a:pt x="2678648" y="1493882"/>
                  </a:lnTo>
                  <a:lnTo>
                    <a:pt x="2645375" y="1520989"/>
                  </a:lnTo>
                  <a:lnTo>
                    <a:pt x="2610582" y="1547294"/>
                  </a:lnTo>
                  <a:lnTo>
                    <a:pt x="2574310" y="1572773"/>
                  </a:lnTo>
                  <a:lnTo>
                    <a:pt x="2536602" y="1597399"/>
                  </a:lnTo>
                  <a:lnTo>
                    <a:pt x="2497498" y="1621146"/>
                  </a:lnTo>
                  <a:lnTo>
                    <a:pt x="2457040" y="1643988"/>
                  </a:lnTo>
                  <a:lnTo>
                    <a:pt x="2415268" y="1665899"/>
                  </a:lnTo>
                  <a:lnTo>
                    <a:pt x="2372225" y="1686854"/>
                  </a:lnTo>
                  <a:lnTo>
                    <a:pt x="2327951" y="1706825"/>
                  </a:lnTo>
                  <a:lnTo>
                    <a:pt x="2282488" y="1725788"/>
                  </a:lnTo>
                  <a:lnTo>
                    <a:pt x="2235877" y="1743715"/>
                  </a:lnTo>
                  <a:lnTo>
                    <a:pt x="2188159" y="1760582"/>
                  </a:lnTo>
                  <a:lnTo>
                    <a:pt x="2139376" y="1776361"/>
                  </a:lnTo>
                  <a:lnTo>
                    <a:pt x="2089568" y="1791028"/>
                  </a:lnTo>
                  <a:lnTo>
                    <a:pt x="2038778" y="1804556"/>
                  </a:lnTo>
                  <a:lnTo>
                    <a:pt x="1987046" y="1816919"/>
                  </a:lnTo>
                  <a:lnTo>
                    <a:pt x="1934414" y="1828091"/>
                  </a:lnTo>
                  <a:lnTo>
                    <a:pt x="1880922" y="1838046"/>
                  </a:lnTo>
                  <a:lnTo>
                    <a:pt x="1848319" y="1843276"/>
                  </a:lnTo>
                </a:path>
                <a:path w="2971800" h="1843404">
                  <a:moveTo>
                    <a:pt x="1123480" y="1843276"/>
                  </a:moveTo>
                  <a:lnTo>
                    <a:pt x="1037385" y="1828091"/>
                  </a:lnTo>
                  <a:lnTo>
                    <a:pt x="984753" y="1816919"/>
                  </a:lnTo>
                  <a:lnTo>
                    <a:pt x="933021" y="1804556"/>
                  </a:lnTo>
                  <a:lnTo>
                    <a:pt x="882231" y="1791028"/>
                  </a:lnTo>
                  <a:lnTo>
                    <a:pt x="832423" y="1776361"/>
                  </a:lnTo>
                  <a:lnTo>
                    <a:pt x="783640" y="1760582"/>
                  </a:lnTo>
                  <a:lnTo>
                    <a:pt x="735922" y="1743715"/>
                  </a:lnTo>
                  <a:lnTo>
                    <a:pt x="689311" y="1725788"/>
                  </a:lnTo>
                  <a:lnTo>
                    <a:pt x="643848" y="1706825"/>
                  </a:lnTo>
                  <a:lnTo>
                    <a:pt x="599574" y="1686854"/>
                  </a:lnTo>
                  <a:lnTo>
                    <a:pt x="556531" y="1665899"/>
                  </a:lnTo>
                  <a:lnTo>
                    <a:pt x="514759" y="1643988"/>
                  </a:lnTo>
                  <a:lnTo>
                    <a:pt x="474301" y="1621146"/>
                  </a:lnTo>
                  <a:lnTo>
                    <a:pt x="435197" y="1597399"/>
                  </a:lnTo>
                  <a:lnTo>
                    <a:pt x="397489" y="1572773"/>
                  </a:lnTo>
                  <a:lnTo>
                    <a:pt x="361217" y="1547294"/>
                  </a:lnTo>
                  <a:lnTo>
                    <a:pt x="326424" y="1520989"/>
                  </a:lnTo>
                  <a:lnTo>
                    <a:pt x="293151" y="1493882"/>
                  </a:lnTo>
                  <a:lnTo>
                    <a:pt x="261438" y="1466001"/>
                  </a:lnTo>
                  <a:lnTo>
                    <a:pt x="231328" y="1437371"/>
                  </a:lnTo>
                  <a:lnTo>
                    <a:pt x="202861" y="1408017"/>
                  </a:lnTo>
                  <a:lnTo>
                    <a:pt x="176078" y="1377967"/>
                  </a:lnTo>
                  <a:lnTo>
                    <a:pt x="151022" y="1347247"/>
                  </a:lnTo>
                  <a:lnTo>
                    <a:pt x="127733" y="1315881"/>
                  </a:lnTo>
                  <a:lnTo>
                    <a:pt x="106252" y="1283896"/>
                  </a:lnTo>
                  <a:lnTo>
                    <a:pt x="68882" y="1218175"/>
                  </a:lnTo>
                  <a:lnTo>
                    <a:pt x="39241" y="1150290"/>
                  </a:lnTo>
                  <a:lnTo>
                    <a:pt x="17661" y="1080450"/>
                  </a:lnTo>
                  <a:lnTo>
                    <a:pt x="4470" y="1008862"/>
                  </a:lnTo>
                  <a:lnTo>
                    <a:pt x="1124" y="972478"/>
                  </a:lnTo>
                  <a:lnTo>
                    <a:pt x="0" y="935735"/>
                  </a:lnTo>
                </a:path>
              </a:pathLst>
            </a:custGeom>
            <a:ln w="28956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0798" y="4510278"/>
              <a:ext cx="1728470" cy="1295400"/>
            </a:xfrm>
            <a:custGeom>
              <a:avLst/>
              <a:gdLst/>
              <a:ahLst/>
              <a:cxnLst/>
              <a:rect l="l" t="t" r="r" b="b"/>
              <a:pathLst>
                <a:path w="1728470" h="1295400">
                  <a:moveTo>
                    <a:pt x="0" y="647700"/>
                  </a:moveTo>
                  <a:lnTo>
                    <a:pt x="1699" y="606733"/>
                  </a:lnTo>
                  <a:lnTo>
                    <a:pt x="6732" y="566445"/>
                  </a:lnTo>
                  <a:lnTo>
                    <a:pt x="14995" y="526910"/>
                  </a:lnTo>
                  <a:lnTo>
                    <a:pt x="26388" y="488204"/>
                  </a:lnTo>
                  <a:lnTo>
                    <a:pt x="40810" y="450404"/>
                  </a:lnTo>
                  <a:lnTo>
                    <a:pt x="58160" y="413585"/>
                  </a:lnTo>
                  <a:lnTo>
                    <a:pt x="78336" y="377822"/>
                  </a:lnTo>
                  <a:lnTo>
                    <a:pt x="101237" y="343193"/>
                  </a:lnTo>
                  <a:lnTo>
                    <a:pt x="126762" y="309772"/>
                  </a:lnTo>
                  <a:lnTo>
                    <a:pt x="154810" y="277635"/>
                  </a:lnTo>
                  <a:lnTo>
                    <a:pt x="185280" y="246859"/>
                  </a:lnTo>
                  <a:lnTo>
                    <a:pt x="218070" y="217518"/>
                  </a:lnTo>
                  <a:lnTo>
                    <a:pt x="253079" y="189690"/>
                  </a:lnTo>
                  <a:lnTo>
                    <a:pt x="290206" y="163449"/>
                  </a:lnTo>
                  <a:lnTo>
                    <a:pt x="329350" y="138872"/>
                  </a:lnTo>
                  <a:lnTo>
                    <a:pt x="370410" y="116034"/>
                  </a:lnTo>
                  <a:lnTo>
                    <a:pt x="413284" y="95011"/>
                  </a:lnTo>
                  <a:lnTo>
                    <a:pt x="457872" y="75879"/>
                  </a:lnTo>
                  <a:lnTo>
                    <a:pt x="504071" y="58714"/>
                  </a:lnTo>
                  <a:lnTo>
                    <a:pt x="551782" y="43592"/>
                  </a:lnTo>
                  <a:lnTo>
                    <a:pt x="600902" y="30588"/>
                  </a:lnTo>
                  <a:lnTo>
                    <a:pt x="651331" y="19778"/>
                  </a:lnTo>
                  <a:lnTo>
                    <a:pt x="702967" y="11239"/>
                  </a:lnTo>
                  <a:lnTo>
                    <a:pt x="755709" y="5045"/>
                  </a:lnTo>
                  <a:lnTo>
                    <a:pt x="809457" y="1274"/>
                  </a:lnTo>
                  <a:lnTo>
                    <a:pt x="864107" y="0"/>
                  </a:lnTo>
                  <a:lnTo>
                    <a:pt x="918758" y="1274"/>
                  </a:lnTo>
                  <a:lnTo>
                    <a:pt x="972506" y="5045"/>
                  </a:lnTo>
                  <a:lnTo>
                    <a:pt x="1025248" y="11239"/>
                  </a:lnTo>
                  <a:lnTo>
                    <a:pt x="1076884" y="19778"/>
                  </a:lnTo>
                  <a:lnTo>
                    <a:pt x="1127313" y="30588"/>
                  </a:lnTo>
                  <a:lnTo>
                    <a:pt x="1176433" y="43592"/>
                  </a:lnTo>
                  <a:lnTo>
                    <a:pt x="1224144" y="58714"/>
                  </a:lnTo>
                  <a:lnTo>
                    <a:pt x="1270343" y="75879"/>
                  </a:lnTo>
                  <a:lnTo>
                    <a:pt x="1314931" y="95011"/>
                  </a:lnTo>
                  <a:lnTo>
                    <a:pt x="1357805" y="116034"/>
                  </a:lnTo>
                  <a:lnTo>
                    <a:pt x="1398865" y="138872"/>
                  </a:lnTo>
                  <a:lnTo>
                    <a:pt x="1438009" y="163449"/>
                  </a:lnTo>
                  <a:lnTo>
                    <a:pt x="1475136" y="189690"/>
                  </a:lnTo>
                  <a:lnTo>
                    <a:pt x="1510145" y="217518"/>
                  </a:lnTo>
                  <a:lnTo>
                    <a:pt x="1542935" y="246859"/>
                  </a:lnTo>
                  <a:lnTo>
                    <a:pt x="1573405" y="277635"/>
                  </a:lnTo>
                  <a:lnTo>
                    <a:pt x="1601453" y="309772"/>
                  </a:lnTo>
                  <a:lnTo>
                    <a:pt x="1626978" y="343193"/>
                  </a:lnTo>
                  <a:lnTo>
                    <a:pt x="1649879" y="377822"/>
                  </a:lnTo>
                  <a:lnTo>
                    <a:pt x="1670055" y="413585"/>
                  </a:lnTo>
                  <a:lnTo>
                    <a:pt x="1687405" y="450404"/>
                  </a:lnTo>
                  <a:lnTo>
                    <a:pt x="1701827" y="488204"/>
                  </a:lnTo>
                  <a:lnTo>
                    <a:pt x="1713220" y="526910"/>
                  </a:lnTo>
                  <a:lnTo>
                    <a:pt x="1721483" y="566445"/>
                  </a:lnTo>
                  <a:lnTo>
                    <a:pt x="1726516" y="606733"/>
                  </a:lnTo>
                  <a:lnTo>
                    <a:pt x="1728216" y="647700"/>
                  </a:lnTo>
                  <a:lnTo>
                    <a:pt x="1726516" y="688666"/>
                  </a:lnTo>
                  <a:lnTo>
                    <a:pt x="1721483" y="728954"/>
                  </a:lnTo>
                  <a:lnTo>
                    <a:pt x="1713220" y="768489"/>
                  </a:lnTo>
                  <a:lnTo>
                    <a:pt x="1701827" y="807195"/>
                  </a:lnTo>
                  <a:lnTo>
                    <a:pt x="1687405" y="844995"/>
                  </a:lnTo>
                  <a:lnTo>
                    <a:pt x="1670055" y="881814"/>
                  </a:lnTo>
                  <a:lnTo>
                    <a:pt x="1649879" y="917577"/>
                  </a:lnTo>
                  <a:lnTo>
                    <a:pt x="1626978" y="952206"/>
                  </a:lnTo>
                  <a:lnTo>
                    <a:pt x="1601453" y="985627"/>
                  </a:lnTo>
                  <a:lnTo>
                    <a:pt x="1573405" y="1017764"/>
                  </a:lnTo>
                  <a:lnTo>
                    <a:pt x="1542935" y="1048540"/>
                  </a:lnTo>
                  <a:lnTo>
                    <a:pt x="1510145" y="1077881"/>
                  </a:lnTo>
                  <a:lnTo>
                    <a:pt x="1475136" y="1105709"/>
                  </a:lnTo>
                  <a:lnTo>
                    <a:pt x="1438009" y="1131950"/>
                  </a:lnTo>
                  <a:lnTo>
                    <a:pt x="1398865" y="1156527"/>
                  </a:lnTo>
                  <a:lnTo>
                    <a:pt x="1357805" y="1179365"/>
                  </a:lnTo>
                  <a:lnTo>
                    <a:pt x="1314931" y="1200388"/>
                  </a:lnTo>
                  <a:lnTo>
                    <a:pt x="1270343" y="1219520"/>
                  </a:lnTo>
                  <a:lnTo>
                    <a:pt x="1224144" y="1236685"/>
                  </a:lnTo>
                  <a:lnTo>
                    <a:pt x="1176433" y="1251807"/>
                  </a:lnTo>
                  <a:lnTo>
                    <a:pt x="1127313" y="1264811"/>
                  </a:lnTo>
                  <a:lnTo>
                    <a:pt x="1076884" y="1275621"/>
                  </a:lnTo>
                  <a:lnTo>
                    <a:pt x="1025248" y="1284160"/>
                  </a:lnTo>
                  <a:lnTo>
                    <a:pt x="972506" y="1290354"/>
                  </a:lnTo>
                  <a:lnTo>
                    <a:pt x="918758" y="1294125"/>
                  </a:lnTo>
                  <a:lnTo>
                    <a:pt x="864107" y="1295400"/>
                  </a:lnTo>
                  <a:lnTo>
                    <a:pt x="809457" y="1294125"/>
                  </a:lnTo>
                  <a:lnTo>
                    <a:pt x="755709" y="1290354"/>
                  </a:lnTo>
                  <a:lnTo>
                    <a:pt x="702967" y="1284160"/>
                  </a:lnTo>
                  <a:lnTo>
                    <a:pt x="651331" y="1275621"/>
                  </a:lnTo>
                  <a:lnTo>
                    <a:pt x="600902" y="1264811"/>
                  </a:lnTo>
                  <a:lnTo>
                    <a:pt x="551782" y="1251807"/>
                  </a:lnTo>
                  <a:lnTo>
                    <a:pt x="504071" y="1236685"/>
                  </a:lnTo>
                  <a:lnTo>
                    <a:pt x="457872" y="1219520"/>
                  </a:lnTo>
                  <a:lnTo>
                    <a:pt x="413284" y="1200388"/>
                  </a:lnTo>
                  <a:lnTo>
                    <a:pt x="370410" y="1179365"/>
                  </a:lnTo>
                  <a:lnTo>
                    <a:pt x="329350" y="1156527"/>
                  </a:lnTo>
                  <a:lnTo>
                    <a:pt x="290206" y="1131950"/>
                  </a:lnTo>
                  <a:lnTo>
                    <a:pt x="253079" y="1105709"/>
                  </a:lnTo>
                  <a:lnTo>
                    <a:pt x="218070" y="1077881"/>
                  </a:lnTo>
                  <a:lnTo>
                    <a:pt x="185280" y="1048540"/>
                  </a:lnTo>
                  <a:lnTo>
                    <a:pt x="154810" y="1017764"/>
                  </a:lnTo>
                  <a:lnTo>
                    <a:pt x="126762" y="985627"/>
                  </a:lnTo>
                  <a:lnTo>
                    <a:pt x="101237" y="952206"/>
                  </a:lnTo>
                  <a:lnTo>
                    <a:pt x="78336" y="917577"/>
                  </a:lnTo>
                  <a:lnTo>
                    <a:pt x="58160" y="881814"/>
                  </a:lnTo>
                  <a:lnTo>
                    <a:pt x="40810" y="844995"/>
                  </a:lnTo>
                  <a:lnTo>
                    <a:pt x="26388" y="807195"/>
                  </a:lnTo>
                  <a:lnTo>
                    <a:pt x="14995" y="768489"/>
                  </a:lnTo>
                  <a:lnTo>
                    <a:pt x="6732" y="728954"/>
                  </a:lnTo>
                  <a:lnTo>
                    <a:pt x="1699" y="688666"/>
                  </a:lnTo>
                  <a:lnTo>
                    <a:pt x="0" y="647700"/>
                  </a:lnTo>
                  <a:close/>
                </a:path>
              </a:pathLst>
            </a:custGeom>
            <a:ln w="28956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10.2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엔티티의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018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40" dirty="0">
                <a:latin typeface="굴림"/>
                <a:cs typeface="굴림"/>
              </a:rPr>
              <a:t>각</a:t>
            </a:r>
            <a:r>
              <a:rPr sz="2000" b="1" spc="-4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엔티티는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현실세계의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정보를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효과적으로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관리할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수</a:t>
            </a:r>
            <a:r>
              <a:rPr sz="2000" b="1" spc="-4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있는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구조인가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86553" y="3653028"/>
            <a:ext cx="3014345" cy="1550670"/>
            <a:chOff x="4686553" y="3653028"/>
            <a:chExt cx="3014345" cy="1550670"/>
          </a:xfrm>
        </p:grpSpPr>
        <p:sp>
          <p:nvSpPr>
            <p:cNvPr id="5" name="object 5"/>
            <p:cNvSpPr/>
            <p:nvPr/>
          </p:nvSpPr>
          <p:spPr>
            <a:xfrm>
              <a:off x="4691125" y="3657600"/>
              <a:ext cx="3005455" cy="1541780"/>
            </a:xfrm>
            <a:custGeom>
              <a:avLst/>
              <a:gdLst/>
              <a:ahLst/>
              <a:cxnLst/>
              <a:rect l="l" t="t" r="r" b="b"/>
              <a:pathLst>
                <a:path w="3005454" h="1541779">
                  <a:moveTo>
                    <a:pt x="1271524" y="1295400"/>
                  </a:moveTo>
                  <a:lnTo>
                    <a:pt x="528574" y="1295400"/>
                  </a:lnTo>
                  <a:lnTo>
                    <a:pt x="0" y="1541399"/>
                  </a:lnTo>
                  <a:lnTo>
                    <a:pt x="1271524" y="1295400"/>
                  </a:lnTo>
                  <a:close/>
                </a:path>
                <a:path w="3005454" h="1541779">
                  <a:moveTo>
                    <a:pt x="2789174" y="0"/>
                  </a:moveTo>
                  <a:lnTo>
                    <a:pt x="249174" y="0"/>
                  </a:lnTo>
                  <a:lnTo>
                    <a:pt x="199665" y="5701"/>
                  </a:lnTo>
                  <a:lnTo>
                    <a:pt x="154220" y="21941"/>
                  </a:lnTo>
                  <a:lnTo>
                    <a:pt x="114133" y="47426"/>
                  </a:lnTo>
                  <a:lnTo>
                    <a:pt x="80700" y="80859"/>
                  </a:lnTo>
                  <a:lnTo>
                    <a:pt x="55215" y="120946"/>
                  </a:lnTo>
                  <a:lnTo>
                    <a:pt x="38975" y="166391"/>
                  </a:lnTo>
                  <a:lnTo>
                    <a:pt x="33274" y="215900"/>
                  </a:lnTo>
                  <a:lnTo>
                    <a:pt x="33274" y="1079500"/>
                  </a:lnTo>
                  <a:lnTo>
                    <a:pt x="38975" y="1129008"/>
                  </a:lnTo>
                  <a:lnTo>
                    <a:pt x="55215" y="1174453"/>
                  </a:lnTo>
                  <a:lnTo>
                    <a:pt x="80700" y="1214540"/>
                  </a:lnTo>
                  <a:lnTo>
                    <a:pt x="114133" y="1247973"/>
                  </a:lnTo>
                  <a:lnTo>
                    <a:pt x="154220" y="1273458"/>
                  </a:lnTo>
                  <a:lnTo>
                    <a:pt x="199665" y="1289698"/>
                  </a:lnTo>
                  <a:lnTo>
                    <a:pt x="249174" y="1295400"/>
                  </a:lnTo>
                  <a:lnTo>
                    <a:pt x="2789174" y="1295400"/>
                  </a:lnTo>
                  <a:lnTo>
                    <a:pt x="2838682" y="1289698"/>
                  </a:lnTo>
                  <a:lnTo>
                    <a:pt x="2884127" y="1273458"/>
                  </a:lnTo>
                  <a:lnTo>
                    <a:pt x="2924214" y="1247973"/>
                  </a:lnTo>
                  <a:lnTo>
                    <a:pt x="2957647" y="1214540"/>
                  </a:lnTo>
                  <a:lnTo>
                    <a:pt x="2983132" y="1174453"/>
                  </a:lnTo>
                  <a:lnTo>
                    <a:pt x="2999372" y="1129008"/>
                  </a:lnTo>
                  <a:lnTo>
                    <a:pt x="3005074" y="1079500"/>
                  </a:lnTo>
                  <a:lnTo>
                    <a:pt x="3005074" y="215900"/>
                  </a:lnTo>
                  <a:lnTo>
                    <a:pt x="2999372" y="166391"/>
                  </a:lnTo>
                  <a:lnTo>
                    <a:pt x="2983132" y="120946"/>
                  </a:lnTo>
                  <a:lnTo>
                    <a:pt x="2957647" y="80859"/>
                  </a:lnTo>
                  <a:lnTo>
                    <a:pt x="2924214" y="47426"/>
                  </a:lnTo>
                  <a:lnTo>
                    <a:pt x="2884127" y="21941"/>
                  </a:lnTo>
                  <a:lnTo>
                    <a:pt x="2838682" y="5701"/>
                  </a:lnTo>
                  <a:lnTo>
                    <a:pt x="2789174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91125" y="3657600"/>
              <a:ext cx="3005455" cy="1541780"/>
            </a:xfrm>
            <a:custGeom>
              <a:avLst/>
              <a:gdLst/>
              <a:ahLst/>
              <a:cxnLst/>
              <a:rect l="l" t="t" r="r" b="b"/>
              <a:pathLst>
                <a:path w="3005454" h="1541779">
                  <a:moveTo>
                    <a:pt x="33274" y="215900"/>
                  </a:moveTo>
                  <a:lnTo>
                    <a:pt x="38975" y="166391"/>
                  </a:lnTo>
                  <a:lnTo>
                    <a:pt x="55215" y="120946"/>
                  </a:lnTo>
                  <a:lnTo>
                    <a:pt x="80700" y="80859"/>
                  </a:lnTo>
                  <a:lnTo>
                    <a:pt x="114133" y="47426"/>
                  </a:lnTo>
                  <a:lnTo>
                    <a:pt x="154220" y="21941"/>
                  </a:lnTo>
                  <a:lnTo>
                    <a:pt x="199665" y="5701"/>
                  </a:lnTo>
                  <a:lnTo>
                    <a:pt x="249174" y="0"/>
                  </a:lnTo>
                  <a:lnTo>
                    <a:pt x="528574" y="0"/>
                  </a:lnTo>
                  <a:lnTo>
                    <a:pt x="1271524" y="0"/>
                  </a:lnTo>
                  <a:lnTo>
                    <a:pt x="2789174" y="0"/>
                  </a:lnTo>
                  <a:lnTo>
                    <a:pt x="2838682" y="5701"/>
                  </a:lnTo>
                  <a:lnTo>
                    <a:pt x="2884127" y="21941"/>
                  </a:lnTo>
                  <a:lnTo>
                    <a:pt x="2924214" y="47426"/>
                  </a:lnTo>
                  <a:lnTo>
                    <a:pt x="2957647" y="80859"/>
                  </a:lnTo>
                  <a:lnTo>
                    <a:pt x="2983132" y="120946"/>
                  </a:lnTo>
                  <a:lnTo>
                    <a:pt x="2999372" y="166391"/>
                  </a:lnTo>
                  <a:lnTo>
                    <a:pt x="3005074" y="215900"/>
                  </a:lnTo>
                  <a:lnTo>
                    <a:pt x="3005074" y="755650"/>
                  </a:lnTo>
                  <a:lnTo>
                    <a:pt x="3005074" y="1079500"/>
                  </a:lnTo>
                  <a:lnTo>
                    <a:pt x="2999372" y="1129008"/>
                  </a:lnTo>
                  <a:lnTo>
                    <a:pt x="2983132" y="1174453"/>
                  </a:lnTo>
                  <a:lnTo>
                    <a:pt x="2957647" y="1214540"/>
                  </a:lnTo>
                  <a:lnTo>
                    <a:pt x="2924214" y="1247973"/>
                  </a:lnTo>
                  <a:lnTo>
                    <a:pt x="2884127" y="1273458"/>
                  </a:lnTo>
                  <a:lnTo>
                    <a:pt x="2838682" y="1289698"/>
                  </a:lnTo>
                  <a:lnTo>
                    <a:pt x="2789174" y="1295400"/>
                  </a:lnTo>
                  <a:lnTo>
                    <a:pt x="1271524" y="1295400"/>
                  </a:lnTo>
                  <a:lnTo>
                    <a:pt x="0" y="1541399"/>
                  </a:lnTo>
                  <a:lnTo>
                    <a:pt x="528574" y="1295400"/>
                  </a:lnTo>
                  <a:lnTo>
                    <a:pt x="249174" y="1295400"/>
                  </a:lnTo>
                  <a:lnTo>
                    <a:pt x="199665" y="1289698"/>
                  </a:lnTo>
                  <a:lnTo>
                    <a:pt x="154220" y="1273458"/>
                  </a:lnTo>
                  <a:lnTo>
                    <a:pt x="114133" y="1247973"/>
                  </a:lnTo>
                  <a:lnTo>
                    <a:pt x="80700" y="1214540"/>
                  </a:lnTo>
                  <a:lnTo>
                    <a:pt x="55215" y="1174453"/>
                  </a:lnTo>
                  <a:lnTo>
                    <a:pt x="38975" y="1129008"/>
                  </a:lnTo>
                  <a:lnTo>
                    <a:pt x="33274" y="1079500"/>
                  </a:lnTo>
                  <a:lnTo>
                    <a:pt x="33274" y="755650"/>
                  </a:lnTo>
                  <a:lnTo>
                    <a:pt x="33274" y="215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86959" y="3762502"/>
            <a:ext cx="26485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돋움"/>
                <a:cs typeface="돋움"/>
              </a:rPr>
              <a:t>인기 있는 작품은 같은 </a:t>
            </a:r>
            <a:r>
              <a:rPr sz="2000" spc="-655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책을</a:t>
            </a:r>
            <a:r>
              <a:rPr sz="2000" spc="-30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여러</a:t>
            </a:r>
            <a:r>
              <a:rPr sz="2000" spc="-35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권</a:t>
            </a:r>
            <a:r>
              <a:rPr sz="2000" spc="-25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비치할</a:t>
            </a:r>
            <a:r>
              <a:rPr sz="2000" spc="-35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수 </a:t>
            </a:r>
            <a:r>
              <a:rPr sz="2000" spc="-655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있다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49463" y="2584386"/>
          <a:ext cx="2071370" cy="3638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도서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00355" indent="-208915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0355" algn="l"/>
                        </a:tabLst>
                      </a:pPr>
                      <a:r>
                        <a:rPr sz="1600" spc="-10" dirty="0">
                          <a:latin typeface="돋움"/>
                          <a:cs typeface="돋움"/>
                        </a:rPr>
                        <a:t>도서관리번호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25">
                <a:tc>
                  <a:txBody>
                    <a:bodyPr/>
                    <a:lstStyle/>
                    <a:p>
                      <a:pPr marL="91440" marR="1161415">
                        <a:lnSpc>
                          <a:spcPts val="2300"/>
                        </a:lnSpc>
                        <a:spcBef>
                          <a:spcPts val="100"/>
                        </a:spcBef>
                      </a:pPr>
                      <a:r>
                        <a:rPr sz="1600" dirty="0">
                          <a:latin typeface="돋움"/>
                          <a:cs typeface="돋움"/>
                        </a:rPr>
                        <a:t>분류기호 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제목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저자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출판사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출판연도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 marR="699770">
                        <a:lnSpc>
                          <a:spcPts val="230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구입일자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국내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해외구분 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신간도서여부 </a:t>
                      </a:r>
                      <a:r>
                        <a:rPr sz="1600" spc="-5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10" dirty="0">
                          <a:latin typeface="돋움"/>
                          <a:cs typeface="돋움"/>
                        </a:rPr>
                        <a:t>기타정보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세금계산서번호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10.2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엔티티의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018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40" dirty="0">
                <a:latin typeface="굴림"/>
                <a:cs typeface="굴림"/>
              </a:rPr>
              <a:t>각</a:t>
            </a:r>
            <a:r>
              <a:rPr sz="2000" b="1" spc="-4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엔티티는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현실세계의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정보를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효과적으로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관리할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수</a:t>
            </a:r>
            <a:r>
              <a:rPr sz="2000" b="1" spc="-4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있는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구조인가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4687" y="2982912"/>
          <a:ext cx="7002144" cy="2794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 marR="1536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관리  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제목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저자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출판사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58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국내해외  구분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60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기타  정보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04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신간도  서여부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굴림"/>
                          <a:cs typeface="굴림"/>
                        </a:rPr>
                        <a:t>1101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굴림"/>
                          <a:cs typeface="굴림"/>
                        </a:rPr>
                        <a:t>The</a:t>
                      </a:r>
                      <a:r>
                        <a:rPr sz="14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latin typeface="굴림"/>
                          <a:cs typeface="굴림"/>
                        </a:rPr>
                        <a:t>Scarlet</a:t>
                      </a:r>
                      <a:r>
                        <a:rPr sz="14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spc="-5" dirty="0">
                          <a:latin typeface="굴림"/>
                          <a:cs typeface="굴림"/>
                        </a:rPr>
                        <a:t>Letter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굴림"/>
                          <a:cs typeface="굴림"/>
                        </a:rPr>
                        <a:t>N.</a:t>
                      </a:r>
                      <a:r>
                        <a:rPr sz="1400" spc="-7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latin typeface="굴림"/>
                          <a:cs typeface="굴림"/>
                        </a:rPr>
                        <a:t>Hathorne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굴림"/>
                          <a:cs typeface="굴림"/>
                        </a:rPr>
                        <a:t>Heaven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O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굴림"/>
                          <a:cs typeface="굴림"/>
                        </a:rPr>
                        <a:t>1102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조선왕조실록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김철수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하나출판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D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Y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5" dirty="0">
                          <a:latin typeface="굴림"/>
                          <a:cs typeface="굴림"/>
                        </a:rPr>
                        <a:t>1103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조선왕조실록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김철수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하나출판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D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Y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굴림"/>
                          <a:cs typeface="굴림"/>
                        </a:rPr>
                        <a:t>1104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조선왕조실록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김철수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하나출판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D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Y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굴림"/>
                          <a:cs typeface="굴림"/>
                        </a:rPr>
                        <a:t>1105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조선왕조실록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김철수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하나출판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D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5" dirty="0">
                          <a:latin typeface="굴림"/>
                          <a:cs typeface="굴림"/>
                        </a:rPr>
                        <a:t>1106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5" dirty="0">
                          <a:latin typeface="굴림"/>
                          <a:cs typeface="굴림"/>
                        </a:rPr>
                        <a:t>The</a:t>
                      </a:r>
                      <a:r>
                        <a:rPr sz="14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spc="-5" dirty="0">
                          <a:latin typeface="굴림"/>
                          <a:cs typeface="굴림"/>
                        </a:rPr>
                        <a:t>good</a:t>
                      </a:r>
                      <a:r>
                        <a:rPr sz="14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spc="-5" dirty="0">
                          <a:latin typeface="굴림"/>
                          <a:cs typeface="굴림"/>
                        </a:rPr>
                        <a:t>earch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P.</a:t>
                      </a:r>
                      <a:r>
                        <a:rPr sz="1400" spc="-7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dirty="0">
                          <a:latin typeface="굴림"/>
                          <a:cs typeface="굴림"/>
                        </a:rPr>
                        <a:t>Buck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Andrew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O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770876" y="3944111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0"/>
                </a:moveTo>
                <a:lnTo>
                  <a:pt x="60191" y="6478"/>
                </a:lnTo>
                <a:lnTo>
                  <a:pt x="112483" y="24514"/>
                </a:lnTo>
                <a:lnTo>
                  <a:pt x="153728" y="52011"/>
                </a:lnTo>
                <a:lnTo>
                  <a:pt x="180782" y="86872"/>
                </a:lnTo>
                <a:lnTo>
                  <a:pt x="190500" y="127000"/>
                </a:lnTo>
                <a:lnTo>
                  <a:pt x="190500" y="635000"/>
                </a:lnTo>
                <a:lnTo>
                  <a:pt x="200217" y="675127"/>
                </a:lnTo>
                <a:lnTo>
                  <a:pt x="227271" y="709988"/>
                </a:lnTo>
                <a:lnTo>
                  <a:pt x="268516" y="737485"/>
                </a:lnTo>
                <a:lnTo>
                  <a:pt x="320808" y="755521"/>
                </a:lnTo>
                <a:lnTo>
                  <a:pt x="381000" y="762000"/>
                </a:lnTo>
                <a:lnTo>
                  <a:pt x="320808" y="768478"/>
                </a:lnTo>
                <a:lnTo>
                  <a:pt x="268516" y="786514"/>
                </a:lnTo>
                <a:lnTo>
                  <a:pt x="227271" y="814011"/>
                </a:lnTo>
                <a:lnTo>
                  <a:pt x="200217" y="848872"/>
                </a:lnTo>
                <a:lnTo>
                  <a:pt x="190500" y="889000"/>
                </a:lnTo>
                <a:lnTo>
                  <a:pt x="190500" y="1397000"/>
                </a:lnTo>
                <a:lnTo>
                  <a:pt x="180782" y="1437127"/>
                </a:lnTo>
                <a:lnTo>
                  <a:pt x="153728" y="1471988"/>
                </a:lnTo>
                <a:lnTo>
                  <a:pt x="112483" y="1499485"/>
                </a:lnTo>
                <a:lnTo>
                  <a:pt x="60191" y="1517521"/>
                </a:lnTo>
                <a:lnTo>
                  <a:pt x="0" y="1524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16010" y="4480686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돋움"/>
                <a:cs typeface="돋움"/>
              </a:rPr>
              <a:t>동일  작품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" y="57911"/>
            <a:ext cx="8920480" cy="6362700"/>
            <a:chOff x="96011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15061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115" y="1432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0" y="6202680"/>
                  </a:moveTo>
                  <a:lnTo>
                    <a:pt x="8773668" y="6202680"/>
                  </a:lnTo>
                  <a:lnTo>
                    <a:pt x="8773668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091" y="158241"/>
            <a:ext cx="203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돋움"/>
                <a:cs typeface="돋움"/>
              </a:rPr>
              <a:t>&lt;개선된</a:t>
            </a:r>
            <a:r>
              <a:rPr sz="2400" b="0" spc="-90" dirty="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sz="2400" b="0" dirty="0">
                <a:solidFill>
                  <a:srgbClr val="000000"/>
                </a:solidFill>
                <a:latin typeface="돋움"/>
                <a:cs typeface="돋움"/>
              </a:rPr>
              <a:t>모델&gt;</a:t>
            </a:r>
            <a:endParaRPr sz="2400">
              <a:latin typeface="돋움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9175" y="833755"/>
            <a:ext cx="1933575" cy="0"/>
          </a:xfrm>
          <a:custGeom>
            <a:avLst/>
            <a:gdLst/>
            <a:ahLst/>
            <a:cxnLst/>
            <a:rect l="l" t="t" r="r" b="b"/>
            <a:pathLst>
              <a:path w="1933575">
                <a:moveTo>
                  <a:pt x="0" y="0"/>
                </a:moveTo>
                <a:lnTo>
                  <a:pt x="19335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9175" y="1168908"/>
            <a:ext cx="1933575" cy="0"/>
          </a:xfrm>
          <a:custGeom>
            <a:avLst/>
            <a:gdLst/>
            <a:ahLst/>
            <a:cxnLst/>
            <a:rect l="l" t="t" r="r" b="b"/>
            <a:pathLst>
              <a:path w="1933575">
                <a:moveTo>
                  <a:pt x="0" y="0"/>
                </a:moveTo>
                <a:lnTo>
                  <a:pt x="19335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9175" y="484251"/>
            <a:ext cx="1933575" cy="1619885"/>
          </a:xfrm>
          <a:custGeom>
            <a:avLst/>
            <a:gdLst/>
            <a:ahLst/>
            <a:cxnLst/>
            <a:rect l="l" t="t" r="r" b="b"/>
            <a:pathLst>
              <a:path w="1933575" h="1619885">
                <a:moveTo>
                  <a:pt x="14350" y="0"/>
                </a:moveTo>
                <a:lnTo>
                  <a:pt x="14350" y="1619503"/>
                </a:lnTo>
              </a:path>
              <a:path w="1933575" h="1619885">
                <a:moveTo>
                  <a:pt x="0" y="14224"/>
                </a:moveTo>
                <a:lnTo>
                  <a:pt x="1933575" y="14224"/>
                </a:lnTo>
              </a:path>
              <a:path w="1933575" h="1619885">
                <a:moveTo>
                  <a:pt x="0" y="1605152"/>
                </a:moveTo>
                <a:lnTo>
                  <a:pt x="1933575" y="16051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03526" y="498475"/>
          <a:ext cx="1644014" cy="1589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7493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도서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도서관리번호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1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구입일자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기타정보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작품번호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191000" y="1179575"/>
            <a:ext cx="1071880" cy="314325"/>
            <a:chOff x="4191000" y="1179575"/>
            <a:chExt cx="1071880" cy="314325"/>
          </a:xfrm>
        </p:grpSpPr>
        <p:sp>
          <p:nvSpPr>
            <p:cNvPr id="11" name="object 11"/>
            <p:cNvSpPr/>
            <p:nvPr/>
          </p:nvSpPr>
          <p:spPr>
            <a:xfrm>
              <a:off x="4195572" y="1336547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5572" y="1184147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194238" y="143255"/>
          <a:ext cx="3110863" cy="318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작품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0990" indent="-208915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작품번호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3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돋움"/>
                          <a:cs typeface="돋움"/>
                        </a:rPr>
                        <a:t>분류기호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1132205">
                        <a:lnSpc>
                          <a:spcPct val="12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제목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저자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출판사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출판연도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130810">
                        <a:lnSpc>
                          <a:spcPct val="120000"/>
                        </a:lnSpc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국내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해외구분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신간도서여부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세금계산서번호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260975" y="269875"/>
            <a:ext cx="2072005" cy="0"/>
          </a:xfrm>
          <a:custGeom>
            <a:avLst/>
            <a:gdLst/>
            <a:ahLst/>
            <a:cxnLst/>
            <a:rect l="l" t="t" r="r" b="b"/>
            <a:pathLst>
              <a:path w="2072004">
                <a:moveTo>
                  <a:pt x="0" y="0"/>
                </a:moveTo>
                <a:lnTo>
                  <a:pt x="20716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60975" y="3324225"/>
            <a:ext cx="2072005" cy="0"/>
          </a:xfrm>
          <a:custGeom>
            <a:avLst/>
            <a:gdLst/>
            <a:ahLst/>
            <a:cxnLst/>
            <a:rect l="l" t="t" r="r" b="b"/>
            <a:pathLst>
              <a:path w="2072004">
                <a:moveTo>
                  <a:pt x="0" y="0"/>
                </a:moveTo>
                <a:lnTo>
                  <a:pt x="20716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0" y="1231391"/>
            <a:ext cx="181356" cy="19812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84225" y="3786123"/>
            <a:ext cx="2072005" cy="0"/>
          </a:xfrm>
          <a:custGeom>
            <a:avLst/>
            <a:gdLst/>
            <a:ahLst/>
            <a:cxnLst/>
            <a:rect l="l" t="t" r="r" b="b"/>
            <a:pathLst>
              <a:path w="2072005">
                <a:moveTo>
                  <a:pt x="0" y="0"/>
                </a:moveTo>
                <a:lnTo>
                  <a:pt x="20716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784225" y="6178575"/>
            <a:ext cx="2072005" cy="393700"/>
            <a:chOff x="784225" y="6178575"/>
            <a:chExt cx="2072005" cy="393700"/>
          </a:xfrm>
        </p:grpSpPr>
        <p:sp>
          <p:nvSpPr>
            <p:cNvPr id="19" name="object 19"/>
            <p:cNvSpPr/>
            <p:nvPr/>
          </p:nvSpPr>
          <p:spPr>
            <a:xfrm>
              <a:off x="798512" y="6178575"/>
              <a:ext cx="2043430" cy="379730"/>
            </a:xfrm>
            <a:custGeom>
              <a:avLst/>
              <a:gdLst/>
              <a:ahLst/>
              <a:cxnLst/>
              <a:rect l="l" t="t" r="r" b="b"/>
              <a:pathLst>
                <a:path w="2043430" h="379729">
                  <a:moveTo>
                    <a:pt x="1162050" y="0"/>
                  </a:moveTo>
                  <a:lnTo>
                    <a:pt x="614362" y="0"/>
                  </a:lnTo>
                  <a:lnTo>
                    <a:pt x="0" y="0"/>
                  </a:lnTo>
                  <a:lnTo>
                    <a:pt x="0" y="379399"/>
                  </a:lnTo>
                  <a:lnTo>
                    <a:pt x="614362" y="379399"/>
                  </a:lnTo>
                  <a:lnTo>
                    <a:pt x="1162050" y="379399"/>
                  </a:lnTo>
                  <a:lnTo>
                    <a:pt x="1162050" y="0"/>
                  </a:lnTo>
                  <a:close/>
                </a:path>
                <a:path w="2043430" h="379729">
                  <a:moveTo>
                    <a:pt x="2043176" y="0"/>
                  </a:moveTo>
                  <a:lnTo>
                    <a:pt x="1162113" y="0"/>
                  </a:lnTo>
                  <a:lnTo>
                    <a:pt x="1162113" y="379399"/>
                  </a:lnTo>
                  <a:lnTo>
                    <a:pt x="2043176" y="379399"/>
                  </a:lnTo>
                  <a:lnTo>
                    <a:pt x="2043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4225" y="6557975"/>
              <a:ext cx="2072005" cy="0"/>
            </a:xfrm>
            <a:custGeom>
              <a:avLst/>
              <a:gdLst/>
              <a:ahLst/>
              <a:cxnLst/>
              <a:rect l="l" t="t" r="r" b="b"/>
              <a:pathLst>
                <a:path w="2072005">
                  <a:moveTo>
                    <a:pt x="0" y="0"/>
                  </a:moveTo>
                  <a:lnTo>
                    <a:pt x="207162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7316" y="6269837"/>
            <a:ext cx="15487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745" algn="l"/>
                <a:tab pos="1174750" algn="l"/>
              </a:tabLst>
            </a:pPr>
            <a:r>
              <a:rPr sz="1200" spc="-10" dirty="0">
                <a:latin typeface="굴림"/>
                <a:cs typeface="굴림"/>
              </a:rPr>
              <a:t>110</a:t>
            </a:r>
            <a:r>
              <a:rPr sz="1200" dirty="0">
                <a:latin typeface="굴림"/>
                <a:cs typeface="굴림"/>
              </a:rPr>
              <a:t>6	</a:t>
            </a:r>
            <a:r>
              <a:rPr sz="1200" spc="-5" dirty="0">
                <a:latin typeface="굴림"/>
                <a:cs typeface="굴림"/>
              </a:rPr>
              <a:t>파</a:t>
            </a:r>
            <a:r>
              <a:rPr sz="1200" dirty="0">
                <a:latin typeface="굴림"/>
                <a:cs typeface="굴림"/>
              </a:rPr>
              <a:t>손	A0</a:t>
            </a:r>
            <a:r>
              <a:rPr sz="1200" spc="-10" dirty="0">
                <a:latin typeface="굴림"/>
                <a:cs typeface="굴림"/>
              </a:rPr>
              <a:t>0</a:t>
            </a:r>
            <a:r>
              <a:rPr sz="1200" dirty="0">
                <a:latin typeface="굴림"/>
                <a:cs typeface="굴림"/>
              </a:rPr>
              <a:t>3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36164" y="4828032"/>
            <a:ext cx="533400" cy="1219200"/>
          </a:xfrm>
          <a:custGeom>
            <a:avLst/>
            <a:gdLst/>
            <a:ahLst/>
            <a:cxnLst/>
            <a:rect l="l" t="t" r="r" b="b"/>
            <a:pathLst>
              <a:path w="533400" h="1219200">
                <a:moveTo>
                  <a:pt x="533400" y="24384"/>
                </a:moveTo>
                <a:lnTo>
                  <a:pt x="0" y="24384"/>
                </a:lnTo>
              </a:path>
              <a:path w="533400" h="1219200">
                <a:moveTo>
                  <a:pt x="533400" y="0"/>
                </a:moveTo>
                <a:lnTo>
                  <a:pt x="0" y="457200"/>
                </a:lnTo>
              </a:path>
              <a:path w="533400" h="1219200">
                <a:moveTo>
                  <a:pt x="533400" y="0"/>
                </a:moveTo>
                <a:lnTo>
                  <a:pt x="0" y="838200"/>
                </a:lnTo>
              </a:path>
              <a:path w="533400" h="1219200">
                <a:moveTo>
                  <a:pt x="533400" y="0"/>
                </a:moveTo>
                <a:lnTo>
                  <a:pt x="0" y="1219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70160" y="3790886"/>
          <a:ext cx="8187687" cy="2764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2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4980">
                <a:tc>
                  <a:txBody>
                    <a:bodyPr/>
                    <a:lstStyle/>
                    <a:p>
                      <a:pPr marL="91440" marR="2101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관리  번호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기타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76884">
                        <a:lnSpc>
                          <a:spcPct val="12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작품  번호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관리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번호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제목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저자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출판사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국내해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외구분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신간도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서여부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spc="-10" dirty="0">
                          <a:latin typeface="굴림"/>
                          <a:cs typeface="굴림"/>
                        </a:rPr>
                        <a:t>1101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-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A001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latin typeface="굴림"/>
                          <a:cs typeface="굴림"/>
                        </a:rPr>
                        <a:t>1101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The</a:t>
                      </a:r>
                      <a:r>
                        <a:rPr sz="12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" dirty="0">
                          <a:latin typeface="굴림"/>
                          <a:cs typeface="굴림"/>
                        </a:rPr>
                        <a:t>Scarlet</a:t>
                      </a:r>
                      <a:r>
                        <a:rPr sz="12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" dirty="0">
                          <a:latin typeface="굴림"/>
                          <a:cs typeface="굴림"/>
                        </a:rPr>
                        <a:t>Letter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N.</a:t>
                      </a:r>
                      <a:r>
                        <a:rPr sz="1200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" dirty="0">
                          <a:latin typeface="굴림"/>
                          <a:cs typeface="굴림"/>
                        </a:rPr>
                        <a:t>Hathorne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Heaven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O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N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spc="-10" dirty="0">
                          <a:latin typeface="굴림"/>
                          <a:cs typeface="굴림"/>
                        </a:rPr>
                        <a:t>1102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-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A002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latin typeface="굴림"/>
                          <a:cs typeface="굴림"/>
                        </a:rPr>
                        <a:t>1102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조선왕조실록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김철수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하나출판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Y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00" spc="-10" dirty="0">
                          <a:latin typeface="굴림"/>
                          <a:cs typeface="굴림"/>
                        </a:rPr>
                        <a:t>1103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8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-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A002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latin typeface="굴림"/>
                          <a:cs typeface="굴림"/>
                        </a:rPr>
                        <a:t>1106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The</a:t>
                      </a:r>
                      <a:r>
                        <a:rPr sz="12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good</a:t>
                      </a:r>
                      <a:r>
                        <a:rPr sz="1200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" dirty="0">
                          <a:latin typeface="굴림"/>
                          <a:cs typeface="굴림"/>
                        </a:rPr>
                        <a:t>earch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P.</a:t>
                      </a:r>
                      <a:r>
                        <a:rPr sz="12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Buck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Andrew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O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N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00" spc="-10" dirty="0">
                          <a:latin typeface="굴림"/>
                          <a:cs typeface="굴림"/>
                        </a:rPr>
                        <a:t>1104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8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-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A002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-10" dirty="0">
                          <a:latin typeface="굴림"/>
                          <a:cs typeface="굴림"/>
                        </a:rPr>
                        <a:t>1105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041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-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-5" dirty="0">
                          <a:latin typeface="굴림"/>
                          <a:cs typeface="굴림"/>
                        </a:rPr>
                        <a:t>A002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355975" y="3795648"/>
            <a:ext cx="5476875" cy="0"/>
          </a:xfrm>
          <a:custGeom>
            <a:avLst/>
            <a:gdLst/>
            <a:ahLst/>
            <a:cxnLst/>
            <a:rect l="l" t="t" r="r" b="b"/>
            <a:pathLst>
              <a:path w="5476875">
                <a:moveTo>
                  <a:pt x="0" y="0"/>
                </a:moveTo>
                <a:lnTo>
                  <a:pt x="54768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10.2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엔티티의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018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40" dirty="0">
                <a:latin typeface="굴림"/>
                <a:cs typeface="굴림"/>
              </a:rPr>
              <a:t>각</a:t>
            </a:r>
            <a:r>
              <a:rPr sz="2000" b="1" spc="-4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엔티티는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현실세계의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정보를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효과적으로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관리할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수</a:t>
            </a:r>
            <a:r>
              <a:rPr sz="2000" b="1" spc="-4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있는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구조인가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86553" y="3653028"/>
            <a:ext cx="3014345" cy="1550670"/>
            <a:chOff x="4686553" y="3653028"/>
            <a:chExt cx="3014345" cy="1550670"/>
          </a:xfrm>
        </p:grpSpPr>
        <p:sp>
          <p:nvSpPr>
            <p:cNvPr id="5" name="object 5"/>
            <p:cNvSpPr/>
            <p:nvPr/>
          </p:nvSpPr>
          <p:spPr>
            <a:xfrm>
              <a:off x="4691125" y="3657600"/>
              <a:ext cx="3005455" cy="1541780"/>
            </a:xfrm>
            <a:custGeom>
              <a:avLst/>
              <a:gdLst/>
              <a:ahLst/>
              <a:cxnLst/>
              <a:rect l="l" t="t" r="r" b="b"/>
              <a:pathLst>
                <a:path w="3005454" h="1541779">
                  <a:moveTo>
                    <a:pt x="1271524" y="1295400"/>
                  </a:moveTo>
                  <a:lnTo>
                    <a:pt x="528574" y="1295400"/>
                  </a:lnTo>
                  <a:lnTo>
                    <a:pt x="0" y="1541399"/>
                  </a:lnTo>
                  <a:lnTo>
                    <a:pt x="1271524" y="1295400"/>
                  </a:lnTo>
                  <a:close/>
                </a:path>
                <a:path w="3005454" h="1541779">
                  <a:moveTo>
                    <a:pt x="2789174" y="0"/>
                  </a:moveTo>
                  <a:lnTo>
                    <a:pt x="249174" y="0"/>
                  </a:lnTo>
                  <a:lnTo>
                    <a:pt x="199665" y="5701"/>
                  </a:lnTo>
                  <a:lnTo>
                    <a:pt x="154220" y="21941"/>
                  </a:lnTo>
                  <a:lnTo>
                    <a:pt x="114133" y="47426"/>
                  </a:lnTo>
                  <a:lnTo>
                    <a:pt x="80700" y="80859"/>
                  </a:lnTo>
                  <a:lnTo>
                    <a:pt x="55215" y="120946"/>
                  </a:lnTo>
                  <a:lnTo>
                    <a:pt x="38975" y="166391"/>
                  </a:lnTo>
                  <a:lnTo>
                    <a:pt x="33274" y="215900"/>
                  </a:lnTo>
                  <a:lnTo>
                    <a:pt x="33274" y="1079500"/>
                  </a:lnTo>
                  <a:lnTo>
                    <a:pt x="38975" y="1129008"/>
                  </a:lnTo>
                  <a:lnTo>
                    <a:pt x="55215" y="1174453"/>
                  </a:lnTo>
                  <a:lnTo>
                    <a:pt x="80700" y="1214540"/>
                  </a:lnTo>
                  <a:lnTo>
                    <a:pt x="114133" y="1247973"/>
                  </a:lnTo>
                  <a:lnTo>
                    <a:pt x="154220" y="1273458"/>
                  </a:lnTo>
                  <a:lnTo>
                    <a:pt x="199665" y="1289698"/>
                  </a:lnTo>
                  <a:lnTo>
                    <a:pt x="249174" y="1295400"/>
                  </a:lnTo>
                  <a:lnTo>
                    <a:pt x="2789174" y="1295400"/>
                  </a:lnTo>
                  <a:lnTo>
                    <a:pt x="2838682" y="1289698"/>
                  </a:lnTo>
                  <a:lnTo>
                    <a:pt x="2884127" y="1273458"/>
                  </a:lnTo>
                  <a:lnTo>
                    <a:pt x="2924214" y="1247973"/>
                  </a:lnTo>
                  <a:lnTo>
                    <a:pt x="2957647" y="1214540"/>
                  </a:lnTo>
                  <a:lnTo>
                    <a:pt x="2983132" y="1174453"/>
                  </a:lnTo>
                  <a:lnTo>
                    <a:pt x="2999372" y="1129008"/>
                  </a:lnTo>
                  <a:lnTo>
                    <a:pt x="3005074" y="1079500"/>
                  </a:lnTo>
                  <a:lnTo>
                    <a:pt x="3005074" y="215900"/>
                  </a:lnTo>
                  <a:lnTo>
                    <a:pt x="2999372" y="166391"/>
                  </a:lnTo>
                  <a:lnTo>
                    <a:pt x="2983132" y="120946"/>
                  </a:lnTo>
                  <a:lnTo>
                    <a:pt x="2957647" y="80859"/>
                  </a:lnTo>
                  <a:lnTo>
                    <a:pt x="2924214" y="47426"/>
                  </a:lnTo>
                  <a:lnTo>
                    <a:pt x="2884127" y="21941"/>
                  </a:lnTo>
                  <a:lnTo>
                    <a:pt x="2838682" y="5701"/>
                  </a:lnTo>
                  <a:lnTo>
                    <a:pt x="2789174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91125" y="3657600"/>
              <a:ext cx="3005455" cy="1541780"/>
            </a:xfrm>
            <a:custGeom>
              <a:avLst/>
              <a:gdLst/>
              <a:ahLst/>
              <a:cxnLst/>
              <a:rect l="l" t="t" r="r" b="b"/>
              <a:pathLst>
                <a:path w="3005454" h="1541779">
                  <a:moveTo>
                    <a:pt x="33274" y="215900"/>
                  </a:moveTo>
                  <a:lnTo>
                    <a:pt x="38975" y="166391"/>
                  </a:lnTo>
                  <a:lnTo>
                    <a:pt x="55215" y="120946"/>
                  </a:lnTo>
                  <a:lnTo>
                    <a:pt x="80700" y="80859"/>
                  </a:lnTo>
                  <a:lnTo>
                    <a:pt x="114133" y="47426"/>
                  </a:lnTo>
                  <a:lnTo>
                    <a:pt x="154220" y="21941"/>
                  </a:lnTo>
                  <a:lnTo>
                    <a:pt x="199665" y="5701"/>
                  </a:lnTo>
                  <a:lnTo>
                    <a:pt x="249174" y="0"/>
                  </a:lnTo>
                  <a:lnTo>
                    <a:pt x="528574" y="0"/>
                  </a:lnTo>
                  <a:lnTo>
                    <a:pt x="1271524" y="0"/>
                  </a:lnTo>
                  <a:lnTo>
                    <a:pt x="2789174" y="0"/>
                  </a:lnTo>
                  <a:lnTo>
                    <a:pt x="2838682" y="5701"/>
                  </a:lnTo>
                  <a:lnTo>
                    <a:pt x="2884127" y="21941"/>
                  </a:lnTo>
                  <a:lnTo>
                    <a:pt x="2924214" y="47426"/>
                  </a:lnTo>
                  <a:lnTo>
                    <a:pt x="2957647" y="80859"/>
                  </a:lnTo>
                  <a:lnTo>
                    <a:pt x="2983132" y="120946"/>
                  </a:lnTo>
                  <a:lnTo>
                    <a:pt x="2999372" y="166391"/>
                  </a:lnTo>
                  <a:lnTo>
                    <a:pt x="3005074" y="215900"/>
                  </a:lnTo>
                  <a:lnTo>
                    <a:pt x="3005074" y="755650"/>
                  </a:lnTo>
                  <a:lnTo>
                    <a:pt x="3005074" y="1079500"/>
                  </a:lnTo>
                  <a:lnTo>
                    <a:pt x="2999372" y="1129008"/>
                  </a:lnTo>
                  <a:lnTo>
                    <a:pt x="2983132" y="1174453"/>
                  </a:lnTo>
                  <a:lnTo>
                    <a:pt x="2957647" y="1214540"/>
                  </a:lnTo>
                  <a:lnTo>
                    <a:pt x="2924214" y="1247973"/>
                  </a:lnTo>
                  <a:lnTo>
                    <a:pt x="2884127" y="1273458"/>
                  </a:lnTo>
                  <a:lnTo>
                    <a:pt x="2838682" y="1289698"/>
                  </a:lnTo>
                  <a:lnTo>
                    <a:pt x="2789174" y="1295400"/>
                  </a:lnTo>
                  <a:lnTo>
                    <a:pt x="1271524" y="1295400"/>
                  </a:lnTo>
                  <a:lnTo>
                    <a:pt x="0" y="1541399"/>
                  </a:lnTo>
                  <a:lnTo>
                    <a:pt x="528574" y="1295400"/>
                  </a:lnTo>
                  <a:lnTo>
                    <a:pt x="249174" y="1295400"/>
                  </a:lnTo>
                  <a:lnTo>
                    <a:pt x="199665" y="1289698"/>
                  </a:lnTo>
                  <a:lnTo>
                    <a:pt x="154220" y="1273458"/>
                  </a:lnTo>
                  <a:lnTo>
                    <a:pt x="114133" y="1247973"/>
                  </a:lnTo>
                  <a:lnTo>
                    <a:pt x="80700" y="1214540"/>
                  </a:lnTo>
                  <a:lnTo>
                    <a:pt x="55215" y="1174453"/>
                  </a:lnTo>
                  <a:lnTo>
                    <a:pt x="38975" y="1129008"/>
                  </a:lnTo>
                  <a:lnTo>
                    <a:pt x="33274" y="1079500"/>
                  </a:lnTo>
                  <a:lnTo>
                    <a:pt x="33274" y="755650"/>
                  </a:lnTo>
                  <a:lnTo>
                    <a:pt x="33274" y="215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8108" y="3762502"/>
            <a:ext cx="2564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5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돋움"/>
                <a:cs typeface="돋움"/>
              </a:rPr>
              <a:t>한번에 여러 권의 </a:t>
            </a:r>
            <a:r>
              <a:rPr sz="2000" spc="5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도서를</a:t>
            </a:r>
            <a:r>
              <a:rPr sz="2000" spc="-45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대출할</a:t>
            </a:r>
            <a:r>
              <a:rPr sz="2000" spc="-40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수</a:t>
            </a:r>
            <a:r>
              <a:rPr sz="2000" spc="-30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있다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09787" y="3173412"/>
          <a:ext cx="2016125" cy="276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대출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대출번호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0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회원번호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(FK)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 marR="306070">
                        <a:lnSpc>
                          <a:spcPct val="120000"/>
                        </a:lnSpc>
                      </a:pPr>
                      <a:r>
                        <a:rPr sz="1600" dirty="0">
                          <a:latin typeface="돋움"/>
                          <a:cs typeface="돋움"/>
                        </a:rPr>
                        <a:t>도서관리번호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FK) 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대출일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반납예정일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반납여부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10" dirty="0">
                          <a:latin typeface="돋움"/>
                          <a:cs typeface="돋움"/>
                        </a:rPr>
                        <a:t>반납구분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 연체료납부여부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굴림"/>
                <a:cs typeface="굴림"/>
              </a:rPr>
              <a:t>10.2</a:t>
            </a:r>
            <a:r>
              <a:rPr sz="3000" spc="-95" dirty="0">
                <a:latin typeface="굴림"/>
                <a:cs typeface="굴림"/>
              </a:rPr>
              <a:t> </a:t>
            </a:r>
            <a:r>
              <a:rPr sz="3000" spc="25" dirty="0">
                <a:latin typeface="굴림"/>
                <a:cs typeface="굴림"/>
              </a:rPr>
              <a:t>엔티티의</a:t>
            </a:r>
            <a:r>
              <a:rPr sz="3000" spc="-110" dirty="0">
                <a:latin typeface="굴림"/>
                <a:cs typeface="굴림"/>
              </a:rPr>
              <a:t> </a:t>
            </a:r>
            <a:r>
              <a:rPr sz="3000" spc="15" dirty="0">
                <a:latin typeface="굴림"/>
                <a:cs typeface="굴림"/>
              </a:rPr>
              <a:t>검토</a:t>
            </a:r>
            <a:endParaRPr sz="30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018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40" dirty="0">
                <a:latin typeface="굴림"/>
                <a:cs typeface="굴림"/>
              </a:rPr>
              <a:t>각</a:t>
            </a:r>
            <a:r>
              <a:rPr sz="2000" b="1" spc="-4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엔티티는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현실세계의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정보를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효과적으로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관리할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수</a:t>
            </a:r>
            <a:r>
              <a:rPr sz="2000" b="1" spc="-4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있는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구조인가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3912" y="3262312"/>
          <a:ext cx="6758304" cy="2077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705">
                <a:tc>
                  <a:txBody>
                    <a:bodyPr/>
                    <a:lstStyle/>
                    <a:p>
                      <a:pPr marL="91440" marR="327660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0" dirty="0">
                          <a:latin typeface="굴림"/>
                          <a:cs typeface="굴림"/>
                        </a:rPr>
                        <a:t>대출  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9539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도서</a:t>
                      </a:r>
                      <a:r>
                        <a:rPr sz="1400" b="1" spc="-25" dirty="0">
                          <a:latin typeface="굴림"/>
                          <a:cs typeface="굴림"/>
                        </a:rPr>
                        <a:t>관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리 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대출일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반납예정일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반납여부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9539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연체료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-15" dirty="0">
                          <a:latin typeface="굴림"/>
                          <a:cs typeface="굴림"/>
                        </a:rPr>
                        <a:t>납부</a:t>
                      </a:r>
                      <a:r>
                        <a:rPr sz="1400" b="1" spc="-25" dirty="0">
                          <a:latin typeface="굴림"/>
                          <a:cs typeface="굴림"/>
                        </a:rPr>
                        <a:t>여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91001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101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1109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Y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91002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103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1101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2011.11.9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2011.11.13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91003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103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1105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2011.11.9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-5" dirty="0">
                          <a:latin typeface="굴림"/>
                          <a:cs typeface="굴림"/>
                        </a:rPr>
                        <a:t>2011.11.15.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91004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103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1210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2011.11.9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2011.11.15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N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746492" y="4216908"/>
            <a:ext cx="381000" cy="1079500"/>
          </a:xfrm>
          <a:custGeom>
            <a:avLst/>
            <a:gdLst/>
            <a:ahLst/>
            <a:cxnLst/>
            <a:rect l="l" t="t" r="r" b="b"/>
            <a:pathLst>
              <a:path w="381000" h="1079500">
                <a:moveTo>
                  <a:pt x="0" y="0"/>
                </a:moveTo>
                <a:lnTo>
                  <a:pt x="60191" y="4584"/>
                </a:lnTo>
                <a:lnTo>
                  <a:pt x="112483" y="17349"/>
                </a:lnTo>
                <a:lnTo>
                  <a:pt x="153728" y="36813"/>
                </a:lnTo>
                <a:lnTo>
                  <a:pt x="190500" y="89916"/>
                </a:lnTo>
                <a:lnTo>
                  <a:pt x="190500" y="449580"/>
                </a:lnTo>
                <a:lnTo>
                  <a:pt x="200217" y="477999"/>
                </a:lnTo>
                <a:lnTo>
                  <a:pt x="227271" y="502682"/>
                </a:lnTo>
                <a:lnTo>
                  <a:pt x="268516" y="522146"/>
                </a:lnTo>
                <a:lnTo>
                  <a:pt x="320808" y="534911"/>
                </a:lnTo>
                <a:lnTo>
                  <a:pt x="381000" y="539496"/>
                </a:lnTo>
                <a:lnTo>
                  <a:pt x="320808" y="544080"/>
                </a:lnTo>
                <a:lnTo>
                  <a:pt x="268516" y="556845"/>
                </a:lnTo>
                <a:lnTo>
                  <a:pt x="227271" y="576309"/>
                </a:lnTo>
                <a:lnTo>
                  <a:pt x="200217" y="600992"/>
                </a:lnTo>
                <a:lnTo>
                  <a:pt x="190500" y="629412"/>
                </a:lnTo>
                <a:lnTo>
                  <a:pt x="190500" y="989076"/>
                </a:lnTo>
                <a:lnTo>
                  <a:pt x="180782" y="1017495"/>
                </a:lnTo>
                <a:lnTo>
                  <a:pt x="153728" y="1042178"/>
                </a:lnTo>
                <a:lnTo>
                  <a:pt x="112483" y="1061642"/>
                </a:lnTo>
                <a:lnTo>
                  <a:pt x="60191" y="1074407"/>
                </a:lnTo>
                <a:lnTo>
                  <a:pt x="0" y="10789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26932" y="4550409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돋움"/>
                <a:cs typeface="돋움"/>
              </a:rPr>
              <a:t>대여</a:t>
            </a:r>
            <a:endParaRPr sz="14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돋움"/>
                <a:cs typeface="돋움"/>
              </a:rPr>
              <a:t>1회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10장.</a:t>
            </a:r>
            <a:r>
              <a:rPr spc="-70" dirty="0"/>
              <a:t> </a:t>
            </a:r>
            <a:r>
              <a:rPr spc="-50" dirty="0"/>
              <a:t>모델의</a:t>
            </a:r>
            <a:r>
              <a:rPr spc="-60" dirty="0"/>
              <a:t> </a:t>
            </a:r>
            <a:r>
              <a:rPr spc="-50" dirty="0"/>
              <a:t>검토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화면 슬라이드 쇼(4:3)</PresentationFormat>
  <Slides>42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Theme</vt:lpstr>
      <vt:lpstr>10장. 모델의 검토</vt:lpstr>
      <vt:lpstr>PowerPoint 프레젠테이션</vt:lpstr>
      <vt:lpstr>10.1 개요</vt:lpstr>
      <vt:lpstr>10.2 엔티티의 검토</vt:lpstr>
      <vt:lpstr>10.2 엔티티의 검토</vt:lpstr>
      <vt:lpstr>10.2 엔티티의 검토</vt:lpstr>
      <vt:lpstr>&lt;개선된 모델&gt;</vt:lpstr>
      <vt:lpstr>10.2 엔티티의 검토</vt:lpstr>
      <vt:lpstr>10.2 엔티티의 검토</vt:lpstr>
      <vt:lpstr>&lt;개선된 모델&gt;</vt:lpstr>
      <vt:lpstr>10.2 엔티티의 검토</vt:lpstr>
      <vt:lpstr>10.2 엔티티의 검토</vt:lpstr>
      <vt:lpstr>10.2 엔티티의 검토</vt:lpstr>
      <vt:lpstr>10.2 엔티티의 검토</vt:lpstr>
      <vt:lpstr>10.2 엔티티의 검토</vt:lpstr>
      <vt:lpstr>10.2 엔티티의 검토</vt:lpstr>
      <vt:lpstr>10.2 엔티티의 검토</vt:lpstr>
      <vt:lpstr>10.3 속성의 검토</vt:lpstr>
      <vt:lpstr>10.3 속성의 검토</vt:lpstr>
      <vt:lpstr>10.3 속성의 검토</vt:lpstr>
      <vt:lpstr>10.3 속성의 검토</vt:lpstr>
      <vt:lpstr>10.3 속성의 검토</vt:lpstr>
      <vt:lpstr>10.3 속성의 검토</vt:lpstr>
      <vt:lpstr>10.3 속성의 검토</vt:lpstr>
      <vt:lpstr>10.3 속성의 검토</vt:lpstr>
      <vt:lpstr>10.3 속성의 검토</vt:lpstr>
      <vt:lpstr>10.4 관계의 검토</vt:lpstr>
      <vt:lpstr>10.4 관계의 검토</vt:lpstr>
      <vt:lpstr>10.4 관계의 검토</vt:lpstr>
      <vt:lpstr>10.5 M:N 관계의 해소</vt:lpstr>
      <vt:lpstr>10.5 M:N 관계의 해소</vt:lpstr>
      <vt:lpstr>10.5 M:N 관계의 해소</vt:lpstr>
      <vt:lpstr>10.5 M:N 관계의 해소</vt:lpstr>
      <vt:lpstr>10.5 M:N 관계의 해소</vt:lpstr>
      <vt:lpstr>10.5 M:N 관계의 해소</vt:lpstr>
      <vt:lpstr>10.5 M:N 관계의 해소</vt:lpstr>
      <vt:lpstr>10.5 M:N 관계의 해소</vt:lpstr>
      <vt:lpstr>10.6 프로세스 모델과의 통합 검토</vt:lpstr>
      <vt:lpstr>10.6 프로세스 모델과의 통합 검토</vt:lpstr>
      <vt:lpstr>10.6 프로세스 모델과의 통합 검토</vt:lpstr>
      <vt:lpstr>10.7 모델의 검토 사례</vt:lpstr>
      <vt:lpstr>모델의 검토에  의한 엔티티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정보환경</dc:title>
  <dc:creator>SEJONG</dc:creator>
  <cp:revision>11</cp:revision>
  <dcterms:created xsi:type="dcterms:W3CDTF">2021-11-15T06:44:15Z</dcterms:created>
  <dcterms:modified xsi:type="dcterms:W3CDTF">2021-11-15T06:57:57Z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2021-11-15T00:00:00Z</vt:filetime>
  </property>
</Properties>
</file>