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omments/modernComment_102_0.xml" ContentType="application/vnd.ms-powerpoint.comments+xml"/>
  <Override PartName="/ppt/comments/modernComment_106_0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B88500E-549F-6D3D-DEDA-AFFD8A66AA80}" name="전세호" initials="전세" userId="S::32144107@dankook.ac.kr::f683f4ce-6f64-4594-8f56-1bd348ae55a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B1F3D0-7044-EE8D-FFF6-01641A14A10A}" v="5" dt="2021-11-30T08:25:34.37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8/10/relationships/authors" Target="authors.xml"/><Relationship Id="rId8" Type="http://schemas.openxmlformats.org/officeDocument/2006/relationships/slide" Target="slides/slide7.xml"/></Relationships>
</file>

<file path=ppt/comments/modernComment_102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FF1F4FF-CF74-4C7A-98A1-A9B9B7453A86}" authorId="{9B88500E-549F-6D3D-DEDA-AFFD8A66AA80}" created="2021-11-30T08:22:47.124">
    <pc:sldMkLst xmlns:pc="http://schemas.microsoft.com/office/powerpoint/2013/main/command">
      <pc:docMk/>
      <pc:sldMk cId="0" sldId="258"/>
    </pc:sldMkLst>
    <p188:txBody>
      <a:bodyPr/>
      <a:lstStyle/>
      <a:p>
        <a:r>
          <a:rPr lang="ko-KR" altLang="en-US"/>
          <a:t>직접 설계도 보고 만드는 거랑 설계도를 툴에 등록시켜서 저절로 만드는 거랑 있음</a:t>
        </a:r>
      </a:p>
    </p188:txBody>
  </p188:cm>
</p188:cmLst>
</file>

<file path=ppt/comments/modernComment_106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3F38620-F6EC-4D61-9799-18325F54B960}" authorId="{9B88500E-549F-6D3D-DEDA-AFFD8A66AA80}" created="2021-11-30T08:23:47.016">
    <pc:sldMkLst xmlns:pc="http://schemas.microsoft.com/office/powerpoint/2013/main/command">
      <pc:docMk/>
      <pc:sldMk cId="0" sldId="262"/>
    </pc:sldMkLst>
    <p188:txBody>
      <a:bodyPr/>
      <a:lstStyle/>
      <a:p>
        <a:r>
          <a:rPr lang="ko-KR" altLang="en-US"/>
          <a:t>이건 직접만들어주는 방식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50" b="0" i="1">
                <a:solidFill>
                  <a:schemeClr val="tx1"/>
                </a:solidFill>
                <a:latin typeface="돋움"/>
                <a:cs typeface="돋움"/>
              </a:defRPr>
            </a:lvl1pPr>
          </a:lstStyle>
          <a:p>
            <a:pPr marL="12700">
              <a:lnSpc>
                <a:spcPts val="1660"/>
              </a:lnSpc>
            </a:pPr>
            <a:r>
              <a:rPr spc="-35" dirty="0"/>
              <a:t>12장.</a:t>
            </a:r>
            <a:r>
              <a:rPr spc="-65" dirty="0"/>
              <a:t> </a:t>
            </a:r>
            <a:r>
              <a:rPr spc="-50" dirty="0"/>
              <a:t>데이터베이스</a:t>
            </a:r>
            <a:r>
              <a:rPr spc="-65" dirty="0"/>
              <a:t> </a:t>
            </a:r>
            <a:r>
              <a:rPr spc="-50" dirty="0"/>
              <a:t>구축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굴림"/>
                <a:cs typeface="굴림"/>
              </a:defRPr>
            </a:lvl1pPr>
          </a:lstStyle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5061" y="76961"/>
            <a:ext cx="8882380" cy="6324600"/>
          </a:xfrm>
          <a:custGeom>
            <a:avLst/>
            <a:gdLst/>
            <a:ahLst/>
            <a:cxnLst/>
            <a:rect l="l" t="t" r="r" b="b"/>
            <a:pathLst>
              <a:path w="8882380" h="6324600">
                <a:moveTo>
                  <a:pt x="0" y="6324600"/>
                </a:moveTo>
                <a:lnTo>
                  <a:pt x="8881872" y="6324600"/>
                </a:lnTo>
                <a:lnTo>
                  <a:pt x="8881872" y="0"/>
                </a:lnTo>
                <a:lnTo>
                  <a:pt x="0" y="0"/>
                </a:lnTo>
                <a:lnTo>
                  <a:pt x="0" y="6324600"/>
                </a:lnTo>
                <a:close/>
              </a:path>
            </a:pathLst>
          </a:custGeom>
          <a:ln w="38100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66115" y="143255"/>
            <a:ext cx="8773795" cy="6202680"/>
          </a:xfrm>
          <a:custGeom>
            <a:avLst/>
            <a:gdLst/>
            <a:ahLst/>
            <a:cxnLst/>
            <a:rect l="l" t="t" r="r" b="b"/>
            <a:pathLst>
              <a:path w="8773795" h="6202680">
                <a:moveTo>
                  <a:pt x="0" y="6202680"/>
                </a:moveTo>
                <a:lnTo>
                  <a:pt x="8773668" y="6202680"/>
                </a:lnTo>
                <a:lnTo>
                  <a:pt x="8773668" y="0"/>
                </a:lnTo>
                <a:lnTo>
                  <a:pt x="0" y="0"/>
                </a:lnTo>
                <a:lnTo>
                  <a:pt x="0" y="6202680"/>
                </a:lnTo>
                <a:close/>
              </a:path>
            </a:pathLst>
          </a:custGeom>
          <a:ln w="12192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30428" y="439419"/>
            <a:ext cx="7781925" cy="581660"/>
          </a:xfrm>
          <a:custGeom>
            <a:avLst/>
            <a:gdLst/>
            <a:ahLst/>
            <a:cxnLst/>
            <a:rect l="l" t="t" r="r" b="b"/>
            <a:pathLst>
              <a:path w="7781925" h="581660">
                <a:moveTo>
                  <a:pt x="7781544" y="0"/>
                </a:moveTo>
                <a:lnTo>
                  <a:pt x="7751572" y="0"/>
                </a:lnTo>
                <a:lnTo>
                  <a:pt x="7751572" y="5080"/>
                </a:lnTo>
                <a:lnTo>
                  <a:pt x="7751572" y="10160"/>
                </a:lnTo>
                <a:lnTo>
                  <a:pt x="7751572" y="551180"/>
                </a:lnTo>
                <a:lnTo>
                  <a:pt x="9144" y="551180"/>
                </a:lnTo>
                <a:lnTo>
                  <a:pt x="4572" y="551180"/>
                </a:lnTo>
                <a:lnTo>
                  <a:pt x="0" y="551180"/>
                </a:lnTo>
                <a:lnTo>
                  <a:pt x="0" y="571500"/>
                </a:lnTo>
                <a:lnTo>
                  <a:pt x="0" y="581660"/>
                </a:lnTo>
                <a:lnTo>
                  <a:pt x="7781544" y="581660"/>
                </a:lnTo>
                <a:lnTo>
                  <a:pt x="7781544" y="571500"/>
                </a:lnTo>
                <a:lnTo>
                  <a:pt x="7781544" y="10160"/>
                </a:lnTo>
                <a:lnTo>
                  <a:pt x="7781544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09599" y="419099"/>
            <a:ext cx="7772400" cy="571500"/>
          </a:xfrm>
          <a:custGeom>
            <a:avLst/>
            <a:gdLst/>
            <a:ahLst/>
            <a:cxnLst/>
            <a:rect l="l" t="t" r="r" b="b"/>
            <a:pathLst>
              <a:path w="7772400" h="571500">
                <a:moveTo>
                  <a:pt x="0" y="571500"/>
                </a:moveTo>
                <a:lnTo>
                  <a:pt x="7772400" y="571500"/>
                </a:lnTo>
                <a:lnTo>
                  <a:pt x="7772400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rgbClr val="3333CC"/>
                </a:solidFill>
                <a:latin typeface="굴림"/>
                <a:cs typeface="굴림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50" b="0" i="1">
                <a:solidFill>
                  <a:schemeClr val="tx1"/>
                </a:solidFill>
                <a:latin typeface="돋움"/>
                <a:cs typeface="돋움"/>
              </a:defRPr>
            </a:lvl1pPr>
          </a:lstStyle>
          <a:p>
            <a:pPr marL="12700">
              <a:lnSpc>
                <a:spcPts val="1660"/>
              </a:lnSpc>
            </a:pPr>
            <a:r>
              <a:rPr spc="-35" dirty="0"/>
              <a:t>12장.</a:t>
            </a:r>
            <a:r>
              <a:rPr spc="-65" dirty="0"/>
              <a:t> </a:t>
            </a:r>
            <a:r>
              <a:rPr spc="-50" dirty="0"/>
              <a:t>데이터베이스</a:t>
            </a:r>
            <a:r>
              <a:rPr spc="-65" dirty="0"/>
              <a:t> </a:t>
            </a:r>
            <a:r>
              <a:rPr spc="-50" dirty="0"/>
              <a:t>구축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굴림"/>
                <a:cs typeface="굴림"/>
              </a:defRPr>
            </a:lvl1pPr>
          </a:lstStyle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rgbClr val="3333CC"/>
                </a:solidFill>
                <a:latin typeface="굴림"/>
                <a:cs typeface="굴림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50" b="0" i="1">
                <a:solidFill>
                  <a:schemeClr val="tx1"/>
                </a:solidFill>
                <a:latin typeface="돋움"/>
                <a:cs typeface="돋움"/>
              </a:defRPr>
            </a:lvl1pPr>
          </a:lstStyle>
          <a:p>
            <a:pPr marL="12700">
              <a:lnSpc>
                <a:spcPts val="1660"/>
              </a:lnSpc>
            </a:pPr>
            <a:r>
              <a:rPr spc="-35" dirty="0"/>
              <a:t>12장.</a:t>
            </a:r>
            <a:r>
              <a:rPr spc="-65" dirty="0"/>
              <a:t> </a:t>
            </a:r>
            <a:r>
              <a:rPr spc="-50" dirty="0"/>
              <a:t>데이터베이스</a:t>
            </a:r>
            <a:r>
              <a:rPr spc="-65" dirty="0"/>
              <a:t> </a:t>
            </a:r>
            <a:r>
              <a:rPr spc="-50" dirty="0"/>
              <a:t>구축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굴림"/>
                <a:cs typeface="굴림"/>
              </a:defRPr>
            </a:lvl1pPr>
          </a:lstStyle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rgbClr val="3333CC"/>
                </a:solidFill>
                <a:latin typeface="굴림"/>
                <a:cs typeface="굴림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50" b="0" i="1">
                <a:solidFill>
                  <a:schemeClr val="tx1"/>
                </a:solidFill>
                <a:latin typeface="돋움"/>
                <a:cs typeface="돋움"/>
              </a:defRPr>
            </a:lvl1pPr>
          </a:lstStyle>
          <a:p>
            <a:pPr marL="12700">
              <a:lnSpc>
                <a:spcPts val="1660"/>
              </a:lnSpc>
            </a:pPr>
            <a:r>
              <a:rPr spc="-35" dirty="0"/>
              <a:t>12장.</a:t>
            </a:r>
            <a:r>
              <a:rPr spc="-65" dirty="0"/>
              <a:t> </a:t>
            </a:r>
            <a:r>
              <a:rPr spc="-50" dirty="0"/>
              <a:t>데이터베이스</a:t>
            </a:r>
            <a:r>
              <a:rPr spc="-65" dirty="0"/>
              <a:t> </a:t>
            </a:r>
            <a:r>
              <a:rPr spc="-50" dirty="0"/>
              <a:t>구축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굴림"/>
                <a:cs typeface="굴림"/>
              </a:defRPr>
            </a:lvl1pPr>
          </a:lstStyle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50" b="0" i="1">
                <a:solidFill>
                  <a:schemeClr val="tx1"/>
                </a:solidFill>
                <a:latin typeface="돋움"/>
                <a:cs typeface="돋움"/>
              </a:defRPr>
            </a:lvl1pPr>
          </a:lstStyle>
          <a:p>
            <a:pPr marL="12700">
              <a:lnSpc>
                <a:spcPts val="1660"/>
              </a:lnSpc>
            </a:pPr>
            <a:r>
              <a:rPr spc="-35" dirty="0"/>
              <a:t>12장.</a:t>
            </a:r>
            <a:r>
              <a:rPr spc="-65" dirty="0"/>
              <a:t> </a:t>
            </a:r>
            <a:r>
              <a:rPr spc="-50" dirty="0"/>
              <a:t>데이터베이스</a:t>
            </a:r>
            <a:r>
              <a:rPr spc="-65" dirty="0"/>
              <a:t> </a:t>
            </a:r>
            <a:r>
              <a:rPr spc="-50" dirty="0"/>
              <a:t>구축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굴림"/>
                <a:cs typeface="굴림"/>
              </a:defRPr>
            </a:lvl1pPr>
          </a:lstStyle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5061" y="76961"/>
            <a:ext cx="8882380" cy="6324600"/>
          </a:xfrm>
          <a:custGeom>
            <a:avLst/>
            <a:gdLst/>
            <a:ahLst/>
            <a:cxnLst/>
            <a:rect l="l" t="t" r="r" b="b"/>
            <a:pathLst>
              <a:path w="8882380" h="6324600">
                <a:moveTo>
                  <a:pt x="0" y="6324600"/>
                </a:moveTo>
                <a:lnTo>
                  <a:pt x="8881872" y="6324600"/>
                </a:lnTo>
                <a:lnTo>
                  <a:pt x="8881872" y="0"/>
                </a:lnTo>
                <a:lnTo>
                  <a:pt x="0" y="0"/>
                </a:lnTo>
                <a:lnTo>
                  <a:pt x="0" y="6324600"/>
                </a:lnTo>
                <a:close/>
              </a:path>
            </a:pathLst>
          </a:custGeom>
          <a:ln w="38100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66115" y="143255"/>
            <a:ext cx="8773795" cy="6202680"/>
          </a:xfrm>
          <a:custGeom>
            <a:avLst/>
            <a:gdLst/>
            <a:ahLst/>
            <a:cxnLst/>
            <a:rect l="l" t="t" r="r" b="b"/>
            <a:pathLst>
              <a:path w="8773795" h="6202680">
                <a:moveTo>
                  <a:pt x="0" y="6202680"/>
                </a:moveTo>
                <a:lnTo>
                  <a:pt x="8773668" y="6202680"/>
                </a:lnTo>
                <a:lnTo>
                  <a:pt x="8773668" y="0"/>
                </a:lnTo>
                <a:lnTo>
                  <a:pt x="0" y="0"/>
                </a:lnTo>
                <a:lnTo>
                  <a:pt x="0" y="6202680"/>
                </a:lnTo>
                <a:close/>
              </a:path>
            </a:pathLst>
          </a:custGeom>
          <a:ln w="12192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05152" y="2792348"/>
            <a:ext cx="5933694" cy="619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1" i="0">
                <a:solidFill>
                  <a:srgbClr val="3333CC"/>
                </a:solidFill>
                <a:latin typeface="굴림"/>
                <a:cs typeface="굴림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19326" y="3343275"/>
            <a:ext cx="4803775" cy="2387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4401" y="6452315"/>
            <a:ext cx="2018030" cy="2133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0" b="0" i="1">
                <a:solidFill>
                  <a:schemeClr val="tx1"/>
                </a:solidFill>
                <a:latin typeface="돋움"/>
                <a:cs typeface="돋움"/>
              </a:defRPr>
            </a:lvl1pPr>
          </a:lstStyle>
          <a:p>
            <a:pPr marL="12700">
              <a:lnSpc>
                <a:spcPts val="1660"/>
              </a:lnSpc>
            </a:pPr>
            <a:r>
              <a:rPr spc="-35" dirty="0"/>
              <a:t>12장.</a:t>
            </a:r>
            <a:r>
              <a:rPr spc="-65" dirty="0"/>
              <a:t> </a:t>
            </a:r>
            <a:r>
              <a:rPr spc="-50" dirty="0"/>
              <a:t>데이터베이스</a:t>
            </a:r>
            <a:r>
              <a:rPr spc="-65" dirty="0"/>
              <a:t> </a:t>
            </a:r>
            <a:r>
              <a:rPr spc="-50" dirty="0"/>
              <a:t>구축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89009" y="6487099"/>
            <a:ext cx="26289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굴림"/>
                <a:cs typeface="굴림"/>
              </a:defRPr>
            </a:lvl1pPr>
          </a:lstStyle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2_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microsoft.com/office/2018/10/relationships/comments" Target="../comments/modernComment_106_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955791"/>
            <a:ext cx="192405" cy="216535"/>
          </a:xfrm>
          <a:custGeom>
            <a:avLst/>
            <a:gdLst/>
            <a:ahLst/>
            <a:cxnLst/>
            <a:rect l="l" t="t" r="r" b="b"/>
            <a:pathLst>
              <a:path w="192405" h="216535">
                <a:moveTo>
                  <a:pt x="0" y="216407"/>
                </a:moveTo>
                <a:lnTo>
                  <a:pt x="192024" y="216407"/>
                </a:lnTo>
                <a:lnTo>
                  <a:pt x="192024" y="0"/>
                </a:lnTo>
                <a:lnTo>
                  <a:pt x="0" y="0"/>
                </a:lnTo>
                <a:lnTo>
                  <a:pt x="0" y="216407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1920" y="210311"/>
            <a:ext cx="9022080" cy="6362700"/>
            <a:chOff x="121920" y="210311"/>
            <a:chExt cx="9022080" cy="6362700"/>
          </a:xfrm>
        </p:grpSpPr>
        <p:sp>
          <p:nvSpPr>
            <p:cNvPr id="4" name="object 4"/>
            <p:cNvSpPr/>
            <p:nvPr/>
          </p:nvSpPr>
          <p:spPr>
            <a:xfrm>
              <a:off x="8964167" y="5955791"/>
              <a:ext cx="180340" cy="216535"/>
            </a:xfrm>
            <a:custGeom>
              <a:avLst/>
              <a:gdLst/>
              <a:ahLst/>
              <a:cxnLst/>
              <a:rect l="l" t="t" r="r" b="b"/>
              <a:pathLst>
                <a:path w="180340" h="216535">
                  <a:moveTo>
                    <a:pt x="0" y="216407"/>
                  </a:moveTo>
                  <a:lnTo>
                    <a:pt x="179831" y="216407"/>
                  </a:lnTo>
                  <a:lnTo>
                    <a:pt x="179831" y="0"/>
                  </a:lnTo>
                  <a:lnTo>
                    <a:pt x="0" y="0"/>
                  </a:lnTo>
                  <a:lnTo>
                    <a:pt x="0" y="216407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2024" y="295655"/>
              <a:ext cx="8772525" cy="6202680"/>
            </a:xfrm>
            <a:custGeom>
              <a:avLst/>
              <a:gdLst/>
              <a:ahLst/>
              <a:cxnLst/>
              <a:rect l="l" t="t" r="r" b="b"/>
              <a:pathLst>
                <a:path w="8772525" h="6202680">
                  <a:moveTo>
                    <a:pt x="8772144" y="0"/>
                  </a:moveTo>
                  <a:lnTo>
                    <a:pt x="0" y="0"/>
                  </a:lnTo>
                  <a:lnTo>
                    <a:pt x="0" y="6202680"/>
                  </a:lnTo>
                  <a:lnTo>
                    <a:pt x="8772144" y="6202680"/>
                  </a:lnTo>
                  <a:lnTo>
                    <a:pt x="8772144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2024" y="295655"/>
              <a:ext cx="8772525" cy="6202680"/>
            </a:xfrm>
            <a:custGeom>
              <a:avLst/>
              <a:gdLst/>
              <a:ahLst/>
              <a:cxnLst/>
              <a:rect l="l" t="t" r="r" b="b"/>
              <a:pathLst>
                <a:path w="8772525" h="6202680">
                  <a:moveTo>
                    <a:pt x="0" y="6202680"/>
                  </a:moveTo>
                  <a:lnTo>
                    <a:pt x="8772144" y="6202680"/>
                  </a:lnTo>
                  <a:lnTo>
                    <a:pt x="8772144" y="0"/>
                  </a:lnTo>
                  <a:lnTo>
                    <a:pt x="0" y="0"/>
                  </a:lnTo>
                  <a:lnTo>
                    <a:pt x="0" y="6202680"/>
                  </a:lnTo>
                  <a:close/>
                </a:path>
              </a:pathLst>
            </a:custGeom>
            <a:ln w="12192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0970" y="229361"/>
              <a:ext cx="8882380" cy="6324600"/>
            </a:xfrm>
            <a:custGeom>
              <a:avLst/>
              <a:gdLst/>
              <a:ahLst/>
              <a:cxnLst/>
              <a:rect l="l" t="t" r="r" b="b"/>
              <a:pathLst>
                <a:path w="8882380" h="6324600">
                  <a:moveTo>
                    <a:pt x="0" y="6324600"/>
                  </a:moveTo>
                  <a:lnTo>
                    <a:pt x="8881872" y="6324600"/>
                  </a:lnTo>
                  <a:lnTo>
                    <a:pt x="8881872" y="0"/>
                  </a:lnTo>
                  <a:lnTo>
                    <a:pt x="0" y="0"/>
                  </a:lnTo>
                  <a:lnTo>
                    <a:pt x="0" y="6324600"/>
                  </a:lnTo>
                  <a:close/>
                </a:path>
              </a:pathLst>
            </a:custGeom>
            <a:ln w="381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33799" y="609600"/>
              <a:ext cx="1981200" cy="1728215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12장.</a:t>
            </a:r>
            <a:r>
              <a:rPr spc="-105" dirty="0"/>
              <a:t> </a:t>
            </a:r>
            <a:r>
              <a:rPr spc="10" dirty="0"/>
              <a:t>데이터베이스의</a:t>
            </a:r>
            <a:r>
              <a:rPr spc="-165" dirty="0"/>
              <a:t> </a:t>
            </a:r>
            <a:r>
              <a:rPr spc="10" dirty="0"/>
              <a:t>구축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2662427" y="3957828"/>
            <a:ext cx="4581525" cy="2296160"/>
            <a:chOff x="2662427" y="3957828"/>
            <a:chExt cx="4581525" cy="2296160"/>
          </a:xfrm>
        </p:grpSpPr>
        <p:sp>
          <p:nvSpPr>
            <p:cNvPr id="11" name="object 11"/>
            <p:cNvSpPr/>
            <p:nvPr/>
          </p:nvSpPr>
          <p:spPr>
            <a:xfrm>
              <a:off x="2738628" y="4033520"/>
              <a:ext cx="4505325" cy="2219960"/>
            </a:xfrm>
            <a:custGeom>
              <a:avLst/>
              <a:gdLst/>
              <a:ahLst/>
              <a:cxnLst/>
              <a:rect l="l" t="t" r="r" b="b"/>
              <a:pathLst>
                <a:path w="4505325" h="2219960">
                  <a:moveTo>
                    <a:pt x="4504944" y="0"/>
                  </a:moveTo>
                  <a:lnTo>
                    <a:pt x="4424172" y="0"/>
                  </a:lnTo>
                  <a:lnTo>
                    <a:pt x="4424172" y="5080"/>
                  </a:lnTo>
                  <a:lnTo>
                    <a:pt x="4424172" y="10160"/>
                  </a:lnTo>
                  <a:lnTo>
                    <a:pt x="4424172" y="2138680"/>
                  </a:lnTo>
                  <a:lnTo>
                    <a:pt x="9144" y="2138680"/>
                  </a:lnTo>
                  <a:lnTo>
                    <a:pt x="4572" y="2138680"/>
                  </a:lnTo>
                  <a:lnTo>
                    <a:pt x="0" y="2138680"/>
                  </a:lnTo>
                  <a:lnTo>
                    <a:pt x="0" y="2209800"/>
                  </a:lnTo>
                  <a:lnTo>
                    <a:pt x="0" y="2219960"/>
                  </a:lnTo>
                  <a:lnTo>
                    <a:pt x="4504944" y="2219960"/>
                  </a:lnTo>
                  <a:lnTo>
                    <a:pt x="4504944" y="2209800"/>
                  </a:lnTo>
                  <a:lnTo>
                    <a:pt x="4504944" y="10160"/>
                  </a:lnTo>
                  <a:lnTo>
                    <a:pt x="45049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666999" y="3962400"/>
              <a:ext cx="4495800" cy="2209800"/>
            </a:xfrm>
            <a:custGeom>
              <a:avLst/>
              <a:gdLst/>
              <a:ahLst/>
              <a:cxnLst/>
              <a:rect l="l" t="t" r="r" b="b"/>
              <a:pathLst>
                <a:path w="4495800" h="2209800">
                  <a:moveTo>
                    <a:pt x="0" y="2209800"/>
                  </a:moveTo>
                  <a:lnTo>
                    <a:pt x="4495800" y="2209800"/>
                  </a:lnTo>
                  <a:lnTo>
                    <a:pt x="4495800" y="0"/>
                  </a:lnTo>
                  <a:lnTo>
                    <a:pt x="0" y="0"/>
                  </a:lnTo>
                  <a:lnTo>
                    <a:pt x="0" y="2209800"/>
                  </a:lnTo>
                  <a:close/>
                </a:path>
              </a:pathLst>
            </a:custGeom>
            <a:ln w="9144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745994" y="3942881"/>
            <a:ext cx="4077335" cy="185610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21945" indent="-309880">
              <a:lnSpc>
                <a:spcPct val="100000"/>
              </a:lnSpc>
              <a:spcBef>
                <a:spcPts val="585"/>
              </a:spcBef>
              <a:buFont typeface="Wingdings"/>
              <a:buChar char=""/>
              <a:tabLst>
                <a:tab pos="322580" algn="l"/>
              </a:tabLst>
            </a:pPr>
            <a:r>
              <a:rPr sz="2000" b="1" spc="10" dirty="0">
                <a:latin typeface="굴림"/>
                <a:cs typeface="굴림"/>
              </a:rPr>
              <a:t>개요</a:t>
            </a:r>
            <a:endParaRPr sz="2000">
              <a:latin typeface="굴림"/>
              <a:cs typeface="굴림"/>
            </a:endParaRPr>
          </a:p>
          <a:p>
            <a:pPr marL="321945" indent="-309880">
              <a:lnSpc>
                <a:spcPct val="100000"/>
              </a:lnSpc>
              <a:spcBef>
                <a:spcPts val="480"/>
              </a:spcBef>
              <a:buFont typeface="Wingdings"/>
              <a:buChar char=""/>
              <a:tabLst>
                <a:tab pos="322580" algn="l"/>
              </a:tabLst>
            </a:pPr>
            <a:r>
              <a:rPr sz="2000" b="1" spc="15" dirty="0">
                <a:latin typeface="굴림"/>
                <a:cs typeface="굴림"/>
              </a:rPr>
              <a:t>수작업에</a:t>
            </a:r>
            <a:r>
              <a:rPr sz="2000" b="1" spc="-114" dirty="0">
                <a:latin typeface="굴림"/>
                <a:cs typeface="굴림"/>
              </a:rPr>
              <a:t> </a:t>
            </a:r>
            <a:r>
              <a:rPr sz="2000" b="1" spc="25" dirty="0">
                <a:latin typeface="굴림"/>
                <a:cs typeface="굴림"/>
              </a:rPr>
              <a:t>의한</a:t>
            </a:r>
            <a:r>
              <a:rPr sz="2000" b="1" spc="-75" dirty="0">
                <a:latin typeface="굴림"/>
                <a:cs typeface="굴림"/>
              </a:rPr>
              <a:t> </a:t>
            </a:r>
            <a:r>
              <a:rPr sz="2000" b="1" spc="5" dirty="0">
                <a:latin typeface="굴림"/>
                <a:cs typeface="굴림"/>
              </a:rPr>
              <a:t>데이터베이스</a:t>
            </a:r>
            <a:r>
              <a:rPr sz="2000" b="1" spc="-95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구축</a:t>
            </a:r>
            <a:endParaRPr sz="2000">
              <a:latin typeface="굴림"/>
              <a:cs typeface="굴림"/>
            </a:endParaRPr>
          </a:p>
          <a:p>
            <a:pPr marL="321945" indent="-309880">
              <a:lnSpc>
                <a:spcPct val="100000"/>
              </a:lnSpc>
              <a:spcBef>
                <a:spcPts val="480"/>
              </a:spcBef>
              <a:buFont typeface="Wingdings"/>
              <a:buChar char=""/>
              <a:tabLst>
                <a:tab pos="322580" algn="l"/>
              </a:tabLst>
            </a:pPr>
            <a:r>
              <a:rPr sz="2000" b="1" spc="20" dirty="0">
                <a:latin typeface="굴림"/>
                <a:cs typeface="굴림"/>
              </a:rPr>
              <a:t>도구를</a:t>
            </a:r>
            <a:r>
              <a:rPr sz="2000" b="1" spc="-100" dirty="0">
                <a:latin typeface="굴림"/>
                <a:cs typeface="굴림"/>
              </a:rPr>
              <a:t> </a:t>
            </a:r>
            <a:r>
              <a:rPr sz="2000" b="1" spc="20" dirty="0">
                <a:latin typeface="굴림"/>
                <a:cs typeface="굴림"/>
              </a:rPr>
              <a:t>이용한</a:t>
            </a:r>
            <a:r>
              <a:rPr sz="2000" b="1" spc="-95" dirty="0">
                <a:latin typeface="굴림"/>
                <a:cs typeface="굴림"/>
              </a:rPr>
              <a:t> </a:t>
            </a:r>
            <a:r>
              <a:rPr sz="2000" b="1" spc="5" dirty="0">
                <a:latin typeface="굴림"/>
                <a:cs typeface="굴림"/>
              </a:rPr>
              <a:t>데이터베이스</a:t>
            </a:r>
            <a:r>
              <a:rPr sz="2000" b="1" spc="-95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구축</a:t>
            </a:r>
            <a:endParaRPr sz="2000">
              <a:latin typeface="굴림"/>
              <a:cs typeface="굴림"/>
            </a:endParaRPr>
          </a:p>
          <a:p>
            <a:pPr marL="321945" indent="-309880">
              <a:lnSpc>
                <a:spcPct val="100000"/>
              </a:lnSpc>
              <a:spcBef>
                <a:spcPts val="480"/>
              </a:spcBef>
              <a:buFont typeface="Wingdings"/>
              <a:buChar char=""/>
              <a:tabLst>
                <a:tab pos="322580" algn="l"/>
              </a:tabLst>
            </a:pPr>
            <a:r>
              <a:rPr sz="2000" b="1" spc="15" dirty="0">
                <a:latin typeface="굴림"/>
                <a:cs typeface="굴림"/>
              </a:rPr>
              <a:t>역공학에</a:t>
            </a:r>
            <a:r>
              <a:rPr sz="2000" b="1" spc="-114" dirty="0">
                <a:latin typeface="굴림"/>
                <a:cs typeface="굴림"/>
              </a:rPr>
              <a:t> </a:t>
            </a:r>
            <a:r>
              <a:rPr sz="2000" b="1" spc="25" dirty="0">
                <a:latin typeface="굴림"/>
                <a:cs typeface="굴림"/>
              </a:rPr>
              <a:t>의한</a:t>
            </a:r>
            <a:r>
              <a:rPr sz="2000" b="1" spc="-75" dirty="0">
                <a:latin typeface="굴림"/>
                <a:cs typeface="굴림"/>
              </a:rPr>
              <a:t> </a:t>
            </a:r>
            <a:r>
              <a:rPr sz="2000" b="1" spc="5" dirty="0">
                <a:latin typeface="굴림"/>
                <a:cs typeface="굴림"/>
              </a:rPr>
              <a:t>데이터베이스</a:t>
            </a:r>
            <a:r>
              <a:rPr sz="2000" b="1" spc="-95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분석</a:t>
            </a:r>
            <a:endParaRPr sz="2000">
              <a:latin typeface="굴림"/>
              <a:cs typeface="굴림"/>
            </a:endParaRPr>
          </a:p>
          <a:p>
            <a:pPr marL="321945" indent="-309880">
              <a:lnSpc>
                <a:spcPct val="100000"/>
              </a:lnSpc>
              <a:spcBef>
                <a:spcPts val="484"/>
              </a:spcBef>
              <a:buFont typeface="Wingdings"/>
              <a:buChar char=""/>
              <a:tabLst>
                <a:tab pos="322580" algn="l"/>
              </a:tabLst>
            </a:pPr>
            <a:r>
              <a:rPr sz="2000" b="1" spc="10" dirty="0">
                <a:latin typeface="굴림"/>
                <a:cs typeface="굴림"/>
              </a:rPr>
              <a:t>사용자,</a:t>
            </a:r>
            <a:r>
              <a:rPr sz="2000" b="1" spc="-8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역할,</a:t>
            </a:r>
            <a:r>
              <a:rPr sz="2000" b="1" spc="-60" dirty="0">
                <a:latin typeface="굴림"/>
                <a:cs typeface="굴림"/>
              </a:rPr>
              <a:t> </a:t>
            </a:r>
            <a:r>
              <a:rPr sz="2000" b="1" spc="25" dirty="0">
                <a:latin typeface="굴림"/>
                <a:cs typeface="굴림"/>
              </a:rPr>
              <a:t>권한</a:t>
            </a:r>
            <a:r>
              <a:rPr sz="2000" b="1" spc="-85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관리</a:t>
            </a:r>
            <a:endParaRPr sz="20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0351" y="467868"/>
            <a:ext cx="8083550" cy="6221095"/>
            <a:chOff x="530351" y="467868"/>
            <a:chExt cx="8083550" cy="62210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6652" y="527099"/>
              <a:ext cx="8050695" cy="405709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4923" y="472440"/>
              <a:ext cx="8074659" cy="4116704"/>
            </a:xfrm>
            <a:custGeom>
              <a:avLst/>
              <a:gdLst/>
              <a:ahLst/>
              <a:cxnLst/>
              <a:rect l="l" t="t" r="r" b="b"/>
              <a:pathLst>
                <a:path w="8074659" h="4116704">
                  <a:moveTo>
                    <a:pt x="0" y="4116324"/>
                  </a:moveTo>
                  <a:lnTo>
                    <a:pt x="8074152" y="4116324"/>
                  </a:lnTo>
                  <a:lnTo>
                    <a:pt x="8074152" y="0"/>
                  </a:lnTo>
                  <a:lnTo>
                    <a:pt x="0" y="0"/>
                  </a:lnTo>
                  <a:lnTo>
                    <a:pt x="0" y="4116324"/>
                  </a:lnTo>
                  <a:close/>
                </a:path>
              </a:pathLst>
            </a:custGeom>
            <a:ln w="9144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72156" y="1394459"/>
              <a:ext cx="5201920" cy="3190240"/>
            </a:xfrm>
            <a:custGeom>
              <a:avLst/>
              <a:gdLst/>
              <a:ahLst/>
              <a:cxnLst/>
              <a:rect l="l" t="t" r="r" b="b"/>
              <a:pathLst>
                <a:path w="5201920" h="3190240">
                  <a:moveTo>
                    <a:pt x="1312164" y="57403"/>
                  </a:moveTo>
                  <a:lnTo>
                    <a:pt x="1316668" y="35040"/>
                  </a:lnTo>
                  <a:lnTo>
                    <a:pt x="1328959" y="16795"/>
                  </a:lnTo>
                  <a:lnTo>
                    <a:pt x="1347204" y="4504"/>
                  </a:lnTo>
                  <a:lnTo>
                    <a:pt x="1369568" y="0"/>
                  </a:lnTo>
                  <a:lnTo>
                    <a:pt x="3182620" y="0"/>
                  </a:lnTo>
                  <a:lnTo>
                    <a:pt x="3204983" y="4504"/>
                  </a:lnTo>
                  <a:lnTo>
                    <a:pt x="3223228" y="16795"/>
                  </a:lnTo>
                  <a:lnTo>
                    <a:pt x="3235519" y="35040"/>
                  </a:lnTo>
                  <a:lnTo>
                    <a:pt x="3240023" y="57403"/>
                  </a:lnTo>
                  <a:lnTo>
                    <a:pt x="3240023" y="287019"/>
                  </a:lnTo>
                  <a:lnTo>
                    <a:pt x="3235519" y="309383"/>
                  </a:lnTo>
                  <a:lnTo>
                    <a:pt x="3223228" y="327628"/>
                  </a:lnTo>
                  <a:lnTo>
                    <a:pt x="3204983" y="339919"/>
                  </a:lnTo>
                  <a:lnTo>
                    <a:pt x="3182620" y="344424"/>
                  </a:lnTo>
                  <a:lnTo>
                    <a:pt x="1369568" y="344424"/>
                  </a:lnTo>
                  <a:lnTo>
                    <a:pt x="1347204" y="339919"/>
                  </a:lnTo>
                  <a:lnTo>
                    <a:pt x="1328959" y="327628"/>
                  </a:lnTo>
                  <a:lnTo>
                    <a:pt x="1316668" y="309383"/>
                  </a:lnTo>
                  <a:lnTo>
                    <a:pt x="1312164" y="287019"/>
                  </a:lnTo>
                  <a:lnTo>
                    <a:pt x="1312164" y="57403"/>
                  </a:lnTo>
                  <a:close/>
                </a:path>
                <a:path w="5201920" h="3190240">
                  <a:moveTo>
                    <a:pt x="0" y="443738"/>
                  </a:moveTo>
                  <a:lnTo>
                    <a:pt x="8290" y="402728"/>
                  </a:lnTo>
                  <a:lnTo>
                    <a:pt x="30892" y="369220"/>
                  </a:lnTo>
                  <a:lnTo>
                    <a:pt x="64400" y="346618"/>
                  </a:lnTo>
                  <a:lnTo>
                    <a:pt x="105410" y="338327"/>
                  </a:lnTo>
                  <a:lnTo>
                    <a:pt x="3782314" y="338327"/>
                  </a:lnTo>
                  <a:lnTo>
                    <a:pt x="3823323" y="346618"/>
                  </a:lnTo>
                  <a:lnTo>
                    <a:pt x="3856831" y="369220"/>
                  </a:lnTo>
                  <a:lnTo>
                    <a:pt x="3879433" y="402728"/>
                  </a:lnTo>
                  <a:lnTo>
                    <a:pt x="3887724" y="443738"/>
                  </a:lnTo>
                  <a:lnTo>
                    <a:pt x="3887724" y="865377"/>
                  </a:lnTo>
                  <a:lnTo>
                    <a:pt x="3879433" y="906387"/>
                  </a:lnTo>
                  <a:lnTo>
                    <a:pt x="3856831" y="939895"/>
                  </a:lnTo>
                  <a:lnTo>
                    <a:pt x="3823323" y="962497"/>
                  </a:lnTo>
                  <a:lnTo>
                    <a:pt x="3782314" y="970788"/>
                  </a:lnTo>
                  <a:lnTo>
                    <a:pt x="105410" y="970788"/>
                  </a:lnTo>
                  <a:lnTo>
                    <a:pt x="64400" y="962497"/>
                  </a:lnTo>
                  <a:lnTo>
                    <a:pt x="30892" y="939895"/>
                  </a:lnTo>
                  <a:lnTo>
                    <a:pt x="8290" y="906387"/>
                  </a:lnTo>
                  <a:lnTo>
                    <a:pt x="0" y="865377"/>
                  </a:lnTo>
                  <a:lnTo>
                    <a:pt x="0" y="443738"/>
                  </a:lnTo>
                  <a:close/>
                </a:path>
                <a:path w="5201920" h="3190240">
                  <a:moveTo>
                    <a:pt x="4608576" y="2978912"/>
                  </a:moveTo>
                  <a:lnTo>
                    <a:pt x="4611895" y="2962519"/>
                  </a:lnTo>
                  <a:lnTo>
                    <a:pt x="4620942" y="2949114"/>
                  </a:lnTo>
                  <a:lnTo>
                    <a:pt x="4634347" y="2940067"/>
                  </a:lnTo>
                  <a:lnTo>
                    <a:pt x="4650740" y="2936747"/>
                  </a:lnTo>
                  <a:lnTo>
                    <a:pt x="5159248" y="2936747"/>
                  </a:lnTo>
                  <a:lnTo>
                    <a:pt x="5175640" y="2940067"/>
                  </a:lnTo>
                  <a:lnTo>
                    <a:pt x="5189045" y="2949114"/>
                  </a:lnTo>
                  <a:lnTo>
                    <a:pt x="5198092" y="2962519"/>
                  </a:lnTo>
                  <a:lnTo>
                    <a:pt x="5201412" y="2978912"/>
                  </a:lnTo>
                  <a:lnTo>
                    <a:pt x="5201412" y="3147567"/>
                  </a:lnTo>
                  <a:lnTo>
                    <a:pt x="5198092" y="3163960"/>
                  </a:lnTo>
                  <a:lnTo>
                    <a:pt x="5189045" y="3177365"/>
                  </a:lnTo>
                  <a:lnTo>
                    <a:pt x="5175640" y="3186412"/>
                  </a:lnTo>
                  <a:lnTo>
                    <a:pt x="5159248" y="3189732"/>
                  </a:lnTo>
                  <a:lnTo>
                    <a:pt x="4650740" y="3189732"/>
                  </a:lnTo>
                  <a:lnTo>
                    <a:pt x="4634347" y="3186412"/>
                  </a:lnTo>
                  <a:lnTo>
                    <a:pt x="4620942" y="3177365"/>
                  </a:lnTo>
                  <a:lnTo>
                    <a:pt x="4611895" y="3163960"/>
                  </a:lnTo>
                  <a:lnTo>
                    <a:pt x="4608576" y="3147567"/>
                  </a:lnTo>
                  <a:lnTo>
                    <a:pt x="4608576" y="2978912"/>
                  </a:lnTo>
                  <a:close/>
                </a:path>
              </a:pathLst>
            </a:custGeom>
            <a:ln w="121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72584" y="4148327"/>
              <a:ext cx="2075688" cy="253136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668011" y="4143756"/>
              <a:ext cx="2085339" cy="2540635"/>
            </a:xfrm>
            <a:custGeom>
              <a:avLst/>
              <a:gdLst/>
              <a:ahLst/>
              <a:cxnLst/>
              <a:rect l="l" t="t" r="r" b="b"/>
              <a:pathLst>
                <a:path w="2085340" h="2540634">
                  <a:moveTo>
                    <a:pt x="0" y="2540508"/>
                  </a:moveTo>
                  <a:lnTo>
                    <a:pt x="2084832" y="2540508"/>
                  </a:lnTo>
                  <a:lnTo>
                    <a:pt x="2084832" y="0"/>
                  </a:lnTo>
                  <a:lnTo>
                    <a:pt x="0" y="0"/>
                  </a:lnTo>
                  <a:lnTo>
                    <a:pt x="0" y="2540508"/>
                  </a:lnTo>
                  <a:close/>
                </a:path>
              </a:pathLst>
            </a:custGeom>
            <a:ln w="9144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76443" y="5542788"/>
              <a:ext cx="719455" cy="190500"/>
            </a:xfrm>
            <a:custGeom>
              <a:avLst/>
              <a:gdLst/>
              <a:ahLst/>
              <a:cxnLst/>
              <a:rect l="l" t="t" r="r" b="b"/>
              <a:pathLst>
                <a:path w="719454" h="190500">
                  <a:moveTo>
                    <a:pt x="0" y="31750"/>
                  </a:moveTo>
                  <a:lnTo>
                    <a:pt x="2496" y="19395"/>
                  </a:lnTo>
                  <a:lnTo>
                    <a:pt x="9302" y="9302"/>
                  </a:lnTo>
                  <a:lnTo>
                    <a:pt x="19395" y="2496"/>
                  </a:lnTo>
                  <a:lnTo>
                    <a:pt x="31750" y="0"/>
                  </a:lnTo>
                  <a:lnTo>
                    <a:pt x="687577" y="0"/>
                  </a:lnTo>
                  <a:lnTo>
                    <a:pt x="699932" y="2496"/>
                  </a:lnTo>
                  <a:lnTo>
                    <a:pt x="710025" y="9302"/>
                  </a:lnTo>
                  <a:lnTo>
                    <a:pt x="716831" y="19395"/>
                  </a:lnTo>
                  <a:lnTo>
                    <a:pt x="719327" y="31750"/>
                  </a:lnTo>
                  <a:lnTo>
                    <a:pt x="719327" y="158750"/>
                  </a:lnTo>
                  <a:lnTo>
                    <a:pt x="716831" y="171110"/>
                  </a:lnTo>
                  <a:lnTo>
                    <a:pt x="710025" y="181202"/>
                  </a:lnTo>
                  <a:lnTo>
                    <a:pt x="699932" y="188005"/>
                  </a:lnTo>
                  <a:lnTo>
                    <a:pt x="687577" y="190500"/>
                  </a:lnTo>
                  <a:lnTo>
                    <a:pt x="31750" y="190500"/>
                  </a:lnTo>
                  <a:lnTo>
                    <a:pt x="19395" y="188005"/>
                  </a:lnTo>
                  <a:lnTo>
                    <a:pt x="9302" y="181202"/>
                  </a:lnTo>
                  <a:lnTo>
                    <a:pt x="2496" y="171110"/>
                  </a:lnTo>
                  <a:lnTo>
                    <a:pt x="0" y="158750"/>
                  </a:lnTo>
                  <a:lnTo>
                    <a:pt x="0" y="31750"/>
                  </a:lnTo>
                  <a:close/>
                </a:path>
              </a:pathLst>
            </a:custGeom>
            <a:ln w="121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005828" y="4723638"/>
              <a:ext cx="351155" cy="316865"/>
            </a:xfrm>
            <a:custGeom>
              <a:avLst/>
              <a:gdLst/>
              <a:ahLst/>
              <a:cxnLst/>
              <a:rect l="l" t="t" r="r" b="b"/>
              <a:pathLst>
                <a:path w="351154" h="316864">
                  <a:moveTo>
                    <a:pt x="304038" y="0"/>
                  </a:moveTo>
                  <a:lnTo>
                    <a:pt x="31115" y="234695"/>
                  </a:lnTo>
                  <a:lnTo>
                    <a:pt x="7620" y="207391"/>
                  </a:lnTo>
                  <a:lnTo>
                    <a:pt x="0" y="308991"/>
                  </a:lnTo>
                  <a:lnTo>
                    <a:pt x="101473" y="316611"/>
                  </a:lnTo>
                  <a:lnTo>
                    <a:pt x="77977" y="289306"/>
                  </a:lnTo>
                  <a:lnTo>
                    <a:pt x="351027" y="54610"/>
                  </a:lnTo>
                  <a:lnTo>
                    <a:pt x="304038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005828" y="4723638"/>
              <a:ext cx="351155" cy="316865"/>
            </a:xfrm>
            <a:custGeom>
              <a:avLst/>
              <a:gdLst/>
              <a:ahLst/>
              <a:cxnLst/>
              <a:rect l="l" t="t" r="r" b="b"/>
              <a:pathLst>
                <a:path w="351154" h="316864">
                  <a:moveTo>
                    <a:pt x="7620" y="207391"/>
                  </a:moveTo>
                  <a:lnTo>
                    <a:pt x="31115" y="234695"/>
                  </a:lnTo>
                  <a:lnTo>
                    <a:pt x="304038" y="0"/>
                  </a:lnTo>
                  <a:lnTo>
                    <a:pt x="351027" y="54610"/>
                  </a:lnTo>
                  <a:lnTo>
                    <a:pt x="77977" y="289306"/>
                  </a:lnTo>
                  <a:lnTo>
                    <a:pt x="101473" y="316611"/>
                  </a:lnTo>
                  <a:lnTo>
                    <a:pt x="0" y="308991"/>
                  </a:lnTo>
                  <a:lnTo>
                    <a:pt x="7620" y="207391"/>
                  </a:lnTo>
                  <a:close/>
                </a:path>
              </a:pathLst>
            </a:custGeom>
            <a:ln w="12700">
              <a:solidFill>
                <a:srgbClr val="0094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17626" y="4735195"/>
            <a:ext cx="29019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00FF"/>
                </a:solidFill>
                <a:latin typeface="돋움"/>
                <a:cs typeface="돋움"/>
              </a:rPr>
              <a:t>Workbench</a:t>
            </a:r>
            <a:r>
              <a:rPr sz="1400" spc="-20" dirty="0">
                <a:solidFill>
                  <a:srgbClr val="0000FF"/>
                </a:solidFill>
                <a:latin typeface="돋움"/>
                <a:cs typeface="돋움"/>
              </a:rPr>
              <a:t> </a:t>
            </a:r>
            <a:r>
              <a:rPr sz="1400" dirty="0">
                <a:solidFill>
                  <a:srgbClr val="0000FF"/>
                </a:solidFill>
                <a:latin typeface="돋움"/>
                <a:cs typeface="돋움"/>
              </a:rPr>
              <a:t>윈도우의</a:t>
            </a:r>
            <a:r>
              <a:rPr sz="1400" spc="-50" dirty="0">
                <a:solidFill>
                  <a:srgbClr val="0000FF"/>
                </a:solidFill>
                <a:latin typeface="돋움"/>
                <a:cs typeface="돋움"/>
              </a:rPr>
              <a:t> </a:t>
            </a:r>
            <a:r>
              <a:rPr sz="1400" dirty="0">
                <a:solidFill>
                  <a:srgbClr val="0000FF"/>
                </a:solidFill>
                <a:latin typeface="돋움"/>
                <a:cs typeface="돋움"/>
              </a:rPr>
              <a:t>크기를</a:t>
            </a:r>
            <a:r>
              <a:rPr sz="1400" spc="-40" dirty="0">
                <a:solidFill>
                  <a:srgbClr val="0000FF"/>
                </a:solidFill>
                <a:latin typeface="돋움"/>
                <a:cs typeface="돋움"/>
              </a:rPr>
              <a:t> </a:t>
            </a:r>
            <a:r>
              <a:rPr sz="1400" dirty="0">
                <a:solidFill>
                  <a:srgbClr val="0000FF"/>
                </a:solidFill>
                <a:latin typeface="돋움"/>
                <a:cs typeface="돋움"/>
              </a:rPr>
              <a:t>줄이면 </a:t>
            </a:r>
            <a:r>
              <a:rPr sz="1400" spc="-455" dirty="0">
                <a:solidFill>
                  <a:srgbClr val="0000FF"/>
                </a:solidFill>
                <a:latin typeface="돋움"/>
                <a:cs typeface="돋움"/>
              </a:rPr>
              <a:t> </a:t>
            </a:r>
            <a:r>
              <a:rPr sz="1400" dirty="0">
                <a:solidFill>
                  <a:srgbClr val="0000FF"/>
                </a:solidFill>
                <a:latin typeface="돋움"/>
                <a:cs typeface="돋움"/>
              </a:rPr>
              <a:t>컬럼입력</a:t>
            </a:r>
            <a:r>
              <a:rPr sz="1400" spc="-35" dirty="0">
                <a:solidFill>
                  <a:srgbClr val="0000FF"/>
                </a:solidFill>
                <a:latin typeface="돋움"/>
                <a:cs typeface="돋움"/>
              </a:rPr>
              <a:t> </a:t>
            </a:r>
            <a:r>
              <a:rPr sz="1400" dirty="0">
                <a:solidFill>
                  <a:srgbClr val="0000FF"/>
                </a:solidFill>
                <a:latin typeface="돋움"/>
                <a:cs typeface="돋움"/>
              </a:rPr>
              <a:t>부분이</a:t>
            </a:r>
            <a:r>
              <a:rPr sz="1400" spc="-15" dirty="0">
                <a:solidFill>
                  <a:srgbClr val="0000FF"/>
                </a:solidFill>
                <a:latin typeface="돋움"/>
                <a:cs typeface="돋움"/>
              </a:rPr>
              <a:t> </a:t>
            </a:r>
            <a:r>
              <a:rPr sz="1400" dirty="0">
                <a:solidFill>
                  <a:srgbClr val="0000FF"/>
                </a:solidFill>
                <a:latin typeface="돋움"/>
                <a:cs typeface="돋움"/>
              </a:rPr>
              <a:t>안보일수</a:t>
            </a:r>
            <a:r>
              <a:rPr sz="1400" spc="-30" dirty="0">
                <a:solidFill>
                  <a:srgbClr val="0000FF"/>
                </a:solidFill>
                <a:latin typeface="돋움"/>
                <a:cs typeface="돋움"/>
              </a:rPr>
              <a:t> </a:t>
            </a:r>
            <a:r>
              <a:rPr sz="1400" dirty="0">
                <a:solidFill>
                  <a:srgbClr val="0000FF"/>
                </a:solidFill>
                <a:latin typeface="돋움"/>
                <a:cs typeface="돋움"/>
              </a:rPr>
              <a:t>있다.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12장.</a:t>
            </a:r>
            <a:r>
              <a:rPr spc="-65" dirty="0"/>
              <a:t> </a:t>
            </a:r>
            <a:r>
              <a:rPr spc="-50" dirty="0"/>
              <a:t>데이터베이스</a:t>
            </a:r>
            <a:r>
              <a:rPr spc="-65" dirty="0"/>
              <a:t> </a:t>
            </a:r>
            <a:r>
              <a:rPr spc="-50" dirty="0"/>
              <a:t>구축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290004"/>
            <a:ext cx="3996690" cy="68516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sz="1800" b="1" spc="5" dirty="0">
                <a:latin typeface="굴림"/>
                <a:cs typeface="굴림"/>
              </a:rPr>
              <a:t>Step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4.</a:t>
            </a:r>
            <a:r>
              <a:rPr sz="1800" b="1" spc="-4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외래키에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의한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관계를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생성한다</a:t>
            </a:r>
            <a:endParaRPr sz="1800">
              <a:latin typeface="굴림"/>
              <a:cs typeface="굴림"/>
            </a:endParaRPr>
          </a:p>
          <a:p>
            <a:pPr marR="349250" algn="ctr">
              <a:lnSpc>
                <a:spcPct val="100000"/>
              </a:lnSpc>
              <a:spcBef>
                <a:spcPts val="434"/>
              </a:spcBef>
            </a:pPr>
            <a:r>
              <a:rPr sz="1800" b="1" spc="15" dirty="0">
                <a:latin typeface="굴림"/>
                <a:cs typeface="굴림"/>
              </a:rPr>
              <a:t>-</a:t>
            </a:r>
            <a:r>
              <a:rPr sz="1800" b="1" spc="-3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product</a:t>
            </a:r>
            <a:r>
              <a:rPr sz="1800" b="1" spc="-6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-&gt;</a:t>
            </a:r>
            <a:r>
              <a:rPr sz="1800" b="1" spc="-65" dirty="0">
                <a:latin typeface="굴림"/>
                <a:cs typeface="굴림"/>
              </a:rPr>
              <a:t> </a:t>
            </a:r>
            <a:r>
              <a:rPr sz="1800" b="1" dirty="0">
                <a:latin typeface="굴림"/>
                <a:cs typeface="굴림"/>
              </a:rPr>
              <a:t>dewei_table</a:t>
            </a:r>
            <a:endParaRPr sz="1800">
              <a:latin typeface="굴림"/>
              <a:cs typeface="굴림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49580" y="1315211"/>
            <a:ext cx="8242300" cy="4227830"/>
            <a:chOff x="449580" y="1315211"/>
            <a:chExt cx="8242300" cy="42278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5981" y="1375157"/>
              <a:ext cx="8164430" cy="415848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54152" y="1319783"/>
              <a:ext cx="8181340" cy="4218940"/>
            </a:xfrm>
            <a:custGeom>
              <a:avLst/>
              <a:gdLst/>
              <a:ahLst/>
              <a:cxnLst/>
              <a:rect l="l" t="t" r="r" b="b"/>
              <a:pathLst>
                <a:path w="8181340" h="4218940">
                  <a:moveTo>
                    <a:pt x="0" y="4218432"/>
                  </a:moveTo>
                  <a:lnTo>
                    <a:pt x="8180832" y="4218432"/>
                  </a:lnTo>
                  <a:lnTo>
                    <a:pt x="8180832" y="0"/>
                  </a:lnTo>
                  <a:lnTo>
                    <a:pt x="0" y="0"/>
                  </a:lnTo>
                  <a:lnTo>
                    <a:pt x="0" y="4218432"/>
                  </a:lnTo>
                  <a:close/>
                </a:path>
              </a:pathLst>
            </a:custGeom>
            <a:ln w="9144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9160" y="2967227"/>
              <a:ext cx="7786370" cy="2550160"/>
            </a:xfrm>
            <a:custGeom>
              <a:avLst/>
              <a:gdLst/>
              <a:ahLst/>
              <a:cxnLst/>
              <a:rect l="l" t="t" r="r" b="b"/>
              <a:pathLst>
                <a:path w="7786370" h="2550160">
                  <a:moveTo>
                    <a:pt x="1801367" y="380238"/>
                  </a:moveTo>
                  <a:lnTo>
                    <a:pt x="1804892" y="362712"/>
                  </a:lnTo>
                  <a:lnTo>
                    <a:pt x="1814512" y="348424"/>
                  </a:lnTo>
                  <a:lnTo>
                    <a:pt x="1828800" y="338804"/>
                  </a:lnTo>
                  <a:lnTo>
                    <a:pt x="1846326" y="335280"/>
                  </a:lnTo>
                  <a:lnTo>
                    <a:pt x="3987545" y="335280"/>
                  </a:lnTo>
                  <a:lnTo>
                    <a:pt x="4005071" y="338804"/>
                  </a:lnTo>
                  <a:lnTo>
                    <a:pt x="4019359" y="348424"/>
                  </a:lnTo>
                  <a:lnTo>
                    <a:pt x="4028979" y="362712"/>
                  </a:lnTo>
                  <a:lnTo>
                    <a:pt x="4032504" y="380238"/>
                  </a:lnTo>
                  <a:lnTo>
                    <a:pt x="4032504" y="560070"/>
                  </a:lnTo>
                  <a:lnTo>
                    <a:pt x="4028979" y="577596"/>
                  </a:lnTo>
                  <a:lnTo>
                    <a:pt x="4019359" y="591883"/>
                  </a:lnTo>
                  <a:lnTo>
                    <a:pt x="4005072" y="601503"/>
                  </a:lnTo>
                  <a:lnTo>
                    <a:pt x="3987545" y="605027"/>
                  </a:lnTo>
                  <a:lnTo>
                    <a:pt x="1846326" y="605027"/>
                  </a:lnTo>
                  <a:lnTo>
                    <a:pt x="1828800" y="601503"/>
                  </a:lnTo>
                  <a:lnTo>
                    <a:pt x="1814512" y="591883"/>
                  </a:lnTo>
                  <a:lnTo>
                    <a:pt x="1804892" y="577596"/>
                  </a:lnTo>
                  <a:lnTo>
                    <a:pt x="1801367" y="560070"/>
                  </a:lnTo>
                  <a:lnTo>
                    <a:pt x="1801367" y="380238"/>
                  </a:lnTo>
                  <a:close/>
                </a:path>
                <a:path w="7786370" h="2550160">
                  <a:moveTo>
                    <a:pt x="4096512" y="659384"/>
                  </a:moveTo>
                  <a:lnTo>
                    <a:pt x="4100058" y="641764"/>
                  </a:lnTo>
                  <a:lnTo>
                    <a:pt x="4109735" y="627395"/>
                  </a:lnTo>
                  <a:lnTo>
                    <a:pt x="4124104" y="617718"/>
                  </a:lnTo>
                  <a:lnTo>
                    <a:pt x="4141724" y="614172"/>
                  </a:lnTo>
                  <a:lnTo>
                    <a:pt x="6148323" y="614172"/>
                  </a:lnTo>
                  <a:lnTo>
                    <a:pt x="6165943" y="617718"/>
                  </a:lnTo>
                  <a:lnTo>
                    <a:pt x="6180312" y="627395"/>
                  </a:lnTo>
                  <a:lnTo>
                    <a:pt x="6189989" y="641764"/>
                  </a:lnTo>
                  <a:lnTo>
                    <a:pt x="6193536" y="659384"/>
                  </a:lnTo>
                  <a:lnTo>
                    <a:pt x="6193536" y="840232"/>
                  </a:lnTo>
                  <a:lnTo>
                    <a:pt x="6189989" y="857851"/>
                  </a:lnTo>
                  <a:lnTo>
                    <a:pt x="6180312" y="872220"/>
                  </a:lnTo>
                  <a:lnTo>
                    <a:pt x="6165943" y="881897"/>
                  </a:lnTo>
                  <a:lnTo>
                    <a:pt x="6148323" y="885444"/>
                  </a:lnTo>
                  <a:lnTo>
                    <a:pt x="4141724" y="885444"/>
                  </a:lnTo>
                  <a:lnTo>
                    <a:pt x="4124104" y="881897"/>
                  </a:lnTo>
                  <a:lnTo>
                    <a:pt x="4109735" y="872220"/>
                  </a:lnTo>
                  <a:lnTo>
                    <a:pt x="4100058" y="857851"/>
                  </a:lnTo>
                  <a:lnTo>
                    <a:pt x="4096512" y="840232"/>
                  </a:lnTo>
                  <a:lnTo>
                    <a:pt x="4096512" y="659384"/>
                  </a:lnTo>
                  <a:close/>
                </a:path>
                <a:path w="7786370" h="2550160">
                  <a:moveTo>
                    <a:pt x="6256020" y="475996"/>
                  </a:moveTo>
                  <a:lnTo>
                    <a:pt x="6261457" y="449127"/>
                  </a:lnTo>
                  <a:lnTo>
                    <a:pt x="6276276" y="427164"/>
                  </a:lnTo>
                  <a:lnTo>
                    <a:pt x="6298239" y="412345"/>
                  </a:lnTo>
                  <a:lnTo>
                    <a:pt x="6325108" y="406908"/>
                  </a:lnTo>
                  <a:lnTo>
                    <a:pt x="7717028" y="406908"/>
                  </a:lnTo>
                  <a:lnTo>
                    <a:pt x="7743896" y="412345"/>
                  </a:lnTo>
                  <a:lnTo>
                    <a:pt x="7765859" y="427164"/>
                  </a:lnTo>
                  <a:lnTo>
                    <a:pt x="7780678" y="449127"/>
                  </a:lnTo>
                  <a:lnTo>
                    <a:pt x="7786116" y="475996"/>
                  </a:lnTo>
                  <a:lnTo>
                    <a:pt x="7786116" y="752348"/>
                  </a:lnTo>
                  <a:lnTo>
                    <a:pt x="7780678" y="779216"/>
                  </a:lnTo>
                  <a:lnTo>
                    <a:pt x="7765859" y="801179"/>
                  </a:lnTo>
                  <a:lnTo>
                    <a:pt x="7743896" y="815998"/>
                  </a:lnTo>
                  <a:lnTo>
                    <a:pt x="7717028" y="821436"/>
                  </a:lnTo>
                  <a:lnTo>
                    <a:pt x="6325108" y="821436"/>
                  </a:lnTo>
                  <a:lnTo>
                    <a:pt x="6298239" y="815998"/>
                  </a:lnTo>
                  <a:lnTo>
                    <a:pt x="6276276" y="801179"/>
                  </a:lnTo>
                  <a:lnTo>
                    <a:pt x="6261457" y="779216"/>
                  </a:lnTo>
                  <a:lnTo>
                    <a:pt x="6256020" y="752348"/>
                  </a:lnTo>
                  <a:lnTo>
                    <a:pt x="6256020" y="475996"/>
                  </a:lnTo>
                  <a:close/>
                </a:path>
                <a:path w="7786370" h="2550160">
                  <a:moveTo>
                    <a:pt x="6510528" y="2383282"/>
                  </a:moveTo>
                  <a:lnTo>
                    <a:pt x="6513137" y="2370314"/>
                  </a:lnTo>
                  <a:lnTo>
                    <a:pt x="6520259" y="2359739"/>
                  </a:lnTo>
                  <a:lnTo>
                    <a:pt x="6530834" y="2352617"/>
                  </a:lnTo>
                  <a:lnTo>
                    <a:pt x="6543802" y="2350008"/>
                  </a:lnTo>
                  <a:lnTo>
                    <a:pt x="7070090" y="2350008"/>
                  </a:lnTo>
                  <a:lnTo>
                    <a:pt x="7083057" y="2352617"/>
                  </a:lnTo>
                  <a:lnTo>
                    <a:pt x="7093632" y="2359739"/>
                  </a:lnTo>
                  <a:lnTo>
                    <a:pt x="7100754" y="2370314"/>
                  </a:lnTo>
                  <a:lnTo>
                    <a:pt x="7103364" y="2383282"/>
                  </a:lnTo>
                  <a:lnTo>
                    <a:pt x="7103364" y="2516378"/>
                  </a:lnTo>
                  <a:lnTo>
                    <a:pt x="7100754" y="2529345"/>
                  </a:lnTo>
                  <a:lnTo>
                    <a:pt x="7093632" y="2539920"/>
                  </a:lnTo>
                  <a:lnTo>
                    <a:pt x="7083057" y="2547042"/>
                  </a:lnTo>
                  <a:lnTo>
                    <a:pt x="7070090" y="2549652"/>
                  </a:lnTo>
                  <a:lnTo>
                    <a:pt x="6543802" y="2549652"/>
                  </a:lnTo>
                  <a:lnTo>
                    <a:pt x="6530834" y="2547042"/>
                  </a:lnTo>
                  <a:lnTo>
                    <a:pt x="6520259" y="2539920"/>
                  </a:lnTo>
                  <a:lnTo>
                    <a:pt x="6513137" y="2529345"/>
                  </a:lnTo>
                  <a:lnTo>
                    <a:pt x="6510528" y="2516378"/>
                  </a:lnTo>
                  <a:lnTo>
                    <a:pt x="6510528" y="2383282"/>
                  </a:lnTo>
                  <a:close/>
                </a:path>
                <a:path w="7786370" h="2550160">
                  <a:moveTo>
                    <a:pt x="0" y="33274"/>
                  </a:moveTo>
                  <a:lnTo>
                    <a:pt x="2614" y="20306"/>
                  </a:lnTo>
                  <a:lnTo>
                    <a:pt x="9745" y="9731"/>
                  </a:lnTo>
                  <a:lnTo>
                    <a:pt x="20322" y="2609"/>
                  </a:lnTo>
                  <a:lnTo>
                    <a:pt x="33274" y="0"/>
                  </a:lnTo>
                  <a:lnTo>
                    <a:pt x="561086" y="0"/>
                  </a:lnTo>
                  <a:lnTo>
                    <a:pt x="574053" y="2609"/>
                  </a:lnTo>
                  <a:lnTo>
                    <a:pt x="584628" y="9731"/>
                  </a:lnTo>
                  <a:lnTo>
                    <a:pt x="591750" y="20306"/>
                  </a:lnTo>
                  <a:lnTo>
                    <a:pt x="594360" y="33274"/>
                  </a:lnTo>
                  <a:lnTo>
                    <a:pt x="594360" y="166370"/>
                  </a:lnTo>
                  <a:lnTo>
                    <a:pt x="591750" y="179337"/>
                  </a:lnTo>
                  <a:lnTo>
                    <a:pt x="584628" y="189912"/>
                  </a:lnTo>
                  <a:lnTo>
                    <a:pt x="574053" y="197034"/>
                  </a:lnTo>
                  <a:lnTo>
                    <a:pt x="561086" y="199644"/>
                  </a:lnTo>
                  <a:lnTo>
                    <a:pt x="33274" y="199644"/>
                  </a:lnTo>
                  <a:lnTo>
                    <a:pt x="20322" y="197034"/>
                  </a:lnTo>
                  <a:lnTo>
                    <a:pt x="9745" y="189912"/>
                  </a:lnTo>
                  <a:lnTo>
                    <a:pt x="2614" y="179337"/>
                  </a:lnTo>
                  <a:lnTo>
                    <a:pt x="0" y="166370"/>
                  </a:lnTo>
                  <a:lnTo>
                    <a:pt x="0" y="33274"/>
                  </a:lnTo>
                  <a:close/>
                </a:path>
              </a:pathLst>
            </a:custGeom>
            <a:ln w="121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12장.</a:t>
            </a:r>
            <a:r>
              <a:rPr spc="-65" dirty="0"/>
              <a:t> </a:t>
            </a:r>
            <a:r>
              <a:rPr spc="-50" dirty="0"/>
              <a:t>데이터베이스</a:t>
            </a:r>
            <a:r>
              <a:rPr spc="-65" dirty="0"/>
              <a:t> </a:t>
            </a:r>
            <a:r>
              <a:rPr spc="-50" dirty="0"/>
              <a:t>구축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75564"/>
            <a:ext cx="7763509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sz="3000" spc="10" dirty="0"/>
              <a:t>12.2</a:t>
            </a:r>
            <a:r>
              <a:rPr sz="3000" spc="-80" dirty="0"/>
              <a:t> </a:t>
            </a:r>
            <a:r>
              <a:rPr sz="3000" spc="25" dirty="0"/>
              <a:t>수작업에</a:t>
            </a:r>
            <a:r>
              <a:rPr sz="3000" spc="-90" dirty="0"/>
              <a:t> </a:t>
            </a:r>
            <a:r>
              <a:rPr sz="3000" spc="35" dirty="0"/>
              <a:t>의한</a:t>
            </a:r>
            <a:r>
              <a:rPr sz="3000" spc="-70" dirty="0"/>
              <a:t> </a:t>
            </a:r>
            <a:r>
              <a:rPr sz="3000" spc="15" dirty="0"/>
              <a:t>데이터베이스</a:t>
            </a:r>
            <a:r>
              <a:rPr sz="3000" spc="-100" dirty="0"/>
              <a:t> </a:t>
            </a:r>
            <a:r>
              <a:rPr sz="3000" spc="15" dirty="0"/>
              <a:t>구축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83540" y="1793875"/>
            <a:ext cx="43605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20" dirty="0">
                <a:latin typeface="굴림"/>
                <a:cs typeface="굴림"/>
              </a:rPr>
              <a:t>구축이</a:t>
            </a:r>
            <a:r>
              <a:rPr sz="2000" b="1" spc="-105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완료된</a:t>
            </a:r>
            <a:r>
              <a:rPr sz="2000" b="1" spc="-85" dirty="0">
                <a:latin typeface="굴림"/>
                <a:cs typeface="굴림"/>
              </a:rPr>
              <a:t> </a:t>
            </a:r>
            <a:r>
              <a:rPr sz="2000" b="1" spc="5" dirty="0">
                <a:latin typeface="굴림"/>
                <a:cs typeface="굴림"/>
              </a:rPr>
              <a:t>데이터베이스의</a:t>
            </a:r>
            <a:r>
              <a:rPr sz="2000" b="1" spc="-9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모습</a:t>
            </a:r>
            <a:endParaRPr sz="2000">
              <a:latin typeface="굴림"/>
              <a:cs typeface="굴림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0016" y="2484120"/>
            <a:ext cx="2672080" cy="3355975"/>
            <a:chOff x="890016" y="2484120"/>
            <a:chExt cx="2672080" cy="33559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7719" y="2553169"/>
              <a:ext cx="2644724" cy="327765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94588" y="2488692"/>
              <a:ext cx="2662555" cy="3347085"/>
            </a:xfrm>
            <a:custGeom>
              <a:avLst/>
              <a:gdLst/>
              <a:ahLst/>
              <a:cxnLst/>
              <a:rect l="l" t="t" r="r" b="b"/>
              <a:pathLst>
                <a:path w="2662554" h="3347085">
                  <a:moveTo>
                    <a:pt x="0" y="3346704"/>
                  </a:moveTo>
                  <a:lnTo>
                    <a:pt x="2662428" y="3346704"/>
                  </a:lnTo>
                  <a:lnTo>
                    <a:pt x="2662428" y="0"/>
                  </a:lnTo>
                  <a:lnTo>
                    <a:pt x="0" y="0"/>
                  </a:lnTo>
                  <a:lnTo>
                    <a:pt x="0" y="3346704"/>
                  </a:lnTo>
                  <a:close/>
                </a:path>
              </a:pathLst>
            </a:custGeom>
            <a:ln w="9144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12장.</a:t>
            </a:r>
            <a:r>
              <a:rPr spc="-65" dirty="0"/>
              <a:t> </a:t>
            </a:r>
            <a:r>
              <a:rPr spc="-50" dirty="0"/>
              <a:t>데이터베이스</a:t>
            </a:r>
            <a:r>
              <a:rPr spc="-65" dirty="0"/>
              <a:t> </a:t>
            </a:r>
            <a:r>
              <a:rPr spc="-50" dirty="0"/>
              <a:t>구축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75564"/>
            <a:ext cx="7763509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8355">
              <a:lnSpc>
                <a:spcPct val="100000"/>
              </a:lnSpc>
              <a:spcBef>
                <a:spcPts val="100"/>
              </a:spcBef>
            </a:pPr>
            <a:r>
              <a:rPr sz="3000" spc="10" dirty="0"/>
              <a:t>12.3</a:t>
            </a:r>
            <a:r>
              <a:rPr sz="3000" spc="-85" dirty="0"/>
              <a:t> </a:t>
            </a:r>
            <a:r>
              <a:rPr sz="3000" spc="30" dirty="0"/>
              <a:t>도구에</a:t>
            </a:r>
            <a:r>
              <a:rPr sz="3000" spc="-80" dirty="0"/>
              <a:t> </a:t>
            </a:r>
            <a:r>
              <a:rPr sz="3000" spc="35" dirty="0"/>
              <a:t>의한</a:t>
            </a:r>
            <a:r>
              <a:rPr sz="3000" spc="-70" dirty="0"/>
              <a:t> </a:t>
            </a:r>
            <a:r>
              <a:rPr sz="3000" spc="15" dirty="0"/>
              <a:t>데이터베이스</a:t>
            </a:r>
            <a:r>
              <a:rPr sz="3000" spc="-80" dirty="0"/>
              <a:t> </a:t>
            </a:r>
            <a:r>
              <a:rPr sz="3000" spc="15" dirty="0"/>
              <a:t>구축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83540" y="1739010"/>
            <a:ext cx="7574915" cy="167195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30"/>
              </a:spcBef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800" b="1" spc="15" dirty="0">
                <a:latin typeface="굴림"/>
                <a:cs typeface="굴림"/>
              </a:rPr>
              <a:t>&lt;그림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dirty="0">
                <a:latin typeface="굴림"/>
                <a:cs typeface="굴림"/>
              </a:rPr>
              <a:t>12.1&gt;</a:t>
            </a:r>
            <a:r>
              <a:rPr sz="1800" b="1" spc="-65" dirty="0">
                <a:latin typeface="굴림"/>
                <a:cs typeface="굴림"/>
              </a:rPr>
              <a:t> </a:t>
            </a:r>
            <a:r>
              <a:rPr sz="1800" b="1" spc="30" dirty="0">
                <a:latin typeface="굴림"/>
                <a:cs typeface="굴림"/>
              </a:rPr>
              <a:t>을</a:t>
            </a:r>
            <a:r>
              <a:rPr sz="1800" b="1" spc="-50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erwin</a:t>
            </a:r>
            <a:r>
              <a:rPr sz="1800" b="1" spc="-65" dirty="0">
                <a:latin typeface="굴림"/>
                <a:cs typeface="굴림"/>
              </a:rPr>
              <a:t> </a:t>
            </a:r>
            <a:r>
              <a:rPr sz="1800" b="1" spc="30" dirty="0">
                <a:latin typeface="굴림"/>
                <a:cs typeface="굴림"/>
              </a:rPr>
              <a:t>에</a:t>
            </a:r>
            <a:r>
              <a:rPr sz="1800" b="1" spc="-40" dirty="0">
                <a:latin typeface="굴림"/>
                <a:cs typeface="굴림"/>
              </a:rPr>
              <a:t> </a:t>
            </a:r>
            <a:r>
              <a:rPr sz="1800" b="1" dirty="0">
                <a:latin typeface="굴림"/>
                <a:cs typeface="굴림"/>
              </a:rPr>
              <a:t>입력한다.</a:t>
            </a:r>
            <a:endParaRPr sz="1800">
              <a:latin typeface="굴림"/>
              <a:cs typeface="굴림"/>
            </a:endParaRPr>
          </a:p>
          <a:p>
            <a:pPr marL="355600" indent="-342900">
              <a:lnSpc>
                <a:spcPct val="100000"/>
              </a:lnSpc>
              <a:spcBef>
                <a:spcPts val="434"/>
              </a:spcBef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800" b="1" spc="5" dirty="0">
                <a:latin typeface="굴림"/>
                <a:cs typeface="굴림"/>
              </a:rPr>
              <a:t>MySQL</a:t>
            </a:r>
            <a:r>
              <a:rPr sz="1800" b="1" spc="-5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Workbench</a:t>
            </a:r>
            <a:r>
              <a:rPr sz="1800" b="1" spc="-6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에서</a:t>
            </a:r>
            <a:r>
              <a:rPr sz="1800" b="1" spc="-6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연동할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dirty="0">
                <a:latin typeface="굴림"/>
                <a:cs typeface="굴림"/>
              </a:rPr>
              <a:t>database</a:t>
            </a:r>
            <a:r>
              <a:rPr sz="1800" b="1" spc="-40" dirty="0">
                <a:latin typeface="굴림"/>
                <a:cs typeface="굴림"/>
              </a:rPr>
              <a:t> </a:t>
            </a:r>
            <a:r>
              <a:rPr sz="1800" b="1" spc="30" dirty="0">
                <a:latin typeface="굴림"/>
                <a:cs typeface="굴림"/>
              </a:rPr>
              <a:t>를</a:t>
            </a:r>
            <a:r>
              <a:rPr sz="1800" b="1" spc="-5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새로</a:t>
            </a:r>
            <a:r>
              <a:rPr sz="1800" b="1" spc="-6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생성한다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dirty="0">
                <a:latin typeface="굴림"/>
                <a:cs typeface="굴림"/>
              </a:rPr>
              <a:t>(library_2)</a:t>
            </a:r>
            <a:endParaRPr sz="1800">
              <a:latin typeface="굴림"/>
              <a:cs typeface="굴림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800" b="1" spc="5" dirty="0">
                <a:latin typeface="굴림"/>
                <a:cs typeface="굴림"/>
              </a:rPr>
              <a:t>Erwin</a:t>
            </a:r>
            <a:r>
              <a:rPr sz="1800" b="1" spc="-55" dirty="0">
                <a:latin typeface="굴림"/>
                <a:cs typeface="굴림"/>
              </a:rPr>
              <a:t> </a:t>
            </a:r>
            <a:r>
              <a:rPr sz="1800" b="1" spc="30" dirty="0">
                <a:latin typeface="굴림"/>
                <a:cs typeface="굴림"/>
              </a:rPr>
              <a:t>과</a:t>
            </a:r>
            <a:r>
              <a:rPr sz="1800" b="1" spc="-4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MySQL</a:t>
            </a:r>
            <a:r>
              <a:rPr sz="1800" b="1" spc="-60" dirty="0">
                <a:latin typeface="굴림"/>
                <a:cs typeface="굴림"/>
              </a:rPr>
              <a:t> </a:t>
            </a:r>
            <a:r>
              <a:rPr sz="1800" b="1" spc="30" dirty="0">
                <a:latin typeface="굴림"/>
                <a:cs typeface="굴림"/>
              </a:rPr>
              <a:t>을</a:t>
            </a:r>
            <a:r>
              <a:rPr sz="1800" b="1" spc="-4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연결하기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위한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ODBC</a:t>
            </a:r>
            <a:r>
              <a:rPr sz="1800" b="1" spc="-65" dirty="0">
                <a:latin typeface="굴림"/>
                <a:cs typeface="굴림"/>
              </a:rPr>
              <a:t> </a:t>
            </a:r>
            <a:r>
              <a:rPr sz="1800" b="1" spc="30" dirty="0">
                <a:latin typeface="굴림"/>
                <a:cs typeface="굴림"/>
              </a:rPr>
              <a:t>를</a:t>
            </a:r>
            <a:r>
              <a:rPr sz="1800" b="1" spc="-40" dirty="0">
                <a:latin typeface="굴림"/>
                <a:cs typeface="굴림"/>
              </a:rPr>
              <a:t> </a:t>
            </a:r>
            <a:r>
              <a:rPr sz="1800" b="1" dirty="0">
                <a:latin typeface="굴림"/>
                <a:cs typeface="굴림"/>
              </a:rPr>
              <a:t>설정한다.</a:t>
            </a:r>
            <a:endParaRPr sz="1800">
              <a:latin typeface="굴림"/>
              <a:cs typeface="굴림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800" b="1" spc="5" dirty="0">
                <a:latin typeface="굴림"/>
                <a:cs typeface="굴림"/>
              </a:rPr>
              <a:t>Erwin</a:t>
            </a:r>
            <a:r>
              <a:rPr sz="1800" b="1" spc="-6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에서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MySQL</a:t>
            </a:r>
            <a:r>
              <a:rPr sz="1800" b="1" spc="-65" dirty="0">
                <a:latin typeface="굴림"/>
                <a:cs typeface="굴림"/>
              </a:rPr>
              <a:t> </a:t>
            </a:r>
            <a:r>
              <a:rPr sz="1800" b="1" spc="35" dirty="0">
                <a:latin typeface="굴림"/>
                <a:cs typeface="굴림"/>
              </a:rPr>
              <a:t>에</a:t>
            </a:r>
            <a:r>
              <a:rPr sz="1800" b="1" spc="-45" dirty="0">
                <a:latin typeface="굴림"/>
                <a:cs typeface="굴림"/>
              </a:rPr>
              <a:t> </a:t>
            </a:r>
            <a:r>
              <a:rPr sz="1800" b="1" dirty="0">
                <a:latin typeface="굴림"/>
                <a:cs typeface="굴림"/>
              </a:rPr>
              <a:t>connect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한다</a:t>
            </a:r>
            <a:endParaRPr sz="1800">
              <a:latin typeface="굴림"/>
              <a:cs typeface="굴림"/>
            </a:endParaRPr>
          </a:p>
          <a:p>
            <a:pPr marL="355600" indent="-342900">
              <a:lnSpc>
                <a:spcPct val="100000"/>
              </a:lnSpc>
              <a:spcBef>
                <a:spcPts val="434"/>
              </a:spcBef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800" b="1" spc="5" dirty="0">
                <a:latin typeface="굴림"/>
                <a:cs typeface="굴림"/>
              </a:rPr>
              <a:t>Erwin</a:t>
            </a:r>
            <a:r>
              <a:rPr sz="1800" b="1" spc="-55" dirty="0">
                <a:latin typeface="굴림"/>
                <a:cs typeface="굴림"/>
              </a:rPr>
              <a:t> </a:t>
            </a:r>
            <a:r>
              <a:rPr sz="1800" b="1" spc="30" dirty="0">
                <a:latin typeface="굴림"/>
                <a:cs typeface="굴림"/>
              </a:rPr>
              <a:t>의</a:t>
            </a:r>
            <a:r>
              <a:rPr sz="1800" b="1" spc="-4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물리</a:t>
            </a:r>
            <a:r>
              <a:rPr sz="1800" b="1" spc="-6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모델로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부터</a:t>
            </a:r>
            <a:r>
              <a:rPr sz="1800" b="1" spc="-65" dirty="0">
                <a:latin typeface="굴림"/>
                <a:cs typeface="굴림"/>
              </a:rPr>
              <a:t> </a:t>
            </a:r>
            <a:r>
              <a:rPr sz="1800" b="1" dirty="0">
                <a:latin typeface="굴림"/>
                <a:cs typeface="굴림"/>
              </a:rPr>
              <a:t>library_2</a:t>
            </a:r>
            <a:r>
              <a:rPr sz="1800" b="1" spc="-55" dirty="0">
                <a:latin typeface="굴림"/>
                <a:cs typeface="굴림"/>
              </a:rPr>
              <a:t> </a:t>
            </a:r>
            <a:r>
              <a:rPr sz="1800" b="1" spc="30" dirty="0">
                <a:latin typeface="굴림"/>
                <a:cs typeface="굴림"/>
              </a:rPr>
              <a:t>에</a:t>
            </a:r>
            <a:r>
              <a:rPr sz="1800" b="1" spc="-50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table</a:t>
            </a:r>
            <a:r>
              <a:rPr sz="1800" b="1" spc="-50" dirty="0">
                <a:latin typeface="굴림"/>
                <a:cs typeface="굴림"/>
              </a:rPr>
              <a:t> </a:t>
            </a:r>
            <a:r>
              <a:rPr sz="1800" b="1" spc="30" dirty="0">
                <a:latin typeface="굴림"/>
                <a:cs typeface="굴림"/>
              </a:rPr>
              <a:t>을</a:t>
            </a:r>
            <a:r>
              <a:rPr sz="1800" b="1" spc="-4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생성한다</a:t>
            </a:r>
            <a:endParaRPr sz="1800">
              <a:latin typeface="굴림"/>
              <a:cs typeface="굴림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73326" y="4791202"/>
            <a:ext cx="948690" cy="515620"/>
            <a:chOff x="1973326" y="4791202"/>
            <a:chExt cx="948690" cy="515620"/>
          </a:xfrm>
        </p:grpSpPr>
        <p:sp>
          <p:nvSpPr>
            <p:cNvPr id="5" name="object 5"/>
            <p:cNvSpPr/>
            <p:nvPr/>
          </p:nvSpPr>
          <p:spPr>
            <a:xfrm>
              <a:off x="1979676" y="4797552"/>
              <a:ext cx="935990" cy="502920"/>
            </a:xfrm>
            <a:custGeom>
              <a:avLst/>
              <a:gdLst/>
              <a:ahLst/>
              <a:cxnLst/>
              <a:rect l="l" t="t" r="r" b="b"/>
              <a:pathLst>
                <a:path w="935989" h="502920">
                  <a:moveTo>
                    <a:pt x="851916" y="0"/>
                  </a:moveTo>
                  <a:lnTo>
                    <a:pt x="83819" y="0"/>
                  </a:lnTo>
                  <a:lnTo>
                    <a:pt x="51167" y="6578"/>
                  </a:lnTo>
                  <a:lnTo>
                    <a:pt x="24526" y="24526"/>
                  </a:lnTo>
                  <a:lnTo>
                    <a:pt x="6578" y="51167"/>
                  </a:lnTo>
                  <a:lnTo>
                    <a:pt x="0" y="83820"/>
                  </a:lnTo>
                  <a:lnTo>
                    <a:pt x="0" y="419100"/>
                  </a:lnTo>
                  <a:lnTo>
                    <a:pt x="6578" y="451752"/>
                  </a:lnTo>
                  <a:lnTo>
                    <a:pt x="24526" y="478393"/>
                  </a:lnTo>
                  <a:lnTo>
                    <a:pt x="51167" y="496341"/>
                  </a:lnTo>
                  <a:lnTo>
                    <a:pt x="83819" y="502920"/>
                  </a:lnTo>
                  <a:lnTo>
                    <a:pt x="851916" y="502920"/>
                  </a:lnTo>
                  <a:lnTo>
                    <a:pt x="884568" y="496341"/>
                  </a:lnTo>
                  <a:lnTo>
                    <a:pt x="911209" y="478393"/>
                  </a:lnTo>
                  <a:lnTo>
                    <a:pt x="929157" y="451752"/>
                  </a:lnTo>
                  <a:lnTo>
                    <a:pt x="935736" y="419100"/>
                  </a:lnTo>
                  <a:lnTo>
                    <a:pt x="935736" y="83820"/>
                  </a:lnTo>
                  <a:lnTo>
                    <a:pt x="929157" y="51167"/>
                  </a:lnTo>
                  <a:lnTo>
                    <a:pt x="911209" y="24526"/>
                  </a:lnTo>
                  <a:lnTo>
                    <a:pt x="884568" y="6578"/>
                  </a:lnTo>
                  <a:lnTo>
                    <a:pt x="851916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79676" y="4797552"/>
              <a:ext cx="935990" cy="502920"/>
            </a:xfrm>
            <a:custGeom>
              <a:avLst/>
              <a:gdLst/>
              <a:ahLst/>
              <a:cxnLst/>
              <a:rect l="l" t="t" r="r" b="b"/>
              <a:pathLst>
                <a:path w="935989" h="502920">
                  <a:moveTo>
                    <a:pt x="0" y="83820"/>
                  </a:moveTo>
                  <a:lnTo>
                    <a:pt x="6578" y="51167"/>
                  </a:lnTo>
                  <a:lnTo>
                    <a:pt x="24526" y="24526"/>
                  </a:lnTo>
                  <a:lnTo>
                    <a:pt x="51167" y="6578"/>
                  </a:lnTo>
                  <a:lnTo>
                    <a:pt x="83819" y="0"/>
                  </a:lnTo>
                  <a:lnTo>
                    <a:pt x="851916" y="0"/>
                  </a:lnTo>
                  <a:lnTo>
                    <a:pt x="884568" y="6578"/>
                  </a:lnTo>
                  <a:lnTo>
                    <a:pt x="911209" y="24526"/>
                  </a:lnTo>
                  <a:lnTo>
                    <a:pt x="929157" y="51167"/>
                  </a:lnTo>
                  <a:lnTo>
                    <a:pt x="935736" y="83820"/>
                  </a:lnTo>
                  <a:lnTo>
                    <a:pt x="935736" y="419100"/>
                  </a:lnTo>
                  <a:lnTo>
                    <a:pt x="929157" y="451752"/>
                  </a:lnTo>
                  <a:lnTo>
                    <a:pt x="911209" y="478393"/>
                  </a:lnTo>
                  <a:lnTo>
                    <a:pt x="884568" y="496341"/>
                  </a:lnTo>
                  <a:lnTo>
                    <a:pt x="851916" y="502920"/>
                  </a:lnTo>
                  <a:lnTo>
                    <a:pt x="83819" y="502920"/>
                  </a:lnTo>
                  <a:lnTo>
                    <a:pt x="51167" y="496341"/>
                  </a:lnTo>
                  <a:lnTo>
                    <a:pt x="24526" y="478393"/>
                  </a:lnTo>
                  <a:lnTo>
                    <a:pt x="6578" y="451752"/>
                  </a:lnTo>
                  <a:lnTo>
                    <a:pt x="0" y="419100"/>
                  </a:lnTo>
                  <a:lnTo>
                    <a:pt x="0" y="83820"/>
                  </a:lnTo>
                  <a:close/>
                </a:path>
              </a:pathLst>
            </a:custGeom>
            <a:ln w="12192">
              <a:solidFill>
                <a:srgbClr val="0094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52269" y="4908295"/>
            <a:ext cx="590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굴림"/>
                <a:cs typeface="굴림"/>
              </a:rPr>
              <a:t>er</a:t>
            </a:r>
            <a:r>
              <a:rPr sz="1800" dirty="0">
                <a:latin typeface="굴림"/>
                <a:cs typeface="굴림"/>
              </a:rPr>
              <a:t>w</a:t>
            </a:r>
            <a:r>
              <a:rPr sz="1800" spc="-5" dirty="0">
                <a:latin typeface="굴림"/>
                <a:cs typeface="굴림"/>
              </a:rPr>
              <a:t>in</a:t>
            </a:r>
            <a:endParaRPr sz="1800">
              <a:latin typeface="굴림"/>
              <a:cs typeface="굴림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284978" y="4791202"/>
            <a:ext cx="1165225" cy="515620"/>
            <a:chOff x="5284978" y="4791202"/>
            <a:chExt cx="1165225" cy="515620"/>
          </a:xfrm>
        </p:grpSpPr>
        <p:sp>
          <p:nvSpPr>
            <p:cNvPr id="9" name="object 9"/>
            <p:cNvSpPr/>
            <p:nvPr/>
          </p:nvSpPr>
          <p:spPr>
            <a:xfrm>
              <a:off x="5291328" y="4797552"/>
              <a:ext cx="1152525" cy="502920"/>
            </a:xfrm>
            <a:custGeom>
              <a:avLst/>
              <a:gdLst/>
              <a:ahLst/>
              <a:cxnLst/>
              <a:rect l="l" t="t" r="r" b="b"/>
              <a:pathLst>
                <a:path w="1152525" h="502920">
                  <a:moveTo>
                    <a:pt x="1068324" y="0"/>
                  </a:moveTo>
                  <a:lnTo>
                    <a:pt x="83820" y="0"/>
                  </a:lnTo>
                  <a:lnTo>
                    <a:pt x="51167" y="6578"/>
                  </a:lnTo>
                  <a:lnTo>
                    <a:pt x="24526" y="24526"/>
                  </a:lnTo>
                  <a:lnTo>
                    <a:pt x="6578" y="51167"/>
                  </a:lnTo>
                  <a:lnTo>
                    <a:pt x="0" y="83820"/>
                  </a:lnTo>
                  <a:lnTo>
                    <a:pt x="0" y="419100"/>
                  </a:lnTo>
                  <a:lnTo>
                    <a:pt x="6578" y="451752"/>
                  </a:lnTo>
                  <a:lnTo>
                    <a:pt x="24526" y="478393"/>
                  </a:lnTo>
                  <a:lnTo>
                    <a:pt x="51167" y="496341"/>
                  </a:lnTo>
                  <a:lnTo>
                    <a:pt x="83820" y="502920"/>
                  </a:lnTo>
                  <a:lnTo>
                    <a:pt x="1068324" y="502920"/>
                  </a:lnTo>
                  <a:lnTo>
                    <a:pt x="1100976" y="496341"/>
                  </a:lnTo>
                  <a:lnTo>
                    <a:pt x="1127617" y="478393"/>
                  </a:lnTo>
                  <a:lnTo>
                    <a:pt x="1145565" y="451752"/>
                  </a:lnTo>
                  <a:lnTo>
                    <a:pt x="1152144" y="419100"/>
                  </a:lnTo>
                  <a:lnTo>
                    <a:pt x="1152144" y="83820"/>
                  </a:lnTo>
                  <a:lnTo>
                    <a:pt x="1145565" y="51167"/>
                  </a:lnTo>
                  <a:lnTo>
                    <a:pt x="1127617" y="24526"/>
                  </a:lnTo>
                  <a:lnTo>
                    <a:pt x="1100976" y="6578"/>
                  </a:lnTo>
                  <a:lnTo>
                    <a:pt x="1068324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91328" y="4797552"/>
              <a:ext cx="1152525" cy="502920"/>
            </a:xfrm>
            <a:custGeom>
              <a:avLst/>
              <a:gdLst/>
              <a:ahLst/>
              <a:cxnLst/>
              <a:rect l="l" t="t" r="r" b="b"/>
              <a:pathLst>
                <a:path w="1152525" h="502920">
                  <a:moveTo>
                    <a:pt x="0" y="83820"/>
                  </a:moveTo>
                  <a:lnTo>
                    <a:pt x="6578" y="51167"/>
                  </a:lnTo>
                  <a:lnTo>
                    <a:pt x="24526" y="24526"/>
                  </a:lnTo>
                  <a:lnTo>
                    <a:pt x="51167" y="6578"/>
                  </a:lnTo>
                  <a:lnTo>
                    <a:pt x="83820" y="0"/>
                  </a:lnTo>
                  <a:lnTo>
                    <a:pt x="1068324" y="0"/>
                  </a:lnTo>
                  <a:lnTo>
                    <a:pt x="1100976" y="6578"/>
                  </a:lnTo>
                  <a:lnTo>
                    <a:pt x="1127617" y="24526"/>
                  </a:lnTo>
                  <a:lnTo>
                    <a:pt x="1145565" y="51167"/>
                  </a:lnTo>
                  <a:lnTo>
                    <a:pt x="1152144" y="83820"/>
                  </a:lnTo>
                  <a:lnTo>
                    <a:pt x="1152144" y="419100"/>
                  </a:lnTo>
                  <a:lnTo>
                    <a:pt x="1145565" y="451752"/>
                  </a:lnTo>
                  <a:lnTo>
                    <a:pt x="1127617" y="478393"/>
                  </a:lnTo>
                  <a:lnTo>
                    <a:pt x="1100976" y="496341"/>
                  </a:lnTo>
                  <a:lnTo>
                    <a:pt x="1068324" y="502920"/>
                  </a:lnTo>
                  <a:lnTo>
                    <a:pt x="83820" y="502920"/>
                  </a:lnTo>
                  <a:lnTo>
                    <a:pt x="51167" y="496341"/>
                  </a:lnTo>
                  <a:lnTo>
                    <a:pt x="24526" y="478393"/>
                  </a:lnTo>
                  <a:lnTo>
                    <a:pt x="6578" y="451752"/>
                  </a:lnTo>
                  <a:lnTo>
                    <a:pt x="0" y="419100"/>
                  </a:lnTo>
                  <a:lnTo>
                    <a:pt x="0" y="83820"/>
                  </a:lnTo>
                  <a:close/>
                </a:path>
              </a:pathLst>
            </a:custGeom>
            <a:ln w="12191">
              <a:solidFill>
                <a:srgbClr val="0094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483478" y="4908295"/>
            <a:ext cx="772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굴림"/>
                <a:cs typeface="굴림"/>
              </a:rPr>
              <a:t>MySQL</a:t>
            </a:r>
            <a:endParaRPr sz="1800">
              <a:latin typeface="굴림"/>
              <a:cs typeface="굴림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915411" y="4863084"/>
            <a:ext cx="2376805" cy="372110"/>
            <a:chOff x="2915411" y="4863084"/>
            <a:chExt cx="2376805" cy="372110"/>
          </a:xfrm>
        </p:grpSpPr>
        <p:sp>
          <p:nvSpPr>
            <p:cNvPr id="13" name="object 13"/>
            <p:cNvSpPr/>
            <p:nvPr/>
          </p:nvSpPr>
          <p:spPr>
            <a:xfrm>
              <a:off x="2915411" y="5049012"/>
              <a:ext cx="2376805" cy="0"/>
            </a:xfrm>
            <a:custGeom>
              <a:avLst/>
              <a:gdLst/>
              <a:ahLst/>
              <a:cxnLst/>
              <a:rect l="l" t="t" r="r" b="b"/>
              <a:pathLst>
                <a:path w="2376804">
                  <a:moveTo>
                    <a:pt x="0" y="0"/>
                  </a:moveTo>
                  <a:lnTo>
                    <a:pt x="2376297" y="0"/>
                  </a:lnTo>
                </a:path>
              </a:pathLst>
            </a:custGeom>
            <a:ln w="57912">
              <a:solidFill>
                <a:srgbClr val="00CC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99687" y="4869180"/>
              <a:ext cx="1080770" cy="360045"/>
            </a:xfrm>
            <a:custGeom>
              <a:avLst/>
              <a:gdLst/>
              <a:ahLst/>
              <a:cxnLst/>
              <a:rect l="l" t="t" r="r" b="b"/>
              <a:pathLst>
                <a:path w="1080770" h="360045">
                  <a:moveTo>
                    <a:pt x="540258" y="0"/>
                  </a:moveTo>
                  <a:lnTo>
                    <a:pt x="472499" y="1401"/>
                  </a:lnTo>
                  <a:lnTo>
                    <a:pt x="407249" y="5492"/>
                  </a:lnTo>
                  <a:lnTo>
                    <a:pt x="345015" y="12105"/>
                  </a:lnTo>
                  <a:lnTo>
                    <a:pt x="286303" y="21071"/>
                  </a:lnTo>
                  <a:lnTo>
                    <a:pt x="231620" y="32221"/>
                  </a:lnTo>
                  <a:lnTo>
                    <a:pt x="181472" y="45387"/>
                  </a:lnTo>
                  <a:lnTo>
                    <a:pt x="136367" y="60400"/>
                  </a:lnTo>
                  <a:lnTo>
                    <a:pt x="96810" y="77092"/>
                  </a:lnTo>
                  <a:lnTo>
                    <a:pt x="63310" y="95294"/>
                  </a:lnTo>
                  <a:lnTo>
                    <a:pt x="16503" y="135554"/>
                  </a:lnTo>
                  <a:lnTo>
                    <a:pt x="0" y="179832"/>
                  </a:lnTo>
                  <a:lnTo>
                    <a:pt x="4210" y="202388"/>
                  </a:lnTo>
                  <a:lnTo>
                    <a:pt x="36372" y="244826"/>
                  </a:lnTo>
                  <a:lnTo>
                    <a:pt x="96810" y="282571"/>
                  </a:lnTo>
                  <a:lnTo>
                    <a:pt x="136367" y="299263"/>
                  </a:lnTo>
                  <a:lnTo>
                    <a:pt x="181472" y="314276"/>
                  </a:lnTo>
                  <a:lnTo>
                    <a:pt x="231620" y="327442"/>
                  </a:lnTo>
                  <a:lnTo>
                    <a:pt x="286303" y="338592"/>
                  </a:lnTo>
                  <a:lnTo>
                    <a:pt x="345015" y="347558"/>
                  </a:lnTo>
                  <a:lnTo>
                    <a:pt x="407249" y="354171"/>
                  </a:lnTo>
                  <a:lnTo>
                    <a:pt x="472499" y="358262"/>
                  </a:lnTo>
                  <a:lnTo>
                    <a:pt x="540258" y="359664"/>
                  </a:lnTo>
                  <a:lnTo>
                    <a:pt x="608016" y="358262"/>
                  </a:lnTo>
                  <a:lnTo>
                    <a:pt x="673266" y="354171"/>
                  </a:lnTo>
                  <a:lnTo>
                    <a:pt x="735500" y="347558"/>
                  </a:lnTo>
                  <a:lnTo>
                    <a:pt x="794212" y="338592"/>
                  </a:lnTo>
                  <a:lnTo>
                    <a:pt x="848895" y="327442"/>
                  </a:lnTo>
                  <a:lnTo>
                    <a:pt x="899043" y="314276"/>
                  </a:lnTo>
                  <a:lnTo>
                    <a:pt x="944148" y="299263"/>
                  </a:lnTo>
                  <a:lnTo>
                    <a:pt x="983705" y="282571"/>
                  </a:lnTo>
                  <a:lnTo>
                    <a:pt x="1017205" y="264369"/>
                  </a:lnTo>
                  <a:lnTo>
                    <a:pt x="1064012" y="224109"/>
                  </a:lnTo>
                  <a:lnTo>
                    <a:pt x="1080515" y="179832"/>
                  </a:lnTo>
                  <a:lnTo>
                    <a:pt x="1076305" y="157275"/>
                  </a:lnTo>
                  <a:lnTo>
                    <a:pt x="1044143" y="114837"/>
                  </a:lnTo>
                  <a:lnTo>
                    <a:pt x="983705" y="77092"/>
                  </a:lnTo>
                  <a:lnTo>
                    <a:pt x="944148" y="60400"/>
                  </a:lnTo>
                  <a:lnTo>
                    <a:pt x="899043" y="45387"/>
                  </a:lnTo>
                  <a:lnTo>
                    <a:pt x="848895" y="32221"/>
                  </a:lnTo>
                  <a:lnTo>
                    <a:pt x="794212" y="21071"/>
                  </a:lnTo>
                  <a:lnTo>
                    <a:pt x="735500" y="12105"/>
                  </a:lnTo>
                  <a:lnTo>
                    <a:pt x="673266" y="5492"/>
                  </a:lnTo>
                  <a:lnTo>
                    <a:pt x="608016" y="1401"/>
                  </a:lnTo>
                  <a:lnTo>
                    <a:pt x="54025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99687" y="4869180"/>
              <a:ext cx="1080770" cy="360045"/>
            </a:xfrm>
            <a:custGeom>
              <a:avLst/>
              <a:gdLst/>
              <a:ahLst/>
              <a:cxnLst/>
              <a:rect l="l" t="t" r="r" b="b"/>
              <a:pathLst>
                <a:path w="1080770" h="360045">
                  <a:moveTo>
                    <a:pt x="0" y="179832"/>
                  </a:moveTo>
                  <a:lnTo>
                    <a:pt x="16503" y="135554"/>
                  </a:lnTo>
                  <a:lnTo>
                    <a:pt x="63310" y="95294"/>
                  </a:lnTo>
                  <a:lnTo>
                    <a:pt x="96810" y="77092"/>
                  </a:lnTo>
                  <a:lnTo>
                    <a:pt x="136367" y="60400"/>
                  </a:lnTo>
                  <a:lnTo>
                    <a:pt x="181472" y="45387"/>
                  </a:lnTo>
                  <a:lnTo>
                    <a:pt x="231620" y="32221"/>
                  </a:lnTo>
                  <a:lnTo>
                    <a:pt x="286303" y="21071"/>
                  </a:lnTo>
                  <a:lnTo>
                    <a:pt x="345015" y="12105"/>
                  </a:lnTo>
                  <a:lnTo>
                    <a:pt x="407249" y="5492"/>
                  </a:lnTo>
                  <a:lnTo>
                    <a:pt x="472499" y="1401"/>
                  </a:lnTo>
                  <a:lnTo>
                    <a:pt x="540258" y="0"/>
                  </a:lnTo>
                  <a:lnTo>
                    <a:pt x="608016" y="1401"/>
                  </a:lnTo>
                  <a:lnTo>
                    <a:pt x="673266" y="5492"/>
                  </a:lnTo>
                  <a:lnTo>
                    <a:pt x="735500" y="12105"/>
                  </a:lnTo>
                  <a:lnTo>
                    <a:pt x="794212" y="21071"/>
                  </a:lnTo>
                  <a:lnTo>
                    <a:pt x="848895" y="32221"/>
                  </a:lnTo>
                  <a:lnTo>
                    <a:pt x="899043" y="45387"/>
                  </a:lnTo>
                  <a:lnTo>
                    <a:pt x="944148" y="60400"/>
                  </a:lnTo>
                  <a:lnTo>
                    <a:pt x="983705" y="77092"/>
                  </a:lnTo>
                  <a:lnTo>
                    <a:pt x="1017205" y="95294"/>
                  </a:lnTo>
                  <a:lnTo>
                    <a:pt x="1064012" y="135554"/>
                  </a:lnTo>
                  <a:lnTo>
                    <a:pt x="1080515" y="179832"/>
                  </a:lnTo>
                  <a:lnTo>
                    <a:pt x="1076305" y="202388"/>
                  </a:lnTo>
                  <a:lnTo>
                    <a:pt x="1044143" y="244826"/>
                  </a:lnTo>
                  <a:lnTo>
                    <a:pt x="983705" y="282571"/>
                  </a:lnTo>
                  <a:lnTo>
                    <a:pt x="944148" y="299263"/>
                  </a:lnTo>
                  <a:lnTo>
                    <a:pt x="899043" y="314276"/>
                  </a:lnTo>
                  <a:lnTo>
                    <a:pt x="848895" y="327442"/>
                  </a:lnTo>
                  <a:lnTo>
                    <a:pt x="794212" y="338592"/>
                  </a:lnTo>
                  <a:lnTo>
                    <a:pt x="735500" y="347558"/>
                  </a:lnTo>
                  <a:lnTo>
                    <a:pt x="673266" y="354171"/>
                  </a:lnTo>
                  <a:lnTo>
                    <a:pt x="608016" y="358262"/>
                  </a:lnTo>
                  <a:lnTo>
                    <a:pt x="540258" y="359664"/>
                  </a:lnTo>
                  <a:lnTo>
                    <a:pt x="472499" y="358262"/>
                  </a:lnTo>
                  <a:lnTo>
                    <a:pt x="407249" y="354171"/>
                  </a:lnTo>
                  <a:lnTo>
                    <a:pt x="345015" y="347558"/>
                  </a:lnTo>
                  <a:lnTo>
                    <a:pt x="286303" y="338592"/>
                  </a:lnTo>
                  <a:lnTo>
                    <a:pt x="231620" y="327442"/>
                  </a:lnTo>
                  <a:lnTo>
                    <a:pt x="181472" y="314276"/>
                  </a:lnTo>
                  <a:lnTo>
                    <a:pt x="136367" y="299263"/>
                  </a:lnTo>
                  <a:lnTo>
                    <a:pt x="96810" y="282571"/>
                  </a:lnTo>
                  <a:lnTo>
                    <a:pt x="63310" y="264369"/>
                  </a:lnTo>
                  <a:lnTo>
                    <a:pt x="16503" y="224109"/>
                  </a:lnTo>
                  <a:lnTo>
                    <a:pt x="0" y="179832"/>
                  </a:lnTo>
                  <a:close/>
                </a:path>
              </a:pathLst>
            </a:custGeom>
            <a:ln w="12192">
              <a:solidFill>
                <a:srgbClr val="0094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878326" y="4908041"/>
            <a:ext cx="5340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0" dirty="0">
                <a:latin typeface="돋움"/>
                <a:cs typeface="돋움"/>
              </a:rPr>
              <a:t>OD</a:t>
            </a:r>
            <a:r>
              <a:rPr sz="1400" b="1" dirty="0">
                <a:latin typeface="돋움"/>
                <a:cs typeface="돋움"/>
              </a:rPr>
              <a:t>B</a:t>
            </a:r>
            <a:r>
              <a:rPr sz="1400" b="1" spc="20" dirty="0">
                <a:latin typeface="돋움"/>
                <a:cs typeface="돋움"/>
              </a:rPr>
              <a:t>C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12장.</a:t>
            </a:r>
            <a:r>
              <a:rPr spc="-65" dirty="0"/>
              <a:t> </a:t>
            </a:r>
            <a:r>
              <a:rPr spc="-50" dirty="0"/>
              <a:t>데이터베이스</a:t>
            </a:r>
            <a:r>
              <a:rPr spc="-65" dirty="0"/>
              <a:t> </a:t>
            </a:r>
            <a:r>
              <a:rPr spc="-50" dirty="0"/>
              <a:t>구축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290004"/>
            <a:ext cx="6570980" cy="68516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  <a:tabLst>
                <a:tab pos="916305" algn="l"/>
              </a:tabLst>
            </a:pPr>
            <a:r>
              <a:rPr sz="1800" b="1" spc="5" dirty="0">
                <a:latin typeface="굴림"/>
                <a:cs typeface="굴림"/>
              </a:rPr>
              <a:t>Step</a:t>
            </a:r>
            <a:r>
              <a:rPr sz="1800" b="1" spc="-5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1.	</a:t>
            </a:r>
            <a:r>
              <a:rPr sz="1800" b="1" spc="5" dirty="0">
                <a:latin typeface="굴림"/>
                <a:cs typeface="굴림"/>
              </a:rPr>
              <a:t>MySQL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dirty="0">
                <a:latin typeface="굴림"/>
                <a:cs typeface="굴림"/>
              </a:rPr>
              <a:t>Workbench</a:t>
            </a:r>
            <a:r>
              <a:rPr sz="1800" b="1" spc="-5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에서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새로운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database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35" dirty="0">
                <a:latin typeface="굴림"/>
                <a:cs typeface="굴림"/>
              </a:rPr>
              <a:t>를</a:t>
            </a:r>
            <a:r>
              <a:rPr sz="1800" b="1" spc="-50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생성한다.</a:t>
            </a:r>
            <a:endParaRPr sz="1800">
              <a:latin typeface="굴림"/>
              <a:cs typeface="굴림"/>
            </a:endParaRPr>
          </a:p>
          <a:p>
            <a:pPr marL="469900">
              <a:lnSpc>
                <a:spcPct val="100000"/>
              </a:lnSpc>
              <a:spcBef>
                <a:spcPts val="434"/>
              </a:spcBef>
            </a:pPr>
            <a:r>
              <a:rPr sz="1800" b="1" spc="15" dirty="0">
                <a:latin typeface="굴림"/>
                <a:cs typeface="굴림"/>
              </a:rPr>
              <a:t>-</a:t>
            </a:r>
            <a:r>
              <a:rPr sz="1800" b="1" spc="-50" dirty="0">
                <a:latin typeface="굴림"/>
                <a:cs typeface="굴림"/>
              </a:rPr>
              <a:t> </a:t>
            </a:r>
            <a:r>
              <a:rPr sz="1800" b="1" dirty="0">
                <a:latin typeface="굴림"/>
                <a:cs typeface="굴림"/>
              </a:rPr>
              <a:t>library_2</a:t>
            </a:r>
            <a:endParaRPr sz="1800">
              <a:latin typeface="굴림"/>
              <a:cs typeface="굴림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63167" y="1331975"/>
            <a:ext cx="2979420" cy="4010025"/>
            <a:chOff x="963167" y="1331975"/>
            <a:chExt cx="2979420" cy="40100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1833" y="1407801"/>
              <a:ext cx="2951610" cy="39246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67739" y="1336547"/>
              <a:ext cx="2970530" cy="4000500"/>
            </a:xfrm>
            <a:custGeom>
              <a:avLst/>
              <a:gdLst/>
              <a:ahLst/>
              <a:cxnLst/>
              <a:rect l="l" t="t" r="r" b="b"/>
              <a:pathLst>
                <a:path w="2970529" h="4000500">
                  <a:moveTo>
                    <a:pt x="0" y="4000500"/>
                  </a:moveTo>
                  <a:lnTo>
                    <a:pt x="2970276" y="4000500"/>
                  </a:lnTo>
                  <a:lnTo>
                    <a:pt x="2970276" y="0"/>
                  </a:lnTo>
                  <a:lnTo>
                    <a:pt x="0" y="0"/>
                  </a:lnTo>
                  <a:lnTo>
                    <a:pt x="0" y="4000500"/>
                  </a:lnTo>
                  <a:close/>
                </a:path>
              </a:pathLst>
            </a:custGeom>
            <a:ln w="9143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15567" y="4436363"/>
              <a:ext cx="1009015" cy="216535"/>
            </a:xfrm>
            <a:custGeom>
              <a:avLst/>
              <a:gdLst/>
              <a:ahLst/>
              <a:cxnLst/>
              <a:rect l="l" t="t" r="r" b="b"/>
              <a:pathLst>
                <a:path w="1009014" h="216535">
                  <a:moveTo>
                    <a:pt x="0" y="36068"/>
                  </a:moveTo>
                  <a:lnTo>
                    <a:pt x="2835" y="22020"/>
                  </a:lnTo>
                  <a:lnTo>
                    <a:pt x="10566" y="10556"/>
                  </a:lnTo>
                  <a:lnTo>
                    <a:pt x="22031" y="2831"/>
                  </a:lnTo>
                  <a:lnTo>
                    <a:pt x="36068" y="0"/>
                  </a:lnTo>
                  <a:lnTo>
                    <a:pt x="972819" y="0"/>
                  </a:lnTo>
                  <a:lnTo>
                    <a:pt x="986867" y="2831"/>
                  </a:lnTo>
                  <a:lnTo>
                    <a:pt x="998331" y="10556"/>
                  </a:lnTo>
                  <a:lnTo>
                    <a:pt x="1006056" y="22020"/>
                  </a:lnTo>
                  <a:lnTo>
                    <a:pt x="1008888" y="36068"/>
                  </a:lnTo>
                  <a:lnTo>
                    <a:pt x="1008888" y="180340"/>
                  </a:lnTo>
                  <a:lnTo>
                    <a:pt x="1006056" y="194387"/>
                  </a:lnTo>
                  <a:lnTo>
                    <a:pt x="998331" y="205851"/>
                  </a:lnTo>
                  <a:lnTo>
                    <a:pt x="986867" y="213576"/>
                  </a:lnTo>
                  <a:lnTo>
                    <a:pt x="972819" y="216408"/>
                  </a:lnTo>
                  <a:lnTo>
                    <a:pt x="36068" y="216408"/>
                  </a:lnTo>
                  <a:lnTo>
                    <a:pt x="22031" y="213576"/>
                  </a:lnTo>
                  <a:lnTo>
                    <a:pt x="10566" y="205851"/>
                  </a:lnTo>
                  <a:lnTo>
                    <a:pt x="2835" y="194387"/>
                  </a:lnTo>
                  <a:lnTo>
                    <a:pt x="0" y="180340"/>
                  </a:lnTo>
                  <a:lnTo>
                    <a:pt x="0" y="36068"/>
                  </a:lnTo>
                  <a:close/>
                </a:path>
              </a:pathLst>
            </a:custGeom>
            <a:ln w="1219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219447" y="4602226"/>
            <a:ext cx="3226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FF"/>
                </a:solidFill>
                <a:latin typeface="돋움"/>
                <a:cs typeface="돋움"/>
              </a:rPr>
              <a:t>여기에</a:t>
            </a:r>
            <a:r>
              <a:rPr sz="1800" spc="-40" dirty="0">
                <a:solidFill>
                  <a:srgbClr val="0000FF"/>
                </a:solidFill>
                <a:latin typeface="돋움"/>
                <a:cs typeface="돋움"/>
              </a:rPr>
              <a:t> </a:t>
            </a:r>
            <a:r>
              <a:rPr sz="1800" dirty="0">
                <a:solidFill>
                  <a:srgbClr val="0000FF"/>
                </a:solidFill>
                <a:latin typeface="돋움"/>
                <a:cs typeface="돋움"/>
              </a:rPr>
              <a:t>테이블들이</a:t>
            </a:r>
            <a:r>
              <a:rPr sz="1800" spc="-30" dirty="0">
                <a:solidFill>
                  <a:srgbClr val="0000FF"/>
                </a:solidFill>
                <a:latin typeface="돋움"/>
                <a:cs typeface="돋움"/>
              </a:rPr>
              <a:t> </a:t>
            </a:r>
            <a:r>
              <a:rPr sz="1800" dirty="0">
                <a:solidFill>
                  <a:srgbClr val="0000FF"/>
                </a:solidFill>
                <a:latin typeface="돋움"/>
                <a:cs typeface="돋움"/>
              </a:rPr>
              <a:t>생성될</a:t>
            </a:r>
            <a:r>
              <a:rPr sz="1800" spc="-35" dirty="0">
                <a:solidFill>
                  <a:srgbClr val="0000FF"/>
                </a:solidFill>
                <a:latin typeface="돋움"/>
                <a:cs typeface="돋움"/>
              </a:rPr>
              <a:t> </a:t>
            </a:r>
            <a:r>
              <a:rPr sz="1800" dirty="0">
                <a:solidFill>
                  <a:srgbClr val="0000FF"/>
                </a:solidFill>
                <a:latin typeface="돋움"/>
                <a:cs typeface="돋움"/>
              </a:rPr>
              <a:t>예정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12장.</a:t>
            </a:r>
            <a:r>
              <a:rPr spc="-65" dirty="0"/>
              <a:t> </a:t>
            </a:r>
            <a:r>
              <a:rPr spc="-50" dirty="0"/>
              <a:t>데이터베이스</a:t>
            </a:r>
            <a:r>
              <a:rPr spc="-65" dirty="0"/>
              <a:t> </a:t>
            </a:r>
            <a:r>
              <a:rPr spc="-50" dirty="0"/>
              <a:t>구축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345135"/>
            <a:ext cx="7823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latin typeface="굴림"/>
                <a:cs typeface="굴림"/>
              </a:rPr>
              <a:t>Step</a:t>
            </a:r>
            <a:r>
              <a:rPr sz="1800" b="1" spc="-13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2.</a:t>
            </a:r>
            <a:endParaRPr sz="1800">
              <a:latin typeface="굴림"/>
              <a:cs typeface="굴림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87525" y="345135"/>
            <a:ext cx="46729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굴림"/>
                <a:cs typeface="굴림"/>
              </a:rPr>
              <a:t>erwin-mysql</a:t>
            </a:r>
            <a:r>
              <a:rPr sz="1800" b="1" spc="-6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연동을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위한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ODBC</a:t>
            </a:r>
            <a:r>
              <a:rPr sz="1800" b="1" spc="-65" dirty="0">
                <a:latin typeface="굴림"/>
                <a:cs typeface="굴림"/>
              </a:rPr>
              <a:t> </a:t>
            </a:r>
            <a:r>
              <a:rPr sz="1800" b="1" spc="35" dirty="0">
                <a:latin typeface="굴림"/>
                <a:cs typeface="굴림"/>
              </a:rPr>
              <a:t>를</a:t>
            </a:r>
            <a:r>
              <a:rPr sz="1800" b="1" spc="-4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설정한다.</a:t>
            </a:r>
            <a:endParaRPr sz="1800">
              <a:latin typeface="굴림"/>
              <a:cs typeface="굴림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42315" y="1043939"/>
            <a:ext cx="1693545" cy="982980"/>
            <a:chOff x="242315" y="1043939"/>
            <a:chExt cx="1693545" cy="9829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4537" y="1168361"/>
              <a:ext cx="1310772" cy="74627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46887" y="1048511"/>
              <a:ext cx="1684020" cy="974090"/>
            </a:xfrm>
            <a:custGeom>
              <a:avLst/>
              <a:gdLst/>
              <a:ahLst/>
              <a:cxnLst/>
              <a:rect l="l" t="t" r="r" b="b"/>
              <a:pathLst>
                <a:path w="1684020" h="974089">
                  <a:moveTo>
                    <a:pt x="0" y="973836"/>
                  </a:moveTo>
                  <a:lnTo>
                    <a:pt x="1684020" y="973836"/>
                  </a:lnTo>
                  <a:lnTo>
                    <a:pt x="1684020" y="0"/>
                  </a:lnTo>
                  <a:lnTo>
                    <a:pt x="0" y="0"/>
                  </a:lnTo>
                  <a:lnTo>
                    <a:pt x="0" y="973836"/>
                  </a:lnTo>
                  <a:close/>
                </a:path>
              </a:pathLst>
            </a:custGeom>
            <a:ln w="9144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2045207" y="1406652"/>
            <a:ext cx="300355" cy="157480"/>
            <a:chOff x="2045207" y="1406652"/>
            <a:chExt cx="300355" cy="157480"/>
          </a:xfrm>
        </p:grpSpPr>
        <p:sp>
          <p:nvSpPr>
            <p:cNvPr id="8" name="object 8"/>
            <p:cNvSpPr/>
            <p:nvPr/>
          </p:nvSpPr>
          <p:spPr>
            <a:xfrm>
              <a:off x="2051303" y="1412748"/>
              <a:ext cx="288290" cy="144780"/>
            </a:xfrm>
            <a:custGeom>
              <a:avLst/>
              <a:gdLst/>
              <a:ahLst/>
              <a:cxnLst/>
              <a:rect l="l" t="t" r="r" b="b"/>
              <a:pathLst>
                <a:path w="288289" h="144780">
                  <a:moveTo>
                    <a:pt x="215645" y="0"/>
                  </a:moveTo>
                  <a:lnTo>
                    <a:pt x="215645" y="36194"/>
                  </a:lnTo>
                  <a:lnTo>
                    <a:pt x="0" y="36194"/>
                  </a:lnTo>
                  <a:lnTo>
                    <a:pt x="0" y="108585"/>
                  </a:lnTo>
                  <a:lnTo>
                    <a:pt x="215645" y="108585"/>
                  </a:lnTo>
                  <a:lnTo>
                    <a:pt x="215645" y="144779"/>
                  </a:lnTo>
                  <a:lnTo>
                    <a:pt x="288035" y="72389"/>
                  </a:lnTo>
                  <a:lnTo>
                    <a:pt x="215645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51303" y="1412748"/>
              <a:ext cx="288290" cy="144780"/>
            </a:xfrm>
            <a:custGeom>
              <a:avLst/>
              <a:gdLst/>
              <a:ahLst/>
              <a:cxnLst/>
              <a:rect l="l" t="t" r="r" b="b"/>
              <a:pathLst>
                <a:path w="288289" h="144780">
                  <a:moveTo>
                    <a:pt x="0" y="36194"/>
                  </a:moveTo>
                  <a:lnTo>
                    <a:pt x="215645" y="36194"/>
                  </a:lnTo>
                  <a:lnTo>
                    <a:pt x="215645" y="0"/>
                  </a:lnTo>
                  <a:lnTo>
                    <a:pt x="288035" y="72389"/>
                  </a:lnTo>
                  <a:lnTo>
                    <a:pt x="215645" y="144779"/>
                  </a:lnTo>
                  <a:lnTo>
                    <a:pt x="215645" y="108585"/>
                  </a:lnTo>
                  <a:lnTo>
                    <a:pt x="0" y="108585"/>
                  </a:lnTo>
                  <a:lnTo>
                    <a:pt x="0" y="36194"/>
                  </a:lnTo>
                  <a:close/>
                </a:path>
              </a:pathLst>
            </a:custGeom>
            <a:ln w="12192">
              <a:solidFill>
                <a:srgbClr val="0094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2412492" y="1046988"/>
            <a:ext cx="6497320" cy="2283460"/>
            <a:chOff x="2412492" y="1046988"/>
            <a:chExt cx="6497320" cy="228346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2492" y="1053084"/>
              <a:ext cx="3290315" cy="227685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715256" y="1484376"/>
              <a:ext cx="1009015" cy="216535"/>
            </a:xfrm>
            <a:custGeom>
              <a:avLst/>
              <a:gdLst/>
              <a:ahLst/>
              <a:cxnLst/>
              <a:rect l="l" t="t" r="r" b="b"/>
              <a:pathLst>
                <a:path w="1009014" h="216535">
                  <a:moveTo>
                    <a:pt x="0" y="36068"/>
                  </a:moveTo>
                  <a:lnTo>
                    <a:pt x="2831" y="22020"/>
                  </a:lnTo>
                  <a:lnTo>
                    <a:pt x="10556" y="10556"/>
                  </a:lnTo>
                  <a:lnTo>
                    <a:pt x="22020" y="2831"/>
                  </a:lnTo>
                  <a:lnTo>
                    <a:pt x="36068" y="0"/>
                  </a:lnTo>
                  <a:lnTo>
                    <a:pt x="972820" y="0"/>
                  </a:lnTo>
                  <a:lnTo>
                    <a:pt x="986867" y="2831"/>
                  </a:lnTo>
                  <a:lnTo>
                    <a:pt x="998331" y="10556"/>
                  </a:lnTo>
                  <a:lnTo>
                    <a:pt x="1006056" y="22020"/>
                  </a:lnTo>
                  <a:lnTo>
                    <a:pt x="1008888" y="36068"/>
                  </a:lnTo>
                  <a:lnTo>
                    <a:pt x="1008888" y="180339"/>
                  </a:lnTo>
                  <a:lnTo>
                    <a:pt x="1006056" y="194387"/>
                  </a:lnTo>
                  <a:lnTo>
                    <a:pt x="998331" y="205851"/>
                  </a:lnTo>
                  <a:lnTo>
                    <a:pt x="986867" y="213576"/>
                  </a:lnTo>
                  <a:lnTo>
                    <a:pt x="972820" y="216408"/>
                  </a:lnTo>
                  <a:lnTo>
                    <a:pt x="36068" y="216408"/>
                  </a:lnTo>
                  <a:lnTo>
                    <a:pt x="22020" y="213576"/>
                  </a:lnTo>
                  <a:lnTo>
                    <a:pt x="10556" y="205851"/>
                  </a:lnTo>
                  <a:lnTo>
                    <a:pt x="2831" y="194387"/>
                  </a:lnTo>
                  <a:lnTo>
                    <a:pt x="0" y="180339"/>
                  </a:lnTo>
                  <a:lnTo>
                    <a:pt x="0" y="36068"/>
                  </a:lnTo>
                  <a:close/>
                </a:path>
              </a:pathLst>
            </a:custGeom>
            <a:ln w="121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24727" y="1046988"/>
              <a:ext cx="3084576" cy="228295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876288" y="1700784"/>
              <a:ext cx="1440180" cy="1614170"/>
            </a:xfrm>
            <a:custGeom>
              <a:avLst/>
              <a:gdLst/>
              <a:ahLst/>
              <a:cxnLst/>
              <a:rect l="l" t="t" r="r" b="b"/>
              <a:pathLst>
                <a:path w="1440179" h="1614170">
                  <a:moveTo>
                    <a:pt x="0" y="36067"/>
                  </a:moveTo>
                  <a:lnTo>
                    <a:pt x="2831" y="22020"/>
                  </a:lnTo>
                  <a:lnTo>
                    <a:pt x="10556" y="10556"/>
                  </a:lnTo>
                  <a:lnTo>
                    <a:pt x="22020" y="2831"/>
                  </a:lnTo>
                  <a:lnTo>
                    <a:pt x="36067" y="0"/>
                  </a:lnTo>
                  <a:lnTo>
                    <a:pt x="1094739" y="0"/>
                  </a:lnTo>
                  <a:lnTo>
                    <a:pt x="1108787" y="2831"/>
                  </a:lnTo>
                  <a:lnTo>
                    <a:pt x="1120251" y="10556"/>
                  </a:lnTo>
                  <a:lnTo>
                    <a:pt x="1127976" y="22020"/>
                  </a:lnTo>
                  <a:lnTo>
                    <a:pt x="1130807" y="36067"/>
                  </a:lnTo>
                  <a:lnTo>
                    <a:pt x="1130807" y="180339"/>
                  </a:lnTo>
                  <a:lnTo>
                    <a:pt x="1127976" y="194387"/>
                  </a:lnTo>
                  <a:lnTo>
                    <a:pt x="1120251" y="205851"/>
                  </a:lnTo>
                  <a:lnTo>
                    <a:pt x="1108787" y="213576"/>
                  </a:lnTo>
                  <a:lnTo>
                    <a:pt x="1094739" y="216407"/>
                  </a:lnTo>
                  <a:lnTo>
                    <a:pt x="36067" y="216407"/>
                  </a:lnTo>
                  <a:lnTo>
                    <a:pt x="22020" y="213576"/>
                  </a:lnTo>
                  <a:lnTo>
                    <a:pt x="10556" y="205851"/>
                  </a:lnTo>
                  <a:lnTo>
                    <a:pt x="2831" y="194387"/>
                  </a:lnTo>
                  <a:lnTo>
                    <a:pt x="0" y="180339"/>
                  </a:lnTo>
                  <a:lnTo>
                    <a:pt x="0" y="36067"/>
                  </a:lnTo>
                  <a:close/>
                </a:path>
                <a:path w="1440179" h="1614170">
                  <a:moveTo>
                    <a:pt x="864107" y="1433576"/>
                  </a:moveTo>
                  <a:lnTo>
                    <a:pt x="866939" y="1419528"/>
                  </a:lnTo>
                  <a:lnTo>
                    <a:pt x="874664" y="1408064"/>
                  </a:lnTo>
                  <a:lnTo>
                    <a:pt x="886128" y="1400339"/>
                  </a:lnTo>
                  <a:lnTo>
                    <a:pt x="900176" y="1397507"/>
                  </a:lnTo>
                  <a:lnTo>
                    <a:pt x="1404111" y="1397507"/>
                  </a:lnTo>
                  <a:lnTo>
                    <a:pt x="1418159" y="1400339"/>
                  </a:lnTo>
                  <a:lnTo>
                    <a:pt x="1429623" y="1408064"/>
                  </a:lnTo>
                  <a:lnTo>
                    <a:pt x="1437348" y="1419528"/>
                  </a:lnTo>
                  <a:lnTo>
                    <a:pt x="1440179" y="1433576"/>
                  </a:lnTo>
                  <a:lnTo>
                    <a:pt x="1440179" y="1577848"/>
                  </a:lnTo>
                  <a:lnTo>
                    <a:pt x="1437348" y="1591895"/>
                  </a:lnTo>
                  <a:lnTo>
                    <a:pt x="1429623" y="1603359"/>
                  </a:lnTo>
                  <a:lnTo>
                    <a:pt x="1418159" y="1611084"/>
                  </a:lnTo>
                  <a:lnTo>
                    <a:pt x="1404111" y="1613915"/>
                  </a:lnTo>
                  <a:lnTo>
                    <a:pt x="900176" y="1613915"/>
                  </a:lnTo>
                  <a:lnTo>
                    <a:pt x="886128" y="1611084"/>
                  </a:lnTo>
                  <a:lnTo>
                    <a:pt x="874664" y="1603359"/>
                  </a:lnTo>
                  <a:lnTo>
                    <a:pt x="866939" y="1591895"/>
                  </a:lnTo>
                  <a:lnTo>
                    <a:pt x="864107" y="1577848"/>
                  </a:lnTo>
                  <a:lnTo>
                    <a:pt x="864107" y="1433576"/>
                  </a:lnTo>
                  <a:close/>
                </a:path>
              </a:pathLst>
            </a:custGeom>
            <a:ln w="121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79364" y="2205227"/>
              <a:ext cx="288290" cy="143510"/>
            </a:xfrm>
            <a:custGeom>
              <a:avLst/>
              <a:gdLst/>
              <a:ahLst/>
              <a:cxnLst/>
              <a:rect l="l" t="t" r="r" b="b"/>
              <a:pathLst>
                <a:path w="288289" h="143510">
                  <a:moveTo>
                    <a:pt x="216408" y="0"/>
                  </a:moveTo>
                  <a:lnTo>
                    <a:pt x="216408" y="35813"/>
                  </a:lnTo>
                  <a:lnTo>
                    <a:pt x="0" y="35813"/>
                  </a:lnTo>
                  <a:lnTo>
                    <a:pt x="0" y="107442"/>
                  </a:lnTo>
                  <a:lnTo>
                    <a:pt x="216408" y="107442"/>
                  </a:lnTo>
                  <a:lnTo>
                    <a:pt x="216408" y="143256"/>
                  </a:lnTo>
                  <a:lnTo>
                    <a:pt x="288036" y="71627"/>
                  </a:lnTo>
                  <a:lnTo>
                    <a:pt x="216408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579364" y="2205227"/>
              <a:ext cx="288290" cy="143510"/>
            </a:xfrm>
            <a:custGeom>
              <a:avLst/>
              <a:gdLst/>
              <a:ahLst/>
              <a:cxnLst/>
              <a:rect l="l" t="t" r="r" b="b"/>
              <a:pathLst>
                <a:path w="288289" h="143510">
                  <a:moveTo>
                    <a:pt x="0" y="35813"/>
                  </a:moveTo>
                  <a:lnTo>
                    <a:pt x="216408" y="35813"/>
                  </a:lnTo>
                  <a:lnTo>
                    <a:pt x="216408" y="0"/>
                  </a:lnTo>
                  <a:lnTo>
                    <a:pt x="288036" y="71627"/>
                  </a:lnTo>
                  <a:lnTo>
                    <a:pt x="216408" y="143256"/>
                  </a:lnTo>
                  <a:lnTo>
                    <a:pt x="216408" y="107442"/>
                  </a:lnTo>
                  <a:lnTo>
                    <a:pt x="0" y="107442"/>
                  </a:lnTo>
                  <a:lnTo>
                    <a:pt x="0" y="35813"/>
                  </a:lnTo>
                  <a:close/>
                </a:path>
              </a:pathLst>
            </a:custGeom>
            <a:ln w="12192">
              <a:solidFill>
                <a:srgbClr val="0094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6759067" y="3450590"/>
            <a:ext cx="570865" cy="542290"/>
            <a:chOff x="6759067" y="3450590"/>
            <a:chExt cx="570865" cy="542290"/>
          </a:xfrm>
        </p:grpSpPr>
        <p:sp>
          <p:nvSpPr>
            <p:cNvPr id="18" name="object 18"/>
            <p:cNvSpPr/>
            <p:nvPr/>
          </p:nvSpPr>
          <p:spPr>
            <a:xfrm>
              <a:off x="6765417" y="3456940"/>
              <a:ext cx="558165" cy="529590"/>
            </a:xfrm>
            <a:custGeom>
              <a:avLst/>
              <a:gdLst/>
              <a:ahLst/>
              <a:cxnLst/>
              <a:rect l="l" t="t" r="r" b="b"/>
              <a:pathLst>
                <a:path w="558165" h="529589">
                  <a:moveTo>
                    <a:pt x="508761" y="0"/>
                  </a:moveTo>
                  <a:lnTo>
                    <a:pt x="27939" y="450342"/>
                  </a:lnTo>
                  <a:lnTo>
                    <a:pt x="3301" y="424180"/>
                  </a:lnTo>
                  <a:lnTo>
                    <a:pt x="0" y="525907"/>
                  </a:lnTo>
                  <a:lnTo>
                    <a:pt x="101726" y="529209"/>
                  </a:lnTo>
                  <a:lnTo>
                    <a:pt x="77215" y="502920"/>
                  </a:lnTo>
                  <a:lnTo>
                    <a:pt x="558037" y="52577"/>
                  </a:lnTo>
                  <a:lnTo>
                    <a:pt x="508761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765417" y="3456940"/>
              <a:ext cx="558165" cy="529590"/>
            </a:xfrm>
            <a:custGeom>
              <a:avLst/>
              <a:gdLst/>
              <a:ahLst/>
              <a:cxnLst/>
              <a:rect l="l" t="t" r="r" b="b"/>
              <a:pathLst>
                <a:path w="558165" h="529589">
                  <a:moveTo>
                    <a:pt x="558037" y="52577"/>
                  </a:moveTo>
                  <a:lnTo>
                    <a:pt x="77215" y="502920"/>
                  </a:lnTo>
                  <a:lnTo>
                    <a:pt x="101726" y="529209"/>
                  </a:lnTo>
                  <a:lnTo>
                    <a:pt x="0" y="525907"/>
                  </a:lnTo>
                  <a:lnTo>
                    <a:pt x="3301" y="424180"/>
                  </a:lnTo>
                  <a:lnTo>
                    <a:pt x="27939" y="450342"/>
                  </a:lnTo>
                  <a:lnTo>
                    <a:pt x="508761" y="0"/>
                  </a:lnTo>
                  <a:lnTo>
                    <a:pt x="558037" y="52577"/>
                  </a:lnTo>
                  <a:close/>
                </a:path>
              </a:pathLst>
            </a:custGeom>
            <a:ln w="12700">
              <a:solidFill>
                <a:srgbClr val="0094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2412492" y="3595115"/>
            <a:ext cx="4465955" cy="2956560"/>
            <a:chOff x="2412492" y="3595115"/>
            <a:chExt cx="4465955" cy="2956560"/>
          </a:xfrm>
        </p:grpSpPr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12492" y="3595115"/>
              <a:ext cx="4087367" cy="295656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419856" y="4526279"/>
              <a:ext cx="1854835" cy="1952625"/>
            </a:xfrm>
            <a:custGeom>
              <a:avLst/>
              <a:gdLst/>
              <a:ahLst/>
              <a:cxnLst/>
              <a:rect l="l" t="t" r="r" b="b"/>
              <a:pathLst>
                <a:path w="1854835" h="1952625">
                  <a:moveTo>
                    <a:pt x="16764" y="35814"/>
                  </a:moveTo>
                  <a:lnTo>
                    <a:pt x="19573" y="21859"/>
                  </a:lnTo>
                  <a:lnTo>
                    <a:pt x="27241" y="10477"/>
                  </a:lnTo>
                  <a:lnTo>
                    <a:pt x="38623" y="2809"/>
                  </a:lnTo>
                  <a:lnTo>
                    <a:pt x="52578" y="0"/>
                  </a:lnTo>
                  <a:lnTo>
                    <a:pt x="989838" y="0"/>
                  </a:lnTo>
                  <a:lnTo>
                    <a:pt x="1003792" y="2809"/>
                  </a:lnTo>
                  <a:lnTo>
                    <a:pt x="1015174" y="10477"/>
                  </a:lnTo>
                  <a:lnTo>
                    <a:pt x="1022842" y="21859"/>
                  </a:lnTo>
                  <a:lnTo>
                    <a:pt x="1025652" y="35814"/>
                  </a:lnTo>
                  <a:lnTo>
                    <a:pt x="1025652" y="179070"/>
                  </a:lnTo>
                  <a:lnTo>
                    <a:pt x="1022842" y="193024"/>
                  </a:lnTo>
                  <a:lnTo>
                    <a:pt x="1015174" y="204406"/>
                  </a:lnTo>
                  <a:lnTo>
                    <a:pt x="1003792" y="212074"/>
                  </a:lnTo>
                  <a:lnTo>
                    <a:pt x="989838" y="214884"/>
                  </a:lnTo>
                  <a:lnTo>
                    <a:pt x="52578" y="214884"/>
                  </a:lnTo>
                  <a:lnTo>
                    <a:pt x="38623" y="212074"/>
                  </a:lnTo>
                  <a:lnTo>
                    <a:pt x="27241" y="204406"/>
                  </a:lnTo>
                  <a:lnTo>
                    <a:pt x="19573" y="193024"/>
                  </a:lnTo>
                  <a:lnTo>
                    <a:pt x="16764" y="179070"/>
                  </a:lnTo>
                  <a:lnTo>
                    <a:pt x="16764" y="35814"/>
                  </a:lnTo>
                  <a:close/>
                </a:path>
                <a:path w="1854835" h="1952625">
                  <a:moveTo>
                    <a:pt x="0" y="1038860"/>
                  </a:moveTo>
                  <a:lnTo>
                    <a:pt x="9427" y="992213"/>
                  </a:lnTo>
                  <a:lnTo>
                    <a:pt x="35131" y="954103"/>
                  </a:lnTo>
                  <a:lnTo>
                    <a:pt x="73241" y="928399"/>
                  </a:lnTo>
                  <a:lnTo>
                    <a:pt x="119888" y="918972"/>
                  </a:lnTo>
                  <a:lnTo>
                    <a:pt x="889000" y="918972"/>
                  </a:lnTo>
                  <a:lnTo>
                    <a:pt x="935646" y="928399"/>
                  </a:lnTo>
                  <a:lnTo>
                    <a:pt x="973756" y="954103"/>
                  </a:lnTo>
                  <a:lnTo>
                    <a:pt x="999460" y="992213"/>
                  </a:lnTo>
                  <a:lnTo>
                    <a:pt x="1008888" y="1038860"/>
                  </a:lnTo>
                  <a:lnTo>
                    <a:pt x="1008888" y="1518412"/>
                  </a:lnTo>
                  <a:lnTo>
                    <a:pt x="999460" y="1565074"/>
                  </a:lnTo>
                  <a:lnTo>
                    <a:pt x="973756" y="1603182"/>
                  </a:lnTo>
                  <a:lnTo>
                    <a:pt x="935646" y="1628877"/>
                  </a:lnTo>
                  <a:lnTo>
                    <a:pt x="889000" y="1638300"/>
                  </a:lnTo>
                  <a:lnTo>
                    <a:pt x="119888" y="1638300"/>
                  </a:lnTo>
                  <a:lnTo>
                    <a:pt x="73241" y="1628877"/>
                  </a:lnTo>
                  <a:lnTo>
                    <a:pt x="35131" y="1603182"/>
                  </a:lnTo>
                  <a:lnTo>
                    <a:pt x="9427" y="1565074"/>
                  </a:lnTo>
                  <a:lnTo>
                    <a:pt x="0" y="1518412"/>
                  </a:lnTo>
                  <a:lnTo>
                    <a:pt x="0" y="1038860"/>
                  </a:lnTo>
                  <a:close/>
                </a:path>
                <a:path w="1854835" h="1952625">
                  <a:moveTo>
                    <a:pt x="1207008" y="1771904"/>
                  </a:moveTo>
                  <a:lnTo>
                    <a:pt x="1209839" y="1757867"/>
                  </a:lnTo>
                  <a:lnTo>
                    <a:pt x="1217564" y="1746402"/>
                  </a:lnTo>
                  <a:lnTo>
                    <a:pt x="1229028" y="1738671"/>
                  </a:lnTo>
                  <a:lnTo>
                    <a:pt x="1243076" y="1735836"/>
                  </a:lnTo>
                  <a:lnTo>
                    <a:pt x="1818640" y="1735836"/>
                  </a:lnTo>
                  <a:lnTo>
                    <a:pt x="1832687" y="1738671"/>
                  </a:lnTo>
                  <a:lnTo>
                    <a:pt x="1844151" y="1746402"/>
                  </a:lnTo>
                  <a:lnTo>
                    <a:pt x="1851876" y="1757867"/>
                  </a:lnTo>
                  <a:lnTo>
                    <a:pt x="1854708" y="1771904"/>
                  </a:lnTo>
                  <a:lnTo>
                    <a:pt x="1854708" y="1916176"/>
                  </a:lnTo>
                  <a:lnTo>
                    <a:pt x="1851876" y="1930212"/>
                  </a:lnTo>
                  <a:lnTo>
                    <a:pt x="1844151" y="1941677"/>
                  </a:lnTo>
                  <a:lnTo>
                    <a:pt x="1832687" y="1949408"/>
                  </a:lnTo>
                  <a:lnTo>
                    <a:pt x="1818640" y="1952244"/>
                  </a:lnTo>
                  <a:lnTo>
                    <a:pt x="1243076" y="1952244"/>
                  </a:lnTo>
                  <a:lnTo>
                    <a:pt x="1229028" y="1949408"/>
                  </a:lnTo>
                  <a:lnTo>
                    <a:pt x="1217564" y="1941677"/>
                  </a:lnTo>
                  <a:lnTo>
                    <a:pt x="1209839" y="1930212"/>
                  </a:lnTo>
                  <a:lnTo>
                    <a:pt x="1207008" y="1916176"/>
                  </a:lnTo>
                  <a:lnTo>
                    <a:pt x="1207008" y="1771904"/>
                  </a:lnTo>
                  <a:close/>
                </a:path>
              </a:pathLst>
            </a:custGeom>
            <a:ln w="121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083807" y="5655690"/>
              <a:ext cx="794385" cy="304165"/>
            </a:xfrm>
            <a:custGeom>
              <a:avLst/>
              <a:gdLst/>
              <a:ahLst/>
              <a:cxnLst/>
              <a:rect l="l" t="t" r="r" b="b"/>
              <a:pathLst>
                <a:path w="794384" h="304164">
                  <a:moveTo>
                    <a:pt x="58546" y="232156"/>
                  </a:moveTo>
                  <a:lnTo>
                    <a:pt x="0" y="294005"/>
                  </a:lnTo>
                  <a:lnTo>
                    <a:pt x="84581" y="303758"/>
                  </a:lnTo>
                  <a:lnTo>
                    <a:pt x="75314" y="278269"/>
                  </a:lnTo>
                  <a:lnTo>
                    <a:pt x="61849" y="278269"/>
                  </a:lnTo>
                  <a:lnTo>
                    <a:pt x="57530" y="266331"/>
                  </a:lnTo>
                  <a:lnTo>
                    <a:pt x="69403" y="262014"/>
                  </a:lnTo>
                  <a:lnTo>
                    <a:pt x="58546" y="232156"/>
                  </a:lnTo>
                  <a:close/>
                </a:path>
                <a:path w="794384" h="304164">
                  <a:moveTo>
                    <a:pt x="69403" y="262014"/>
                  </a:moveTo>
                  <a:lnTo>
                    <a:pt x="57530" y="266331"/>
                  </a:lnTo>
                  <a:lnTo>
                    <a:pt x="61849" y="278269"/>
                  </a:lnTo>
                  <a:lnTo>
                    <a:pt x="73741" y="273945"/>
                  </a:lnTo>
                  <a:lnTo>
                    <a:pt x="69403" y="262014"/>
                  </a:lnTo>
                  <a:close/>
                </a:path>
                <a:path w="794384" h="304164">
                  <a:moveTo>
                    <a:pt x="73741" y="273945"/>
                  </a:moveTo>
                  <a:lnTo>
                    <a:pt x="61849" y="278269"/>
                  </a:lnTo>
                  <a:lnTo>
                    <a:pt x="75314" y="278269"/>
                  </a:lnTo>
                  <a:lnTo>
                    <a:pt x="73741" y="273945"/>
                  </a:lnTo>
                  <a:close/>
                </a:path>
                <a:path w="794384" h="304164">
                  <a:moveTo>
                    <a:pt x="789939" y="0"/>
                  </a:moveTo>
                  <a:lnTo>
                    <a:pt x="69403" y="262014"/>
                  </a:lnTo>
                  <a:lnTo>
                    <a:pt x="73741" y="273945"/>
                  </a:lnTo>
                  <a:lnTo>
                    <a:pt x="794258" y="11938"/>
                  </a:lnTo>
                  <a:lnTo>
                    <a:pt x="789939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918197" y="5483758"/>
            <a:ext cx="109728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solidFill>
                  <a:srgbClr val="0000FF"/>
                </a:solidFill>
                <a:latin typeface="돋움"/>
                <a:cs typeface="돋움"/>
              </a:rPr>
              <a:t>데이터베이스</a:t>
            </a:r>
            <a:endParaRPr sz="1400">
              <a:latin typeface="돋움"/>
              <a:cs typeface="돋움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0000FF"/>
                </a:solidFill>
                <a:latin typeface="돋움"/>
                <a:cs typeface="돋움"/>
              </a:rPr>
              <a:t>연결</a:t>
            </a:r>
            <a:r>
              <a:rPr sz="1400" spc="-55" dirty="0">
                <a:solidFill>
                  <a:srgbClr val="0000FF"/>
                </a:solidFill>
                <a:latin typeface="돋움"/>
                <a:cs typeface="돋움"/>
              </a:rPr>
              <a:t> </a:t>
            </a:r>
            <a:r>
              <a:rPr sz="1400" dirty="0">
                <a:solidFill>
                  <a:srgbClr val="0000FF"/>
                </a:solidFill>
                <a:latin typeface="돋움"/>
                <a:cs typeface="돋움"/>
              </a:rPr>
              <a:t>테스트</a:t>
            </a:r>
            <a:endParaRPr sz="1400">
              <a:latin typeface="돋움"/>
              <a:cs typeface="돋움"/>
            </a:endParaRPr>
          </a:p>
        </p:txBody>
      </p:sp>
      <p:pic>
        <p:nvPicPr>
          <p:cNvPr id="25" name="object 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2541" y="4262208"/>
            <a:ext cx="1575026" cy="1201331"/>
          </a:xfrm>
          <a:prstGeom prst="rect">
            <a:avLst/>
          </a:prstGeom>
        </p:spPr>
      </p:pic>
      <p:grpSp>
        <p:nvGrpSpPr>
          <p:cNvPr id="26" name="object 26"/>
          <p:cNvGrpSpPr/>
          <p:nvPr/>
        </p:nvGrpSpPr>
        <p:grpSpPr>
          <a:xfrm>
            <a:off x="1956816" y="4799076"/>
            <a:ext cx="372110" cy="157480"/>
            <a:chOff x="1956816" y="4799076"/>
            <a:chExt cx="372110" cy="157480"/>
          </a:xfrm>
        </p:grpSpPr>
        <p:sp>
          <p:nvSpPr>
            <p:cNvPr id="27" name="object 27"/>
            <p:cNvSpPr/>
            <p:nvPr/>
          </p:nvSpPr>
          <p:spPr>
            <a:xfrm>
              <a:off x="1962912" y="4805172"/>
              <a:ext cx="360045" cy="144780"/>
            </a:xfrm>
            <a:custGeom>
              <a:avLst/>
              <a:gdLst/>
              <a:ahLst/>
              <a:cxnLst/>
              <a:rect l="l" t="t" r="r" b="b"/>
              <a:pathLst>
                <a:path w="360044" h="144779">
                  <a:moveTo>
                    <a:pt x="72389" y="0"/>
                  </a:moveTo>
                  <a:lnTo>
                    <a:pt x="0" y="72389"/>
                  </a:lnTo>
                  <a:lnTo>
                    <a:pt x="72389" y="144779"/>
                  </a:lnTo>
                  <a:lnTo>
                    <a:pt x="72389" y="108584"/>
                  </a:lnTo>
                  <a:lnTo>
                    <a:pt x="359663" y="108584"/>
                  </a:lnTo>
                  <a:lnTo>
                    <a:pt x="359663" y="36194"/>
                  </a:lnTo>
                  <a:lnTo>
                    <a:pt x="72389" y="36194"/>
                  </a:lnTo>
                  <a:lnTo>
                    <a:pt x="72389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962912" y="4805172"/>
              <a:ext cx="360045" cy="144780"/>
            </a:xfrm>
            <a:custGeom>
              <a:avLst/>
              <a:gdLst/>
              <a:ahLst/>
              <a:cxnLst/>
              <a:rect l="l" t="t" r="r" b="b"/>
              <a:pathLst>
                <a:path w="360044" h="144779">
                  <a:moveTo>
                    <a:pt x="359663" y="108584"/>
                  </a:moveTo>
                  <a:lnTo>
                    <a:pt x="72389" y="108584"/>
                  </a:lnTo>
                  <a:lnTo>
                    <a:pt x="72389" y="144779"/>
                  </a:lnTo>
                  <a:lnTo>
                    <a:pt x="0" y="72389"/>
                  </a:lnTo>
                  <a:lnTo>
                    <a:pt x="72389" y="0"/>
                  </a:lnTo>
                  <a:lnTo>
                    <a:pt x="72389" y="36194"/>
                  </a:lnTo>
                  <a:lnTo>
                    <a:pt x="359663" y="36194"/>
                  </a:lnTo>
                  <a:lnTo>
                    <a:pt x="359663" y="108584"/>
                  </a:lnTo>
                  <a:close/>
                </a:path>
              </a:pathLst>
            </a:custGeom>
            <a:ln w="12192">
              <a:solidFill>
                <a:srgbClr val="0094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12장.</a:t>
            </a:r>
            <a:r>
              <a:rPr spc="-65" dirty="0"/>
              <a:t> </a:t>
            </a:r>
            <a:r>
              <a:rPr spc="-50" dirty="0"/>
              <a:t>데이터베이스</a:t>
            </a:r>
            <a:r>
              <a:rPr spc="-65" dirty="0"/>
              <a:t> </a:t>
            </a:r>
            <a:r>
              <a:rPr spc="-50" dirty="0"/>
              <a:t>구축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345135"/>
            <a:ext cx="42983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16305" algn="l"/>
              </a:tabLst>
            </a:pPr>
            <a:r>
              <a:rPr sz="1800" b="1" spc="5" dirty="0">
                <a:latin typeface="굴림"/>
                <a:cs typeface="굴림"/>
              </a:rPr>
              <a:t>Step</a:t>
            </a:r>
            <a:r>
              <a:rPr sz="1800" b="1" spc="-5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3.	</a:t>
            </a:r>
            <a:r>
              <a:rPr sz="1800" b="1" spc="5" dirty="0">
                <a:latin typeface="굴림"/>
                <a:cs typeface="굴림"/>
              </a:rPr>
              <a:t>도구에서</a:t>
            </a:r>
            <a:r>
              <a:rPr sz="1800" b="1" spc="-10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작성된</a:t>
            </a:r>
            <a:r>
              <a:rPr sz="1800" b="1" spc="-9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ERD를</a:t>
            </a:r>
            <a:r>
              <a:rPr sz="1800" b="1" spc="-10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불러온다</a:t>
            </a:r>
            <a:endParaRPr sz="1800">
              <a:latin typeface="굴림"/>
              <a:cs typeface="굴림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251203" y="1176527"/>
            <a:ext cx="6162040" cy="4505325"/>
            <a:chOff x="1251203" y="1176527"/>
            <a:chExt cx="6162040" cy="45053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0347" y="1185671"/>
              <a:ext cx="6143244" cy="448665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55775" y="1181099"/>
              <a:ext cx="6152515" cy="4495800"/>
            </a:xfrm>
            <a:custGeom>
              <a:avLst/>
              <a:gdLst/>
              <a:ahLst/>
              <a:cxnLst/>
              <a:rect l="l" t="t" r="r" b="b"/>
              <a:pathLst>
                <a:path w="6152515" h="4495800">
                  <a:moveTo>
                    <a:pt x="0" y="4495800"/>
                  </a:moveTo>
                  <a:lnTo>
                    <a:pt x="6152387" y="4495800"/>
                  </a:lnTo>
                  <a:lnTo>
                    <a:pt x="6152387" y="0"/>
                  </a:lnTo>
                  <a:lnTo>
                    <a:pt x="0" y="0"/>
                  </a:lnTo>
                  <a:lnTo>
                    <a:pt x="0" y="4495800"/>
                  </a:lnTo>
                  <a:close/>
                </a:path>
              </a:pathLst>
            </a:custGeom>
            <a:ln w="9144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12장.</a:t>
            </a:r>
            <a:r>
              <a:rPr spc="-65" dirty="0"/>
              <a:t> </a:t>
            </a:r>
            <a:r>
              <a:rPr spc="-50" dirty="0"/>
              <a:t>데이터베이스</a:t>
            </a:r>
            <a:r>
              <a:rPr spc="-65" dirty="0"/>
              <a:t> </a:t>
            </a:r>
            <a:r>
              <a:rPr spc="-50" dirty="0"/>
              <a:t>구축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345135"/>
            <a:ext cx="73501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latin typeface="굴림"/>
                <a:cs typeface="굴림"/>
              </a:rPr>
              <a:t>Step</a:t>
            </a:r>
            <a:r>
              <a:rPr sz="1800" b="1" spc="-6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4.</a:t>
            </a:r>
            <a:r>
              <a:rPr sz="1800" b="1" spc="-2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메인</a:t>
            </a:r>
            <a:r>
              <a:rPr sz="1800" b="1" spc="-6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메뉴에서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dirty="0">
                <a:latin typeface="굴림"/>
                <a:cs typeface="굴림"/>
              </a:rPr>
              <a:t>[Actions]→[Database</a:t>
            </a:r>
            <a:r>
              <a:rPr sz="1800" b="1" spc="-55" dirty="0">
                <a:latin typeface="굴림"/>
                <a:cs typeface="굴림"/>
              </a:rPr>
              <a:t> </a:t>
            </a:r>
            <a:r>
              <a:rPr sz="1800" b="1" dirty="0">
                <a:latin typeface="굴림"/>
                <a:cs typeface="굴림"/>
              </a:rPr>
              <a:t>Connection]를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dirty="0">
                <a:latin typeface="굴림"/>
                <a:cs typeface="굴림"/>
              </a:rPr>
              <a:t>클릭한다.</a:t>
            </a:r>
            <a:endParaRPr sz="1800">
              <a:latin typeface="굴림"/>
              <a:cs typeface="굴림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03603" y="858011"/>
            <a:ext cx="5401310" cy="1635760"/>
            <a:chOff x="1403603" y="858011"/>
            <a:chExt cx="5401310" cy="16357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3603" y="858011"/>
              <a:ext cx="5401056" cy="163525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021836" y="1324355"/>
              <a:ext cx="550545" cy="593090"/>
            </a:xfrm>
            <a:custGeom>
              <a:avLst/>
              <a:gdLst/>
              <a:ahLst/>
              <a:cxnLst/>
              <a:rect l="l" t="t" r="r" b="b"/>
              <a:pathLst>
                <a:path w="550545" h="593089">
                  <a:moveTo>
                    <a:pt x="0" y="91694"/>
                  </a:moveTo>
                  <a:lnTo>
                    <a:pt x="7201" y="55989"/>
                  </a:lnTo>
                  <a:lnTo>
                    <a:pt x="26844" y="26844"/>
                  </a:lnTo>
                  <a:lnTo>
                    <a:pt x="55989" y="7201"/>
                  </a:lnTo>
                  <a:lnTo>
                    <a:pt x="91693" y="0"/>
                  </a:lnTo>
                  <a:lnTo>
                    <a:pt x="458469" y="0"/>
                  </a:lnTo>
                  <a:lnTo>
                    <a:pt x="494174" y="7201"/>
                  </a:lnTo>
                  <a:lnTo>
                    <a:pt x="523319" y="26844"/>
                  </a:lnTo>
                  <a:lnTo>
                    <a:pt x="542962" y="55989"/>
                  </a:lnTo>
                  <a:lnTo>
                    <a:pt x="550163" y="91694"/>
                  </a:lnTo>
                  <a:lnTo>
                    <a:pt x="550163" y="501142"/>
                  </a:lnTo>
                  <a:lnTo>
                    <a:pt x="542962" y="536846"/>
                  </a:lnTo>
                  <a:lnTo>
                    <a:pt x="523319" y="565991"/>
                  </a:lnTo>
                  <a:lnTo>
                    <a:pt x="494174" y="585634"/>
                  </a:lnTo>
                  <a:lnTo>
                    <a:pt x="458469" y="592836"/>
                  </a:lnTo>
                  <a:lnTo>
                    <a:pt x="91693" y="592836"/>
                  </a:lnTo>
                  <a:lnTo>
                    <a:pt x="55989" y="585634"/>
                  </a:lnTo>
                  <a:lnTo>
                    <a:pt x="26844" y="565991"/>
                  </a:lnTo>
                  <a:lnTo>
                    <a:pt x="7201" y="536846"/>
                  </a:lnTo>
                  <a:lnTo>
                    <a:pt x="0" y="501142"/>
                  </a:lnTo>
                  <a:lnTo>
                    <a:pt x="0" y="91694"/>
                  </a:lnTo>
                  <a:close/>
                </a:path>
              </a:pathLst>
            </a:custGeom>
            <a:ln w="121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98035" y="2630423"/>
            <a:ext cx="192024" cy="22860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2915411" y="2959607"/>
            <a:ext cx="2397760" cy="2962910"/>
            <a:chOff x="2915411" y="2959607"/>
            <a:chExt cx="2397760" cy="296291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15411" y="2959607"/>
              <a:ext cx="2391156" cy="296265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971799" y="3572255"/>
              <a:ext cx="2334895" cy="2344420"/>
            </a:xfrm>
            <a:custGeom>
              <a:avLst/>
              <a:gdLst/>
              <a:ahLst/>
              <a:cxnLst/>
              <a:rect l="l" t="t" r="r" b="b"/>
              <a:pathLst>
                <a:path w="2334895" h="2344420">
                  <a:moveTo>
                    <a:pt x="592836" y="73406"/>
                  </a:moveTo>
                  <a:lnTo>
                    <a:pt x="598608" y="44844"/>
                  </a:lnTo>
                  <a:lnTo>
                    <a:pt x="614346" y="21510"/>
                  </a:lnTo>
                  <a:lnTo>
                    <a:pt x="637680" y="5772"/>
                  </a:lnTo>
                  <a:lnTo>
                    <a:pt x="666241" y="0"/>
                  </a:lnTo>
                  <a:lnTo>
                    <a:pt x="1058926" y="0"/>
                  </a:lnTo>
                  <a:lnTo>
                    <a:pt x="1087487" y="5772"/>
                  </a:lnTo>
                  <a:lnTo>
                    <a:pt x="1110821" y="21510"/>
                  </a:lnTo>
                  <a:lnTo>
                    <a:pt x="1126559" y="44844"/>
                  </a:lnTo>
                  <a:lnTo>
                    <a:pt x="1132332" y="73406"/>
                  </a:lnTo>
                  <a:lnTo>
                    <a:pt x="1132332" y="367030"/>
                  </a:lnTo>
                  <a:lnTo>
                    <a:pt x="1126559" y="395591"/>
                  </a:lnTo>
                  <a:lnTo>
                    <a:pt x="1110821" y="418925"/>
                  </a:lnTo>
                  <a:lnTo>
                    <a:pt x="1087487" y="434663"/>
                  </a:lnTo>
                  <a:lnTo>
                    <a:pt x="1058926" y="440436"/>
                  </a:lnTo>
                  <a:lnTo>
                    <a:pt x="666241" y="440436"/>
                  </a:lnTo>
                  <a:lnTo>
                    <a:pt x="637680" y="434663"/>
                  </a:lnTo>
                  <a:lnTo>
                    <a:pt x="614346" y="418925"/>
                  </a:lnTo>
                  <a:lnTo>
                    <a:pt x="598608" y="395591"/>
                  </a:lnTo>
                  <a:lnTo>
                    <a:pt x="592836" y="367030"/>
                  </a:lnTo>
                  <a:lnTo>
                    <a:pt x="592836" y="73406"/>
                  </a:lnTo>
                  <a:close/>
                </a:path>
                <a:path w="2334895" h="2344420">
                  <a:moveTo>
                    <a:pt x="1095755" y="534162"/>
                  </a:moveTo>
                  <a:lnTo>
                    <a:pt x="1098696" y="519648"/>
                  </a:lnTo>
                  <a:lnTo>
                    <a:pt x="1106709" y="507777"/>
                  </a:lnTo>
                  <a:lnTo>
                    <a:pt x="1118580" y="499764"/>
                  </a:lnTo>
                  <a:lnTo>
                    <a:pt x="1133094" y="496824"/>
                  </a:lnTo>
                  <a:lnTo>
                    <a:pt x="2297429" y="496824"/>
                  </a:lnTo>
                  <a:lnTo>
                    <a:pt x="2311943" y="499764"/>
                  </a:lnTo>
                  <a:lnTo>
                    <a:pt x="2323814" y="507777"/>
                  </a:lnTo>
                  <a:lnTo>
                    <a:pt x="2331827" y="519648"/>
                  </a:lnTo>
                  <a:lnTo>
                    <a:pt x="2334767" y="534162"/>
                  </a:lnTo>
                  <a:lnTo>
                    <a:pt x="2334767" y="683514"/>
                  </a:lnTo>
                  <a:lnTo>
                    <a:pt x="2331827" y="698027"/>
                  </a:lnTo>
                  <a:lnTo>
                    <a:pt x="2323814" y="709898"/>
                  </a:lnTo>
                  <a:lnTo>
                    <a:pt x="2311943" y="717911"/>
                  </a:lnTo>
                  <a:lnTo>
                    <a:pt x="2297429" y="720852"/>
                  </a:lnTo>
                  <a:lnTo>
                    <a:pt x="1133094" y="720852"/>
                  </a:lnTo>
                  <a:lnTo>
                    <a:pt x="1118580" y="717911"/>
                  </a:lnTo>
                  <a:lnTo>
                    <a:pt x="1106709" y="709898"/>
                  </a:lnTo>
                  <a:lnTo>
                    <a:pt x="1098696" y="698027"/>
                  </a:lnTo>
                  <a:lnTo>
                    <a:pt x="1095755" y="683514"/>
                  </a:lnTo>
                  <a:lnTo>
                    <a:pt x="1095755" y="534162"/>
                  </a:lnTo>
                  <a:close/>
                </a:path>
                <a:path w="2334895" h="2344420">
                  <a:moveTo>
                    <a:pt x="0" y="2155952"/>
                  </a:moveTo>
                  <a:lnTo>
                    <a:pt x="2962" y="2141318"/>
                  </a:lnTo>
                  <a:lnTo>
                    <a:pt x="11033" y="2129369"/>
                  </a:lnTo>
                  <a:lnTo>
                    <a:pt x="22985" y="2121313"/>
                  </a:lnTo>
                  <a:lnTo>
                    <a:pt x="37592" y="2118360"/>
                  </a:lnTo>
                  <a:lnTo>
                    <a:pt x="482091" y="2118360"/>
                  </a:lnTo>
                  <a:lnTo>
                    <a:pt x="496698" y="2121313"/>
                  </a:lnTo>
                  <a:lnTo>
                    <a:pt x="508650" y="2129369"/>
                  </a:lnTo>
                  <a:lnTo>
                    <a:pt x="516721" y="2141318"/>
                  </a:lnTo>
                  <a:lnTo>
                    <a:pt x="519684" y="2155952"/>
                  </a:lnTo>
                  <a:lnTo>
                    <a:pt x="519684" y="2306320"/>
                  </a:lnTo>
                  <a:lnTo>
                    <a:pt x="516721" y="2320953"/>
                  </a:lnTo>
                  <a:lnTo>
                    <a:pt x="508650" y="2332902"/>
                  </a:lnTo>
                  <a:lnTo>
                    <a:pt x="496698" y="2340958"/>
                  </a:lnTo>
                  <a:lnTo>
                    <a:pt x="482091" y="2343912"/>
                  </a:lnTo>
                  <a:lnTo>
                    <a:pt x="37592" y="2343912"/>
                  </a:lnTo>
                  <a:lnTo>
                    <a:pt x="22985" y="2340958"/>
                  </a:lnTo>
                  <a:lnTo>
                    <a:pt x="11033" y="2332902"/>
                  </a:lnTo>
                  <a:lnTo>
                    <a:pt x="2962" y="2320953"/>
                  </a:lnTo>
                  <a:lnTo>
                    <a:pt x="0" y="2306320"/>
                  </a:lnTo>
                  <a:lnTo>
                    <a:pt x="0" y="2155952"/>
                  </a:lnTo>
                  <a:close/>
                </a:path>
              </a:pathLst>
            </a:custGeom>
            <a:ln w="121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12장.</a:t>
            </a:r>
            <a:r>
              <a:rPr spc="-65" dirty="0"/>
              <a:t> </a:t>
            </a:r>
            <a:r>
              <a:rPr spc="-50" dirty="0"/>
              <a:t>데이터베이스</a:t>
            </a:r>
            <a:r>
              <a:rPr spc="-65" dirty="0"/>
              <a:t> </a:t>
            </a:r>
            <a:r>
              <a:rPr spc="-50" dirty="0"/>
              <a:t>구축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345135"/>
            <a:ext cx="59232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latin typeface="굴림"/>
                <a:cs typeface="굴림"/>
              </a:rPr>
              <a:t>Step</a:t>
            </a:r>
            <a:r>
              <a:rPr sz="1800" b="1" spc="-6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5.</a:t>
            </a:r>
            <a:r>
              <a:rPr sz="1800" b="1" spc="-3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메인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메뉴에서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dirty="0">
                <a:latin typeface="굴림"/>
                <a:cs typeface="굴림"/>
              </a:rPr>
              <a:t>[Actions]→[Schema]를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클릭한다.</a:t>
            </a:r>
            <a:endParaRPr sz="1800">
              <a:latin typeface="굴림"/>
              <a:cs typeface="굴림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75232" y="908303"/>
            <a:ext cx="4825365" cy="1438910"/>
            <a:chOff x="1475232" y="908303"/>
            <a:chExt cx="4825365" cy="14389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5232" y="908303"/>
              <a:ext cx="4824984" cy="143865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616196" y="1269491"/>
              <a:ext cx="532130" cy="647700"/>
            </a:xfrm>
            <a:custGeom>
              <a:avLst/>
              <a:gdLst/>
              <a:ahLst/>
              <a:cxnLst/>
              <a:rect l="l" t="t" r="r" b="b"/>
              <a:pathLst>
                <a:path w="532129" h="647700">
                  <a:moveTo>
                    <a:pt x="0" y="88646"/>
                  </a:moveTo>
                  <a:lnTo>
                    <a:pt x="6975" y="54167"/>
                  </a:lnTo>
                  <a:lnTo>
                    <a:pt x="25987" y="25987"/>
                  </a:lnTo>
                  <a:lnTo>
                    <a:pt x="54167" y="6975"/>
                  </a:lnTo>
                  <a:lnTo>
                    <a:pt x="88645" y="0"/>
                  </a:lnTo>
                  <a:lnTo>
                    <a:pt x="443229" y="0"/>
                  </a:lnTo>
                  <a:lnTo>
                    <a:pt x="477708" y="6975"/>
                  </a:lnTo>
                  <a:lnTo>
                    <a:pt x="505888" y="25987"/>
                  </a:lnTo>
                  <a:lnTo>
                    <a:pt x="524900" y="54167"/>
                  </a:lnTo>
                  <a:lnTo>
                    <a:pt x="531876" y="88646"/>
                  </a:lnTo>
                  <a:lnTo>
                    <a:pt x="531876" y="559054"/>
                  </a:lnTo>
                  <a:lnTo>
                    <a:pt x="524900" y="593532"/>
                  </a:lnTo>
                  <a:lnTo>
                    <a:pt x="505888" y="621712"/>
                  </a:lnTo>
                  <a:lnTo>
                    <a:pt x="477708" y="640724"/>
                  </a:lnTo>
                  <a:lnTo>
                    <a:pt x="443229" y="647700"/>
                  </a:lnTo>
                  <a:lnTo>
                    <a:pt x="88645" y="647700"/>
                  </a:lnTo>
                  <a:lnTo>
                    <a:pt x="54167" y="640724"/>
                  </a:lnTo>
                  <a:lnTo>
                    <a:pt x="25987" y="621712"/>
                  </a:lnTo>
                  <a:lnTo>
                    <a:pt x="6975" y="593532"/>
                  </a:lnTo>
                  <a:lnTo>
                    <a:pt x="0" y="559054"/>
                  </a:lnTo>
                  <a:lnTo>
                    <a:pt x="0" y="88646"/>
                  </a:lnTo>
                  <a:close/>
                </a:path>
              </a:pathLst>
            </a:custGeom>
            <a:ln w="121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12장.</a:t>
            </a:r>
            <a:r>
              <a:rPr spc="-65" dirty="0"/>
              <a:t> </a:t>
            </a:r>
            <a:r>
              <a:rPr spc="-50" dirty="0"/>
              <a:t>데이터베이스</a:t>
            </a:r>
            <a:r>
              <a:rPr spc="-65" dirty="0"/>
              <a:t> </a:t>
            </a:r>
            <a:r>
              <a:rPr spc="-50" dirty="0"/>
              <a:t>구축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345135"/>
            <a:ext cx="8309609" cy="1892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latin typeface="굴림"/>
                <a:cs typeface="굴림"/>
              </a:rPr>
              <a:t>Step</a:t>
            </a:r>
            <a:r>
              <a:rPr sz="1800" b="1" spc="-6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6.</a:t>
            </a:r>
            <a:r>
              <a:rPr sz="1800" b="1" spc="-3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Forward</a:t>
            </a:r>
            <a:r>
              <a:rPr sz="1800" b="1" spc="-50" dirty="0">
                <a:latin typeface="굴림"/>
                <a:cs typeface="굴림"/>
              </a:rPr>
              <a:t> </a:t>
            </a:r>
            <a:r>
              <a:rPr sz="1800" b="1" dirty="0">
                <a:latin typeface="굴림"/>
                <a:cs typeface="굴림"/>
              </a:rPr>
              <a:t>engineering</a:t>
            </a:r>
            <a:r>
              <a:rPr sz="1800" b="1" spc="-5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윈도우에서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물리모델로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부터</a:t>
            </a:r>
            <a:r>
              <a:rPr sz="1800" b="1" spc="-65" dirty="0">
                <a:latin typeface="굴림"/>
                <a:cs typeface="굴림"/>
              </a:rPr>
              <a:t> </a:t>
            </a:r>
            <a:r>
              <a:rPr sz="1800" b="1" dirty="0">
                <a:latin typeface="굴림"/>
                <a:cs typeface="굴림"/>
              </a:rPr>
              <a:t>데이터베이스에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테이블</a:t>
            </a:r>
            <a:endParaRPr sz="1800">
              <a:latin typeface="굴림"/>
              <a:cs typeface="굴림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  <a:tabLst>
                <a:tab pos="730250" algn="l"/>
              </a:tabLst>
            </a:pPr>
            <a:r>
              <a:rPr sz="1800" b="1" spc="30" dirty="0">
                <a:latin typeface="굴림"/>
                <a:cs typeface="굴림"/>
              </a:rPr>
              <a:t>을	</a:t>
            </a:r>
            <a:r>
              <a:rPr sz="1800" b="1" spc="-5" dirty="0">
                <a:latin typeface="굴림"/>
                <a:cs typeface="굴림"/>
              </a:rPr>
              <a:t>생성한다.</a:t>
            </a:r>
            <a:endParaRPr sz="1800">
              <a:latin typeface="굴림"/>
              <a:cs typeface="굴림"/>
            </a:endParaRPr>
          </a:p>
          <a:p>
            <a:pPr marL="756285" indent="-287020">
              <a:lnSpc>
                <a:spcPct val="100000"/>
              </a:lnSpc>
              <a:spcBef>
                <a:spcPts val="430"/>
              </a:spcBef>
              <a:buFont typeface=""/>
              <a:buChar char="-"/>
              <a:tabLst>
                <a:tab pos="756285" algn="l"/>
                <a:tab pos="756920" algn="l"/>
              </a:tabLst>
            </a:pPr>
            <a:r>
              <a:rPr sz="1800" b="1" spc="20" dirty="0">
                <a:latin typeface="굴림"/>
                <a:cs typeface="굴림"/>
              </a:rPr>
              <a:t>필요한</a:t>
            </a:r>
            <a:r>
              <a:rPr sz="1800" b="1" spc="-10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옵션</a:t>
            </a:r>
            <a:r>
              <a:rPr sz="1800" b="1" spc="-9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설정</a:t>
            </a:r>
            <a:endParaRPr sz="1800">
              <a:latin typeface="굴림"/>
              <a:cs typeface="굴림"/>
            </a:endParaRPr>
          </a:p>
          <a:p>
            <a:pPr marL="756285" indent="-287020">
              <a:lnSpc>
                <a:spcPct val="100000"/>
              </a:lnSpc>
              <a:spcBef>
                <a:spcPts val="430"/>
              </a:spcBef>
              <a:buFont typeface=""/>
              <a:buChar char="-"/>
              <a:tabLst>
                <a:tab pos="756285" algn="l"/>
                <a:tab pos="756920" algn="l"/>
              </a:tabLst>
            </a:pPr>
            <a:r>
              <a:rPr sz="1800" b="1" spc="20" dirty="0">
                <a:latin typeface="굴림"/>
                <a:cs typeface="굴림"/>
              </a:rPr>
              <a:t>테이블</a:t>
            </a:r>
            <a:r>
              <a:rPr sz="1800" b="1" spc="-120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선택</a:t>
            </a:r>
            <a:endParaRPr sz="1800">
              <a:latin typeface="굴림"/>
              <a:cs typeface="굴림"/>
            </a:endParaRPr>
          </a:p>
          <a:p>
            <a:pPr marL="756285" indent="-287020">
              <a:lnSpc>
                <a:spcPct val="100000"/>
              </a:lnSpc>
              <a:spcBef>
                <a:spcPts val="434"/>
              </a:spcBef>
              <a:buFont typeface=""/>
              <a:buChar char="-"/>
              <a:tabLst>
                <a:tab pos="756285" algn="l"/>
                <a:tab pos="756920" algn="l"/>
              </a:tabLst>
            </a:pPr>
            <a:r>
              <a:rPr sz="1800" b="1" spc="20" dirty="0">
                <a:latin typeface="굴림"/>
                <a:cs typeface="굴림"/>
              </a:rPr>
              <a:t>실행될</a:t>
            </a:r>
            <a:r>
              <a:rPr sz="1800" b="1" spc="-10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SQL문</a:t>
            </a:r>
            <a:r>
              <a:rPr sz="1800" b="1" spc="-10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확인</a:t>
            </a:r>
            <a:endParaRPr sz="1800">
              <a:latin typeface="굴림"/>
              <a:cs typeface="굴림"/>
            </a:endParaRPr>
          </a:p>
          <a:p>
            <a:pPr marL="756285" indent="-287020">
              <a:lnSpc>
                <a:spcPct val="100000"/>
              </a:lnSpc>
              <a:spcBef>
                <a:spcPts val="434"/>
              </a:spcBef>
              <a:buFont typeface=""/>
              <a:buChar char="-"/>
              <a:tabLst>
                <a:tab pos="756285" algn="l"/>
                <a:tab pos="756920" algn="l"/>
              </a:tabLst>
            </a:pPr>
            <a:r>
              <a:rPr sz="1800" b="1" spc="25" dirty="0">
                <a:latin typeface="굴림"/>
                <a:cs typeface="굴림"/>
              </a:rPr>
              <a:t>클릭</a:t>
            </a:r>
            <a:r>
              <a:rPr sz="1800" b="1" spc="-105" dirty="0">
                <a:latin typeface="굴림"/>
                <a:cs typeface="굴림"/>
              </a:rPr>
              <a:t> </a:t>
            </a:r>
            <a:r>
              <a:rPr sz="1800" b="1" dirty="0">
                <a:latin typeface="굴림"/>
                <a:cs typeface="굴림"/>
              </a:rPr>
              <a:t>[Generate]</a:t>
            </a:r>
            <a:endParaRPr sz="1800">
              <a:latin typeface="굴림"/>
              <a:cs typeface="굴림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91639" y="2549651"/>
            <a:ext cx="5514340" cy="3406140"/>
            <a:chOff x="1691639" y="2549651"/>
            <a:chExt cx="5514340" cy="34061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1639" y="2549651"/>
              <a:ext cx="5513832" cy="340004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24044" y="5661659"/>
              <a:ext cx="532130" cy="288290"/>
            </a:xfrm>
            <a:custGeom>
              <a:avLst/>
              <a:gdLst/>
              <a:ahLst/>
              <a:cxnLst/>
              <a:rect l="l" t="t" r="r" b="b"/>
              <a:pathLst>
                <a:path w="532129" h="288289">
                  <a:moveTo>
                    <a:pt x="0" y="48005"/>
                  </a:moveTo>
                  <a:lnTo>
                    <a:pt x="3768" y="29317"/>
                  </a:lnTo>
                  <a:lnTo>
                    <a:pt x="14049" y="14058"/>
                  </a:lnTo>
                  <a:lnTo>
                    <a:pt x="29307" y="3771"/>
                  </a:lnTo>
                  <a:lnTo>
                    <a:pt x="48005" y="0"/>
                  </a:lnTo>
                  <a:lnTo>
                    <a:pt x="483869" y="0"/>
                  </a:lnTo>
                  <a:lnTo>
                    <a:pt x="502568" y="3771"/>
                  </a:lnTo>
                  <a:lnTo>
                    <a:pt x="517826" y="14058"/>
                  </a:lnTo>
                  <a:lnTo>
                    <a:pt x="528107" y="29317"/>
                  </a:lnTo>
                  <a:lnTo>
                    <a:pt x="531876" y="48005"/>
                  </a:lnTo>
                  <a:lnTo>
                    <a:pt x="531876" y="240029"/>
                  </a:lnTo>
                  <a:lnTo>
                    <a:pt x="528107" y="258718"/>
                  </a:lnTo>
                  <a:lnTo>
                    <a:pt x="517826" y="273977"/>
                  </a:lnTo>
                  <a:lnTo>
                    <a:pt x="502568" y="284264"/>
                  </a:lnTo>
                  <a:lnTo>
                    <a:pt x="483869" y="288035"/>
                  </a:lnTo>
                  <a:lnTo>
                    <a:pt x="48005" y="288035"/>
                  </a:lnTo>
                  <a:lnTo>
                    <a:pt x="29307" y="284264"/>
                  </a:lnTo>
                  <a:lnTo>
                    <a:pt x="14049" y="273977"/>
                  </a:lnTo>
                  <a:lnTo>
                    <a:pt x="3768" y="258718"/>
                  </a:lnTo>
                  <a:lnTo>
                    <a:pt x="0" y="240029"/>
                  </a:lnTo>
                  <a:lnTo>
                    <a:pt x="0" y="48005"/>
                  </a:lnTo>
                  <a:close/>
                </a:path>
              </a:pathLst>
            </a:custGeom>
            <a:ln w="121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12장.</a:t>
            </a:r>
            <a:r>
              <a:rPr spc="-65" dirty="0"/>
              <a:t> </a:t>
            </a:r>
            <a:r>
              <a:rPr spc="-50" dirty="0"/>
              <a:t>데이터베이스</a:t>
            </a:r>
            <a:r>
              <a:rPr spc="-65" dirty="0"/>
              <a:t> </a:t>
            </a:r>
            <a:r>
              <a:rPr spc="-50" dirty="0"/>
              <a:t>구축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875279" y="2206751"/>
          <a:ext cx="1087755" cy="1224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0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5465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엔티티</a:t>
                      </a:r>
                      <a:r>
                        <a:rPr sz="1200" spc="-5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정의</a:t>
                      </a:r>
                      <a:endParaRPr sz="1200">
                        <a:latin typeface="돋움"/>
                        <a:cs typeface="돋움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(6장)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889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80808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675">
                <a:tc gridSpan="2"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엔티티</a:t>
                      </a:r>
                      <a:r>
                        <a:rPr sz="1200" spc="-6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정의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130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2462593" y="909637"/>
            <a:ext cx="1177925" cy="568960"/>
            <a:chOff x="2462593" y="909637"/>
            <a:chExt cx="1177925" cy="568960"/>
          </a:xfrm>
        </p:grpSpPr>
        <p:sp>
          <p:nvSpPr>
            <p:cNvPr id="4" name="object 4"/>
            <p:cNvSpPr/>
            <p:nvPr/>
          </p:nvSpPr>
          <p:spPr>
            <a:xfrm>
              <a:off x="2488184" y="934719"/>
              <a:ext cx="1152525" cy="543560"/>
            </a:xfrm>
            <a:custGeom>
              <a:avLst/>
              <a:gdLst/>
              <a:ahLst/>
              <a:cxnLst/>
              <a:rect l="l" t="t" r="r" b="b"/>
              <a:pathLst>
                <a:path w="1152525" h="543560">
                  <a:moveTo>
                    <a:pt x="1152144" y="0"/>
                  </a:moveTo>
                  <a:lnTo>
                    <a:pt x="1122172" y="0"/>
                  </a:lnTo>
                  <a:lnTo>
                    <a:pt x="1122172" y="5080"/>
                  </a:lnTo>
                  <a:lnTo>
                    <a:pt x="1122172" y="10160"/>
                  </a:lnTo>
                  <a:lnTo>
                    <a:pt x="1122172" y="513080"/>
                  </a:lnTo>
                  <a:lnTo>
                    <a:pt x="9144" y="513080"/>
                  </a:lnTo>
                  <a:lnTo>
                    <a:pt x="4572" y="513080"/>
                  </a:lnTo>
                  <a:lnTo>
                    <a:pt x="0" y="513080"/>
                  </a:lnTo>
                  <a:lnTo>
                    <a:pt x="0" y="533400"/>
                  </a:lnTo>
                  <a:lnTo>
                    <a:pt x="0" y="543560"/>
                  </a:lnTo>
                  <a:lnTo>
                    <a:pt x="1152144" y="543560"/>
                  </a:lnTo>
                  <a:lnTo>
                    <a:pt x="1152144" y="533400"/>
                  </a:lnTo>
                  <a:lnTo>
                    <a:pt x="1152144" y="10160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67355" y="914400"/>
              <a:ext cx="1143000" cy="533400"/>
            </a:xfrm>
            <a:custGeom>
              <a:avLst/>
              <a:gdLst/>
              <a:ahLst/>
              <a:cxnLst/>
              <a:rect l="l" t="t" r="r" b="b"/>
              <a:pathLst>
                <a:path w="1143000" h="533400">
                  <a:moveTo>
                    <a:pt x="1142999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142999" y="533400"/>
                  </a:lnTo>
                  <a:lnTo>
                    <a:pt x="1142999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67355" y="914400"/>
              <a:ext cx="1143000" cy="533400"/>
            </a:xfrm>
            <a:custGeom>
              <a:avLst/>
              <a:gdLst/>
              <a:ahLst/>
              <a:cxnLst/>
              <a:rect l="l" t="t" r="r" b="b"/>
              <a:pathLst>
                <a:path w="1143000" h="533400">
                  <a:moveTo>
                    <a:pt x="0" y="533400"/>
                  </a:moveTo>
                  <a:lnTo>
                    <a:pt x="1142999" y="533400"/>
                  </a:lnTo>
                  <a:lnTo>
                    <a:pt x="1142999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471927" y="990346"/>
            <a:ext cx="1134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돋움"/>
                <a:cs typeface="돋움"/>
              </a:rPr>
              <a:t>업무</a:t>
            </a:r>
            <a:r>
              <a:rPr sz="1200" spc="-55" dirty="0">
                <a:latin typeface="돋움"/>
                <a:cs typeface="돋움"/>
              </a:rPr>
              <a:t> </a:t>
            </a:r>
            <a:r>
              <a:rPr sz="1200" dirty="0">
                <a:latin typeface="돋움"/>
                <a:cs typeface="돋움"/>
              </a:rPr>
              <a:t>분석</a:t>
            </a:r>
            <a:endParaRPr sz="1200">
              <a:latin typeface="돋움"/>
              <a:cs typeface="돋움"/>
            </a:endParaRPr>
          </a:p>
          <a:p>
            <a:pPr algn="ctr">
              <a:lnSpc>
                <a:spcPct val="100000"/>
              </a:lnSpc>
            </a:pPr>
            <a:r>
              <a:rPr sz="1200" dirty="0">
                <a:latin typeface="돋움"/>
                <a:cs typeface="돋움"/>
              </a:rPr>
              <a:t>(5장)</a:t>
            </a:r>
            <a:endParaRPr sz="1200">
              <a:latin typeface="돋움"/>
              <a:cs typeface="돋움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000309" y="909637"/>
            <a:ext cx="1177925" cy="568960"/>
            <a:chOff x="4000309" y="909637"/>
            <a:chExt cx="1177925" cy="568960"/>
          </a:xfrm>
        </p:grpSpPr>
        <p:sp>
          <p:nvSpPr>
            <p:cNvPr id="9" name="object 9"/>
            <p:cNvSpPr/>
            <p:nvPr/>
          </p:nvSpPr>
          <p:spPr>
            <a:xfrm>
              <a:off x="4025900" y="934719"/>
              <a:ext cx="1152525" cy="543560"/>
            </a:xfrm>
            <a:custGeom>
              <a:avLst/>
              <a:gdLst/>
              <a:ahLst/>
              <a:cxnLst/>
              <a:rect l="l" t="t" r="r" b="b"/>
              <a:pathLst>
                <a:path w="1152525" h="543560">
                  <a:moveTo>
                    <a:pt x="1152144" y="0"/>
                  </a:moveTo>
                  <a:lnTo>
                    <a:pt x="1122172" y="0"/>
                  </a:lnTo>
                  <a:lnTo>
                    <a:pt x="1122172" y="5080"/>
                  </a:lnTo>
                  <a:lnTo>
                    <a:pt x="1122172" y="10160"/>
                  </a:lnTo>
                  <a:lnTo>
                    <a:pt x="1122172" y="513080"/>
                  </a:lnTo>
                  <a:lnTo>
                    <a:pt x="9144" y="513080"/>
                  </a:lnTo>
                  <a:lnTo>
                    <a:pt x="4572" y="513080"/>
                  </a:lnTo>
                  <a:lnTo>
                    <a:pt x="0" y="513080"/>
                  </a:lnTo>
                  <a:lnTo>
                    <a:pt x="0" y="533400"/>
                  </a:lnTo>
                  <a:lnTo>
                    <a:pt x="0" y="543560"/>
                  </a:lnTo>
                  <a:lnTo>
                    <a:pt x="1152144" y="543560"/>
                  </a:lnTo>
                  <a:lnTo>
                    <a:pt x="1152144" y="533400"/>
                  </a:lnTo>
                  <a:lnTo>
                    <a:pt x="1152144" y="10160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05071" y="914400"/>
              <a:ext cx="1143000" cy="533400"/>
            </a:xfrm>
            <a:custGeom>
              <a:avLst/>
              <a:gdLst/>
              <a:ahLst/>
              <a:cxnLst/>
              <a:rect l="l" t="t" r="r" b="b"/>
              <a:pathLst>
                <a:path w="1143000" h="533400">
                  <a:moveTo>
                    <a:pt x="1143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143000" y="533400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05071" y="914400"/>
              <a:ext cx="1143000" cy="533400"/>
            </a:xfrm>
            <a:custGeom>
              <a:avLst/>
              <a:gdLst/>
              <a:ahLst/>
              <a:cxnLst/>
              <a:rect l="l" t="t" r="r" b="b"/>
              <a:pathLst>
                <a:path w="1143000" h="533400">
                  <a:moveTo>
                    <a:pt x="0" y="533400"/>
                  </a:moveTo>
                  <a:lnTo>
                    <a:pt x="1143000" y="533400"/>
                  </a:lnTo>
                  <a:lnTo>
                    <a:pt x="11430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009644" y="990346"/>
            <a:ext cx="1134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돋움"/>
                <a:cs typeface="돋움"/>
              </a:rPr>
              <a:t>논리적</a:t>
            </a:r>
            <a:r>
              <a:rPr sz="1200" spc="-55" dirty="0">
                <a:latin typeface="돋움"/>
                <a:cs typeface="돋움"/>
              </a:rPr>
              <a:t> </a:t>
            </a:r>
            <a:r>
              <a:rPr sz="1200" spc="-10" dirty="0">
                <a:latin typeface="돋움"/>
                <a:cs typeface="돋움"/>
              </a:rPr>
              <a:t>DB</a:t>
            </a:r>
            <a:endParaRPr sz="1200">
              <a:latin typeface="돋움"/>
              <a:cs typeface="돋움"/>
            </a:endParaRPr>
          </a:p>
          <a:p>
            <a:pPr algn="ctr">
              <a:lnSpc>
                <a:spcPct val="100000"/>
              </a:lnSpc>
            </a:pPr>
            <a:r>
              <a:rPr sz="1200" dirty="0">
                <a:latin typeface="돋움"/>
                <a:cs typeface="돋움"/>
              </a:rPr>
              <a:t>설계</a:t>
            </a:r>
            <a:endParaRPr sz="1200">
              <a:latin typeface="돋움"/>
              <a:cs typeface="돋움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524309" y="909637"/>
            <a:ext cx="1177925" cy="568960"/>
            <a:chOff x="5524309" y="909637"/>
            <a:chExt cx="1177925" cy="568960"/>
          </a:xfrm>
        </p:grpSpPr>
        <p:sp>
          <p:nvSpPr>
            <p:cNvPr id="14" name="object 14"/>
            <p:cNvSpPr/>
            <p:nvPr/>
          </p:nvSpPr>
          <p:spPr>
            <a:xfrm>
              <a:off x="5549900" y="934719"/>
              <a:ext cx="1152525" cy="543560"/>
            </a:xfrm>
            <a:custGeom>
              <a:avLst/>
              <a:gdLst/>
              <a:ahLst/>
              <a:cxnLst/>
              <a:rect l="l" t="t" r="r" b="b"/>
              <a:pathLst>
                <a:path w="1152525" h="543560">
                  <a:moveTo>
                    <a:pt x="1152144" y="0"/>
                  </a:moveTo>
                  <a:lnTo>
                    <a:pt x="1122172" y="0"/>
                  </a:lnTo>
                  <a:lnTo>
                    <a:pt x="1122172" y="5080"/>
                  </a:lnTo>
                  <a:lnTo>
                    <a:pt x="1122172" y="10160"/>
                  </a:lnTo>
                  <a:lnTo>
                    <a:pt x="1122172" y="513080"/>
                  </a:lnTo>
                  <a:lnTo>
                    <a:pt x="9144" y="513080"/>
                  </a:lnTo>
                  <a:lnTo>
                    <a:pt x="4572" y="513080"/>
                  </a:lnTo>
                  <a:lnTo>
                    <a:pt x="0" y="513080"/>
                  </a:lnTo>
                  <a:lnTo>
                    <a:pt x="0" y="533400"/>
                  </a:lnTo>
                  <a:lnTo>
                    <a:pt x="0" y="543560"/>
                  </a:lnTo>
                  <a:lnTo>
                    <a:pt x="1152144" y="543560"/>
                  </a:lnTo>
                  <a:lnTo>
                    <a:pt x="1152144" y="533400"/>
                  </a:lnTo>
                  <a:lnTo>
                    <a:pt x="1152144" y="10160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9071" y="914400"/>
              <a:ext cx="1143000" cy="533400"/>
            </a:xfrm>
            <a:custGeom>
              <a:avLst/>
              <a:gdLst/>
              <a:ahLst/>
              <a:cxnLst/>
              <a:rect l="l" t="t" r="r" b="b"/>
              <a:pathLst>
                <a:path w="1143000" h="533400">
                  <a:moveTo>
                    <a:pt x="1143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143000" y="533400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529071" y="914400"/>
              <a:ext cx="1143000" cy="533400"/>
            </a:xfrm>
            <a:custGeom>
              <a:avLst/>
              <a:gdLst/>
              <a:ahLst/>
              <a:cxnLst/>
              <a:rect l="l" t="t" r="r" b="b"/>
              <a:pathLst>
                <a:path w="1143000" h="533400">
                  <a:moveTo>
                    <a:pt x="0" y="533400"/>
                  </a:moveTo>
                  <a:lnTo>
                    <a:pt x="1143000" y="533400"/>
                  </a:lnTo>
                  <a:lnTo>
                    <a:pt x="11430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533644" y="990346"/>
            <a:ext cx="1134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01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돋움"/>
                <a:cs typeface="돋움"/>
              </a:rPr>
              <a:t>물리적</a:t>
            </a:r>
            <a:r>
              <a:rPr sz="1200" spc="-55" dirty="0">
                <a:latin typeface="돋움"/>
                <a:cs typeface="돋움"/>
              </a:rPr>
              <a:t> </a:t>
            </a:r>
            <a:r>
              <a:rPr sz="1200" spc="-10" dirty="0">
                <a:latin typeface="돋움"/>
                <a:cs typeface="돋움"/>
              </a:rPr>
              <a:t>DB</a:t>
            </a:r>
            <a:endParaRPr sz="1200">
              <a:latin typeface="돋움"/>
              <a:cs typeface="돋움"/>
            </a:endParaRPr>
          </a:p>
          <a:p>
            <a:pPr marL="167640">
              <a:lnSpc>
                <a:spcPct val="100000"/>
              </a:lnSpc>
            </a:pPr>
            <a:r>
              <a:rPr sz="1200" dirty="0">
                <a:latin typeface="돋움"/>
                <a:cs typeface="돋움"/>
              </a:rPr>
              <a:t>설계</a:t>
            </a:r>
            <a:r>
              <a:rPr sz="1200" spc="-50" dirty="0">
                <a:latin typeface="돋움"/>
                <a:cs typeface="돋움"/>
              </a:rPr>
              <a:t> </a:t>
            </a:r>
            <a:r>
              <a:rPr sz="1200" spc="-5" dirty="0">
                <a:latin typeface="돋움"/>
                <a:cs typeface="돋움"/>
              </a:rPr>
              <a:t>(11장)</a:t>
            </a:r>
            <a:endParaRPr sz="1200">
              <a:latin typeface="돋움"/>
              <a:cs typeface="돋움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048309" y="909637"/>
            <a:ext cx="1177925" cy="568960"/>
            <a:chOff x="7048309" y="909637"/>
            <a:chExt cx="1177925" cy="568960"/>
          </a:xfrm>
        </p:grpSpPr>
        <p:sp>
          <p:nvSpPr>
            <p:cNvPr id="19" name="object 19"/>
            <p:cNvSpPr/>
            <p:nvPr/>
          </p:nvSpPr>
          <p:spPr>
            <a:xfrm>
              <a:off x="7073900" y="934719"/>
              <a:ext cx="1152525" cy="543560"/>
            </a:xfrm>
            <a:custGeom>
              <a:avLst/>
              <a:gdLst/>
              <a:ahLst/>
              <a:cxnLst/>
              <a:rect l="l" t="t" r="r" b="b"/>
              <a:pathLst>
                <a:path w="1152525" h="543560">
                  <a:moveTo>
                    <a:pt x="1152144" y="0"/>
                  </a:moveTo>
                  <a:lnTo>
                    <a:pt x="1122172" y="0"/>
                  </a:lnTo>
                  <a:lnTo>
                    <a:pt x="1122172" y="5080"/>
                  </a:lnTo>
                  <a:lnTo>
                    <a:pt x="1122172" y="10160"/>
                  </a:lnTo>
                  <a:lnTo>
                    <a:pt x="1122172" y="513080"/>
                  </a:lnTo>
                  <a:lnTo>
                    <a:pt x="9144" y="513080"/>
                  </a:lnTo>
                  <a:lnTo>
                    <a:pt x="4572" y="513080"/>
                  </a:lnTo>
                  <a:lnTo>
                    <a:pt x="0" y="513080"/>
                  </a:lnTo>
                  <a:lnTo>
                    <a:pt x="0" y="533400"/>
                  </a:lnTo>
                  <a:lnTo>
                    <a:pt x="0" y="543560"/>
                  </a:lnTo>
                  <a:lnTo>
                    <a:pt x="1152144" y="543560"/>
                  </a:lnTo>
                  <a:lnTo>
                    <a:pt x="1152144" y="533400"/>
                  </a:lnTo>
                  <a:lnTo>
                    <a:pt x="1152144" y="10160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053071" y="914400"/>
              <a:ext cx="1143000" cy="533400"/>
            </a:xfrm>
            <a:custGeom>
              <a:avLst/>
              <a:gdLst/>
              <a:ahLst/>
              <a:cxnLst/>
              <a:rect l="l" t="t" r="r" b="b"/>
              <a:pathLst>
                <a:path w="1143000" h="533400">
                  <a:moveTo>
                    <a:pt x="1143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143000" y="533400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053071" y="914400"/>
              <a:ext cx="1143000" cy="533400"/>
            </a:xfrm>
            <a:custGeom>
              <a:avLst/>
              <a:gdLst/>
              <a:ahLst/>
              <a:cxnLst/>
              <a:rect l="l" t="t" r="r" b="b"/>
              <a:pathLst>
                <a:path w="1143000" h="533400">
                  <a:moveTo>
                    <a:pt x="0" y="533400"/>
                  </a:moveTo>
                  <a:lnTo>
                    <a:pt x="1143000" y="533400"/>
                  </a:lnTo>
                  <a:lnTo>
                    <a:pt x="11430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057643" y="990346"/>
            <a:ext cx="1134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7640" marR="101600" indent="-58419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돋움"/>
                <a:cs typeface="돋움"/>
              </a:rPr>
              <a:t>데이터베이스  구축</a:t>
            </a:r>
            <a:r>
              <a:rPr sz="1200" spc="-45" dirty="0">
                <a:latin typeface="돋움"/>
                <a:cs typeface="돋움"/>
              </a:rPr>
              <a:t> </a:t>
            </a:r>
            <a:r>
              <a:rPr sz="1200" spc="-5" dirty="0">
                <a:latin typeface="돋움"/>
                <a:cs typeface="돋움"/>
              </a:rPr>
              <a:t>(12장)</a:t>
            </a:r>
            <a:endParaRPr sz="1200">
              <a:latin typeface="돋움"/>
              <a:cs typeface="돋움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071116" y="1147571"/>
            <a:ext cx="4986655" cy="81280"/>
          </a:xfrm>
          <a:custGeom>
            <a:avLst/>
            <a:gdLst/>
            <a:ahLst/>
            <a:cxnLst/>
            <a:rect l="l" t="t" r="r" b="b"/>
            <a:pathLst>
              <a:path w="4986655" h="81280">
                <a:moveTo>
                  <a:pt x="50800" y="36322"/>
                </a:moveTo>
                <a:lnTo>
                  <a:pt x="0" y="36322"/>
                </a:lnTo>
                <a:lnTo>
                  <a:pt x="0" y="49022"/>
                </a:lnTo>
                <a:lnTo>
                  <a:pt x="50800" y="49022"/>
                </a:lnTo>
                <a:lnTo>
                  <a:pt x="50800" y="36322"/>
                </a:lnTo>
                <a:close/>
              </a:path>
              <a:path w="4986655" h="81280">
                <a:moveTo>
                  <a:pt x="139700" y="36322"/>
                </a:moveTo>
                <a:lnTo>
                  <a:pt x="88900" y="36322"/>
                </a:lnTo>
                <a:lnTo>
                  <a:pt x="88900" y="49022"/>
                </a:lnTo>
                <a:lnTo>
                  <a:pt x="139700" y="49022"/>
                </a:lnTo>
                <a:lnTo>
                  <a:pt x="139700" y="36322"/>
                </a:lnTo>
                <a:close/>
              </a:path>
              <a:path w="4986655" h="81280">
                <a:moveTo>
                  <a:pt x="228600" y="36322"/>
                </a:moveTo>
                <a:lnTo>
                  <a:pt x="177800" y="36322"/>
                </a:lnTo>
                <a:lnTo>
                  <a:pt x="177800" y="49022"/>
                </a:lnTo>
                <a:lnTo>
                  <a:pt x="228600" y="49022"/>
                </a:lnTo>
                <a:lnTo>
                  <a:pt x="228600" y="36322"/>
                </a:lnTo>
                <a:close/>
              </a:path>
              <a:path w="4986655" h="81280">
                <a:moveTo>
                  <a:pt x="381000" y="42672"/>
                </a:moveTo>
                <a:lnTo>
                  <a:pt x="368300" y="36322"/>
                </a:lnTo>
                <a:lnTo>
                  <a:pt x="304800" y="4572"/>
                </a:lnTo>
                <a:lnTo>
                  <a:pt x="304800" y="36322"/>
                </a:lnTo>
                <a:lnTo>
                  <a:pt x="266700" y="36322"/>
                </a:lnTo>
                <a:lnTo>
                  <a:pt x="266700" y="49022"/>
                </a:lnTo>
                <a:lnTo>
                  <a:pt x="304800" y="49022"/>
                </a:lnTo>
                <a:lnTo>
                  <a:pt x="304800" y="80772"/>
                </a:lnTo>
                <a:lnTo>
                  <a:pt x="368300" y="49022"/>
                </a:lnTo>
                <a:lnTo>
                  <a:pt x="381000" y="42672"/>
                </a:lnTo>
                <a:close/>
              </a:path>
              <a:path w="4986655" h="81280">
                <a:moveTo>
                  <a:pt x="1938528" y="42672"/>
                </a:moveTo>
                <a:lnTo>
                  <a:pt x="1925828" y="36322"/>
                </a:lnTo>
                <a:lnTo>
                  <a:pt x="1862328" y="4572"/>
                </a:lnTo>
                <a:lnTo>
                  <a:pt x="1862328" y="36322"/>
                </a:lnTo>
                <a:lnTo>
                  <a:pt x="1557528" y="36322"/>
                </a:lnTo>
                <a:lnTo>
                  <a:pt x="1557528" y="49022"/>
                </a:lnTo>
                <a:lnTo>
                  <a:pt x="1862328" y="49022"/>
                </a:lnTo>
                <a:lnTo>
                  <a:pt x="1862328" y="80772"/>
                </a:lnTo>
                <a:lnTo>
                  <a:pt x="1925828" y="49022"/>
                </a:lnTo>
                <a:lnTo>
                  <a:pt x="1938528" y="42672"/>
                </a:lnTo>
                <a:close/>
              </a:path>
              <a:path w="4986655" h="81280">
                <a:moveTo>
                  <a:pt x="3462528" y="38100"/>
                </a:moveTo>
                <a:lnTo>
                  <a:pt x="3449828" y="31750"/>
                </a:lnTo>
                <a:lnTo>
                  <a:pt x="3386328" y="0"/>
                </a:lnTo>
                <a:lnTo>
                  <a:pt x="3386328" y="31750"/>
                </a:lnTo>
                <a:lnTo>
                  <a:pt x="3081528" y="31750"/>
                </a:lnTo>
                <a:lnTo>
                  <a:pt x="3081528" y="44450"/>
                </a:lnTo>
                <a:lnTo>
                  <a:pt x="3386328" y="44450"/>
                </a:lnTo>
                <a:lnTo>
                  <a:pt x="3386328" y="76200"/>
                </a:lnTo>
                <a:lnTo>
                  <a:pt x="3449828" y="44450"/>
                </a:lnTo>
                <a:lnTo>
                  <a:pt x="3462528" y="38100"/>
                </a:lnTo>
                <a:close/>
              </a:path>
              <a:path w="4986655" h="81280">
                <a:moveTo>
                  <a:pt x="4986528" y="38100"/>
                </a:moveTo>
                <a:lnTo>
                  <a:pt x="4973828" y="31750"/>
                </a:lnTo>
                <a:lnTo>
                  <a:pt x="4910328" y="0"/>
                </a:lnTo>
                <a:lnTo>
                  <a:pt x="4910328" y="31750"/>
                </a:lnTo>
                <a:lnTo>
                  <a:pt x="4605528" y="31750"/>
                </a:lnTo>
                <a:lnTo>
                  <a:pt x="4605528" y="44450"/>
                </a:lnTo>
                <a:lnTo>
                  <a:pt x="4910328" y="44450"/>
                </a:lnTo>
                <a:lnTo>
                  <a:pt x="4910328" y="76200"/>
                </a:lnTo>
                <a:lnTo>
                  <a:pt x="4973828" y="44450"/>
                </a:lnTo>
                <a:lnTo>
                  <a:pt x="4986528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057400" y="2228849"/>
            <a:ext cx="31750" cy="533400"/>
          </a:xfrm>
          <a:custGeom>
            <a:avLst/>
            <a:gdLst/>
            <a:ahLst/>
            <a:cxnLst/>
            <a:rect l="l" t="t" r="r" b="b"/>
            <a:pathLst>
              <a:path w="31750" h="533400">
                <a:moveTo>
                  <a:pt x="31496" y="0"/>
                </a:moveTo>
                <a:lnTo>
                  <a:pt x="0" y="0"/>
                </a:lnTo>
                <a:lnTo>
                  <a:pt x="0" y="6350"/>
                </a:lnTo>
                <a:lnTo>
                  <a:pt x="0" y="12700"/>
                </a:lnTo>
                <a:lnTo>
                  <a:pt x="0" y="514350"/>
                </a:lnTo>
                <a:lnTo>
                  <a:pt x="19304" y="514350"/>
                </a:lnTo>
                <a:lnTo>
                  <a:pt x="19304" y="533400"/>
                </a:lnTo>
                <a:lnTo>
                  <a:pt x="31496" y="533400"/>
                </a:lnTo>
                <a:lnTo>
                  <a:pt x="31496" y="12700"/>
                </a:lnTo>
                <a:lnTo>
                  <a:pt x="31496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057400" y="2983229"/>
            <a:ext cx="31750" cy="527050"/>
          </a:xfrm>
          <a:custGeom>
            <a:avLst/>
            <a:gdLst/>
            <a:ahLst/>
            <a:cxnLst/>
            <a:rect l="l" t="t" r="r" b="b"/>
            <a:pathLst>
              <a:path w="31750" h="527050">
                <a:moveTo>
                  <a:pt x="31496" y="6350"/>
                </a:moveTo>
                <a:lnTo>
                  <a:pt x="25400" y="6350"/>
                </a:lnTo>
                <a:lnTo>
                  <a:pt x="25400" y="0"/>
                </a:lnTo>
                <a:lnTo>
                  <a:pt x="0" y="0"/>
                </a:lnTo>
                <a:lnTo>
                  <a:pt x="0" y="508000"/>
                </a:lnTo>
                <a:lnTo>
                  <a:pt x="19304" y="508000"/>
                </a:lnTo>
                <a:lnTo>
                  <a:pt x="19304" y="527050"/>
                </a:lnTo>
                <a:lnTo>
                  <a:pt x="31496" y="527050"/>
                </a:lnTo>
                <a:lnTo>
                  <a:pt x="31496" y="635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57400" y="3721100"/>
            <a:ext cx="30480" cy="533400"/>
          </a:xfrm>
          <a:custGeom>
            <a:avLst/>
            <a:gdLst/>
            <a:ahLst/>
            <a:cxnLst/>
            <a:rect l="l" t="t" r="r" b="b"/>
            <a:pathLst>
              <a:path w="30480" h="533400">
                <a:moveTo>
                  <a:pt x="29972" y="0"/>
                </a:moveTo>
                <a:lnTo>
                  <a:pt x="0" y="0"/>
                </a:lnTo>
                <a:lnTo>
                  <a:pt x="0" y="5080"/>
                </a:lnTo>
                <a:lnTo>
                  <a:pt x="0" y="8890"/>
                </a:lnTo>
                <a:lnTo>
                  <a:pt x="0" y="513080"/>
                </a:lnTo>
                <a:lnTo>
                  <a:pt x="20828" y="513080"/>
                </a:lnTo>
                <a:lnTo>
                  <a:pt x="20828" y="533400"/>
                </a:lnTo>
                <a:lnTo>
                  <a:pt x="29972" y="533400"/>
                </a:lnTo>
                <a:lnTo>
                  <a:pt x="29972" y="8890"/>
                </a:lnTo>
                <a:lnTo>
                  <a:pt x="29972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057400" y="4483100"/>
            <a:ext cx="30480" cy="533400"/>
          </a:xfrm>
          <a:custGeom>
            <a:avLst/>
            <a:gdLst/>
            <a:ahLst/>
            <a:cxnLst/>
            <a:rect l="l" t="t" r="r" b="b"/>
            <a:pathLst>
              <a:path w="30480" h="533400">
                <a:moveTo>
                  <a:pt x="29972" y="0"/>
                </a:moveTo>
                <a:lnTo>
                  <a:pt x="0" y="0"/>
                </a:lnTo>
                <a:lnTo>
                  <a:pt x="0" y="5080"/>
                </a:lnTo>
                <a:lnTo>
                  <a:pt x="0" y="8890"/>
                </a:lnTo>
                <a:lnTo>
                  <a:pt x="0" y="513080"/>
                </a:lnTo>
                <a:lnTo>
                  <a:pt x="20828" y="513080"/>
                </a:lnTo>
                <a:lnTo>
                  <a:pt x="20828" y="533400"/>
                </a:lnTo>
                <a:lnTo>
                  <a:pt x="29972" y="533400"/>
                </a:lnTo>
                <a:lnTo>
                  <a:pt x="29972" y="8890"/>
                </a:lnTo>
                <a:lnTo>
                  <a:pt x="29972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897127" y="909827"/>
          <a:ext cx="1149985" cy="4274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6100">
                <a:tc gridSpan="2">
                  <a:txBody>
                    <a:bodyPr/>
                    <a:lstStyle/>
                    <a:p>
                      <a:pPr marL="418465" marR="190500" indent="-27940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설계를</a:t>
                      </a:r>
                      <a:r>
                        <a:rPr sz="1200" spc="-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위한  준비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882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86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100">
                <a:tc gridSpan="2">
                  <a:txBody>
                    <a:bodyPr/>
                    <a:lstStyle/>
                    <a:p>
                      <a:pPr marL="215265" marR="113030" indent="-1022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데이터베이스  개요</a:t>
                      </a:r>
                      <a:r>
                        <a:rPr sz="1200" spc="-40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(1장)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465">
                <a:tc gridSpan="2">
                  <a:txBody>
                    <a:bodyPr/>
                    <a:lstStyle/>
                    <a:p>
                      <a:pPr marL="107314" marR="114300" indent="25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시스템구축 </a:t>
                      </a:r>
                      <a:r>
                        <a:rPr sz="1200" spc="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&amp; </a:t>
                      </a:r>
                      <a:r>
                        <a:rPr sz="1200" spc="-5" dirty="0">
                          <a:latin typeface="돋움"/>
                          <a:cs typeface="돋움"/>
                        </a:rPr>
                        <a:t>DB설계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 (2장)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5465">
                <a:tc gridSpan="2">
                  <a:txBody>
                    <a:bodyPr/>
                    <a:lstStyle/>
                    <a:p>
                      <a:pPr marL="37465" marR="43180" indent="7112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200" spc="-5" dirty="0">
                          <a:latin typeface="돋움"/>
                          <a:cs typeface="돋움"/>
                        </a:rPr>
                        <a:t>DB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모델링의 </a:t>
                      </a:r>
                      <a:r>
                        <a:rPr sz="1200" spc="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주요</a:t>
                      </a:r>
                      <a:r>
                        <a:rPr sz="1200" spc="400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개념 </a:t>
                      </a:r>
                      <a:r>
                        <a:rPr sz="1200" spc="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(3장)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895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5465">
                <a:tc gridSpan="2"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200" spc="-5" dirty="0">
                          <a:latin typeface="돋움"/>
                          <a:cs typeface="돋움"/>
                        </a:rPr>
                        <a:t>모델링</a:t>
                      </a:r>
                      <a:r>
                        <a:rPr sz="1200" spc="-50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spc="-5" dirty="0">
                          <a:latin typeface="돋움"/>
                          <a:cs typeface="돋움"/>
                        </a:rPr>
                        <a:t>도구의</a:t>
                      </a:r>
                      <a:endParaRPr sz="1200">
                        <a:latin typeface="돋움"/>
                        <a:cs typeface="돋움"/>
                      </a:endParaRPr>
                    </a:p>
                    <a:p>
                      <a:pPr marL="36830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사용</a:t>
                      </a:r>
                      <a:r>
                        <a:rPr sz="1200" spc="-50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(4장)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895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29" name="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5071" y="2447544"/>
            <a:ext cx="228600" cy="76200"/>
          </a:xfrm>
          <a:prstGeom prst="rect">
            <a:avLst/>
          </a:prstGeom>
        </p:spPr>
      </p:pic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4216400" y="2205227"/>
          <a:ext cx="1270635" cy="3244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5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6100">
                <a:tc gridSpan="2">
                  <a:txBody>
                    <a:bodyPr/>
                    <a:lstStyle/>
                    <a:p>
                      <a:pPr marL="290830" marR="178435" indent="-18478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식별자/관계의  정의(7장)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889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2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230">
                <a:tc gridSpan="2">
                  <a:txBody>
                    <a:bodyPr/>
                    <a:lstStyle/>
                    <a:p>
                      <a:pPr marL="157480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주식별자</a:t>
                      </a:r>
                      <a:r>
                        <a:rPr sz="1200" spc="-6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정의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127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230">
                <a:tc gridSpan="2">
                  <a:txBody>
                    <a:bodyPr/>
                    <a:lstStyle/>
                    <a:p>
                      <a:pPr marL="309880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관계</a:t>
                      </a:r>
                      <a:r>
                        <a:rPr sz="1200" spc="-6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정의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127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1325">
                <a:tc gridSpan="2"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200" spc="-5" dirty="0">
                          <a:latin typeface="돋움"/>
                          <a:cs typeface="돋움"/>
                        </a:rPr>
                        <a:t>외래식별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자</a:t>
                      </a:r>
                      <a:r>
                        <a:rPr sz="1200" spc="-70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spc="-5" dirty="0">
                          <a:latin typeface="돋움"/>
                          <a:cs typeface="돋움"/>
                        </a:rPr>
                        <a:t>정의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1270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1325">
                <a:tc gridSpan="2"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업무규칙정의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127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1" name="object 31"/>
          <p:cNvSpPr/>
          <p:nvPr/>
        </p:nvSpPr>
        <p:spPr>
          <a:xfrm>
            <a:off x="6871716" y="4345939"/>
            <a:ext cx="30480" cy="627380"/>
          </a:xfrm>
          <a:custGeom>
            <a:avLst/>
            <a:gdLst/>
            <a:ahLst/>
            <a:cxnLst/>
            <a:rect l="l" t="t" r="r" b="b"/>
            <a:pathLst>
              <a:path w="30479" h="627379">
                <a:moveTo>
                  <a:pt x="29972" y="0"/>
                </a:moveTo>
                <a:lnTo>
                  <a:pt x="0" y="0"/>
                </a:lnTo>
                <a:lnTo>
                  <a:pt x="0" y="5080"/>
                </a:lnTo>
                <a:lnTo>
                  <a:pt x="0" y="8890"/>
                </a:lnTo>
                <a:lnTo>
                  <a:pt x="0" y="607060"/>
                </a:lnTo>
                <a:lnTo>
                  <a:pt x="20828" y="607060"/>
                </a:lnTo>
                <a:lnTo>
                  <a:pt x="20828" y="627380"/>
                </a:lnTo>
                <a:lnTo>
                  <a:pt x="29972" y="627380"/>
                </a:lnTo>
                <a:lnTo>
                  <a:pt x="29972" y="8890"/>
                </a:lnTo>
                <a:lnTo>
                  <a:pt x="29972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5741923" y="2203704"/>
          <a:ext cx="1094739" cy="2753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4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6100">
                <a:tc gridSpan="2">
                  <a:txBody>
                    <a:bodyPr/>
                    <a:lstStyle/>
                    <a:p>
                      <a:pPr marL="29464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상세화</a:t>
                      </a:r>
                      <a:endParaRPr sz="1200">
                        <a:latin typeface="돋움"/>
                        <a:cs typeface="돋움"/>
                      </a:endParaRPr>
                    </a:p>
                    <a:p>
                      <a:pPr marL="34480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(7장)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2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230">
                <a:tc gridSpan="2">
                  <a:txBody>
                    <a:bodyPr/>
                    <a:lstStyle/>
                    <a:p>
                      <a:pPr marL="384810" marR="245110" indent="-15240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세부속성  확정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361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930">
                <a:tc gridSpan="2"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정규화</a:t>
                      </a:r>
                      <a:endParaRPr sz="1200">
                        <a:latin typeface="돋움"/>
                        <a:cs typeface="돋움"/>
                      </a:endParaRPr>
                    </a:p>
                    <a:p>
                      <a:pPr marL="8890" algn="ctr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(8</a:t>
                      </a:r>
                      <a:r>
                        <a:rPr sz="1200" spc="-5" dirty="0">
                          <a:latin typeface="돋움"/>
                          <a:cs typeface="돋움"/>
                        </a:rPr>
                        <a:t>장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08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715">
                <a:tc gridSpan="2">
                  <a:txBody>
                    <a:bodyPr/>
                    <a:lstStyle/>
                    <a:p>
                      <a:pPr marL="208915" marR="191770" indent="92710" algn="just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돋움"/>
                          <a:cs typeface="돋움"/>
                        </a:rPr>
                        <a:t>도메인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/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용어사전 </a:t>
                      </a:r>
                      <a:r>
                        <a:rPr sz="1200" spc="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정의</a:t>
                      </a:r>
                      <a:r>
                        <a:rPr sz="1200" spc="-6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장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33" name="object 3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29071" y="2447544"/>
            <a:ext cx="228600" cy="76200"/>
          </a:xfrm>
          <a:prstGeom prst="rect">
            <a:avLst/>
          </a:prstGeom>
        </p:spPr>
      </p:pic>
      <p:sp>
        <p:nvSpPr>
          <p:cNvPr id="34" name="object 34"/>
          <p:cNvSpPr/>
          <p:nvPr/>
        </p:nvSpPr>
        <p:spPr>
          <a:xfrm>
            <a:off x="6892543" y="3688079"/>
            <a:ext cx="9525" cy="434340"/>
          </a:xfrm>
          <a:custGeom>
            <a:avLst/>
            <a:gdLst/>
            <a:ahLst/>
            <a:cxnLst/>
            <a:rect l="l" t="t" r="r" b="b"/>
            <a:pathLst>
              <a:path w="9525" h="434339">
                <a:moveTo>
                  <a:pt x="0" y="434340"/>
                </a:moveTo>
                <a:lnTo>
                  <a:pt x="9144" y="434340"/>
                </a:lnTo>
                <a:lnTo>
                  <a:pt x="9144" y="0"/>
                </a:lnTo>
                <a:lnTo>
                  <a:pt x="0" y="0"/>
                </a:lnTo>
                <a:lnTo>
                  <a:pt x="0" y="43434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7069328" y="2203704"/>
          <a:ext cx="1089659" cy="3244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610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통합및</a:t>
                      </a:r>
                      <a:r>
                        <a:rPr sz="1200" spc="-5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검증</a:t>
                      </a:r>
                      <a:endParaRPr sz="1200">
                        <a:latin typeface="돋움"/>
                        <a:cs typeface="돋움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돋움"/>
                          <a:cs typeface="돋움"/>
                        </a:rPr>
                        <a:t>(10장)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2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230">
                <a:tc gridSpan="2">
                  <a:txBody>
                    <a:bodyPr/>
                    <a:lstStyle/>
                    <a:p>
                      <a:pPr marL="208279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ERD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통합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127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230">
                <a:tc gridSpan="2"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엔티티</a:t>
                      </a:r>
                      <a:r>
                        <a:rPr sz="1200" spc="-6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검증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127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1959">
                <a:tc gridSpan="2"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관계</a:t>
                      </a:r>
                      <a:r>
                        <a:rPr sz="1200" spc="-6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검증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1270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82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1325">
                <a:tc gridSpan="2">
                  <a:txBody>
                    <a:bodyPr/>
                    <a:lstStyle/>
                    <a:p>
                      <a:pPr marL="213995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속성</a:t>
                      </a:r>
                      <a:r>
                        <a:rPr sz="1200" spc="-6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검증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127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36" name="object 3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3428" y="2447544"/>
            <a:ext cx="228600" cy="76200"/>
          </a:xfrm>
          <a:prstGeom prst="rect">
            <a:avLst/>
          </a:prstGeom>
        </p:spPr>
      </p:pic>
      <p:sp>
        <p:nvSpPr>
          <p:cNvPr id="37" name="object 37"/>
          <p:cNvSpPr/>
          <p:nvPr/>
        </p:nvSpPr>
        <p:spPr>
          <a:xfrm>
            <a:off x="2895600" y="1447800"/>
            <a:ext cx="5257800" cy="762000"/>
          </a:xfrm>
          <a:custGeom>
            <a:avLst/>
            <a:gdLst/>
            <a:ahLst/>
            <a:cxnLst/>
            <a:rect l="l" t="t" r="r" b="b"/>
            <a:pathLst>
              <a:path w="5257800" h="762000">
                <a:moveTo>
                  <a:pt x="1143000" y="0"/>
                </a:moveTo>
                <a:lnTo>
                  <a:pt x="0" y="762000"/>
                </a:lnTo>
              </a:path>
              <a:path w="5257800" h="762000">
                <a:moveTo>
                  <a:pt x="2272284" y="0"/>
                </a:moveTo>
                <a:lnTo>
                  <a:pt x="5257800" y="74828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12장.</a:t>
            </a:r>
            <a:r>
              <a:rPr spc="-65" dirty="0"/>
              <a:t> </a:t>
            </a:r>
            <a:r>
              <a:rPr spc="-50" dirty="0"/>
              <a:t>데이터베이스</a:t>
            </a:r>
            <a:r>
              <a:rPr spc="-65" dirty="0"/>
              <a:t> </a:t>
            </a:r>
            <a:r>
              <a:rPr spc="-50" dirty="0"/>
              <a:t>구축</a:t>
            </a: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36420" y="405384"/>
            <a:ext cx="4204970" cy="5817235"/>
            <a:chOff x="1836420" y="405384"/>
            <a:chExt cx="4204970" cy="58172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36420" y="405384"/>
              <a:ext cx="4204715" cy="25923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36420" y="3267456"/>
              <a:ext cx="4204715" cy="29550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57827" y="3008376"/>
              <a:ext cx="141732" cy="22707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256532" y="2781300"/>
              <a:ext cx="532130" cy="216535"/>
            </a:xfrm>
            <a:custGeom>
              <a:avLst/>
              <a:gdLst/>
              <a:ahLst/>
              <a:cxnLst/>
              <a:rect l="l" t="t" r="r" b="b"/>
              <a:pathLst>
                <a:path w="532129" h="216535">
                  <a:moveTo>
                    <a:pt x="0" y="36067"/>
                  </a:moveTo>
                  <a:lnTo>
                    <a:pt x="2831" y="22020"/>
                  </a:lnTo>
                  <a:lnTo>
                    <a:pt x="10556" y="10556"/>
                  </a:lnTo>
                  <a:lnTo>
                    <a:pt x="22020" y="2831"/>
                  </a:lnTo>
                  <a:lnTo>
                    <a:pt x="36067" y="0"/>
                  </a:lnTo>
                  <a:lnTo>
                    <a:pt x="495807" y="0"/>
                  </a:lnTo>
                  <a:lnTo>
                    <a:pt x="509855" y="2831"/>
                  </a:lnTo>
                  <a:lnTo>
                    <a:pt x="521319" y="10556"/>
                  </a:lnTo>
                  <a:lnTo>
                    <a:pt x="529044" y="22020"/>
                  </a:lnTo>
                  <a:lnTo>
                    <a:pt x="531876" y="36067"/>
                  </a:lnTo>
                  <a:lnTo>
                    <a:pt x="531876" y="180339"/>
                  </a:lnTo>
                  <a:lnTo>
                    <a:pt x="529044" y="194387"/>
                  </a:lnTo>
                  <a:lnTo>
                    <a:pt x="521319" y="205851"/>
                  </a:lnTo>
                  <a:lnTo>
                    <a:pt x="509855" y="213576"/>
                  </a:lnTo>
                  <a:lnTo>
                    <a:pt x="495807" y="216408"/>
                  </a:lnTo>
                  <a:lnTo>
                    <a:pt x="36067" y="216408"/>
                  </a:lnTo>
                  <a:lnTo>
                    <a:pt x="22020" y="213576"/>
                  </a:lnTo>
                  <a:lnTo>
                    <a:pt x="10556" y="205851"/>
                  </a:lnTo>
                  <a:lnTo>
                    <a:pt x="2831" y="194387"/>
                  </a:lnTo>
                  <a:lnTo>
                    <a:pt x="0" y="180339"/>
                  </a:lnTo>
                  <a:lnTo>
                    <a:pt x="0" y="36067"/>
                  </a:lnTo>
                  <a:close/>
                </a:path>
              </a:pathLst>
            </a:custGeom>
            <a:ln w="121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83540" y="345135"/>
            <a:ext cx="1250315" cy="871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latin typeface="굴림"/>
                <a:cs typeface="굴림"/>
              </a:rPr>
              <a:t>Step</a:t>
            </a:r>
            <a:r>
              <a:rPr sz="1800" b="1" spc="-10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6.</a:t>
            </a:r>
            <a:endParaRPr sz="1800">
              <a:latin typeface="굴림"/>
              <a:cs typeface="굴림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>
              <a:latin typeface="굴림"/>
              <a:cs typeface="굴림"/>
            </a:endParaRPr>
          </a:p>
          <a:p>
            <a:pPr marL="679450">
              <a:lnSpc>
                <a:spcPct val="100000"/>
              </a:lnSpc>
            </a:pPr>
            <a:r>
              <a:rPr sz="1600" spc="-5" dirty="0">
                <a:latin typeface="돋움"/>
                <a:cs typeface="돋움"/>
              </a:rPr>
              <a:t>(</a:t>
            </a:r>
            <a:r>
              <a:rPr sz="1600" spc="-10" dirty="0">
                <a:latin typeface="돋움"/>
                <a:cs typeface="돋움"/>
              </a:rPr>
              <a:t>계속</a:t>
            </a:r>
            <a:r>
              <a:rPr sz="1600" spc="-5" dirty="0">
                <a:latin typeface="돋움"/>
                <a:cs typeface="돋움"/>
              </a:rPr>
              <a:t>)</a:t>
            </a:r>
            <a:endParaRPr sz="1600">
              <a:latin typeface="돋움"/>
              <a:cs typeface="돋움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12장.</a:t>
            </a:r>
            <a:r>
              <a:rPr spc="-65" dirty="0"/>
              <a:t> </a:t>
            </a:r>
            <a:r>
              <a:rPr spc="-50" dirty="0"/>
              <a:t>데이터베이스</a:t>
            </a:r>
            <a:r>
              <a:rPr spc="-65" dirty="0"/>
              <a:t> </a:t>
            </a:r>
            <a:r>
              <a:rPr spc="-50" dirty="0"/>
              <a:t>구축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345135"/>
            <a:ext cx="61277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latin typeface="굴림"/>
                <a:cs typeface="굴림"/>
              </a:rPr>
              <a:t>Step</a:t>
            </a:r>
            <a:r>
              <a:rPr sz="1800" b="1" spc="-6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7.</a:t>
            </a:r>
            <a:r>
              <a:rPr sz="1800" b="1" spc="-3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MySQL</a:t>
            </a:r>
            <a:r>
              <a:rPr sz="1800" b="1" spc="-60" dirty="0">
                <a:latin typeface="굴림"/>
                <a:cs typeface="굴림"/>
              </a:rPr>
              <a:t> </a:t>
            </a:r>
            <a:r>
              <a:rPr sz="1800" b="1" dirty="0">
                <a:latin typeface="굴림"/>
                <a:cs typeface="굴림"/>
              </a:rPr>
              <a:t>Workbench</a:t>
            </a:r>
            <a:r>
              <a:rPr sz="1800" b="1" spc="-4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에서</a:t>
            </a:r>
            <a:r>
              <a:rPr sz="1800" b="1" spc="-6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정상</a:t>
            </a:r>
            <a:r>
              <a:rPr sz="1800" b="1" spc="-6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생성</a:t>
            </a:r>
            <a:r>
              <a:rPr sz="1800" b="1" spc="-6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여부를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확인한다</a:t>
            </a:r>
            <a:endParaRPr sz="1800">
              <a:latin typeface="굴림"/>
              <a:cs typeface="굴림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6759" y="1331975"/>
            <a:ext cx="2123440" cy="2859405"/>
            <a:chOff x="746759" y="1331975"/>
            <a:chExt cx="2123440" cy="28594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2781" y="1389268"/>
              <a:ext cx="2097766" cy="279258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51331" y="1336547"/>
              <a:ext cx="2113915" cy="2849880"/>
            </a:xfrm>
            <a:custGeom>
              <a:avLst/>
              <a:gdLst/>
              <a:ahLst/>
              <a:cxnLst/>
              <a:rect l="l" t="t" r="r" b="b"/>
              <a:pathLst>
                <a:path w="2113915" h="2849879">
                  <a:moveTo>
                    <a:pt x="0" y="2849879"/>
                  </a:moveTo>
                  <a:lnTo>
                    <a:pt x="2113788" y="2849879"/>
                  </a:lnTo>
                  <a:lnTo>
                    <a:pt x="2113788" y="0"/>
                  </a:lnTo>
                  <a:lnTo>
                    <a:pt x="0" y="0"/>
                  </a:lnTo>
                  <a:lnTo>
                    <a:pt x="0" y="2849879"/>
                  </a:lnTo>
                  <a:close/>
                </a:path>
              </a:pathLst>
            </a:custGeom>
            <a:ln w="9143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55903" y="2709672"/>
              <a:ext cx="1440180" cy="1007744"/>
            </a:xfrm>
            <a:custGeom>
              <a:avLst/>
              <a:gdLst/>
              <a:ahLst/>
              <a:cxnLst/>
              <a:rect l="l" t="t" r="r" b="b"/>
              <a:pathLst>
                <a:path w="1440180" h="1007745">
                  <a:moveTo>
                    <a:pt x="0" y="84074"/>
                  </a:moveTo>
                  <a:lnTo>
                    <a:pt x="6607" y="51327"/>
                  </a:lnTo>
                  <a:lnTo>
                    <a:pt x="24625" y="24606"/>
                  </a:lnTo>
                  <a:lnTo>
                    <a:pt x="51349" y="6600"/>
                  </a:lnTo>
                  <a:lnTo>
                    <a:pt x="84073" y="0"/>
                  </a:lnTo>
                  <a:lnTo>
                    <a:pt x="1356106" y="0"/>
                  </a:lnTo>
                  <a:lnTo>
                    <a:pt x="1388852" y="6600"/>
                  </a:lnTo>
                  <a:lnTo>
                    <a:pt x="1415573" y="24606"/>
                  </a:lnTo>
                  <a:lnTo>
                    <a:pt x="1433579" y="51327"/>
                  </a:lnTo>
                  <a:lnTo>
                    <a:pt x="1440179" y="84074"/>
                  </a:lnTo>
                  <a:lnTo>
                    <a:pt x="1440179" y="923289"/>
                  </a:lnTo>
                  <a:lnTo>
                    <a:pt x="1433579" y="956036"/>
                  </a:lnTo>
                  <a:lnTo>
                    <a:pt x="1415573" y="982757"/>
                  </a:lnTo>
                  <a:lnTo>
                    <a:pt x="1388852" y="1000763"/>
                  </a:lnTo>
                  <a:lnTo>
                    <a:pt x="1356106" y="1007363"/>
                  </a:lnTo>
                  <a:lnTo>
                    <a:pt x="84073" y="1007363"/>
                  </a:lnTo>
                  <a:lnTo>
                    <a:pt x="51349" y="1000763"/>
                  </a:lnTo>
                  <a:lnTo>
                    <a:pt x="24625" y="982757"/>
                  </a:lnTo>
                  <a:lnTo>
                    <a:pt x="6607" y="956036"/>
                  </a:lnTo>
                  <a:lnTo>
                    <a:pt x="0" y="923289"/>
                  </a:lnTo>
                  <a:lnTo>
                    <a:pt x="0" y="84074"/>
                  </a:lnTo>
                  <a:close/>
                </a:path>
              </a:pathLst>
            </a:custGeom>
            <a:ln w="121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53628" y="399288"/>
            <a:ext cx="210312" cy="210312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12장.</a:t>
            </a:r>
            <a:r>
              <a:rPr spc="-65" dirty="0"/>
              <a:t> </a:t>
            </a:r>
            <a:r>
              <a:rPr spc="-50" dirty="0"/>
              <a:t>데이터베이스</a:t>
            </a:r>
            <a:r>
              <a:rPr spc="-65" dirty="0"/>
              <a:t> </a:t>
            </a:r>
            <a:r>
              <a:rPr spc="-50" dirty="0"/>
              <a:t>구축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75564"/>
            <a:ext cx="7763509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sz="3000" spc="10" dirty="0"/>
              <a:t>12.4</a:t>
            </a:r>
            <a:r>
              <a:rPr sz="3000" spc="-80" dirty="0"/>
              <a:t> </a:t>
            </a:r>
            <a:r>
              <a:rPr sz="3000" spc="25" dirty="0"/>
              <a:t>역공학에</a:t>
            </a:r>
            <a:r>
              <a:rPr sz="3000" spc="-90" dirty="0"/>
              <a:t> </a:t>
            </a:r>
            <a:r>
              <a:rPr sz="3000" spc="35" dirty="0"/>
              <a:t>의한</a:t>
            </a:r>
            <a:r>
              <a:rPr sz="3000" spc="-70" dirty="0"/>
              <a:t> </a:t>
            </a:r>
            <a:r>
              <a:rPr sz="3000" spc="15" dirty="0"/>
              <a:t>데이터베이스</a:t>
            </a:r>
            <a:r>
              <a:rPr sz="3000" spc="-100" dirty="0"/>
              <a:t> </a:t>
            </a:r>
            <a:r>
              <a:rPr sz="3000" spc="15" dirty="0"/>
              <a:t>분석</a:t>
            </a:r>
            <a:endParaRPr sz="3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12장.</a:t>
            </a:r>
            <a:r>
              <a:rPr spc="-65" dirty="0"/>
              <a:t> </a:t>
            </a:r>
            <a:r>
              <a:rPr spc="-50" dirty="0"/>
              <a:t>데이터베이스</a:t>
            </a:r>
            <a:r>
              <a:rPr spc="-65" dirty="0"/>
              <a:t> </a:t>
            </a:r>
            <a:r>
              <a:rPr spc="-50" dirty="0"/>
              <a:t>구축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743652"/>
            <a:ext cx="8322309" cy="33350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00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dirty="0">
                <a:latin typeface="굴림"/>
                <a:cs typeface="굴림"/>
              </a:rPr>
              <a:t>역공학(reverse</a:t>
            </a:r>
            <a:r>
              <a:rPr sz="2000" b="1" spc="-105" dirty="0">
                <a:latin typeface="굴림"/>
                <a:cs typeface="굴림"/>
              </a:rPr>
              <a:t> </a:t>
            </a:r>
            <a:r>
              <a:rPr sz="2000" b="1" dirty="0">
                <a:latin typeface="굴림"/>
                <a:cs typeface="굴림"/>
              </a:rPr>
              <a:t>engineering)</a:t>
            </a:r>
            <a:endParaRPr sz="2000">
              <a:latin typeface="굴림"/>
              <a:cs typeface="굴림"/>
            </a:endParaRPr>
          </a:p>
          <a:p>
            <a:pPr marL="756285" marR="5080" lvl="1" indent="-287020" algn="just">
              <a:lnSpc>
                <a:spcPct val="110000"/>
              </a:lnSpc>
              <a:spcBef>
                <a:spcPts val="140"/>
              </a:spcBef>
              <a:buFont typeface=""/>
              <a:buChar char="–"/>
              <a:tabLst>
                <a:tab pos="756920" algn="l"/>
              </a:tabLst>
            </a:pPr>
            <a:r>
              <a:rPr sz="1800" b="1" dirty="0">
                <a:latin typeface="굴림"/>
                <a:cs typeface="굴림"/>
              </a:rPr>
              <a:t>설계→DB구축의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순서를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반대로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하여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이미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구축된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dirty="0">
                <a:latin typeface="굴림"/>
                <a:cs typeface="굴림"/>
              </a:rPr>
              <a:t>데이터베이스로부터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설계 </a:t>
            </a:r>
            <a:r>
              <a:rPr sz="1800" b="1" spc="-57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정보를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얻어내는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과정</a:t>
            </a:r>
            <a:endParaRPr sz="1800">
              <a:latin typeface="굴림"/>
              <a:cs typeface="굴림"/>
            </a:endParaRPr>
          </a:p>
          <a:p>
            <a:pPr marL="1155700" marR="59690" lvl="2" indent="-228600" algn="just">
              <a:lnSpc>
                <a:spcPct val="110000"/>
              </a:lnSpc>
              <a:spcBef>
                <a:spcPts val="430"/>
              </a:spcBef>
              <a:buFont typeface=""/>
              <a:buChar char="•"/>
              <a:tabLst>
                <a:tab pos="1156335" algn="l"/>
              </a:tabLst>
            </a:pPr>
            <a:r>
              <a:rPr sz="1800" b="1" spc="20" dirty="0">
                <a:latin typeface="굴림"/>
                <a:cs typeface="굴림"/>
              </a:rPr>
              <a:t>과거에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구축된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dirty="0">
                <a:latin typeface="굴림"/>
                <a:cs typeface="굴림"/>
              </a:rPr>
              <a:t>데이터베이스에는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많은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수의</a:t>
            </a:r>
            <a:r>
              <a:rPr sz="1800" b="1" spc="-65" dirty="0">
                <a:latin typeface="굴림"/>
                <a:cs typeface="굴림"/>
              </a:rPr>
              <a:t> </a:t>
            </a:r>
            <a:r>
              <a:rPr sz="1800" b="1" dirty="0">
                <a:latin typeface="굴림"/>
                <a:cs typeface="굴림"/>
              </a:rPr>
              <a:t>테이블,</a:t>
            </a:r>
            <a:r>
              <a:rPr sz="1800" b="1" spc="-6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뷰,</a:t>
            </a:r>
            <a:r>
              <a:rPr sz="1800" b="1" spc="-4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인덱스</a:t>
            </a:r>
            <a:r>
              <a:rPr sz="1800" b="1" spc="-9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등의</a:t>
            </a:r>
            <a:r>
              <a:rPr sz="1800" b="1" spc="-65" dirty="0">
                <a:latin typeface="굴림"/>
                <a:cs typeface="굴림"/>
              </a:rPr>
              <a:t> </a:t>
            </a:r>
            <a:r>
              <a:rPr sz="1800" b="1" spc="35" dirty="0">
                <a:latin typeface="굴림"/>
                <a:cs typeface="굴림"/>
              </a:rPr>
              <a:t>객 </a:t>
            </a:r>
            <a:r>
              <a:rPr sz="1800" b="1" spc="-58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체들이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포함되어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있기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때문에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단순히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객체들의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목록을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보는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것만으로는 </a:t>
            </a:r>
            <a:r>
              <a:rPr sz="1800" b="1" spc="-58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전체적인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dirty="0">
                <a:latin typeface="굴림"/>
                <a:cs typeface="굴림"/>
              </a:rPr>
              <a:t>데이터베이스의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구조나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업무를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알기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어렵다</a:t>
            </a:r>
            <a:endParaRPr sz="1800">
              <a:latin typeface="굴림"/>
              <a:cs typeface="굴림"/>
            </a:endParaRPr>
          </a:p>
          <a:p>
            <a:pPr marL="1155700" lvl="2" indent="-229235" algn="just">
              <a:lnSpc>
                <a:spcPct val="100000"/>
              </a:lnSpc>
              <a:spcBef>
                <a:spcPts val="650"/>
              </a:spcBef>
              <a:buFont typeface=""/>
              <a:buChar char="•"/>
              <a:tabLst>
                <a:tab pos="1156335" algn="l"/>
              </a:tabLst>
            </a:pPr>
            <a:r>
              <a:rPr sz="1800" b="1" spc="25" dirty="0">
                <a:latin typeface="굴림"/>
                <a:cs typeface="굴림"/>
              </a:rPr>
              <a:t>만일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데이터베이스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내에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있는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객체들을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가지고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ERD를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그릴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30" dirty="0">
                <a:latin typeface="굴림"/>
                <a:cs typeface="굴림"/>
              </a:rPr>
              <a:t>수</a:t>
            </a:r>
            <a:r>
              <a:rPr sz="1800" b="1" spc="-4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있다면</a:t>
            </a:r>
            <a:endParaRPr sz="1800">
              <a:latin typeface="굴림"/>
              <a:cs typeface="굴림"/>
            </a:endParaRPr>
          </a:p>
          <a:p>
            <a:pPr marL="1155700" algn="just">
              <a:lnSpc>
                <a:spcPct val="100000"/>
              </a:lnSpc>
              <a:spcBef>
                <a:spcPts val="215"/>
              </a:spcBef>
            </a:pPr>
            <a:r>
              <a:rPr sz="1800" b="1" spc="25" dirty="0">
                <a:latin typeface="굴림"/>
                <a:cs typeface="굴림"/>
              </a:rPr>
              <a:t>보다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입체적으로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dirty="0">
                <a:latin typeface="굴림"/>
                <a:cs typeface="굴림"/>
              </a:rPr>
              <a:t>데이터베이스를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파악할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35" dirty="0">
                <a:latin typeface="굴림"/>
                <a:cs typeface="굴림"/>
              </a:rPr>
              <a:t>수</a:t>
            </a:r>
            <a:r>
              <a:rPr sz="1800" b="1" spc="-4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있을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것이다</a:t>
            </a:r>
            <a:endParaRPr sz="1800">
              <a:latin typeface="굴림"/>
              <a:cs typeface="굴림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65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20" dirty="0">
                <a:latin typeface="굴림"/>
                <a:cs typeface="굴림"/>
              </a:rPr>
              <a:t>역공학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대상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dirty="0">
                <a:latin typeface="굴림"/>
                <a:cs typeface="굴림"/>
              </a:rPr>
              <a:t>데이터베이스에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접속하기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위한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ODBC</a:t>
            </a:r>
            <a:r>
              <a:rPr sz="1800" b="1" spc="-5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설정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필요</a:t>
            </a:r>
            <a:endParaRPr sz="18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75564"/>
            <a:ext cx="7763509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sz="3000" spc="10" dirty="0"/>
              <a:t>12.4</a:t>
            </a:r>
            <a:r>
              <a:rPr sz="3000" spc="-80" dirty="0"/>
              <a:t> </a:t>
            </a:r>
            <a:r>
              <a:rPr sz="3000" spc="25" dirty="0"/>
              <a:t>역공학에</a:t>
            </a:r>
            <a:r>
              <a:rPr sz="3000" spc="-90" dirty="0"/>
              <a:t> </a:t>
            </a:r>
            <a:r>
              <a:rPr sz="3000" spc="35" dirty="0"/>
              <a:t>의한</a:t>
            </a:r>
            <a:r>
              <a:rPr sz="3000" spc="-70" dirty="0"/>
              <a:t> </a:t>
            </a:r>
            <a:r>
              <a:rPr sz="3000" spc="15" dirty="0"/>
              <a:t>데이터베이스</a:t>
            </a:r>
            <a:r>
              <a:rPr sz="3000" spc="-100" dirty="0"/>
              <a:t> </a:t>
            </a:r>
            <a:r>
              <a:rPr sz="3000" spc="15" dirty="0"/>
              <a:t>분석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83540" y="1793875"/>
            <a:ext cx="807085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10" dirty="0">
                <a:latin typeface="굴림"/>
                <a:cs typeface="굴림"/>
              </a:rPr>
              <a:t>MySQL를</a:t>
            </a:r>
            <a:r>
              <a:rPr sz="2000" b="1" spc="-85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설치하면</a:t>
            </a:r>
            <a:r>
              <a:rPr sz="2000" b="1" spc="-95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기본적으로</a:t>
            </a:r>
            <a:r>
              <a:rPr sz="2000" b="1" spc="-10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설치되는</a:t>
            </a:r>
            <a:r>
              <a:rPr sz="2000" b="1" spc="-85" dirty="0">
                <a:latin typeface="굴림"/>
                <a:cs typeface="굴림"/>
              </a:rPr>
              <a:t> </a:t>
            </a:r>
            <a:r>
              <a:rPr sz="2000" b="1" spc="5" dirty="0">
                <a:latin typeface="굴림"/>
                <a:cs typeface="굴림"/>
              </a:rPr>
              <a:t>sakila</a:t>
            </a:r>
            <a:r>
              <a:rPr sz="2000" b="1" spc="-70" dirty="0">
                <a:latin typeface="굴림"/>
                <a:cs typeface="굴림"/>
              </a:rPr>
              <a:t> </a:t>
            </a:r>
            <a:r>
              <a:rPr sz="2000" b="1" spc="5" dirty="0">
                <a:latin typeface="굴림"/>
                <a:cs typeface="굴림"/>
              </a:rPr>
              <a:t>데이터베이스에</a:t>
            </a:r>
            <a:r>
              <a:rPr sz="2000" b="1" spc="-75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대해 </a:t>
            </a:r>
            <a:r>
              <a:rPr sz="2000" b="1" spc="-64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역공학을</a:t>
            </a:r>
            <a:r>
              <a:rPr sz="2000" b="1" spc="-10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적용한다</a:t>
            </a:r>
            <a:endParaRPr sz="2000">
              <a:latin typeface="굴림"/>
              <a:cs typeface="굴림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441191" y="2228088"/>
            <a:ext cx="2205355" cy="3975100"/>
            <a:chOff x="3441191" y="2228088"/>
            <a:chExt cx="2205355" cy="39751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57436" y="2286952"/>
              <a:ext cx="2179839" cy="390658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445763" y="2232660"/>
              <a:ext cx="2196465" cy="3965575"/>
            </a:xfrm>
            <a:custGeom>
              <a:avLst/>
              <a:gdLst/>
              <a:ahLst/>
              <a:cxnLst/>
              <a:rect l="l" t="t" r="r" b="b"/>
              <a:pathLst>
                <a:path w="2196465" h="3965575">
                  <a:moveTo>
                    <a:pt x="0" y="3965448"/>
                  </a:moveTo>
                  <a:lnTo>
                    <a:pt x="2196084" y="3965448"/>
                  </a:lnTo>
                  <a:lnTo>
                    <a:pt x="2196084" y="0"/>
                  </a:lnTo>
                  <a:lnTo>
                    <a:pt x="0" y="0"/>
                  </a:lnTo>
                  <a:lnTo>
                    <a:pt x="0" y="3965448"/>
                  </a:lnTo>
                  <a:close/>
                </a:path>
              </a:pathLst>
            </a:custGeom>
            <a:ln w="9144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12장.</a:t>
            </a:r>
            <a:r>
              <a:rPr spc="-65" dirty="0"/>
              <a:t> </a:t>
            </a:r>
            <a:r>
              <a:rPr spc="-50" dirty="0"/>
              <a:t>데이터베이스</a:t>
            </a:r>
            <a:r>
              <a:rPr spc="-65" dirty="0"/>
              <a:t> </a:t>
            </a:r>
            <a:r>
              <a:rPr spc="-50" dirty="0"/>
              <a:t>구축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53183" y="1461516"/>
            <a:ext cx="4375785" cy="3165475"/>
            <a:chOff x="1853183" y="1461516"/>
            <a:chExt cx="4375785" cy="31654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3183" y="1461516"/>
              <a:ext cx="4375404" cy="316534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413253" y="3861054"/>
              <a:ext cx="935990" cy="361315"/>
            </a:xfrm>
            <a:custGeom>
              <a:avLst/>
              <a:gdLst/>
              <a:ahLst/>
              <a:cxnLst/>
              <a:rect l="l" t="t" r="r" b="b"/>
              <a:pathLst>
                <a:path w="935989" h="361314">
                  <a:moveTo>
                    <a:pt x="0" y="180594"/>
                  </a:moveTo>
                  <a:lnTo>
                    <a:pt x="19805" y="128452"/>
                  </a:lnTo>
                  <a:lnTo>
                    <a:pt x="75364" y="82278"/>
                  </a:lnTo>
                  <a:lnTo>
                    <a:pt x="114743" y="62129"/>
                  </a:lnTo>
                  <a:lnTo>
                    <a:pt x="160892" y="44311"/>
                  </a:lnTo>
                  <a:lnTo>
                    <a:pt x="213087" y="29105"/>
                  </a:lnTo>
                  <a:lnTo>
                    <a:pt x="270605" y="16792"/>
                  </a:lnTo>
                  <a:lnTo>
                    <a:pt x="332723" y="7649"/>
                  </a:lnTo>
                  <a:lnTo>
                    <a:pt x="398718" y="1959"/>
                  </a:lnTo>
                  <a:lnTo>
                    <a:pt x="467868" y="0"/>
                  </a:lnTo>
                  <a:lnTo>
                    <a:pt x="537017" y="1959"/>
                  </a:lnTo>
                  <a:lnTo>
                    <a:pt x="603012" y="7649"/>
                  </a:lnTo>
                  <a:lnTo>
                    <a:pt x="665130" y="16792"/>
                  </a:lnTo>
                  <a:lnTo>
                    <a:pt x="722648" y="29105"/>
                  </a:lnTo>
                  <a:lnTo>
                    <a:pt x="774843" y="44311"/>
                  </a:lnTo>
                  <a:lnTo>
                    <a:pt x="820992" y="62129"/>
                  </a:lnTo>
                  <a:lnTo>
                    <a:pt x="860371" y="82278"/>
                  </a:lnTo>
                  <a:lnTo>
                    <a:pt x="892259" y="104479"/>
                  </a:lnTo>
                  <a:lnTo>
                    <a:pt x="930664" y="153917"/>
                  </a:lnTo>
                  <a:lnTo>
                    <a:pt x="935735" y="180594"/>
                  </a:lnTo>
                  <a:lnTo>
                    <a:pt x="930664" y="207270"/>
                  </a:lnTo>
                  <a:lnTo>
                    <a:pt x="892259" y="256708"/>
                  </a:lnTo>
                  <a:lnTo>
                    <a:pt x="860371" y="278909"/>
                  </a:lnTo>
                  <a:lnTo>
                    <a:pt x="820992" y="299058"/>
                  </a:lnTo>
                  <a:lnTo>
                    <a:pt x="774843" y="316876"/>
                  </a:lnTo>
                  <a:lnTo>
                    <a:pt x="722648" y="332082"/>
                  </a:lnTo>
                  <a:lnTo>
                    <a:pt x="665130" y="344395"/>
                  </a:lnTo>
                  <a:lnTo>
                    <a:pt x="603012" y="353538"/>
                  </a:lnTo>
                  <a:lnTo>
                    <a:pt x="537017" y="359228"/>
                  </a:lnTo>
                  <a:lnTo>
                    <a:pt x="467868" y="361188"/>
                  </a:lnTo>
                  <a:lnTo>
                    <a:pt x="398718" y="359228"/>
                  </a:lnTo>
                  <a:lnTo>
                    <a:pt x="332723" y="353538"/>
                  </a:lnTo>
                  <a:lnTo>
                    <a:pt x="270605" y="344395"/>
                  </a:lnTo>
                  <a:lnTo>
                    <a:pt x="213087" y="332082"/>
                  </a:lnTo>
                  <a:lnTo>
                    <a:pt x="160892" y="316876"/>
                  </a:lnTo>
                  <a:lnTo>
                    <a:pt x="114743" y="299058"/>
                  </a:lnTo>
                  <a:lnTo>
                    <a:pt x="75364" y="278909"/>
                  </a:lnTo>
                  <a:lnTo>
                    <a:pt x="43476" y="256708"/>
                  </a:lnTo>
                  <a:lnTo>
                    <a:pt x="5071" y="207270"/>
                  </a:lnTo>
                  <a:lnTo>
                    <a:pt x="0" y="180594"/>
                  </a:lnTo>
                  <a:close/>
                </a:path>
              </a:pathLst>
            </a:custGeom>
            <a:ln w="381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15411" y="2421636"/>
              <a:ext cx="1983105" cy="2159635"/>
            </a:xfrm>
            <a:custGeom>
              <a:avLst/>
              <a:gdLst/>
              <a:ahLst/>
              <a:cxnLst/>
              <a:rect l="l" t="t" r="r" b="b"/>
              <a:pathLst>
                <a:path w="1983104" h="2159635">
                  <a:moveTo>
                    <a:pt x="0" y="23367"/>
                  </a:moveTo>
                  <a:lnTo>
                    <a:pt x="1847" y="14305"/>
                  </a:lnTo>
                  <a:lnTo>
                    <a:pt x="6873" y="6873"/>
                  </a:lnTo>
                  <a:lnTo>
                    <a:pt x="14305" y="1847"/>
                  </a:lnTo>
                  <a:lnTo>
                    <a:pt x="23368" y="0"/>
                  </a:lnTo>
                  <a:lnTo>
                    <a:pt x="913891" y="0"/>
                  </a:lnTo>
                  <a:lnTo>
                    <a:pt x="922954" y="1847"/>
                  </a:lnTo>
                  <a:lnTo>
                    <a:pt x="930386" y="6873"/>
                  </a:lnTo>
                  <a:lnTo>
                    <a:pt x="935412" y="14305"/>
                  </a:lnTo>
                  <a:lnTo>
                    <a:pt x="937260" y="23367"/>
                  </a:lnTo>
                  <a:lnTo>
                    <a:pt x="937260" y="257048"/>
                  </a:lnTo>
                  <a:lnTo>
                    <a:pt x="935412" y="266110"/>
                  </a:lnTo>
                  <a:lnTo>
                    <a:pt x="930386" y="273542"/>
                  </a:lnTo>
                  <a:lnTo>
                    <a:pt x="922954" y="278568"/>
                  </a:lnTo>
                  <a:lnTo>
                    <a:pt x="913891" y="280415"/>
                  </a:lnTo>
                  <a:lnTo>
                    <a:pt x="23368" y="280415"/>
                  </a:lnTo>
                  <a:lnTo>
                    <a:pt x="14305" y="278568"/>
                  </a:lnTo>
                  <a:lnTo>
                    <a:pt x="6873" y="273542"/>
                  </a:lnTo>
                  <a:lnTo>
                    <a:pt x="1847" y="266110"/>
                  </a:lnTo>
                  <a:lnTo>
                    <a:pt x="0" y="257048"/>
                  </a:lnTo>
                  <a:lnTo>
                    <a:pt x="0" y="23367"/>
                  </a:lnTo>
                  <a:close/>
                </a:path>
                <a:path w="1983104" h="2159635">
                  <a:moveTo>
                    <a:pt x="0" y="1050163"/>
                  </a:moveTo>
                  <a:lnTo>
                    <a:pt x="2764" y="1036468"/>
                  </a:lnTo>
                  <a:lnTo>
                    <a:pt x="10302" y="1025286"/>
                  </a:lnTo>
                  <a:lnTo>
                    <a:pt x="21484" y="1017748"/>
                  </a:lnTo>
                  <a:lnTo>
                    <a:pt x="35179" y="1014984"/>
                  </a:lnTo>
                  <a:lnTo>
                    <a:pt x="902080" y="1014984"/>
                  </a:lnTo>
                  <a:lnTo>
                    <a:pt x="915775" y="1017748"/>
                  </a:lnTo>
                  <a:lnTo>
                    <a:pt x="926957" y="1025286"/>
                  </a:lnTo>
                  <a:lnTo>
                    <a:pt x="934495" y="1036468"/>
                  </a:lnTo>
                  <a:lnTo>
                    <a:pt x="937260" y="1050163"/>
                  </a:lnTo>
                  <a:lnTo>
                    <a:pt x="937260" y="1401952"/>
                  </a:lnTo>
                  <a:lnTo>
                    <a:pt x="934495" y="1415647"/>
                  </a:lnTo>
                  <a:lnTo>
                    <a:pt x="926957" y="1426829"/>
                  </a:lnTo>
                  <a:lnTo>
                    <a:pt x="915775" y="1434367"/>
                  </a:lnTo>
                  <a:lnTo>
                    <a:pt x="902080" y="1437132"/>
                  </a:lnTo>
                  <a:lnTo>
                    <a:pt x="35179" y="1437132"/>
                  </a:lnTo>
                  <a:lnTo>
                    <a:pt x="21484" y="1434367"/>
                  </a:lnTo>
                  <a:lnTo>
                    <a:pt x="10302" y="1426829"/>
                  </a:lnTo>
                  <a:lnTo>
                    <a:pt x="2764" y="1415647"/>
                  </a:lnTo>
                  <a:lnTo>
                    <a:pt x="0" y="1401952"/>
                  </a:lnTo>
                  <a:lnTo>
                    <a:pt x="0" y="1050163"/>
                  </a:lnTo>
                  <a:close/>
                </a:path>
                <a:path w="1983104" h="2159635">
                  <a:moveTo>
                    <a:pt x="1335024" y="1895475"/>
                  </a:moveTo>
                  <a:lnTo>
                    <a:pt x="1336917" y="1886152"/>
                  </a:lnTo>
                  <a:lnTo>
                    <a:pt x="1342072" y="1878520"/>
                  </a:lnTo>
                  <a:lnTo>
                    <a:pt x="1349704" y="1873365"/>
                  </a:lnTo>
                  <a:lnTo>
                    <a:pt x="1359027" y="1871471"/>
                  </a:lnTo>
                  <a:lnTo>
                    <a:pt x="1958721" y="1871471"/>
                  </a:lnTo>
                  <a:lnTo>
                    <a:pt x="1968043" y="1873365"/>
                  </a:lnTo>
                  <a:lnTo>
                    <a:pt x="1975675" y="1878520"/>
                  </a:lnTo>
                  <a:lnTo>
                    <a:pt x="1980830" y="1886152"/>
                  </a:lnTo>
                  <a:lnTo>
                    <a:pt x="1982724" y="1895475"/>
                  </a:lnTo>
                  <a:lnTo>
                    <a:pt x="1982724" y="2135505"/>
                  </a:lnTo>
                  <a:lnTo>
                    <a:pt x="1980830" y="2144827"/>
                  </a:lnTo>
                  <a:lnTo>
                    <a:pt x="1975675" y="2152459"/>
                  </a:lnTo>
                  <a:lnTo>
                    <a:pt x="1968043" y="2157614"/>
                  </a:lnTo>
                  <a:lnTo>
                    <a:pt x="1958721" y="2159508"/>
                  </a:lnTo>
                  <a:lnTo>
                    <a:pt x="1359027" y="2159508"/>
                  </a:lnTo>
                  <a:lnTo>
                    <a:pt x="1349704" y="2157614"/>
                  </a:lnTo>
                  <a:lnTo>
                    <a:pt x="1342072" y="2152459"/>
                  </a:lnTo>
                  <a:lnTo>
                    <a:pt x="1336917" y="2144827"/>
                  </a:lnTo>
                  <a:lnTo>
                    <a:pt x="1335024" y="2135505"/>
                  </a:lnTo>
                  <a:lnTo>
                    <a:pt x="1335024" y="1895475"/>
                  </a:lnTo>
                  <a:close/>
                </a:path>
              </a:pathLst>
            </a:custGeom>
            <a:ln w="121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83540" y="345135"/>
            <a:ext cx="47142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latin typeface="굴림"/>
                <a:cs typeface="굴림"/>
              </a:rPr>
              <a:t>Step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1.</a:t>
            </a:r>
            <a:r>
              <a:rPr sz="1800" b="1" spc="-3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sakila</a:t>
            </a:r>
            <a:r>
              <a:rPr sz="1800" b="1" spc="-5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접속을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위한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ODBC</a:t>
            </a:r>
            <a:r>
              <a:rPr sz="1800" b="1" spc="-65" dirty="0">
                <a:latin typeface="굴림"/>
                <a:cs typeface="굴림"/>
              </a:rPr>
              <a:t> </a:t>
            </a:r>
            <a:r>
              <a:rPr sz="1800" b="1" spc="35" dirty="0">
                <a:latin typeface="굴림"/>
                <a:cs typeface="굴림"/>
              </a:rPr>
              <a:t>를</a:t>
            </a:r>
            <a:r>
              <a:rPr sz="1800" b="1" spc="-4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설정한다</a:t>
            </a:r>
            <a:endParaRPr sz="1800">
              <a:latin typeface="굴림"/>
              <a:cs typeface="굴림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12장.</a:t>
            </a:r>
            <a:r>
              <a:rPr spc="-65" dirty="0"/>
              <a:t> </a:t>
            </a:r>
            <a:r>
              <a:rPr spc="-50" dirty="0"/>
              <a:t>데이터베이스</a:t>
            </a:r>
            <a:r>
              <a:rPr spc="-65" dirty="0"/>
              <a:t> </a:t>
            </a:r>
            <a:r>
              <a:rPr spc="-50" dirty="0"/>
              <a:t>구축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345135"/>
            <a:ext cx="78771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latin typeface="굴림"/>
                <a:cs typeface="굴림"/>
              </a:rPr>
              <a:t>Step</a:t>
            </a:r>
            <a:r>
              <a:rPr sz="1800" b="1" spc="-5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2.</a:t>
            </a:r>
            <a:r>
              <a:rPr sz="1800" b="1" spc="-2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메인</a:t>
            </a:r>
            <a:r>
              <a:rPr sz="1800" b="1" spc="-5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메뉴에서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-5" dirty="0">
                <a:latin typeface="굴림"/>
                <a:cs typeface="굴림"/>
              </a:rPr>
              <a:t>[Actions]→[Reverse</a:t>
            </a:r>
            <a:r>
              <a:rPr sz="1800" b="1" spc="-55" dirty="0">
                <a:latin typeface="굴림"/>
                <a:cs typeface="굴림"/>
              </a:rPr>
              <a:t> </a:t>
            </a:r>
            <a:r>
              <a:rPr sz="1800" b="1" dirty="0">
                <a:latin typeface="굴림"/>
                <a:cs typeface="굴림"/>
              </a:rPr>
              <a:t>engineering]</a:t>
            </a:r>
            <a:r>
              <a:rPr sz="1800" b="1" spc="-6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클릭하여</a:t>
            </a:r>
            <a:r>
              <a:rPr sz="1800" b="1" spc="-6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sakila</a:t>
            </a:r>
            <a:r>
              <a:rPr sz="1800" b="1" spc="-40" dirty="0">
                <a:latin typeface="굴림"/>
                <a:cs typeface="굴림"/>
              </a:rPr>
              <a:t> </a:t>
            </a:r>
            <a:r>
              <a:rPr sz="1800" b="1" spc="35" dirty="0">
                <a:latin typeface="굴림"/>
                <a:cs typeface="굴림"/>
              </a:rPr>
              <a:t>에</a:t>
            </a:r>
            <a:endParaRPr sz="1800">
              <a:latin typeface="굴림"/>
              <a:cs typeface="굴림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굴림"/>
                <a:cs typeface="굴림"/>
              </a:rPr>
              <a:t>connect</a:t>
            </a:r>
            <a:endParaRPr sz="1800">
              <a:latin typeface="굴림"/>
              <a:cs typeface="굴림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51459" y="1196339"/>
            <a:ext cx="4399915" cy="1409700"/>
            <a:chOff x="251459" y="1196339"/>
            <a:chExt cx="4399915" cy="14097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1459" y="1196339"/>
              <a:ext cx="4399788" cy="14097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724911" y="1557527"/>
              <a:ext cx="407034" cy="576580"/>
            </a:xfrm>
            <a:custGeom>
              <a:avLst/>
              <a:gdLst/>
              <a:ahLst/>
              <a:cxnLst/>
              <a:rect l="l" t="t" r="r" b="b"/>
              <a:pathLst>
                <a:path w="407035" h="576580">
                  <a:moveTo>
                    <a:pt x="0" y="33909"/>
                  </a:moveTo>
                  <a:lnTo>
                    <a:pt x="2672" y="20734"/>
                  </a:lnTo>
                  <a:lnTo>
                    <a:pt x="9953" y="9953"/>
                  </a:lnTo>
                  <a:lnTo>
                    <a:pt x="20734" y="2672"/>
                  </a:lnTo>
                  <a:lnTo>
                    <a:pt x="33908" y="0"/>
                  </a:lnTo>
                  <a:lnTo>
                    <a:pt x="372999" y="0"/>
                  </a:lnTo>
                  <a:lnTo>
                    <a:pt x="386173" y="2672"/>
                  </a:lnTo>
                  <a:lnTo>
                    <a:pt x="396954" y="9953"/>
                  </a:lnTo>
                  <a:lnTo>
                    <a:pt x="404235" y="20734"/>
                  </a:lnTo>
                  <a:lnTo>
                    <a:pt x="406907" y="33909"/>
                  </a:lnTo>
                  <a:lnTo>
                    <a:pt x="406907" y="542163"/>
                  </a:lnTo>
                  <a:lnTo>
                    <a:pt x="404235" y="555337"/>
                  </a:lnTo>
                  <a:lnTo>
                    <a:pt x="396954" y="566118"/>
                  </a:lnTo>
                  <a:lnTo>
                    <a:pt x="386173" y="573399"/>
                  </a:lnTo>
                  <a:lnTo>
                    <a:pt x="372999" y="576072"/>
                  </a:lnTo>
                  <a:lnTo>
                    <a:pt x="33908" y="576072"/>
                  </a:lnTo>
                  <a:lnTo>
                    <a:pt x="20734" y="573399"/>
                  </a:lnTo>
                  <a:lnTo>
                    <a:pt x="9953" y="566118"/>
                  </a:lnTo>
                  <a:lnTo>
                    <a:pt x="2672" y="555337"/>
                  </a:lnTo>
                  <a:lnTo>
                    <a:pt x="0" y="542163"/>
                  </a:lnTo>
                  <a:lnTo>
                    <a:pt x="0" y="33909"/>
                  </a:lnTo>
                  <a:close/>
                </a:path>
              </a:pathLst>
            </a:custGeom>
            <a:ln w="121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13076" y="2744723"/>
            <a:ext cx="228599" cy="2270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8951" y="3113532"/>
            <a:ext cx="3521964" cy="2345436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4471415" y="3927347"/>
            <a:ext cx="269875" cy="155575"/>
            <a:chOff x="4471415" y="3927347"/>
            <a:chExt cx="269875" cy="155575"/>
          </a:xfrm>
        </p:grpSpPr>
        <p:sp>
          <p:nvSpPr>
            <p:cNvPr id="9" name="object 9"/>
            <p:cNvSpPr/>
            <p:nvPr/>
          </p:nvSpPr>
          <p:spPr>
            <a:xfrm>
              <a:off x="4477511" y="3933443"/>
              <a:ext cx="257810" cy="143510"/>
            </a:xfrm>
            <a:custGeom>
              <a:avLst/>
              <a:gdLst/>
              <a:ahLst/>
              <a:cxnLst/>
              <a:rect l="l" t="t" r="r" b="b"/>
              <a:pathLst>
                <a:path w="257810" h="143510">
                  <a:moveTo>
                    <a:pt x="185927" y="0"/>
                  </a:moveTo>
                  <a:lnTo>
                    <a:pt x="185927" y="35813"/>
                  </a:lnTo>
                  <a:lnTo>
                    <a:pt x="0" y="35813"/>
                  </a:lnTo>
                  <a:lnTo>
                    <a:pt x="0" y="107441"/>
                  </a:lnTo>
                  <a:lnTo>
                    <a:pt x="185927" y="107441"/>
                  </a:lnTo>
                  <a:lnTo>
                    <a:pt x="185927" y="143255"/>
                  </a:lnTo>
                  <a:lnTo>
                    <a:pt x="257555" y="71627"/>
                  </a:lnTo>
                  <a:lnTo>
                    <a:pt x="185927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477511" y="3933443"/>
              <a:ext cx="257810" cy="143510"/>
            </a:xfrm>
            <a:custGeom>
              <a:avLst/>
              <a:gdLst/>
              <a:ahLst/>
              <a:cxnLst/>
              <a:rect l="l" t="t" r="r" b="b"/>
              <a:pathLst>
                <a:path w="257810" h="143510">
                  <a:moveTo>
                    <a:pt x="0" y="35813"/>
                  </a:moveTo>
                  <a:lnTo>
                    <a:pt x="185927" y="35813"/>
                  </a:lnTo>
                  <a:lnTo>
                    <a:pt x="185927" y="0"/>
                  </a:lnTo>
                  <a:lnTo>
                    <a:pt x="257555" y="71627"/>
                  </a:lnTo>
                  <a:lnTo>
                    <a:pt x="185927" y="143255"/>
                  </a:lnTo>
                  <a:lnTo>
                    <a:pt x="185927" y="107441"/>
                  </a:lnTo>
                  <a:lnTo>
                    <a:pt x="0" y="107441"/>
                  </a:lnTo>
                  <a:lnTo>
                    <a:pt x="0" y="35813"/>
                  </a:lnTo>
                  <a:close/>
                </a:path>
              </a:pathLst>
            </a:custGeom>
            <a:ln w="12191">
              <a:solidFill>
                <a:srgbClr val="0094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4860035" y="1269491"/>
            <a:ext cx="4110354" cy="4439920"/>
            <a:chOff x="4860035" y="1269491"/>
            <a:chExt cx="4110354" cy="4439920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60035" y="1269491"/>
              <a:ext cx="4110227" cy="443941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452359" y="5373624"/>
              <a:ext cx="576580" cy="288290"/>
            </a:xfrm>
            <a:custGeom>
              <a:avLst/>
              <a:gdLst/>
              <a:ahLst/>
              <a:cxnLst/>
              <a:rect l="l" t="t" r="r" b="b"/>
              <a:pathLst>
                <a:path w="576579" h="288289">
                  <a:moveTo>
                    <a:pt x="0" y="24003"/>
                  </a:moveTo>
                  <a:lnTo>
                    <a:pt x="1893" y="14680"/>
                  </a:lnTo>
                  <a:lnTo>
                    <a:pt x="7048" y="7048"/>
                  </a:lnTo>
                  <a:lnTo>
                    <a:pt x="14680" y="1893"/>
                  </a:lnTo>
                  <a:lnTo>
                    <a:pt x="24003" y="0"/>
                  </a:lnTo>
                  <a:lnTo>
                    <a:pt x="552069" y="0"/>
                  </a:lnTo>
                  <a:lnTo>
                    <a:pt x="561391" y="1893"/>
                  </a:lnTo>
                  <a:lnTo>
                    <a:pt x="569023" y="7048"/>
                  </a:lnTo>
                  <a:lnTo>
                    <a:pt x="574178" y="14680"/>
                  </a:lnTo>
                  <a:lnTo>
                    <a:pt x="576072" y="24003"/>
                  </a:lnTo>
                  <a:lnTo>
                    <a:pt x="576072" y="263994"/>
                  </a:lnTo>
                  <a:lnTo>
                    <a:pt x="574178" y="273350"/>
                  </a:lnTo>
                  <a:lnTo>
                    <a:pt x="569023" y="280992"/>
                  </a:lnTo>
                  <a:lnTo>
                    <a:pt x="561391" y="286145"/>
                  </a:lnTo>
                  <a:lnTo>
                    <a:pt x="552069" y="288035"/>
                  </a:lnTo>
                  <a:lnTo>
                    <a:pt x="24003" y="288035"/>
                  </a:lnTo>
                  <a:lnTo>
                    <a:pt x="14680" y="286145"/>
                  </a:lnTo>
                  <a:lnTo>
                    <a:pt x="7048" y="280992"/>
                  </a:lnTo>
                  <a:lnTo>
                    <a:pt x="1893" y="273350"/>
                  </a:lnTo>
                  <a:lnTo>
                    <a:pt x="0" y="263994"/>
                  </a:lnTo>
                  <a:lnTo>
                    <a:pt x="0" y="24003"/>
                  </a:lnTo>
                  <a:close/>
                </a:path>
              </a:pathLst>
            </a:custGeom>
            <a:ln w="121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12장.</a:t>
            </a:r>
            <a:r>
              <a:rPr spc="-65" dirty="0"/>
              <a:t> </a:t>
            </a:r>
            <a:r>
              <a:rPr spc="-50" dirty="0"/>
              <a:t>데이터베이스</a:t>
            </a:r>
            <a:r>
              <a:rPr spc="-65" dirty="0"/>
              <a:t> </a:t>
            </a:r>
            <a:r>
              <a:rPr spc="-50" dirty="0"/>
              <a:t>구축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290004"/>
            <a:ext cx="3315335" cy="68516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800" b="1" spc="5" dirty="0">
                <a:latin typeface="굴림"/>
                <a:cs typeface="굴림"/>
              </a:rPr>
              <a:t>Step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2.</a:t>
            </a:r>
            <a:r>
              <a:rPr sz="1800" b="1" spc="-5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계속</a:t>
            </a:r>
            <a:endParaRPr sz="1800">
              <a:latin typeface="굴림"/>
              <a:cs typeface="굴림"/>
            </a:endParaRPr>
          </a:p>
          <a:p>
            <a:pPr marL="469900">
              <a:lnSpc>
                <a:spcPct val="100000"/>
              </a:lnSpc>
              <a:spcBef>
                <a:spcPts val="434"/>
              </a:spcBef>
            </a:pPr>
            <a:r>
              <a:rPr sz="1800" b="1" spc="15" dirty="0">
                <a:latin typeface="바탕"/>
                <a:cs typeface="바탕"/>
              </a:rPr>
              <a:t>-</a:t>
            </a:r>
            <a:r>
              <a:rPr sz="1800" b="1" spc="-45" dirty="0">
                <a:latin typeface="바탕"/>
                <a:cs typeface="바탕"/>
              </a:rPr>
              <a:t> </a:t>
            </a:r>
            <a:r>
              <a:rPr sz="1800" b="1" dirty="0">
                <a:latin typeface="굴림"/>
                <a:cs typeface="굴림"/>
              </a:rPr>
              <a:t>데이터베이스에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접속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진행</a:t>
            </a:r>
            <a:endParaRPr sz="1800">
              <a:latin typeface="굴림"/>
              <a:cs typeface="굴림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124455" y="1269491"/>
            <a:ext cx="3619500" cy="4485640"/>
            <a:chOff x="2124455" y="1269491"/>
            <a:chExt cx="3619500" cy="44856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24455" y="1269491"/>
              <a:ext cx="3619500" cy="448513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924300" y="2948940"/>
              <a:ext cx="935990" cy="280670"/>
            </a:xfrm>
            <a:custGeom>
              <a:avLst/>
              <a:gdLst/>
              <a:ahLst/>
              <a:cxnLst/>
              <a:rect l="l" t="t" r="r" b="b"/>
              <a:pathLst>
                <a:path w="935989" h="280669">
                  <a:moveTo>
                    <a:pt x="0" y="23368"/>
                  </a:moveTo>
                  <a:lnTo>
                    <a:pt x="1847" y="14305"/>
                  </a:lnTo>
                  <a:lnTo>
                    <a:pt x="6873" y="6873"/>
                  </a:lnTo>
                  <a:lnTo>
                    <a:pt x="14305" y="1847"/>
                  </a:lnTo>
                  <a:lnTo>
                    <a:pt x="23367" y="0"/>
                  </a:lnTo>
                  <a:lnTo>
                    <a:pt x="912367" y="0"/>
                  </a:lnTo>
                  <a:lnTo>
                    <a:pt x="921430" y="1847"/>
                  </a:lnTo>
                  <a:lnTo>
                    <a:pt x="928862" y="6873"/>
                  </a:lnTo>
                  <a:lnTo>
                    <a:pt x="933888" y="14305"/>
                  </a:lnTo>
                  <a:lnTo>
                    <a:pt x="935736" y="23368"/>
                  </a:lnTo>
                  <a:lnTo>
                    <a:pt x="935736" y="257048"/>
                  </a:lnTo>
                  <a:lnTo>
                    <a:pt x="933888" y="266110"/>
                  </a:lnTo>
                  <a:lnTo>
                    <a:pt x="928862" y="273542"/>
                  </a:lnTo>
                  <a:lnTo>
                    <a:pt x="921430" y="278568"/>
                  </a:lnTo>
                  <a:lnTo>
                    <a:pt x="912367" y="280415"/>
                  </a:lnTo>
                  <a:lnTo>
                    <a:pt x="23367" y="280415"/>
                  </a:lnTo>
                  <a:lnTo>
                    <a:pt x="14305" y="278568"/>
                  </a:lnTo>
                  <a:lnTo>
                    <a:pt x="6873" y="273542"/>
                  </a:lnTo>
                  <a:lnTo>
                    <a:pt x="1847" y="266110"/>
                  </a:lnTo>
                  <a:lnTo>
                    <a:pt x="0" y="257048"/>
                  </a:lnTo>
                  <a:lnTo>
                    <a:pt x="0" y="23368"/>
                  </a:lnTo>
                  <a:close/>
                </a:path>
              </a:pathLst>
            </a:custGeom>
            <a:ln w="121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12장.</a:t>
            </a:r>
            <a:r>
              <a:rPr spc="-65" dirty="0"/>
              <a:t> </a:t>
            </a:r>
            <a:r>
              <a:rPr spc="-50" dirty="0"/>
              <a:t>데이터베이스</a:t>
            </a:r>
            <a:r>
              <a:rPr spc="-65" dirty="0"/>
              <a:t> </a:t>
            </a:r>
            <a:r>
              <a:rPr spc="-50" dirty="0"/>
              <a:t>구축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345135"/>
            <a:ext cx="41459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latin typeface="굴림"/>
                <a:cs typeface="굴림"/>
              </a:rPr>
              <a:t>Step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3.</a:t>
            </a:r>
            <a:r>
              <a:rPr sz="1800" b="1" spc="-4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역공학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결과가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ERD</a:t>
            </a:r>
            <a:r>
              <a:rPr sz="1800" b="1" spc="-60" dirty="0">
                <a:latin typeface="굴림"/>
                <a:cs typeface="굴림"/>
              </a:rPr>
              <a:t> </a:t>
            </a:r>
            <a:r>
              <a:rPr sz="1800" b="1" spc="35" dirty="0">
                <a:latin typeface="굴림"/>
                <a:cs typeface="굴림"/>
              </a:rPr>
              <a:t>로</a:t>
            </a:r>
            <a:r>
              <a:rPr sz="1800" b="1" spc="-50" dirty="0">
                <a:latin typeface="굴림"/>
                <a:cs typeface="굴림"/>
              </a:rPr>
              <a:t> </a:t>
            </a:r>
            <a:r>
              <a:rPr sz="1800" b="1" dirty="0">
                <a:latin typeface="굴림"/>
                <a:cs typeface="굴림"/>
              </a:rPr>
              <a:t>표시된다.</a:t>
            </a:r>
            <a:endParaRPr sz="1800">
              <a:latin typeface="굴림"/>
              <a:cs typeface="굴림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9055" y="914400"/>
            <a:ext cx="7485888" cy="50292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12장.</a:t>
            </a:r>
            <a:r>
              <a:rPr spc="-65" dirty="0"/>
              <a:t> </a:t>
            </a:r>
            <a:r>
              <a:rPr spc="-50" dirty="0"/>
              <a:t>데이터베이스</a:t>
            </a:r>
            <a:r>
              <a:rPr spc="-65" dirty="0"/>
              <a:t> </a:t>
            </a:r>
            <a:r>
              <a:rPr spc="-50" dirty="0"/>
              <a:t>구축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1123" y="1341119"/>
            <a:ext cx="7624572" cy="43815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50442" y="793496"/>
            <a:ext cx="18624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돋움"/>
                <a:cs typeface="돋움"/>
              </a:rPr>
              <a:t>확대된</a:t>
            </a:r>
            <a:r>
              <a:rPr sz="1600" spc="-10" dirty="0">
                <a:latin typeface="돋움"/>
                <a:cs typeface="돋움"/>
              </a:rPr>
              <a:t> </a:t>
            </a:r>
            <a:r>
              <a:rPr sz="1600" spc="-5" dirty="0">
                <a:latin typeface="돋움"/>
                <a:cs typeface="돋움"/>
              </a:rPr>
              <a:t>ERD</a:t>
            </a:r>
            <a:r>
              <a:rPr sz="1600" spc="-15" dirty="0">
                <a:latin typeface="돋움"/>
                <a:cs typeface="돋움"/>
              </a:rPr>
              <a:t> </a:t>
            </a:r>
            <a:r>
              <a:rPr sz="1600" spc="-5" dirty="0">
                <a:latin typeface="돋움"/>
                <a:cs typeface="돋움"/>
              </a:rPr>
              <a:t>의</a:t>
            </a:r>
            <a:r>
              <a:rPr sz="1600" spc="-15" dirty="0">
                <a:latin typeface="돋움"/>
                <a:cs typeface="돋움"/>
              </a:rPr>
              <a:t> </a:t>
            </a:r>
            <a:r>
              <a:rPr sz="1600" spc="-5" dirty="0">
                <a:latin typeface="돋움"/>
                <a:cs typeface="돋움"/>
              </a:rPr>
              <a:t>일부</a:t>
            </a:r>
            <a:endParaRPr sz="1600">
              <a:latin typeface="돋움"/>
              <a:cs typeface="돋움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61831" y="254508"/>
            <a:ext cx="228600" cy="2286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12장.</a:t>
            </a:r>
            <a:r>
              <a:rPr spc="-65" dirty="0"/>
              <a:t> </a:t>
            </a:r>
            <a:r>
              <a:rPr spc="-50" dirty="0"/>
              <a:t>데이터베이스</a:t>
            </a:r>
            <a:r>
              <a:rPr spc="-65" dirty="0"/>
              <a:t> </a:t>
            </a:r>
            <a:r>
              <a:rPr spc="-50" dirty="0"/>
              <a:t>구축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75564"/>
            <a:ext cx="7763509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58160">
              <a:lnSpc>
                <a:spcPct val="100000"/>
              </a:lnSpc>
              <a:spcBef>
                <a:spcPts val="100"/>
              </a:spcBef>
            </a:pPr>
            <a:r>
              <a:rPr sz="3000" spc="10" dirty="0"/>
              <a:t>12.1</a:t>
            </a:r>
            <a:r>
              <a:rPr sz="3000" spc="-110" dirty="0"/>
              <a:t> </a:t>
            </a:r>
            <a:r>
              <a:rPr sz="3000" spc="15" dirty="0"/>
              <a:t>개요</a:t>
            </a:r>
            <a:endParaRPr sz="3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12장.</a:t>
            </a:r>
            <a:r>
              <a:rPr spc="-65" dirty="0"/>
              <a:t> </a:t>
            </a:r>
            <a:r>
              <a:rPr spc="-50" dirty="0"/>
              <a:t>데이터베이스</a:t>
            </a:r>
            <a:r>
              <a:rPr spc="-65" dirty="0"/>
              <a:t> </a:t>
            </a:r>
            <a:r>
              <a:rPr spc="-50" dirty="0"/>
              <a:t>구축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743652"/>
            <a:ext cx="8312784" cy="399351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00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5" dirty="0">
                <a:latin typeface="굴림"/>
                <a:cs typeface="굴림"/>
              </a:rPr>
              <a:t>데이터베이스의</a:t>
            </a:r>
            <a:r>
              <a:rPr sz="2000" b="1" spc="-12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구축</a:t>
            </a:r>
            <a:endParaRPr sz="200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355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20" dirty="0">
                <a:latin typeface="굴림"/>
                <a:cs typeface="굴림"/>
              </a:rPr>
              <a:t>물리적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ERD가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완성됨으서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dirty="0">
                <a:latin typeface="굴림"/>
                <a:cs typeface="굴림"/>
              </a:rPr>
              <a:t>데이터베이스를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구축한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준비가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완료</a:t>
            </a:r>
            <a:endParaRPr sz="180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645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dirty="0">
                <a:latin typeface="굴림"/>
                <a:cs typeface="굴림"/>
              </a:rPr>
              <a:t>데이터베이스를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구축하는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방법에는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크게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수작업에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의한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구축과</a:t>
            </a:r>
            <a:r>
              <a:rPr sz="1800" b="1" spc="-9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도구에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의한</a:t>
            </a:r>
            <a:endParaRPr sz="1800">
              <a:latin typeface="굴림"/>
              <a:cs typeface="굴림"/>
            </a:endParaRPr>
          </a:p>
          <a:p>
            <a:pPr marL="756285">
              <a:lnSpc>
                <a:spcPct val="100000"/>
              </a:lnSpc>
              <a:spcBef>
                <a:spcPts val="219"/>
              </a:spcBef>
            </a:pPr>
            <a:r>
              <a:rPr sz="1800" b="1" spc="25" dirty="0">
                <a:latin typeface="굴림"/>
                <a:cs typeface="굴림"/>
              </a:rPr>
              <a:t>구축</a:t>
            </a:r>
            <a:r>
              <a:rPr sz="1800" b="1" spc="-9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방법이</a:t>
            </a:r>
            <a:r>
              <a:rPr sz="1800" b="1" spc="-11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있다</a:t>
            </a:r>
            <a:endParaRPr sz="1800">
              <a:latin typeface="굴림"/>
              <a:cs typeface="굴림"/>
            </a:endParaRPr>
          </a:p>
          <a:p>
            <a:pPr marL="1155700" marR="99060" lvl="2" indent="-228600">
              <a:lnSpc>
                <a:spcPct val="110000"/>
              </a:lnSpc>
              <a:spcBef>
                <a:spcPts val="430"/>
              </a:spcBef>
              <a:buFont typeface=""/>
              <a:buChar char="•"/>
              <a:tabLst>
                <a:tab pos="1155700" algn="l"/>
                <a:tab pos="1156335" algn="l"/>
              </a:tabLst>
            </a:pPr>
            <a:r>
              <a:rPr sz="1800" b="1" spc="10" dirty="0">
                <a:latin typeface="굴림"/>
                <a:cs typeface="굴림"/>
              </a:rPr>
              <a:t>수작업에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의한</a:t>
            </a:r>
            <a:r>
              <a:rPr sz="1800" b="1" spc="-6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구축이란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DBMS에서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제공하는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SQL</a:t>
            </a:r>
            <a:r>
              <a:rPr sz="1800" b="1" spc="-60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입력화면을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통해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30" dirty="0">
                <a:latin typeface="굴림"/>
                <a:cs typeface="굴림"/>
              </a:rPr>
              <a:t>직 </a:t>
            </a:r>
            <a:r>
              <a:rPr sz="1800" b="1" spc="-575" dirty="0">
                <a:latin typeface="굴림"/>
                <a:cs typeface="굴림"/>
              </a:rPr>
              <a:t> </a:t>
            </a:r>
            <a:r>
              <a:rPr sz="1800" b="1" spc="30" dirty="0">
                <a:latin typeface="굴림"/>
                <a:cs typeface="굴림"/>
              </a:rPr>
              <a:t>접</a:t>
            </a:r>
            <a:r>
              <a:rPr sz="1800" b="1" spc="-4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SQL문을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구사함으로써</a:t>
            </a:r>
            <a:r>
              <a:rPr sz="1800" b="1" spc="-8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테이블,</a:t>
            </a:r>
            <a:r>
              <a:rPr sz="1800" b="1" spc="-5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뷰,</a:t>
            </a:r>
            <a:r>
              <a:rPr sz="1800" b="1" spc="-4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인덱스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등을</a:t>
            </a:r>
            <a:r>
              <a:rPr sz="1800" b="1" spc="-6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생성</a:t>
            </a:r>
            <a:endParaRPr sz="1800">
              <a:latin typeface="굴림"/>
              <a:cs typeface="굴림"/>
            </a:endParaRPr>
          </a:p>
          <a:p>
            <a:pPr marL="1155700" marR="83820" lvl="2" indent="-228600">
              <a:lnSpc>
                <a:spcPct val="110100"/>
              </a:lnSpc>
              <a:spcBef>
                <a:spcPts val="430"/>
              </a:spcBef>
              <a:buFont typeface=""/>
              <a:buChar char="•"/>
              <a:tabLst>
                <a:tab pos="1155700" algn="l"/>
                <a:tab pos="1156335" algn="l"/>
              </a:tabLst>
            </a:pPr>
            <a:r>
              <a:rPr sz="1800" b="1" spc="20" dirty="0">
                <a:latin typeface="굴림"/>
                <a:cs typeface="굴림"/>
              </a:rPr>
              <a:t>도구에 의한 방법은 모델링 도구의 기능을 </a:t>
            </a:r>
            <a:r>
              <a:rPr sz="1800" b="1" spc="10" dirty="0">
                <a:latin typeface="굴림"/>
                <a:cs typeface="굴림"/>
              </a:rPr>
              <a:t>이용하는 </a:t>
            </a:r>
            <a:r>
              <a:rPr sz="1800" b="1" spc="5" dirty="0">
                <a:latin typeface="굴림"/>
                <a:cs typeface="굴림"/>
              </a:rPr>
              <a:t>방법이며, 모델링 </a:t>
            </a:r>
            <a:r>
              <a:rPr sz="1800" b="1" spc="-57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도구에서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직접</a:t>
            </a:r>
            <a:r>
              <a:rPr sz="1800" b="1" spc="-6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DBMS</a:t>
            </a:r>
            <a:r>
              <a:rPr sz="1800" b="1" spc="-65" dirty="0">
                <a:latin typeface="굴림"/>
                <a:cs typeface="굴림"/>
              </a:rPr>
              <a:t> </a:t>
            </a:r>
            <a:r>
              <a:rPr sz="1800" b="1" spc="30" dirty="0">
                <a:latin typeface="굴림"/>
                <a:cs typeface="굴림"/>
              </a:rPr>
              <a:t>에</a:t>
            </a:r>
            <a:r>
              <a:rPr sz="1800" b="1" spc="-4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접속하여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테이블,</a:t>
            </a:r>
            <a:r>
              <a:rPr sz="1800" b="1" spc="-5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뷰,</a:t>
            </a:r>
            <a:r>
              <a:rPr sz="1800" b="1" spc="-4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인덱스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등을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생성하도록 </a:t>
            </a:r>
            <a:r>
              <a:rPr sz="1800" b="1" spc="-57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하는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방법</a:t>
            </a:r>
            <a:endParaRPr sz="1800">
              <a:latin typeface="굴림"/>
              <a:cs typeface="굴림"/>
            </a:endParaRPr>
          </a:p>
          <a:p>
            <a:pPr marL="756285" marR="88900" lvl="1" indent="-287020">
              <a:lnSpc>
                <a:spcPct val="110000"/>
              </a:lnSpc>
              <a:spcBef>
                <a:spcPts val="434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-5" dirty="0">
                <a:latin typeface="굴림"/>
                <a:cs typeface="굴림"/>
              </a:rPr>
              <a:t>역공학(reverse</a:t>
            </a:r>
            <a:r>
              <a:rPr sz="1800" b="1" spc="-55" dirty="0">
                <a:latin typeface="굴림"/>
                <a:cs typeface="굴림"/>
              </a:rPr>
              <a:t> </a:t>
            </a:r>
            <a:r>
              <a:rPr sz="1800" b="1" dirty="0">
                <a:latin typeface="굴림"/>
                <a:cs typeface="굴림"/>
              </a:rPr>
              <a:t>engineering)</a:t>
            </a:r>
            <a:r>
              <a:rPr sz="1800" b="1" spc="-5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:</a:t>
            </a:r>
            <a:r>
              <a:rPr sz="1800" b="1" spc="-1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이미</a:t>
            </a:r>
            <a:r>
              <a:rPr sz="1800" b="1" spc="-6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구축되어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있는</a:t>
            </a:r>
            <a:r>
              <a:rPr sz="1800" b="1" spc="-65" dirty="0">
                <a:latin typeface="굴림"/>
                <a:cs typeface="굴림"/>
              </a:rPr>
              <a:t> </a:t>
            </a:r>
            <a:r>
              <a:rPr sz="1800" b="1" dirty="0">
                <a:latin typeface="굴림"/>
                <a:cs typeface="굴림"/>
              </a:rPr>
              <a:t>데이터베이스로부터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30" dirty="0">
                <a:latin typeface="굴림"/>
                <a:cs typeface="굴림"/>
              </a:rPr>
              <a:t>정 </a:t>
            </a:r>
            <a:r>
              <a:rPr sz="1800" b="1" spc="-57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보를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읽어</a:t>
            </a:r>
            <a:r>
              <a:rPr sz="1800" b="1" spc="-6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우리가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알고</a:t>
            </a:r>
            <a:r>
              <a:rPr sz="1800" b="1" spc="-6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있는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ERD를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그려주는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과정</a:t>
            </a:r>
            <a:endParaRPr sz="180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650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25" dirty="0">
                <a:latin typeface="굴림"/>
                <a:cs typeface="굴림"/>
              </a:rPr>
              <a:t>보안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관리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:</a:t>
            </a:r>
            <a:r>
              <a:rPr sz="1800" b="1" spc="-20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사용자,</a:t>
            </a:r>
            <a:r>
              <a:rPr sz="1800" b="1" spc="-5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역할을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생성하고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사용자에게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권한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또는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역할을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할당</a:t>
            </a:r>
            <a:endParaRPr sz="1800">
              <a:latin typeface="굴림"/>
              <a:cs typeface="굴림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75564"/>
            <a:ext cx="7763509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58160">
              <a:lnSpc>
                <a:spcPct val="100000"/>
              </a:lnSpc>
              <a:spcBef>
                <a:spcPts val="100"/>
              </a:spcBef>
            </a:pPr>
            <a:r>
              <a:rPr sz="3000" spc="10" dirty="0"/>
              <a:t>12.1</a:t>
            </a:r>
            <a:r>
              <a:rPr sz="3000" spc="-110" dirty="0"/>
              <a:t> </a:t>
            </a:r>
            <a:r>
              <a:rPr sz="3000" spc="15" dirty="0"/>
              <a:t>개요</a:t>
            </a:r>
            <a:endParaRPr sz="3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12장.</a:t>
            </a:r>
            <a:r>
              <a:rPr spc="-65" dirty="0"/>
              <a:t> </a:t>
            </a:r>
            <a:r>
              <a:rPr spc="-50" dirty="0"/>
              <a:t>데이터베이스</a:t>
            </a:r>
            <a:r>
              <a:rPr spc="-65" dirty="0"/>
              <a:t> </a:t>
            </a:r>
            <a:r>
              <a:rPr spc="-50" dirty="0"/>
              <a:t>구축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733471"/>
            <a:ext cx="2757805" cy="170815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15" dirty="0">
                <a:latin typeface="굴림"/>
                <a:cs typeface="굴림"/>
              </a:rPr>
              <a:t>DB</a:t>
            </a:r>
            <a:r>
              <a:rPr sz="2000" b="1" spc="-75" dirty="0">
                <a:latin typeface="굴림"/>
                <a:cs typeface="굴림"/>
              </a:rPr>
              <a:t> </a:t>
            </a:r>
            <a:r>
              <a:rPr sz="2000" b="1" spc="25" dirty="0">
                <a:latin typeface="굴림"/>
                <a:cs typeface="굴림"/>
              </a:rPr>
              <a:t>구축</a:t>
            </a:r>
            <a:r>
              <a:rPr sz="2000" b="1" spc="-75" dirty="0">
                <a:latin typeface="굴림"/>
                <a:cs typeface="굴림"/>
              </a:rPr>
              <a:t> </a:t>
            </a:r>
            <a:r>
              <a:rPr sz="2000" b="1" spc="25" dirty="0">
                <a:latin typeface="굴림"/>
                <a:cs typeface="굴림"/>
              </a:rPr>
              <a:t>실습</a:t>
            </a:r>
            <a:r>
              <a:rPr sz="2000" b="1" spc="-9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환경</a:t>
            </a:r>
            <a:endParaRPr sz="200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25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5" dirty="0">
                <a:latin typeface="굴림"/>
                <a:cs typeface="굴림"/>
              </a:rPr>
              <a:t>MySQL</a:t>
            </a:r>
            <a:r>
              <a:rPr sz="1800" b="1" spc="-10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8.0</a:t>
            </a:r>
            <a:endParaRPr sz="180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34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5" dirty="0">
                <a:latin typeface="굴림"/>
                <a:cs typeface="굴림"/>
              </a:rPr>
              <a:t>MySQL</a:t>
            </a:r>
            <a:r>
              <a:rPr sz="1800" b="1" spc="-12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Workbench</a:t>
            </a:r>
            <a:endParaRPr sz="1800">
              <a:latin typeface="굴림"/>
              <a:cs typeface="굴림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"/>
              <a:buChar char="–"/>
            </a:pPr>
            <a:endParaRPr sz="235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sz="1800" b="1" spc="25" dirty="0">
                <a:latin typeface="굴림"/>
                <a:cs typeface="굴림"/>
              </a:rPr>
              <a:t>각자</a:t>
            </a:r>
            <a:r>
              <a:rPr sz="1800" b="1" spc="-9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설치</a:t>
            </a:r>
            <a:r>
              <a:rPr sz="1800" b="1" spc="-9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바람</a:t>
            </a:r>
            <a:endParaRPr sz="18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75564"/>
            <a:ext cx="7763509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sz="3000" spc="10" dirty="0"/>
              <a:t>12.2</a:t>
            </a:r>
            <a:r>
              <a:rPr sz="3000" spc="-80" dirty="0"/>
              <a:t> </a:t>
            </a:r>
            <a:r>
              <a:rPr sz="3000" spc="25" dirty="0"/>
              <a:t>수작업에</a:t>
            </a:r>
            <a:r>
              <a:rPr sz="3000" spc="-90" dirty="0"/>
              <a:t> </a:t>
            </a:r>
            <a:r>
              <a:rPr sz="3000" spc="35" dirty="0"/>
              <a:t>의한</a:t>
            </a:r>
            <a:r>
              <a:rPr sz="3000" spc="-70" dirty="0"/>
              <a:t> </a:t>
            </a:r>
            <a:r>
              <a:rPr sz="3000" spc="15" dirty="0"/>
              <a:t>데이터베이스</a:t>
            </a:r>
            <a:r>
              <a:rPr sz="3000" spc="-100" dirty="0"/>
              <a:t> </a:t>
            </a:r>
            <a:r>
              <a:rPr sz="3000" spc="15" dirty="0"/>
              <a:t>구축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83540" y="1733471"/>
            <a:ext cx="3183255" cy="72009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b="1" spc="10" dirty="0">
                <a:latin typeface="굴림"/>
                <a:cs typeface="굴림"/>
              </a:rPr>
              <a:t>MySQL</a:t>
            </a:r>
            <a:r>
              <a:rPr sz="2000" b="1" spc="-90" dirty="0">
                <a:latin typeface="굴림"/>
                <a:cs typeface="굴림"/>
              </a:rPr>
              <a:t> </a:t>
            </a:r>
            <a:r>
              <a:rPr sz="2000" b="1" spc="40" dirty="0">
                <a:latin typeface="굴림"/>
                <a:cs typeface="굴림"/>
              </a:rPr>
              <a:t>를</a:t>
            </a:r>
            <a:r>
              <a:rPr sz="2000" b="1" spc="-75" dirty="0">
                <a:latin typeface="굴림"/>
                <a:cs typeface="굴림"/>
              </a:rPr>
              <a:t> </a:t>
            </a:r>
            <a:r>
              <a:rPr sz="2000" b="1" spc="20" dirty="0">
                <a:latin typeface="굴림"/>
                <a:cs typeface="굴림"/>
              </a:rPr>
              <a:t>가지고</a:t>
            </a:r>
            <a:r>
              <a:rPr sz="2000" b="1" spc="-100" dirty="0">
                <a:latin typeface="굴림"/>
                <a:cs typeface="굴림"/>
              </a:rPr>
              <a:t> </a:t>
            </a:r>
            <a:r>
              <a:rPr sz="2000" b="1" spc="15" dirty="0">
                <a:latin typeface="굴림"/>
                <a:cs typeface="굴림"/>
              </a:rPr>
              <a:t>설명함</a:t>
            </a:r>
            <a:endParaRPr sz="2000">
              <a:latin typeface="굴림"/>
              <a:cs typeface="굴림"/>
            </a:endParaRPr>
          </a:p>
          <a:p>
            <a:pPr marL="469900">
              <a:lnSpc>
                <a:spcPct val="100000"/>
              </a:lnSpc>
              <a:spcBef>
                <a:spcPts val="425"/>
              </a:spcBef>
              <a:tabLst>
                <a:tab pos="756285" algn="l"/>
              </a:tabLst>
            </a:pPr>
            <a:r>
              <a:rPr sz="1800" dirty="0">
                <a:latin typeface="굴림"/>
                <a:cs typeface="굴림"/>
              </a:rPr>
              <a:t>–	</a:t>
            </a:r>
            <a:r>
              <a:rPr sz="1800" b="1" spc="25" dirty="0">
                <a:latin typeface="굴림"/>
                <a:cs typeface="굴림"/>
              </a:rPr>
              <a:t>구축</a:t>
            </a:r>
            <a:r>
              <a:rPr sz="1800" b="1" spc="-9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대상</a:t>
            </a:r>
            <a:r>
              <a:rPr sz="1800" b="1" spc="-95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ERD</a:t>
            </a:r>
            <a:endParaRPr sz="1800">
              <a:latin typeface="굴림"/>
              <a:cs typeface="굴림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6368" y="5982715"/>
            <a:ext cx="27800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5" dirty="0">
                <a:latin typeface="돋움"/>
                <a:cs typeface="돋움"/>
              </a:rPr>
              <a:t>&lt;그림</a:t>
            </a:r>
            <a:r>
              <a:rPr sz="1400" b="1" spc="-70" dirty="0">
                <a:latin typeface="돋움"/>
                <a:cs typeface="돋움"/>
              </a:rPr>
              <a:t> </a:t>
            </a:r>
            <a:r>
              <a:rPr sz="1400" b="1" spc="5" dirty="0">
                <a:latin typeface="돋움"/>
                <a:cs typeface="돋움"/>
              </a:rPr>
              <a:t>12.1&gt;</a:t>
            </a:r>
            <a:r>
              <a:rPr sz="1400" b="1" spc="-60" dirty="0">
                <a:latin typeface="돋움"/>
                <a:cs typeface="돋움"/>
              </a:rPr>
              <a:t> </a:t>
            </a:r>
            <a:r>
              <a:rPr sz="1400" b="1" spc="10" dirty="0">
                <a:latin typeface="돋움"/>
                <a:cs typeface="돋움"/>
              </a:rPr>
              <a:t>도서관리</a:t>
            </a:r>
            <a:r>
              <a:rPr sz="1400" b="1" spc="-60" dirty="0">
                <a:latin typeface="돋움"/>
                <a:cs typeface="돋움"/>
              </a:rPr>
              <a:t> </a:t>
            </a:r>
            <a:r>
              <a:rPr sz="1400" b="1" spc="10" dirty="0">
                <a:latin typeface="돋움"/>
                <a:cs typeface="돋움"/>
              </a:rPr>
              <a:t>ERD의</a:t>
            </a:r>
            <a:r>
              <a:rPr sz="1400" b="1" spc="-70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일부</a:t>
            </a:r>
            <a:endParaRPr sz="1400">
              <a:latin typeface="돋움"/>
              <a:cs typeface="돋움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507162" y="1476438"/>
            <a:ext cx="1590675" cy="1846580"/>
            <a:chOff x="6507162" y="1476438"/>
            <a:chExt cx="1590675" cy="1846580"/>
          </a:xfrm>
        </p:grpSpPr>
        <p:sp>
          <p:nvSpPr>
            <p:cNvPr id="6" name="object 6"/>
            <p:cNvSpPr/>
            <p:nvPr/>
          </p:nvSpPr>
          <p:spPr>
            <a:xfrm>
              <a:off x="7272527" y="2784347"/>
              <a:ext cx="0" cy="533400"/>
            </a:xfrm>
            <a:custGeom>
              <a:avLst/>
              <a:gdLst/>
              <a:ahLst/>
              <a:cxnLst/>
              <a:rect l="l" t="t" r="r" b="b"/>
              <a:pathLst>
                <a:path h="533400">
                  <a:moveTo>
                    <a:pt x="0" y="0"/>
                  </a:moveTo>
                  <a:lnTo>
                    <a:pt x="0" y="5334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182612" y="3220211"/>
              <a:ext cx="178435" cy="59690"/>
            </a:xfrm>
            <a:custGeom>
              <a:avLst/>
              <a:gdLst/>
              <a:ahLst/>
              <a:cxnLst/>
              <a:rect l="l" t="t" r="r" b="b"/>
              <a:pathLst>
                <a:path w="178434" h="59689">
                  <a:moveTo>
                    <a:pt x="7620" y="0"/>
                  </a:moveTo>
                  <a:lnTo>
                    <a:pt x="178308" y="0"/>
                  </a:lnTo>
                </a:path>
                <a:path w="178434" h="59689">
                  <a:moveTo>
                    <a:pt x="0" y="59436"/>
                  </a:moveTo>
                  <a:lnTo>
                    <a:pt x="170688" y="59436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53655" y="2779775"/>
              <a:ext cx="237744" cy="26365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521450" y="1793620"/>
              <a:ext cx="1562100" cy="0"/>
            </a:xfrm>
            <a:custGeom>
              <a:avLst/>
              <a:gdLst/>
              <a:ahLst/>
              <a:cxnLst/>
              <a:rect l="l" t="t" r="r" b="b"/>
              <a:pathLst>
                <a:path w="1562100">
                  <a:moveTo>
                    <a:pt x="0" y="0"/>
                  </a:moveTo>
                  <a:lnTo>
                    <a:pt x="15621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21450" y="2067940"/>
              <a:ext cx="1562100" cy="0"/>
            </a:xfrm>
            <a:custGeom>
              <a:avLst/>
              <a:gdLst/>
              <a:ahLst/>
              <a:cxnLst/>
              <a:rect l="l" t="t" r="r" b="b"/>
              <a:pathLst>
                <a:path w="1562100">
                  <a:moveTo>
                    <a:pt x="0" y="0"/>
                  </a:moveTo>
                  <a:lnTo>
                    <a:pt x="15621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521450" y="1490725"/>
              <a:ext cx="1562100" cy="1304925"/>
            </a:xfrm>
            <a:custGeom>
              <a:avLst/>
              <a:gdLst/>
              <a:ahLst/>
              <a:cxnLst/>
              <a:rect l="l" t="t" r="r" b="b"/>
              <a:pathLst>
                <a:path w="1562100" h="1304925">
                  <a:moveTo>
                    <a:pt x="1547876" y="0"/>
                  </a:moveTo>
                  <a:lnTo>
                    <a:pt x="1547876" y="1304798"/>
                  </a:lnTo>
                </a:path>
                <a:path w="1562100" h="1304925">
                  <a:moveTo>
                    <a:pt x="0" y="14224"/>
                  </a:moveTo>
                  <a:lnTo>
                    <a:pt x="1562100" y="14224"/>
                  </a:lnTo>
                </a:path>
                <a:path w="1562100" h="1304925">
                  <a:moveTo>
                    <a:pt x="0" y="1290574"/>
                  </a:moveTo>
                  <a:lnTo>
                    <a:pt x="1562100" y="1290574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507574" y="1504950"/>
          <a:ext cx="1304925" cy="1275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4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290">
                <a:tc>
                  <a:txBody>
                    <a:bodyPr/>
                    <a:lstStyle/>
                    <a:p>
                      <a:pPr marL="62674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도서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L="261620" indent="-157480">
                        <a:lnSpc>
                          <a:spcPct val="100000"/>
                        </a:lnSpc>
                        <a:spcBef>
                          <a:spcPts val="335"/>
                        </a:spcBef>
                        <a:buFont typeface="Symbol"/>
                        <a:buChar char=""/>
                        <a:tabLst>
                          <a:tab pos="262255" algn="l"/>
                        </a:tabLst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도서관리번호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42545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3105">
                <a:tc>
                  <a:txBody>
                    <a:bodyPr/>
                    <a:lstStyle/>
                    <a:p>
                      <a:pPr marL="104775" marR="285115">
                        <a:lnSpc>
                          <a:spcPct val="120000"/>
                        </a:lnSpc>
                        <a:spcBef>
                          <a:spcPts val="55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구입일자 </a:t>
                      </a:r>
                      <a:r>
                        <a:rPr sz="1200" spc="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기타정보 </a:t>
                      </a:r>
                      <a:r>
                        <a:rPr sz="1200" spc="5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1200" dirty="0">
                          <a:latin typeface="돋움"/>
                          <a:cs typeface="돋움"/>
                        </a:rPr>
                        <a:t>작품번호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FK)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3" name="object 13"/>
          <p:cNvGrpSpPr/>
          <p:nvPr/>
        </p:nvGrpSpPr>
        <p:grpSpPr>
          <a:xfrm>
            <a:off x="6496050" y="3328923"/>
            <a:ext cx="1586230" cy="2418715"/>
            <a:chOff x="6496050" y="3328923"/>
            <a:chExt cx="1586230" cy="2418715"/>
          </a:xfrm>
        </p:grpSpPr>
        <p:sp>
          <p:nvSpPr>
            <p:cNvPr id="14" name="object 14"/>
            <p:cNvSpPr/>
            <p:nvPr/>
          </p:nvSpPr>
          <p:spPr>
            <a:xfrm>
              <a:off x="6496050" y="3647820"/>
              <a:ext cx="1586230" cy="0"/>
            </a:xfrm>
            <a:custGeom>
              <a:avLst/>
              <a:gdLst/>
              <a:ahLst/>
              <a:cxnLst/>
              <a:rect l="l" t="t" r="r" b="b"/>
              <a:pathLst>
                <a:path w="1586229">
                  <a:moveTo>
                    <a:pt x="0" y="0"/>
                  </a:moveTo>
                  <a:lnTo>
                    <a:pt x="1585849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96050" y="3922267"/>
              <a:ext cx="1586230" cy="0"/>
            </a:xfrm>
            <a:custGeom>
              <a:avLst/>
              <a:gdLst/>
              <a:ahLst/>
              <a:cxnLst/>
              <a:rect l="l" t="t" r="r" b="b"/>
              <a:pathLst>
                <a:path w="1586229">
                  <a:moveTo>
                    <a:pt x="0" y="0"/>
                  </a:moveTo>
                  <a:lnTo>
                    <a:pt x="1585849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496050" y="3328923"/>
              <a:ext cx="1586230" cy="2418715"/>
            </a:xfrm>
            <a:custGeom>
              <a:avLst/>
              <a:gdLst/>
              <a:ahLst/>
              <a:cxnLst/>
              <a:rect l="l" t="t" r="r" b="b"/>
              <a:pathLst>
                <a:path w="1586229" h="2418715">
                  <a:moveTo>
                    <a:pt x="1571625" y="0"/>
                  </a:moveTo>
                  <a:lnTo>
                    <a:pt x="1571625" y="2418105"/>
                  </a:lnTo>
                </a:path>
                <a:path w="1586229" h="2418715">
                  <a:moveTo>
                    <a:pt x="0" y="14350"/>
                  </a:moveTo>
                  <a:lnTo>
                    <a:pt x="1585849" y="14350"/>
                  </a:lnTo>
                </a:path>
                <a:path w="1586229" h="2418715">
                  <a:moveTo>
                    <a:pt x="0" y="2403817"/>
                  </a:moveTo>
                  <a:lnTo>
                    <a:pt x="1585849" y="240381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5803963" y="4167123"/>
            <a:ext cx="713105" cy="1027430"/>
            <a:chOff x="5803963" y="4167123"/>
            <a:chExt cx="713105" cy="1027430"/>
          </a:xfrm>
        </p:grpSpPr>
        <p:sp>
          <p:nvSpPr>
            <p:cNvPr id="18" name="object 18"/>
            <p:cNvSpPr/>
            <p:nvPr/>
          </p:nvSpPr>
          <p:spPr>
            <a:xfrm>
              <a:off x="5881116" y="4543043"/>
              <a:ext cx="56515" cy="172720"/>
            </a:xfrm>
            <a:custGeom>
              <a:avLst/>
              <a:gdLst/>
              <a:ahLst/>
              <a:cxnLst/>
              <a:rect l="l" t="t" r="r" b="b"/>
              <a:pathLst>
                <a:path w="56514" h="172720">
                  <a:moveTo>
                    <a:pt x="0" y="0"/>
                  </a:moveTo>
                  <a:lnTo>
                    <a:pt x="0" y="172211"/>
                  </a:lnTo>
                </a:path>
                <a:path w="56514" h="172720">
                  <a:moveTo>
                    <a:pt x="56387" y="0"/>
                  </a:moveTo>
                  <a:lnTo>
                    <a:pt x="56387" y="17221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22492" y="4504943"/>
              <a:ext cx="286512" cy="23774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830824" y="4625339"/>
              <a:ext cx="685800" cy="0"/>
            </a:xfrm>
            <a:custGeom>
              <a:avLst/>
              <a:gdLst/>
              <a:ahLst/>
              <a:cxnLst/>
              <a:rect l="l" t="t" r="r" b="b"/>
              <a:pathLst>
                <a:path w="685800">
                  <a:moveTo>
                    <a:pt x="685800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818251" y="4167123"/>
              <a:ext cx="0" cy="1027430"/>
            </a:xfrm>
            <a:custGeom>
              <a:avLst/>
              <a:gdLst/>
              <a:ahLst/>
              <a:cxnLst/>
              <a:rect l="l" t="t" r="r" b="b"/>
              <a:pathLst>
                <a:path h="1027429">
                  <a:moveTo>
                    <a:pt x="0" y="0"/>
                  </a:moveTo>
                  <a:lnTo>
                    <a:pt x="0" y="102717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589903" y="3373577"/>
            <a:ext cx="982980" cy="2324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735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돋움"/>
                <a:cs typeface="돋움"/>
              </a:rPr>
              <a:t>작품</a:t>
            </a:r>
            <a:endParaRPr sz="1200">
              <a:latin typeface="돋움"/>
              <a:cs typeface="돋움"/>
            </a:endParaRPr>
          </a:p>
          <a:p>
            <a:pPr marL="169545" indent="-157480">
              <a:lnSpc>
                <a:spcPct val="100000"/>
              </a:lnSpc>
              <a:spcBef>
                <a:spcPts val="960"/>
              </a:spcBef>
              <a:buFont typeface="Symbol"/>
              <a:buChar char=""/>
              <a:tabLst>
                <a:tab pos="170180" algn="l"/>
              </a:tabLst>
            </a:pPr>
            <a:r>
              <a:rPr sz="1200" dirty="0">
                <a:latin typeface="돋움"/>
                <a:cs typeface="돋움"/>
              </a:rPr>
              <a:t>작품번호</a:t>
            </a:r>
            <a:endParaRPr sz="1200">
              <a:latin typeface="돋움"/>
              <a:cs typeface="돋움"/>
            </a:endParaRPr>
          </a:p>
          <a:p>
            <a:pPr marL="12700" marR="208915">
              <a:lnSpc>
                <a:spcPct val="120000"/>
              </a:lnSpc>
              <a:spcBef>
                <a:spcPts val="434"/>
              </a:spcBef>
            </a:pPr>
            <a:r>
              <a:rPr sz="1200" dirty="0">
                <a:latin typeface="돋움"/>
                <a:cs typeface="돋움"/>
              </a:rPr>
              <a:t>분류기호 </a:t>
            </a:r>
            <a:r>
              <a:rPr sz="1200" spc="5" dirty="0">
                <a:latin typeface="돋움"/>
                <a:cs typeface="돋움"/>
              </a:rPr>
              <a:t> </a:t>
            </a:r>
            <a:r>
              <a:rPr sz="1200" dirty="0">
                <a:latin typeface="돋움"/>
                <a:cs typeface="돋움"/>
              </a:rPr>
              <a:t>대분</a:t>
            </a:r>
            <a:r>
              <a:rPr sz="1200" spc="-5" dirty="0">
                <a:latin typeface="돋움"/>
                <a:cs typeface="돋움"/>
              </a:rPr>
              <a:t>류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spc="-5" dirty="0">
                <a:latin typeface="Arial"/>
                <a:cs typeface="Arial"/>
              </a:rPr>
              <a:t>F</a:t>
            </a:r>
            <a:r>
              <a:rPr sz="1200" dirty="0">
                <a:latin typeface="Arial"/>
                <a:cs typeface="Arial"/>
              </a:rPr>
              <a:t>K)  </a:t>
            </a:r>
            <a:r>
              <a:rPr sz="1200" dirty="0">
                <a:latin typeface="돋움"/>
                <a:cs typeface="돋움"/>
              </a:rPr>
              <a:t>제목</a:t>
            </a:r>
            <a:endParaRPr sz="1200">
              <a:latin typeface="돋움"/>
              <a:cs typeface="돋움"/>
            </a:endParaRPr>
          </a:p>
          <a:p>
            <a:pPr marL="12700" marR="504190">
              <a:lnSpc>
                <a:spcPct val="120000"/>
              </a:lnSpc>
            </a:pPr>
            <a:r>
              <a:rPr sz="1200" dirty="0">
                <a:latin typeface="돋움"/>
                <a:cs typeface="돋움"/>
              </a:rPr>
              <a:t>저자 </a:t>
            </a:r>
            <a:r>
              <a:rPr sz="1200" spc="5" dirty="0">
                <a:latin typeface="돋움"/>
                <a:cs typeface="돋움"/>
              </a:rPr>
              <a:t> </a:t>
            </a:r>
            <a:r>
              <a:rPr sz="1200" dirty="0">
                <a:latin typeface="돋움"/>
                <a:cs typeface="돋움"/>
              </a:rPr>
              <a:t>출판사</a:t>
            </a:r>
            <a:endParaRPr sz="1200">
              <a:latin typeface="돋움"/>
              <a:cs typeface="돋움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돋움"/>
                <a:cs typeface="돋움"/>
              </a:rPr>
              <a:t>출판연도</a:t>
            </a:r>
            <a:endParaRPr sz="1200">
              <a:latin typeface="돋움"/>
              <a:cs typeface="돋움"/>
            </a:endParaRPr>
          </a:p>
          <a:p>
            <a:pPr marL="12700" marR="5080">
              <a:lnSpc>
                <a:spcPct val="120000"/>
              </a:lnSpc>
            </a:pPr>
            <a:r>
              <a:rPr sz="1200" dirty="0">
                <a:latin typeface="돋움"/>
                <a:cs typeface="돋움"/>
              </a:rPr>
              <a:t>국</a:t>
            </a:r>
            <a:r>
              <a:rPr sz="1200" spc="-5" dirty="0">
                <a:latin typeface="돋움"/>
                <a:cs typeface="돋움"/>
              </a:rPr>
              <a:t>내</a:t>
            </a:r>
            <a:r>
              <a:rPr sz="1200" dirty="0">
                <a:latin typeface="Arial"/>
                <a:cs typeface="Arial"/>
              </a:rPr>
              <a:t>/</a:t>
            </a:r>
            <a:r>
              <a:rPr sz="1200" dirty="0">
                <a:latin typeface="돋움"/>
                <a:cs typeface="돋움"/>
              </a:rPr>
              <a:t>해외구분  신간도서여부</a:t>
            </a:r>
            <a:endParaRPr sz="1200">
              <a:latin typeface="돋움"/>
              <a:cs typeface="돋움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690687" y="3903662"/>
            <a:ext cx="1627505" cy="1703705"/>
            <a:chOff x="1690687" y="3903662"/>
            <a:chExt cx="1627505" cy="1703705"/>
          </a:xfrm>
        </p:grpSpPr>
        <p:sp>
          <p:nvSpPr>
            <p:cNvPr id="24" name="object 24"/>
            <p:cNvSpPr/>
            <p:nvPr/>
          </p:nvSpPr>
          <p:spPr>
            <a:xfrm>
              <a:off x="1704975" y="4950078"/>
              <a:ext cx="1598930" cy="0"/>
            </a:xfrm>
            <a:custGeom>
              <a:avLst/>
              <a:gdLst/>
              <a:ahLst/>
              <a:cxnLst/>
              <a:rect l="l" t="t" r="r" b="b"/>
              <a:pathLst>
                <a:path w="1598929">
                  <a:moveTo>
                    <a:pt x="0" y="0"/>
                  </a:moveTo>
                  <a:lnTo>
                    <a:pt x="1598549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04975" y="3917950"/>
              <a:ext cx="1598930" cy="1675130"/>
            </a:xfrm>
            <a:custGeom>
              <a:avLst/>
              <a:gdLst/>
              <a:ahLst/>
              <a:cxnLst/>
              <a:rect l="l" t="t" r="r" b="b"/>
              <a:pathLst>
                <a:path w="1598929" h="1675129">
                  <a:moveTo>
                    <a:pt x="14350" y="0"/>
                  </a:moveTo>
                  <a:lnTo>
                    <a:pt x="14350" y="1674837"/>
                  </a:lnTo>
                </a:path>
                <a:path w="1598929" h="1675129">
                  <a:moveTo>
                    <a:pt x="0" y="14350"/>
                  </a:moveTo>
                  <a:lnTo>
                    <a:pt x="1598549" y="1435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1719326" y="3343275"/>
          <a:ext cx="4803137" cy="238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9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05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5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54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32702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도서대출통계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5588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208915" indent="-118110">
                        <a:lnSpc>
                          <a:spcPct val="100000"/>
                        </a:lnSpc>
                        <a:spcBef>
                          <a:spcPts val="790"/>
                        </a:spcBef>
                        <a:buSzPct val="91666"/>
                        <a:buFont typeface="Symbol"/>
                        <a:buChar char=""/>
                        <a:tabLst>
                          <a:tab pos="209550" algn="l"/>
                        </a:tabLst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대출일자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10033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0322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듀이분류표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208915" indent="-118110">
                        <a:lnSpc>
                          <a:spcPct val="100000"/>
                        </a:lnSpc>
                        <a:spcBef>
                          <a:spcPts val="120"/>
                        </a:spcBef>
                        <a:buSzPct val="91666"/>
                        <a:buFont typeface="Symbol"/>
                        <a:buChar char=""/>
                        <a:tabLst>
                          <a:tab pos="209550" algn="l"/>
                        </a:tabLst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대분류(FK)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1524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9550" indent="-117475">
                        <a:lnSpc>
                          <a:spcPct val="100000"/>
                        </a:lnSpc>
                        <a:spcBef>
                          <a:spcPts val="355"/>
                        </a:spcBef>
                        <a:buSzPct val="91666"/>
                        <a:buFont typeface="Symbol"/>
                        <a:buChar char=""/>
                        <a:tabLst>
                          <a:tab pos="209550" algn="l"/>
                        </a:tabLst>
                      </a:pPr>
                      <a:r>
                        <a:rPr sz="1200" spc="-5" dirty="0">
                          <a:latin typeface="돋움"/>
                          <a:cs typeface="돋움"/>
                        </a:rPr>
                        <a:t>분류코드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45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208915" indent="-118110">
                        <a:lnSpc>
                          <a:spcPts val="1125"/>
                        </a:lnSpc>
                        <a:buSzPct val="91666"/>
                        <a:buFont typeface="Symbol"/>
                        <a:buChar char=""/>
                        <a:tabLst>
                          <a:tab pos="209550" algn="l"/>
                        </a:tabLst>
                      </a:pPr>
                      <a:r>
                        <a:rPr sz="1200" spc="-5" dirty="0">
                          <a:latin typeface="돋움"/>
                          <a:cs typeface="돋움"/>
                        </a:rPr>
                        <a:t>신간도서여부</a:t>
                      </a:r>
                      <a:endParaRPr sz="1200">
                        <a:latin typeface="돋움"/>
                        <a:cs typeface="돋움"/>
                      </a:endParaRPr>
                    </a:p>
                    <a:p>
                      <a:pPr marL="91440">
                        <a:lnSpc>
                          <a:spcPts val="1305"/>
                        </a:lnSpc>
                        <a:spcBef>
                          <a:spcPts val="770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도서대출권수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분류명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1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dirty="0">
                          <a:latin typeface="돋움"/>
                          <a:cs typeface="돋움"/>
                        </a:rPr>
                        <a:t>대출인원수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T="41275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27" name="object 2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78123" y="4533900"/>
            <a:ext cx="281939" cy="237744"/>
          </a:xfrm>
          <a:prstGeom prst="rect">
            <a:avLst/>
          </a:prstGeom>
        </p:spPr>
      </p:pic>
      <p:sp>
        <p:nvSpPr>
          <p:cNvPr id="28" name="object 28"/>
          <p:cNvSpPr/>
          <p:nvPr/>
        </p:nvSpPr>
        <p:spPr>
          <a:xfrm>
            <a:off x="3282696" y="4643628"/>
            <a:ext cx="981075" cy="1905"/>
          </a:xfrm>
          <a:custGeom>
            <a:avLst/>
            <a:gdLst/>
            <a:ahLst/>
            <a:cxnLst/>
            <a:rect l="l" t="t" r="r" b="b"/>
            <a:pathLst>
              <a:path w="981075" h="1904">
                <a:moveTo>
                  <a:pt x="0" y="0"/>
                </a:moveTo>
                <a:lnTo>
                  <a:pt x="981075" y="1524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12장.</a:t>
            </a:r>
            <a:r>
              <a:rPr spc="-65" dirty="0"/>
              <a:t> </a:t>
            </a:r>
            <a:r>
              <a:rPr spc="-50" dirty="0"/>
              <a:t>데이터베이스</a:t>
            </a:r>
            <a:r>
              <a:rPr spc="-65" dirty="0"/>
              <a:t> </a:t>
            </a:r>
            <a:r>
              <a:rPr spc="-50" dirty="0"/>
              <a:t>구축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7394" y="5906515"/>
            <a:ext cx="38239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5" dirty="0">
                <a:latin typeface="돋움"/>
                <a:cs typeface="돋움"/>
              </a:rPr>
              <a:t>&lt;그림</a:t>
            </a:r>
            <a:r>
              <a:rPr sz="1400" b="1" spc="-60" dirty="0">
                <a:latin typeface="돋움"/>
                <a:cs typeface="돋움"/>
              </a:rPr>
              <a:t> </a:t>
            </a:r>
            <a:r>
              <a:rPr sz="1400" b="1" spc="5" dirty="0">
                <a:latin typeface="돋움"/>
                <a:cs typeface="돋움"/>
              </a:rPr>
              <a:t>12.2&gt;</a:t>
            </a:r>
            <a:r>
              <a:rPr sz="1400" b="1" spc="-55" dirty="0">
                <a:latin typeface="돋움"/>
                <a:cs typeface="돋움"/>
              </a:rPr>
              <a:t> </a:t>
            </a:r>
            <a:r>
              <a:rPr sz="1400" b="1" spc="30" dirty="0">
                <a:latin typeface="돋움"/>
                <a:cs typeface="돋움"/>
              </a:rPr>
              <a:t>각</a:t>
            </a:r>
            <a:r>
              <a:rPr sz="1400" b="1" spc="-45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테이블에</a:t>
            </a:r>
            <a:r>
              <a:rPr sz="1400" b="1" spc="-75" dirty="0">
                <a:latin typeface="돋움"/>
                <a:cs typeface="돋움"/>
              </a:rPr>
              <a:t> </a:t>
            </a:r>
            <a:r>
              <a:rPr sz="1400" b="1" spc="20" dirty="0">
                <a:latin typeface="돋움"/>
                <a:cs typeface="돋움"/>
              </a:rPr>
              <a:t>대한</a:t>
            </a:r>
            <a:r>
              <a:rPr sz="1400" b="1" spc="-60" dirty="0">
                <a:latin typeface="돋움"/>
                <a:cs typeface="돋움"/>
              </a:rPr>
              <a:t> </a:t>
            </a:r>
            <a:r>
              <a:rPr sz="1400" b="1" spc="25" dirty="0">
                <a:latin typeface="돋움"/>
                <a:cs typeface="돋움"/>
              </a:rPr>
              <a:t>물리</a:t>
            </a:r>
            <a:r>
              <a:rPr sz="1400" b="1" spc="-55" dirty="0">
                <a:latin typeface="돋움"/>
                <a:cs typeface="돋움"/>
              </a:rPr>
              <a:t> </a:t>
            </a:r>
            <a:r>
              <a:rPr sz="1400" b="1" spc="20" dirty="0">
                <a:latin typeface="돋움"/>
                <a:cs typeface="돋움"/>
              </a:rPr>
              <a:t>설계의</a:t>
            </a:r>
            <a:r>
              <a:rPr sz="1400" b="1" spc="-70" dirty="0">
                <a:latin typeface="돋움"/>
                <a:cs typeface="돋움"/>
              </a:rPr>
              <a:t> </a:t>
            </a:r>
            <a:r>
              <a:rPr sz="1400" b="1" spc="15" dirty="0">
                <a:latin typeface="돋움"/>
                <a:cs typeface="돋움"/>
              </a:rPr>
              <a:t>내용</a:t>
            </a:r>
            <a:endParaRPr sz="1400">
              <a:latin typeface="돋움"/>
              <a:cs typeface="돋움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604" y="341375"/>
            <a:ext cx="4172712" cy="20574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91228" y="332231"/>
            <a:ext cx="4171187" cy="29717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1459" y="3593591"/>
            <a:ext cx="4181855" cy="16382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91228" y="3593591"/>
            <a:ext cx="4180331" cy="2218943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12장.</a:t>
            </a:r>
            <a:r>
              <a:rPr spc="-65" dirty="0"/>
              <a:t> </a:t>
            </a:r>
            <a:r>
              <a:rPr spc="-50" dirty="0"/>
              <a:t>데이터베이스</a:t>
            </a:r>
            <a:r>
              <a:rPr spc="-65" dirty="0"/>
              <a:t> </a:t>
            </a:r>
            <a:r>
              <a:rPr spc="-50" dirty="0"/>
              <a:t>구축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172" y="475564"/>
            <a:ext cx="7763509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sz="3000" spc="10" dirty="0"/>
              <a:t>12.2</a:t>
            </a:r>
            <a:r>
              <a:rPr sz="3000" spc="-80" dirty="0"/>
              <a:t> </a:t>
            </a:r>
            <a:r>
              <a:rPr sz="3000" spc="25" dirty="0"/>
              <a:t>수작업에</a:t>
            </a:r>
            <a:r>
              <a:rPr sz="3000" spc="-90" dirty="0"/>
              <a:t> </a:t>
            </a:r>
            <a:r>
              <a:rPr sz="3000" spc="35" dirty="0"/>
              <a:t>의한</a:t>
            </a:r>
            <a:r>
              <a:rPr sz="3000" spc="-70" dirty="0"/>
              <a:t> </a:t>
            </a:r>
            <a:r>
              <a:rPr sz="3000" spc="15" dirty="0"/>
              <a:t>데이터베이스</a:t>
            </a:r>
            <a:r>
              <a:rPr sz="3000" spc="-100" dirty="0"/>
              <a:t> </a:t>
            </a:r>
            <a:r>
              <a:rPr sz="3000" spc="15" dirty="0"/>
              <a:t>구축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83540" y="1117219"/>
            <a:ext cx="5596890" cy="976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210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돋움"/>
                <a:cs typeface="돋움"/>
              </a:rPr>
              <a:t>Mysql</a:t>
            </a:r>
            <a:r>
              <a:rPr sz="2000" spc="-45" dirty="0">
                <a:latin typeface="돋움"/>
                <a:cs typeface="돋움"/>
              </a:rPr>
              <a:t> </a:t>
            </a:r>
            <a:r>
              <a:rPr sz="2000" dirty="0">
                <a:latin typeface="돋움"/>
                <a:cs typeface="돋움"/>
              </a:rPr>
              <a:t>Workbench</a:t>
            </a:r>
            <a:r>
              <a:rPr sz="2000" spc="-50" dirty="0">
                <a:latin typeface="돋움"/>
                <a:cs typeface="돋움"/>
              </a:rPr>
              <a:t> </a:t>
            </a:r>
            <a:r>
              <a:rPr sz="2000" dirty="0">
                <a:latin typeface="돋움"/>
                <a:cs typeface="돋움"/>
              </a:rPr>
              <a:t>이용</a:t>
            </a:r>
            <a:endParaRPr sz="2000">
              <a:latin typeface="돋움"/>
              <a:cs typeface="돋움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50">
              <a:latin typeface="돋움"/>
              <a:cs typeface="돋움"/>
            </a:endParaRPr>
          </a:p>
          <a:p>
            <a:pPr marL="12700">
              <a:lnSpc>
                <a:spcPct val="100000"/>
              </a:lnSpc>
            </a:pPr>
            <a:r>
              <a:rPr sz="1800" b="1" spc="5" dirty="0">
                <a:latin typeface="굴림"/>
                <a:cs typeface="굴림"/>
              </a:rPr>
              <a:t>Step</a:t>
            </a:r>
            <a:r>
              <a:rPr sz="1800" b="1" spc="-7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1.</a:t>
            </a:r>
            <a:r>
              <a:rPr sz="1800" b="1" spc="-40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MySQL</a:t>
            </a:r>
            <a:r>
              <a:rPr sz="1800" b="1" spc="-60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workbench</a:t>
            </a:r>
            <a:r>
              <a:rPr sz="1800" b="1" spc="-6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실행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30" dirty="0">
                <a:latin typeface="굴림"/>
                <a:cs typeface="굴림"/>
              </a:rPr>
              <a:t>및</a:t>
            </a:r>
            <a:r>
              <a:rPr sz="1800" b="1" spc="-5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로그인</a:t>
            </a:r>
            <a:endParaRPr sz="1800">
              <a:latin typeface="굴림"/>
              <a:cs typeface="굴림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880616" y="2388107"/>
            <a:ext cx="6536690" cy="3805554"/>
            <a:chOff x="1880616" y="2388107"/>
            <a:chExt cx="6536690" cy="3805554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4519" y="2430576"/>
              <a:ext cx="5354959" cy="334671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885188" y="2392679"/>
              <a:ext cx="5374005" cy="3394075"/>
            </a:xfrm>
            <a:custGeom>
              <a:avLst/>
              <a:gdLst/>
              <a:ahLst/>
              <a:cxnLst/>
              <a:rect l="l" t="t" r="r" b="b"/>
              <a:pathLst>
                <a:path w="5374005" h="3394075">
                  <a:moveTo>
                    <a:pt x="0" y="3393948"/>
                  </a:moveTo>
                  <a:lnTo>
                    <a:pt x="5373623" y="3393948"/>
                  </a:lnTo>
                  <a:lnTo>
                    <a:pt x="5373623" y="0"/>
                  </a:lnTo>
                  <a:lnTo>
                    <a:pt x="0" y="0"/>
                  </a:lnTo>
                  <a:lnTo>
                    <a:pt x="0" y="3393948"/>
                  </a:lnTo>
                  <a:close/>
                </a:path>
              </a:pathLst>
            </a:custGeom>
            <a:ln w="9144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67712" y="4581143"/>
              <a:ext cx="1369060" cy="647700"/>
            </a:xfrm>
            <a:custGeom>
              <a:avLst/>
              <a:gdLst/>
              <a:ahLst/>
              <a:cxnLst/>
              <a:rect l="l" t="t" r="r" b="b"/>
              <a:pathLst>
                <a:path w="1369060" h="647700">
                  <a:moveTo>
                    <a:pt x="0" y="107949"/>
                  </a:moveTo>
                  <a:lnTo>
                    <a:pt x="8491" y="65954"/>
                  </a:lnTo>
                  <a:lnTo>
                    <a:pt x="31638" y="31638"/>
                  </a:lnTo>
                  <a:lnTo>
                    <a:pt x="65954" y="8491"/>
                  </a:lnTo>
                  <a:lnTo>
                    <a:pt x="107950" y="0"/>
                  </a:lnTo>
                  <a:lnTo>
                    <a:pt x="1260602" y="0"/>
                  </a:lnTo>
                  <a:lnTo>
                    <a:pt x="1302597" y="8491"/>
                  </a:lnTo>
                  <a:lnTo>
                    <a:pt x="1336913" y="31638"/>
                  </a:lnTo>
                  <a:lnTo>
                    <a:pt x="1360060" y="65954"/>
                  </a:lnTo>
                  <a:lnTo>
                    <a:pt x="1368552" y="107949"/>
                  </a:lnTo>
                  <a:lnTo>
                    <a:pt x="1368552" y="539749"/>
                  </a:lnTo>
                  <a:lnTo>
                    <a:pt x="1360060" y="581745"/>
                  </a:lnTo>
                  <a:lnTo>
                    <a:pt x="1336913" y="616061"/>
                  </a:lnTo>
                  <a:lnTo>
                    <a:pt x="1302597" y="639208"/>
                  </a:lnTo>
                  <a:lnTo>
                    <a:pt x="1260602" y="647699"/>
                  </a:lnTo>
                  <a:lnTo>
                    <a:pt x="107950" y="647699"/>
                  </a:lnTo>
                  <a:lnTo>
                    <a:pt x="65954" y="639208"/>
                  </a:lnTo>
                  <a:lnTo>
                    <a:pt x="31638" y="616061"/>
                  </a:lnTo>
                  <a:lnTo>
                    <a:pt x="8491" y="581745"/>
                  </a:lnTo>
                  <a:lnTo>
                    <a:pt x="0" y="539749"/>
                  </a:lnTo>
                  <a:lnTo>
                    <a:pt x="0" y="107949"/>
                  </a:lnTo>
                  <a:close/>
                </a:path>
              </a:pathLst>
            </a:custGeom>
            <a:ln w="121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21224" y="4509515"/>
              <a:ext cx="3195828" cy="1684020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12장.</a:t>
            </a:r>
            <a:r>
              <a:rPr spc="-65" dirty="0"/>
              <a:t> </a:t>
            </a:r>
            <a:r>
              <a:rPr spc="-50" dirty="0"/>
              <a:t>데이터베이스</a:t>
            </a:r>
            <a:r>
              <a:rPr spc="-65" dirty="0"/>
              <a:t> </a:t>
            </a:r>
            <a:r>
              <a:rPr spc="-50" dirty="0"/>
              <a:t>구축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345135"/>
            <a:ext cx="50158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latin typeface="굴림"/>
                <a:cs typeface="굴림"/>
              </a:rPr>
              <a:t>Step</a:t>
            </a:r>
            <a:r>
              <a:rPr sz="1800" b="1" spc="-6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2.</a:t>
            </a:r>
            <a:r>
              <a:rPr sz="1800" b="1" spc="-30" dirty="0">
                <a:latin typeface="굴림"/>
                <a:cs typeface="굴림"/>
              </a:rPr>
              <a:t> </a:t>
            </a:r>
            <a:r>
              <a:rPr sz="1800" b="1" dirty="0">
                <a:latin typeface="굴림"/>
                <a:cs typeface="굴림"/>
              </a:rPr>
              <a:t>데이터베이스를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새로</a:t>
            </a:r>
            <a:r>
              <a:rPr sz="1800" b="1" spc="-6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생성한다</a:t>
            </a:r>
            <a:r>
              <a:rPr sz="1800" b="1" spc="-7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:</a:t>
            </a:r>
            <a:r>
              <a:rPr sz="1800" b="1" spc="-20" dirty="0">
                <a:latin typeface="굴림"/>
                <a:cs typeface="굴림"/>
              </a:rPr>
              <a:t> </a:t>
            </a:r>
            <a:r>
              <a:rPr sz="1800" b="1" dirty="0">
                <a:latin typeface="굴림"/>
                <a:cs typeface="굴림"/>
              </a:rPr>
              <a:t>library_1</a:t>
            </a:r>
            <a:endParaRPr sz="1800">
              <a:latin typeface="굴림"/>
              <a:cs typeface="굴림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46464" y="1101844"/>
            <a:ext cx="7840345" cy="2764790"/>
            <a:chOff x="546464" y="1101844"/>
            <a:chExt cx="7840345" cy="27647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6464" y="1101844"/>
              <a:ext cx="7840107" cy="275844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77112" y="1557528"/>
              <a:ext cx="6535420" cy="2303145"/>
            </a:xfrm>
            <a:custGeom>
              <a:avLst/>
              <a:gdLst/>
              <a:ahLst/>
              <a:cxnLst/>
              <a:rect l="l" t="t" r="r" b="b"/>
              <a:pathLst>
                <a:path w="6535420" h="2303145">
                  <a:moveTo>
                    <a:pt x="0" y="35813"/>
                  </a:moveTo>
                  <a:lnTo>
                    <a:pt x="2809" y="21859"/>
                  </a:lnTo>
                  <a:lnTo>
                    <a:pt x="10477" y="10477"/>
                  </a:lnTo>
                  <a:lnTo>
                    <a:pt x="21859" y="2809"/>
                  </a:lnTo>
                  <a:lnTo>
                    <a:pt x="35813" y="0"/>
                  </a:lnTo>
                  <a:lnTo>
                    <a:pt x="179069" y="0"/>
                  </a:lnTo>
                  <a:lnTo>
                    <a:pt x="193024" y="2809"/>
                  </a:lnTo>
                  <a:lnTo>
                    <a:pt x="204406" y="10477"/>
                  </a:lnTo>
                  <a:lnTo>
                    <a:pt x="212074" y="21859"/>
                  </a:lnTo>
                  <a:lnTo>
                    <a:pt x="214884" y="35813"/>
                  </a:lnTo>
                  <a:lnTo>
                    <a:pt x="214884" y="252222"/>
                  </a:lnTo>
                  <a:lnTo>
                    <a:pt x="212074" y="266176"/>
                  </a:lnTo>
                  <a:lnTo>
                    <a:pt x="204406" y="277558"/>
                  </a:lnTo>
                  <a:lnTo>
                    <a:pt x="193024" y="285226"/>
                  </a:lnTo>
                  <a:lnTo>
                    <a:pt x="179069" y="288036"/>
                  </a:lnTo>
                  <a:lnTo>
                    <a:pt x="35813" y="288036"/>
                  </a:lnTo>
                  <a:lnTo>
                    <a:pt x="21859" y="285226"/>
                  </a:lnTo>
                  <a:lnTo>
                    <a:pt x="10477" y="277558"/>
                  </a:lnTo>
                  <a:lnTo>
                    <a:pt x="2809" y="266176"/>
                  </a:lnTo>
                  <a:lnTo>
                    <a:pt x="0" y="252222"/>
                  </a:lnTo>
                  <a:lnTo>
                    <a:pt x="0" y="35813"/>
                  </a:lnTo>
                  <a:close/>
                </a:path>
                <a:path w="6535420" h="2303145">
                  <a:moveTo>
                    <a:pt x="2430779" y="407670"/>
                  </a:moveTo>
                  <a:lnTo>
                    <a:pt x="2434548" y="388971"/>
                  </a:lnTo>
                  <a:lnTo>
                    <a:pt x="2444829" y="373713"/>
                  </a:lnTo>
                  <a:lnTo>
                    <a:pt x="2460087" y="363432"/>
                  </a:lnTo>
                  <a:lnTo>
                    <a:pt x="2478786" y="359663"/>
                  </a:lnTo>
                  <a:lnTo>
                    <a:pt x="3390138" y="359663"/>
                  </a:lnTo>
                  <a:lnTo>
                    <a:pt x="3408836" y="363432"/>
                  </a:lnTo>
                  <a:lnTo>
                    <a:pt x="3424094" y="373713"/>
                  </a:lnTo>
                  <a:lnTo>
                    <a:pt x="3434375" y="388971"/>
                  </a:lnTo>
                  <a:lnTo>
                    <a:pt x="3438143" y="407670"/>
                  </a:lnTo>
                  <a:lnTo>
                    <a:pt x="3438143" y="599694"/>
                  </a:lnTo>
                  <a:lnTo>
                    <a:pt x="3434375" y="618392"/>
                  </a:lnTo>
                  <a:lnTo>
                    <a:pt x="3424094" y="633650"/>
                  </a:lnTo>
                  <a:lnTo>
                    <a:pt x="3408836" y="643931"/>
                  </a:lnTo>
                  <a:lnTo>
                    <a:pt x="3390138" y="647700"/>
                  </a:lnTo>
                  <a:lnTo>
                    <a:pt x="2478786" y="647700"/>
                  </a:lnTo>
                  <a:lnTo>
                    <a:pt x="2460087" y="643931"/>
                  </a:lnTo>
                  <a:lnTo>
                    <a:pt x="2444829" y="633650"/>
                  </a:lnTo>
                  <a:lnTo>
                    <a:pt x="2434548" y="618392"/>
                  </a:lnTo>
                  <a:lnTo>
                    <a:pt x="2430779" y="599694"/>
                  </a:lnTo>
                  <a:lnTo>
                    <a:pt x="2430779" y="407670"/>
                  </a:lnTo>
                  <a:close/>
                </a:path>
                <a:path w="6535420" h="2303145">
                  <a:moveTo>
                    <a:pt x="5887212" y="2062734"/>
                  </a:moveTo>
                  <a:lnTo>
                    <a:pt x="5890980" y="2044035"/>
                  </a:lnTo>
                  <a:lnTo>
                    <a:pt x="5901261" y="2028777"/>
                  </a:lnTo>
                  <a:lnTo>
                    <a:pt x="5916519" y="2018496"/>
                  </a:lnTo>
                  <a:lnTo>
                    <a:pt x="5935218" y="2014727"/>
                  </a:lnTo>
                  <a:lnTo>
                    <a:pt x="6486906" y="2014727"/>
                  </a:lnTo>
                  <a:lnTo>
                    <a:pt x="6505604" y="2018496"/>
                  </a:lnTo>
                  <a:lnTo>
                    <a:pt x="6520862" y="2028777"/>
                  </a:lnTo>
                  <a:lnTo>
                    <a:pt x="6531143" y="2044035"/>
                  </a:lnTo>
                  <a:lnTo>
                    <a:pt x="6534911" y="2062734"/>
                  </a:lnTo>
                  <a:lnTo>
                    <a:pt x="6534911" y="2254758"/>
                  </a:lnTo>
                  <a:lnTo>
                    <a:pt x="6531143" y="2273456"/>
                  </a:lnTo>
                  <a:lnTo>
                    <a:pt x="6520862" y="2288714"/>
                  </a:lnTo>
                  <a:lnTo>
                    <a:pt x="6505604" y="2298995"/>
                  </a:lnTo>
                  <a:lnTo>
                    <a:pt x="6486906" y="2302764"/>
                  </a:lnTo>
                  <a:lnTo>
                    <a:pt x="5935218" y="2302764"/>
                  </a:lnTo>
                  <a:lnTo>
                    <a:pt x="5916519" y="2298995"/>
                  </a:lnTo>
                  <a:lnTo>
                    <a:pt x="5901261" y="2288714"/>
                  </a:lnTo>
                  <a:lnTo>
                    <a:pt x="5890980" y="2273456"/>
                  </a:lnTo>
                  <a:lnTo>
                    <a:pt x="5887212" y="2254758"/>
                  </a:lnTo>
                  <a:lnTo>
                    <a:pt x="5887212" y="2062734"/>
                  </a:lnTo>
                  <a:close/>
                </a:path>
              </a:pathLst>
            </a:custGeom>
            <a:ln w="121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530351" y="3927347"/>
            <a:ext cx="2254250" cy="2380615"/>
            <a:chOff x="530351" y="3927347"/>
            <a:chExt cx="2254250" cy="238061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6707" y="4250624"/>
              <a:ext cx="2228496" cy="204806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34923" y="4195571"/>
              <a:ext cx="2245360" cy="2108200"/>
            </a:xfrm>
            <a:custGeom>
              <a:avLst/>
              <a:gdLst/>
              <a:ahLst/>
              <a:cxnLst/>
              <a:rect l="l" t="t" r="r" b="b"/>
              <a:pathLst>
                <a:path w="2245360" h="2108200">
                  <a:moveTo>
                    <a:pt x="0" y="2107691"/>
                  </a:moveTo>
                  <a:lnTo>
                    <a:pt x="2244852" y="2107691"/>
                  </a:lnTo>
                  <a:lnTo>
                    <a:pt x="2244852" y="0"/>
                  </a:lnTo>
                  <a:lnTo>
                    <a:pt x="0" y="0"/>
                  </a:lnTo>
                  <a:lnTo>
                    <a:pt x="0" y="2107691"/>
                  </a:lnTo>
                  <a:close/>
                </a:path>
              </a:pathLst>
            </a:custGeom>
            <a:ln w="9144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05712" y="3927347"/>
              <a:ext cx="228600" cy="22707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39495" y="5492495"/>
              <a:ext cx="737870" cy="169545"/>
            </a:xfrm>
            <a:custGeom>
              <a:avLst/>
              <a:gdLst/>
              <a:ahLst/>
              <a:cxnLst/>
              <a:rect l="l" t="t" r="r" b="b"/>
              <a:pathLst>
                <a:path w="737869" h="169545">
                  <a:moveTo>
                    <a:pt x="0" y="28193"/>
                  </a:moveTo>
                  <a:lnTo>
                    <a:pt x="2215" y="17198"/>
                  </a:lnTo>
                  <a:lnTo>
                    <a:pt x="8258" y="8239"/>
                  </a:lnTo>
                  <a:lnTo>
                    <a:pt x="17220" y="2208"/>
                  </a:lnTo>
                  <a:lnTo>
                    <a:pt x="28194" y="0"/>
                  </a:lnTo>
                  <a:lnTo>
                    <a:pt x="709422" y="0"/>
                  </a:lnTo>
                  <a:lnTo>
                    <a:pt x="720395" y="2208"/>
                  </a:lnTo>
                  <a:lnTo>
                    <a:pt x="729357" y="8239"/>
                  </a:lnTo>
                  <a:lnTo>
                    <a:pt x="735400" y="17198"/>
                  </a:lnTo>
                  <a:lnTo>
                    <a:pt x="737616" y="28193"/>
                  </a:lnTo>
                  <a:lnTo>
                    <a:pt x="737616" y="140969"/>
                  </a:lnTo>
                  <a:lnTo>
                    <a:pt x="735400" y="151943"/>
                  </a:lnTo>
                  <a:lnTo>
                    <a:pt x="729357" y="160905"/>
                  </a:lnTo>
                  <a:lnTo>
                    <a:pt x="720395" y="166948"/>
                  </a:lnTo>
                  <a:lnTo>
                    <a:pt x="709422" y="169163"/>
                  </a:lnTo>
                  <a:lnTo>
                    <a:pt x="28194" y="169163"/>
                  </a:lnTo>
                  <a:lnTo>
                    <a:pt x="17220" y="166948"/>
                  </a:lnTo>
                  <a:lnTo>
                    <a:pt x="8258" y="160905"/>
                  </a:lnTo>
                  <a:lnTo>
                    <a:pt x="2215" y="151943"/>
                  </a:lnTo>
                  <a:lnTo>
                    <a:pt x="0" y="140969"/>
                  </a:lnTo>
                  <a:lnTo>
                    <a:pt x="0" y="28193"/>
                  </a:lnTo>
                  <a:close/>
                </a:path>
              </a:pathLst>
            </a:custGeom>
            <a:ln w="121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34923" y="1048511"/>
            <a:ext cx="7856220" cy="2816860"/>
          </a:xfrm>
          <a:prstGeom prst="rect">
            <a:avLst/>
          </a:prstGeom>
          <a:ln w="9144">
            <a:solidFill>
              <a:srgbClr val="A6A6A6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700">
              <a:latin typeface="Times New Roman"/>
              <a:cs typeface="Times New Roman"/>
            </a:endParaRPr>
          </a:p>
          <a:p>
            <a:pPr marR="6152515" algn="ctr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Wingdings"/>
                <a:cs typeface="Wingdings"/>
              </a:rPr>
              <a:t></a:t>
            </a:r>
            <a:endParaRPr sz="1800">
              <a:latin typeface="Wingdings"/>
              <a:cs typeface="Wingdings"/>
            </a:endParaRPr>
          </a:p>
          <a:p>
            <a:pPr marR="682625" algn="ctr">
              <a:lnSpc>
                <a:spcPct val="100000"/>
              </a:lnSpc>
              <a:spcBef>
                <a:spcPts val="680"/>
              </a:spcBef>
            </a:pPr>
            <a:r>
              <a:rPr sz="1800" dirty="0">
                <a:solidFill>
                  <a:srgbClr val="FF0000"/>
                </a:solidFill>
                <a:latin typeface="Wingdings"/>
                <a:cs typeface="Wingdings"/>
              </a:rPr>
              <a:t></a:t>
            </a:r>
            <a:endParaRPr sz="1800">
              <a:latin typeface="Wingdings"/>
              <a:cs typeface="Wingdings"/>
            </a:endParaRPr>
          </a:p>
          <a:p>
            <a:pPr>
              <a:lnSpc>
                <a:spcPct val="100000"/>
              </a:lnSpc>
            </a:pP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</a:pP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</a:pP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</a:pP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Wingdings"/>
              <a:cs typeface="Wingdings"/>
            </a:endParaRPr>
          </a:p>
          <a:p>
            <a:pPr marR="778510" algn="r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Wingdings"/>
                <a:cs typeface="Wingdings"/>
              </a:rPr>
              <a:t>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12장.</a:t>
            </a:r>
            <a:r>
              <a:rPr spc="-65" dirty="0"/>
              <a:t> </a:t>
            </a:r>
            <a:r>
              <a:rPr spc="-50" dirty="0"/>
              <a:t>데이터베이스</a:t>
            </a:r>
            <a:r>
              <a:rPr spc="-65" dirty="0"/>
              <a:t> </a:t>
            </a:r>
            <a:r>
              <a:rPr spc="-50" dirty="0"/>
              <a:t>구축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290004"/>
            <a:ext cx="3907790" cy="1014094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800" b="1" spc="5" dirty="0">
                <a:latin typeface="굴림"/>
                <a:cs typeface="굴림"/>
              </a:rPr>
              <a:t>Step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3.</a:t>
            </a:r>
            <a:r>
              <a:rPr sz="1800" b="1" spc="-45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테이블을</a:t>
            </a:r>
            <a:r>
              <a:rPr sz="1800" b="1" spc="-9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생성한다.</a:t>
            </a:r>
            <a:endParaRPr sz="1800">
              <a:latin typeface="굴림"/>
              <a:cs typeface="굴림"/>
            </a:endParaRPr>
          </a:p>
          <a:p>
            <a:pPr marL="756285" indent="-287020">
              <a:lnSpc>
                <a:spcPct val="100000"/>
              </a:lnSpc>
              <a:spcBef>
                <a:spcPts val="434"/>
              </a:spcBef>
              <a:buFont typeface=""/>
              <a:buChar char="-"/>
              <a:tabLst>
                <a:tab pos="756285" algn="l"/>
                <a:tab pos="756920" algn="l"/>
              </a:tabLst>
            </a:pPr>
            <a:r>
              <a:rPr sz="1800" b="1" spc="25" dirty="0">
                <a:latin typeface="굴림"/>
                <a:cs typeface="굴림"/>
              </a:rPr>
              <a:t>부모</a:t>
            </a:r>
            <a:r>
              <a:rPr sz="1800" b="1" spc="-9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테이블을</a:t>
            </a:r>
            <a:r>
              <a:rPr sz="1800" b="1" spc="-95" dirty="0">
                <a:latin typeface="굴림"/>
                <a:cs typeface="굴림"/>
              </a:rPr>
              <a:t> </a:t>
            </a:r>
            <a:r>
              <a:rPr sz="1800" b="1" spc="25" dirty="0">
                <a:latin typeface="굴림"/>
                <a:cs typeface="굴림"/>
              </a:rPr>
              <a:t>먼저</a:t>
            </a:r>
            <a:r>
              <a:rPr sz="1800" b="1" spc="-80" dirty="0">
                <a:latin typeface="굴림"/>
                <a:cs typeface="굴림"/>
              </a:rPr>
              <a:t> </a:t>
            </a:r>
            <a:r>
              <a:rPr sz="1800" b="1" spc="15" dirty="0">
                <a:latin typeface="굴림"/>
                <a:cs typeface="굴림"/>
              </a:rPr>
              <a:t>생성</a:t>
            </a:r>
            <a:endParaRPr sz="1800">
              <a:latin typeface="굴림"/>
              <a:cs typeface="굴림"/>
            </a:endParaRPr>
          </a:p>
          <a:p>
            <a:pPr marL="756285" indent="-287020">
              <a:lnSpc>
                <a:spcPct val="100000"/>
              </a:lnSpc>
              <a:spcBef>
                <a:spcPts val="430"/>
              </a:spcBef>
              <a:buFont typeface=""/>
              <a:buChar char="-"/>
              <a:tabLst>
                <a:tab pos="756285" algn="l"/>
                <a:tab pos="756920" algn="l"/>
              </a:tabLst>
            </a:pPr>
            <a:r>
              <a:rPr sz="1800" b="1" spc="10" dirty="0">
                <a:latin typeface="굴림"/>
                <a:cs typeface="굴림"/>
              </a:rPr>
              <a:t>외래키도</a:t>
            </a:r>
            <a:r>
              <a:rPr sz="1800" b="1" spc="-110" dirty="0">
                <a:latin typeface="굴림"/>
                <a:cs typeface="굴림"/>
              </a:rPr>
              <a:t> </a:t>
            </a:r>
            <a:r>
              <a:rPr sz="1800" b="1" spc="10" dirty="0">
                <a:latin typeface="굴림"/>
                <a:cs typeface="굴림"/>
              </a:rPr>
              <a:t>포함해서</a:t>
            </a:r>
            <a:r>
              <a:rPr sz="1800" b="1" spc="-95" dirty="0">
                <a:latin typeface="굴림"/>
                <a:cs typeface="굴림"/>
              </a:rPr>
              <a:t> </a:t>
            </a:r>
            <a:r>
              <a:rPr sz="1800" b="1" spc="20" dirty="0">
                <a:latin typeface="굴림"/>
                <a:cs typeface="굴림"/>
              </a:rPr>
              <a:t>테이블</a:t>
            </a:r>
            <a:r>
              <a:rPr sz="1800" b="1" spc="-95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생성</a:t>
            </a:r>
            <a:endParaRPr sz="1800">
              <a:latin typeface="굴림"/>
              <a:cs typeface="굴림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18388" y="2339339"/>
            <a:ext cx="2735580" cy="2898775"/>
            <a:chOff x="818388" y="2339339"/>
            <a:chExt cx="2735580" cy="28987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6131" y="2400072"/>
              <a:ext cx="2708692" cy="282877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22960" y="2343911"/>
              <a:ext cx="2726690" cy="2889885"/>
            </a:xfrm>
            <a:custGeom>
              <a:avLst/>
              <a:gdLst/>
              <a:ahLst/>
              <a:cxnLst/>
              <a:rect l="l" t="t" r="r" b="b"/>
              <a:pathLst>
                <a:path w="2726690" h="2889885">
                  <a:moveTo>
                    <a:pt x="0" y="2889504"/>
                  </a:moveTo>
                  <a:lnTo>
                    <a:pt x="2726436" y="2889504"/>
                  </a:lnTo>
                  <a:lnTo>
                    <a:pt x="2726436" y="0"/>
                  </a:lnTo>
                  <a:lnTo>
                    <a:pt x="0" y="0"/>
                  </a:lnTo>
                  <a:lnTo>
                    <a:pt x="0" y="2889504"/>
                  </a:lnTo>
                  <a:close/>
                </a:path>
              </a:pathLst>
            </a:custGeom>
            <a:ln w="9144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0"/>
              </a:lnSpc>
            </a:pPr>
            <a:r>
              <a:rPr spc="-35" dirty="0"/>
              <a:t>12장.</a:t>
            </a:r>
            <a:r>
              <a:rPr spc="-65" dirty="0"/>
              <a:t> </a:t>
            </a:r>
            <a:r>
              <a:rPr spc="-50" dirty="0"/>
              <a:t>데이터베이스</a:t>
            </a:r>
            <a:r>
              <a:rPr spc="-65" dirty="0"/>
              <a:t> </a:t>
            </a:r>
            <a:r>
              <a:rPr spc="-50" dirty="0"/>
              <a:t>구축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화면 슬라이드 쇼(4:3)</PresentationFormat>
  <Slides>28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Office Theme</vt:lpstr>
      <vt:lpstr>12장. 데이터베이스의 구축</vt:lpstr>
      <vt:lpstr>PowerPoint 프레젠테이션</vt:lpstr>
      <vt:lpstr>12.1 개요</vt:lpstr>
      <vt:lpstr>12.1 개요</vt:lpstr>
      <vt:lpstr>12.2 수작업에 의한 데이터베이스 구축</vt:lpstr>
      <vt:lpstr>PowerPoint 프레젠테이션</vt:lpstr>
      <vt:lpstr>12.2 수작업에 의한 데이터베이스 구축</vt:lpstr>
      <vt:lpstr>PowerPoint 프레젠테이션</vt:lpstr>
      <vt:lpstr>PowerPoint 프레젠테이션</vt:lpstr>
      <vt:lpstr>PowerPoint 프레젠테이션</vt:lpstr>
      <vt:lpstr>PowerPoint 프레젠테이션</vt:lpstr>
      <vt:lpstr>12.2 수작업에 의한 데이터베이스 구축</vt:lpstr>
      <vt:lpstr>12.3 도구에 의한 데이터베이스 구축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12.4 역공학에 의한 데이터베이스 분석</vt:lpstr>
      <vt:lpstr>12.4 역공학에 의한 데이터베이스 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정보환경</dc:title>
  <dc:creator>SEJONG</dc:creator>
  <cp:revision>5</cp:revision>
  <dcterms:created xsi:type="dcterms:W3CDTF">2021-11-30T07:13:31Z</dcterms:created>
  <dcterms:modified xsi:type="dcterms:W3CDTF">2021-11-30T08:28:31Z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2021-11-25T00:00:00Z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2021-11-30T00:00:00Z</vt:filetime>
  </property>
</Properties>
</file>