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/>
  <p:notesSz cx="9144000" cy="6858000"/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tmark" initials="t" lastIdx="3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commentAuthors" Target="commentAuthors.xml"  /><Relationship Id="rId5" Type="http://schemas.openxmlformats.org/officeDocument/2006/relationships/slide" Target="slides/slide4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23:07:27.498" idx="13">
    <p:pos x="3075" y="1551"/>
    <p:text>현실에서 대여하는것이 디비에서는
고객 대여 도서 세가지 엔티티가 필요함</p:text>
  </p:cm>
</p:cmLst>
</file>

<file path=ppt/comments/comment1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07:06.182" idx="3">
    <p:pos x="3855" y="1389"/>
    <p:text>의미가 분명한것이 가장 중요함 아래는 첫번째를 위한 것 </p:text>
  </p:cm>
</p:cmLst>
</file>

<file path=ppt/comments/comment1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6:43:24.805" idx="22">
    <p:pos x="2535" y="1377"/>
    <p:text>두 엔티티가 수강하거나 수강되는 그러한 관계가 있고 공유하는 뭔가가 외래키로 있다는것</p:text>
  </p:cm>
</p:cmLst>
</file>

<file path=ppt/comments/comment1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6:47:02.119" idx="23">
    <p:pos x="2613" y="2187"/>
    <p:text>관점에서의 내용은 나중에 카디널리티와 참여도로 표현이 가능함</p:text>
  </p:cm>
</p:cmLst>
</file>

<file path=ppt/comments/comment1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6:47:25.165" idx="24">
    <p:pos x="2709" y="2103"/>
    <p:text>사원이 연봉정보를 하나만 가지느냐 사원이 취미를 여러개 가지느냐의 차이
상대 엔티티에 나와 관련된 튜플이 몇개가 대응되느냐에 따름</p:text>
  </p:cm>
</p:cmLst>
</file>

<file path=ppt/comments/comment1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6:48:35.861" idx="25">
    <p:pos x="3141" y="2763"/>
    <p:text>학생은 수강과목에 여러개의 대응되는 것을 가질수 있으므로 n임</p:text>
  </p:cm>
</p:cmLst>
</file>

<file path=ppt/comments/comment1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6:48:54.485" idx="26">
    <p:pos x="3045" y="2721"/>
    <p:text>과목정보는 학생 하나에 대응되므로 1임</p:text>
  </p:cm>
</p:cmLst>
</file>

<file path=ppt/comments/comment1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6:50:11.433" idx="27">
    <p:pos x="2751" y="2559"/>
    <p:text>학생은 하나의 신체정보에 대응되고 마찬가지로 신체정보도 내용이 같더라도 하나의 학생에 대응되므로 1:1임</p:text>
  </p:cm>
</p:cmLst>
</file>

<file path=ppt/comments/comment1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6:51:33.117" idx="28">
    <p:pos x="3225" y="2817"/>
    <p:text>취미가 낚시 두개로 여러개있다고 하더라도 하나의 학생이 가진 취미로 파생되므로 1:n이다</p:text>
  </p:cm>
</p:cmLst>
</file>

<file path=ppt/comments/comment1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6:52:11.141" idx="29">
    <p:pos x="3081" y="2709"/>
    <p:text>여러코너에 삼성이 개입하고 한  코너에도 여러 업체가 개입하는 이런것이 다대다관계 그리고 불완전한 작업이다</p:text>
  </p:cm>
</p:cmLst>
</file>

<file path=ppt/comments/comment1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6:52:43.278" idx="30">
    <p:pos x="2745" y="2199"/>
    <p:text>연봉이나 경력은 무조건 가지고 있는거고 배우자랑 취미는 없어도 되는것 엔티티에 내용 존재유무가 달려있다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23:09:52.517" idx="14">
    <p:pos x="2853" y="1287"/>
    <p:text>용어가 조금 다른 면이 있다고함</p:text>
  </p:cm>
</p:cmLst>
</file>

<file path=ppt/comments/comment2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7:01:18.317" idx="32">
    <p:pos x="3855" y="1125"/>
    <p:text>사원테이블에는 부서가 무조건 하나가 있음
부서에는 한 부서에 여러사원이 있고 아예 없을 수도 있음
테이블에 정보가 어떻게 기입되는지 상상하면 쉽게 가능</p:text>
  </p:cm>
</p:cmLst>
</file>

<file path=ppt/comments/comment2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7:09:42.149" idx="33">
    <p:pos x="2871" y="2295"/>
    <p:text>학생은 취미를 여러개 가질 수 있고 하나도 안가질 수 있음
학생테이블은 취미에 대응했을 때 여러 취미랑 연결되거나 아예 내용이 d2ㅅ을 수 있음</p:text>
  </p:cm>
</p:cmLst>
</file>

<file path=ppt/comments/comment2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2T17:10:21.926" idx="34">
    <p:pos x="2643" y="1365"/>
    <p:text>취미는 학생 테이블에 대응했을 때 학생과 무조건 매치해야 하고 한 학생과 매치됨</p:text>
  </p:cm>
</p:cmLst>
</file>

<file path=ppt/comments/comment2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26:14.482" idx="4">
    <p:pos x="2493" y="1971"/>
    <p:text>ERD는 엔티티 속성 관계로 이뤄져있음
그중 관계는 사원들이 부서에 포함되니까 사원의 외래키가 부서의 기본키와 연결되어 관계를 맺는것임</p:text>
  </p:cm>
</p:cmLst>
</file>

<file path=ppt/comments/comment2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24:37.571" idx="5">
    <p:pos x="1683" y="1449"/>
    <p:text>주식별자 표현방법 세가지</p:text>
  </p:cm>
</p:cmLst>
</file>

<file path=ppt/comments/comment2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25:07.363" idx="7">
    <p:pos x="1791" y="1065"/>
    <p:text>서로 관련이 하나도 없다 
현실세계에서는 관련이 당연히 있지만 지금 이 엔티티에서는 관련이 하나도 없음</p:text>
  </p:cm>
</p:cmLst>
</file>

<file path=ppt/comments/comment2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25:33.995" idx="8">
    <p:pos x="1905" y="1179"/>
    <p:text>하지만 관련이 필요하게 되었다면 부서코드를 외래키로 지정해 두 엔티티를 연관시킬수 있음</p:text>
  </p:cm>
</p:cmLst>
</file>

<file path=ppt/comments/comment2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26:54.683" idx="10">
    <p:pos x="2797" y="3211"/>
    <p:text>보통 자식의 외래키가 포함되는 곳의 기본키와 연결됨 이건 국룰임 하다보면 자연스럽게 이해할거래</p:text>
  </p:cm>
</p:cmLst>
</file>

<file path=ppt/comments/comment2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27:30.459" idx="11">
    <p:pos x="3021" y="1575"/>
    <p:text>예전엔 이렇게 그림 네모가 엔티티
다이아가 관계
원이 속성들</p:text>
  </p:cm>
</p:cmLst>
</file>

<file path=ppt/comments/comment2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27:55.955" idx="12">
    <p:pos x="2469" y="1383"/>
    <p:text>그랬던게 이렇게 변함 엔티티속성관계주식외래식 모두가 다 하나에 들어가있음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23:10:43.297" idx="15">
    <p:pos x="1167" y="1245"/>
    <p:text>그냥 행위중에 나오는 데이터 부산물들을 다 엔티티라 보면됨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23:11:20.049" idx="16">
    <p:pos x="1593" y="1173"/>
    <p:text>엔티티 종류들이다
유형은 엑터를 생각하면됨 정보가 저장되는 액터들
무형은 형태는 없지만 추상적으로 존재하는 
아래 세개뿐 아니라 다들 어느정도 교집합이 성립한다고 함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23:12:41.009" idx="17">
    <p:pos x="4611" y="2049"/>
    <p:text>환자라는 개념은 병원에선 필요하지만 회사에서는 필요없음
엔티티는 정보의 집합소임 분류할 필요도 없다면 다른 엔티티의 속성으로 들어가는게 맞지?
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23:16:12.793" idx="18">
    <p:pos x="2133" y="1131"/>
    <p:text>인스턴스 즉 튜플도 여러가지여야 의미가 있는 것도 맞고
속성도 하나쯤은 가지고 있어야 엔티티의 의미가 있음 </p:text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23:17:08.865" idx="19">
    <p:pos x="2180" y="1161"/>
    <p:text>누구나 알아볼 수 있는 이름을 지어야한다는 뜻임</p:text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05:37.906" idx="1">
    <p:pos x="2757" y="1389"/>
    <p:text>추상화처럼 이것도 마찬가지로 필요한 것들만 뽑아서 속성으로 한다</p:text>
  </p:cm>
</p:cmLst>
</file>

<file path=ppt/comments/comment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0T15:06:13.084" idx="2">
    <p:pos x="1352" y="1203"/>
    <p:text>그대로 가져온게 기본속성
엔티티에서 말하는 암호같은 설계속성
계산해서 나온 유도속성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3162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04216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3162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04216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0428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89280"/>
                </a:lnTo>
                <a:lnTo>
                  <a:pt x="9144" y="589280"/>
                </a:lnTo>
                <a:lnTo>
                  <a:pt x="457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544" y="619760"/>
                </a:lnTo>
                <a:lnTo>
                  <a:pt x="7781544" y="6096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599" y="381000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1620" y="2647569"/>
            <a:ext cx="4540758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63" y="2043112"/>
            <a:ext cx="4019550" cy="1687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0076" y="6528514"/>
            <a:ext cx="2564765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65209" y="65632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7.xml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8.xml"  /><Relationship Id="rId3" Type="http://schemas.openxmlformats.org/officeDocument/2006/relationships/image" Target="../media/image13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9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0.xml"  /><Relationship Id="rId3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5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6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8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9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0.xml"  /><Relationship Id="rId3" Type="http://schemas.openxmlformats.org/officeDocument/2006/relationships/image" Target="../media/image1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1.xml"  /><Relationship Id="rId3" Type="http://schemas.openxmlformats.org/officeDocument/2006/relationships/image" Target="../media/image2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2.xml"  /><Relationship Id="rId3" Type="http://schemas.openxmlformats.org/officeDocument/2006/relationships/image" Target="../media/image2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3.xml"  /><Relationship Id="rId3" Type="http://schemas.openxmlformats.org/officeDocument/2006/relationships/image" Target="../media/image2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5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6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7.xml"  /><Relationship Id="rId3" Type="http://schemas.openxmlformats.org/officeDocument/2006/relationships/image" Target="../media/image2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8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9.xml"  /><Relationship Id="rId3" Type="http://schemas.openxmlformats.org/officeDocument/2006/relationships/image" Target="../media/image2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7.jpeg"  /><Relationship Id="rId4" Type="http://schemas.openxmlformats.org/officeDocument/2006/relationships/image" Target="../media/image11.jpeg"  /><Relationship Id="rId5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112" y="210311"/>
            <a:ext cx="8920480" cy="6362700"/>
            <a:chOff x="134112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204216" y="2956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8773668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3668" y="6202680"/>
                  </a:lnTo>
                  <a:lnTo>
                    <a:pt x="87736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4216" y="2956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162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609600"/>
              <a:ext cx="1981200" cy="1728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79218" y="2797936"/>
              <a:ext cx="856615" cy="407670"/>
            </a:xfrm>
            <a:custGeom>
              <a:avLst/>
              <a:gdLst/>
              <a:ahLst/>
              <a:cxnLst/>
              <a:rect l="l" t="t" r="r" b="b"/>
              <a:pathLst>
                <a:path w="856614" h="407669">
                  <a:moveTo>
                    <a:pt x="231140" y="281686"/>
                  </a:moveTo>
                  <a:lnTo>
                    <a:pt x="218922" y="231648"/>
                  </a:lnTo>
                  <a:lnTo>
                    <a:pt x="192303" y="200190"/>
                  </a:lnTo>
                  <a:lnTo>
                    <a:pt x="173863" y="191135"/>
                  </a:lnTo>
                  <a:lnTo>
                    <a:pt x="180543" y="188785"/>
                  </a:lnTo>
                  <a:lnTo>
                    <a:pt x="209080" y="157721"/>
                  </a:lnTo>
                  <a:lnTo>
                    <a:pt x="219583" y="114300"/>
                  </a:lnTo>
                  <a:lnTo>
                    <a:pt x="217982" y="95402"/>
                  </a:lnTo>
                  <a:lnTo>
                    <a:pt x="193929" y="50673"/>
                  </a:lnTo>
                  <a:lnTo>
                    <a:pt x="157822" y="24676"/>
                  </a:lnTo>
                  <a:lnTo>
                    <a:pt x="112395" y="16002"/>
                  </a:lnTo>
                  <a:lnTo>
                    <a:pt x="88722" y="17907"/>
                  </a:lnTo>
                  <a:lnTo>
                    <a:pt x="49098" y="33096"/>
                  </a:lnTo>
                  <a:lnTo>
                    <a:pt x="21564" y="60871"/>
                  </a:lnTo>
                  <a:lnTo>
                    <a:pt x="6731" y="114046"/>
                  </a:lnTo>
                  <a:lnTo>
                    <a:pt x="6731" y="120015"/>
                  </a:lnTo>
                  <a:lnTo>
                    <a:pt x="45466" y="120015"/>
                  </a:lnTo>
                  <a:lnTo>
                    <a:pt x="45466" y="114046"/>
                  </a:lnTo>
                  <a:lnTo>
                    <a:pt x="46456" y="101714"/>
                  </a:lnTo>
                  <a:lnTo>
                    <a:pt x="71513" y="62725"/>
                  </a:lnTo>
                  <a:lnTo>
                    <a:pt x="111887" y="52324"/>
                  </a:lnTo>
                  <a:lnTo>
                    <a:pt x="126784" y="53505"/>
                  </a:lnTo>
                  <a:lnTo>
                    <a:pt x="161798" y="71120"/>
                  </a:lnTo>
                  <a:lnTo>
                    <a:pt x="178943" y="114173"/>
                  </a:lnTo>
                  <a:lnTo>
                    <a:pt x="178054" y="125844"/>
                  </a:lnTo>
                  <a:lnTo>
                    <a:pt x="153644" y="162979"/>
                  </a:lnTo>
                  <a:lnTo>
                    <a:pt x="111633" y="174117"/>
                  </a:lnTo>
                  <a:lnTo>
                    <a:pt x="86360" y="174117"/>
                  </a:lnTo>
                  <a:lnTo>
                    <a:pt x="80264" y="180086"/>
                  </a:lnTo>
                  <a:lnTo>
                    <a:pt x="80264" y="191770"/>
                  </a:lnTo>
                  <a:lnTo>
                    <a:pt x="81394" y="199758"/>
                  </a:lnTo>
                  <a:lnTo>
                    <a:pt x="84810" y="205422"/>
                  </a:lnTo>
                  <a:lnTo>
                    <a:pt x="90487" y="208813"/>
                  </a:lnTo>
                  <a:lnTo>
                    <a:pt x="98425" y="209931"/>
                  </a:lnTo>
                  <a:lnTo>
                    <a:pt x="114935" y="209931"/>
                  </a:lnTo>
                  <a:lnTo>
                    <a:pt x="132092" y="210908"/>
                  </a:lnTo>
                  <a:lnTo>
                    <a:pt x="171323" y="225552"/>
                  </a:lnTo>
                  <a:lnTo>
                    <a:pt x="190715" y="267182"/>
                  </a:lnTo>
                  <a:lnTo>
                    <a:pt x="192024" y="282067"/>
                  </a:lnTo>
                  <a:lnTo>
                    <a:pt x="190728" y="296405"/>
                  </a:lnTo>
                  <a:lnTo>
                    <a:pt x="171577" y="337693"/>
                  </a:lnTo>
                  <a:lnTo>
                    <a:pt x="132410" y="353517"/>
                  </a:lnTo>
                  <a:lnTo>
                    <a:pt x="115316" y="354584"/>
                  </a:lnTo>
                  <a:lnTo>
                    <a:pt x="98234" y="353136"/>
                  </a:lnTo>
                  <a:lnTo>
                    <a:pt x="58039" y="331470"/>
                  </a:lnTo>
                  <a:lnTo>
                    <a:pt x="40767" y="296100"/>
                  </a:lnTo>
                  <a:lnTo>
                    <a:pt x="39624" y="282067"/>
                  </a:lnTo>
                  <a:lnTo>
                    <a:pt x="39624" y="265430"/>
                  </a:lnTo>
                  <a:lnTo>
                    <a:pt x="37338" y="260477"/>
                  </a:lnTo>
                  <a:lnTo>
                    <a:pt x="28956" y="254000"/>
                  </a:lnTo>
                  <a:lnTo>
                    <a:pt x="24638" y="252476"/>
                  </a:lnTo>
                  <a:lnTo>
                    <a:pt x="14351" y="252476"/>
                  </a:lnTo>
                  <a:lnTo>
                    <a:pt x="9906" y="253873"/>
                  </a:lnTo>
                  <a:lnTo>
                    <a:pt x="6350" y="256667"/>
                  </a:lnTo>
                  <a:lnTo>
                    <a:pt x="2032" y="260477"/>
                  </a:lnTo>
                  <a:lnTo>
                    <a:pt x="0" y="265430"/>
                  </a:lnTo>
                  <a:lnTo>
                    <a:pt x="0" y="281559"/>
                  </a:lnTo>
                  <a:lnTo>
                    <a:pt x="7150" y="322427"/>
                  </a:lnTo>
                  <a:lnTo>
                    <a:pt x="28702" y="356616"/>
                  </a:lnTo>
                  <a:lnTo>
                    <a:pt x="66243" y="382333"/>
                  </a:lnTo>
                  <a:lnTo>
                    <a:pt x="115316" y="390906"/>
                  </a:lnTo>
                  <a:lnTo>
                    <a:pt x="140385" y="388861"/>
                  </a:lnTo>
                  <a:lnTo>
                    <a:pt x="180276" y="372478"/>
                  </a:lnTo>
                  <a:lnTo>
                    <a:pt x="210832" y="341020"/>
                  </a:lnTo>
                  <a:lnTo>
                    <a:pt x="228879" y="302818"/>
                  </a:lnTo>
                  <a:lnTo>
                    <a:pt x="231140" y="281686"/>
                  </a:lnTo>
                  <a:close/>
                </a:path>
                <a:path w="856614" h="407669">
                  <a:moveTo>
                    <a:pt x="581152" y="198501"/>
                  </a:moveTo>
                  <a:lnTo>
                    <a:pt x="579882" y="193421"/>
                  </a:lnTo>
                  <a:lnTo>
                    <a:pt x="578231" y="188849"/>
                  </a:lnTo>
                  <a:lnTo>
                    <a:pt x="575183" y="185674"/>
                  </a:lnTo>
                  <a:lnTo>
                    <a:pt x="570865" y="184023"/>
                  </a:lnTo>
                  <a:lnTo>
                    <a:pt x="548195" y="174383"/>
                  </a:lnTo>
                  <a:lnTo>
                    <a:pt x="511416" y="154901"/>
                  </a:lnTo>
                  <a:lnTo>
                    <a:pt x="481990" y="123469"/>
                  </a:lnTo>
                  <a:lnTo>
                    <a:pt x="479107" y="117602"/>
                  </a:lnTo>
                  <a:lnTo>
                    <a:pt x="471043" y="101244"/>
                  </a:lnTo>
                  <a:lnTo>
                    <a:pt x="464464" y="78371"/>
                  </a:lnTo>
                  <a:lnTo>
                    <a:pt x="462368" y="55880"/>
                  </a:lnTo>
                  <a:lnTo>
                    <a:pt x="462280" y="44958"/>
                  </a:lnTo>
                  <a:lnTo>
                    <a:pt x="562229" y="44958"/>
                  </a:lnTo>
                  <a:lnTo>
                    <a:pt x="567944" y="39243"/>
                  </a:lnTo>
                  <a:lnTo>
                    <a:pt x="567944" y="16764"/>
                  </a:lnTo>
                  <a:lnTo>
                    <a:pt x="562229" y="11176"/>
                  </a:lnTo>
                  <a:lnTo>
                    <a:pt x="323342" y="11176"/>
                  </a:lnTo>
                  <a:lnTo>
                    <a:pt x="317246" y="16637"/>
                  </a:lnTo>
                  <a:lnTo>
                    <a:pt x="317246" y="27686"/>
                  </a:lnTo>
                  <a:lnTo>
                    <a:pt x="316992" y="39243"/>
                  </a:lnTo>
                  <a:lnTo>
                    <a:pt x="322834" y="44958"/>
                  </a:lnTo>
                  <a:lnTo>
                    <a:pt x="424053" y="44958"/>
                  </a:lnTo>
                  <a:lnTo>
                    <a:pt x="424053" y="55880"/>
                  </a:lnTo>
                  <a:lnTo>
                    <a:pt x="416153" y="100355"/>
                  </a:lnTo>
                  <a:lnTo>
                    <a:pt x="392557" y="138049"/>
                  </a:lnTo>
                  <a:lnTo>
                    <a:pt x="360045" y="164719"/>
                  </a:lnTo>
                  <a:lnTo>
                    <a:pt x="315341" y="187579"/>
                  </a:lnTo>
                  <a:lnTo>
                    <a:pt x="310642" y="189357"/>
                  </a:lnTo>
                  <a:lnTo>
                    <a:pt x="307467" y="192786"/>
                  </a:lnTo>
                  <a:lnTo>
                    <a:pt x="305689" y="197612"/>
                  </a:lnTo>
                  <a:lnTo>
                    <a:pt x="304546" y="202184"/>
                  </a:lnTo>
                  <a:lnTo>
                    <a:pt x="305054" y="206629"/>
                  </a:lnTo>
                  <a:lnTo>
                    <a:pt x="326390" y="222250"/>
                  </a:lnTo>
                  <a:lnTo>
                    <a:pt x="331851" y="220853"/>
                  </a:lnTo>
                  <a:lnTo>
                    <a:pt x="372554" y="200964"/>
                  </a:lnTo>
                  <a:lnTo>
                    <a:pt x="406400" y="175641"/>
                  </a:lnTo>
                  <a:lnTo>
                    <a:pt x="437857" y="132321"/>
                  </a:lnTo>
                  <a:lnTo>
                    <a:pt x="442341" y="117602"/>
                  </a:lnTo>
                  <a:lnTo>
                    <a:pt x="446265" y="130784"/>
                  </a:lnTo>
                  <a:lnTo>
                    <a:pt x="480314" y="172974"/>
                  </a:lnTo>
                  <a:lnTo>
                    <a:pt x="513359" y="197078"/>
                  </a:lnTo>
                  <a:lnTo>
                    <a:pt x="550799" y="216408"/>
                  </a:lnTo>
                  <a:lnTo>
                    <a:pt x="561848" y="218948"/>
                  </a:lnTo>
                  <a:lnTo>
                    <a:pt x="567182" y="217551"/>
                  </a:lnTo>
                  <a:lnTo>
                    <a:pt x="572389" y="215773"/>
                  </a:lnTo>
                  <a:lnTo>
                    <a:pt x="576326" y="212471"/>
                  </a:lnTo>
                  <a:lnTo>
                    <a:pt x="578866" y="207772"/>
                  </a:lnTo>
                  <a:lnTo>
                    <a:pt x="580771" y="203200"/>
                  </a:lnTo>
                  <a:lnTo>
                    <a:pt x="581152" y="198501"/>
                  </a:lnTo>
                  <a:close/>
                </a:path>
                <a:path w="856614" h="407669">
                  <a:moveTo>
                    <a:pt x="650875" y="330835"/>
                  </a:moveTo>
                  <a:lnTo>
                    <a:pt x="629450" y="287401"/>
                  </a:lnTo>
                  <a:lnTo>
                    <a:pt x="612648" y="276034"/>
                  </a:lnTo>
                  <a:lnTo>
                    <a:pt x="612648" y="330835"/>
                  </a:lnTo>
                  <a:lnTo>
                    <a:pt x="611263" y="339432"/>
                  </a:lnTo>
                  <a:lnTo>
                    <a:pt x="570649" y="365671"/>
                  </a:lnTo>
                  <a:lnTo>
                    <a:pt x="521309" y="372529"/>
                  </a:lnTo>
                  <a:lnTo>
                    <a:pt x="491998" y="373380"/>
                  </a:lnTo>
                  <a:lnTo>
                    <a:pt x="462889" y="372554"/>
                  </a:lnTo>
                  <a:lnTo>
                    <a:pt x="415785" y="365887"/>
                  </a:lnTo>
                  <a:lnTo>
                    <a:pt x="377926" y="347306"/>
                  </a:lnTo>
                  <a:lnTo>
                    <a:pt x="371348" y="330835"/>
                  </a:lnTo>
                  <a:lnTo>
                    <a:pt x="372884" y="321741"/>
                  </a:lnTo>
                  <a:lnTo>
                    <a:pt x="414731" y="294805"/>
                  </a:lnTo>
                  <a:lnTo>
                    <a:pt x="462648" y="288226"/>
                  </a:lnTo>
                  <a:lnTo>
                    <a:pt x="491998" y="287401"/>
                  </a:lnTo>
                  <a:lnTo>
                    <a:pt x="521119" y="288226"/>
                  </a:lnTo>
                  <a:lnTo>
                    <a:pt x="570128" y="294805"/>
                  </a:lnTo>
                  <a:lnTo>
                    <a:pt x="607009" y="313778"/>
                  </a:lnTo>
                  <a:lnTo>
                    <a:pt x="612648" y="330835"/>
                  </a:lnTo>
                  <a:lnTo>
                    <a:pt x="612648" y="276034"/>
                  </a:lnTo>
                  <a:lnTo>
                    <a:pt x="560260" y="258495"/>
                  </a:lnTo>
                  <a:lnTo>
                    <a:pt x="491998" y="252984"/>
                  </a:lnTo>
                  <a:lnTo>
                    <a:pt x="455460" y="254368"/>
                  </a:lnTo>
                  <a:lnTo>
                    <a:pt x="395782" y="265366"/>
                  </a:lnTo>
                  <a:lnTo>
                    <a:pt x="355295" y="286245"/>
                  </a:lnTo>
                  <a:lnTo>
                    <a:pt x="333121" y="330835"/>
                  </a:lnTo>
                  <a:lnTo>
                    <a:pt x="335559" y="347040"/>
                  </a:lnTo>
                  <a:lnTo>
                    <a:pt x="372618" y="385445"/>
                  </a:lnTo>
                  <a:lnTo>
                    <a:pt x="423354" y="401853"/>
                  </a:lnTo>
                  <a:lnTo>
                    <a:pt x="491998" y="407289"/>
                  </a:lnTo>
                  <a:lnTo>
                    <a:pt x="528370" y="405930"/>
                  </a:lnTo>
                  <a:lnTo>
                    <a:pt x="587895" y="395020"/>
                  </a:lnTo>
                  <a:lnTo>
                    <a:pt x="628421" y="374332"/>
                  </a:lnTo>
                  <a:lnTo>
                    <a:pt x="629335" y="373380"/>
                  </a:lnTo>
                  <a:lnTo>
                    <a:pt x="640880" y="361530"/>
                  </a:lnTo>
                  <a:lnTo>
                    <a:pt x="648373" y="347040"/>
                  </a:lnTo>
                  <a:lnTo>
                    <a:pt x="650875" y="330835"/>
                  </a:lnTo>
                  <a:close/>
                </a:path>
                <a:path w="856614" h="407669">
                  <a:moveTo>
                    <a:pt x="706501" y="131699"/>
                  </a:moveTo>
                  <a:lnTo>
                    <a:pt x="693547" y="114681"/>
                  </a:lnTo>
                  <a:lnTo>
                    <a:pt x="642620" y="114681"/>
                  </a:lnTo>
                  <a:lnTo>
                    <a:pt x="642620" y="17145"/>
                  </a:lnTo>
                  <a:lnTo>
                    <a:pt x="641400" y="9652"/>
                  </a:lnTo>
                  <a:lnTo>
                    <a:pt x="637743" y="4292"/>
                  </a:lnTo>
                  <a:lnTo>
                    <a:pt x="631634" y="1079"/>
                  </a:lnTo>
                  <a:lnTo>
                    <a:pt x="623062" y="0"/>
                  </a:lnTo>
                  <a:lnTo>
                    <a:pt x="614883" y="1104"/>
                  </a:lnTo>
                  <a:lnTo>
                    <a:pt x="609053" y="4406"/>
                  </a:lnTo>
                  <a:lnTo>
                    <a:pt x="605548" y="9918"/>
                  </a:lnTo>
                  <a:lnTo>
                    <a:pt x="604469" y="17145"/>
                  </a:lnTo>
                  <a:lnTo>
                    <a:pt x="604393" y="241300"/>
                  </a:lnTo>
                  <a:lnTo>
                    <a:pt x="606171" y="245999"/>
                  </a:lnTo>
                  <a:lnTo>
                    <a:pt x="609727" y="249428"/>
                  </a:lnTo>
                  <a:lnTo>
                    <a:pt x="613537" y="252857"/>
                  </a:lnTo>
                  <a:lnTo>
                    <a:pt x="617982" y="254508"/>
                  </a:lnTo>
                  <a:lnTo>
                    <a:pt x="628269" y="254508"/>
                  </a:lnTo>
                  <a:lnTo>
                    <a:pt x="632841" y="252730"/>
                  </a:lnTo>
                  <a:lnTo>
                    <a:pt x="636651" y="249428"/>
                  </a:lnTo>
                  <a:lnTo>
                    <a:pt x="640715" y="246253"/>
                  </a:lnTo>
                  <a:lnTo>
                    <a:pt x="642620" y="241808"/>
                  </a:lnTo>
                  <a:lnTo>
                    <a:pt x="642620" y="148463"/>
                  </a:lnTo>
                  <a:lnTo>
                    <a:pt x="695071" y="148463"/>
                  </a:lnTo>
                  <a:lnTo>
                    <a:pt x="699262" y="146685"/>
                  </a:lnTo>
                  <a:lnTo>
                    <a:pt x="702437" y="143002"/>
                  </a:lnTo>
                  <a:lnTo>
                    <a:pt x="705104" y="139319"/>
                  </a:lnTo>
                  <a:lnTo>
                    <a:pt x="706501" y="135636"/>
                  </a:lnTo>
                  <a:lnTo>
                    <a:pt x="706501" y="131699"/>
                  </a:lnTo>
                  <a:close/>
                </a:path>
                <a:path w="856614" h="407669">
                  <a:moveTo>
                    <a:pt x="856107" y="350647"/>
                  </a:moveTo>
                  <a:lnTo>
                    <a:pt x="853440" y="343281"/>
                  </a:lnTo>
                  <a:lnTo>
                    <a:pt x="842264" y="330708"/>
                  </a:lnTo>
                  <a:lnTo>
                    <a:pt x="834644" y="327533"/>
                  </a:lnTo>
                  <a:lnTo>
                    <a:pt x="825119" y="327533"/>
                  </a:lnTo>
                  <a:lnTo>
                    <a:pt x="815340" y="327533"/>
                  </a:lnTo>
                  <a:lnTo>
                    <a:pt x="807847" y="330454"/>
                  </a:lnTo>
                  <a:lnTo>
                    <a:pt x="802640" y="336550"/>
                  </a:lnTo>
                  <a:lnTo>
                    <a:pt x="797306" y="343027"/>
                  </a:lnTo>
                  <a:lnTo>
                    <a:pt x="794639" y="350647"/>
                  </a:lnTo>
                  <a:lnTo>
                    <a:pt x="794639" y="367538"/>
                  </a:lnTo>
                  <a:lnTo>
                    <a:pt x="825119" y="390906"/>
                  </a:lnTo>
                  <a:lnTo>
                    <a:pt x="834771" y="390906"/>
                  </a:lnTo>
                  <a:lnTo>
                    <a:pt x="842137" y="387858"/>
                  </a:lnTo>
                  <a:lnTo>
                    <a:pt x="847090" y="381762"/>
                  </a:lnTo>
                  <a:lnTo>
                    <a:pt x="853059" y="375031"/>
                  </a:lnTo>
                  <a:lnTo>
                    <a:pt x="856107" y="367538"/>
                  </a:lnTo>
                  <a:lnTo>
                    <a:pt x="856107" y="350647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581" y="2797936"/>
              <a:ext cx="3258439" cy="4072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86607" y="3392296"/>
              <a:ext cx="1983105" cy="406400"/>
            </a:xfrm>
            <a:custGeom>
              <a:avLst/>
              <a:gdLst/>
              <a:ahLst/>
              <a:cxnLst/>
              <a:rect l="l" t="t" r="r" b="b"/>
              <a:pathLst>
                <a:path w="1983104" h="406400">
                  <a:moveTo>
                    <a:pt x="390817" y="170942"/>
                  </a:moveTo>
                  <a:lnTo>
                    <a:pt x="389636" y="167398"/>
                  </a:lnTo>
                  <a:lnTo>
                    <a:pt x="386588" y="163830"/>
                  </a:lnTo>
                  <a:lnTo>
                    <a:pt x="382905" y="160020"/>
                  </a:lnTo>
                  <a:lnTo>
                    <a:pt x="377698" y="158242"/>
                  </a:lnTo>
                  <a:lnTo>
                    <a:pt x="370967" y="158242"/>
                  </a:lnTo>
                  <a:lnTo>
                    <a:pt x="340791" y="154800"/>
                  </a:lnTo>
                  <a:lnTo>
                    <a:pt x="287451" y="138087"/>
                  </a:lnTo>
                  <a:lnTo>
                    <a:pt x="245922" y="110109"/>
                  </a:lnTo>
                  <a:lnTo>
                    <a:pt x="241554" y="104775"/>
                  </a:lnTo>
                  <a:lnTo>
                    <a:pt x="232791" y="94081"/>
                  </a:lnTo>
                  <a:lnTo>
                    <a:pt x="224878" y="76771"/>
                  </a:lnTo>
                  <a:lnTo>
                    <a:pt x="222250" y="58166"/>
                  </a:lnTo>
                  <a:lnTo>
                    <a:pt x="222250" y="46482"/>
                  </a:lnTo>
                  <a:lnTo>
                    <a:pt x="367919" y="46482"/>
                  </a:lnTo>
                  <a:lnTo>
                    <a:pt x="373634" y="40767"/>
                  </a:lnTo>
                  <a:lnTo>
                    <a:pt x="373634" y="18161"/>
                  </a:lnTo>
                  <a:lnTo>
                    <a:pt x="367919" y="12573"/>
                  </a:lnTo>
                  <a:lnTo>
                    <a:pt x="38735" y="12573"/>
                  </a:lnTo>
                  <a:lnTo>
                    <a:pt x="32639" y="18161"/>
                  </a:lnTo>
                  <a:lnTo>
                    <a:pt x="32639" y="29083"/>
                  </a:lnTo>
                  <a:lnTo>
                    <a:pt x="32385" y="40640"/>
                  </a:lnTo>
                  <a:lnTo>
                    <a:pt x="38227" y="46482"/>
                  </a:lnTo>
                  <a:lnTo>
                    <a:pt x="184531" y="46482"/>
                  </a:lnTo>
                  <a:lnTo>
                    <a:pt x="184467" y="58166"/>
                  </a:lnTo>
                  <a:lnTo>
                    <a:pt x="160413" y="109791"/>
                  </a:lnTo>
                  <a:lnTo>
                    <a:pt x="118910" y="137629"/>
                  </a:lnTo>
                  <a:lnTo>
                    <a:pt x="66573" y="153581"/>
                  </a:lnTo>
                  <a:lnTo>
                    <a:pt x="36957" y="156718"/>
                  </a:lnTo>
                  <a:lnTo>
                    <a:pt x="29718" y="156718"/>
                  </a:lnTo>
                  <a:lnTo>
                    <a:pt x="24130" y="158877"/>
                  </a:lnTo>
                  <a:lnTo>
                    <a:pt x="20193" y="163195"/>
                  </a:lnTo>
                  <a:lnTo>
                    <a:pt x="17272" y="166751"/>
                  </a:lnTo>
                  <a:lnTo>
                    <a:pt x="15875" y="170942"/>
                  </a:lnTo>
                  <a:lnTo>
                    <a:pt x="16217" y="175399"/>
                  </a:lnTo>
                  <a:lnTo>
                    <a:pt x="16256" y="180975"/>
                  </a:lnTo>
                  <a:lnTo>
                    <a:pt x="18288" y="185166"/>
                  </a:lnTo>
                  <a:lnTo>
                    <a:pt x="22606" y="188468"/>
                  </a:lnTo>
                  <a:lnTo>
                    <a:pt x="26416" y="191770"/>
                  </a:lnTo>
                  <a:lnTo>
                    <a:pt x="31369" y="193294"/>
                  </a:lnTo>
                  <a:lnTo>
                    <a:pt x="37592" y="193040"/>
                  </a:lnTo>
                  <a:lnTo>
                    <a:pt x="68491" y="189382"/>
                  </a:lnTo>
                  <a:lnTo>
                    <a:pt x="124333" y="173456"/>
                  </a:lnTo>
                  <a:lnTo>
                    <a:pt x="169532" y="148005"/>
                  </a:lnTo>
                  <a:lnTo>
                    <a:pt x="196303" y="119811"/>
                  </a:lnTo>
                  <a:lnTo>
                    <a:pt x="203073" y="104775"/>
                  </a:lnTo>
                  <a:lnTo>
                    <a:pt x="209486" y="119481"/>
                  </a:lnTo>
                  <a:lnTo>
                    <a:pt x="236245" y="147396"/>
                  </a:lnTo>
                  <a:lnTo>
                    <a:pt x="282181" y="173189"/>
                  </a:lnTo>
                  <a:lnTo>
                    <a:pt x="339280" y="189382"/>
                  </a:lnTo>
                  <a:lnTo>
                    <a:pt x="370713" y="193040"/>
                  </a:lnTo>
                  <a:lnTo>
                    <a:pt x="376936" y="193040"/>
                  </a:lnTo>
                  <a:lnTo>
                    <a:pt x="381762" y="191274"/>
                  </a:lnTo>
                  <a:lnTo>
                    <a:pt x="385191" y="187972"/>
                  </a:lnTo>
                  <a:lnTo>
                    <a:pt x="388747" y="184797"/>
                  </a:lnTo>
                  <a:lnTo>
                    <a:pt x="390652" y="180594"/>
                  </a:lnTo>
                  <a:lnTo>
                    <a:pt x="390817" y="170942"/>
                  </a:lnTo>
                  <a:close/>
                </a:path>
                <a:path w="1983104" h="406400">
                  <a:moveTo>
                    <a:pt x="406527" y="249809"/>
                  </a:moveTo>
                  <a:lnTo>
                    <a:pt x="405091" y="241719"/>
                  </a:lnTo>
                  <a:lnTo>
                    <a:pt x="401535" y="235927"/>
                  </a:lnTo>
                  <a:lnTo>
                    <a:pt x="395846" y="232435"/>
                  </a:lnTo>
                  <a:lnTo>
                    <a:pt x="387985" y="231267"/>
                  </a:lnTo>
                  <a:lnTo>
                    <a:pt x="6858" y="231267"/>
                  </a:lnTo>
                  <a:lnTo>
                    <a:pt x="762" y="236728"/>
                  </a:lnTo>
                  <a:lnTo>
                    <a:pt x="254" y="247777"/>
                  </a:lnTo>
                  <a:lnTo>
                    <a:pt x="0" y="259334"/>
                  </a:lnTo>
                  <a:lnTo>
                    <a:pt x="5588" y="265049"/>
                  </a:lnTo>
                  <a:lnTo>
                    <a:pt x="184531" y="265049"/>
                  </a:lnTo>
                  <a:lnTo>
                    <a:pt x="184531" y="393065"/>
                  </a:lnTo>
                  <a:lnTo>
                    <a:pt x="186563" y="398018"/>
                  </a:lnTo>
                  <a:lnTo>
                    <a:pt x="190373" y="401828"/>
                  </a:lnTo>
                  <a:lnTo>
                    <a:pt x="193802" y="404876"/>
                  </a:lnTo>
                  <a:lnTo>
                    <a:pt x="198120" y="406273"/>
                  </a:lnTo>
                  <a:lnTo>
                    <a:pt x="208280" y="406273"/>
                  </a:lnTo>
                  <a:lnTo>
                    <a:pt x="212725" y="404368"/>
                  </a:lnTo>
                  <a:lnTo>
                    <a:pt x="216662" y="400431"/>
                  </a:lnTo>
                  <a:lnTo>
                    <a:pt x="220472" y="397129"/>
                  </a:lnTo>
                  <a:lnTo>
                    <a:pt x="222250" y="392557"/>
                  </a:lnTo>
                  <a:lnTo>
                    <a:pt x="222250" y="265049"/>
                  </a:lnTo>
                  <a:lnTo>
                    <a:pt x="400685" y="265049"/>
                  </a:lnTo>
                  <a:lnTo>
                    <a:pt x="406527" y="259969"/>
                  </a:lnTo>
                  <a:lnTo>
                    <a:pt x="406527" y="249809"/>
                  </a:lnTo>
                  <a:close/>
                </a:path>
                <a:path w="1983104" h="406400">
                  <a:moveTo>
                    <a:pt x="894207" y="351917"/>
                  </a:moveTo>
                  <a:lnTo>
                    <a:pt x="892429" y="347853"/>
                  </a:lnTo>
                  <a:lnTo>
                    <a:pt x="888873" y="344297"/>
                  </a:lnTo>
                  <a:lnTo>
                    <a:pt x="885190" y="341122"/>
                  </a:lnTo>
                  <a:lnTo>
                    <a:pt x="880491" y="339598"/>
                  </a:lnTo>
                  <a:lnTo>
                    <a:pt x="794639" y="339598"/>
                  </a:lnTo>
                  <a:lnTo>
                    <a:pt x="794639" y="248793"/>
                  </a:lnTo>
                  <a:lnTo>
                    <a:pt x="767626" y="230581"/>
                  </a:lnTo>
                  <a:lnTo>
                    <a:pt x="768210" y="230378"/>
                  </a:lnTo>
                  <a:lnTo>
                    <a:pt x="792314" y="222034"/>
                  </a:lnTo>
                  <a:lnTo>
                    <a:pt x="817372" y="207784"/>
                  </a:lnTo>
                  <a:lnTo>
                    <a:pt x="818807" y="206502"/>
                  </a:lnTo>
                  <a:lnTo>
                    <a:pt x="836612" y="190868"/>
                  </a:lnTo>
                  <a:lnTo>
                    <a:pt x="850277" y="171691"/>
                  </a:lnTo>
                  <a:lnTo>
                    <a:pt x="850379" y="171475"/>
                  </a:lnTo>
                  <a:lnTo>
                    <a:pt x="858570" y="149961"/>
                  </a:lnTo>
                  <a:lnTo>
                    <a:pt x="861314" y="125984"/>
                  </a:lnTo>
                  <a:lnTo>
                    <a:pt x="858570" y="101650"/>
                  </a:lnTo>
                  <a:lnTo>
                    <a:pt x="850366" y="79794"/>
                  </a:lnTo>
                  <a:lnTo>
                    <a:pt x="850265" y="79603"/>
                  </a:lnTo>
                  <a:lnTo>
                    <a:pt x="836612" y="60121"/>
                  </a:lnTo>
                  <a:lnTo>
                    <a:pt x="823595" y="48501"/>
                  </a:lnTo>
                  <a:lnTo>
                    <a:pt x="823595" y="125984"/>
                  </a:lnTo>
                  <a:lnTo>
                    <a:pt x="821563" y="142849"/>
                  </a:lnTo>
                  <a:lnTo>
                    <a:pt x="791210" y="183273"/>
                  </a:lnTo>
                  <a:lnTo>
                    <a:pt x="748195" y="200698"/>
                  </a:lnTo>
                  <a:lnTo>
                    <a:pt x="690626" y="206502"/>
                  </a:lnTo>
                  <a:lnTo>
                    <a:pt x="659879" y="205054"/>
                  </a:lnTo>
                  <a:lnTo>
                    <a:pt x="609447" y="193433"/>
                  </a:lnTo>
                  <a:lnTo>
                    <a:pt x="575932" y="171691"/>
                  </a:lnTo>
                  <a:lnTo>
                    <a:pt x="558038" y="125984"/>
                  </a:lnTo>
                  <a:lnTo>
                    <a:pt x="559917" y="108750"/>
                  </a:lnTo>
                  <a:lnTo>
                    <a:pt x="588137" y="68707"/>
                  </a:lnTo>
                  <a:lnTo>
                    <a:pt x="632523" y="50253"/>
                  </a:lnTo>
                  <a:lnTo>
                    <a:pt x="690626" y="44069"/>
                  </a:lnTo>
                  <a:lnTo>
                    <a:pt x="721194" y="45567"/>
                  </a:lnTo>
                  <a:lnTo>
                    <a:pt x="771486" y="57518"/>
                  </a:lnTo>
                  <a:lnTo>
                    <a:pt x="805370" y="79794"/>
                  </a:lnTo>
                  <a:lnTo>
                    <a:pt x="823595" y="125984"/>
                  </a:lnTo>
                  <a:lnTo>
                    <a:pt x="823595" y="48501"/>
                  </a:lnTo>
                  <a:lnTo>
                    <a:pt x="818642" y="44069"/>
                  </a:lnTo>
                  <a:lnTo>
                    <a:pt x="817372" y="42926"/>
                  </a:lnTo>
                  <a:lnTo>
                    <a:pt x="792238" y="28409"/>
                  </a:lnTo>
                  <a:lnTo>
                    <a:pt x="762762" y="18008"/>
                  </a:lnTo>
                  <a:lnTo>
                    <a:pt x="728891" y="11747"/>
                  </a:lnTo>
                  <a:lnTo>
                    <a:pt x="690626" y="9652"/>
                  </a:lnTo>
                  <a:lnTo>
                    <a:pt x="652259" y="11747"/>
                  </a:lnTo>
                  <a:lnTo>
                    <a:pt x="588772" y="28409"/>
                  </a:lnTo>
                  <a:lnTo>
                    <a:pt x="544690" y="60058"/>
                  </a:lnTo>
                  <a:lnTo>
                    <a:pt x="523024" y="101587"/>
                  </a:lnTo>
                  <a:lnTo>
                    <a:pt x="520319" y="125984"/>
                  </a:lnTo>
                  <a:lnTo>
                    <a:pt x="523430" y="150088"/>
                  </a:lnTo>
                  <a:lnTo>
                    <a:pt x="548335" y="191427"/>
                  </a:lnTo>
                  <a:lnTo>
                    <a:pt x="592340" y="222580"/>
                  </a:lnTo>
                  <a:lnTo>
                    <a:pt x="652589" y="238442"/>
                  </a:lnTo>
                  <a:lnTo>
                    <a:pt x="690626" y="240411"/>
                  </a:lnTo>
                  <a:lnTo>
                    <a:pt x="728967" y="238366"/>
                  </a:lnTo>
                  <a:lnTo>
                    <a:pt x="759206" y="232905"/>
                  </a:lnTo>
                  <a:lnTo>
                    <a:pt x="755904" y="236347"/>
                  </a:lnTo>
                  <a:lnTo>
                    <a:pt x="755904" y="339598"/>
                  </a:lnTo>
                  <a:lnTo>
                    <a:pt x="626237" y="339598"/>
                  </a:lnTo>
                  <a:lnTo>
                    <a:pt x="626148" y="248793"/>
                  </a:lnTo>
                  <a:lnTo>
                    <a:pt x="624878" y="241401"/>
                  </a:lnTo>
                  <a:lnTo>
                    <a:pt x="620801" y="235762"/>
                  </a:lnTo>
                  <a:lnTo>
                    <a:pt x="614019" y="232397"/>
                  </a:lnTo>
                  <a:lnTo>
                    <a:pt x="604520" y="231267"/>
                  </a:lnTo>
                  <a:lnTo>
                    <a:pt x="593217" y="230886"/>
                  </a:lnTo>
                  <a:lnTo>
                    <a:pt x="587629" y="236728"/>
                  </a:lnTo>
                  <a:lnTo>
                    <a:pt x="587629" y="339598"/>
                  </a:lnTo>
                  <a:lnTo>
                    <a:pt x="500888" y="339598"/>
                  </a:lnTo>
                  <a:lnTo>
                    <a:pt x="487172" y="360299"/>
                  </a:lnTo>
                  <a:lnTo>
                    <a:pt x="488188" y="364236"/>
                  </a:lnTo>
                  <a:lnTo>
                    <a:pt x="490728" y="367792"/>
                  </a:lnTo>
                  <a:lnTo>
                    <a:pt x="493649" y="371602"/>
                  </a:lnTo>
                  <a:lnTo>
                    <a:pt x="497586" y="373380"/>
                  </a:lnTo>
                  <a:lnTo>
                    <a:pt x="880872" y="373380"/>
                  </a:lnTo>
                  <a:lnTo>
                    <a:pt x="885444" y="371729"/>
                  </a:lnTo>
                  <a:lnTo>
                    <a:pt x="892429" y="364744"/>
                  </a:lnTo>
                  <a:lnTo>
                    <a:pt x="894207" y="360680"/>
                  </a:lnTo>
                  <a:lnTo>
                    <a:pt x="894207" y="351917"/>
                  </a:lnTo>
                  <a:close/>
                </a:path>
                <a:path w="1983104" h="406400">
                  <a:moveTo>
                    <a:pt x="1324229" y="61595"/>
                  </a:moveTo>
                  <a:lnTo>
                    <a:pt x="1307211" y="26797"/>
                  </a:lnTo>
                  <a:lnTo>
                    <a:pt x="1267206" y="14478"/>
                  </a:lnTo>
                  <a:lnTo>
                    <a:pt x="1152779" y="14478"/>
                  </a:lnTo>
                  <a:lnTo>
                    <a:pt x="1146937" y="20193"/>
                  </a:lnTo>
                  <a:lnTo>
                    <a:pt x="1147076" y="26797"/>
                  </a:lnTo>
                  <a:lnTo>
                    <a:pt x="1147191" y="42799"/>
                  </a:lnTo>
                  <a:lnTo>
                    <a:pt x="1153287" y="48387"/>
                  </a:lnTo>
                  <a:lnTo>
                    <a:pt x="1271651" y="48387"/>
                  </a:lnTo>
                  <a:lnTo>
                    <a:pt x="1277112" y="50038"/>
                  </a:lnTo>
                  <a:lnTo>
                    <a:pt x="1280795" y="53086"/>
                  </a:lnTo>
                  <a:lnTo>
                    <a:pt x="1284224" y="55880"/>
                  </a:lnTo>
                  <a:lnTo>
                    <a:pt x="1286002" y="60325"/>
                  </a:lnTo>
                  <a:lnTo>
                    <a:pt x="1286002" y="122809"/>
                  </a:lnTo>
                  <a:lnTo>
                    <a:pt x="1283906" y="169100"/>
                  </a:lnTo>
                  <a:lnTo>
                    <a:pt x="1277632" y="209461"/>
                  </a:lnTo>
                  <a:lnTo>
                    <a:pt x="1252601" y="272288"/>
                  </a:lnTo>
                  <a:lnTo>
                    <a:pt x="1212278" y="310807"/>
                  </a:lnTo>
                  <a:lnTo>
                    <a:pt x="1155192" y="328549"/>
                  </a:lnTo>
                  <a:lnTo>
                    <a:pt x="1149477" y="328930"/>
                  </a:lnTo>
                  <a:lnTo>
                    <a:pt x="1145032" y="330835"/>
                  </a:lnTo>
                  <a:lnTo>
                    <a:pt x="1141984" y="334391"/>
                  </a:lnTo>
                  <a:lnTo>
                    <a:pt x="1139063" y="337947"/>
                  </a:lnTo>
                  <a:lnTo>
                    <a:pt x="1137666" y="342138"/>
                  </a:lnTo>
                  <a:lnTo>
                    <a:pt x="1138047" y="347091"/>
                  </a:lnTo>
                  <a:lnTo>
                    <a:pt x="1152779" y="362585"/>
                  </a:lnTo>
                  <a:lnTo>
                    <a:pt x="1158875" y="362331"/>
                  </a:lnTo>
                  <a:lnTo>
                    <a:pt x="1227455" y="340525"/>
                  </a:lnTo>
                  <a:lnTo>
                    <a:pt x="1279652" y="288798"/>
                  </a:lnTo>
                  <a:lnTo>
                    <a:pt x="1313078" y="218173"/>
                  </a:lnTo>
                  <a:lnTo>
                    <a:pt x="1321435" y="172694"/>
                  </a:lnTo>
                  <a:lnTo>
                    <a:pt x="1324229" y="120396"/>
                  </a:lnTo>
                  <a:lnTo>
                    <a:pt x="1324229" y="61595"/>
                  </a:lnTo>
                  <a:close/>
                </a:path>
                <a:path w="1983104" h="406400">
                  <a:moveTo>
                    <a:pt x="1507109" y="17145"/>
                  </a:moveTo>
                  <a:lnTo>
                    <a:pt x="1505889" y="9652"/>
                  </a:lnTo>
                  <a:lnTo>
                    <a:pt x="1502283" y="4292"/>
                  </a:lnTo>
                  <a:lnTo>
                    <a:pt x="1496275" y="1079"/>
                  </a:lnTo>
                  <a:lnTo>
                    <a:pt x="1487932" y="0"/>
                  </a:lnTo>
                  <a:lnTo>
                    <a:pt x="1475486" y="0"/>
                  </a:lnTo>
                  <a:lnTo>
                    <a:pt x="1469390" y="5715"/>
                  </a:lnTo>
                  <a:lnTo>
                    <a:pt x="1469390" y="188734"/>
                  </a:lnTo>
                  <a:lnTo>
                    <a:pt x="1412748" y="188734"/>
                  </a:lnTo>
                  <a:lnTo>
                    <a:pt x="1412748" y="17145"/>
                  </a:lnTo>
                  <a:lnTo>
                    <a:pt x="1411528" y="9652"/>
                  </a:lnTo>
                  <a:lnTo>
                    <a:pt x="1407871" y="4292"/>
                  </a:lnTo>
                  <a:lnTo>
                    <a:pt x="1401762" y="1079"/>
                  </a:lnTo>
                  <a:lnTo>
                    <a:pt x="1393190" y="0"/>
                  </a:lnTo>
                  <a:lnTo>
                    <a:pt x="1380744" y="0"/>
                  </a:lnTo>
                  <a:lnTo>
                    <a:pt x="1374521" y="5715"/>
                  </a:lnTo>
                  <a:lnTo>
                    <a:pt x="1374609" y="393319"/>
                  </a:lnTo>
                  <a:lnTo>
                    <a:pt x="1376426" y="398018"/>
                  </a:lnTo>
                  <a:lnTo>
                    <a:pt x="1380363" y="401828"/>
                  </a:lnTo>
                  <a:lnTo>
                    <a:pt x="1383792" y="404876"/>
                  </a:lnTo>
                  <a:lnTo>
                    <a:pt x="1388110" y="406273"/>
                  </a:lnTo>
                  <a:lnTo>
                    <a:pt x="1398397" y="406273"/>
                  </a:lnTo>
                  <a:lnTo>
                    <a:pt x="1402715" y="404876"/>
                  </a:lnTo>
                  <a:lnTo>
                    <a:pt x="1410589" y="397891"/>
                  </a:lnTo>
                  <a:lnTo>
                    <a:pt x="1412633" y="393319"/>
                  </a:lnTo>
                  <a:lnTo>
                    <a:pt x="1412748" y="221615"/>
                  </a:lnTo>
                  <a:lnTo>
                    <a:pt x="1469390" y="221615"/>
                  </a:lnTo>
                  <a:lnTo>
                    <a:pt x="1469390" y="393827"/>
                  </a:lnTo>
                  <a:lnTo>
                    <a:pt x="1471295" y="398399"/>
                  </a:lnTo>
                  <a:lnTo>
                    <a:pt x="1475232" y="401828"/>
                  </a:lnTo>
                  <a:lnTo>
                    <a:pt x="1478661" y="404876"/>
                  </a:lnTo>
                  <a:lnTo>
                    <a:pt x="1482852" y="406273"/>
                  </a:lnTo>
                  <a:lnTo>
                    <a:pt x="1493012" y="406273"/>
                  </a:lnTo>
                  <a:lnTo>
                    <a:pt x="1497330" y="404622"/>
                  </a:lnTo>
                  <a:lnTo>
                    <a:pt x="1500886" y="401066"/>
                  </a:lnTo>
                  <a:lnTo>
                    <a:pt x="1504950" y="397764"/>
                  </a:lnTo>
                  <a:lnTo>
                    <a:pt x="1507109" y="393319"/>
                  </a:lnTo>
                  <a:lnTo>
                    <a:pt x="1507109" y="221615"/>
                  </a:lnTo>
                  <a:lnTo>
                    <a:pt x="1507109" y="188734"/>
                  </a:lnTo>
                  <a:lnTo>
                    <a:pt x="1507109" y="17145"/>
                  </a:lnTo>
                  <a:close/>
                </a:path>
                <a:path w="1983104" h="406400">
                  <a:moveTo>
                    <a:pt x="1903730" y="187833"/>
                  </a:moveTo>
                  <a:lnTo>
                    <a:pt x="1902980" y="184797"/>
                  </a:lnTo>
                  <a:lnTo>
                    <a:pt x="1902587" y="183134"/>
                  </a:lnTo>
                  <a:lnTo>
                    <a:pt x="1901317" y="178308"/>
                  </a:lnTo>
                  <a:lnTo>
                    <a:pt x="1898523" y="174752"/>
                  </a:lnTo>
                  <a:lnTo>
                    <a:pt x="1894078" y="172224"/>
                  </a:lnTo>
                  <a:lnTo>
                    <a:pt x="1889125" y="169926"/>
                  </a:lnTo>
                  <a:lnTo>
                    <a:pt x="1883791" y="169684"/>
                  </a:lnTo>
                  <a:lnTo>
                    <a:pt x="1878203" y="171335"/>
                  </a:lnTo>
                  <a:lnTo>
                    <a:pt x="1863204" y="174955"/>
                  </a:lnTo>
                  <a:lnTo>
                    <a:pt x="1822157" y="180530"/>
                  </a:lnTo>
                  <a:lnTo>
                    <a:pt x="1774977" y="183502"/>
                  </a:lnTo>
                  <a:lnTo>
                    <a:pt x="1725587" y="184645"/>
                  </a:lnTo>
                  <a:lnTo>
                    <a:pt x="1697355" y="184797"/>
                  </a:lnTo>
                  <a:lnTo>
                    <a:pt x="1691386" y="184797"/>
                  </a:lnTo>
                  <a:lnTo>
                    <a:pt x="1687195" y="183388"/>
                  </a:lnTo>
                  <a:lnTo>
                    <a:pt x="1684655" y="180721"/>
                  </a:lnTo>
                  <a:lnTo>
                    <a:pt x="1682115" y="177927"/>
                  </a:lnTo>
                  <a:lnTo>
                    <a:pt x="1680845" y="173355"/>
                  </a:lnTo>
                  <a:lnTo>
                    <a:pt x="1680845" y="22479"/>
                  </a:lnTo>
                  <a:lnTo>
                    <a:pt x="1678813" y="17907"/>
                  </a:lnTo>
                  <a:lnTo>
                    <a:pt x="1674876" y="14732"/>
                  </a:lnTo>
                  <a:lnTo>
                    <a:pt x="1670939" y="11430"/>
                  </a:lnTo>
                  <a:lnTo>
                    <a:pt x="1666494" y="9652"/>
                  </a:lnTo>
                  <a:lnTo>
                    <a:pt x="1656080" y="9652"/>
                  </a:lnTo>
                  <a:lnTo>
                    <a:pt x="1651635" y="11557"/>
                  </a:lnTo>
                  <a:lnTo>
                    <a:pt x="1647825" y="15367"/>
                  </a:lnTo>
                  <a:lnTo>
                    <a:pt x="1644396" y="18415"/>
                  </a:lnTo>
                  <a:lnTo>
                    <a:pt x="1642770" y="22479"/>
                  </a:lnTo>
                  <a:lnTo>
                    <a:pt x="1642732" y="171335"/>
                  </a:lnTo>
                  <a:lnTo>
                    <a:pt x="1643303" y="178663"/>
                  </a:lnTo>
                  <a:lnTo>
                    <a:pt x="1645361" y="185991"/>
                  </a:lnTo>
                  <a:lnTo>
                    <a:pt x="1648777" y="191719"/>
                  </a:lnTo>
                  <a:lnTo>
                    <a:pt x="1653540" y="195834"/>
                  </a:lnTo>
                  <a:lnTo>
                    <a:pt x="1661960" y="205409"/>
                  </a:lnTo>
                  <a:lnTo>
                    <a:pt x="1671828" y="212242"/>
                  </a:lnTo>
                  <a:lnTo>
                    <a:pt x="1683105" y="216319"/>
                  </a:lnTo>
                  <a:lnTo>
                    <a:pt x="1695831" y="217678"/>
                  </a:lnTo>
                  <a:lnTo>
                    <a:pt x="1752879" y="217208"/>
                  </a:lnTo>
                  <a:lnTo>
                    <a:pt x="1799082" y="215773"/>
                  </a:lnTo>
                  <a:lnTo>
                    <a:pt x="1852764" y="211848"/>
                  </a:lnTo>
                  <a:lnTo>
                    <a:pt x="1894586" y="204343"/>
                  </a:lnTo>
                  <a:lnTo>
                    <a:pt x="1903222" y="192278"/>
                  </a:lnTo>
                  <a:lnTo>
                    <a:pt x="1903730" y="187833"/>
                  </a:lnTo>
                  <a:close/>
                </a:path>
                <a:path w="1983104" h="406400">
                  <a:moveTo>
                    <a:pt x="1982508" y="354330"/>
                  </a:moveTo>
                  <a:lnTo>
                    <a:pt x="1982419" y="285115"/>
                  </a:lnTo>
                  <a:lnTo>
                    <a:pt x="1982228" y="282956"/>
                  </a:lnTo>
                  <a:lnTo>
                    <a:pt x="1981898" y="279006"/>
                  </a:lnTo>
                  <a:lnTo>
                    <a:pt x="1954250" y="252069"/>
                  </a:lnTo>
                  <a:lnTo>
                    <a:pt x="1943989" y="249859"/>
                  </a:lnTo>
                  <a:lnTo>
                    <a:pt x="1943989" y="289941"/>
                  </a:lnTo>
                  <a:lnTo>
                    <a:pt x="1943989" y="354330"/>
                  </a:lnTo>
                  <a:lnTo>
                    <a:pt x="1943227" y="356743"/>
                  </a:lnTo>
                  <a:lnTo>
                    <a:pt x="1941576" y="357886"/>
                  </a:lnTo>
                  <a:lnTo>
                    <a:pt x="1938782" y="359918"/>
                  </a:lnTo>
                  <a:lnTo>
                    <a:pt x="1934210" y="360807"/>
                  </a:lnTo>
                  <a:lnTo>
                    <a:pt x="1715516" y="360807"/>
                  </a:lnTo>
                  <a:lnTo>
                    <a:pt x="1706499" y="290449"/>
                  </a:lnTo>
                  <a:lnTo>
                    <a:pt x="1707515" y="287147"/>
                  </a:lnTo>
                  <a:lnTo>
                    <a:pt x="1709420" y="285115"/>
                  </a:lnTo>
                  <a:lnTo>
                    <a:pt x="1711071" y="283718"/>
                  </a:lnTo>
                  <a:lnTo>
                    <a:pt x="1714881" y="282956"/>
                  </a:lnTo>
                  <a:lnTo>
                    <a:pt x="1933956" y="282956"/>
                  </a:lnTo>
                  <a:lnTo>
                    <a:pt x="1938655" y="283972"/>
                  </a:lnTo>
                  <a:lnTo>
                    <a:pt x="1941576" y="286004"/>
                  </a:lnTo>
                  <a:lnTo>
                    <a:pt x="1943100" y="287147"/>
                  </a:lnTo>
                  <a:lnTo>
                    <a:pt x="1943989" y="289941"/>
                  </a:lnTo>
                  <a:lnTo>
                    <a:pt x="1943989" y="249859"/>
                  </a:lnTo>
                  <a:lnTo>
                    <a:pt x="1934083" y="249174"/>
                  </a:lnTo>
                  <a:lnTo>
                    <a:pt x="1711071" y="249174"/>
                  </a:lnTo>
                  <a:lnTo>
                    <a:pt x="1674456" y="266484"/>
                  </a:lnTo>
                  <a:lnTo>
                    <a:pt x="1667764" y="289052"/>
                  </a:lnTo>
                  <a:lnTo>
                    <a:pt x="1667764" y="351028"/>
                  </a:lnTo>
                  <a:lnTo>
                    <a:pt x="1686140" y="388137"/>
                  </a:lnTo>
                  <a:lnTo>
                    <a:pt x="1717167" y="394716"/>
                  </a:lnTo>
                  <a:lnTo>
                    <a:pt x="1935988" y="394716"/>
                  </a:lnTo>
                  <a:lnTo>
                    <a:pt x="1975091" y="378523"/>
                  </a:lnTo>
                  <a:lnTo>
                    <a:pt x="1981936" y="360807"/>
                  </a:lnTo>
                  <a:lnTo>
                    <a:pt x="1982508" y="354330"/>
                  </a:lnTo>
                  <a:close/>
                </a:path>
                <a:path w="1983104" h="406400">
                  <a:moveTo>
                    <a:pt x="1982597" y="11938"/>
                  </a:moveTo>
                  <a:lnTo>
                    <a:pt x="1980438" y="7620"/>
                  </a:lnTo>
                  <a:lnTo>
                    <a:pt x="1975866" y="4445"/>
                  </a:lnTo>
                  <a:lnTo>
                    <a:pt x="1972437" y="1524"/>
                  </a:lnTo>
                  <a:lnTo>
                    <a:pt x="1968246" y="0"/>
                  </a:lnTo>
                  <a:lnTo>
                    <a:pt x="1957705" y="0"/>
                  </a:lnTo>
                  <a:lnTo>
                    <a:pt x="1953387" y="1524"/>
                  </a:lnTo>
                  <a:lnTo>
                    <a:pt x="1949831" y="4572"/>
                  </a:lnTo>
                  <a:lnTo>
                    <a:pt x="1945894" y="8128"/>
                  </a:lnTo>
                  <a:lnTo>
                    <a:pt x="1943989" y="12573"/>
                  </a:lnTo>
                  <a:lnTo>
                    <a:pt x="1943989" y="44577"/>
                  </a:lnTo>
                  <a:lnTo>
                    <a:pt x="1815084" y="44577"/>
                  </a:lnTo>
                  <a:lnTo>
                    <a:pt x="1810512" y="46228"/>
                  </a:lnTo>
                  <a:lnTo>
                    <a:pt x="1807210" y="49530"/>
                  </a:lnTo>
                  <a:lnTo>
                    <a:pt x="1804162" y="53086"/>
                  </a:lnTo>
                  <a:lnTo>
                    <a:pt x="1802892" y="57150"/>
                  </a:lnTo>
                  <a:lnTo>
                    <a:pt x="1803146" y="61722"/>
                  </a:lnTo>
                  <a:lnTo>
                    <a:pt x="1803146" y="66040"/>
                  </a:lnTo>
                  <a:lnTo>
                    <a:pt x="1805178" y="69850"/>
                  </a:lnTo>
                  <a:lnTo>
                    <a:pt x="1808988" y="73406"/>
                  </a:lnTo>
                  <a:lnTo>
                    <a:pt x="1812798" y="76708"/>
                  </a:lnTo>
                  <a:lnTo>
                    <a:pt x="1817878" y="78359"/>
                  </a:lnTo>
                  <a:lnTo>
                    <a:pt x="1943989" y="78359"/>
                  </a:lnTo>
                  <a:lnTo>
                    <a:pt x="1943989" y="118491"/>
                  </a:lnTo>
                  <a:lnTo>
                    <a:pt x="1814195" y="118491"/>
                  </a:lnTo>
                  <a:lnTo>
                    <a:pt x="1808480" y="120650"/>
                  </a:lnTo>
                  <a:lnTo>
                    <a:pt x="1803273" y="124714"/>
                  </a:lnTo>
                  <a:lnTo>
                    <a:pt x="1800606" y="127127"/>
                  </a:lnTo>
                  <a:lnTo>
                    <a:pt x="1799336" y="130556"/>
                  </a:lnTo>
                  <a:lnTo>
                    <a:pt x="1799336" y="135255"/>
                  </a:lnTo>
                  <a:lnTo>
                    <a:pt x="1798955" y="140081"/>
                  </a:lnTo>
                  <a:lnTo>
                    <a:pt x="1800606" y="144145"/>
                  </a:lnTo>
                  <a:lnTo>
                    <a:pt x="1804289" y="147459"/>
                  </a:lnTo>
                  <a:lnTo>
                    <a:pt x="1807845" y="151130"/>
                  </a:lnTo>
                  <a:lnTo>
                    <a:pt x="1812925" y="152908"/>
                  </a:lnTo>
                  <a:lnTo>
                    <a:pt x="1943989" y="152908"/>
                  </a:lnTo>
                  <a:lnTo>
                    <a:pt x="1943989" y="212242"/>
                  </a:lnTo>
                  <a:lnTo>
                    <a:pt x="1945894" y="217043"/>
                  </a:lnTo>
                  <a:lnTo>
                    <a:pt x="1953006" y="224155"/>
                  </a:lnTo>
                  <a:lnTo>
                    <a:pt x="1957578" y="225933"/>
                  </a:lnTo>
                  <a:lnTo>
                    <a:pt x="1968500" y="225933"/>
                  </a:lnTo>
                  <a:lnTo>
                    <a:pt x="1973072" y="223901"/>
                  </a:lnTo>
                  <a:lnTo>
                    <a:pt x="1977009" y="219964"/>
                  </a:lnTo>
                  <a:lnTo>
                    <a:pt x="1980819" y="216662"/>
                  </a:lnTo>
                  <a:lnTo>
                    <a:pt x="1982533" y="212242"/>
                  </a:lnTo>
                  <a:lnTo>
                    <a:pt x="1982597" y="1193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14755" marR="5080" indent="-119253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3장.</a:t>
            </a:r>
            <a:r>
              <a:rPr dirty="0" spc="-140"/>
              <a:t> </a:t>
            </a:r>
            <a:r>
              <a:rPr dirty="0" spc="10"/>
              <a:t>데이터모델링의 </a:t>
            </a:r>
            <a:r>
              <a:rPr dirty="0" spc="-1260"/>
              <a:t> </a:t>
            </a:r>
            <a:r>
              <a:rPr dirty="0" spc="40"/>
              <a:t>주요</a:t>
            </a:r>
            <a:r>
              <a:rPr dirty="0" spc="-105"/>
              <a:t> </a:t>
            </a:r>
            <a:r>
              <a:rPr dirty="0" spc="10"/>
              <a:t>개념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814827" y="4034028"/>
            <a:ext cx="3895725" cy="2372360"/>
            <a:chOff x="2814827" y="4034028"/>
            <a:chExt cx="3895725" cy="2372360"/>
          </a:xfrm>
        </p:grpSpPr>
        <p:sp>
          <p:nvSpPr>
            <p:cNvPr id="12" name="object 12"/>
            <p:cNvSpPr/>
            <p:nvPr/>
          </p:nvSpPr>
          <p:spPr>
            <a:xfrm>
              <a:off x="2891028" y="4109720"/>
              <a:ext cx="3819525" cy="2296160"/>
            </a:xfrm>
            <a:custGeom>
              <a:avLst/>
              <a:gdLst/>
              <a:ahLst/>
              <a:cxnLst/>
              <a:rect l="l" t="t" r="r" b="b"/>
              <a:pathLst>
                <a:path w="3819525" h="2296160">
                  <a:moveTo>
                    <a:pt x="3819144" y="2540"/>
                  </a:moveTo>
                  <a:lnTo>
                    <a:pt x="3817874" y="2540"/>
                  </a:lnTo>
                  <a:lnTo>
                    <a:pt x="3817874" y="0"/>
                  </a:lnTo>
                  <a:lnTo>
                    <a:pt x="3738372" y="0"/>
                  </a:lnTo>
                  <a:lnTo>
                    <a:pt x="3738372" y="2540"/>
                  </a:lnTo>
                  <a:lnTo>
                    <a:pt x="3738372" y="5080"/>
                  </a:lnTo>
                  <a:lnTo>
                    <a:pt x="3738372" y="10160"/>
                  </a:lnTo>
                  <a:lnTo>
                    <a:pt x="3738372" y="2214880"/>
                  </a:lnTo>
                  <a:lnTo>
                    <a:pt x="9131" y="2214880"/>
                  </a:lnTo>
                  <a:lnTo>
                    <a:pt x="4572" y="2214880"/>
                  </a:lnTo>
                  <a:lnTo>
                    <a:pt x="0" y="2214880"/>
                  </a:lnTo>
                  <a:lnTo>
                    <a:pt x="0" y="2286000"/>
                  </a:lnTo>
                  <a:lnTo>
                    <a:pt x="0" y="2293620"/>
                  </a:lnTo>
                  <a:lnTo>
                    <a:pt x="1270" y="2293620"/>
                  </a:lnTo>
                  <a:lnTo>
                    <a:pt x="1270" y="2296160"/>
                  </a:lnTo>
                  <a:lnTo>
                    <a:pt x="3817861" y="2296160"/>
                  </a:lnTo>
                  <a:lnTo>
                    <a:pt x="3817861" y="2293620"/>
                  </a:lnTo>
                  <a:lnTo>
                    <a:pt x="3819144" y="2293620"/>
                  </a:lnTo>
                  <a:lnTo>
                    <a:pt x="3819144" y="2286000"/>
                  </a:lnTo>
                  <a:lnTo>
                    <a:pt x="3819144" y="10160"/>
                  </a:lnTo>
                  <a:lnTo>
                    <a:pt x="3819144" y="254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19399" y="4038600"/>
              <a:ext cx="3810000" cy="2286000"/>
            </a:xfrm>
            <a:custGeom>
              <a:avLst/>
              <a:gdLst/>
              <a:ahLst/>
              <a:cxnLst/>
              <a:rect l="l" t="t" r="r" b="b"/>
              <a:pathLst>
                <a:path w="3810000" h="2286000">
                  <a:moveTo>
                    <a:pt x="0" y="2286000"/>
                  </a:moveTo>
                  <a:lnTo>
                    <a:pt x="3810000" y="22860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898394" y="4019081"/>
            <a:ext cx="2999740" cy="222186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0" b="1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5" b="1">
                <a:latin typeface="굴림"/>
                <a:cs typeface="굴림"/>
              </a:rPr>
              <a:t>엔티티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5" b="1">
                <a:latin typeface="굴림"/>
                <a:cs typeface="굴림"/>
              </a:rPr>
              <a:t>속성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0" b="1">
                <a:latin typeface="굴림"/>
                <a:cs typeface="굴림"/>
              </a:rPr>
              <a:t>관계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0" b="1">
                <a:latin typeface="굴림"/>
                <a:cs typeface="굴림"/>
              </a:rPr>
              <a:t>주식별자와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외래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식별자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5" b="1">
                <a:latin typeface="굴림"/>
                <a:cs typeface="굴림"/>
              </a:rPr>
              <a:t>ERD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표기법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3.2</a:t>
            </a:r>
            <a:r>
              <a:rPr sz="3000" spc="-85"/>
              <a:t> </a:t>
            </a:r>
            <a:r>
              <a:rPr sz="3000"/>
              <a:t>엔티티(Entity)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10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322309" cy="3636645"/>
          </a:xfrm>
          <a:prstGeom prst="rect">
            <a:avLst/>
          </a:prstGeom>
        </p:spPr>
        <p:txBody>
          <a:bodyPr vert="horz" wrap="square" lIns="0" tIns="6350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엔티티의</a:t>
            </a:r>
            <a:r>
              <a:rPr sz="2000" b="1" spc="-13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분류</a:t>
            </a:r>
            <a:endParaRPr sz="2000" b="1" spc="15">
              <a:latin typeface="굴림"/>
              <a:ea typeface="+mj-ea"/>
              <a:cs typeface="굴림"/>
            </a:endParaRPr>
          </a:p>
          <a:p>
            <a:pPr marL="756285" marR="5080" lvl="1" indent="-287020">
              <a:lnSpc>
                <a:spcPct val="110000"/>
              </a:lnSpc>
              <a:spcBef>
                <a:spcPts val="14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유형</a:t>
            </a:r>
            <a:r>
              <a:rPr sz="1800" b="1" spc="-70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엔티티</a:t>
            </a:r>
            <a:r>
              <a:rPr sz="1800" b="1" spc="-7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2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물리적인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형태가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있고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쉽게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엔티티임을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알</a:t>
            </a:r>
            <a:r>
              <a:rPr sz="1800" b="1" spc="-40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수</a:t>
            </a:r>
            <a:r>
              <a:rPr sz="1800" b="1" spc="-4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있다.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(예: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고객, </a:t>
            </a:r>
            <a:r>
              <a:rPr sz="1800" b="1" spc="-5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사원,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상품,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거래처,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학생,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교수,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...)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무형</a:t>
            </a:r>
            <a:r>
              <a:rPr sz="1800" b="1" spc="-70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엔티티</a:t>
            </a:r>
            <a:r>
              <a:rPr sz="1800" b="1" spc="-80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1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물리적인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형태가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없고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개념적으로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존재하는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엔티티이다.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(예:</a:t>
            </a:r>
            <a:endParaRPr sz="1800" b="1" spc="10">
              <a:latin typeface="굴림"/>
              <a:ea typeface="+mj-ea"/>
              <a:cs typeface="굴림"/>
            </a:endParaRPr>
          </a:p>
          <a:p>
            <a:pPr marL="756285">
              <a:lnSpc>
                <a:spcPct val="100000"/>
              </a:lnSpc>
              <a:spcBef>
                <a:spcPts val="220"/>
              </a:spcBef>
              <a:defRPr/>
            </a:pPr>
            <a:r>
              <a:rPr sz="1800" b="1">
                <a:latin typeface="굴림"/>
                <a:ea typeface="+mj-ea"/>
                <a:cs typeface="굴림"/>
              </a:rPr>
              <a:t>생산계획,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부서조직,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-5">
                <a:latin typeface="굴림"/>
                <a:ea typeface="+mj-ea"/>
                <a:cs typeface="굴림"/>
              </a:rPr>
              <a:t>색상별선호도,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...)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756285" marR="160655" lvl="1" indent="-287020">
              <a:lnSpc>
                <a:spcPct val="11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문서</a:t>
            </a:r>
            <a:r>
              <a:rPr sz="1800" b="1" spc="-70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엔티티</a:t>
            </a:r>
            <a:r>
              <a:rPr sz="1800" b="1" spc="-80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2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업무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절차상에서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사용되는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문서나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장부,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전표에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대한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엔티티 </a:t>
            </a:r>
            <a:r>
              <a:rPr sz="1800" b="1" spc="-5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이다.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(예: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거래명세서,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입출금전표,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주문서,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금전출납부,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..</a:t>
            </a:r>
            <a:r>
              <a:rPr sz="1800" b="1" spc="-3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)</a:t>
            </a:r>
            <a:endParaRPr sz="1800" b="1" spc="10">
              <a:latin typeface="굴림"/>
              <a:ea typeface="+mj-ea"/>
              <a:cs typeface="굴림"/>
            </a:endParaRPr>
          </a:p>
          <a:p>
            <a:pPr marL="756285" marR="13970" lvl="1" indent="-287020">
              <a:lnSpc>
                <a:spcPct val="11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이력</a:t>
            </a:r>
            <a:r>
              <a:rPr sz="1800" b="1" spc="-7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엔티티</a:t>
            </a:r>
            <a:r>
              <a:rPr sz="1800" b="1" spc="-80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2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업무상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반복적으로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이루어지는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행위나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사건의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내용을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일자별, </a:t>
            </a:r>
            <a:r>
              <a:rPr sz="1800" b="1" spc="-57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시간별로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저장하기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위한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엔티티이다.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(예: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입고이력,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출고이력,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..)</a:t>
            </a:r>
            <a:endParaRPr sz="1800" b="1" spc="10">
              <a:latin typeface="굴림"/>
              <a:ea typeface="+mj-ea"/>
              <a:cs typeface="굴림"/>
            </a:endParaRPr>
          </a:p>
          <a:p>
            <a:pPr marL="756285" marR="10795" lvl="1" indent="-287020">
              <a:lnSpc>
                <a:spcPct val="11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코드</a:t>
            </a:r>
            <a:r>
              <a:rPr sz="1800" b="1" spc="-70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엔티티</a:t>
            </a:r>
            <a:r>
              <a:rPr sz="1800" b="1" spc="-7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2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무형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엔티티의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일종으로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각종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코드를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관리하기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위한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엔티티이 </a:t>
            </a:r>
            <a:r>
              <a:rPr sz="1800" b="1" spc="-5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다.</a:t>
            </a:r>
            <a:r>
              <a:rPr sz="1800" b="1" spc="-4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(예: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국가코드,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색상코드,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직급분류코드,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상태코드,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...)</a:t>
            </a:r>
            <a:endParaRPr sz="1800">
              <a:latin typeface="굴림"/>
              <a:ea typeface="+mj-ea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3.2</a:t>
            </a:r>
            <a:r>
              <a:rPr sz="3000" spc="-85"/>
              <a:t> </a:t>
            </a:r>
            <a:r>
              <a:rPr sz="3000"/>
              <a:t>엔티티(Entity)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57234" cy="384810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엔티티의</a:t>
            </a:r>
            <a:r>
              <a:rPr sz="2000" b="1" spc="-114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특징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5">
                <a:latin typeface="굴림"/>
                <a:ea typeface="+mj-ea"/>
                <a:cs typeface="굴림"/>
              </a:rPr>
              <a:t>(1)</a:t>
            </a:r>
            <a:endParaRPr sz="2000" b="1" spc="5">
              <a:latin typeface="굴림"/>
              <a:ea typeface="+mj-ea"/>
              <a:cs typeface="굴림"/>
            </a:endParaRPr>
          </a:p>
          <a:p>
            <a:pPr marL="756285" marR="269875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시스템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구축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대상이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되는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업무에서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필요하고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관리하고자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하는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정보이어야 </a:t>
            </a:r>
            <a:r>
              <a:rPr sz="1800" b="1" spc="-5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한다.</a:t>
            </a:r>
            <a:endParaRPr sz="1800" b="1" spc="10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5">
                <a:latin typeface="굴림"/>
                <a:ea typeface="+mj-ea"/>
                <a:cs typeface="굴림"/>
              </a:rPr>
              <a:t>예)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환자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2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병원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정보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시스템에서는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35">
                <a:latin typeface="굴림"/>
                <a:ea typeface="+mj-ea"/>
                <a:cs typeface="굴림"/>
              </a:rPr>
              <a:t>꼭</a:t>
            </a:r>
            <a:r>
              <a:rPr sz="1800" b="1" spc="-4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필요한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엔티티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2271395">
              <a:lnSpc>
                <a:spcPct val="100000"/>
              </a:lnSpc>
              <a:spcBef>
                <a:spcPts val="430"/>
              </a:spcBef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일반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회사의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정보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시스템에서는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필요하지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않음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2350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ea typeface="+mj-ea"/>
                <a:cs typeface="굴림"/>
              </a:rPr>
              <a:t>일반적으로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엔티티는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2개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이상의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인스턴스(instance)</a:t>
            </a:r>
            <a:r>
              <a:rPr sz="1800" b="1">
                <a:latin typeface="굴림"/>
                <a:ea typeface="+mj-ea"/>
                <a:cs typeface="굴림"/>
              </a:rPr>
              <a:t>가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존재해야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의미가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있</a:t>
            </a:r>
            <a:endParaRPr sz="1800" b="1" spc="30">
              <a:latin typeface="굴림"/>
              <a:ea typeface="+mj-ea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15">
                <a:latin typeface="굴림"/>
                <a:ea typeface="+mj-ea"/>
                <a:cs typeface="굴림"/>
              </a:rPr>
              <a:t>다.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예)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과목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  <a:defRPr/>
            </a:pPr>
            <a:r>
              <a:rPr sz="1800">
                <a:latin typeface="굴림"/>
                <a:ea typeface="+mj-ea"/>
                <a:cs typeface="굴림"/>
              </a:rPr>
              <a:t>»</a:t>
            </a:r>
            <a:r>
              <a:rPr sz="1800" spc="2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영어,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수학,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과학,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Times New Roman"/>
                <a:cs typeface="Times New Roman"/>
              </a:rPr>
              <a:t>…</a:t>
            </a:r>
            <a:r>
              <a:rPr sz="1800" b="1" spc="5">
                <a:latin typeface="굴림"/>
                <a:ea typeface="+mj-ea"/>
                <a:cs typeface="굴림"/>
              </a:rPr>
              <a:t>.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1841500">
              <a:lnSpc>
                <a:spcPct val="100000"/>
              </a:lnSpc>
              <a:spcBef>
                <a:spcPts val="530"/>
              </a:spcBef>
              <a:defRPr/>
            </a:pPr>
            <a:r>
              <a:rPr sz="1800">
                <a:latin typeface="굴림"/>
                <a:ea typeface="+mj-ea"/>
                <a:cs typeface="굴림"/>
              </a:rPr>
              <a:t>»</a:t>
            </a:r>
            <a:r>
              <a:rPr sz="1800" spc="2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수학만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가르치는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보습학원에서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과목이라는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엔티티를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만드는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것</a:t>
            </a:r>
            <a:endParaRPr sz="1800" b="1" spc="30">
              <a:latin typeface="굴림"/>
              <a:ea typeface="+mj-ea"/>
              <a:cs typeface="굴림"/>
            </a:endParaRPr>
          </a:p>
          <a:p>
            <a:pPr marL="2070100">
              <a:lnSpc>
                <a:spcPct val="100000"/>
              </a:lnSpc>
              <a:defRPr/>
            </a:pPr>
            <a:r>
              <a:rPr sz="1800" b="1" spc="35">
                <a:latin typeface="굴림"/>
                <a:ea typeface="+mj-ea"/>
                <a:cs typeface="굴림"/>
              </a:rPr>
              <a:t>이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의미가</a:t>
            </a:r>
            <a:r>
              <a:rPr sz="1800" b="1" spc="-104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있을까?</a:t>
            </a:r>
            <a:endParaRPr sz="1800">
              <a:latin typeface="굴림"/>
              <a:ea typeface="+mj-ea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3.2</a:t>
            </a:r>
            <a:r>
              <a:rPr sz="3000" spc="-85"/>
              <a:t> </a:t>
            </a:r>
            <a:r>
              <a:rPr sz="3000"/>
              <a:t>엔티티(Entity)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114665" cy="2299335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엔티티의</a:t>
            </a:r>
            <a:r>
              <a:rPr sz="2000" b="1" spc="-114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특징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5">
                <a:latin typeface="굴림"/>
                <a:ea typeface="+mj-ea"/>
                <a:cs typeface="굴림"/>
              </a:rPr>
              <a:t>(2)</a:t>
            </a:r>
            <a:endParaRPr sz="2000" b="1" spc="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엔티티는</a:t>
            </a:r>
            <a:r>
              <a:rPr sz="1800" b="1" spc="-10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반드시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하나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이상의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속성을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가져야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한다.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예)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과목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  <a:defRPr/>
            </a:pPr>
            <a:r>
              <a:rPr sz="1800">
                <a:latin typeface="굴림"/>
                <a:ea typeface="+mj-ea"/>
                <a:cs typeface="굴림"/>
              </a:rPr>
              <a:t>»</a:t>
            </a:r>
            <a:r>
              <a:rPr sz="1800" spc="2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과목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코드,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과목명,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학점,..</a:t>
            </a:r>
            <a:endParaRPr sz="1800" b="1">
              <a:latin typeface="굴림"/>
              <a:ea typeface="+mj-ea"/>
              <a:cs typeface="굴림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만일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속성을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찾을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수</a:t>
            </a:r>
            <a:r>
              <a:rPr sz="1800" b="1" spc="-4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없다면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엔티티이기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보다는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다른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엔티티의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속성일 </a:t>
            </a:r>
            <a:r>
              <a:rPr sz="1800" b="1" spc="-5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가능성이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높다.</a:t>
            </a:r>
            <a:endParaRPr sz="1800" b="1" spc="10">
              <a:latin typeface="굴림"/>
              <a:ea typeface="+mj-ea"/>
              <a:cs typeface="굴림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  <a:defRPr/>
            </a:pPr>
            <a:r>
              <a:rPr sz="1800">
                <a:latin typeface="Times New Roman"/>
                <a:cs typeface="Times New Roman"/>
              </a:rPr>
              <a:t>»</a:t>
            </a:r>
            <a:r>
              <a:rPr sz="1800" spc="434">
                <a:latin typeface="Times New Roman"/>
                <a:cs typeface="Times New Roman"/>
              </a:rPr>
              <a:t> </a:t>
            </a:r>
            <a:r>
              <a:rPr sz="1800" b="1" spc="5">
                <a:latin typeface="Times New Roman"/>
                <a:cs typeface="Times New Roman"/>
              </a:rPr>
              <a:t>‘</a:t>
            </a:r>
            <a:r>
              <a:rPr sz="1800" b="1" spc="5">
                <a:latin typeface="굴림"/>
                <a:ea typeface="+mj-ea"/>
                <a:cs typeface="굴림"/>
              </a:rPr>
              <a:t>이름’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은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엔티티이기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보다는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속성임</a:t>
            </a:r>
            <a:endParaRPr sz="1800">
              <a:latin typeface="굴림"/>
              <a:ea typeface="+mj-ea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3.2</a:t>
            </a:r>
            <a:r>
              <a:rPr sz="3000" spc="-85"/>
              <a:t> </a:t>
            </a:r>
            <a:r>
              <a:rPr sz="3000"/>
              <a:t>엔티티(Entity)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687172"/>
            <a:ext cx="6820534" cy="3641090"/>
          </a:xfrm>
          <a:prstGeom prst="rect">
            <a:avLst/>
          </a:prstGeom>
        </p:spPr>
        <p:txBody>
          <a:bodyPr vert="horz" wrap="square" lIns="0" tIns="10922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엔티티의</a:t>
            </a:r>
            <a:r>
              <a:rPr sz="2000" b="1" spc="-125">
                <a:latin typeface="굴림"/>
                <a:ea typeface="+mj-ea"/>
                <a:cs typeface="굴림"/>
              </a:rPr>
              <a:t> </a:t>
            </a:r>
            <a:r>
              <a:rPr sz="2000" b="1">
                <a:latin typeface="굴림"/>
                <a:ea typeface="+mj-ea"/>
                <a:cs typeface="굴림"/>
              </a:rPr>
              <a:t>명명(naming)</a:t>
            </a:r>
            <a:endParaRPr sz="2000" b="1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어떤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엔티티에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적절한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이름을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붙이는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것은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쉬운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일이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아니다.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예: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고객이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어떤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제품을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주문했는지를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관리하는</a:t>
            </a:r>
            <a:r>
              <a:rPr sz="1800" b="1" spc="-104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엔티티</a:t>
            </a:r>
            <a:endParaRPr sz="1800" b="1" spc="20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고객제품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2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고객이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주문한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제품?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고객의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제품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?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일반적인</a:t>
            </a:r>
            <a:r>
              <a:rPr sz="1800" b="1" spc="-114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명명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기준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현업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업무에서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사용하는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용어를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사용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45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약어를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가능하면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사용하지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않는다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5">
                <a:latin typeface="굴림"/>
                <a:ea typeface="+mj-ea"/>
                <a:cs typeface="굴림"/>
              </a:rPr>
              <a:t>단수명사를</a:t>
            </a:r>
            <a:r>
              <a:rPr sz="1800" b="1" spc="-114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사용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모든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엔티티명은</a:t>
            </a:r>
            <a:r>
              <a:rPr sz="1800" b="1" spc="-10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유일해야</a:t>
            </a:r>
            <a:endParaRPr sz="1800" b="1" spc="10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엔티티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생성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의미대로</a:t>
            </a:r>
            <a:r>
              <a:rPr sz="1800" b="1" spc="-10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이름을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부여</a:t>
            </a:r>
            <a:endParaRPr sz="1800">
              <a:latin typeface="굴림"/>
              <a:ea typeface="+mj-ea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532876" y="548640"/>
            <a:ext cx="214883" cy="2164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171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3.3</a:t>
            </a:r>
            <a:r>
              <a:rPr dirty="0" sz="3000" spc="-80"/>
              <a:t> </a:t>
            </a:r>
            <a:r>
              <a:rPr dirty="0" sz="3000"/>
              <a:t>속성(Attribute)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942580" cy="137858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속성이란</a:t>
            </a:r>
            <a:endParaRPr sz="20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5" b="1">
                <a:latin typeface="굴림"/>
                <a:cs typeface="굴림"/>
              </a:rPr>
              <a:t>엔티티에서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관리하고자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하는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더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이상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분리되지</a:t>
            </a:r>
            <a:r>
              <a:rPr dirty="0" sz="1800" spc="-10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않는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최소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단위의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데이터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10" b="1">
                <a:latin typeface="굴림"/>
                <a:cs typeface="굴림"/>
              </a:rPr>
              <a:t>엔티티는</a:t>
            </a:r>
            <a:r>
              <a:rPr dirty="0" sz="1800" spc="-10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한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개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혹은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한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개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이상의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속성을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가진다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10" b="1">
                <a:latin typeface="굴림"/>
                <a:cs typeface="굴림"/>
              </a:rPr>
              <a:t>엔티티는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‘속성들의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집합’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으로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정의될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35" b="1">
                <a:latin typeface="굴림"/>
                <a:cs typeface="굴림"/>
              </a:rPr>
              <a:t>수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8400" y="3278123"/>
          <a:ext cx="1682750" cy="2958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4335"/>
              </a:tblGrid>
              <a:tr h="298450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-5">
                          <a:latin typeface="돋움"/>
                          <a:cs typeface="돋움"/>
                        </a:rPr>
                        <a:t>사원정보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marL="502284" indent="-203835">
                        <a:lnSpc>
                          <a:spcPct val="100000"/>
                        </a:lnSpc>
                        <a:spcBef>
                          <a:spcPts val="330"/>
                        </a:spcBef>
                        <a:buSzPct val="93750"/>
                        <a:buChar char="◆"/>
                        <a:tabLst>
                          <a:tab pos="502284" algn="l"/>
                        </a:tabLst>
                      </a:pPr>
                      <a:r>
                        <a:rPr dirty="0" sz="1600" spc="-5">
                          <a:latin typeface="돋움"/>
                          <a:cs typeface="돋움"/>
                        </a:rPr>
                        <a:t>사번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0610">
                <a:tc>
                  <a:txBody>
                    <a:bodyPr/>
                    <a:lstStyle/>
                    <a:p>
                      <a:pPr marL="330835" marR="10922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600" spc="-10">
                          <a:latin typeface="돋움"/>
                          <a:cs typeface="돋움"/>
                        </a:rPr>
                        <a:t>이름 </a:t>
                      </a:r>
                      <a:r>
                        <a:rPr dirty="0" sz="1600" spc="-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>
                          <a:latin typeface="돋움"/>
                          <a:cs typeface="돋움"/>
                        </a:rPr>
                        <a:t>주민등록번호  </a:t>
                      </a:r>
                      <a:r>
                        <a:rPr dirty="0" sz="1600" spc="-5">
                          <a:latin typeface="돋움"/>
                          <a:cs typeface="돋움"/>
                        </a:rPr>
                        <a:t>생년월일 </a:t>
                      </a:r>
                      <a:r>
                        <a:rPr dirty="0" sz="160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 spc="-5">
                          <a:latin typeface="돋움"/>
                          <a:cs typeface="돋움"/>
                        </a:rPr>
                        <a:t>나이 </a:t>
                      </a:r>
                      <a:r>
                        <a:rPr dirty="0" sz="160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>
                          <a:latin typeface="돋움"/>
                          <a:cs typeface="돋움"/>
                        </a:rPr>
                        <a:t>부서코드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K)  </a:t>
                      </a:r>
                      <a:r>
                        <a:rPr dirty="0" sz="1600" spc="-10">
                          <a:latin typeface="돋움"/>
                          <a:cs typeface="돋움"/>
                        </a:rPr>
                        <a:t>입사일자 </a:t>
                      </a:r>
                      <a:r>
                        <a:rPr dirty="0" sz="1600" spc="-5">
                          <a:latin typeface="돋움"/>
                          <a:cs typeface="돋움"/>
                        </a:rPr>
                        <a:t> 급여액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330835" marR="514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>
                          <a:latin typeface="돋움"/>
                          <a:cs typeface="돋움"/>
                        </a:rPr>
                        <a:t>직위 </a:t>
                      </a:r>
                      <a:r>
                        <a:rPr dirty="0" sz="160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>
                          <a:latin typeface="돋움"/>
                          <a:cs typeface="돋움"/>
                        </a:rPr>
                        <a:t>담당업무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207764" y="3581400"/>
            <a:ext cx="228600" cy="2590800"/>
          </a:xfrm>
          <a:custGeom>
            <a:avLst/>
            <a:gdLst/>
            <a:ahLst/>
            <a:cxnLst/>
            <a:rect l="l" t="t" r="r" b="b"/>
            <a:pathLst>
              <a:path w="228600" h="2590800">
                <a:moveTo>
                  <a:pt x="0" y="0"/>
                </a:moveTo>
                <a:lnTo>
                  <a:pt x="57686" y="29473"/>
                </a:lnTo>
                <a:lnTo>
                  <a:pt x="80819" y="63230"/>
                </a:lnTo>
                <a:lnTo>
                  <a:pt x="98693" y="106924"/>
                </a:lnTo>
                <a:lnTo>
                  <a:pt x="110216" y="158500"/>
                </a:lnTo>
                <a:lnTo>
                  <a:pt x="114300" y="215900"/>
                </a:lnTo>
                <a:lnTo>
                  <a:pt x="114300" y="1079500"/>
                </a:lnTo>
                <a:lnTo>
                  <a:pt x="118383" y="1136899"/>
                </a:lnTo>
                <a:lnTo>
                  <a:pt x="129906" y="1188475"/>
                </a:lnTo>
                <a:lnTo>
                  <a:pt x="147780" y="1232169"/>
                </a:lnTo>
                <a:lnTo>
                  <a:pt x="170913" y="1265926"/>
                </a:lnTo>
                <a:lnTo>
                  <a:pt x="228600" y="1295400"/>
                </a:lnTo>
                <a:lnTo>
                  <a:pt x="198217" y="1303111"/>
                </a:lnTo>
                <a:lnTo>
                  <a:pt x="147780" y="1358630"/>
                </a:lnTo>
                <a:lnTo>
                  <a:pt x="129906" y="1402324"/>
                </a:lnTo>
                <a:lnTo>
                  <a:pt x="118383" y="1453900"/>
                </a:lnTo>
                <a:lnTo>
                  <a:pt x="114300" y="1511300"/>
                </a:lnTo>
                <a:lnTo>
                  <a:pt x="114300" y="2374900"/>
                </a:lnTo>
                <a:lnTo>
                  <a:pt x="110216" y="2432295"/>
                </a:lnTo>
                <a:lnTo>
                  <a:pt x="98693" y="2483869"/>
                </a:lnTo>
                <a:lnTo>
                  <a:pt x="80819" y="2527565"/>
                </a:lnTo>
                <a:lnTo>
                  <a:pt x="57686" y="2561323"/>
                </a:lnTo>
                <a:lnTo>
                  <a:pt x="30382" y="2583087"/>
                </a:lnTo>
                <a:lnTo>
                  <a:pt x="0" y="2590800"/>
                </a:lnTo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84623" y="469214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3CC"/>
                </a:solidFill>
                <a:latin typeface="굴림"/>
                <a:cs typeface="굴림"/>
              </a:rPr>
              <a:t>속성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291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3.3</a:t>
            </a:r>
            <a:r>
              <a:rPr sz="3000" spc="-80"/>
              <a:t> </a:t>
            </a:r>
            <a:r>
              <a:rPr sz="3000"/>
              <a:t>속성(Attribute)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37668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속성</a:t>
            </a:r>
            <a:r>
              <a:rPr sz="2000" b="1" spc="5">
                <a:latin typeface="굴림"/>
                <a:ea typeface="+mj-ea"/>
                <a:cs typeface="굴림"/>
              </a:rPr>
              <a:t>이</a:t>
            </a:r>
            <a:r>
              <a:rPr sz="2000" b="1" spc="40">
                <a:latin typeface="굴림"/>
                <a:ea typeface="+mj-ea"/>
                <a:cs typeface="굴림"/>
              </a:rPr>
              <a:t>란</a:t>
            </a:r>
            <a:endParaRPr sz="2000">
              <a:latin typeface="굴림"/>
              <a:ea typeface="+mj-ea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10313" y="2625788"/>
          <a:ext cx="146177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/>
              </a:tblGrid>
              <a:tr h="334645">
                <a:tc>
                  <a:txBody>
                    <a:bodyPr vert="horz" lIns="0" tIns="42545" rIns="0" bIns="0" anchor="t" anchorCtr="0"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회원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5390">
                <a:tc>
                  <a:txBody>
                    <a:bodyPr vert="horz" lIns="0" tIns="12700" rIns="0" bIns="0" anchor="t" anchorCtr="0"/>
                    <a:p>
                      <a:pPr marL="92075" marR="558165">
                        <a:lnSpc>
                          <a:spcPts val="2300"/>
                        </a:lnSpc>
                        <a:spcBef>
                          <a:spcPts val="100"/>
                        </a:spcBef>
                        <a:defRPr/>
                      </a:pPr>
                      <a:r>
                        <a:rPr sz="1600" b="1" spc="-15">
                          <a:latin typeface="돋움"/>
                          <a:cs typeface="돋움"/>
                        </a:rPr>
                        <a:t>회원번호 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이름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주소</a:t>
                      </a:r>
                      <a:endParaRPr sz="1600" b="1" spc="1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연락처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 rot="0">
            <a:off x="1252727" y="2662427"/>
            <a:ext cx="6320790" cy="1757680"/>
            <a:chOff x="1252727" y="2662427"/>
            <a:chExt cx="6320790" cy="1757680"/>
          </a:xfrm>
        </p:grpSpPr>
        <p:sp>
          <p:nvSpPr>
            <p:cNvPr id="6" name="object 6"/>
            <p:cNvSpPr/>
            <p:nvPr/>
          </p:nvSpPr>
          <p:spPr>
            <a:xfrm>
              <a:off x="7415783" y="3019043"/>
              <a:ext cx="152400" cy="1143000"/>
            </a:xfrm>
            <a:custGeom>
              <a:avLst/>
              <a:gdLst/>
              <a:rect l="l" t="t" r="r" b="b"/>
              <a:pathLst>
                <a:path w="152400" h="1143000">
                  <a:moveTo>
                    <a:pt x="0" y="0"/>
                  </a:moveTo>
                  <a:lnTo>
                    <a:pt x="29640" y="7489"/>
                  </a:lnTo>
                  <a:lnTo>
                    <a:pt x="53863" y="27908"/>
                  </a:lnTo>
                  <a:lnTo>
                    <a:pt x="70205" y="58185"/>
                  </a:lnTo>
                  <a:lnTo>
                    <a:pt x="76200" y="95250"/>
                  </a:lnTo>
                  <a:lnTo>
                    <a:pt x="76200" y="476250"/>
                  </a:lnTo>
                  <a:lnTo>
                    <a:pt x="82194" y="513314"/>
                  </a:lnTo>
                  <a:lnTo>
                    <a:pt x="98536" y="543591"/>
                  </a:lnTo>
                  <a:lnTo>
                    <a:pt x="122759" y="564010"/>
                  </a:lnTo>
                  <a:lnTo>
                    <a:pt x="152400" y="571500"/>
                  </a:lnTo>
                  <a:lnTo>
                    <a:pt x="122759" y="578989"/>
                  </a:lnTo>
                  <a:lnTo>
                    <a:pt x="98536" y="599408"/>
                  </a:lnTo>
                  <a:lnTo>
                    <a:pt x="82194" y="629685"/>
                  </a:lnTo>
                  <a:lnTo>
                    <a:pt x="76200" y="666749"/>
                  </a:lnTo>
                  <a:lnTo>
                    <a:pt x="76200" y="1047749"/>
                  </a:lnTo>
                  <a:lnTo>
                    <a:pt x="70205" y="1084814"/>
                  </a:lnTo>
                  <a:lnTo>
                    <a:pt x="53863" y="1115091"/>
                  </a:lnTo>
                  <a:lnTo>
                    <a:pt x="29640" y="1135510"/>
                  </a:lnTo>
                  <a:lnTo>
                    <a:pt x="0" y="11429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4300727" y="3352800"/>
              <a:ext cx="1066800" cy="228600"/>
            </a:xfrm>
            <a:custGeom>
              <a:avLst/>
              <a:gdLst/>
              <a:rect l="l" t="t" r="r" b="b"/>
              <a:pathLst>
                <a:path w="1066800" h="228600">
                  <a:moveTo>
                    <a:pt x="800100" y="0"/>
                  </a:moveTo>
                  <a:lnTo>
                    <a:pt x="800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800100" y="171450"/>
                  </a:lnTo>
                  <a:lnTo>
                    <a:pt x="800100" y="228600"/>
                  </a:lnTo>
                  <a:lnTo>
                    <a:pt x="1066800" y="1143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4300727" y="3352800"/>
              <a:ext cx="1066800" cy="228600"/>
            </a:xfrm>
            <a:custGeom>
              <a:avLst/>
              <a:gdLst/>
              <a:rect l="l" t="t" r="r" b="b"/>
              <a:pathLst>
                <a:path w="1066800" h="228600">
                  <a:moveTo>
                    <a:pt x="0" y="57150"/>
                  </a:moveTo>
                  <a:lnTo>
                    <a:pt x="800100" y="57150"/>
                  </a:lnTo>
                  <a:lnTo>
                    <a:pt x="800100" y="0"/>
                  </a:lnTo>
                  <a:lnTo>
                    <a:pt x="1066800" y="114300"/>
                  </a:lnTo>
                  <a:lnTo>
                    <a:pt x="800100" y="228600"/>
                  </a:lnTo>
                  <a:lnTo>
                    <a:pt x="8001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9" name="object 9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52727" y="2895600"/>
              <a:ext cx="1371599" cy="1371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10611" y="2662427"/>
              <a:ext cx="1143000" cy="1757680"/>
            </a:xfrm>
            <a:custGeom>
              <a:avLst/>
              <a:gdLst/>
              <a:rect l="l" t="t" r="r" b="b"/>
              <a:pathLst>
                <a:path w="1143000" h="1757679">
                  <a:moveTo>
                    <a:pt x="1143000" y="0"/>
                  </a:moveTo>
                  <a:lnTo>
                    <a:pt x="0" y="0"/>
                  </a:lnTo>
                  <a:lnTo>
                    <a:pt x="0" y="1757172"/>
                  </a:lnTo>
                  <a:lnTo>
                    <a:pt x="1143000" y="175717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18806" y="3474211"/>
            <a:ext cx="43116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굴림"/>
                <a:ea typeface="+mj-ea"/>
                <a:cs typeface="굴림"/>
              </a:rPr>
              <a:t>속성</a:t>
            </a:r>
            <a:endParaRPr sz="1600">
              <a:latin typeface="굴림"/>
              <a:ea typeface="+mj-ea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5503" y="4340809"/>
            <a:ext cx="198120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10">
                <a:latin typeface="Times New Roman"/>
                <a:cs typeface="Times New Roman"/>
              </a:rPr>
              <a:t>&lt;</a:t>
            </a:r>
            <a:r>
              <a:rPr sz="1600" spc="-10">
                <a:latin typeface="굴림"/>
                <a:ea typeface="+mj-ea"/>
                <a:cs typeface="굴림"/>
              </a:rPr>
              <a:t>회</a:t>
            </a:r>
            <a:r>
              <a:rPr sz="1600" spc="-5">
                <a:latin typeface="굴림"/>
                <a:ea typeface="+mj-ea"/>
                <a:cs typeface="굴림"/>
              </a:rPr>
              <a:t>원</a:t>
            </a:r>
            <a:r>
              <a:rPr sz="1600" spc="-130">
                <a:latin typeface="굴림"/>
                <a:ea typeface="+mj-ea"/>
                <a:cs typeface="굴림"/>
              </a:rPr>
              <a:t> </a:t>
            </a:r>
            <a:r>
              <a:rPr sz="1600" spc="-5">
                <a:latin typeface="굴림"/>
                <a:ea typeface="+mj-ea"/>
                <a:cs typeface="굴림"/>
              </a:rPr>
              <a:t>엔티티와</a:t>
            </a:r>
            <a:r>
              <a:rPr sz="1600" spc="-125">
                <a:latin typeface="굴림"/>
                <a:ea typeface="+mj-ea"/>
                <a:cs typeface="굴림"/>
              </a:rPr>
              <a:t> </a:t>
            </a:r>
            <a:r>
              <a:rPr sz="1600" spc="-10">
                <a:latin typeface="굴림"/>
                <a:ea typeface="+mj-ea"/>
                <a:cs typeface="굴림"/>
              </a:rPr>
              <a:t>속성</a:t>
            </a:r>
            <a:r>
              <a:rPr sz="1600" spc="-5"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0611" y="2662427"/>
            <a:ext cx="1143000" cy="17576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0319" rIns="0" bIns="0">
            <a:spAutoFit/>
          </a:bodyPr>
          <a:lstStyle/>
          <a:p>
            <a:pPr marL="164465" marR="159385" algn="ctr">
              <a:lnSpc>
                <a:spcPct val="100000"/>
              </a:lnSpc>
              <a:spcBef>
                <a:spcPts val="160"/>
              </a:spcBef>
              <a:defRPr/>
            </a:pPr>
            <a:r>
              <a:rPr sz="1600" spc="-5">
                <a:latin typeface="굴림"/>
                <a:ea typeface="+mj-ea"/>
                <a:cs typeface="굴림"/>
              </a:rPr>
              <a:t>회원번호  이름 </a:t>
            </a:r>
            <a:r>
              <a:rPr sz="1600">
                <a:latin typeface="굴림"/>
                <a:ea typeface="+mj-ea"/>
                <a:cs typeface="굴림"/>
              </a:rPr>
              <a:t> </a:t>
            </a:r>
            <a:r>
              <a:rPr sz="1600" spc="-5">
                <a:latin typeface="굴림"/>
                <a:ea typeface="+mj-ea"/>
                <a:cs typeface="굴림"/>
              </a:rPr>
              <a:t>성별 </a:t>
            </a:r>
            <a:r>
              <a:rPr sz="1600">
                <a:latin typeface="굴림"/>
                <a:ea typeface="+mj-ea"/>
                <a:cs typeface="굴림"/>
              </a:rPr>
              <a:t> </a:t>
            </a:r>
            <a:r>
              <a:rPr sz="1600" spc="-5">
                <a:latin typeface="굴림"/>
                <a:ea typeface="+mj-ea"/>
                <a:cs typeface="굴림"/>
              </a:rPr>
              <a:t>주소 </a:t>
            </a:r>
            <a:r>
              <a:rPr sz="1600">
                <a:latin typeface="굴림"/>
                <a:ea typeface="+mj-ea"/>
                <a:cs typeface="굴림"/>
              </a:rPr>
              <a:t> </a:t>
            </a:r>
            <a:r>
              <a:rPr sz="1600" spc="-5">
                <a:latin typeface="굴림"/>
                <a:ea typeface="+mj-ea"/>
                <a:cs typeface="굴림"/>
              </a:rPr>
              <a:t>생일 </a:t>
            </a:r>
            <a:r>
              <a:rPr sz="1600">
                <a:latin typeface="굴림"/>
                <a:ea typeface="+mj-ea"/>
                <a:cs typeface="굴림"/>
              </a:rPr>
              <a:t> </a:t>
            </a:r>
            <a:r>
              <a:rPr sz="1600" spc="-10">
                <a:latin typeface="굴림"/>
                <a:ea typeface="+mj-ea"/>
                <a:cs typeface="굴림"/>
              </a:rPr>
              <a:t>연락처</a:t>
            </a:r>
            <a:endParaRPr sz="1600" spc="-10">
              <a:latin typeface="굴림"/>
              <a:ea typeface="+mj-ea"/>
              <a:cs typeface="굴림"/>
            </a:endParaRPr>
          </a:p>
          <a:p>
            <a:pPr algn="ctr">
              <a:lnSpc>
                <a:spcPts val="1910"/>
              </a:lnSpc>
              <a:defRPr/>
            </a:pPr>
            <a:r>
              <a:rPr sz="1600" spc="-5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0927" y="2438400"/>
            <a:ext cx="1066800" cy="457200"/>
          </a:xfrm>
          <a:custGeom>
            <a:avLst/>
            <a:gdLst/>
            <a:rect l="l" t="t" r="r" b="b"/>
            <a:pathLst>
              <a:path w="1066800" h="457200">
                <a:moveTo>
                  <a:pt x="1066800" y="228600"/>
                </a:moveTo>
                <a:lnTo>
                  <a:pt x="1066800" y="0"/>
                </a:lnTo>
                <a:lnTo>
                  <a:pt x="381000" y="0"/>
                </a:ln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4380738" y="3639439"/>
            <a:ext cx="836294" cy="51308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굴림"/>
                <a:ea typeface="+mj-ea"/>
                <a:cs typeface="굴림"/>
              </a:rPr>
              <a:t>관리대상  선별</a:t>
            </a:r>
            <a:endParaRPr sz="1600">
              <a:latin typeface="굴림"/>
              <a:ea typeface="+mj-ea"/>
              <a:cs typeface="굴림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15</a:t>
            </a:fld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909015" y="4525517"/>
            <a:ext cx="7174230" cy="161988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892810" marR="4178935" indent="354965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Times New Roman"/>
                <a:cs typeface="Times New Roman"/>
              </a:rPr>
              <a:t>&lt;</a:t>
            </a:r>
            <a:r>
              <a:rPr sz="1600" spc="-5">
                <a:latin typeface="굴림"/>
                <a:ea typeface="+mj-ea"/>
                <a:cs typeface="굴림"/>
              </a:rPr>
              <a:t>현실세계에서 </a:t>
            </a:r>
            <a:r>
              <a:rPr sz="1600">
                <a:latin typeface="굴림"/>
                <a:ea typeface="+mj-ea"/>
                <a:cs typeface="굴림"/>
              </a:rPr>
              <a:t> </a:t>
            </a:r>
            <a:r>
              <a:rPr sz="1600" spc="-5">
                <a:latin typeface="굴림"/>
                <a:ea typeface="+mj-ea"/>
                <a:cs typeface="굴림"/>
              </a:rPr>
              <a:t>회원에</a:t>
            </a:r>
            <a:r>
              <a:rPr sz="1600" spc="-125">
                <a:latin typeface="굴림"/>
                <a:ea typeface="+mj-ea"/>
                <a:cs typeface="굴림"/>
              </a:rPr>
              <a:t> </a:t>
            </a:r>
            <a:r>
              <a:rPr sz="1600" spc="-5">
                <a:latin typeface="굴림"/>
                <a:ea typeface="+mj-ea"/>
                <a:cs typeface="굴림"/>
              </a:rPr>
              <a:t>대한</a:t>
            </a:r>
            <a:r>
              <a:rPr sz="1600">
                <a:latin typeface="굴림"/>
                <a:ea typeface="+mj-ea"/>
                <a:cs typeface="굴림"/>
              </a:rPr>
              <a:t> </a:t>
            </a:r>
            <a:r>
              <a:rPr sz="1600" spc="-250">
                <a:latin typeface="굴림"/>
                <a:ea typeface="+mj-ea"/>
                <a:cs typeface="굴림"/>
              </a:rPr>
              <a:t> </a:t>
            </a:r>
            <a:r>
              <a:rPr sz="1600" spc="-5">
                <a:latin typeface="굴림"/>
                <a:ea typeface="+mj-ea"/>
                <a:cs typeface="굴림"/>
              </a:rPr>
              <a:t>정보항목</a:t>
            </a:r>
            <a:r>
              <a:rPr sz="1600" spc="-5">
                <a:latin typeface="Times New Roman"/>
                <a:cs typeface="Times New Roman"/>
              </a:rPr>
              <a:t>&gt;</a:t>
            </a:r>
            <a:endParaRPr sz="1600" spc="-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defRPr/>
            </a:pPr>
            <a:endParaRPr sz="1400">
              <a:latin typeface="Times New Roman"/>
              <a:cs typeface="Times New Roman"/>
            </a:endParaRPr>
          </a:p>
          <a:p>
            <a:pPr marL="213360" algn="ctr">
              <a:lnSpc>
                <a:spcPct val="100000"/>
              </a:lnSpc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3.6&gt;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속성의</a:t>
            </a:r>
            <a:r>
              <a:rPr sz="1400" b="1" spc="-8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결정</a:t>
            </a:r>
            <a:endParaRPr sz="1400" b="1" spc="20">
              <a:latin typeface="돋움"/>
              <a:cs typeface="돋움"/>
            </a:endParaRPr>
          </a:p>
          <a:p>
            <a:pPr>
              <a:lnSpc>
                <a:spcPct val="100000"/>
              </a:lnSpc>
              <a:defRPr/>
            </a:pP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1300">
              <a:latin typeface="돋움"/>
              <a:cs typeface="돋움"/>
            </a:endParaRPr>
          </a:p>
          <a:p>
            <a:pPr marL="156210" indent="-144145">
              <a:lnSpc>
                <a:spcPct val="100000"/>
              </a:lnSpc>
              <a:buChar char="•"/>
              <a:tabLst>
                <a:tab pos="156845" algn="l"/>
              </a:tabLst>
              <a:defRPr/>
            </a:pPr>
            <a:r>
              <a:rPr sz="1600" b="1" spc="10">
                <a:solidFill>
                  <a:srgbClr val="3333cc"/>
                </a:solidFill>
                <a:latin typeface="돋움"/>
                <a:cs typeface="돋움"/>
              </a:rPr>
              <a:t>현실세계의</a:t>
            </a:r>
            <a:r>
              <a:rPr sz="1600" b="1" spc="-65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3333cc"/>
                </a:solidFill>
                <a:latin typeface="돋움"/>
                <a:cs typeface="돋움"/>
              </a:rPr>
              <a:t>정보</a:t>
            </a:r>
            <a:r>
              <a:rPr sz="1600" b="1" spc="-35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3333cc"/>
                </a:solidFill>
                <a:latin typeface="돋움"/>
                <a:cs typeface="돋움"/>
              </a:rPr>
              <a:t>항목중</a:t>
            </a:r>
            <a:r>
              <a:rPr sz="1600" b="1" spc="-35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3333cc"/>
                </a:solidFill>
                <a:latin typeface="돋움"/>
                <a:cs typeface="돋움"/>
              </a:rPr>
              <a:t>업무에서</a:t>
            </a:r>
            <a:r>
              <a:rPr sz="1600" b="1" spc="-6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3333cc"/>
                </a:solidFill>
                <a:latin typeface="돋움"/>
                <a:cs typeface="돋움"/>
              </a:rPr>
              <a:t>관심이</a:t>
            </a:r>
            <a:r>
              <a:rPr sz="1600" b="1" spc="-35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3333cc"/>
                </a:solidFill>
                <a:latin typeface="돋움"/>
                <a:cs typeface="돋움"/>
              </a:rPr>
              <a:t>있는</a:t>
            </a:r>
            <a:r>
              <a:rPr sz="1600" b="1" spc="-3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3333cc"/>
                </a:solidFill>
                <a:latin typeface="돋움"/>
                <a:cs typeface="돋움"/>
              </a:rPr>
              <a:t>정보</a:t>
            </a:r>
            <a:r>
              <a:rPr sz="1600" b="1" spc="-35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3333cc"/>
                </a:solidFill>
                <a:latin typeface="돋움"/>
                <a:cs typeface="돋움"/>
              </a:rPr>
              <a:t>항목만을</a:t>
            </a:r>
            <a:r>
              <a:rPr sz="1600" b="1" spc="-45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3333cc"/>
                </a:solidFill>
                <a:latin typeface="돋움"/>
                <a:cs typeface="돋움"/>
              </a:rPr>
              <a:t>속성으로</a:t>
            </a:r>
            <a:r>
              <a:rPr sz="1600" b="1" spc="-45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3333cc"/>
                </a:solidFill>
                <a:latin typeface="돋움"/>
                <a:cs typeface="돋움"/>
              </a:rPr>
              <a:t>취한다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171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3.3</a:t>
            </a:r>
            <a:r>
              <a:rPr dirty="0" sz="3000" spc="-80"/>
              <a:t> </a:t>
            </a:r>
            <a:r>
              <a:rPr dirty="0" sz="3000"/>
              <a:t>속성(Attribute)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5924550" cy="7200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속성이란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dirty="0" sz="1800">
                <a:latin typeface="굴림"/>
                <a:cs typeface="굴림"/>
              </a:rPr>
              <a:t>–	</a:t>
            </a:r>
            <a:r>
              <a:rPr dirty="0" sz="1800" spc="10" b="1">
                <a:latin typeface="굴림"/>
                <a:cs typeface="굴림"/>
              </a:rPr>
              <a:t>엔터티의</a:t>
            </a:r>
            <a:r>
              <a:rPr dirty="0" sz="1800" spc="-10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속성은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나중에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테이블의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컬럼에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대응된다.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6888" y="2805112"/>
          <a:ext cx="150495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/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10" b="1">
                          <a:latin typeface="돋움"/>
                          <a:cs typeface="돋움"/>
                        </a:rPr>
                        <a:t>회원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5390">
                <a:tc>
                  <a:txBody>
                    <a:bodyPr/>
                    <a:lstStyle/>
                    <a:p>
                      <a:pPr marL="91440" marR="557530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dirty="0" sz="1600" spc="-15" b="1">
                          <a:latin typeface="돋움"/>
                          <a:cs typeface="돋움"/>
                        </a:rPr>
                        <a:t>회원번호  </a:t>
                      </a:r>
                      <a:r>
                        <a:rPr dirty="0" sz="1600" spc="10" b="1">
                          <a:latin typeface="돋움"/>
                          <a:cs typeface="돋움"/>
                        </a:rPr>
                        <a:t>이름 </a:t>
                      </a:r>
                      <a:r>
                        <a:rPr dirty="0" sz="1600" spc="15" b="1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 spc="10" b="1">
                          <a:latin typeface="돋움"/>
                          <a:cs typeface="돋움"/>
                        </a:rPr>
                        <a:t>주소 </a:t>
                      </a:r>
                      <a:r>
                        <a:rPr dirty="0" sz="1600" spc="15" b="1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 spc="10" b="1">
                          <a:latin typeface="돋움"/>
                          <a:cs typeface="돋움"/>
                        </a:rPr>
                        <a:t>연락처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127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67112" y="4073588"/>
          <a:ext cx="4691380" cy="155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745"/>
                <a:gridCol w="846455"/>
                <a:gridCol w="990600"/>
                <a:gridCol w="1676400"/>
              </a:tblGrid>
              <a:tr h="334645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 b="1">
                          <a:latin typeface="굴림"/>
                          <a:cs typeface="굴림"/>
                        </a:rPr>
                        <a:t>member_id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 spc="10" b="1">
                          <a:latin typeface="굴림"/>
                          <a:cs typeface="굴림"/>
                        </a:rPr>
                        <a:t>name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 spc="5" b="1">
                          <a:latin typeface="굴림"/>
                          <a:cs typeface="굴림"/>
                        </a:rPr>
                        <a:t>address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 spc="5" b="1">
                          <a:latin typeface="굴림"/>
                          <a:cs typeface="굴림"/>
                        </a:rPr>
                        <a:t>tel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60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 spc="5" b="1">
                          <a:latin typeface="굴림"/>
                          <a:cs typeface="굴림"/>
                        </a:rPr>
                        <a:t>1001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5" b="1">
                          <a:latin typeface="굴림"/>
                          <a:cs typeface="굴림"/>
                        </a:rPr>
                        <a:t>1002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spc="5" b="1">
                          <a:latin typeface="굴림"/>
                          <a:cs typeface="굴림"/>
                        </a:rPr>
                        <a:t>1003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spc="5" b="1">
                          <a:latin typeface="굴림"/>
                          <a:cs typeface="굴림"/>
                        </a:rPr>
                        <a:t>1004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58750" marR="14922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dirty="0" sz="1400" spc="-15" b="1">
                          <a:latin typeface="굴림"/>
                          <a:cs typeface="굴림"/>
                        </a:rPr>
                        <a:t>홍길동  김우영  김재일  정태선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318135" marR="31051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dirty="0" sz="1400" spc="-15" b="1">
                          <a:latin typeface="굴림"/>
                          <a:cs typeface="굴림"/>
                        </a:rPr>
                        <a:t>서울  충남  부산  대전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 b="1">
                          <a:latin typeface="굴림"/>
                          <a:cs typeface="굴림"/>
                        </a:rPr>
                        <a:t>010-1231-4561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b="1">
                          <a:latin typeface="굴림"/>
                          <a:cs typeface="굴림"/>
                        </a:rPr>
                        <a:t>010-5552-1325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b="1">
                          <a:latin typeface="굴림"/>
                          <a:cs typeface="굴림"/>
                        </a:rPr>
                        <a:t>010-6711-4435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b="1">
                          <a:latin typeface="굴림"/>
                          <a:cs typeface="굴림"/>
                        </a:rPr>
                        <a:t>010-8013-1433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584575" y="3779265"/>
            <a:ext cx="687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e</a:t>
            </a:r>
            <a:r>
              <a:rPr dirty="0" sz="1600" spc="-2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2763" y="2929763"/>
            <a:ext cx="2710180" cy="880744"/>
          </a:xfrm>
          <a:custGeom>
            <a:avLst/>
            <a:gdLst/>
            <a:ahLst/>
            <a:cxnLst/>
            <a:rect l="l" t="t" r="r" b="b"/>
            <a:pathLst>
              <a:path w="2710179" h="880745">
                <a:moveTo>
                  <a:pt x="2599813" y="725244"/>
                </a:moveTo>
                <a:lnTo>
                  <a:pt x="2545334" y="743838"/>
                </a:lnTo>
                <a:lnTo>
                  <a:pt x="2683637" y="880237"/>
                </a:lnTo>
                <a:lnTo>
                  <a:pt x="2700946" y="752856"/>
                </a:lnTo>
                <a:lnTo>
                  <a:pt x="2609596" y="752856"/>
                </a:lnTo>
                <a:lnTo>
                  <a:pt x="2599813" y="725244"/>
                </a:lnTo>
                <a:close/>
              </a:path>
              <a:path w="2710179" h="880745">
                <a:moveTo>
                  <a:pt x="2654574" y="706553"/>
                </a:moveTo>
                <a:lnTo>
                  <a:pt x="2599813" y="725244"/>
                </a:lnTo>
                <a:lnTo>
                  <a:pt x="2609596" y="752856"/>
                </a:lnTo>
                <a:lnTo>
                  <a:pt x="2664206" y="733551"/>
                </a:lnTo>
                <a:lnTo>
                  <a:pt x="2654574" y="706553"/>
                </a:lnTo>
                <a:close/>
              </a:path>
              <a:path w="2710179" h="880745">
                <a:moveTo>
                  <a:pt x="2709799" y="687705"/>
                </a:moveTo>
                <a:lnTo>
                  <a:pt x="2654574" y="706553"/>
                </a:lnTo>
                <a:lnTo>
                  <a:pt x="2664206" y="733551"/>
                </a:lnTo>
                <a:lnTo>
                  <a:pt x="2609596" y="752856"/>
                </a:lnTo>
                <a:lnTo>
                  <a:pt x="2700946" y="752856"/>
                </a:lnTo>
                <a:lnTo>
                  <a:pt x="2709799" y="687705"/>
                </a:lnTo>
                <a:close/>
              </a:path>
              <a:path w="2710179" h="880745">
                <a:moveTo>
                  <a:pt x="1840875" y="57912"/>
                </a:moveTo>
                <a:lnTo>
                  <a:pt x="1376807" y="57912"/>
                </a:lnTo>
                <a:lnTo>
                  <a:pt x="1439672" y="58420"/>
                </a:lnTo>
                <a:lnTo>
                  <a:pt x="1470025" y="59309"/>
                </a:lnTo>
                <a:lnTo>
                  <a:pt x="1529588" y="62484"/>
                </a:lnTo>
                <a:lnTo>
                  <a:pt x="1586229" y="67563"/>
                </a:lnTo>
                <a:lnTo>
                  <a:pt x="1667383" y="78866"/>
                </a:lnTo>
                <a:lnTo>
                  <a:pt x="1720977" y="88773"/>
                </a:lnTo>
                <a:lnTo>
                  <a:pt x="1774063" y="100584"/>
                </a:lnTo>
                <a:lnTo>
                  <a:pt x="1826895" y="114173"/>
                </a:lnTo>
                <a:lnTo>
                  <a:pt x="1879219" y="129286"/>
                </a:lnTo>
                <a:lnTo>
                  <a:pt x="1930527" y="145923"/>
                </a:lnTo>
                <a:lnTo>
                  <a:pt x="1980946" y="163957"/>
                </a:lnTo>
                <a:lnTo>
                  <a:pt x="2030095" y="183261"/>
                </a:lnTo>
                <a:lnTo>
                  <a:pt x="2078101" y="203835"/>
                </a:lnTo>
                <a:lnTo>
                  <a:pt x="2124456" y="225425"/>
                </a:lnTo>
                <a:lnTo>
                  <a:pt x="2169160" y="247903"/>
                </a:lnTo>
                <a:lnTo>
                  <a:pt x="2212086" y="271145"/>
                </a:lnTo>
                <a:lnTo>
                  <a:pt x="2252979" y="295148"/>
                </a:lnTo>
                <a:lnTo>
                  <a:pt x="2291334" y="319532"/>
                </a:lnTo>
                <a:lnTo>
                  <a:pt x="2327402" y="344424"/>
                </a:lnTo>
                <a:lnTo>
                  <a:pt x="2361184" y="369824"/>
                </a:lnTo>
                <a:lnTo>
                  <a:pt x="2391791" y="395477"/>
                </a:lnTo>
                <a:lnTo>
                  <a:pt x="2420112" y="422528"/>
                </a:lnTo>
                <a:lnTo>
                  <a:pt x="2446020" y="450469"/>
                </a:lnTo>
                <a:lnTo>
                  <a:pt x="2492121" y="509904"/>
                </a:lnTo>
                <a:lnTo>
                  <a:pt x="2531237" y="573024"/>
                </a:lnTo>
                <a:lnTo>
                  <a:pt x="2564638" y="639317"/>
                </a:lnTo>
                <a:lnTo>
                  <a:pt x="2593848" y="708406"/>
                </a:lnTo>
                <a:lnTo>
                  <a:pt x="2599813" y="725244"/>
                </a:lnTo>
                <a:lnTo>
                  <a:pt x="2654574" y="706553"/>
                </a:lnTo>
                <a:lnTo>
                  <a:pt x="2632710" y="650239"/>
                </a:lnTo>
                <a:lnTo>
                  <a:pt x="2616835" y="614045"/>
                </a:lnTo>
                <a:lnTo>
                  <a:pt x="2599690" y="578612"/>
                </a:lnTo>
                <a:lnTo>
                  <a:pt x="2581148" y="543560"/>
                </a:lnTo>
                <a:lnTo>
                  <a:pt x="2560828" y="509270"/>
                </a:lnTo>
                <a:lnTo>
                  <a:pt x="2538857" y="475741"/>
                </a:lnTo>
                <a:lnTo>
                  <a:pt x="2514854" y="442975"/>
                </a:lnTo>
                <a:lnTo>
                  <a:pt x="2489200" y="411734"/>
                </a:lnTo>
                <a:lnTo>
                  <a:pt x="2460625" y="381126"/>
                </a:lnTo>
                <a:lnTo>
                  <a:pt x="2429891" y="351916"/>
                </a:lnTo>
                <a:lnTo>
                  <a:pt x="2396490" y="323850"/>
                </a:lnTo>
                <a:lnTo>
                  <a:pt x="2360929" y="297179"/>
                </a:lnTo>
                <a:lnTo>
                  <a:pt x="2322703" y="270890"/>
                </a:lnTo>
                <a:lnTo>
                  <a:pt x="2282190" y="245237"/>
                </a:lnTo>
                <a:lnTo>
                  <a:pt x="2239645" y="220217"/>
                </a:lnTo>
                <a:lnTo>
                  <a:pt x="2195195" y="196087"/>
                </a:lnTo>
                <a:lnTo>
                  <a:pt x="2148840" y="172847"/>
                </a:lnTo>
                <a:lnTo>
                  <a:pt x="2100834" y="150622"/>
                </a:lnTo>
                <a:lnTo>
                  <a:pt x="2051303" y="129412"/>
                </a:lnTo>
                <a:lnTo>
                  <a:pt x="2000377" y="109474"/>
                </a:lnTo>
                <a:lnTo>
                  <a:pt x="1948434" y="90932"/>
                </a:lnTo>
                <a:lnTo>
                  <a:pt x="1895221" y="73660"/>
                </a:lnTo>
                <a:lnTo>
                  <a:pt x="1841373" y="58038"/>
                </a:lnTo>
                <a:lnTo>
                  <a:pt x="1840875" y="57912"/>
                </a:lnTo>
                <a:close/>
              </a:path>
              <a:path w="2710179" h="880745">
                <a:moveTo>
                  <a:pt x="1375917" y="0"/>
                </a:moveTo>
                <a:lnTo>
                  <a:pt x="1310259" y="1142"/>
                </a:lnTo>
                <a:lnTo>
                  <a:pt x="1243584" y="3810"/>
                </a:lnTo>
                <a:lnTo>
                  <a:pt x="1176527" y="7874"/>
                </a:lnTo>
                <a:lnTo>
                  <a:pt x="1109217" y="13208"/>
                </a:lnTo>
                <a:lnTo>
                  <a:pt x="1042288" y="19812"/>
                </a:lnTo>
                <a:lnTo>
                  <a:pt x="976122" y="27559"/>
                </a:lnTo>
                <a:lnTo>
                  <a:pt x="910971" y="36195"/>
                </a:lnTo>
                <a:lnTo>
                  <a:pt x="847851" y="45592"/>
                </a:lnTo>
                <a:lnTo>
                  <a:pt x="786511" y="55879"/>
                </a:lnTo>
                <a:lnTo>
                  <a:pt x="727710" y="66801"/>
                </a:lnTo>
                <a:lnTo>
                  <a:pt x="645160" y="84074"/>
                </a:lnTo>
                <a:lnTo>
                  <a:pt x="569087" y="102997"/>
                </a:lnTo>
                <a:lnTo>
                  <a:pt x="521335" y="117221"/>
                </a:lnTo>
                <a:lnTo>
                  <a:pt x="475614" y="132587"/>
                </a:lnTo>
                <a:lnTo>
                  <a:pt x="431545" y="148971"/>
                </a:lnTo>
                <a:lnTo>
                  <a:pt x="389255" y="166370"/>
                </a:lnTo>
                <a:lnTo>
                  <a:pt x="348614" y="184785"/>
                </a:lnTo>
                <a:lnTo>
                  <a:pt x="309372" y="204088"/>
                </a:lnTo>
                <a:lnTo>
                  <a:pt x="271525" y="223900"/>
                </a:lnTo>
                <a:lnTo>
                  <a:pt x="234823" y="244601"/>
                </a:lnTo>
                <a:lnTo>
                  <a:pt x="199262" y="265811"/>
                </a:lnTo>
                <a:lnTo>
                  <a:pt x="164464" y="287400"/>
                </a:lnTo>
                <a:lnTo>
                  <a:pt x="130556" y="309499"/>
                </a:lnTo>
                <a:lnTo>
                  <a:pt x="64516" y="354202"/>
                </a:lnTo>
                <a:lnTo>
                  <a:pt x="0" y="399288"/>
                </a:lnTo>
                <a:lnTo>
                  <a:pt x="33274" y="446786"/>
                </a:lnTo>
                <a:lnTo>
                  <a:pt x="97789" y="401574"/>
                </a:lnTo>
                <a:lnTo>
                  <a:pt x="162941" y="357504"/>
                </a:lnTo>
                <a:lnTo>
                  <a:pt x="196087" y="335914"/>
                </a:lnTo>
                <a:lnTo>
                  <a:pt x="229869" y="314960"/>
                </a:lnTo>
                <a:lnTo>
                  <a:pt x="264413" y="294386"/>
                </a:lnTo>
                <a:lnTo>
                  <a:pt x="299847" y="274447"/>
                </a:lnTo>
                <a:lnTo>
                  <a:pt x="336295" y="255270"/>
                </a:lnTo>
                <a:lnTo>
                  <a:pt x="374142" y="236854"/>
                </a:lnTo>
                <a:lnTo>
                  <a:pt x="413131" y="219201"/>
                </a:lnTo>
                <a:lnTo>
                  <a:pt x="453644" y="202437"/>
                </a:lnTo>
                <a:lnTo>
                  <a:pt x="495681" y="186816"/>
                </a:lnTo>
                <a:lnTo>
                  <a:pt x="539750" y="172085"/>
                </a:lnTo>
                <a:lnTo>
                  <a:pt x="585470" y="158623"/>
                </a:lnTo>
                <a:lnTo>
                  <a:pt x="633476" y="146303"/>
                </a:lnTo>
                <a:lnTo>
                  <a:pt x="684402" y="134747"/>
                </a:lnTo>
                <a:lnTo>
                  <a:pt x="739139" y="123571"/>
                </a:lnTo>
                <a:lnTo>
                  <a:pt x="796798" y="112902"/>
                </a:lnTo>
                <a:lnTo>
                  <a:pt x="919607" y="93472"/>
                </a:lnTo>
                <a:lnTo>
                  <a:pt x="983741" y="84962"/>
                </a:lnTo>
                <a:lnTo>
                  <a:pt x="1049020" y="77342"/>
                </a:lnTo>
                <a:lnTo>
                  <a:pt x="1114806" y="70865"/>
                </a:lnTo>
                <a:lnTo>
                  <a:pt x="1181100" y="65532"/>
                </a:lnTo>
                <a:lnTo>
                  <a:pt x="1247139" y="61595"/>
                </a:lnTo>
                <a:lnTo>
                  <a:pt x="1312545" y="58927"/>
                </a:lnTo>
                <a:lnTo>
                  <a:pt x="1376807" y="57912"/>
                </a:lnTo>
                <a:lnTo>
                  <a:pt x="1840875" y="57912"/>
                </a:lnTo>
                <a:lnTo>
                  <a:pt x="1786636" y="44069"/>
                </a:lnTo>
                <a:lnTo>
                  <a:pt x="1731390" y="31876"/>
                </a:lnTo>
                <a:lnTo>
                  <a:pt x="1675891" y="21589"/>
                </a:lnTo>
                <a:lnTo>
                  <a:pt x="1620265" y="13335"/>
                </a:lnTo>
                <a:lnTo>
                  <a:pt x="1562862" y="7112"/>
                </a:lnTo>
                <a:lnTo>
                  <a:pt x="1502664" y="2794"/>
                </a:lnTo>
                <a:lnTo>
                  <a:pt x="1440052" y="508"/>
                </a:lnTo>
                <a:lnTo>
                  <a:pt x="137591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91202" y="5830316"/>
            <a:ext cx="22434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3.7&gt;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b="1">
                <a:latin typeface="돋움"/>
                <a:cs typeface="돋움"/>
              </a:rPr>
              <a:t>member</a:t>
            </a:r>
            <a:r>
              <a:rPr dirty="0" sz="1400" spc="-6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테이블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526794" y="4534661"/>
            <a:ext cx="964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 b="1">
                <a:latin typeface="돋움"/>
                <a:cs typeface="돋움"/>
              </a:rPr>
              <a:t>회원</a:t>
            </a:r>
            <a:r>
              <a:rPr dirty="0" sz="1400" spc="-114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291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3.3</a:t>
            </a:r>
            <a:r>
              <a:rPr sz="3000" spc="-80"/>
              <a:t> </a:t>
            </a:r>
            <a:r>
              <a:rPr sz="3000"/>
              <a:t>속성(Attribute)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37220" cy="3561715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0">
                <a:latin typeface="굴림"/>
                <a:ea typeface="+mj-ea"/>
                <a:cs typeface="굴림"/>
              </a:rPr>
              <a:t>속성의</a:t>
            </a:r>
            <a:r>
              <a:rPr sz="2000" b="1" spc="-12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분류</a:t>
            </a:r>
            <a:endParaRPr sz="2000" b="1" spc="1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기본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속성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2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업무분석을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통해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현실세계로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부터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얻어낸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속성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>
                <a:latin typeface="굴림"/>
                <a:ea typeface="+mj-ea"/>
                <a:cs typeface="굴림"/>
              </a:rPr>
              <a:t>제품이름,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제조년월,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원가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설계속성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1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원래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현실세계에는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존재하지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않지만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설계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과정에서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만들어진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35">
                <a:latin typeface="굴림"/>
                <a:ea typeface="+mj-ea"/>
                <a:cs typeface="굴림"/>
              </a:rPr>
              <a:t>속</a:t>
            </a:r>
            <a:endParaRPr sz="1800" b="1" spc="35">
              <a:latin typeface="굴림"/>
              <a:ea typeface="+mj-ea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30">
                <a:latin typeface="굴림"/>
                <a:ea typeface="+mj-ea"/>
                <a:cs typeface="굴림"/>
              </a:rPr>
              <a:t>성</a:t>
            </a:r>
            <a:endParaRPr sz="1800" b="1" spc="30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>
                <a:latin typeface="굴림"/>
                <a:ea typeface="+mj-ea"/>
                <a:cs typeface="굴림"/>
              </a:rPr>
              <a:t>국가코드,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색깔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코드,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일련번호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유도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속성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 spc="-2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다른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속성으로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부터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계산이나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변형에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의해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나온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속성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금액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(=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수량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x</a:t>
            </a:r>
            <a:r>
              <a:rPr sz="1800" b="1" spc="-3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단가)</a:t>
            </a:r>
            <a:endParaRPr sz="1800" b="1" spc="10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평균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(=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합계/인원수)</a:t>
            </a:r>
            <a:endParaRPr sz="1800" b="1">
              <a:latin typeface="굴림"/>
              <a:ea typeface="+mj-ea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defRPr/>
            </a:pPr>
            <a:endParaRPr sz="1900">
              <a:latin typeface="굴림"/>
              <a:ea typeface="+mj-ea"/>
              <a:cs typeface="굴림"/>
            </a:endParaRPr>
          </a:p>
          <a:p>
            <a:pPr marL="1111250">
              <a:lnSpc>
                <a:spcPct val="100000"/>
              </a:lnSpc>
              <a:defRPr/>
            </a:pPr>
            <a:r>
              <a:rPr sz="1800" b="1" spc="10">
                <a:solidFill>
                  <a:srgbClr val="3333cc"/>
                </a:solidFill>
                <a:latin typeface="돋움"/>
                <a:cs typeface="돋움"/>
              </a:rPr>
              <a:t>7장에서</a:t>
            </a:r>
            <a:r>
              <a:rPr sz="1800" b="1" spc="-11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0">
                <a:solidFill>
                  <a:srgbClr val="3333cc"/>
                </a:solidFill>
                <a:latin typeface="돋움"/>
                <a:cs typeface="돋움"/>
              </a:rPr>
              <a:t>자세히</a:t>
            </a:r>
            <a:r>
              <a:rPr sz="1800" b="1" spc="-104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5">
                <a:solidFill>
                  <a:srgbClr val="3333cc"/>
                </a:solidFill>
                <a:latin typeface="돋움"/>
                <a:cs typeface="돋움"/>
              </a:rPr>
              <a:t>설명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894588" y="5027676"/>
            <a:ext cx="466725" cy="238125"/>
            <a:chOff x="894588" y="5027676"/>
            <a:chExt cx="466725" cy="238125"/>
          </a:xfrm>
        </p:grpSpPr>
        <p:sp>
          <p:nvSpPr>
            <p:cNvPr id="5" name="object 5"/>
            <p:cNvSpPr/>
            <p:nvPr/>
          </p:nvSpPr>
          <p:spPr>
            <a:xfrm>
              <a:off x="899160" y="5032248"/>
              <a:ext cx="457200" cy="228600"/>
            </a:xfrm>
            <a:custGeom>
              <a:avLst/>
              <a:gd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42900" y="171450"/>
                  </a:lnTo>
                  <a:lnTo>
                    <a:pt x="342900" y="228599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899160" y="5032248"/>
              <a:ext cx="457200" cy="228600"/>
            </a:xfrm>
            <a:custGeom>
              <a:avLst/>
              <a:gdLst/>
              <a:rect l="l" t="t" r="r" b="b"/>
              <a:pathLst>
                <a:path w="457200" h="228600">
                  <a:moveTo>
                    <a:pt x="0" y="57150"/>
                  </a:move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599"/>
                  </a:lnTo>
                  <a:lnTo>
                    <a:pt x="3429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291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3.3</a:t>
            </a:r>
            <a:r>
              <a:rPr sz="3000" spc="-80"/>
              <a:t> </a:t>
            </a:r>
            <a:r>
              <a:rPr sz="3000"/>
              <a:t>속성(Attribute)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953000" y="4495800"/>
            <a:ext cx="2514600" cy="0"/>
          </a:xfrm>
          <a:custGeom>
            <a:avLst/>
            <a:gd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383540" y="1733471"/>
            <a:ext cx="8099425" cy="3561715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0">
                <a:latin typeface="굴림"/>
                <a:ea typeface="+mj-ea"/>
                <a:cs typeface="굴림"/>
              </a:rPr>
              <a:t>속성의</a:t>
            </a:r>
            <a:r>
              <a:rPr sz="2000" b="1" spc="-11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명명</a:t>
            </a:r>
            <a:r>
              <a:rPr sz="2000" b="1" spc="-9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규칙</a:t>
            </a:r>
            <a:endParaRPr sz="2000" b="1" spc="1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속성의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의미가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분명히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드러나게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이름을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부여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solidFill>
                  <a:srgbClr val="ff0000"/>
                </a:solidFill>
                <a:latin typeface="굴림"/>
                <a:ea typeface="+mj-ea"/>
                <a:cs typeface="굴림"/>
              </a:rPr>
              <a:t>***</a:t>
            </a:r>
            <a:endParaRPr sz="1800" b="1" spc="15">
              <a:solidFill>
                <a:srgbClr val="ff0000"/>
              </a:solidFill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해당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업무에서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사용하는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이름을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부여한다.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서술식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속성명은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사용하지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않는다.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수식어,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소유격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자제</a:t>
            </a:r>
            <a:endParaRPr sz="1800" b="1" spc="20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약어의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사용은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가급적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피한다.</a:t>
            </a:r>
            <a:endParaRPr sz="1800" b="1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30">
                <a:latin typeface="굴림"/>
                <a:ea typeface="+mj-ea"/>
                <a:cs typeface="굴림"/>
              </a:rPr>
              <a:t>한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엔티티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내에서는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유일하게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식별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가능하도록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지정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  <a:defRPr/>
            </a:pPr>
            <a:endParaRPr sz="2350">
              <a:latin typeface="굴림"/>
              <a:ea typeface="+mj-ea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용어상의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혼란을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피하기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위해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사전에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용어사전(data</a:t>
            </a:r>
            <a:r>
              <a:rPr sz="1800" b="1" spc="-4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 </a:t>
            </a:r>
            <a:r>
              <a:rPr sz="1800" b="1">
                <a:solidFill>
                  <a:srgbClr val="3333cc"/>
                </a:solidFill>
                <a:latin typeface="굴림"/>
                <a:ea typeface="+mj-ea"/>
                <a:cs typeface="굴림"/>
              </a:rPr>
              <a:t>dictionary)</a:t>
            </a:r>
            <a:r>
              <a:rPr sz="1800" b="1">
                <a:latin typeface="굴림"/>
                <a:ea typeface="+mj-ea"/>
                <a:cs typeface="굴림"/>
              </a:rPr>
              <a:t>을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정의해 </a:t>
            </a:r>
            <a:r>
              <a:rPr sz="1800" b="1" spc="-57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쓰는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경우도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많다.</a:t>
            </a:r>
            <a:endParaRPr sz="1800" b="1" spc="10">
              <a:latin typeface="굴림"/>
              <a:ea typeface="+mj-ea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defRPr/>
            </a:pPr>
            <a:endParaRPr sz="1900">
              <a:latin typeface="굴림"/>
              <a:ea typeface="+mj-ea"/>
              <a:cs typeface="굴림"/>
            </a:endParaRPr>
          </a:p>
          <a:p>
            <a:pPr marR="558800" algn="r">
              <a:lnSpc>
                <a:spcPct val="100000"/>
              </a:lnSpc>
              <a:defRPr/>
            </a:pPr>
            <a:r>
              <a:rPr sz="1800" b="1" spc="10">
                <a:solidFill>
                  <a:srgbClr val="3333cc"/>
                </a:solidFill>
                <a:latin typeface="돋움"/>
                <a:cs typeface="돋움"/>
              </a:rPr>
              <a:t>9장에서</a:t>
            </a:r>
            <a:r>
              <a:rPr sz="1800" b="1" spc="-12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5">
                <a:solidFill>
                  <a:srgbClr val="3333cc"/>
                </a:solidFill>
                <a:latin typeface="돋움"/>
                <a:cs typeface="돋움"/>
              </a:rPr>
              <a:t>설명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 rot="0">
            <a:off x="6624955" y="548640"/>
            <a:ext cx="2122805" cy="4328160"/>
            <a:chOff x="6624955" y="548640"/>
            <a:chExt cx="2122805" cy="4328160"/>
          </a:xfrm>
        </p:grpSpPr>
        <p:sp>
          <p:nvSpPr>
            <p:cNvPr id="6" name="object 6"/>
            <p:cNvSpPr/>
            <p:nvPr/>
          </p:nvSpPr>
          <p:spPr>
            <a:xfrm>
              <a:off x="6624955" y="4491355"/>
              <a:ext cx="385445" cy="385445"/>
            </a:xfrm>
            <a:custGeom>
              <a:avLst/>
              <a:gdLst/>
              <a:rect l="l" t="t" r="r" b="b"/>
              <a:pathLst>
                <a:path w="385445" h="385445">
                  <a:moveTo>
                    <a:pt x="327090" y="336103"/>
                  </a:moveTo>
                  <a:lnTo>
                    <a:pt x="304673" y="358521"/>
                  </a:lnTo>
                  <a:lnTo>
                    <a:pt x="385445" y="385445"/>
                  </a:lnTo>
                  <a:lnTo>
                    <a:pt x="371983" y="345059"/>
                  </a:lnTo>
                  <a:lnTo>
                    <a:pt x="336042" y="345059"/>
                  </a:lnTo>
                  <a:lnTo>
                    <a:pt x="327090" y="336103"/>
                  </a:lnTo>
                  <a:close/>
                </a:path>
                <a:path w="385445" h="385445">
                  <a:moveTo>
                    <a:pt x="336103" y="327090"/>
                  </a:moveTo>
                  <a:lnTo>
                    <a:pt x="327090" y="336103"/>
                  </a:lnTo>
                  <a:lnTo>
                    <a:pt x="336042" y="345059"/>
                  </a:lnTo>
                  <a:lnTo>
                    <a:pt x="345059" y="336042"/>
                  </a:lnTo>
                  <a:lnTo>
                    <a:pt x="336103" y="327090"/>
                  </a:lnTo>
                  <a:close/>
                </a:path>
                <a:path w="385445" h="385445">
                  <a:moveTo>
                    <a:pt x="358521" y="304673"/>
                  </a:moveTo>
                  <a:lnTo>
                    <a:pt x="336103" y="327090"/>
                  </a:lnTo>
                  <a:lnTo>
                    <a:pt x="345059" y="336042"/>
                  </a:lnTo>
                  <a:lnTo>
                    <a:pt x="336042" y="345059"/>
                  </a:lnTo>
                  <a:lnTo>
                    <a:pt x="371983" y="345059"/>
                  </a:lnTo>
                  <a:lnTo>
                    <a:pt x="358521" y="304673"/>
                  </a:lnTo>
                  <a:close/>
                </a:path>
                <a:path w="385445" h="385445">
                  <a:moveTo>
                    <a:pt x="8890" y="0"/>
                  </a:moveTo>
                  <a:lnTo>
                    <a:pt x="0" y="8890"/>
                  </a:lnTo>
                  <a:lnTo>
                    <a:pt x="327090" y="336103"/>
                  </a:lnTo>
                  <a:lnTo>
                    <a:pt x="336103" y="32709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7" name="object 7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32876" y="548640"/>
              <a:ext cx="214883" cy="2164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640955" cy="104902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관계란?</a:t>
            </a:r>
            <a:endParaRPr sz="20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두개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혹은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그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이상의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엔티티들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간의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의미있는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연결</a:t>
            </a:r>
            <a:endParaRPr sz="1800" b="1" spc="1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엔티티와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엔티티가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존재의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형태나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행위로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서로에게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영향을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주는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형태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0132" y="3208020"/>
            <a:ext cx="1663064" cy="2959735"/>
          </a:xfrm>
          <a:custGeom>
            <a:avLst/>
            <a:gdLst/>
            <a:rect l="l" t="t" r="r" b="b"/>
            <a:pathLst>
              <a:path w="1663064" h="2959735">
                <a:moveTo>
                  <a:pt x="0" y="2959607"/>
                </a:moveTo>
                <a:lnTo>
                  <a:pt x="1662683" y="2959607"/>
                </a:lnTo>
                <a:lnTo>
                  <a:pt x="1662683" y="0"/>
                </a:lnTo>
                <a:lnTo>
                  <a:pt x="0" y="0"/>
                </a:lnTo>
                <a:lnTo>
                  <a:pt x="0" y="2959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2580132" y="3208020"/>
            <a:ext cx="1663064" cy="2990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5560" rIns="0" bIns="0">
            <a:spAutoFit/>
          </a:bodyPr>
          <a:lstStyle/>
          <a:p>
            <a:pPr marL="374650">
              <a:lnSpc>
                <a:spcPct val="100000"/>
              </a:lnSpc>
              <a:spcBef>
                <a:spcPts val="280"/>
              </a:spcBef>
              <a:defRPr/>
            </a:pPr>
            <a:r>
              <a:rPr sz="1600" spc="-5">
                <a:latin typeface="돋움"/>
                <a:cs typeface="돋움"/>
              </a:rPr>
              <a:t>사원정보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132" y="3506723"/>
            <a:ext cx="1663064" cy="3200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1910" rIns="0" bIns="0">
            <a:spAutoFit/>
          </a:bodyPr>
          <a:lstStyle/>
          <a:p>
            <a:pPr marL="501650" indent="-203835">
              <a:lnSpc>
                <a:spcPct val="100000"/>
              </a:lnSpc>
              <a:spcBef>
                <a:spcPts val="330"/>
              </a:spcBef>
              <a:buSzPct val="93000"/>
              <a:buChar char="◆"/>
              <a:tabLst>
                <a:tab pos="502284" algn="l"/>
              </a:tabLst>
              <a:defRPr/>
            </a:pPr>
            <a:r>
              <a:rPr sz="1600" spc="-5">
                <a:latin typeface="돋움"/>
                <a:cs typeface="돋움"/>
              </a:rPr>
              <a:t>사번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0132" y="3826764"/>
            <a:ext cx="1663064" cy="23412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02870" rIns="0" bIns="0">
            <a:spAutoFit/>
          </a:bodyPr>
          <a:lstStyle/>
          <a:p>
            <a:pPr marL="329565" marR="108585">
              <a:lnSpc>
                <a:spcPct val="100000"/>
              </a:lnSpc>
              <a:spcBef>
                <a:spcPts val="810"/>
              </a:spcBef>
              <a:defRPr/>
            </a:pPr>
            <a:r>
              <a:rPr sz="1600" spc="-10">
                <a:latin typeface="돋움"/>
                <a:cs typeface="돋움"/>
              </a:rPr>
              <a:t>이름 </a:t>
            </a:r>
            <a:r>
              <a:rPr sz="1600" spc="-5">
                <a:latin typeface="돋움"/>
                <a:cs typeface="돋움"/>
              </a:rPr>
              <a:t> 주민등록번호  생년월일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나이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부서코드</a:t>
            </a:r>
            <a:r>
              <a:rPr sz="1600" spc="-5">
                <a:latin typeface="Arial"/>
                <a:cs typeface="Arial"/>
              </a:rPr>
              <a:t>(</a:t>
            </a:r>
            <a:r>
              <a:rPr sz="1600" spc="-15">
                <a:latin typeface="Arial"/>
                <a:cs typeface="Arial"/>
              </a:rPr>
              <a:t>F</a:t>
            </a:r>
            <a:r>
              <a:rPr sz="1600" spc="-5">
                <a:latin typeface="Arial"/>
                <a:cs typeface="Arial"/>
              </a:rPr>
              <a:t>K)  </a:t>
            </a:r>
            <a:r>
              <a:rPr sz="1600" spc="-10">
                <a:latin typeface="돋움"/>
                <a:cs typeface="돋움"/>
              </a:rPr>
              <a:t>입사일자 </a:t>
            </a:r>
            <a:r>
              <a:rPr sz="1600" spc="-5">
                <a:latin typeface="돋움"/>
                <a:cs typeface="돋움"/>
              </a:rPr>
              <a:t> 급여액</a:t>
            </a:r>
            <a:endParaRPr sz="1600" spc="-5">
              <a:latin typeface="돋움"/>
              <a:cs typeface="돋움"/>
            </a:endParaRPr>
          </a:p>
          <a:p>
            <a:pPr marL="329565" marR="513715">
              <a:lnSpc>
                <a:spcPct val="100000"/>
              </a:lnSpc>
              <a:spcBef>
                <a:spcPts val="5"/>
              </a:spcBef>
              <a:defRPr/>
            </a:pPr>
            <a:r>
              <a:rPr sz="1600" spc="-5">
                <a:latin typeface="돋움"/>
                <a:cs typeface="돋움"/>
              </a:rPr>
              <a:t>직위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담당업무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3496" y="3208020"/>
            <a:ext cx="1664335" cy="1892935"/>
          </a:xfrm>
          <a:custGeom>
            <a:avLst/>
            <a:gdLst/>
            <a:rect l="l" t="t" r="r" b="b"/>
            <a:pathLst>
              <a:path w="1664334" h="1892935">
                <a:moveTo>
                  <a:pt x="0" y="1892807"/>
                </a:moveTo>
                <a:lnTo>
                  <a:pt x="1664207" y="1892807"/>
                </a:lnTo>
                <a:lnTo>
                  <a:pt x="1664207" y="0"/>
                </a:lnTo>
                <a:lnTo>
                  <a:pt x="0" y="0"/>
                </a:lnTo>
                <a:lnTo>
                  <a:pt x="0" y="189280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5873496" y="3208020"/>
            <a:ext cx="1664335" cy="2990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5560" rIns="0" bIns="0">
            <a:spAutoFit/>
          </a:bodyPr>
          <a:lstStyle/>
          <a:p>
            <a:pPr marL="451484">
              <a:lnSpc>
                <a:spcPct val="100000"/>
              </a:lnSpc>
              <a:spcBef>
                <a:spcPts val="280"/>
              </a:spcBef>
              <a:defRPr/>
            </a:pPr>
            <a:r>
              <a:rPr sz="1600" spc="-5">
                <a:latin typeface="돋움"/>
                <a:cs typeface="돋움"/>
              </a:rPr>
              <a:t>부서정보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3496" y="3506723"/>
            <a:ext cx="1664335" cy="3200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1910" rIns="0" bIns="0">
            <a:spAutoFit/>
          </a:bodyPr>
          <a:lstStyle/>
          <a:p>
            <a:pPr marL="502920" indent="-203835">
              <a:lnSpc>
                <a:spcPct val="100000"/>
              </a:lnSpc>
              <a:spcBef>
                <a:spcPts val="330"/>
              </a:spcBef>
              <a:buSzPct val="93000"/>
              <a:buChar char="◆"/>
              <a:tabLst>
                <a:tab pos="502920" algn="l"/>
              </a:tabLst>
              <a:defRPr/>
            </a:pPr>
            <a:r>
              <a:rPr sz="1600" spc="-5">
                <a:latin typeface="돋움"/>
                <a:cs typeface="돋움"/>
              </a:rPr>
              <a:t>부서코드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3496" y="3826764"/>
            <a:ext cx="1664335" cy="12744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02870" rIns="0" bIns="0">
            <a:spAutoFit/>
          </a:bodyPr>
          <a:lstStyle/>
          <a:p>
            <a:pPr marL="330835" marR="252729">
              <a:lnSpc>
                <a:spcPct val="100000"/>
              </a:lnSpc>
              <a:spcBef>
                <a:spcPts val="810"/>
              </a:spcBef>
              <a:defRPr/>
            </a:pPr>
            <a:r>
              <a:rPr sz="1600" spc="-10">
                <a:latin typeface="돋움"/>
                <a:cs typeface="돋움"/>
              </a:rPr>
              <a:t>부서명 </a:t>
            </a:r>
            <a:r>
              <a:rPr sz="1600" spc="-5">
                <a:latin typeface="돋움"/>
                <a:cs typeface="돋움"/>
              </a:rPr>
              <a:t> 년간</a:t>
            </a:r>
            <a:r>
              <a:rPr sz="1600" spc="-8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매출액  매출순위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총인원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2" name="object 12"/>
          <p:cNvGrpSpPr/>
          <p:nvPr/>
        </p:nvGrpSpPr>
        <p:grpSpPr>
          <a:xfrm rot="0">
            <a:off x="4392167" y="3925570"/>
            <a:ext cx="1405890" cy="1574800"/>
            <a:chOff x="4392167" y="3925570"/>
            <a:chExt cx="1405890" cy="1574800"/>
          </a:xfrm>
        </p:grpSpPr>
        <p:pic>
          <p:nvPicPr>
            <p:cNvPr id="13" name="object 13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392167" y="3960876"/>
              <a:ext cx="152400" cy="152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11951" y="3931920"/>
              <a:ext cx="79375" cy="228600"/>
            </a:xfrm>
            <a:custGeom>
              <a:avLst/>
              <a:gdLst/>
              <a:rect l="l" t="t" r="r" b="b"/>
              <a:pathLst>
                <a:path w="79375" h="228600">
                  <a:moveTo>
                    <a:pt x="0" y="0"/>
                  </a:moveTo>
                  <a:lnTo>
                    <a:pt x="0" y="228599"/>
                  </a:lnTo>
                </a:path>
                <a:path w="79375" h="228600">
                  <a:moveTo>
                    <a:pt x="79248" y="0"/>
                  </a:moveTo>
                  <a:lnTo>
                    <a:pt x="79248" y="2285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0530" y="4088892"/>
              <a:ext cx="76200" cy="1411605"/>
            </a:xfrm>
            <a:custGeom>
              <a:avLst/>
              <a:gdLst/>
              <a:rect l="l" t="t" r="r" b="b"/>
              <a:pathLst>
                <a:path w="76200" h="1411604">
                  <a:moveTo>
                    <a:pt x="31682" y="76157"/>
                  </a:moveTo>
                  <a:lnTo>
                    <a:pt x="24511" y="1411223"/>
                  </a:lnTo>
                  <a:lnTo>
                    <a:pt x="37211" y="1411223"/>
                  </a:lnTo>
                  <a:lnTo>
                    <a:pt x="44381" y="76241"/>
                  </a:lnTo>
                  <a:lnTo>
                    <a:pt x="31682" y="76157"/>
                  </a:lnTo>
                  <a:close/>
                </a:path>
                <a:path w="76200" h="1411604">
                  <a:moveTo>
                    <a:pt x="69809" y="63499"/>
                  </a:moveTo>
                  <a:lnTo>
                    <a:pt x="44450" y="63499"/>
                  </a:lnTo>
                  <a:lnTo>
                    <a:pt x="44381" y="76241"/>
                  </a:lnTo>
                  <a:lnTo>
                    <a:pt x="76200" y="76453"/>
                  </a:lnTo>
                  <a:lnTo>
                    <a:pt x="69809" y="63499"/>
                  </a:lnTo>
                  <a:close/>
                </a:path>
                <a:path w="76200" h="1411604">
                  <a:moveTo>
                    <a:pt x="44450" y="63499"/>
                  </a:moveTo>
                  <a:lnTo>
                    <a:pt x="31750" y="63499"/>
                  </a:lnTo>
                  <a:lnTo>
                    <a:pt x="31682" y="76157"/>
                  </a:lnTo>
                  <a:lnTo>
                    <a:pt x="44381" y="76241"/>
                  </a:lnTo>
                  <a:lnTo>
                    <a:pt x="44450" y="63499"/>
                  </a:lnTo>
                  <a:close/>
                </a:path>
                <a:path w="76200" h="1411604">
                  <a:moveTo>
                    <a:pt x="38481" y="0"/>
                  </a:moveTo>
                  <a:lnTo>
                    <a:pt x="0" y="75945"/>
                  </a:lnTo>
                  <a:lnTo>
                    <a:pt x="31682" y="76157"/>
                  </a:lnTo>
                  <a:lnTo>
                    <a:pt x="31750" y="63499"/>
                  </a:lnTo>
                  <a:lnTo>
                    <a:pt x="69809" y="63499"/>
                  </a:lnTo>
                  <a:lnTo>
                    <a:pt x="3848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29302" y="5516371"/>
            <a:ext cx="43116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cs typeface="굴림"/>
              </a:rPr>
              <a:t>관계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6175" y="3763136"/>
            <a:ext cx="74041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latin typeface="굴림"/>
                <a:cs typeface="굴림"/>
              </a:rPr>
              <a:t>소속된다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8" name="object 18"/>
          <p:cNvGrpSpPr/>
          <p:nvPr/>
        </p:nvGrpSpPr>
        <p:grpSpPr>
          <a:xfrm rot="0">
            <a:off x="4236720" y="3893820"/>
            <a:ext cx="1630680" cy="314325"/>
            <a:chOff x="4236720" y="3893820"/>
            <a:chExt cx="1630680" cy="314325"/>
          </a:xfrm>
        </p:grpSpPr>
        <p:sp>
          <p:nvSpPr>
            <p:cNvPr id="19" name="object 19"/>
            <p:cNvSpPr/>
            <p:nvPr/>
          </p:nvSpPr>
          <p:spPr>
            <a:xfrm>
              <a:off x="4267200" y="4038600"/>
              <a:ext cx="1600200" cy="0"/>
            </a:xfrm>
            <a:custGeom>
              <a:avLst/>
              <a:gd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1292" y="3898392"/>
              <a:ext cx="152400" cy="304800"/>
            </a:xfrm>
            <a:custGeom>
              <a:avLst/>
              <a:gd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3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2232" y="2279904"/>
          <a:ext cx="115125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  <a:gridCol w="507365"/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462593" y="985837"/>
            <a:ext cx="1177925" cy="568960"/>
            <a:chOff x="2462593" y="985837"/>
            <a:chExt cx="1177925" cy="568960"/>
          </a:xfrm>
        </p:grpSpPr>
        <p:sp>
          <p:nvSpPr>
            <p:cNvPr id="4" name="object 4"/>
            <p:cNvSpPr/>
            <p:nvPr/>
          </p:nvSpPr>
          <p:spPr>
            <a:xfrm>
              <a:off x="2488184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71927" y="1066546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업무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309" y="985837"/>
            <a:ext cx="1177925" cy="568960"/>
            <a:chOff x="4000309" y="985837"/>
            <a:chExt cx="1177925" cy="568960"/>
          </a:xfrm>
        </p:grpSpPr>
        <p:sp>
          <p:nvSpPr>
            <p:cNvPr id="9" name="object 9"/>
            <p:cNvSpPr/>
            <p:nvPr/>
          </p:nvSpPr>
          <p:spPr>
            <a:xfrm>
              <a:off x="4025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09644" y="1066546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논리적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 spc="-1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309" y="985837"/>
            <a:ext cx="1177925" cy="568960"/>
            <a:chOff x="5524309" y="985837"/>
            <a:chExt cx="1177925" cy="568960"/>
          </a:xfrm>
        </p:grpSpPr>
        <p:sp>
          <p:nvSpPr>
            <p:cNvPr id="14" name="object 14"/>
            <p:cNvSpPr/>
            <p:nvPr/>
          </p:nvSpPr>
          <p:spPr>
            <a:xfrm>
              <a:off x="5549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33644" y="1066546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물리적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 spc="-1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설계</a:t>
            </a:r>
            <a:r>
              <a:rPr dirty="0" sz="1200" spc="-50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8309" y="985837"/>
            <a:ext cx="1177925" cy="568960"/>
            <a:chOff x="7048309" y="985837"/>
            <a:chExt cx="1177925" cy="568960"/>
          </a:xfrm>
        </p:grpSpPr>
        <p:sp>
          <p:nvSpPr>
            <p:cNvPr id="19" name="object 19"/>
            <p:cNvSpPr/>
            <p:nvPr/>
          </p:nvSpPr>
          <p:spPr>
            <a:xfrm>
              <a:off x="7073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057643" y="1066546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데이터베이스  </a:t>
            </a:r>
            <a:r>
              <a:rPr dirty="0" sz="1200">
                <a:latin typeface="돋움"/>
                <a:cs typeface="돋움"/>
              </a:rPr>
              <a:t>구축</a:t>
            </a:r>
            <a:r>
              <a:rPr dirty="0" sz="1200" spc="-45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1116" y="1223771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57400" y="2311400"/>
            <a:ext cx="25400" cy="508000"/>
          </a:xfrm>
          <a:custGeom>
            <a:avLst/>
            <a:gdLst/>
            <a:ahLst/>
            <a:cxnLst/>
            <a:rect l="l" t="t" r="r" b="b"/>
            <a:pathLst>
              <a:path w="25400" h="508000">
                <a:moveTo>
                  <a:pt x="0" y="508000"/>
                </a:moveTo>
                <a:lnTo>
                  <a:pt x="25400" y="50800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57400" y="305942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84300" y="986027"/>
          <a:ext cx="1259205" cy="409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95629"/>
              </a:tblGrid>
              <a:tr h="546100">
                <a:tc gridSpan="2">
                  <a:txBody>
                    <a:bodyPr/>
                    <a:lstStyle/>
                    <a:p>
                      <a:pPr marL="418465" marR="179705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설계를 위한 </a:t>
                      </a:r>
                      <a:r>
                        <a:rPr dirty="0" sz="1200" spc="-39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 gridSpan="2">
                  <a:txBody>
                    <a:bodyPr/>
                    <a:lstStyle/>
                    <a:p>
                      <a:pPr marL="215265" marR="103505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데이터베이스 </a:t>
                      </a:r>
                      <a:r>
                        <a:rPr dirty="0" sz="1200" spc="-39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개요</a:t>
                      </a:r>
                      <a:r>
                        <a:rPr dirty="0" sz="1200" spc="-3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 gridSpan="2">
                  <a:txBody>
                    <a:bodyPr/>
                    <a:lstStyle/>
                    <a:p>
                      <a:pPr marL="107314" marR="116205" indent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시스템구축</a:t>
                      </a:r>
                      <a:r>
                        <a:rPr dirty="0" sz="1200" spc="-10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&amp; </a:t>
                      </a:r>
                      <a:r>
                        <a:rPr dirty="0" sz="1200" spc="-38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DB설계</a:t>
                      </a:r>
                      <a:r>
                        <a:rPr dirty="0" sz="1200" spc="-8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 gridSpan="2">
                  <a:txBody>
                    <a:bodyPr/>
                    <a:lstStyle/>
                    <a:p>
                      <a:pPr marL="37465" marR="4445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DB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주요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개념</a:t>
                      </a:r>
                      <a:r>
                        <a:rPr dirty="0" sz="1200" spc="-4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9535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 gridSpan="2"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모델링</a:t>
                      </a:r>
                      <a:r>
                        <a:rPr dirty="0" sz="1200" spc="-5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도구의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L="3492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사용</a:t>
                      </a:r>
                      <a:r>
                        <a:rPr dirty="0" sz="1200" spc="-5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4005071" y="2523744"/>
            <a:ext cx="1752600" cy="76200"/>
            <a:chOff x="4005071" y="2523744"/>
            <a:chExt cx="1752600" cy="762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5071" y="2523744"/>
              <a:ext cx="228600" cy="76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9071" y="2523744"/>
              <a:ext cx="228600" cy="76200"/>
            </a:xfrm>
            <a:prstGeom prst="rect">
              <a:avLst/>
            </a:prstGeom>
          </p:spPr>
        </p:pic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16400" y="2281427"/>
          <a:ext cx="1335405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594995"/>
              </a:tblGrid>
              <a:tr h="546100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식별자/관계의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관계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외래식별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자</a:t>
                      </a:r>
                      <a:r>
                        <a:rPr dirty="0"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6871716" y="44221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741923" y="2279904"/>
          <a:ext cx="1193165" cy="27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600709"/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384810" marR="245110" indent="-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세부속성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930">
                <a:tc gridSpan="2"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(8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715">
                <a:tc gridSpan="2">
                  <a:txBody>
                    <a:bodyPr/>
                    <a:lstStyle/>
                    <a:p>
                      <a:pPr algn="just" marL="208915" marR="191770" indent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도메인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892543" y="37642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7069328" y="2279904"/>
          <a:ext cx="1155700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568325"/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통합및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ERD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관계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속성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728472" y="1519427"/>
            <a:ext cx="7429500" cy="2524125"/>
            <a:chOff x="728472" y="1519427"/>
            <a:chExt cx="7429500" cy="252412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3427" y="2523744"/>
              <a:ext cx="228600" cy="762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95600" y="1523999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1143000" y="0"/>
                  </a:moveTo>
                  <a:lnTo>
                    <a:pt x="0" y="762000"/>
                  </a:lnTo>
                </a:path>
                <a:path w="5257800" h="762000">
                  <a:moveTo>
                    <a:pt x="2272284" y="0"/>
                  </a:moveTo>
                  <a:lnTo>
                    <a:pt x="5257800" y="7482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472" y="3805427"/>
              <a:ext cx="161544" cy="237744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20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47045"/>
            <a:ext cx="4251960" cy="1429385"/>
          </a:xfrm>
          <a:prstGeom prst="rect">
            <a:avLst/>
          </a:prstGeom>
        </p:spPr>
        <p:txBody>
          <a:bodyPr vert="horz" wrap="square" lIns="0" tIns="5969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9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관계란?</a:t>
            </a:r>
            <a:endParaRPr sz="2000" b="1" spc="1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334"/>
              </a:spcBef>
              <a:tabLst>
                <a:tab pos="756285" algn="l"/>
              </a:tabLst>
              <a:defRPr/>
            </a:pPr>
            <a:r>
              <a:rPr sz="1800">
                <a:latin typeface="Times New Roman"/>
                <a:cs typeface="Times New Roman"/>
              </a:rPr>
              <a:t>–	</a:t>
            </a:r>
            <a:r>
              <a:rPr sz="1800" b="1" spc="10">
                <a:latin typeface="Times New Roman"/>
                <a:cs typeface="Times New Roman"/>
              </a:rPr>
              <a:t>‘</a:t>
            </a:r>
            <a:r>
              <a:rPr sz="1800" b="1" spc="10">
                <a:latin typeface="굴림"/>
                <a:cs typeface="굴림"/>
              </a:rPr>
              <a:t>학생’과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‘수강과목’의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예</a:t>
            </a:r>
            <a:endParaRPr sz="1800" b="1" spc="3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2000">
              <a:latin typeface="굴림"/>
              <a:cs typeface="굴림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  <a:defRPr/>
            </a:pPr>
            <a:r>
              <a:rPr sz="1600" spc="-5">
                <a:latin typeface="굴림"/>
                <a:cs typeface="굴림"/>
              </a:rPr>
              <a:t>수강한다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48711" y="3043427"/>
          <a:ext cx="3671570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537970"/>
                <a:gridCol w="1066800"/>
              </a:tblGrid>
              <a:tr h="185420">
                <a:tc rowSpan="2">
                  <a:txBody>
                    <a:bodyPr vert="horz" lIns="0" tIns="64135" rIns="0" bIns="0" anchor="t" anchorCtr="0"/>
                    <a:p>
                      <a:pPr marL="329565">
                        <a:lnSpc>
                          <a:spcPct val="100000"/>
                        </a:lnSpc>
                        <a:spcBef>
                          <a:spcPts val="505"/>
                        </a:spcBef>
                        <a:defRPr/>
                      </a:pPr>
                      <a:r>
                        <a:rPr sz="1600" spc="-5">
                          <a:latin typeface="굴림"/>
                          <a:cs typeface="굴림"/>
                        </a:rPr>
                        <a:t>학생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0" tIns="64135" rIns="0" bIns="0" anchor="t" anchorCtr="0"/>
                    <a:p>
                      <a:pPr marL="127635">
                        <a:lnSpc>
                          <a:spcPct val="100000"/>
                        </a:lnSpc>
                        <a:spcBef>
                          <a:spcPts val="505"/>
                        </a:spcBef>
                        <a:defRPr/>
                      </a:pPr>
                      <a:r>
                        <a:rPr sz="1600" spc="-5">
                          <a:latin typeface="굴림"/>
                          <a:cs typeface="굴림"/>
                        </a:rPr>
                        <a:t>수강과목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194945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52068" rIns="0" bIns="0" anchor="t" anchorCtr="0"/>
                    <a:p>
                      <a:pPr marL="647065">
                        <a:lnSpc>
                          <a:spcPts val="1018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spc="-5">
                          <a:latin typeface="굴림"/>
                          <a:cs typeface="굴림"/>
                        </a:rPr>
                        <a:t>수강된다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40739" y="3848480"/>
            <a:ext cx="7709534" cy="9099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939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20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3.8&gt;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두</a:t>
            </a:r>
            <a:r>
              <a:rPr sz="1400" b="1" spc="-4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엔티티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사이의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관계의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표현</a:t>
            </a:r>
            <a:endParaRPr sz="1400" b="1" spc="15">
              <a:latin typeface="돋움"/>
              <a:cs typeface="돋움"/>
            </a:endParaRPr>
          </a:p>
          <a:p>
            <a:pPr>
              <a:lnSpc>
                <a:spcPct val="100000"/>
              </a:lnSpc>
              <a:defRPr/>
            </a:pP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  <a:defRPr/>
            </a:pPr>
            <a:r>
              <a:rPr sz="1800">
                <a:latin typeface="굴림"/>
                <a:cs typeface="굴림"/>
              </a:rPr>
              <a:t>–	</a:t>
            </a:r>
            <a:r>
              <a:rPr sz="1800" b="1" spc="30">
                <a:latin typeface="굴림"/>
                <a:cs typeface="굴림"/>
              </a:rPr>
              <a:t>두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엔티티가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관계가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있다는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의미는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solidFill>
                  <a:srgbClr val="ff0000"/>
                </a:solidFill>
                <a:latin typeface="굴림"/>
                <a:cs typeface="굴림"/>
              </a:rPr>
              <a:t>상호</a:t>
            </a:r>
            <a:r>
              <a:rPr sz="1800" b="1" spc="-65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ff0000"/>
                </a:solidFill>
                <a:latin typeface="굴림"/>
                <a:cs typeface="굴림"/>
              </a:rPr>
              <a:t>공유하는</a:t>
            </a:r>
            <a:r>
              <a:rPr sz="1800" b="1" spc="-75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20">
                <a:solidFill>
                  <a:srgbClr val="ff0000"/>
                </a:solidFill>
                <a:latin typeface="굴림"/>
                <a:cs typeface="굴림"/>
              </a:rPr>
              <a:t>속성</a:t>
            </a:r>
            <a:r>
              <a:rPr sz="1800" b="1" spc="20">
                <a:latin typeface="굴림"/>
                <a:cs typeface="굴림"/>
              </a:rPr>
              <a:t>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있다는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의미이다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3.4</a:t>
            </a:r>
            <a:r>
              <a:rPr dirty="0" sz="3000" spc="-85"/>
              <a:t> </a:t>
            </a:r>
            <a:r>
              <a:rPr dirty="0" sz="3000"/>
              <a:t>관계(Relationship)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312" y="1693862"/>
          <a:ext cx="202438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66800"/>
              </a:tblGrid>
              <a:tr h="334645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10" b="1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10" b="1">
                          <a:latin typeface="굴림"/>
                          <a:cs typeface="굴림"/>
                        </a:rPr>
                        <a:t>이름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5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b="1">
                          <a:latin typeface="굴림"/>
                          <a:cs typeface="굴림"/>
                        </a:rPr>
                        <a:t>21001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b="1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b="1">
                          <a:latin typeface="굴림"/>
                          <a:cs typeface="굴림"/>
                        </a:rPr>
                        <a:t>21003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b="1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230504" marR="224154">
                        <a:lnSpc>
                          <a:spcPct val="120100"/>
                        </a:lnSpc>
                        <a:spcBef>
                          <a:spcPts val="20"/>
                        </a:spcBef>
                      </a:pPr>
                      <a:r>
                        <a:rPr dirty="0" sz="1600" spc="-15" b="1">
                          <a:latin typeface="굴림"/>
                          <a:cs typeface="굴림"/>
                        </a:rPr>
                        <a:t>김철수  양길현  </a:t>
                      </a:r>
                      <a:r>
                        <a:rPr dirty="0" sz="1600" spc="-15" b="1">
                          <a:latin typeface="굴림"/>
                          <a:cs typeface="굴림"/>
                        </a:rPr>
                        <a:t>임영수  </a:t>
                      </a:r>
                      <a:r>
                        <a:rPr dirty="0" sz="1600" spc="-15" b="1">
                          <a:latin typeface="굴림"/>
                          <a:cs typeface="굴림"/>
                        </a:rPr>
                        <a:t>박한나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444" y="1399997"/>
            <a:ext cx="427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00512" y="1714563"/>
          <a:ext cx="1338580" cy="125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10" b="1">
                          <a:latin typeface="굴림"/>
                          <a:cs typeface="굴림"/>
                        </a:rPr>
                        <a:t>과목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2019">
                <a:tc>
                  <a:txBody>
                    <a:bodyPr/>
                    <a:lstStyle/>
                    <a:p>
                      <a:pPr marL="92075" marR="190500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dirty="0" sz="1600" spc="-15" b="1">
                          <a:latin typeface="굴림"/>
                          <a:cs typeface="굴림"/>
                        </a:rPr>
                        <a:t>전산학개론  </a:t>
                      </a:r>
                      <a:r>
                        <a:rPr dirty="0" sz="1600" spc="10" b="1">
                          <a:latin typeface="굴림"/>
                          <a:cs typeface="굴림"/>
                        </a:rPr>
                        <a:t>이산수학 </a:t>
                      </a:r>
                      <a:r>
                        <a:rPr dirty="0" sz="1600" spc="15" b="1">
                          <a:latin typeface="굴림"/>
                          <a:cs typeface="굴림"/>
                        </a:rPr>
                        <a:t> </a:t>
                      </a:r>
                      <a:r>
                        <a:rPr dirty="0" sz="1600" spc="10" b="1">
                          <a:latin typeface="굴림"/>
                          <a:cs typeface="굴림"/>
                        </a:rPr>
                        <a:t>웹디자인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31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17975" y="1421129"/>
            <a:ext cx="830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latin typeface="굴림"/>
                <a:cs typeface="굴림"/>
              </a:rPr>
              <a:t>수강과목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76312" y="3708463"/>
          <a:ext cx="202438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66800"/>
              </a:tblGrid>
              <a:tr h="334645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10" b="1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10" b="1">
                          <a:latin typeface="굴림"/>
                          <a:cs typeface="굴림"/>
                        </a:rPr>
                        <a:t>이름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5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b="1">
                          <a:latin typeface="굴림"/>
                          <a:cs typeface="굴림"/>
                        </a:rPr>
                        <a:t>21001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b="1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b="1">
                          <a:latin typeface="굴림"/>
                          <a:cs typeface="굴림"/>
                        </a:rPr>
                        <a:t>21003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b="1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230504" marR="224154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dirty="0" sz="1600" spc="-15" b="1">
                          <a:latin typeface="굴림"/>
                          <a:cs typeface="굴림"/>
                        </a:rPr>
                        <a:t>김철수  양길현  </a:t>
                      </a:r>
                      <a:r>
                        <a:rPr dirty="0" sz="1600" spc="-15" b="1">
                          <a:latin typeface="굴림"/>
                          <a:cs typeface="굴림"/>
                        </a:rPr>
                        <a:t>임영수  </a:t>
                      </a:r>
                      <a:r>
                        <a:rPr dirty="0" sz="1600" spc="-15" b="1">
                          <a:latin typeface="굴림"/>
                          <a:cs typeface="굴림"/>
                        </a:rPr>
                        <a:t>박한나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604837" y="3361753"/>
            <a:ext cx="7858125" cy="2880995"/>
            <a:chOff x="604837" y="3361753"/>
            <a:chExt cx="7858125" cy="2880995"/>
          </a:xfrm>
        </p:grpSpPr>
        <p:sp>
          <p:nvSpPr>
            <p:cNvPr id="9" name="object 9"/>
            <p:cNvSpPr/>
            <p:nvPr/>
          </p:nvSpPr>
          <p:spPr>
            <a:xfrm>
              <a:off x="609600" y="3366515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 h="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10411" y="5399531"/>
              <a:ext cx="3985260" cy="500380"/>
            </a:xfrm>
            <a:custGeom>
              <a:avLst/>
              <a:gdLst/>
              <a:ahLst/>
              <a:cxnLst/>
              <a:rect l="l" t="t" r="r" b="b"/>
              <a:pathLst>
                <a:path w="3985260" h="500379">
                  <a:moveTo>
                    <a:pt x="818388" y="0"/>
                  </a:moveTo>
                  <a:lnTo>
                    <a:pt x="813040" y="41529"/>
                  </a:lnTo>
                  <a:lnTo>
                    <a:pt x="798464" y="75438"/>
                  </a:lnTo>
                  <a:lnTo>
                    <a:pt x="776864" y="98298"/>
                  </a:lnTo>
                  <a:lnTo>
                    <a:pt x="750443" y="106680"/>
                  </a:lnTo>
                  <a:lnTo>
                    <a:pt x="477138" y="106680"/>
                  </a:lnTo>
                  <a:lnTo>
                    <a:pt x="450717" y="115062"/>
                  </a:lnTo>
                  <a:lnTo>
                    <a:pt x="429117" y="137922"/>
                  </a:lnTo>
                  <a:lnTo>
                    <a:pt x="414541" y="171831"/>
                  </a:lnTo>
                  <a:lnTo>
                    <a:pt x="409194" y="213360"/>
                  </a:lnTo>
                  <a:lnTo>
                    <a:pt x="403846" y="171831"/>
                  </a:lnTo>
                  <a:lnTo>
                    <a:pt x="389270" y="137922"/>
                  </a:lnTo>
                  <a:lnTo>
                    <a:pt x="367670" y="115062"/>
                  </a:lnTo>
                  <a:lnTo>
                    <a:pt x="341249" y="106680"/>
                  </a:lnTo>
                  <a:lnTo>
                    <a:pt x="67957" y="106680"/>
                  </a:lnTo>
                  <a:lnTo>
                    <a:pt x="41506" y="98298"/>
                  </a:lnTo>
                  <a:lnTo>
                    <a:pt x="19905" y="75438"/>
                  </a:lnTo>
                  <a:lnTo>
                    <a:pt x="5340" y="41529"/>
                  </a:lnTo>
                  <a:lnTo>
                    <a:pt x="0" y="0"/>
                  </a:lnTo>
                </a:path>
                <a:path w="3985260" h="500379">
                  <a:moveTo>
                    <a:pt x="3985260" y="284988"/>
                  </a:moveTo>
                  <a:lnTo>
                    <a:pt x="3979886" y="326807"/>
                  </a:lnTo>
                  <a:lnTo>
                    <a:pt x="3965225" y="360959"/>
                  </a:lnTo>
                  <a:lnTo>
                    <a:pt x="3943469" y="383986"/>
                  </a:lnTo>
                  <a:lnTo>
                    <a:pt x="3916807" y="392430"/>
                  </a:lnTo>
                  <a:lnTo>
                    <a:pt x="3644518" y="392430"/>
                  </a:lnTo>
                  <a:lnTo>
                    <a:pt x="3617856" y="400873"/>
                  </a:lnTo>
                  <a:lnTo>
                    <a:pt x="3596100" y="423900"/>
                  </a:lnTo>
                  <a:lnTo>
                    <a:pt x="3581439" y="458052"/>
                  </a:lnTo>
                  <a:lnTo>
                    <a:pt x="3576066" y="499872"/>
                  </a:lnTo>
                  <a:lnTo>
                    <a:pt x="3570692" y="458052"/>
                  </a:lnTo>
                  <a:lnTo>
                    <a:pt x="3556031" y="423900"/>
                  </a:lnTo>
                  <a:lnTo>
                    <a:pt x="3534275" y="400873"/>
                  </a:lnTo>
                  <a:lnTo>
                    <a:pt x="3507613" y="392430"/>
                  </a:lnTo>
                  <a:lnTo>
                    <a:pt x="3235325" y="392430"/>
                  </a:lnTo>
                  <a:lnTo>
                    <a:pt x="3208662" y="383986"/>
                  </a:lnTo>
                  <a:lnTo>
                    <a:pt x="3186906" y="360959"/>
                  </a:lnTo>
                  <a:lnTo>
                    <a:pt x="3172245" y="326807"/>
                  </a:lnTo>
                  <a:lnTo>
                    <a:pt x="3166872" y="2849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7800" y="5704331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0" y="0"/>
                  </a:moveTo>
                  <a:lnTo>
                    <a:pt x="0" y="533400"/>
                  </a:lnTo>
                  <a:lnTo>
                    <a:pt x="3124200" y="533400"/>
                  </a:lnTo>
                  <a:lnTo>
                    <a:pt x="31242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93444" y="3415410"/>
            <a:ext cx="427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00512" y="3729037"/>
          <a:ext cx="2405380" cy="184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447800"/>
              </a:tblGrid>
              <a:tr h="335280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10" b="1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10" b="1">
                          <a:latin typeface="굴림"/>
                          <a:cs typeface="굴림"/>
                        </a:rPr>
                        <a:t>과목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0939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5" b="1">
                          <a:latin typeface="굴림"/>
                          <a:cs typeface="굴림"/>
                        </a:rPr>
                        <a:t>2001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5" b="1">
                          <a:latin typeface="굴림"/>
                          <a:cs typeface="굴림"/>
                        </a:rPr>
                        <a:t>2001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5" b="1">
                          <a:latin typeface="굴림"/>
                          <a:cs typeface="굴림"/>
                        </a:rPr>
                        <a:t>2002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600" b="1">
                          <a:latin typeface="굴림"/>
                          <a:cs typeface="굴림"/>
                        </a:rPr>
                        <a:t>2003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5" b="1">
                          <a:latin typeface="굴림"/>
                          <a:cs typeface="굴림"/>
                        </a:rPr>
                        <a:t>2003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41630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dirty="0" sz="1600" spc="-15" b="1">
                          <a:latin typeface="굴림"/>
                          <a:cs typeface="굴림"/>
                        </a:rPr>
                        <a:t>전산학개론  </a:t>
                      </a:r>
                      <a:r>
                        <a:rPr dirty="0" sz="1600" spc="10" b="1">
                          <a:latin typeface="굴림"/>
                          <a:cs typeface="굴림"/>
                        </a:rPr>
                        <a:t>이산수학 </a:t>
                      </a:r>
                      <a:r>
                        <a:rPr dirty="0" sz="1600" spc="15" b="1">
                          <a:latin typeface="굴림"/>
                          <a:cs typeface="굴림"/>
                        </a:rPr>
                        <a:t> </a:t>
                      </a:r>
                      <a:r>
                        <a:rPr dirty="0" sz="1600" spc="-15" b="1">
                          <a:latin typeface="굴림"/>
                          <a:cs typeface="굴림"/>
                        </a:rPr>
                        <a:t>전산학개론  </a:t>
                      </a:r>
                      <a:r>
                        <a:rPr dirty="0" sz="1600" spc="10" b="1">
                          <a:latin typeface="굴림"/>
                          <a:cs typeface="굴림"/>
                        </a:rPr>
                        <a:t>웹디자인 </a:t>
                      </a:r>
                      <a:r>
                        <a:rPr dirty="0" sz="1600" spc="15" b="1">
                          <a:latin typeface="굴림"/>
                          <a:cs typeface="굴림"/>
                        </a:rPr>
                        <a:t> </a:t>
                      </a:r>
                      <a:r>
                        <a:rPr dirty="0" sz="1600" spc="10" b="1">
                          <a:latin typeface="굴림"/>
                          <a:cs typeface="굴림"/>
                        </a:rPr>
                        <a:t>이산수학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117975" y="3436111"/>
            <a:ext cx="830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latin typeface="굴림"/>
                <a:cs typeface="굴림"/>
              </a:rPr>
              <a:t>수강과목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3045" y="5948273"/>
            <a:ext cx="1296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공유하는</a:t>
            </a:r>
            <a:r>
              <a:rPr dirty="0" sz="1600" spc="-114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72237" y="1595437"/>
            <a:ext cx="1685925" cy="878205"/>
            <a:chOff x="6472237" y="1595437"/>
            <a:chExt cx="1685925" cy="878205"/>
          </a:xfrm>
        </p:grpSpPr>
        <p:sp>
          <p:nvSpPr>
            <p:cNvPr id="17" name="object 17"/>
            <p:cNvSpPr/>
            <p:nvPr/>
          </p:nvSpPr>
          <p:spPr>
            <a:xfrm>
              <a:off x="6477000" y="1600200"/>
              <a:ext cx="1676400" cy="868680"/>
            </a:xfrm>
            <a:custGeom>
              <a:avLst/>
              <a:gdLst/>
              <a:ahLst/>
              <a:cxnLst/>
              <a:rect l="l" t="t" r="r" b="b"/>
              <a:pathLst>
                <a:path w="1676400" h="868680">
                  <a:moveTo>
                    <a:pt x="698500" y="685800"/>
                  </a:moveTo>
                  <a:lnTo>
                    <a:pt x="279400" y="685800"/>
                  </a:lnTo>
                  <a:lnTo>
                    <a:pt x="133350" y="868299"/>
                  </a:lnTo>
                  <a:lnTo>
                    <a:pt x="698500" y="685800"/>
                  </a:lnTo>
                  <a:close/>
                </a:path>
                <a:path w="1676400" h="868680">
                  <a:moveTo>
                    <a:pt x="15621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1562100" y="685800"/>
                  </a:lnTo>
                  <a:lnTo>
                    <a:pt x="1606587" y="676816"/>
                  </a:lnTo>
                  <a:lnTo>
                    <a:pt x="1642919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12"/>
                  </a:lnTo>
                  <a:lnTo>
                    <a:pt x="1642919" y="33480"/>
                  </a:lnTo>
                  <a:lnTo>
                    <a:pt x="1606587" y="8983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7000" y="1600200"/>
              <a:ext cx="1676400" cy="868680"/>
            </a:xfrm>
            <a:custGeom>
              <a:avLst/>
              <a:gdLst/>
              <a:ahLst/>
              <a:cxnLst/>
              <a:rect l="l" t="t" r="r" b="b"/>
              <a:pathLst>
                <a:path w="1676400" h="86868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279400" y="0"/>
                  </a:lnTo>
                  <a:lnTo>
                    <a:pt x="698500" y="0"/>
                  </a:lnTo>
                  <a:lnTo>
                    <a:pt x="1562100" y="0"/>
                  </a:lnTo>
                  <a:lnTo>
                    <a:pt x="1606587" y="8983"/>
                  </a:lnTo>
                  <a:lnTo>
                    <a:pt x="1642919" y="33480"/>
                  </a:lnTo>
                  <a:lnTo>
                    <a:pt x="1667416" y="69812"/>
                  </a:lnTo>
                  <a:lnTo>
                    <a:pt x="1676400" y="114300"/>
                  </a:lnTo>
                  <a:lnTo>
                    <a:pt x="1676400" y="400050"/>
                  </a:lnTo>
                  <a:lnTo>
                    <a:pt x="1676400" y="571500"/>
                  </a:lnTo>
                  <a:lnTo>
                    <a:pt x="1667416" y="615987"/>
                  </a:lnTo>
                  <a:lnTo>
                    <a:pt x="1642919" y="652319"/>
                  </a:lnTo>
                  <a:lnTo>
                    <a:pt x="1606587" y="676816"/>
                  </a:lnTo>
                  <a:lnTo>
                    <a:pt x="1562100" y="685800"/>
                  </a:lnTo>
                  <a:lnTo>
                    <a:pt x="698500" y="685800"/>
                  </a:lnTo>
                  <a:lnTo>
                    <a:pt x="133350" y="868299"/>
                  </a:lnTo>
                  <a:lnTo>
                    <a:pt x="2794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40005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761480" y="1672793"/>
            <a:ext cx="110934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돋움"/>
                <a:cs typeface="돋움"/>
              </a:rPr>
              <a:t>두</a:t>
            </a:r>
            <a:r>
              <a:rPr dirty="0" sz="1600" spc="-85">
                <a:latin typeface="돋움"/>
                <a:cs typeface="돋움"/>
              </a:rPr>
              <a:t> </a:t>
            </a:r>
            <a:r>
              <a:rPr dirty="0" sz="1600" spc="-10">
                <a:latin typeface="돋움"/>
                <a:cs typeface="돋움"/>
              </a:rPr>
              <a:t>엔티티는</a:t>
            </a:r>
            <a:endParaRPr sz="16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돋움"/>
                <a:cs typeface="돋움"/>
              </a:rPr>
              <a:t>관계가</a:t>
            </a:r>
            <a:r>
              <a:rPr dirty="0" sz="1600" spc="-80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없음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29628" y="3881628"/>
            <a:ext cx="1685925" cy="877569"/>
            <a:chOff x="6929628" y="3881628"/>
            <a:chExt cx="1685925" cy="877569"/>
          </a:xfrm>
        </p:grpSpPr>
        <p:sp>
          <p:nvSpPr>
            <p:cNvPr id="21" name="object 21"/>
            <p:cNvSpPr/>
            <p:nvPr/>
          </p:nvSpPr>
          <p:spPr>
            <a:xfrm>
              <a:off x="6934200" y="3886200"/>
              <a:ext cx="1676400" cy="868680"/>
            </a:xfrm>
            <a:custGeom>
              <a:avLst/>
              <a:gdLst/>
              <a:ahLst/>
              <a:cxnLst/>
              <a:rect l="l" t="t" r="r" b="b"/>
              <a:pathLst>
                <a:path w="1676400" h="868679">
                  <a:moveTo>
                    <a:pt x="698500" y="685800"/>
                  </a:moveTo>
                  <a:lnTo>
                    <a:pt x="279400" y="685800"/>
                  </a:lnTo>
                  <a:lnTo>
                    <a:pt x="133350" y="868299"/>
                  </a:lnTo>
                  <a:lnTo>
                    <a:pt x="698500" y="685800"/>
                  </a:lnTo>
                  <a:close/>
                </a:path>
                <a:path w="1676400" h="868679">
                  <a:moveTo>
                    <a:pt x="15621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1562100" y="685800"/>
                  </a:lnTo>
                  <a:lnTo>
                    <a:pt x="1606587" y="676816"/>
                  </a:lnTo>
                  <a:lnTo>
                    <a:pt x="1642919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12"/>
                  </a:lnTo>
                  <a:lnTo>
                    <a:pt x="1642919" y="33480"/>
                  </a:lnTo>
                  <a:lnTo>
                    <a:pt x="1606587" y="8983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34200" y="3886200"/>
              <a:ext cx="1676400" cy="868680"/>
            </a:xfrm>
            <a:custGeom>
              <a:avLst/>
              <a:gdLst/>
              <a:ahLst/>
              <a:cxnLst/>
              <a:rect l="l" t="t" r="r" b="b"/>
              <a:pathLst>
                <a:path w="1676400" h="868679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279400" y="0"/>
                  </a:lnTo>
                  <a:lnTo>
                    <a:pt x="698500" y="0"/>
                  </a:lnTo>
                  <a:lnTo>
                    <a:pt x="1562100" y="0"/>
                  </a:lnTo>
                  <a:lnTo>
                    <a:pt x="1606587" y="8983"/>
                  </a:lnTo>
                  <a:lnTo>
                    <a:pt x="1642919" y="33480"/>
                  </a:lnTo>
                  <a:lnTo>
                    <a:pt x="1667416" y="69812"/>
                  </a:lnTo>
                  <a:lnTo>
                    <a:pt x="1676400" y="114300"/>
                  </a:lnTo>
                  <a:lnTo>
                    <a:pt x="1676400" y="400050"/>
                  </a:lnTo>
                  <a:lnTo>
                    <a:pt x="1676400" y="571500"/>
                  </a:lnTo>
                  <a:lnTo>
                    <a:pt x="1667416" y="615987"/>
                  </a:lnTo>
                  <a:lnTo>
                    <a:pt x="1642919" y="652319"/>
                  </a:lnTo>
                  <a:lnTo>
                    <a:pt x="1606587" y="676816"/>
                  </a:lnTo>
                  <a:lnTo>
                    <a:pt x="1562100" y="685800"/>
                  </a:lnTo>
                  <a:lnTo>
                    <a:pt x="698500" y="685800"/>
                  </a:lnTo>
                  <a:lnTo>
                    <a:pt x="133350" y="868299"/>
                  </a:lnTo>
                  <a:lnTo>
                    <a:pt x="2794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40005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218680" y="3959733"/>
            <a:ext cx="11074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돋움"/>
                <a:cs typeface="돋움"/>
              </a:rPr>
              <a:t>두</a:t>
            </a:r>
            <a:r>
              <a:rPr dirty="0" sz="1600" spc="-65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엔티티는</a:t>
            </a:r>
            <a:endParaRPr sz="1600">
              <a:latin typeface="돋움"/>
              <a:cs typeface="돋움"/>
            </a:endParaRPr>
          </a:p>
          <a:p>
            <a:pPr algn="ctr" marL="1905">
              <a:lnSpc>
                <a:spcPct val="100000"/>
              </a:lnSpc>
            </a:pPr>
            <a:r>
              <a:rPr dirty="0" sz="1600" spc="-5">
                <a:latin typeface="돋움"/>
                <a:cs typeface="돋움"/>
              </a:rPr>
              <a:t>관계</a:t>
            </a:r>
            <a:r>
              <a:rPr dirty="0" sz="1600" spc="-50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있음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4" name="object 24"/>
          <p:cNvSpPr txBox="1"/>
          <p:nvPr/>
        </p:nvSpPr>
        <p:spPr>
          <a:xfrm>
            <a:off x="4483100" y="3086481"/>
            <a:ext cx="42049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65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3.9&gt;</a:t>
            </a:r>
            <a:r>
              <a:rPr dirty="0" sz="1400" spc="-60" b="1">
                <a:latin typeface="돋움"/>
                <a:cs typeface="돋움"/>
              </a:rPr>
              <a:t> </a:t>
            </a:r>
            <a:r>
              <a:rPr dirty="0" sz="1400" spc="20" b="1">
                <a:latin typeface="돋움"/>
                <a:cs typeface="돋움"/>
              </a:rPr>
              <a:t>학생과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수강과목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20" b="1">
                <a:latin typeface="돋움"/>
                <a:cs typeface="돋움"/>
              </a:rPr>
              <a:t>테이블</a:t>
            </a:r>
            <a:r>
              <a:rPr dirty="0" sz="1400" spc="-55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(공유</a:t>
            </a:r>
            <a:r>
              <a:rPr dirty="0" sz="1400" spc="-65" b="1">
                <a:latin typeface="돋움"/>
                <a:cs typeface="돋움"/>
              </a:rPr>
              <a:t> </a:t>
            </a:r>
            <a:r>
              <a:rPr dirty="0" sz="1400" spc="20" b="1">
                <a:latin typeface="돋움"/>
                <a:cs typeface="돋움"/>
              </a:rPr>
              <a:t>속성</a:t>
            </a:r>
            <a:r>
              <a:rPr dirty="0" sz="1400" spc="-45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없음)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0928" y="5998565"/>
            <a:ext cx="43053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65" b="1">
                <a:latin typeface="돋움"/>
                <a:cs typeface="돋움"/>
              </a:rPr>
              <a:t> </a:t>
            </a:r>
            <a:r>
              <a:rPr dirty="0" sz="1400" spc="5" b="1">
                <a:latin typeface="돋움"/>
                <a:cs typeface="돋움"/>
              </a:rPr>
              <a:t>3.10&gt;</a:t>
            </a:r>
            <a:r>
              <a:rPr dirty="0" sz="1400" spc="-5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학생과</a:t>
            </a:r>
            <a:r>
              <a:rPr dirty="0" sz="1400" spc="-6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수강과목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20" b="1">
                <a:latin typeface="돋움"/>
                <a:cs typeface="돋움"/>
              </a:rPr>
              <a:t>테이블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(공유</a:t>
            </a:r>
            <a:r>
              <a:rPr dirty="0" sz="1400" spc="-65" b="1">
                <a:latin typeface="돋움"/>
                <a:cs typeface="돋움"/>
              </a:rPr>
              <a:t> </a:t>
            </a:r>
            <a:r>
              <a:rPr dirty="0" sz="1400" spc="20" b="1">
                <a:latin typeface="돋움"/>
                <a:cs typeface="돋움"/>
              </a:rPr>
              <a:t>속성</a:t>
            </a:r>
            <a:r>
              <a:rPr dirty="0" sz="1400" spc="-6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있음)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3.4</a:t>
            </a:r>
            <a:r>
              <a:rPr dirty="0" sz="3000" spc="-85"/>
              <a:t> </a:t>
            </a:r>
            <a:r>
              <a:rPr dirty="0" sz="3000"/>
              <a:t>관계(Relationship)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276600" y="2357627"/>
            <a:ext cx="4424680" cy="3891279"/>
            <a:chOff x="3276600" y="2357627"/>
            <a:chExt cx="4424680" cy="38912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733800"/>
              <a:ext cx="1677924" cy="2514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91000" y="2362199"/>
              <a:ext cx="3505200" cy="1503680"/>
            </a:xfrm>
            <a:custGeom>
              <a:avLst/>
              <a:gdLst/>
              <a:ahLst/>
              <a:cxnLst/>
              <a:rect l="l" t="t" r="r" b="b"/>
              <a:pathLst>
                <a:path w="3505200" h="1503679">
                  <a:moveTo>
                    <a:pt x="1460500" y="1143000"/>
                  </a:moveTo>
                  <a:lnTo>
                    <a:pt x="584200" y="1143000"/>
                  </a:lnTo>
                  <a:lnTo>
                    <a:pt x="242950" y="1503426"/>
                  </a:lnTo>
                  <a:lnTo>
                    <a:pt x="1460500" y="1143000"/>
                  </a:lnTo>
                  <a:close/>
                </a:path>
                <a:path w="3505200" h="1503679">
                  <a:moveTo>
                    <a:pt x="33147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3314700" y="1143000"/>
                  </a:lnTo>
                  <a:lnTo>
                    <a:pt x="3358362" y="1137965"/>
                  </a:lnTo>
                  <a:lnTo>
                    <a:pt x="3398453" y="1123627"/>
                  </a:lnTo>
                  <a:lnTo>
                    <a:pt x="3433825" y="1101132"/>
                  </a:lnTo>
                  <a:lnTo>
                    <a:pt x="3463332" y="1071625"/>
                  </a:lnTo>
                  <a:lnTo>
                    <a:pt x="3485827" y="1036253"/>
                  </a:lnTo>
                  <a:lnTo>
                    <a:pt x="3500165" y="996162"/>
                  </a:lnTo>
                  <a:lnTo>
                    <a:pt x="3505200" y="952500"/>
                  </a:lnTo>
                  <a:lnTo>
                    <a:pt x="3505200" y="190500"/>
                  </a:lnTo>
                  <a:lnTo>
                    <a:pt x="3500165" y="146837"/>
                  </a:lnTo>
                  <a:lnTo>
                    <a:pt x="3485827" y="106746"/>
                  </a:lnTo>
                  <a:lnTo>
                    <a:pt x="3463332" y="71374"/>
                  </a:lnTo>
                  <a:lnTo>
                    <a:pt x="3433825" y="41867"/>
                  </a:lnTo>
                  <a:lnTo>
                    <a:pt x="3398453" y="19372"/>
                  </a:lnTo>
                  <a:lnTo>
                    <a:pt x="3358362" y="5034"/>
                  </a:lnTo>
                  <a:lnTo>
                    <a:pt x="33147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91000" y="2362199"/>
              <a:ext cx="3505200" cy="1503680"/>
            </a:xfrm>
            <a:custGeom>
              <a:avLst/>
              <a:gdLst/>
              <a:ahLst/>
              <a:cxnLst/>
              <a:rect l="l" t="t" r="r" b="b"/>
              <a:pathLst>
                <a:path w="3505200" h="1503679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584200" y="0"/>
                  </a:lnTo>
                  <a:lnTo>
                    <a:pt x="1460500" y="0"/>
                  </a:lnTo>
                  <a:lnTo>
                    <a:pt x="3314700" y="0"/>
                  </a:lnTo>
                  <a:lnTo>
                    <a:pt x="3358362" y="5034"/>
                  </a:lnTo>
                  <a:lnTo>
                    <a:pt x="3398453" y="19372"/>
                  </a:lnTo>
                  <a:lnTo>
                    <a:pt x="3433825" y="41867"/>
                  </a:lnTo>
                  <a:lnTo>
                    <a:pt x="3463332" y="71374"/>
                  </a:lnTo>
                  <a:lnTo>
                    <a:pt x="3485827" y="106746"/>
                  </a:lnTo>
                  <a:lnTo>
                    <a:pt x="3500165" y="146837"/>
                  </a:lnTo>
                  <a:lnTo>
                    <a:pt x="3505200" y="190500"/>
                  </a:lnTo>
                  <a:lnTo>
                    <a:pt x="3505200" y="666750"/>
                  </a:lnTo>
                  <a:lnTo>
                    <a:pt x="3505200" y="952500"/>
                  </a:lnTo>
                  <a:lnTo>
                    <a:pt x="3500165" y="996162"/>
                  </a:lnTo>
                  <a:lnTo>
                    <a:pt x="3485827" y="1036253"/>
                  </a:lnTo>
                  <a:lnTo>
                    <a:pt x="3463332" y="1071625"/>
                  </a:lnTo>
                  <a:lnTo>
                    <a:pt x="3433825" y="1101132"/>
                  </a:lnTo>
                  <a:lnTo>
                    <a:pt x="3398453" y="1123627"/>
                  </a:lnTo>
                  <a:lnTo>
                    <a:pt x="3358362" y="1137965"/>
                  </a:lnTo>
                  <a:lnTo>
                    <a:pt x="3314700" y="1143000"/>
                  </a:lnTo>
                  <a:lnTo>
                    <a:pt x="1460500" y="1143000"/>
                  </a:lnTo>
                  <a:lnTo>
                    <a:pt x="242950" y="1503426"/>
                  </a:lnTo>
                  <a:lnTo>
                    <a:pt x="5842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666750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07534" y="2459228"/>
            <a:ext cx="30740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상호</a:t>
            </a:r>
            <a:r>
              <a:rPr dirty="0" sz="1800" spc="-3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관계가</a:t>
            </a:r>
            <a:r>
              <a:rPr dirty="0" sz="1800" spc="-3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있는</a:t>
            </a:r>
            <a:r>
              <a:rPr dirty="0" sz="1800" spc="-3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두</a:t>
            </a:r>
            <a:r>
              <a:rPr dirty="0" sz="1800" spc="-2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엔티티에 </a:t>
            </a:r>
            <a:r>
              <a:rPr dirty="0" sz="1800" spc="-58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서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공유하는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속성의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이름이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반 </a:t>
            </a:r>
            <a:r>
              <a:rPr dirty="0" sz="1800" spc="-58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드시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같을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필요는</a:t>
            </a:r>
            <a:r>
              <a:rPr dirty="0" sz="1800" spc="-1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없습니다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23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6223635" cy="104902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0">
                <a:latin typeface="굴림"/>
                <a:ea typeface="+mj-ea"/>
                <a:cs typeface="굴림"/>
              </a:rPr>
              <a:t>관계의</a:t>
            </a:r>
            <a:r>
              <a:rPr sz="2000" b="1" spc="-12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명명</a:t>
            </a:r>
            <a:endParaRPr sz="2000" b="1" spc="15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30">
                <a:latin typeface="굴림"/>
                <a:ea typeface="+mj-ea"/>
                <a:cs typeface="굴림"/>
              </a:rPr>
              <a:t>두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엔티티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사이의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관계에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대해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이름을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붙이는</a:t>
            </a:r>
            <a:r>
              <a:rPr sz="1800" b="1" spc="-100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것</a:t>
            </a:r>
            <a:endParaRPr sz="1800" b="1" spc="30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어느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엔티티의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관점에서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보느냐에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따라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이름이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다르다.</a:t>
            </a:r>
            <a:endParaRPr sz="1800">
              <a:latin typeface="굴림"/>
              <a:ea typeface="+mj-ea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33688" y="3317938"/>
          <a:ext cx="3976370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37970"/>
                <a:gridCol w="1219200"/>
              </a:tblGrid>
              <a:tr h="334645">
                <a:tc>
                  <a:txBody>
                    <a:bodyPr vert="horz" lIns="0" tIns="444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학생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970"/>
                        </a:spcBef>
                        <a:defRPr/>
                      </a:pPr>
                      <a:r>
                        <a:rPr sz="1600" spc="-5">
                          <a:latin typeface="굴림"/>
                          <a:ea typeface="+mj-ea"/>
                          <a:cs typeface="굴림"/>
                        </a:rPr>
                        <a:t>수강한다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3180" rIns="0" bIns="0" anchor="t" anchorCtr="0"/>
                    <a:p>
                      <a:pPr marL="258445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수강과목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 rowSpan="2">
                  <a:txBody>
                    <a:bodyPr vert="horz" lIns="0" tIns="2539" rIns="0" bIns="0" anchor="t" anchorCtr="0"/>
                    <a:p>
                      <a:pPr marL="91440" marR="765810">
                        <a:lnSpc>
                          <a:spcPct val="120000"/>
                        </a:lnSpc>
                        <a:spcBef>
                          <a:spcPts val="20"/>
                        </a:spcBef>
                        <a:defRPr/>
                      </a:pPr>
                      <a:r>
                        <a:rPr sz="1400" b="1" spc="-15">
                          <a:latin typeface="돋움"/>
                          <a:cs typeface="돋움"/>
                        </a:rPr>
                        <a:t>학번  이름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0" tIns="4318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학번</a:t>
                      </a:r>
                      <a:endParaRPr sz="1400" b="1" spc="15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과목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7055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704" rIns="0" bIns="0" anchor="t" anchorCtr="0"/>
                    <a:p>
                      <a:pPr marL="633095">
                        <a:lnSpc>
                          <a:spcPct val="100000"/>
                        </a:lnSpc>
                        <a:spcBef>
                          <a:spcPts val="415"/>
                        </a:spcBef>
                        <a:defRPr/>
                      </a:pPr>
                      <a:r>
                        <a:rPr sz="1600" spc="-5">
                          <a:latin typeface="굴림"/>
                          <a:ea typeface="+mj-ea"/>
                          <a:cs typeface="굴림"/>
                        </a:rPr>
                        <a:t>수강된다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31973" y="4839461"/>
            <a:ext cx="278130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3.11&gt;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학생과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수강과목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ERD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211059" cy="72009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0">
                <a:latin typeface="굴림"/>
                <a:ea typeface="+mj-ea"/>
                <a:cs typeface="굴림"/>
              </a:rPr>
              <a:t>관계의</a:t>
            </a:r>
            <a:r>
              <a:rPr sz="2000" b="1" spc="-95">
                <a:latin typeface="굴림"/>
                <a:ea typeface="+mj-ea"/>
                <a:cs typeface="굴림"/>
              </a:rPr>
              <a:t> </a:t>
            </a:r>
            <a:r>
              <a:rPr sz="2000" b="1" spc="-5">
                <a:latin typeface="굴림"/>
                <a:ea typeface="+mj-ea"/>
                <a:cs typeface="굴림"/>
              </a:rPr>
              <a:t>카디널리티(Cardinality)</a:t>
            </a:r>
            <a:endParaRPr sz="2000" b="1" spc="-5">
              <a:latin typeface="굴림"/>
              <a:ea typeface="+mj-ea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  <a:defRPr/>
            </a:pPr>
            <a:r>
              <a:rPr sz="1800">
                <a:latin typeface="굴림"/>
                <a:ea typeface="+mj-ea"/>
                <a:cs typeface="굴림"/>
              </a:rPr>
              <a:t>–	</a:t>
            </a:r>
            <a:r>
              <a:rPr sz="1800" b="1" spc="20">
                <a:latin typeface="굴림"/>
                <a:ea typeface="+mj-ea"/>
                <a:cs typeface="굴림"/>
              </a:rPr>
              <a:t>두개의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엔티티간의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관계에서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참여자(인스턴스)의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수를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표현한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것</a:t>
            </a:r>
            <a:endParaRPr sz="1800">
              <a:latin typeface="굴림"/>
              <a:ea typeface="+mj-ea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2428236"/>
            <a:ext cx="1145540" cy="68389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0665" algn="l"/>
                <a:tab pos="241300" algn="l"/>
                <a:tab pos="989330" algn="l"/>
              </a:tabLst>
              <a:defRPr/>
            </a:pPr>
            <a:r>
              <a:rPr sz="1800" b="1" spc="25">
                <a:latin typeface="굴림"/>
                <a:ea typeface="+mj-ea"/>
                <a:cs typeface="굴림"/>
              </a:rPr>
              <a:t>단일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	</a:t>
            </a:r>
            <a:r>
              <a:rPr sz="1800" b="1" spc="15">
                <a:latin typeface="굴림"/>
                <a:ea typeface="+mj-ea"/>
                <a:cs typeface="굴림"/>
              </a:rPr>
              <a:t>|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  <a:tab pos="241300" algn="l"/>
                <a:tab pos="989330" algn="l"/>
              </a:tabLst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다</a:t>
            </a:r>
            <a:r>
              <a:rPr sz="1800" b="1" spc="35">
                <a:latin typeface="굴림"/>
                <a:ea typeface="+mj-ea"/>
                <a:cs typeface="굴림"/>
              </a:rPr>
              <a:t>중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:</a:t>
            </a:r>
            <a:r>
              <a:rPr sz="1800" b="1">
                <a:latin typeface="굴림"/>
                <a:ea typeface="+mj-ea"/>
                <a:cs typeface="굴림"/>
              </a:rPr>
              <a:t>	</a:t>
            </a:r>
            <a:r>
              <a:rPr sz="1800" b="1" spc="20">
                <a:latin typeface="굴림"/>
                <a:ea typeface="+mj-ea"/>
                <a:cs typeface="굴림"/>
              </a:rPr>
              <a:t>&lt;</a:t>
            </a:r>
            <a:endParaRPr sz="1800">
              <a:latin typeface="굴림"/>
              <a:ea typeface="+mj-ea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8439" y="35814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375285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사원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1640" y="35814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142240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연봉정보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1544" y="3803903"/>
            <a:ext cx="1524000" cy="0"/>
          </a:xfrm>
          <a:custGeom>
            <a:avLst/>
            <a:gd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2758439" y="41910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375285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사원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1640" y="41910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45720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사내배우자</a:t>
            </a:r>
            <a:endParaRPr sz="1800">
              <a:latin typeface="돋움"/>
              <a:cs typeface="돋움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752344" y="4794503"/>
          <a:ext cx="3950335" cy="44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135"/>
                <a:gridCol w="1536065"/>
                <a:gridCol w="1207135"/>
              </a:tblGrid>
              <a:tr h="222250">
                <a:tc rowSpan="2">
                  <a:txBody>
                    <a:bodyPr vert="horz" lIns="0" tIns="88265" rIns="0" bIns="0" anchor="t" anchorCtr="0"/>
                    <a:p>
                      <a:pPr marL="375285">
                        <a:lnSpc>
                          <a:spcPct val="100000"/>
                        </a:lnSpc>
                        <a:spcBef>
                          <a:spcPts val="695"/>
                        </a:spcBef>
                        <a:defRPr/>
                      </a:pPr>
                      <a:r>
                        <a:rPr sz="1800">
                          <a:latin typeface="돋움"/>
                          <a:cs typeface="돋움"/>
                        </a:rPr>
                        <a:t>사원</a:t>
                      </a:r>
                      <a:endParaRPr sz="18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0" tIns="88265" rIns="0" bIns="0" anchor="t" anchorCtr="0"/>
                    <a:p>
                      <a:pPr marL="172720">
                        <a:lnSpc>
                          <a:spcPct val="100000"/>
                        </a:lnSpc>
                        <a:spcBef>
                          <a:spcPts val="695"/>
                        </a:spcBef>
                        <a:defRPr/>
                      </a:pPr>
                      <a:r>
                        <a:rPr sz="1800">
                          <a:latin typeface="돋움"/>
                          <a:cs typeface="돋움"/>
                        </a:rPr>
                        <a:t>부서경력</a:t>
                      </a:r>
                      <a:endParaRPr sz="18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22225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52344" y="5404103"/>
          <a:ext cx="3950335" cy="44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135"/>
                <a:gridCol w="1536065"/>
                <a:gridCol w="1207135"/>
              </a:tblGrid>
              <a:tr h="222250">
                <a:tc rowSpan="2">
                  <a:txBody>
                    <a:bodyPr vert="horz" lIns="0" tIns="88900" rIns="0" bIns="0" anchor="t" anchorCtr="0"/>
                    <a:p>
                      <a:pPr marL="375285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800">
                          <a:latin typeface="돋움"/>
                          <a:cs typeface="돋움"/>
                        </a:rPr>
                        <a:t>사원</a:t>
                      </a:r>
                      <a:endParaRPr sz="18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0" tIns="88900" rIns="0" bIns="0" anchor="t" anchorCtr="0"/>
                    <a:p>
                      <a:pPr marL="283845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800">
                          <a:latin typeface="돋움"/>
                          <a:cs typeface="돋움"/>
                        </a:rPr>
                        <a:t>취</a:t>
                      </a:r>
                      <a:r>
                        <a:rPr sz="1800" spc="325">
                          <a:latin typeface="돋움"/>
                          <a:cs typeface="돋움"/>
                        </a:rPr>
                        <a:t> </a:t>
                      </a:r>
                      <a:r>
                        <a:rPr sz="1800">
                          <a:latin typeface="돋움"/>
                          <a:cs typeface="돋움"/>
                        </a:rPr>
                        <a:t>미</a:t>
                      </a:r>
                      <a:endParaRPr sz="18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22225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971544" y="3695700"/>
            <a:ext cx="1524000" cy="822960"/>
          </a:xfrm>
          <a:custGeom>
            <a:avLst/>
            <a:gdLst/>
            <a:rect l="l" t="t" r="r" b="b"/>
            <a:pathLst>
              <a:path w="1524000" h="822960">
                <a:moveTo>
                  <a:pt x="0" y="717804"/>
                </a:moveTo>
                <a:lnTo>
                  <a:pt x="1524000" y="717804"/>
                </a:lnTo>
              </a:path>
              <a:path w="1524000" h="822960">
                <a:moveTo>
                  <a:pt x="1461515" y="0"/>
                </a:moveTo>
                <a:lnTo>
                  <a:pt x="1461515" y="228600"/>
                </a:lnTo>
              </a:path>
              <a:path w="1524000" h="822960">
                <a:moveTo>
                  <a:pt x="1461515" y="594360"/>
                </a:moveTo>
                <a:lnTo>
                  <a:pt x="1461515" y="82296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 txBox="1"/>
          <p:nvPr/>
        </p:nvSpPr>
        <p:spPr>
          <a:xfrm>
            <a:off x="2283079" y="3735070"/>
            <a:ext cx="30480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3079" y="4283709"/>
            <a:ext cx="30480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3079" y="4832730"/>
            <a:ext cx="304800" cy="8483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latin typeface="Arial"/>
                <a:cs typeface="Arial"/>
              </a:rPr>
              <a:t>(3)</a:t>
            </a:r>
            <a:endParaRPr sz="1800" spc="-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defRPr/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defRPr/>
            </a:pPr>
            <a:r>
              <a:rPr sz="1800" spc="-5">
                <a:latin typeface="Arial"/>
                <a:cs typeface="Arial"/>
              </a:rPr>
              <a:t>(4)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3271" y="4863846"/>
            <a:ext cx="153035" cy="305435"/>
          </a:xfrm>
          <a:custGeom>
            <a:avLst/>
            <a:gdLst/>
            <a:rect l="l" t="t" r="r" b="b"/>
            <a:pathLst>
              <a:path w="153035" h="305435">
                <a:moveTo>
                  <a:pt x="0" y="152653"/>
                </a:moveTo>
                <a:lnTo>
                  <a:pt x="152653" y="0"/>
                </a:lnTo>
                <a:lnTo>
                  <a:pt x="152653" y="305307"/>
                </a:lnTo>
                <a:lnTo>
                  <a:pt x="0" y="1526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5343271" y="5473446"/>
            <a:ext cx="153035" cy="305435"/>
          </a:xfrm>
          <a:custGeom>
            <a:avLst/>
            <a:gdLst/>
            <a:rect l="l" t="t" r="r" b="b"/>
            <a:pathLst>
              <a:path w="153035" h="305435">
                <a:moveTo>
                  <a:pt x="0" y="152653"/>
                </a:moveTo>
                <a:lnTo>
                  <a:pt x="152653" y="0"/>
                </a:lnTo>
                <a:lnTo>
                  <a:pt x="152653" y="305320"/>
                </a:lnTo>
                <a:lnTo>
                  <a:pt x="0" y="1526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2707004" y="2424582"/>
            <a:ext cx="981075" cy="664845"/>
          </a:xfrm>
          <a:prstGeom prst="rect">
            <a:avLst/>
          </a:prstGeom>
        </p:spPr>
        <p:txBody>
          <a:bodyPr vert="horz" wrap="square" lIns="0" tIns="882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defRPr/>
            </a:pPr>
            <a:r>
              <a:rPr sz="1600" spc="-5">
                <a:solidFill>
                  <a:srgbClr val="006fc0"/>
                </a:solidFill>
                <a:latin typeface="돋움"/>
                <a:cs typeface="돋움"/>
              </a:rPr>
              <a:t>(1:1</a:t>
            </a:r>
            <a:r>
              <a:rPr sz="1600" spc="-65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600" spc="-5">
                <a:solidFill>
                  <a:srgbClr val="006fc0"/>
                </a:solidFill>
                <a:latin typeface="돋움"/>
                <a:cs typeface="돋움"/>
              </a:rPr>
              <a:t>관계)</a:t>
            </a:r>
            <a:endParaRPr sz="1600" spc="-5">
              <a:solidFill>
                <a:srgbClr val="006fc0"/>
              </a:solidFill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defRPr/>
            </a:pPr>
            <a:r>
              <a:rPr sz="1600" spc="-5">
                <a:solidFill>
                  <a:srgbClr val="006fc0"/>
                </a:solidFill>
                <a:latin typeface="돋움"/>
                <a:cs typeface="돋움"/>
              </a:rPr>
              <a:t>(1:N</a:t>
            </a:r>
            <a:r>
              <a:rPr sz="1600" spc="-8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600" spc="-5">
                <a:solidFill>
                  <a:srgbClr val="006fc0"/>
                </a:solidFill>
                <a:latin typeface="돋움"/>
                <a:cs typeface="돋움"/>
              </a:rPr>
              <a:t>관계)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7185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예제</a:t>
            </a:r>
            <a:endParaRPr sz="2000">
              <a:latin typeface="굴림"/>
              <a:ea typeface="+mj-ea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2819400" y="2130551"/>
            <a:ext cx="5638800" cy="615950"/>
            <a:chOff x="2819400" y="2130551"/>
            <a:chExt cx="5638800" cy="615950"/>
          </a:xfrm>
        </p:grpSpPr>
        <p:sp>
          <p:nvSpPr>
            <p:cNvPr id="5" name="object 5"/>
            <p:cNvSpPr/>
            <p:nvPr/>
          </p:nvSpPr>
          <p:spPr>
            <a:xfrm>
              <a:off x="5943600" y="2455163"/>
              <a:ext cx="2514600" cy="291465"/>
            </a:xfrm>
            <a:custGeom>
              <a:avLst/>
              <a:gdLst/>
              <a:rect l="l" t="t" r="r" b="b"/>
              <a:pathLst>
                <a:path w="2514600" h="291464">
                  <a:moveTo>
                    <a:pt x="2466085" y="0"/>
                  </a:moveTo>
                  <a:lnTo>
                    <a:pt x="48513" y="0"/>
                  </a:lnTo>
                  <a:lnTo>
                    <a:pt x="29628" y="3811"/>
                  </a:lnTo>
                  <a:lnTo>
                    <a:pt x="14208" y="14208"/>
                  </a:lnTo>
                  <a:lnTo>
                    <a:pt x="3811" y="29628"/>
                  </a:lnTo>
                  <a:lnTo>
                    <a:pt x="0" y="48513"/>
                  </a:lnTo>
                  <a:lnTo>
                    <a:pt x="0" y="242570"/>
                  </a:lnTo>
                  <a:lnTo>
                    <a:pt x="3811" y="261455"/>
                  </a:lnTo>
                  <a:lnTo>
                    <a:pt x="14208" y="276875"/>
                  </a:lnTo>
                  <a:lnTo>
                    <a:pt x="29628" y="287272"/>
                  </a:lnTo>
                  <a:lnTo>
                    <a:pt x="48513" y="291084"/>
                  </a:lnTo>
                  <a:lnTo>
                    <a:pt x="2466085" y="291084"/>
                  </a:lnTo>
                  <a:lnTo>
                    <a:pt x="2484971" y="287272"/>
                  </a:lnTo>
                  <a:lnTo>
                    <a:pt x="2500391" y="276875"/>
                  </a:lnTo>
                  <a:lnTo>
                    <a:pt x="2510788" y="261455"/>
                  </a:lnTo>
                  <a:lnTo>
                    <a:pt x="2514600" y="242570"/>
                  </a:lnTo>
                  <a:lnTo>
                    <a:pt x="2514600" y="48513"/>
                  </a:lnTo>
                  <a:lnTo>
                    <a:pt x="2510788" y="29628"/>
                  </a:lnTo>
                  <a:lnTo>
                    <a:pt x="2500391" y="14208"/>
                  </a:lnTo>
                  <a:lnTo>
                    <a:pt x="2484971" y="3811"/>
                  </a:lnTo>
                  <a:lnTo>
                    <a:pt x="246608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2819400" y="2130551"/>
              <a:ext cx="5638800" cy="325120"/>
            </a:xfrm>
            <a:custGeom>
              <a:avLst/>
              <a:gdLst/>
              <a:rect l="l" t="t" r="r" b="b"/>
              <a:pathLst>
                <a:path w="5638800" h="325119">
                  <a:moveTo>
                    <a:pt x="2133600" y="46228"/>
                  </a:moveTo>
                  <a:lnTo>
                    <a:pt x="2129955" y="28244"/>
                  </a:lnTo>
                  <a:lnTo>
                    <a:pt x="2120049" y="13550"/>
                  </a:lnTo>
                  <a:lnTo>
                    <a:pt x="2105355" y="3644"/>
                  </a:lnTo>
                  <a:lnTo>
                    <a:pt x="2087372" y="0"/>
                  </a:lnTo>
                  <a:lnTo>
                    <a:pt x="46228" y="0"/>
                  </a:lnTo>
                  <a:lnTo>
                    <a:pt x="28232" y="3644"/>
                  </a:lnTo>
                  <a:lnTo>
                    <a:pt x="13538" y="13550"/>
                  </a:lnTo>
                  <a:lnTo>
                    <a:pt x="3632" y="28244"/>
                  </a:lnTo>
                  <a:lnTo>
                    <a:pt x="0" y="46228"/>
                  </a:lnTo>
                  <a:lnTo>
                    <a:pt x="0" y="231140"/>
                  </a:lnTo>
                  <a:lnTo>
                    <a:pt x="3632" y="249135"/>
                  </a:lnTo>
                  <a:lnTo>
                    <a:pt x="13538" y="263829"/>
                  </a:lnTo>
                  <a:lnTo>
                    <a:pt x="28232" y="273735"/>
                  </a:lnTo>
                  <a:lnTo>
                    <a:pt x="46228" y="277368"/>
                  </a:lnTo>
                  <a:lnTo>
                    <a:pt x="2087372" y="277368"/>
                  </a:lnTo>
                  <a:lnTo>
                    <a:pt x="2105355" y="273735"/>
                  </a:lnTo>
                  <a:lnTo>
                    <a:pt x="2120049" y="263829"/>
                  </a:lnTo>
                  <a:lnTo>
                    <a:pt x="2129955" y="249135"/>
                  </a:lnTo>
                  <a:lnTo>
                    <a:pt x="2133600" y="231140"/>
                  </a:lnTo>
                  <a:lnTo>
                    <a:pt x="2133600" y="46228"/>
                  </a:lnTo>
                  <a:close/>
                </a:path>
                <a:path w="5638800" h="325119">
                  <a:moveTo>
                    <a:pt x="5638800" y="83312"/>
                  </a:moveTo>
                  <a:lnTo>
                    <a:pt x="5635002" y="64528"/>
                  </a:lnTo>
                  <a:lnTo>
                    <a:pt x="5624665" y="49187"/>
                  </a:lnTo>
                  <a:lnTo>
                    <a:pt x="5609323" y="38849"/>
                  </a:lnTo>
                  <a:lnTo>
                    <a:pt x="5590540" y="35052"/>
                  </a:lnTo>
                  <a:lnTo>
                    <a:pt x="3172460" y="35052"/>
                  </a:lnTo>
                  <a:lnTo>
                    <a:pt x="3153664" y="38849"/>
                  </a:lnTo>
                  <a:lnTo>
                    <a:pt x="3138322" y="49187"/>
                  </a:lnTo>
                  <a:lnTo>
                    <a:pt x="3127984" y="64528"/>
                  </a:lnTo>
                  <a:lnTo>
                    <a:pt x="3124200" y="83312"/>
                  </a:lnTo>
                  <a:lnTo>
                    <a:pt x="3124200" y="276352"/>
                  </a:lnTo>
                  <a:lnTo>
                    <a:pt x="3127984" y="295148"/>
                  </a:lnTo>
                  <a:lnTo>
                    <a:pt x="3138322" y="310489"/>
                  </a:lnTo>
                  <a:lnTo>
                    <a:pt x="3153664" y="320827"/>
                  </a:lnTo>
                  <a:lnTo>
                    <a:pt x="3172460" y="324612"/>
                  </a:lnTo>
                  <a:lnTo>
                    <a:pt x="5590540" y="324612"/>
                  </a:lnTo>
                  <a:lnTo>
                    <a:pt x="5609323" y="320827"/>
                  </a:lnTo>
                  <a:lnTo>
                    <a:pt x="5624665" y="310489"/>
                  </a:lnTo>
                  <a:lnTo>
                    <a:pt x="5635002" y="295148"/>
                  </a:lnTo>
                  <a:lnTo>
                    <a:pt x="5638800" y="276352"/>
                  </a:lnTo>
                  <a:lnTo>
                    <a:pt x="5638800" y="83312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08057" y="1770062"/>
          <a:ext cx="213360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914400"/>
                <a:gridCol w="1066800"/>
                <a:gridCol w="76200"/>
              </a:tblGrid>
              <a:tr h="33972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R="248285" algn="r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600" b="1" spc="10">
                          <a:latin typeface="굴림"/>
                          <a:ea typeface="+mj-ea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600" b="1" spc="10">
                          <a:latin typeface="굴림"/>
                          <a:ea typeface="+mj-ea"/>
                          <a:cs typeface="굴림"/>
                        </a:rPr>
                        <a:t>이름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21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6990" rIns="0" bIns="0" anchor="t" anchorCtr="0"/>
                    <a:p>
                      <a:pPr marR="235585" algn="r">
                        <a:lnSpc>
                          <a:spcPts val="1760"/>
                        </a:lnSpc>
                        <a:spcBef>
                          <a:spcPts val="370"/>
                        </a:spcBef>
                        <a:defRPr/>
                      </a:pPr>
                      <a:r>
                        <a:rPr sz="1600" b="1" spc="5">
                          <a:latin typeface="굴림"/>
                          <a:ea typeface="+mj-ea"/>
                          <a:cs typeface="굴림"/>
                        </a:rPr>
                        <a:t>21001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6990" rIns="0" bIns="0" anchor="t" anchorCtr="0"/>
                    <a:p>
                      <a:pPr algn="ctr">
                        <a:lnSpc>
                          <a:spcPts val="1760"/>
                        </a:lnSpc>
                        <a:spcBef>
                          <a:spcPts val="370"/>
                        </a:spcBef>
                        <a:defRPr/>
                      </a:pPr>
                      <a:r>
                        <a:rPr sz="1600" b="1" spc="10">
                          <a:latin typeface="굴림"/>
                          <a:ea typeface="+mj-ea"/>
                          <a:cs typeface="굴림"/>
                        </a:rPr>
                        <a:t>김철수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71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55879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40"/>
                        </a:spcBef>
                        <a:defRPr/>
                      </a:pPr>
                      <a:r>
                        <a:rPr sz="1600" b="1" spc="5">
                          <a:latin typeface="굴림"/>
                          <a:ea typeface="+mj-ea"/>
                          <a:cs typeface="굴림"/>
                        </a:rPr>
                        <a:t>21002</a:t>
                      </a:r>
                      <a:endParaRPr sz="1600" b="1" spc="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 spc="5">
                          <a:latin typeface="굴림"/>
                          <a:ea typeface="+mj-ea"/>
                          <a:cs typeface="굴림"/>
                        </a:rPr>
                        <a:t>21003</a:t>
                      </a:r>
                      <a:endParaRPr sz="1600" b="1" spc="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 spc="5">
                          <a:latin typeface="굴림"/>
                          <a:ea typeface="+mj-ea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6984" rIns="0" bIns="0" anchor="t" anchorCtr="0"/>
                    <a:p>
                      <a:pPr marL="231140" marR="224154" algn="just">
                        <a:lnSpc>
                          <a:spcPct val="120100"/>
                        </a:lnSpc>
                        <a:spcBef>
                          <a:spcPts val="55"/>
                        </a:spcBef>
                        <a:defRPr/>
                      </a:pPr>
                      <a:r>
                        <a:rPr sz="1600" b="1" spc="-15">
                          <a:latin typeface="굴림"/>
                          <a:ea typeface="+mj-ea"/>
                          <a:cs typeface="굴림"/>
                        </a:rPr>
                        <a:t>양길현  임영수  박한나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98394" y="1476197"/>
            <a:ext cx="42862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ea typeface="+mj-ea"/>
                <a:cs typeface="굴림"/>
              </a:rPr>
              <a:t>학생</a:t>
            </a:r>
            <a:endParaRPr sz="1600">
              <a:latin typeface="굴림"/>
              <a:ea typeface="+mj-ea"/>
              <a:cs typeface="굴림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31923" y="1790763"/>
          <a:ext cx="2514600" cy="1843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914400"/>
                <a:gridCol w="1447800"/>
                <a:gridCol w="76200"/>
              </a:tblGrid>
              <a:tr h="34671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ea typeface="+mj-ea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ea typeface="+mj-ea"/>
                          <a:cs typeface="굴림"/>
                        </a:rPr>
                        <a:t>과목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89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000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  <a:defRPr/>
                      </a:pPr>
                      <a:r>
                        <a:rPr sz="1600" b="1" spc="5">
                          <a:latin typeface="굴림"/>
                          <a:ea typeface="+mj-ea"/>
                          <a:cs typeface="굴림"/>
                        </a:rPr>
                        <a:t>2001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000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  <a:defRPr/>
                      </a:pPr>
                      <a:r>
                        <a:rPr sz="1600" b="1" spc="15">
                          <a:latin typeface="굴림"/>
                          <a:ea typeface="+mj-ea"/>
                          <a:cs typeface="굴림"/>
                        </a:rPr>
                        <a:t>전산학개론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83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844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233"/>
                        </a:spcBef>
                        <a:defRPr/>
                      </a:pPr>
                      <a:r>
                        <a:rPr sz="1600" b="1" spc="5">
                          <a:latin typeface="굴림"/>
                          <a:ea typeface="+mj-ea"/>
                          <a:cs typeface="굴림"/>
                        </a:rPr>
                        <a:t>2001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844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233"/>
                        </a:spcBef>
                        <a:defRPr/>
                      </a:pPr>
                      <a:r>
                        <a:rPr sz="1600" b="1" spc="15">
                          <a:latin typeface="굴림"/>
                          <a:ea typeface="+mj-ea"/>
                          <a:cs typeface="굴림"/>
                        </a:rPr>
                        <a:t>이산수학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2969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3111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defRPr/>
                      </a:pPr>
                      <a:r>
                        <a:rPr sz="1600" b="1" spc="5">
                          <a:latin typeface="굴림"/>
                          <a:ea typeface="+mj-ea"/>
                          <a:cs typeface="굴림"/>
                        </a:rPr>
                        <a:t>2002</a:t>
                      </a:r>
                      <a:endParaRPr sz="1600" b="1" spc="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>
                          <a:latin typeface="굴림"/>
                          <a:ea typeface="+mj-ea"/>
                          <a:cs typeface="굴림"/>
                        </a:rPr>
                        <a:t>2003</a:t>
                      </a:r>
                      <a:endParaRPr sz="1600" b="1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 spc="5">
                          <a:latin typeface="굴림"/>
                          <a:ea typeface="+mj-ea"/>
                          <a:cs typeface="굴림"/>
                        </a:rPr>
                        <a:t>2003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111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defRPr/>
                      </a:pPr>
                      <a:r>
                        <a:rPr sz="1600" b="1" spc="15">
                          <a:latin typeface="굴림"/>
                          <a:ea typeface="+mj-ea"/>
                          <a:cs typeface="굴림"/>
                        </a:rPr>
                        <a:t>전산학개론</a:t>
                      </a:r>
                      <a:endParaRPr sz="1600" b="1" spc="1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10">
                          <a:latin typeface="굴림"/>
                          <a:ea typeface="+mj-ea"/>
                          <a:cs typeface="굴림"/>
                        </a:rPr>
                        <a:t>웹디자인</a:t>
                      </a:r>
                      <a:endParaRPr sz="1600" b="1" spc="10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 spc="15">
                          <a:latin typeface="굴림"/>
                          <a:ea typeface="+mj-ea"/>
                          <a:cs typeface="굴림"/>
                        </a:rPr>
                        <a:t>이산수학</a:t>
                      </a:r>
                      <a:endParaRPr sz="16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023228" y="1497329"/>
            <a:ext cx="83058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ea typeface="+mj-ea"/>
                <a:cs typeface="굴림"/>
              </a:rPr>
              <a:t>수강과목</a:t>
            </a:r>
            <a:endParaRPr sz="1600">
              <a:latin typeface="굴림"/>
              <a:ea typeface="+mj-ea"/>
              <a:cs typeface="굴림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62312" y="4176712"/>
          <a:ext cx="3977004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38605"/>
                <a:gridCol w="1219199"/>
              </a:tblGrid>
              <a:tr h="334645">
                <a:tc>
                  <a:txBody>
                    <a:bodyPr vert="horz" lIns="0" tIns="43814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학생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2545" rIns="0" bIns="0" anchor="t" anchorCtr="0"/>
                    <a:p>
                      <a:pPr marL="207010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수강과목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 rowSpan="2">
                  <a:txBody>
                    <a:bodyPr vert="horz" lIns="0" tIns="13335" rIns="0" bIns="0" anchor="t" anchorCtr="0"/>
                    <a:p>
                      <a:pPr marL="92075" marR="716915">
                        <a:lnSpc>
                          <a:spcPts val="2300"/>
                        </a:lnSpc>
                        <a:spcBef>
                          <a:spcPts val="104"/>
                        </a:spcBef>
                        <a:defRPr/>
                      </a:pPr>
                      <a:r>
                        <a:rPr sz="1600" b="1" spc="-15">
                          <a:latin typeface="돋움"/>
                          <a:cs typeface="돋움"/>
                        </a:rPr>
                        <a:t>학번  이름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0" tIns="12065" rIns="0" bIns="0" anchor="t" anchorCtr="0"/>
                    <a:p>
                      <a:pPr marL="92075" marR="717550">
                        <a:lnSpc>
                          <a:spcPts val="23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600" b="1" spc="-15">
                          <a:latin typeface="돋움"/>
                          <a:cs typeface="돋움"/>
                        </a:rPr>
                        <a:t>학번  과목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642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867400" y="4706111"/>
            <a:ext cx="152400" cy="304800"/>
          </a:xfrm>
          <a:custGeom>
            <a:avLst/>
            <a:gdLst/>
            <a:rect l="l" t="t" r="r" b="b"/>
            <a:pathLst>
              <a:path w="152400" h="304800">
                <a:moveTo>
                  <a:pt x="152400" y="0"/>
                </a:moveTo>
                <a:lnTo>
                  <a:pt x="0" y="152400"/>
                </a:lnTo>
                <a:lnTo>
                  <a:pt x="152400" y="304800"/>
                </a:lnTo>
                <a:lnTo>
                  <a:pt x="1524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" name="object 13"/>
          <p:cNvGrpSpPr/>
          <p:nvPr/>
        </p:nvGrpSpPr>
        <p:grpSpPr>
          <a:xfrm rot="0">
            <a:off x="4950714" y="2235454"/>
            <a:ext cx="993140" cy="3517900"/>
            <a:chOff x="4950714" y="2235454"/>
            <a:chExt cx="993140" cy="3517900"/>
          </a:xfrm>
        </p:grpSpPr>
        <p:sp>
          <p:nvSpPr>
            <p:cNvPr id="14" name="object 14"/>
            <p:cNvSpPr/>
            <p:nvPr/>
          </p:nvSpPr>
          <p:spPr>
            <a:xfrm>
              <a:off x="4950714" y="2235453"/>
              <a:ext cx="993140" cy="395605"/>
            </a:xfrm>
            <a:custGeom>
              <a:avLst/>
              <a:gdLst/>
              <a:rect l="l" t="t" r="r" b="b"/>
              <a:pathLst>
                <a:path w="993139" h="395605">
                  <a:moveTo>
                    <a:pt x="989444" y="83947"/>
                  </a:moveTo>
                  <a:lnTo>
                    <a:pt x="929132" y="83947"/>
                  </a:lnTo>
                  <a:lnTo>
                    <a:pt x="916381" y="83947"/>
                  </a:lnTo>
                  <a:lnTo>
                    <a:pt x="914019" y="114681"/>
                  </a:lnTo>
                  <a:lnTo>
                    <a:pt x="989444" y="83947"/>
                  </a:lnTo>
                  <a:close/>
                </a:path>
                <a:path w="993139" h="395605">
                  <a:moveTo>
                    <a:pt x="992886" y="82550"/>
                  </a:moveTo>
                  <a:lnTo>
                    <a:pt x="919861" y="38735"/>
                  </a:lnTo>
                  <a:lnTo>
                    <a:pt x="917422" y="70408"/>
                  </a:lnTo>
                  <a:lnTo>
                    <a:pt x="2794" y="0"/>
                  </a:lnTo>
                  <a:lnTo>
                    <a:pt x="2286" y="6350"/>
                  </a:lnTo>
                  <a:lnTo>
                    <a:pt x="0" y="12319"/>
                  </a:lnTo>
                  <a:lnTo>
                    <a:pt x="919492" y="365925"/>
                  </a:lnTo>
                  <a:lnTo>
                    <a:pt x="908050" y="395605"/>
                  </a:lnTo>
                  <a:lnTo>
                    <a:pt x="992886" y="387350"/>
                  </a:lnTo>
                  <a:lnTo>
                    <a:pt x="977455" y="370459"/>
                  </a:lnTo>
                  <a:lnTo>
                    <a:pt x="935482" y="324485"/>
                  </a:lnTo>
                  <a:lnTo>
                    <a:pt x="924052" y="354114"/>
                  </a:lnTo>
                  <a:lnTo>
                    <a:pt x="45275" y="16052"/>
                  </a:lnTo>
                  <a:lnTo>
                    <a:pt x="916457" y="82981"/>
                  </a:lnTo>
                  <a:lnTo>
                    <a:pt x="929195" y="82981"/>
                  </a:lnTo>
                  <a:lnTo>
                    <a:pt x="991844" y="82981"/>
                  </a:lnTo>
                  <a:lnTo>
                    <a:pt x="992886" y="82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62728" y="5676900"/>
              <a:ext cx="609600" cy="76200"/>
            </a:xfrm>
            <a:custGeom>
              <a:avLst/>
              <a:gdLst/>
              <a:rect l="l" t="t" r="r" b="b"/>
              <a:pathLst>
                <a:path w="609600" h="76200">
                  <a:moveTo>
                    <a:pt x="533400" y="0"/>
                  </a:moveTo>
                  <a:lnTo>
                    <a:pt x="533400" y="76200"/>
                  </a:lnTo>
                  <a:lnTo>
                    <a:pt x="596900" y="44450"/>
                  </a:lnTo>
                  <a:lnTo>
                    <a:pt x="546100" y="44450"/>
                  </a:lnTo>
                  <a:lnTo>
                    <a:pt x="546100" y="31750"/>
                  </a:lnTo>
                  <a:lnTo>
                    <a:pt x="596900" y="31750"/>
                  </a:lnTo>
                  <a:lnTo>
                    <a:pt x="533400" y="0"/>
                  </a:lnTo>
                  <a:close/>
                </a:path>
                <a:path w="609600" h="76200">
                  <a:moveTo>
                    <a:pt x="533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33400" y="44450"/>
                  </a:lnTo>
                  <a:lnTo>
                    <a:pt x="533400" y="31750"/>
                  </a:lnTo>
                  <a:close/>
                </a:path>
                <a:path w="609600" h="76200">
                  <a:moveTo>
                    <a:pt x="596900" y="31750"/>
                  </a:moveTo>
                  <a:lnTo>
                    <a:pt x="546100" y="31750"/>
                  </a:lnTo>
                  <a:lnTo>
                    <a:pt x="546100" y="44450"/>
                  </a:lnTo>
                  <a:lnTo>
                    <a:pt x="596900" y="44450"/>
                  </a:lnTo>
                  <a:lnTo>
                    <a:pt x="609600" y="38100"/>
                  </a:lnTo>
                  <a:lnTo>
                    <a:pt x="596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40100" y="3696080"/>
            <a:ext cx="400177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3.12&gt;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학생쪽에서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수강과목과의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카디낼러티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25</a:t>
            </a:fld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3203575" y="5510276"/>
            <a:ext cx="4047490" cy="78803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141095">
              <a:lnSpc>
                <a:spcPct val="100000"/>
              </a:lnSpc>
              <a:spcBef>
                <a:spcPts val="100"/>
              </a:spcBef>
              <a:tabLst>
                <a:tab pos="2860040" algn="l"/>
              </a:tabLst>
              <a:defRPr/>
            </a:pPr>
            <a:r>
              <a:rPr sz="2400">
                <a:latin typeface="Wingdings"/>
                <a:cs typeface="Wingdings"/>
              </a:rPr>
              <a:t></a:t>
            </a:r>
            <a:r>
              <a:rPr sz="2400">
                <a:latin typeface="Times New Roman"/>
                <a:cs typeface="Times New Roman"/>
              </a:rPr>
              <a:t>	</a:t>
            </a:r>
            <a:r>
              <a:rPr sz="2400" spc="-5">
                <a:latin typeface="Times New Roman"/>
                <a:cs typeface="Times New Roman"/>
              </a:rPr>
              <a:t>N</a:t>
            </a:r>
            <a:endParaRPr sz="2400" spc="-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3.13&gt;</a:t>
            </a:r>
            <a:r>
              <a:rPr sz="1400" b="1" spc="-5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학생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1명이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N개의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과목과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관련이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있음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7185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예제</a:t>
            </a:r>
            <a:endParaRPr sz="2000">
              <a:latin typeface="굴림"/>
              <a:ea typeface="+mj-ea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028" y="1497329"/>
            <a:ext cx="83058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ea typeface="+mj-ea"/>
                <a:cs typeface="굴림"/>
              </a:rPr>
              <a:t>수강과목</a:t>
            </a:r>
            <a:endParaRPr sz="1600">
              <a:latin typeface="굴림"/>
              <a:ea typeface="+mj-ea"/>
              <a:cs typeface="굴림"/>
            </a:endParaRPr>
          </a:p>
        </p:txBody>
      </p:sp>
      <p:grpSp>
        <p:nvGrpSpPr>
          <p:cNvPr id="5" name="object 5"/>
          <p:cNvGrpSpPr/>
          <p:nvPr/>
        </p:nvGrpSpPr>
        <p:grpSpPr>
          <a:xfrm rot="0">
            <a:off x="2743200" y="2130551"/>
            <a:ext cx="5638800" cy="615950"/>
            <a:chOff x="2743200" y="2130551"/>
            <a:chExt cx="5638800" cy="615950"/>
          </a:xfrm>
        </p:grpSpPr>
        <p:sp>
          <p:nvSpPr>
            <p:cNvPr id="6" name="object 6"/>
            <p:cNvSpPr/>
            <p:nvPr/>
          </p:nvSpPr>
          <p:spPr>
            <a:xfrm>
              <a:off x="5867400" y="2455163"/>
              <a:ext cx="2514600" cy="291465"/>
            </a:xfrm>
            <a:custGeom>
              <a:avLst/>
              <a:gdLst/>
              <a:rect l="l" t="t" r="r" b="b"/>
              <a:pathLst>
                <a:path w="2514600" h="291464">
                  <a:moveTo>
                    <a:pt x="2466085" y="0"/>
                  </a:moveTo>
                  <a:lnTo>
                    <a:pt x="48513" y="0"/>
                  </a:lnTo>
                  <a:lnTo>
                    <a:pt x="29628" y="3811"/>
                  </a:lnTo>
                  <a:lnTo>
                    <a:pt x="14208" y="14208"/>
                  </a:lnTo>
                  <a:lnTo>
                    <a:pt x="3811" y="29628"/>
                  </a:lnTo>
                  <a:lnTo>
                    <a:pt x="0" y="48513"/>
                  </a:lnTo>
                  <a:lnTo>
                    <a:pt x="0" y="242570"/>
                  </a:lnTo>
                  <a:lnTo>
                    <a:pt x="3811" y="261455"/>
                  </a:lnTo>
                  <a:lnTo>
                    <a:pt x="14208" y="276875"/>
                  </a:lnTo>
                  <a:lnTo>
                    <a:pt x="29628" y="287272"/>
                  </a:lnTo>
                  <a:lnTo>
                    <a:pt x="48513" y="291084"/>
                  </a:lnTo>
                  <a:lnTo>
                    <a:pt x="2466085" y="291084"/>
                  </a:lnTo>
                  <a:lnTo>
                    <a:pt x="2484971" y="287272"/>
                  </a:lnTo>
                  <a:lnTo>
                    <a:pt x="2500391" y="276875"/>
                  </a:lnTo>
                  <a:lnTo>
                    <a:pt x="2510788" y="261455"/>
                  </a:lnTo>
                  <a:lnTo>
                    <a:pt x="2514600" y="242570"/>
                  </a:lnTo>
                  <a:lnTo>
                    <a:pt x="2514600" y="48513"/>
                  </a:lnTo>
                  <a:lnTo>
                    <a:pt x="2510788" y="29628"/>
                  </a:lnTo>
                  <a:lnTo>
                    <a:pt x="2500391" y="14208"/>
                  </a:lnTo>
                  <a:lnTo>
                    <a:pt x="2484971" y="3811"/>
                  </a:lnTo>
                  <a:lnTo>
                    <a:pt x="246608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2743200" y="2130551"/>
              <a:ext cx="2133600" cy="277495"/>
            </a:xfrm>
            <a:custGeom>
              <a:avLst/>
              <a:gdLst/>
              <a:rect l="l" t="t" r="r" b="b"/>
              <a:pathLst>
                <a:path w="2133600" h="277494">
                  <a:moveTo>
                    <a:pt x="2087372" y="0"/>
                  </a:moveTo>
                  <a:lnTo>
                    <a:pt x="46227" y="0"/>
                  </a:lnTo>
                  <a:lnTo>
                    <a:pt x="28235" y="3633"/>
                  </a:lnTo>
                  <a:lnTo>
                    <a:pt x="13541" y="13541"/>
                  </a:lnTo>
                  <a:lnTo>
                    <a:pt x="3633" y="28235"/>
                  </a:lnTo>
                  <a:lnTo>
                    <a:pt x="0" y="46227"/>
                  </a:lnTo>
                  <a:lnTo>
                    <a:pt x="0" y="231139"/>
                  </a:lnTo>
                  <a:lnTo>
                    <a:pt x="3633" y="249132"/>
                  </a:lnTo>
                  <a:lnTo>
                    <a:pt x="13541" y="263826"/>
                  </a:lnTo>
                  <a:lnTo>
                    <a:pt x="28235" y="273734"/>
                  </a:lnTo>
                  <a:lnTo>
                    <a:pt x="46227" y="277368"/>
                  </a:lnTo>
                  <a:lnTo>
                    <a:pt x="2087372" y="277368"/>
                  </a:lnTo>
                  <a:lnTo>
                    <a:pt x="2105364" y="273734"/>
                  </a:lnTo>
                  <a:lnTo>
                    <a:pt x="2120058" y="263826"/>
                  </a:lnTo>
                  <a:lnTo>
                    <a:pt x="2129966" y="249132"/>
                  </a:lnTo>
                  <a:lnTo>
                    <a:pt x="2133600" y="231139"/>
                  </a:lnTo>
                  <a:lnTo>
                    <a:pt x="2133600" y="46227"/>
                  </a:lnTo>
                  <a:lnTo>
                    <a:pt x="2129966" y="28235"/>
                  </a:lnTo>
                  <a:lnTo>
                    <a:pt x="2120058" y="13541"/>
                  </a:lnTo>
                  <a:lnTo>
                    <a:pt x="2105364" y="3633"/>
                  </a:lnTo>
                  <a:lnTo>
                    <a:pt x="208737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31857" y="1770062"/>
          <a:ext cx="2133600" cy="155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914400"/>
                <a:gridCol w="1066800"/>
                <a:gridCol w="76200"/>
              </a:tblGrid>
              <a:tr h="33972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R="273685" algn="r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ea typeface="+mj-ea"/>
                          <a:cs typeface="굴림"/>
                        </a:rPr>
                        <a:t>학번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ea typeface="+mj-ea"/>
                          <a:cs typeface="굴림"/>
                        </a:rPr>
                        <a:t>이름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6355" rIns="0" bIns="0" anchor="t" anchorCtr="0"/>
                    <a:p>
                      <a:pPr marR="307340" algn="r">
                        <a:lnSpc>
                          <a:spcPct val="100000"/>
                        </a:lnSpc>
                        <a:spcBef>
                          <a:spcPts val="365"/>
                        </a:spcBef>
                        <a:defRPr/>
                      </a:pPr>
                      <a:r>
                        <a:rPr sz="1400" b="1" spc="5">
                          <a:latin typeface="굴림"/>
                          <a:ea typeface="+mj-ea"/>
                          <a:cs typeface="굴림"/>
                        </a:rPr>
                        <a:t>21001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6355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  <a:defRPr/>
                      </a:pPr>
                      <a:r>
                        <a:rPr sz="1400" b="1" spc="15">
                          <a:latin typeface="굴림"/>
                          <a:ea typeface="+mj-ea"/>
                          <a:cs typeface="굴림"/>
                        </a:rPr>
                        <a:t>김철수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71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1841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  <a:defRPr/>
                      </a:pPr>
                      <a:r>
                        <a:rPr sz="1400" b="1" spc="5">
                          <a:latin typeface="굴림"/>
                          <a:ea typeface="+mj-ea"/>
                          <a:cs typeface="굴림"/>
                        </a:rPr>
                        <a:t>21002</a:t>
                      </a:r>
                      <a:endParaRPr sz="1400" b="1" spc="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400" b="1" spc="5">
                          <a:latin typeface="굴림"/>
                          <a:ea typeface="+mj-ea"/>
                          <a:cs typeface="굴림"/>
                        </a:rPr>
                        <a:t>21003</a:t>
                      </a:r>
                      <a:endParaRPr sz="1400" b="1" spc="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 spc="5">
                          <a:latin typeface="굴림"/>
                          <a:ea typeface="+mj-ea"/>
                          <a:cs typeface="굴림"/>
                        </a:rPr>
                        <a:t>21004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8415" rIns="0" bIns="0" anchor="t" anchorCtr="0"/>
                    <a:p>
                      <a:pPr marL="269240">
                        <a:lnSpc>
                          <a:spcPct val="100000"/>
                        </a:lnSpc>
                        <a:spcBef>
                          <a:spcPts val="145"/>
                        </a:spcBef>
                        <a:defRPr/>
                      </a:pPr>
                      <a:r>
                        <a:rPr sz="1400" b="1" spc="15">
                          <a:latin typeface="굴림"/>
                          <a:ea typeface="+mj-ea"/>
                          <a:cs typeface="굴림"/>
                        </a:rPr>
                        <a:t>양길현</a:t>
                      </a:r>
                      <a:endParaRPr sz="1400" b="1" spc="1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400" b="1" spc="15">
                          <a:latin typeface="굴림"/>
                          <a:ea typeface="+mj-ea"/>
                          <a:cs typeface="굴림"/>
                        </a:rPr>
                        <a:t>임영수</a:t>
                      </a:r>
                      <a:endParaRPr sz="1400" b="1" spc="1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 spc="15">
                          <a:latin typeface="굴림"/>
                          <a:ea typeface="+mj-ea"/>
                          <a:cs typeface="굴림"/>
                        </a:rPr>
                        <a:t>박한나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822194" y="1476197"/>
            <a:ext cx="42862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ea typeface="+mj-ea"/>
                <a:cs typeface="굴림"/>
              </a:rPr>
              <a:t>학생</a:t>
            </a:r>
            <a:endParaRPr sz="1600">
              <a:latin typeface="굴림"/>
              <a:ea typeface="+mj-ea"/>
              <a:cs typeface="굴림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853112" y="1790763"/>
          <a:ext cx="2514600" cy="1843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914400"/>
                <a:gridCol w="1447800"/>
                <a:gridCol w="76200"/>
              </a:tblGrid>
              <a:tr h="33464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51435" rIns="0" bIns="0" anchor="t" anchorCtr="0"/>
                    <a:p>
                      <a:pPr marL="28003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ea typeface="+mj-ea"/>
                          <a:cs typeface="굴림"/>
                        </a:rPr>
                        <a:t>학번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ea typeface="+mj-ea"/>
                          <a:cs typeface="굴림"/>
                        </a:rPr>
                        <a:t>과목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496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5">
                          <a:latin typeface="굴림"/>
                          <a:ea typeface="+mj-ea"/>
                          <a:cs typeface="굴림"/>
                        </a:rPr>
                        <a:t>2001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0">
                          <a:latin typeface="굴림"/>
                          <a:ea typeface="+mj-ea"/>
                          <a:cs typeface="굴림"/>
                        </a:rPr>
                        <a:t>전산학개론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83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 marL="92075">
                        <a:lnSpc>
                          <a:spcPts val="1620"/>
                        </a:lnSpc>
                        <a:defRPr/>
                      </a:pPr>
                      <a:r>
                        <a:rPr sz="1400" b="1" spc="5">
                          <a:latin typeface="굴림"/>
                          <a:ea typeface="+mj-ea"/>
                          <a:cs typeface="굴림"/>
                        </a:rPr>
                        <a:t>2001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 marL="92075">
                        <a:lnSpc>
                          <a:spcPts val="1620"/>
                        </a:lnSpc>
                        <a:defRPr/>
                      </a:pPr>
                      <a:r>
                        <a:rPr sz="1400" b="1" spc="15">
                          <a:latin typeface="굴림"/>
                          <a:ea typeface="+mj-ea"/>
                          <a:cs typeface="굴림"/>
                        </a:rPr>
                        <a:t>이산수학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2969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 marL="92075">
                        <a:lnSpc>
                          <a:spcPts val="1345"/>
                        </a:lnSpc>
                        <a:defRPr/>
                      </a:pPr>
                      <a:r>
                        <a:rPr sz="1400" b="1" spc="5">
                          <a:latin typeface="굴림"/>
                          <a:ea typeface="+mj-ea"/>
                          <a:cs typeface="굴림"/>
                        </a:rPr>
                        <a:t>2002</a:t>
                      </a:r>
                      <a:endParaRPr sz="1400" b="1" spc="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400" b="1" spc="5">
                          <a:latin typeface="굴림"/>
                          <a:ea typeface="+mj-ea"/>
                          <a:cs typeface="굴림"/>
                        </a:rPr>
                        <a:t>2003</a:t>
                      </a:r>
                      <a:endParaRPr sz="1400" b="1" spc="5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 spc="5">
                          <a:latin typeface="굴림"/>
                          <a:ea typeface="+mj-ea"/>
                          <a:cs typeface="굴림"/>
                        </a:rPr>
                        <a:t>2003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 marL="92075">
                        <a:lnSpc>
                          <a:spcPts val="1345"/>
                        </a:lnSpc>
                        <a:defRPr/>
                      </a:pPr>
                      <a:r>
                        <a:rPr sz="1400" b="1" spc="10">
                          <a:latin typeface="굴림"/>
                          <a:ea typeface="+mj-ea"/>
                          <a:cs typeface="굴림"/>
                        </a:rPr>
                        <a:t>전산학개론</a:t>
                      </a:r>
                      <a:endParaRPr sz="1400" b="1" spc="10">
                        <a:latin typeface="굴림"/>
                        <a:ea typeface="+mj-ea"/>
                        <a:cs typeface="굴림"/>
                      </a:endParaRPr>
                    </a:p>
                    <a:p>
                      <a:pPr marL="92075" marR="640715">
                        <a:lnSpc>
                          <a:spcPts val="2020"/>
                        </a:lnSpc>
                        <a:spcBef>
                          <a:spcPts val="120"/>
                        </a:spcBef>
                        <a:defRPr/>
                      </a:pPr>
                      <a:r>
                        <a:rPr sz="1400" b="1" spc="-15">
                          <a:latin typeface="굴림"/>
                          <a:ea typeface="+mj-ea"/>
                          <a:cs typeface="굴림"/>
                        </a:rPr>
                        <a:t>웹디</a:t>
                      </a:r>
                      <a:r>
                        <a:rPr sz="1400" b="1" spc="-25">
                          <a:latin typeface="굴림"/>
                          <a:ea typeface="+mj-ea"/>
                          <a:cs typeface="굴림"/>
                        </a:rPr>
                        <a:t>자</a:t>
                      </a:r>
                      <a:r>
                        <a:rPr sz="1400" b="1">
                          <a:latin typeface="굴림"/>
                          <a:ea typeface="+mj-ea"/>
                          <a:cs typeface="굴림"/>
                        </a:rPr>
                        <a:t>인  </a:t>
                      </a:r>
                      <a:r>
                        <a:rPr sz="1400" b="1" spc="-15">
                          <a:latin typeface="굴림"/>
                          <a:ea typeface="+mj-ea"/>
                          <a:cs typeface="굴림"/>
                        </a:rPr>
                        <a:t>이산</a:t>
                      </a:r>
                      <a:r>
                        <a:rPr sz="1400" b="1" spc="-25">
                          <a:latin typeface="굴림"/>
                          <a:ea typeface="+mj-ea"/>
                          <a:cs typeface="굴림"/>
                        </a:rPr>
                        <a:t>수</a:t>
                      </a:r>
                      <a:r>
                        <a:rPr sz="1400" b="1">
                          <a:latin typeface="굴림"/>
                          <a:ea typeface="+mj-ea"/>
                          <a:cs typeface="굴림"/>
                        </a:rPr>
                        <a:t>학</a:t>
                      </a:r>
                      <a:endParaRPr sz="1400">
                        <a:latin typeface="굴림"/>
                        <a:ea typeface="+mj-ea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71888" y="4183062"/>
          <a:ext cx="3977003" cy="1244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76834"/>
                <a:gridCol w="1461769"/>
                <a:gridCol w="1219200"/>
              </a:tblGrid>
              <a:tr h="334645">
                <a:tc>
                  <a:txBody>
                    <a:bodyPr vert="horz" lIns="0" tIns="4508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학생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 vert="horz" lIns="0" tIns="43180" rIns="0" bIns="0" anchor="t" anchorCtr="0"/>
                    <a:p>
                      <a:pPr marL="258445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수강과목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060">
                <a:tc rowSpan="4">
                  <a:txBody>
                    <a:bodyPr vert="horz" lIns="0" tIns="2539" rIns="0" bIns="0" anchor="t" anchorCtr="0"/>
                    <a:p>
                      <a:pPr marL="91440" marR="765810">
                        <a:lnSpc>
                          <a:spcPct val="120000"/>
                        </a:lnSpc>
                        <a:spcBef>
                          <a:spcPts val="20"/>
                        </a:spcBef>
                        <a:defRPr/>
                      </a:pPr>
                      <a:r>
                        <a:rPr sz="1400" b="1" spc="-15">
                          <a:latin typeface="돋움"/>
                          <a:cs typeface="돋움"/>
                        </a:rPr>
                        <a:t>학번  이름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rowSpan="4">
                  <a:txBody>
                    <a:bodyPr vert="horz" lIns="0" tIns="634" rIns="0" bIns="0" anchor="t" anchorCtr="0"/>
                    <a:p>
                      <a:pPr marL="92075" marR="765175">
                        <a:lnSpc>
                          <a:spcPct val="12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400" b="1" spc="-15">
                          <a:latin typeface="돋움"/>
                          <a:cs typeface="돋움"/>
                        </a:rPr>
                        <a:t>학번  과목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22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745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309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 rot="0">
            <a:off x="4847844" y="2304033"/>
            <a:ext cx="1021715" cy="3469004"/>
            <a:chOff x="4847844" y="2304033"/>
            <a:chExt cx="1021715" cy="3469004"/>
          </a:xfrm>
        </p:grpSpPr>
        <p:sp>
          <p:nvSpPr>
            <p:cNvPr id="13" name="object 13"/>
            <p:cNvSpPr/>
            <p:nvPr/>
          </p:nvSpPr>
          <p:spPr>
            <a:xfrm>
              <a:off x="4876800" y="2304033"/>
              <a:ext cx="992505" cy="325120"/>
            </a:xfrm>
            <a:custGeom>
              <a:avLst/>
              <a:gdLst/>
              <a:rect l="l" t="t" r="r" b="b"/>
              <a:pathLst>
                <a:path w="992504" h="325119">
                  <a:moveTo>
                    <a:pt x="74723" y="30270"/>
                  </a:moveTo>
                  <a:lnTo>
                    <a:pt x="70953" y="42474"/>
                  </a:lnTo>
                  <a:lnTo>
                    <a:pt x="988695" y="324865"/>
                  </a:lnTo>
                  <a:lnTo>
                    <a:pt x="992504" y="312674"/>
                  </a:lnTo>
                  <a:lnTo>
                    <a:pt x="74723" y="30270"/>
                  </a:lnTo>
                  <a:close/>
                </a:path>
                <a:path w="992504" h="325119">
                  <a:moveTo>
                    <a:pt x="84074" y="0"/>
                  </a:moveTo>
                  <a:lnTo>
                    <a:pt x="0" y="13969"/>
                  </a:lnTo>
                  <a:lnTo>
                    <a:pt x="61595" y="72770"/>
                  </a:lnTo>
                  <a:lnTo>
                    <a:pt x="70953" y="42474"/>
                  </a:lnTo>
                  <a:lnTo>
                    <a:pt x="58800" y="38735"/>
                  </a:lnTo>
                  <a:lnTo>
                    <a:pt x="62611" y="26542"/>
                  </a:lnTo>
                  <a:lnTo>
                    <a:pt x="75874" y="26542"/>
                  </a:lnTo>
                  <a:lnTo>
                    <a:pt x="84074" y="0"/>
                  </a:lnTo>
                  <a:close/>
                </a:path>
                <a:path w="992504" h="325119">
                  <a:moveTo>
                    <a:pt x="62611" y="26542"/>
                  </a:moveTo>
                  <a:lnTo>
                    <a:pt x="58800" y="38735"/>
                  </a:lnTo>
                  <a:lnTo>
                    <a:pt x="70953" y="42474"/>
                  </a:lnTo>
                  <a:lnTo>
                    <a:pt x="74723" y="30270"/>
                  </a:lnTo>
                  <a:lnTo>
                    <a:pt x="62611" y="26542"/>
                  </a:lnTo>
                  <a:close/>
                </a:path>
                <a:path w="992504" h="325119">
                  <a:moveTo>
                    <a:pt x="75874" y="26542"/>
                  </a:moveTo>
                  <a:lnTo>
                    <a:pt x="62611" y="26542"/>
                  </a:lnTo>
                  <a:lnTo>
                    <a:pt x="74723" y="30270"/>
                  </a:lnTo>
                  <a:lnTo>
                    <a:pt x="75874" y="26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7844" y="5696788"/>
              <a:ext cx="876935" cy="76200"/>
            </a:xfrm>
            <a:custGeom>
              <a:avLst/>
              <a:gdLst/>
              <a:rect l="l" t="t" r="r" b="b"/>
              <a:pathLst>
                <a:path w="876935" h="76200">
                  <a:moveTo>
                    <a:pt x="75437" y="0"/>
                  </a:moveTo>
                  <a:lnTo>
                    <a:pt x="0" y="39547"/>
                  </a:lnTo>
                  <a:lnTo>
                    <a:pt x="76961" y="76187"/>
                  </a:lnTo>
                  <a:lnTo>
                    <a:pt x="76331" y="44678"/>
                  </a:lnTo>
                  <a:lnTo>
                    <a:pt x="63626" y="44678"/>
                  </a:lnTo>
                  <a:lnTo>
                    <a:pt x="63372" y="31978"/>
                  </a:lnTo>
                  <a:lnTo>
                    <a:pt x="76072" y="31735"/>
                  </a:lnTo>
                  <a:lnTo>
                    <a:pt x="75437" y="0"/>
                  </a:lnTo>
                  <a:close/>
                </a:path>
                <a:path w="876935" h="76200">
                  <a:moveTo>
                    <a:pt x="76072" y="31735"/>
                  </a:moveTo>
                  <a:lnTo>
                    <a:pt x="63372" y="31978"/>
                  </a:lnTo>
                  <a:lnTo>
                    <a:pt x="63626" y="44678"/>
                  </a:lnTo>
                  <a:lnTo>
                    <a:pt x="76326" y="44435"/>
                  </a:lnTo>
                  <a:lnTo>
                    <a:pt x="76072" y="31735"/>
                  </a:lnTo>
                  <a:close/>
                </a:path>
                <a:path w="876935" h="76200">
                  <a:moveTo>
                    <a:pt x="76326" y="44435"/>
                  </a:moveTo>
                  <a:lnTo>
                    <a:pt x="63626" y="44678"/>
                  </a:lnTo>
                  <a:lnTo>
                    <a:pt x="76331" y="44678"/>
                  </a:lnTo>
                  <a:lnTo>
                    <a:pt x="76326" y="44435"/>
                  </a:lnTo>
                  <a:close/>
                </a:path>
                <a:path w="876935" h="76200">
                  <a:moveTo>
                    <a:pt x="876172" y="16433"/>
                  </a:moveTo>
                  <a:lnTo>
                    <a:pt x="76072" y="31735"/>
                  </a:lnTo>
                  <a:lnTo>
                    <a:pt x="76326" y="44435"/>
                  </a:lnTo>
                  <a:lnTo>
                    <a:pt x="876426" y="29133"/>
                  </a:lnTo>
                  <a:lnTo>
                    <a:pt x="876172" y="164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95598" y="3696080"/>
            <a:ext cx="400177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3.14&gt;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수강과목쪽에서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학생과의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카디낼러티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26</a:t>
            </a:fld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3051175" y="5327917"/>
            <a:ext cx="4785995" cy="894715"/>
          </a:xfrm>
          <a:prstGeom prst="rect">
            <a:avLst/>
          </a:prstGeom>
        </p:spPr>
        <p:txBody>
          <a:bodyPr vert="horz" wrap="square" lIns="0" tIns="194945" rIns="0" bIns="0">
            <a:spAutoFit/>
          </a:bodyPr>
          <a:lstStyle/>
          <a:p>
            <a:pPr marL="1202690">
              <a:lnSpc>
                <a:spcPct val="100000"/>
              </a:lnSpc>
              <a:spcBef>
                <a:spcPts val="1535"/>
              </a:spcBef>
              <a:tabLst>
                <a:tab pos="2922270" algn="l"/>
              </a:tabLst>
              <a:defRPr/>
            </a:pPr>
            <a:r>
              <a:rPr sz="2400">
                <a:latin typeface="Wingdings"/>
                <a:cs typeface="Wingdings"/>
              </a:rPr>
              <a:t></a:t>
            </a:r>
            <a:r>
              <a:rPr sz="2400">
                <a:latin typeface="Times New Roman"/>
                <a:cs typeface="Times New Roman"/>
              </a:rPr>
              <a:t>	</a:t>
            </a:r>
            <a:r>
              <a:rPr sz="2400">
                <a:latin typeface="Wingdings"/>
                <a:cs typeface="Wingdings"/>
              </a:rPr>
              <a:t>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3.15&gt;</a:t>
            </a:r>
            <a:r>
              <a:rPr sz="1400" b="1" spc="-5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수강과목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1개의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정보는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학생</a:t>
            </a:r>
            <a:r>
              <a:rPr sz="1400" b="1" spc="-4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1명과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관계를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가짐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3.4</a:t>
            </a:r>
            <a:r>
              <a:rPr dirty="0" sz="3000" spc="-85"/>
              <a:t> </a:t>
            </a:r>
            <a:r>
              <a:rPr dirty="0"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718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예제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2451" y="2813050"/>
            <a:ext cx="1219200" cy="1266825"/>
          </a:xfrm>
          <a:custGeom>
            <a:avLst/>
            <a:gdLst/>
            <a:ahLst/>
            <a:cxnLst/>
            <a:rect l="l" t="t" r="r" b="b"/>
            <a:pathLst>
              <a:path w="1219200" h="1266825">
                <a:moveTo>
                  <a:pt x="0" y="0"/>
                </a:moveTo>
                <a:lnTo>
                  <a:pt x="0" y="1266825"/>
                </a:lnTo>
              </a:path>
              <a:path w="1219200" h="1266825">
                <a:moveTo>
                  <a:pt x="1219200" y="0"/>
                </a:moveTo>
                <a:lnTo>
                  <a:pt x="1219200" y="12668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92451" y="2826511"/>
            <a:ext cx="12192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1400" spc="15" b="1">
                <a:latin typeface="돋움"/>
                <a:cs typeface="돋움"/>
              </a:rPr>
              <a:t>학생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2451" y="3161538"/>
            <a:ext cx="1219200" cy="90360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91440" marR="765810">
              <a:lnSpc>
                <a:spcPct val="120000"/>
              </a:lnSpc>
              <a:spcBef>
                <a:spcPts val="15"/>
              </a:spcBef>
            </a:pPr>
            <a:r>
              <a:rPr dirty="0" sz="1400" spc="5" b="1">
                <a:latin typeface="돋움"/>
                <a:cs typeface="돋움"/>
              </a:rPr>
              <a:t>학번  이름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49875" y="2811526"/>
            <a:ext cx="1219200" cy="1266825"/>
          </a:xfrm>
          <a:custGeom>
            <a:avLst/>
            <a:gdLst/>
            <a:ahLst/>
            <a:cxnLst/>
            <a:rect l="l" t="t" r="r" b="b"/>
            <a:pathLst>
              <a:path w="1219200" h="1266825">
                <a:moveTo>
                  <a:pt x="0" y="0"/>
                </a:moveTo>
                <a:lnTo>
                  <a:pt x="0" y="1266698"/>
                </a:lnTo>
              </a:path>
              <a:path w="1219200" h="1266825">
                <a:moveTo>
                  <a:pt x="1219200" y="0"/>
                </a:moveTo>
                <a:lnTo>
                  <a:pt x="1219200" y="126669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49875" y="2826511"/>
            <a:ext cx="12192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340"/>
              </a:spcBef>
            </a:pPr>
            <a:r>
              <a:rPr dirty="0" sz="1400" spc="15" b="1">
                <a:latin typeface="돋움"/>
                <a:cs typeface="돋움"/>
              </a:rPr>
              <a:t>수강과목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9875" y="3161538"/>
            <a:ext cx="1219200" cy="90360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92075" marR="765175">
              <a:lnSpc>
                <a:spcPct val="120000"/>
              </a:lnSpc>
              <a:spcBef>
                <a:spcPts val="5"/>
              </a:spcBef>
            </a:pPr>
            <a:r>
              <a:rPr dirty="0" sz="1400" spc="5" b="1">
                <a:latin typeface="돋움"/>
                <a:cs typeface="돋움"/>
              </a:rPr>
              <a:t>학번  과목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1523" y="3336035"/>
            <a:ext cx="1542415" cy="969010"/>
            <a:chOff x="3811523" y="3336035"/>
            <a:chExt cx="1542415" cy="969010"/>
          </a:xfrm>
        </p:grpSpPr>
        <p:sp>
          <p:nvSpPr>
            <p:cNvPr id="11" name="object 11"/>
            <p:cNvSpPr/>
            <p:nvPr/>
          </p:nvSpPr>
          <p:spPr>
            <a:xfrm>
              <a:off x="3811523" y="3387851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109727"/>
                  </a:moveTo>
                  <a:lnTo>
                    <a:pt x="1524000" y="109727"/>
                  </a:lnTo>
                </a:path>
                <a:path w="1524000" h="228600">
                  <a:moveTo>
                    <a:pt x="76200" y="0"/>
                  </a:moveTo>
                  <a:lnTo>
                    <a:pt x="762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96839" y="3340607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799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41318" y="3692651"/>
              <a:ext cx="1304290" cy="612140"/>
            </a:xfrm>
            <a:custGeom>
              <a:avLst/>
              <a:gdLst/>
              <a:ahLst/>
              <a:cxnLst/>
              <a:rect l="l" t="t" r="r" b="b"/>
              <a:pathLst>
                <a:path w="1304289" h="612139">
                  <a:moveTo>
                    <a:pt x="71374" y="57912"/>
                  </a:moveTo>
                  <a:lnTo>
                    <a:pt x="8890" y="0"/>
                  </a:lnTo>
                  <a:lnTo>
                    <a:pt x="0" y="84709"/>
                  </a:lnTo>
                  <a:lnTo>
                    <a:pt x="29692" y="73571"/>
                  </a:lnTo>
                  <a:lnTo>
                    <a:pt x="44196" y="112395"/>
                  </a:lnTo>
                  <a:lnTo>
                    <a:pt x="56134" y="107950"/>
                  </a:lnTo>
                  <a:lnTo>
                    <a:pt x="41617" y="69088"/>
                  </a:lnTo>
                  <a:lnTo>
                    <a:pt x="64935" y="60325"/>
                  </a:lnTo>
                  <a:lnTo>
                    <a:pt x="71374" y="57912"/>
                  </a:lnTo>
                  <a:close/>
                </a:path>
                <a:path w="1304289" h="612139">
                  <a:moveTo>
                    <a:pt x="87376" y="191135"/>
                  </a:moveTo>
                  <a:lnTo>
                    <a:pt x="69469" y="143637"/>
                  </a:lnTo>
                  <a:lnTo>
                    <a:pt x="57658" y="148082"/>
                  </a:lnTo>
                  <a:lnTo>
                    <a:pt x="75438" y="195580"/>
                  </a:lnTo>
                  <a:lnTo>
                    <a:pt x="87376" y="191135"/>
                  </a:lnTo>
                  <a:close/>
                </a:path>
                <a:path w="1304289" h="612139">
                  <a:moveTo>
                    <a:pt x="118618" y="274447"/>
                  </a:moveTo>
                  <a:lnTo>
                    <a:pt x="100711" y="226822"/>
                  </a:lnTo>
                  <a:lnTo>
                    <a:pt x="88900" y="231267"/>
                  </a:lnTo>
                  <a:lnTo>
                    <a:pt x="106680" y="278892"/>
                  </a:lnTo>
                  <a:lnTo>
                    <a:pt x="118618" y="274447"/>
                  </a:lnTo>
                  <a:close/>
                </a:path>
                <a:path w="1304289" h="612139">
                  <a:moveTo>
                    <a:pt x="149733" y="357632"/>
                  </a:moveTo>
                  <a:lnTo>
                    <a:pt x="131953" y="310134"/>
                  </a:lnTo>
                  <a:lnTo>
                    <a:pt x="120015" y="314579"/>
                  </a:lnTo>
                  <a:lnTo>
                    <a:pt x="137922" y="362077"/>
                  </a:lnTo>
                  <a:lnTo>
                    <a:pt x="149733" y="357632"/>
                  </a:lnTo>
                  <a:close/>
                </a:path>
                <a:path w="1304289" h="612139">
                  <a:moveTo>
                    <a:pt x="180975" y="440944"/>
                  </a:moveTo>
                  <a:lnTo>
                    <a:pt x="163195" y="393319"/>
                  </a:lnTo>
                  <a:lnTo>
                    <a:pt x="151257" y="397764"/>
                  </a:lnTo>
                  <a:lnTo>
                    <a:pt x="169164" y="445389"/>
                  </a:lnTo>
                  <a:lnTo>
                    <a:pt x="180975" y="440944"/>
                  </a:lnTo>
                  <a:close/>
                </a:path>
                <a:path w="1304289" h="612139">
                  <a:moveTo>
                    <a:pt x="212217" y="524129"/>
                  </a:moveTo>
                  <a:lnTo>
                    <a:pt x="194437" y="476504"/>
                  </a:lnTo>
                  <a:lnTo>
                    <a:pt x="182499" y="481076"/>
                  </a:lnTo>
                  <a:lnTo>
                    <a:pt x="200279" y="528574"/>
                  </a:lnTo>
                  <a:lnTo>
                    <a:pt x="212217" y="524129"/>
                  </a:lnTo>
                  <a:close/>
                </a:path>
                <a:path w="1304289" h="612139">
                  <a:moveTo>
                    <a:pt x="243459" y="607314"/>
                  </a:moveTo>
                  <a:lnTo>
                    <a:pt x="225552" y="559816"/>
                  </a:lnTo>
                  <a:lnTo>
                    <a:pt x="213741" y="564261"/>
                  </a:lnTo>
                  <a:lnTo>
                    <a:pt x="231521" y="611886"/>
                  </a:lnTo>
                  <a:lnTo>
                    <a:pt x="243459" y="607314"/>
                  </a:lnTo>
                  <a:close/>
                </a:path>
                <a:path w="1304289" h="612139">
                  <a:moveTo>
                    <a:pt x="1030224" y="492506"/>
                  </a:moveTo>
                  <a:lnTo>
                    <a:pt x="1019175" y="486156"/>
                  </a:lnTo>
                  <a:lnTo>
                    <a:pt x="994029" y="530225"/>
                  </a:lnTo>
                  <a:lnTo>
                    <a:pt x="1004951" y="536575"/>
                  </a:lnTo>
                  <a:lnTo>
                    <a:pt x="1030224" y="492506"/>
                  </a:lnTo>
                  <a:close/>
                </a:path>
                <a:path w="1304289" h="612139">
                  <a:moveTo>
                    <a:pt x="1074293" y="415290"/>
                  </a:moveTo>
                  <a:lnTo>
                    <a:pt x="1063244" y="408940"/>
                  </a:lnTo>
                  <a:lnTo>
                    <a:pt x="1038098" y="453009"/>
                  </a:lnTo>
                  <a:lnTo>
                    <a:pt x="1049147" y="459359"/>
                  </a:lnTo>
                  <a:lnTo>
                    <a:pt x="1074293" y="415290"/>
                  </a:lnTo>
                  <a:close/>
                </a:path>
                <a:path w="1304289" h="612139">
                  <a:moveTo>
                    <a:pt x="1118362" y="338074"/>
                  </a:moveTo>
                  <a:lnTo>
                    <a:pt x="1107440" y="331724"/>
                  </a:lnTo>
                  <a:lnTo>
                    <a:pt x="1082167" y="375920"/>
                  </a:lnTo>
                  <a:lnTo>
                    <a:pt x="1093216" y="382143"/>
                  </a:lnTo>
                  <a:lnTo>
                    <a:pt x="1118362" y="338074"/>
                  </a:lnTo>
                  <a:close/>
                </a:path>
                <a:path w="1304289" h="612139">
                  <a:moveTo>
                    <a:pt x="1162558" y="260858"/>
                  </a:moveTo>
                  <a:lnTo>
                    <a:pt x="1151509" y="254635"/>
                  </a:lnTo>
                  <a:lnTo>
                    <a:pt x="1126236" y="298704"/>
                  </a:lnTo>
                  <a:lnTo>
                    <a:pt x="1137285" y="305054"/>
                  </a:lnTo>
                  <a:lnTo>
                    <a:pt x="1162558" y="260858"/>
                  </a:lnTo>
                  <a:close/>
                </a:path>
                <a:path w="1304289" h="612139">
                  <a:moveTo>
                    <a:pt x="1206627" y="183642"/>
                  </a:moveTo>
                  <a:lnTo>
                    <a:pt x="1195578" y="177419"/>
                  </a:lnTo>
                  <a:lnTo>
                    <a:pt x="1170432" y="221488"/>
                  </a:lnTo>
                  <a:lnTo>
                    <a:pt x="1181481" y="227838"/>
                  </a:lnTo>
                  <a:lnTo>
                    <a:pt x="1206627" y="183642"/>
                  </a:lnTo>
                  <a:close/>
                </a:path>
                <a:path w="1304289" h="612139">
                  <a:moveTo>
                    <a:pt x="1250696" y="106553"/>
                  </a:moveTo>
                  <a:lnTo>
                    <a:pt x="1239774" y="100203"/>
                  </a:lnTo>
                  <a:lnTo>
                    <a:pt x="1214501" y="144272"/>
                  </a:lnTo>
                  <a:lnTo>
                    <a:pt x="1225550" y="150622"/>
                  </a:lnTo>
                  <a:lnTo>
                    <a:pt x="1250696" y="106553"/>
                  </a:lnTo>
                  <a:close/>
                </a:path>
                <a:path w="1304289" h="612139">
                  <a:moveTo>
                    <a:pt x="1304290" y="0"/>
                  </a:moveTo>
                  <a:lnTo>
                    <a:pt x="1233424" y="47244"/>
                  </a:lnTo>
                  <a:lnTo>
                    <a:pt x="1260944" y="62992"/>
                  </a:lnTo>
                  <a:lnTo>
                    <a:pt x="1258570" y="67183"/>
                  </a:lnTo>
                  <a:lnTo>
                    <a:pt x="1269619" y="73406"/>
                  </a:lnTo>
                  <a:lnTo>
                    <a:pt x="1271968" y="69303"/>
                  </a:lnTo>
                  <a:lnTo>
                    <a:pt x="1299591" y="85090"/>
                  </a:lnTo>
                  <a:lnTo>
                    <a:pt x="1301419" y="51943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669794" y="4290821"/>
            <a:ext cx="3557270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8920">
              <a:lnSpc>
                <a:spcPct val="100000"/>
              </a:lnSpc>
              <a:spcBef>
                <a:spcPts val="100"/>
              </a:spcBef>
              <a:tabLst>
                <a:tab pos="629285" algn="l"/>
                <a:tab pos="883919" algn="l"/>
              </a:tabLst>
            </a:pPr>
            <a:r>
              <a:rPr dirty="0" sz="2400">
                <a:latin typeface="Times New Roman"/>
                <a:cs typeface="Times New Roman"/>
              </a:rPr>
              <a:t>1	</a:t>
            </a:r>
            <a:r>
              <a:rPr dirty="0" sz="2400" b="1">
                <a:latin typeface="Times New Roman"/>
                <a:cs typeface="Times New Roman"/>
              </a:rPr>
              <a:t>:	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5" b="1">
                <a:latin typeface="돋움"/>
                <a:cs typeface="돋움"/>
              </a:rPr>
              <a:t>3.16&gt;</a:t>
            </a:r>
            <a:r>
              <a:rPr dirty="0" sz="1400" spc="-65" b="1">
                <a:latin typeface="돋움"/>
                <a:cs typeface="돋움"/>
              </a:rPr>
              <a:t> </a:t>
            </a:r>
            <a:r>
              <a:rPr dirty="0" sz="1400" spc="5" b="1">
                <a:latin typeface="돋움"/>
                <a:cs typeface="돋움"/>
              </a:rPr>
              <a:t>학생~수강과목간의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카디낼러티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32461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10">
                <a:solidFill>
                  <a:srgbClr val="3333cc"/>
                </a:solidFill>
                <a:latin typeface="굴림"/>
                <a:cs typeface="굴림"/>
              </a:rPr>
              <a:t>1:1</a:t>
            </a:r>
            <a:r>
              <a:rPr sz="2000" b="1" spc="-125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관계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533400" y="4905755"/>
            <a:ext cx="8153400" cy="304800"/>
            <a:chOff x="533400" y="4905755"/>
            <a:chExt cx="8153400" cy="304800"/>
          </a:xfrm>
        </p:grpSpPr>
        <p:sp>
          <p:nvSpPr>
            <p:cNvPr id="5" name="object 5"/>
            <p:cNvSpPr/>
            <p:nvPr/>
          </p:nvSpPr>
          <p:spPr>
            <a:xfrm>
              <a:off x="4876800" y="4905755"/>
              <a:ext cx="3810000" cy="304800"/>
            </a:xfrm>
            <a:custGeom>
              <a:avLst/>
              <a:gdLst/>
              <a:rect l="l" t="t" r="r" b="b"/>
              <a:pathLst>
                <a:path w="3810000" h="304800">
                  <a:moveTo>
                    <a:pt x="37592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3759200" y="304800"/>
                  </a:lnTo>
                  <a:lnTo>
                    <a:pt x="3778978" y="300809"/>
                  </a:lnTo>
                  <a:lnTo>
                    <a:pt x="3795125" y="289925"/>
                  </a:lnTo>
                  <a:lnTo>
                    <a:pt x="3806009" y="273778"/>
                  </a:lnTo>
                  <a:lnTo>
                    <a:pt x="3810000" y="254000"/>
                  </a:lnTo>
                  <a:lnTo>
                    <a:pt x="3810000" y="50800"/>
                  </a:lnTo>
                  <a:lnTo>
                    <a:pt x="3806009" y="31021"/>
                  </a:lnTo>
                  <a:lnTo>
                    <a:pt x="3795125" y="14874"/>
                  </a:lnTo>
                  <a:lnTo>
                    <a:pt x="3778978" y="3990"/>
                  </a:lnTo>
                  <a:lnTo>
                    <a:pt x="3759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4905755"/>
              <a:ext cx="3810000" cy="304800"/>
            </a:xfrm>
            <a:custGeom>
              <a:avLst/>
              <a:gdLst/>
              <a:rect l="l" t="t" r="r" b="b"/>
              <a:pathLst>
                <a:path w="3810000" h="304800">
                  <a:moveTo>
                    <a:pt x="3759200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3759200" y="304800"/>
                  </a:lnTo>
                  <a:lnTo>
                    <a:pt x="3778978" y="300809"/>
                  </a:lnTo>
                  <a:lnTo>
                    <a:pt x="3795125" y="289925"/>
                  </a:lnTo>
                  <a:lnTo>
                    <a:pt x="3806009" y="273778"/>
                  </a:lnTo>
                  <a:lnTo>
                    <a:pt x="3810000" y="254000"/>
                  </a:lnTo>
                  <a:lnTo>
                    <a:pt x="3810000" y="50800"/>
                  </a:lnTo>
                  <a:lnTo>
                    <a:pt x="3806009" y="31021"/>
                  </a:lnTo>
                  <a:lnTo>
                    <a:pt x="3795125" y="14874"/>
                  </a:lnTo>
                  <a:lnTo>
                    <a:pt x="3778978" y="3990"/>
                  </a:lnTo>
                  <a:lnTo>
                    <a:pt x="3759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09863" y="2043112"/>
          <a:ext cx="3976369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0805"/>
                <a:gridCol w="1371600"/>
                <a:gridCol w="75564"/>
                <a:gridCol w="1219200"/>
              </a:tblGrid>
              <a:tr h="334645">
                <a:tc>
                  <a:txBody>
                    <a:bodyPr vert="horz" lIns="0" tIns="444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학생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3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 vert="horz" lIns="0" tIns="42545" rIns="0" bIns="0" anchor="t" anchorCtr="0"/>
                    <a:p>
                      <a:pPr marL="258445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신체정보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060">
                <a:tc rowSpan="4">
                  <a:txBody>
                    <a:bodyPr vert="horz" lIns="0" tIns="1269" rIns="0" bIns="0" anchor="t" anchorCtr="0"/>
                    <a:p>
                      <a:pPr marL="91440" marR="765810" algn="just">
                        <a:lnSpc>
                          <a:spcPct val="120100"/>
                        </a:lnSpc>
                        <a:spcBef>
                          <a:spcPts val="10"/>
                        </a:spcBef>
                        <a:defRPr/>
                      </a:pPr>
                      <a:r>
                        <a:rPr sz="1400" b="1" spc="-15">
                          <a:latin typeface="돋움"/>
                          <a:cs typeface="돋움"/>
                        </a:rPr>
                        <a:t>학번  이름  주소  전공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rowSpan="4">
                  <a:txBody>
                    <a:bodyPr vert="horz" lIns="0" tIns="0" rIns="0" bIns="0" anchor="t" anchorCtr="0"/>
                    <a:p>
                      <a:pPr marL="92075" marR="588645">
                        <a:lnSpc>
                          <a:spcPct val="120100"/>
                        </a:lnSpc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학번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30">
                          <a:latin typeface="돋움"/>
                          <a:cs typeface="돋움"/>
                        </a:rPr>
                        <a:t>키 </a:t>
                      </a:r>
                      <a:r>
                        <a:rPr sz="1400" b="1" spc="35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>
                          <a:latin typeface="돋움"/>
                          <a:cs typeface="돋움"/>
                        </a:rPr>
                        <a:t>몸무게  혈액형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22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745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7565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594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9112" y="4240212"/>
          <a:ext cx="381000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914400"/>
                <a:gridCol w="914400"/>
                <a:gridCol w="914400"/>
                <a:gridCol w="914400"/>
                <a:gridCol w="76200"/>
              </a:tblGrid>
              <a:tr h="33528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52068" rIns="0" bIns="0" anchor="t" anchorCtr="0"/>
                    <a:p>
                      <a:pPr marR="248920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이름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주소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전공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559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R="236854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21001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김철수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서울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영문학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marR="236220" algn="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양길현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인천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컴퓨터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36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1714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21003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marL="154305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임영수</a:t>
                      </a:r>
                      <a:endParaRPr sz="1600" b="1" spc="10">
                        <a:latin typeface="굴림"/>
                        <a:cs typeface="굴림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박한나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marL="255270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광주</a:t>
                      </a:r>
                      <a:endParaRPr sz="1600" b="1" spc="15">
                        <a:latin typeface="굴림"/>
                        <a:cs typeface="굴림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부산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marL="255270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화학</a:t>
                      </a:r>
                      <a:endParaRPr sz="1600" b="1" spc="10">
                        <a:latin typeface="굴림"/>
                        <a:cs typeface="굴림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수학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12140" y="3947540"/>
            <a:ext cx="42799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862512" y="4240212"/>
          <a:ext cx="3810000" cy="155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914400"/>
                <a:gridCol w="914400"/>
                <a:gridCol w="914400"/>
                <a:gridCol w="914400"/>
                <a:gridCol w="76200"/>
              </a:tblGrid>
              <a:tr h="33528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52068" rIns="0" bIns="0" anchor="t" anchorCtr="0"/>
                    <a:p>
                      <a:pPr marR="248285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키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몸무게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혈액형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559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R="234950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21001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175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70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A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marR="234950" algn="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169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65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B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99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1714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21003</a:t>
                      </a:r>
                      <a:endParaRPr sz="1600" b="1" spc="5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marL="283210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180</a:t>
                      </a:r>
                      <a:endParaRPr sz="1600" b="1" spc="5">
                        <a:latin typeface="굴림"/>
                        <a:cs typeface="굴림"/>
                      </a:endParaRPr>
                    </a:p>
                    <a:p>
                      <a:pPr marL="283210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170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60</a:t>
                      </a:r>
                      <a:endParaRPr sz="1600" b="1" spc="5">
                        <a:latin typeface="굴림"/>
                        <a:cs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85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O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B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956175" y="3947540"/>
            <a:ext cx="83185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5">
                <a:latin typeface="굴림"/>
                <a:cs typeface="굴림"/>
              </a:rPr>
              <a:t>신체정보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12" name="object 12"/>
          <p:cNvGrpSpPr/>
          <p:nvPr/>
        </p:nvGrpSpPr>
        <p:grpSpPr>
          <a:xfrm rot="0">
            <a:off x="4343400" y="1900427"/>
            <a:ext cx="4500880" cy="3195955"/>
            <a:chOff x="4343400" y="1900427"/>
            <a:chExt cx="4500880" cy="3195955"/>
          </a:xfrm>
        </p:grpSpPr>
        <p:sp>
          <p:nvSpPr>
            <p:cNvPr id="13" name="object 13"/>
            <p:cNvSpPr/>
            <p:nvPr/>
          </p:nvSpPr>
          <p:spPr>
            <a:xfrm>
              <a:off x="4343400" y="5020055"/>
              <a:ext cx="533400" cy="76200"/>
            </a:xfrm>
            <a:custGeom>
              <a:avLst/>
              <a:gdLst/>
              <a:rect l="l" t="t" r="r" b="b"/>
              <a:pathLst>
                <a:path w="5334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76200"/>
                  </a:lnTo>
                  <a:lnTo>
                    <a:pt x="520700" y="44450"/>
                  </a:lnTo>
                  <a:lnTo>
                    <a:pt x="469900" y="44450"/>
                  </a:lnTo>
                  <a:lnTo>
                    <a:pt x="469900" y="31750"/>
                  </a:lnTo>
                  <a:lnTo>
                    <a:pt x="520700" y="3175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334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  <a:path w="533400" h="76200">
                  <a:moveTo>
                    <a:pt x="520700" y="31750"/>
                  </a:moveTo>
                  <a:lnTo>
                    <a:pt x="469900" y="31750"/>
                  </a:lnTo>
                  <a:lnTo>
                    <a:pt x="469900" y="44450"/>
                  </a:lnTo>
                  <a:lnTo>
                    <a:pt x="520700" y="44450"/>
                  </a:lnTo>
                  <a:lnTo>
                    <a:pt x="533400" y="38100"/>
                  </a:lnTo>
                  <a:lnTo>
                    <a:pt x="520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0400" y="1904999"/>
              <a:ext cx="1828800" cy="1097280"/>
            </a:xfrm>
            <a:custGeom>
              <a:avLst/>
              <a:gdLst/>
              <a:rect l="l" t="t" r="r" b="b"/>
              <a:pathLst>
                <a:path w="1828800" h="1097280">
                  <a:moveTo>
                    <a:pt x="762000" y="914400"/>
                  </a:moveTo>
                  <a:lnTo>
                    <a:pt x="304800" y="914400"/>
                  </a:lnTo>
                  <a:lnTo>
                    <a:pt x="114300" y="1097279"/>
                  </a:lnTo>
                  <a:lnTo>
                    <a:pt x="762000" y="914400"/>
                  </a:lnTo>
                  <a:close/>
                </a:path>
                <a:path w="1828800" h="1097280">
                  <a:moveTo>
                    <a:pt x="16764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676400" y="914400"/>
                  </a:lnTo>
                  <a:lnTo>
                    <a:pt x="1724582" y="906633"/>
                  </a:lnTo>
                  <a:lnTo>
                    <a:pt x="1766419" y="885005"/>
                  </a:lnTo>
                  <a:lnTo>
                    <a:pt x="1799405" y="852019"/>
                  </a:lnTo>
                  <a:lnTo>
                    <a:pt x="1821033" y="810182"/>
                  </a:lnTo>
                  <a:lnTo>
                    <a:pt x="1828800" y="762000"/>
                  </a:lnTo>
                  <a:lnTo>
                    <a:pt x="1828800" y="152400"/>
                  </a:lnTo>
                  <a:lnTo>
                    <a:pt x="1821033" y="104217"/>
                  </a:lnTo>
                  <a:lnTo>
                    <a:pt x="1799405" y="62380"/>
                  </a:lnTo>
                  <a:lnTo>
                    <a:pt x="1766419" y="29394"/>
                  </a:lnTo>
                  <a:lnTo>
                    <a:pt x="1724582" y="7766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0400" y="1904999"/>
              <a:ext cx="1828800" cy="1097280"/>
            </a:xfrm>
            <a:custGeom>
              <a:avLst/>
              <a:gdLst/>
              <a:rect l="l" t="t" r="r" b="b"/>
              <a:pathLst>
                <a:path w="1828800" h="109728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304800" y="0"/>
                  </a:lnTo>
                  <a:lnTo>
                    <a:pt x="762000" y="0"/>
                  </a:lnTo>
                  <a:lnTo>
                    <a:pt x="1676400" y="0"/>
                  </a:lnTo>
                  <a:lnTo>
                    <a:pt x="1724582" y="7766"/>
                  </a:lnTo>
                  <a:lnTo>
                    <a:pt x="1766419" y="29394"/>
                  </a:lnTo>
                  <a:lnTo>
                    <a:pt x="1799405" y="62380"/>
                  </a:lnTo>
                  <a:lnTo>
                    <a:pt x="1821033" y="104217"/>
                  </a:lnTo>
                  <a:lnTo>
                    <a:pt x="1828800" y="152400"/>
                  </a:lnTo>
                  <a:lnTo>
                    <a:pt x="1828800" y="533400"/>
                  </a:lnTo>
                  <a:lnTo>
                    <a:pt x="1828800" y="762000"/>
                  </a:lnTo>
                  <a:lnTo>
                    <a:pt x="1821033" y="810182"/>
                  </a:lnTo>
                  <a:lnTo>
                    <a:pt x="1799405" y="852019"/>
                  </a:lnTo>
                  <a:lnTo>
                    <a:pt x="1766419" y="885005"/>
                  </a:lnTo>
                  <a:lnTo>
                    <a:pt x="1724582" y="906633"/>
                  </a:lnTo>
                  <a:lnTo>
                    <a:pt x="1676400" y="914400"/>
                  </a:lnTo>
                  <a:lnTo>
                    <a:pt x="762000" y="914400"/>
                  </a:lnTo>
                  <a:lnTo>
                    <a:pt x="114300" y="1097279"/>
                  </a:lnTo>
                  <a:lnTo>
                    <a:pt x="3048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53340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55975" y="6058915"/>
            <a:ext cx="268668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3.17&gt;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1:1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카디낼러티의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28</a:t>
            </a:fld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7142733" y="1987676"/>
            <a:ext cx="1567180" cy="66675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4"/>
              </a:spcBef>
              <a:defRPr/>
            </a:pPr>
            <a:r>
              <a:rPr sz="1400">
                <a:latin typeface="돋움"/>
                <a:cs typeface="돋움"/>
              </a:rPr>
              <a:t>1:1 관계에 있는 두 </a:t>
            </a:r>
            <a:r>
              <a:rPr sz="1400" spc="-45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엔티티는</a:t>
            </a:r>
            <a:r>
              <a:rPr sz="1400" spc="-6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하나로</a:t>
            </a:r>
            <a:r>
              <a:rPr sz="1400" spc="-55">
                <a:latin typeface="돋움"/>
                <a:cs typeface="돋움"/>
              </a:rPr>
              <a:t> </a:t>
            </a:r>
            <a:r>
              <a:rPr sz="1400" spc="5">
                <a:latin typeface="돋움"/>
                <a:cs typeface="돋움"/>
              </a:rPr>
              <a:t>합 </a:t>
            </a:r>
            <a:r>
              <a:rPr sz="1400" spc="-45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칠</a:t>
            </a:r>
            <a:r>
              <a:rPr sz="1400" spc="-2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수</a:t>
            </a:r>
            <a:r>
              <a:rPr sz="1400" spc="-2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있다.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35636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1:N</a:t>
            </a:r>
            <a:r>
              <a:rPr sz="2000" b="1" spc="-13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관계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1295400" y="2106612"/>
            <a:ext cx="6324600" cy="3180715"/>
            <a:chOff x="1295400" y="2106612"/>
            <a:chExt cx="6324600" cy="3180715"/>
          </a:xfrm>
        </p:grpSpPr>
        <p:sp>
          <p:nvSpPr>
            <p:cNvPr id="5" name="object 5"/>
            <p:cNvSpPr/>
            <p:nvPr/>
          </p:nvSpPr>
          <p:spPr>
            <a:xfrm>
              <a:off x="2209800" y="2120900"/>
              <a:ext cx="1247775" cy="1717675"/>
            </a:xfrm>
            <a:custGeom>
              <a:avLst/>
              <a:gdLst/>
              <a:rect l="l" t="t" r="r" b="b"/>
              <a:pathLst>
                <a:path w="1247775" h="1717675">
                  <a:moveTo>
                    <a:pt x="0" y="349250"/>
                  </a:moveTo>
                  <a:lnTo>
                    <a:pt x="1247775" y="349250"/>
                  </a:lnTo>
                </a:path>
                <a:path w="1247775" h="1717675">
                  <a:moveTo>
                    <a:pt x="14350" y="0"/>
                  </a:moveTo>
                  <a:lnTo>
                    <a:pt x="14350" y="1717675"/>
                  </a:lnTo>
                </a:path>
                <a:path w="1247775" h="1717675">
                  <a:moveTo>
                    <a:pt x="1233551" y="0"/>
                  </a:moveTo>
                  <a:lnTo>
                    <a:pt x="1233551" y="1717675"/>
                  </a:lnTo>
                </a:path>
                <a:path w="1247775" h="1717675">
                  <a:moveTo>
                    <a:pt x="0" y="14350"/>
                  </a:moveTo>
                  <a:lnTo>
                    <a:pt x="1247775" y="14350"/>
                  </a:lnTo>
                </a:path>
                <a:path w="1247775" h="1717675">
                  <a:moveTo>
                    <a:pt x="0" y="1703324"/>
                  </a:moveTo>
                  <a:lnTo>
                    <a:pt x="1247775" y="17033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00" y="4677155"/>
              <a:ext cx="1981200" cy="304800"/>
            </a:xfrm>
            <a:custGeom>
              <a:avLst/>
              <a:gdLst/>
              <a:rect l="l" t="t" r="r" b="b"/>
              <a:pathLst>
                <a:path w="1981200" h="304800">
                  <a:moveTo>
                    <a:pt x="19304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1930400" y="304800"/>
                  </a:lnTo>
                  <a:lnTo>
                    <a:pt x="1950178" y="300809"/>
                  </a:lnTo>
                  <a:lnTo>
                    <a:pt x="1966325" y="289925"/>
                  </a:lnTo>
                  <a:lnTo>
                    <a:pt x="1977209" y="273778"/>
                  </a:lnTo>
                  <a:lnTo>
                    <a:pt x="1981200" y="254000"/>
                  </a:lnTo>
                  <a:lnTo>
                    <a:pt x="1981200" y="50800"/>
                  </a:lnTo>
                  <a:lnTo>
                    <a:pt x="1977209" y="31021"/>
                  </a:lnTo>
                  <a:lnTo>
                    <a:pt x="1966325" y="14874"/>
                  </a:lnTo>
                  <a:lnTo>
                    <a:pt x="1950178" y="399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4981955"/>
              <a:ext cx="6324600" cy="304800"/>
            </a:xfrm>
            <a:custGeom>
              <a:avLst/>
              <a:gdLst/>
              <a:rect l="l" t="t" r="r" b="b"/>
              <a:pathLst>
                <a:path w="6324600" h="304800">
                  <a:moveTo>
                    <a:pt x="3810000" y="50800"/>
                  </a:moveTo>
                  <a:lnTo>
                    <a:pt x="3805999" y="31026"/>
                  </a:lnTo>
                  <a:lnTo>
                    <a:pt x="3795115" y="14884"/>
                  </a:lnTo>
                  <a:lnTo>
                    <a:pt x="3778974" y="4000"/>
                  </a:lnTo>
                  <a:lnTo>
                    <a:pt x="3759200" y="0"/>
                  </a:lnTo>
                  <a:lnTo>
                    <a:pt x="50800" y="0"/>
                  </a:lnTo>
                  <a:lnTo>
                    <a:pt x="31013" y="4000"/>
                  </a:lnTo>
                  <a:lnTo>
                    <a:pt x="14871" y="14884"/>
                  </a:lnTo>
                  <a:lnTo>
                    <a:pt x="3987" y="31026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87" y="273786"/>
                  </a:lnTo>
                  <a:lnTo>
                    <a:pt x="14871" y="289928"/>
                  </a:lnTo>
                  <a:lnTo>
                    <a:pt x="31013" y="300812"/>
                  </a:lnTo>
                  <a:lnTo>
                    <a:pt x="50800" y="304800"/>
                  </a:lnTo>
                  <a:lnTo>
                    <a:pt x="3759200" y="304800"/>
                  </a:lnTo>
                  <a:lnTo>
                    <a:pt x="3778974" y="300812"/>
                  </a:lnTo>
                  <a:lnTo>
                    <a:pt x="3795115" y="289928"/>
                  </a:lnTo>
                  <a:lnTo>
                    <a:pt x="3805999" y="273786"/>
                  </a:lnTo>
                  <a:lnTo>
                    <a:pt x="3810000" y="254000"/>
                  </a:lnTo>
                  <a:lnTo>
                    <a:pt x="3810000" y="50800"/>
                  </a:lnTo>
                  <a:close/>
                </a:path>
                <a:path w="6324600" h="304800">
                  <a:moveTo>
                    <a:pt x="6324600" y="50800"/>
                  </a:moveTo>
                  <a:lnTo>
                    <a:pt x="6320599" y="31026"/>
                  </a:lnTo>
                  <a:lnTo>
                    <a:pt x="6309715" y="14884"/>
                  </a:lnTo>
                  <a:lnTo>
                    <a:pt x="6293574" y="4000"/>
                  </a:lnTo>
                  <a:lnTo>
                    <a:pt x="6273800" y="0"/>
                  </a:lnTo>
                  <a:lnTo>
                    <a:pt x="4394200" y="0"/>
                  </a:lnTo>
                  <a:lnTo>
                    <a:pt x="4374413" y="4000"/>
                  </a:lnTo>
                  <a:lnTo>
                    <a:pt x="4358271" y="14884"/>
                  </a:lnTo>
                  <a:lnTo>
                    <a:pt x="4347388" y="31026"/>
                  </a:lnTo>
                  <a:lnTo>
                    <a:pt x="4343400" y="50800"/>
                  </a:lnTo>
                  <a:lnTo>
                    <a:pt x="4343400" y="254000"/>
                  </a:lnTo>
                  <a:lnTo>
                    <a:pt x="4347388" y="273786"/>
                  </a:lnTo>
                  <a:lnTo>
                    <a:pt x="4358271" y="289928"/>
                  </a:lnTo>
                  <a:lnTo>
                    <a:pt x="4374413" y="300812"/>
                  </a:lnTo>
                  <a:lnTo>
                    <a:pt x="4394200" y="304800"/>
                  </a:lnTo>
                  <a:lnTo>
                    <a:pt x="6273800" y="304800"/>
                  </a:lnTo>
                  <a:lnTo>
                    <a:pt x="6293574" y="300812"/>
                  </a:lnTo>
                  <a:lnTo>
                    <a:pt x="6309715" y="289928"/>
                  </a:lnTo>
                  <a:lnTo>
                    <a:pt x="6320599" y="273786"/>
                  </a:lnTo>
                  <a:lnTo>
                    <a:pt x="6324600" y="254000"/>
                  </a:lnTo>
                  <a:lnTo>
                    <a:pt x="6324600" y="50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24151" y="2134425"/>
          <a:ext cx="912494" cy="135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/>
              </a:tblGrid>
              <a:tr h="334645">
                <a:tc>
                  <a:txBody>
                    <a:bodyPr vert="horz" lIns="0" tIns="44450" rIns="0" bIns="0" anchor="t" anchorCtr="0"/>
                    <a:p>
                      <a:pPr marL="43180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학생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/>
                </a:tc>
              </a:tr>
              <a:tr h="1015365">
                <a:tc>
                  <a:txBody>
                    <a:bodyPr vert="horz" lIns="0" tIns="1269" rIns="0" bIns="0" anchor="t" anchorCtr="0"/>
                    <a:p>
                      <a:pPr marL="91440" marR="459740">
                        <a:lnSpc>
                          <a:spcPct val="120200"/>
                        </a:lnSpc>
                        <a:spcBef>
                          <a:spcPts val="10"/>
                        </a:spcBef>
                        <a:defRPr/>
                      </a:pPr>
                      <a:r>
                        <a:rPr sz="1400" b="1" spc="-15">
                          <a:latin typeface="돋움"/>
                          <a:cs typeface="돋움"/>
                        </a:rPr>
                        <a:t>학번  이름</a:t>
                      </a:r>
                      <a:endParaRPr sz="1400" b="1" spc="-15">
                        <a:latin typeface="돋움"/>
                        <a:cs typeface="돋움"/>
                      </a:endParaRPr>
                    </a:p>
                    <a:p>
                      <a:pPr marL="91440" marR="459740">
                        <a:lnSpc>
                          <a:spcPts val="2020"/>
                        </a:lnSpc>
                        <a:defRPr/>
                      </a:pPr>
                      <a:r>
                        <a:rPr sz="1400" b="1" spc="-15">
                          <a:latin typeface="돋움"/>
                          <a:cs typeface="돋움"/>
                        </a:rPr>
                        <a:t>주소  전공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270" marB="0"/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 rot="0">
            <a:off x="3442715" y="2552700"/>
            <a:ext cx="1544320" cy="314325"/>
            <a:chOff x="3442715" y="2552700"/>
            <a:chExt cx="1544320" cy="314325"/>
          </a:xfrm>
        </p:grpSpPr>
        <p:sp>
          <p:nvSpPr>
            <p:cNvPr id="10" name="object 10"/>
            <p:cNvSpPr/>
            <p:nvPr/>
          </p:nvSpPr>
          <p:spPr>
            <a:xfrm>
              <a:off x="3442715" y="2714244"/>
              <a:ext cx="1524000" cy="0"/>
            </a:xfrm>
            <a:custGeom>
              <a:avLst/>
              <a:gd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9555" y="2557272"/>
              <a:ext cx="152400" cy="304800"/>
            </a:xfrm>
            <a:custGeom>
              <a:avLst/>
              <a:gd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43351" y="2133600"/>
          <a:ext cx="2757170" cy="1003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05"/>
                <a:gridCol w="1447165"/>
                <a:gridCol w="1219200"/>
              </a:tblGrid>
              <a:tr h="33528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43814" rIns="0" bIns="0" anchor="t" anchorCtr="0"/>
                    <a:p>
                      <a:pPr marL="170180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 spc="10">
                          <a:latin typeface="돋움"/>
                          <a:cs typeface="돋움"/>
                        </a:rPr>
                        <a:t>학생의취미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865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0" rIns="0" bIns="0" anchor="t" anchorCtr="0"/>
                    <a:p>
                      <a:pPr marL="92075" marR="765810">
                        <a:lnSpc>
                          <a:spcPct val="120000"/>
                        </a:lnSpc>
                        <a:defRPr/>
                      </a:pPr>
                      <a:r>
                        <a:rPr sz="1400" b="1" spc="-15">
                          <a:latin typeface="돋움"/>
                          <a:cs typeface="돋움"/>
                        </a:rPr>
                        <a:t>학번  취미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81112" y="4316412"/>
          <a:ext cx="381000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914400"/>
                <a:gridCol w="914400"/>
                <a:gridCol w="914400"/>
                <a:gridCol w="914400"/>
                <a:gridCol w="76200"/>
              </a:tblGrid>
              <a:tr h="33528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52068" rIns="0" bIns="0" anchor="t" anchorCtr="0"/>
                    <a:p>
                      <a:pPr marR="248920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이름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주소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전공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559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R="236854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21001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김철수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서울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영문학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marR="236220" algn="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양길현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인천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컴퓨터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36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1714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21003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marL="154305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임영수</a:t>
                      </a:r>
                      <a:endParaRPr sz="1600" b="1" spc="10">
                        <a:latin typeface="굴림"/>
                        <a:cs typeface="굴림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박한나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marL="255270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광주</a:t>
                      </a:r>
                      <a:endParaRPr sz="1600" b="1" spc="10">
                        <a:latin typeface="굴림"/>
                        <a:cs typeface="굴림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부산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marL="255270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화학</a:t>
                      </a:r>
                      <a:endParaRPr sz="1600" b="1" spc="10">
                        <a:latin typeface="굴림"/>
                        <a:cs typeface="굴림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수학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967351" y="2133600"/>
            <a:ext cx="1247775" cy="0"/>
          </a:xfrm>
          <a:custGeom>
            <a:avLst/>
            <a:gdLst/>
            <a:rect l="l" t="t" r="r" b="b"/>
            <a:pathLst>
              <a:path w="1247775">
                <a:moveTo>
                  <a:pt x="0" y="0"/>
                </a:moveTo>
                <a:lnTo>
                  <a:pt x="12476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1374394" y="4023740"/>
            <a:ext cx="42799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26790" y="4316412"/>
          <a:ext cx="198120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914400"/>
                <a:gridCol w="914400"/>
                <a:gridCol w="76200"/>
              </a:tblGrid>
              <a:tr h="33972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R="248285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취미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7625" rIns="0" bIns="0" anchor="t" anchorCtr="0"/>
                    <a:p>
                      <a:pPr marR="236220" algn="r">
                        <a:lnSpc>
                          <a:spcPct val="100000"/>
                        </a:lnSpc>
                        <a:spcBef>
                          <a:spcPts val="37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7625" rIns="0" bIns="0" anchor="t" anchorCtr="0"/>
                    <a:p>
                      <a:pPr marL="255904">
                        <a:lnSpc>
                          <a:spcPct val="100000"/>
                        </a:lnSpc>
                        <a:spcBef>
                          <a:spcPts val="375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낚시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marR="235585" algn="r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marL="255904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등산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36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1714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21003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7145" rIns="0" bIns="0" anchor="t" anchorCtr="0"/>
                    <a:p>
                      <a:pPr marL="255904">
                        <a:lnSpc>
                          <a:spcPct val="100000"/>
                        </a:lnSpc>
                        <a:spcBef>
                          <a:spcPts val="135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낚시</a:t>
                      </a:r>
                      <a:endParaRPr sz="1600" b="1" spc="15">
                        <a:latin typeface="굴림"/>
                        <a:cs typeface="굴림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  <a:spcBef>
                          <a:spcPts val="384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여행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718428" y="4023740"/>
            <a:ext cx="103124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cs typeface="굴림"/>
              </a:rPr>
              <a:t>학생의취미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18" name="object 18"/>
          <p:cNvGrpSpPr/>
          <p:nvPr/>
        </p:nvGrpSpPr>
        <p:grpSpPr>
          <a:xfrm rot="0">
            <a:off x="5105400" y="2205227"/>
            <a:ext cx="3738879" cy="2967355"/>
            <a:chOff x="5105400" y="2205227"/>
            <a:chExt cx="3738879" cy="2967355"/>
          </a:xfrm>
        </p:grpSpPr>
        <p:sp>
          <p:nvSpPr>
            <p:cNvPr id="19" name="object 19"/>
            <p:cNvSpPr/>
            <p:nvPr/>
          </p:nvSpPr>
          <p:spPr>
            <a:xfrm>
              <a:off x="5105400" y="4874767"/>
              <a:ext cx="533400" cy="297815"/>
            </a:xfrm>
            <a:custGeom>
              <a:avLst/>
              <a:gdLst/>
              <a:rect l="l" t="t" r="r" b="b"/>
              <a:pathLst>
                <a:path w="533400" h="297814">
                  <a:moveTo>
                    <a:pt x="533400" y="259588"/>
                  </a:moveTo>
                  <a:lnTo>
                    <a:pt x="520700" y="253238"/>
                  </a:lnTo>
                  <a:lnTo>
                    <a:pt x="457200" y="221488"/>
                  </a:lnTo>
                  <a:lnTo>
                    <a:pt x="457200" y="253238"/>
                  </a:lnTo>
                  <a:lnTo>
                    <a:pt x="76200" y="253238"/>
                  </a:lnTo>
                  <a:lnTo>
                    <a:pt x="76200" y="221488"/>
                  </a:lnTo>
                  <a:lnTo>
                    <a:pt x="0" y="259588"/>
                  </a:lnTo>
                  <a:lnTo>
                    <a:pt x="76200" y="297688"/>
                  </a:lnTo>
                  <a:lnTo>
                    <a:pt x="76200" y="265938"/>
                  </a:lnTo>
                  <a:lnTo>
                    <a:pt x="457200" y="265938"/>
                  </a:lnTo>
                  <a:lnTo>
                    <a:pt x="457200" y="297688"/>
                  </a:lnTo>
                  <a:lnTo>
                    <a:pt x="520700" y="265938"/>
                  </a:lnTo>
                  <a:lnTo>
                    <a:pt x="533400" y="259588"/>
                  </a:lnTo>
                  <a:close/>
                </a:path>
                <a:path w="533400" h="297814">
                  <a:moveTo>
                    <a:pt x="533400" y="15748"/>
                  </a:moveTo>
                  <a:lnTo>
                    <a:pt x="449707" y="0"/>
                  </a:lnTo>
                  <a:lnTo>
                    <a:pt x="458381" y="30530"/>
                  </a:lnTo>
                  <a:lnTo>
                    <a:pt x="71475" y="141185"/>
                  </a:lnTo>
                  <a:lnTo>
                    <a:pt x="62738" y="110617"/>
                  </a:lnTo>
                  <a:lnTo>
                    <a:pt x="0" y="168148"/>
                  </a:lnTo>
                  <a:lnTo>
                    <a:pt x="83693" y="183896"/>
                  </a:lnTo>
                  <a:lnTo>
                    <a:pt x="75946" y="156845"/>
                  </a:lnTo>
                  <a:lnTo>
                    <a:pt x="74955" y="153352"/>
                  </a:lnTo>
                  <a:lnTo>
                    <a:pt x="461848" y="42748"/>
                  </a:lnTo>
                  <a:lnTo>
                    <a:pt x="470535" y="73279"/>
                  </a:lnTo>
                  <a:lnTo>
                    <a:pt x="521042" y="27051"/>
                  </a:lnTo>
                  <a:lnTo>
                    <a:pt x="533400" y="15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0400" y="2209799"/>
              <a:ext cx="1828800" cy="792480"/>
            </a:xfrm>
            <a:custGeom>
              <a:avLst/>
              <a:gdLst/>
              <a:rect l="l" t="t" r="r" b="b"/>
              <a:pathLst>
                <a:path w="1828800" h="792480">
                  <a:moveTo>
                    <a:pt x="762000" y="609600"/>
                  </a:moveTo>
                  <a:lnTo>
                    <a:pt x="304800" y="609600"/>
                  </a:lnTo>
                  <a:lnTo>
                    <a:pt x="114300" y="792226"/>
                  </a:lnTo>
                  <a:lnTo>
                    <a:pt x="762000" y="609600"/>
                  </a:lnTo>
                  <a:close/>
                </a:path>
                <a:path w="1828800" h="792480">
                  <a:moveTo>
                    <a:pt x="17272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6756" y="601618"/>
                  </a:lnTo>
                  <a:lnTo>
                    <a:pt x="1799050" y="579850"/>
                  </a:lnTo>
                  <a:lnTo>
                    <a:pt x="1820818" y="54755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818" y="62043"/>
                  </a:lnTo>
                  <a:lnTo>
                    <a:pt x="1799050" y="29749"/>
                  </a:lnTo>
                  <a:lnTo>
                    <a:pt x="1766756" y="7981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0400" y="2209799"/>
              <a:ext cx="1828800" cy="792480"/>
            </a:xfrm>
            <a:custGeom>
              <a:avLst/>
              <a:gdLst/>
              <a:rect l="l" t="t" r="r" b="b"/>
              <a:pathLst>
                <a:path w="1828800" h="79248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304800" y="0"/>
                  </a:lnTo>
                  <a:lnTo>
                    <a:pt x="762000" y="0"/>
                  </a:lnTo>
                  <a:lnTo>
                    <a:pt x="1727200" y="0"/>
                  </a:lnTo>
                  <a:lnTo>
                    <a:pt x="1766756" y="7981"/>
                  </a:lnTo>
                  <a:lnTo>
                    <a:pt x="1799050" y="29749"/>
                  </a:lnTo>
                  <a:lnTo>
                    <a:pt x="1820818" y="62043"/>
                  </a:lnTo>
                  <a:lnTo>
                    <a:pt x="1828800" y="101600"/>
                  </a:lnTo>
                  <a:lnTo>
                    <a:pt x="1828800" y="355600"/>
                  </a:lnTo>
                  <a:lnTo>
                    <a:pt x="1828800" y="508000"/>
                  </a:lnTo>
                  <a:lnTo>
                    <a:pt x="1820818" y="547556"/>
                  </a:lnTo>
                  <a:lnTo>
                    <a:pt x="1799050" y="579850"/>
                  </a:lnTo>
                  <a:lnTo>
                    <a:pt x="1766756" y="601618"/>
                  </a:lnTo>
                  <a:lnTo>
                    <a:pt x="1727200" y="609600"/>
                  </a:lnTo>
                  <a:lnTo>
                    <a:pt x="762000" y="609600"/>
                  </a:lnTo>
                  <a:lnTo>
                    <a:pt x="114300" y="792226"/>
                  </a:lnTo>
                  <a:lnTo>
                    <a:pt x="3048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10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84322" y="6058915"/>
            <a:ext cx="270827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3.18&gt;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1:N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카디낼러티의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29</a:t>
            </a:fld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7260463" y="2277872"/>
            <a:ext cx="1330325" cy="45275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4"/>
              </a:spcBef>
              <a:defRPr/>
            </a:pPr>
            <a:r>
              <a:rPr sz="1400">
                <a:latin typeface="돋움"/>
                <a:cs typeface="돋움"/>
              </a:rPr>
              <a:t>대부분의</a:t>
            </a:r>
            <a:r>
              <a:rPr sz="1400" spc="-7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관계는</a:t>
            </a:r>
            <a:endParaRPr sz="1400">
              <a:latin typeface="돋움"/>
              <a:cs typeface="돋움"/>
            </a:endParaRPr>
          </a:p>
          <a:p>
            <a:pPr marL="1270" algn="ctr">
              <a:lnSpc>
                <a:spcPct val="100000"/>
              </a:lnSpc>
              <a:defRPr/>
            </a:pPr>
            <a:r>
              <a:rPr sz="1400">
                <a:latin typeface="돋움"/>
                <a:cs typeface="돋움"/>
              </a:rPr>
              <a:t>1:N</a:t>
            </a:r>
            <a:r>
              <a:rPr sz="1400" spc="-6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관계이다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3.1</a:t>
            </a:r>
            <a:r>
              <a:rPr dirty="0" sz="3000" spc="-105"/>
              <a:t> </a:t>
            </a:r>
            <a:r>
              <a:rPr dirty="0" sz="3000" spc="15"/>
              <a:t>개요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21594"/>
            <a:ext cx="8329930" cy="17856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0" b="1">
                <a:latin typeface="굴림"/>
                <a:cs typeface="굴림"/>
              </a:rPr>
              <a:t>데이터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모델링의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목적</a:t>
            </a:r>
            <a:endParaRPr sz="2000">
              <a:latin typeface="굴림"/>
              <a:cs typeface="굴림"/>
            </a:endParaRPr>
          </a:p>
          <a:p>
            <a:pPr lvl="1" marL="756285" marR="5080" indent="-287020">
              <a:lnSpc>
                <a:spcPct val="120000"/>
              </a:lnSpc>
              <a:spcBef>
                <a:spcPts val="80"/>
              </a:spcBef>
              <a:buFont typeface=""/>
              <a:buChar char="–"/>
              <a:tabLst>
                <a:tab pos="756285" algn="l"/>
                <a:tab pos="756920" algn="l"/>
                <a:tab pos="5851525" algn="l"/>
              </a:tabLst>
            </a:pPr>
            <a:r>
              <a:rPr dirty="0" sz="1800" spc="25" b="1">
                <a:latin typeface="굴림"/>
                <a:cs typeface="굴림"/>
              </a:rPr>
              <a:t>정보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시스템을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구축하는데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필요한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정보(데이터)를	</a:t>
            </a:r>
            <a:r>
              <a:rPr dirty="0" sz="1800" spc="10" b="1">
                <a:latin typeface="굴림"/>
                <a:cs typeface="굴림"/>
              </a:rPr>
              <a:t>약속된</a:t>
            </a:r>
            <a:r>
              <a:rPr dirty="0" sz="1800" spc="-10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표기법에</a:t>
            </a:r>
            <a:r>
              <a:rPr dirty="0" sz="1800" spc="-11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의해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표 </a:t>
            </a:r>
            <a:r>
              <a:rPr dirty="0" sz="1800" spc="-57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현함으로써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시스템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구축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대상이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되는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업무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내용을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정확하게</a:t>
            </a:r>
            <a:r>
              <a:rPr dirty="0" sz="1800" spc="-7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u="sng" sz="1800" spc="5" b="1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분석하고자</a:t>
            </a:r>
            <a:r>
              <a:rPr dirty="0" u="sng" sz="1800" spc="-85" b="1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 </a:t>
            </a:r>
            <a:r>
              <a:rPr dirty="0" u="sng" sz="1800" spc="30" b="1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함</a:t>
            </a:r>
            <a:endParaRPr sz="1800">
              <a:latin typeface="굴림"/>
              <a:cs typeface="굴림"/>
            </a:endParaRPr>
          </a:p>
          <a:p>
            <a:pPr lvl="1" marL="756285" marR="18415" indent="-287020">
              <a:lnSpc>
                <a:spcPct val="12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분석된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모델을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가지고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실제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데이터베이스를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생성하여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개발및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관리에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이용하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고자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함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450" y="4413250"/>
            <a:ext cx="5797550" cy="1384300"/>
            <a:chOff x="679450" y="4413250"/>
            <a:chExt cx="5797550" cy="1384300"/>
          </a:xfrm>
        </p:grpSpPr>
        <p:sp>
          <p:nvSpPr>
            <p:cNvPr id="5" name="object 5"/>
            <p:cNvSpPr/>
            <p:nvPr/>
          </p:nvSpPr>
          <p:spPr>
            <a:xfrm>
              <a:off x="2895600" y="4914900"/>
              <a:ext cx="3581400" cy="228600"/>
            </a:xfrm>
            <a:custGeom>
              <a:avLst/>
              <a:gdLst/>
              <a:ahLst/>
              <a:cxnLst/>
              <a:rect l="l" t="t" r="r" b="b"/>
              <a:pathLst>
                <a:path w="3581400" h="228600">
                  <a:moveTo>
                    <a:pt x="3352800" y="0"/>
                  </a:moveTo>
                  <a:lnTo>
                    <a:pt x="3352800" y="228600"/>
                  </a:lnTo>
                  <a:lnTo>
                    <a:pt x="3505200" y="152400"/>
                  </a:lnTo>
                  <a:lnTo>
                    <a:pt x="3390900" y="152400"/>
                  </a:lnTo>
                  <a:lnTo>
                    <a:pt x="3390900" y="76200"/>
                  </a:lnTo>
                  <a:lnTo>
                    <a:pt x="3505200" y="76200"/>
                  </a:lnTo>
                  <a:lnTo>
                    <a:pt x="3352800" y="0"/>
                  </a:lnTo>
                  <a:close/>
                </a:path>
                <a:path w="3581400" h="228600">
                  <a:moveTo>
                    <a:pt x="3352800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3352800" y="152400"/>
                  </a:lnTo>
                  <a:lnTo>
                    <a:pt x="3352800" y="76200"/>
                  </a:lnTo>
                  <a:close/>
                </a:path>
                <a:path w="3581400" h="228600">
                  <a:moveTo>
                    <a:pt x="3505200" y="76200"/>
                  </a:moveTo>
                  <a:lnTo>
                    <a:pt x="3390900" y="76200"/>
                  </a:lnTo>
                  <a:lnTo>
                    <a:pt x="3390900" y="152400"/>
                  </a:lnTo>
                  <a:lnTo>
                    <a:pt x="3505200" y="152400"/>
                  </a:lnTo>
                  <a:lnTo>
                    <a:pt x="3581400" y="114300"/>
                  </a:lnTo>
                  <a:lnTo>
                    <a:pt x="3505200" y="762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6172" y="4462271"/>
              <a:ext cx="535305" cy="452755"/>
            </a:xfrm>
            <a:custGeom>
              <a:avLst/>
              <a:gdLst/>
              <a:ahLst/>
              <a:cxnLst/>
              <a:rect l="l" t="t" r="r" b="b"/>
              <a:pathLst>
                <a:path w="535305" h="452754">
                  <a:moveTo>
                    <a:pt x="0" y="226313"/>
                  </a:moveTo>
                  <a:lnTo>
                    <a:pt x="5434" y="180710"/>
                  </a:lnTo>
                  <a:lnTo>
                    <a:pt x="21020" y="138231"/>
                  </a:lnTo>
                  <a:lnTo>
                    <a:pt x="45682" y="99789"/>
                  </a:lnTo>
                  <a:lnTo>
                    <a:pt x="78343" y="66293"/>
                  </a:lnTo>
                  <a:lnTo>
                    <a:pt x="117927" y="38656"/>
                  </a:lnTo>
                  <a:lnTo>
                    <a:pt x="163359" y="17787"/>
                  </a:lnTo>
                  <a:lnTo>
                    <a:pt x="213563" y="4598"/>
                  </a:lnTo>
                  <a:lnTo>
                    <a:pt x="267461" y="0"/>
                  </a:lnTo>
                  <a:lnTo>
                    <a:pt x="321360" y="4598"/>
                  </a:lnTo>
                  <a:lnTo>
                    <a:pt x="371564" y="17787"/>
                  </a:lnTo>
                  <a:lnTo>
                    <a:pt x="416996" y="38656"/>
                  </a:lnTo>
                  <a:lnTo>
                    <a:pt x="456580" y="66293"/>
                  </a:lnTo>
                  <a:lnTo>
                    <a:pt x="489241" y="99789"/>
                  </a:lnTo>
                  <a:lnTo>
                    <a:pt x="513903" y="138231"/>
                  </a:lnTo>
                  <a:lnTo>
                    <a:pt x="529489" y="180710"/>
                  </a:lnTo>
                  <a:lnTo>
                    <a:pt x="534923" y="226313"/>
                  </a:lnTo>
                  <a:lnTo>
                    <a:pt x="529489" y="271917"/>
                  </a:lnTo>
                  <a:lnTo>
                    <a:pt x="513903" y="314396"/>
                  </a:lnTo>
                  <a:lnTo>
                    <a:pt x="489241" y="352838"/>
                  </a:lnTo>
                  <a:lnTo>
                    <a:pt x="456580" y="386334"/>
                  </a:lnTo>
                  <a:lnTo>
                    <a:pt x="416996" y="413971"/>
                  </a:lnTo>
                  <a:lnTo>
                    <a:pt x="371564" y="434840"/>
                  </a:lnTo>
                  <a:lnTo>
                    <a:pt x="321360" y="448029"/>
                  </a:lnTo>
                  <a:lnTo>
                    <a:pt x="267461" y="452627"/>
                  </a:lnTo>
                  <a:lnTo>
                    <a:pt x="213563" y="448029"/>
                  </a:lnTo>
                  <a:lnTo>
                    <a:pt x="163359" y="434840"/>
                  </a:lnTo>
                  <a:lnTo>
                    <a:pt x="117927" y="413971"/>
                  </a:lnTo>
                  <a:lnTo>
                    <a:pt x="78343" y="386334"/>
                  </a:lnTo>
                  <a:lnTo>
                    <a:pt x="45682" y="352838"/>
                  </a:lnTo>
                  <a:lnTo>
                    <a:pt x="21020" y="314396"/>
                  </a:lnTo>
                  <a:lnTo>
                    <a:pt x="5434" y="271917"/>
                  </a:lnTo>
                  <a:lnTo>
                    <a:pt x="0" y="22631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132" y="4419600"/>
              <a:ext cx="436245" cy="368935"/>
            </a:xfrm>
            <a:custGeom>
              <a:avLst/>
              <a:gdLst/>
              <a:ahLst/>
              <a:cxnLst/>
              <a:rect l="l" t="t" r="r" b="b"/>
              <a:pathLst>
                <a:path w="436244" h="368935">
                  <a:moveTo>
                    <a:pt x="217931" y="0"/>
                  </a:moveTo>
                  <a:lnTo>
                    <a:pt x="167951" y="4869"/>
                  </a:lnTo>
                  <a:lnTo>
                    <a:pt x="122075" y="18741"/>
                  </a:lnTo>
                  <a:lnTo>
                    <a:pt x="81611" y="40508"/>
                  </a:lnTo>
                  <a:lnTo>
                    <a:pt x="47866" y="69064"/>
                  </a:lnTo>
                  <a:lnTo>
                    <a:pt x="22144" y="103303"/>
                  </a:lnTo>
                  <a:lnTo>
                    <a:pt x="5753" y="142118"/>
                  </a:lnTo>
                  <a:lnTo>
                    <a:pt x="0" y="184404"/>
                  </a:lnTo>
                  <a:lnTo>
                    <a:pt x="5753" y="226689"/>
                  </a:lnTo>
                  <a:lnTo>
                    <a:pt x="22144" y="265504"/>
                  </a:lnTo>
                  <a:lnTo>
                    <a:pt x="47866" y="299743"/>
                  </a:lnTo>
                  <a:lnTo>
                    <a:pt x="81611" y="328299"/>
                  </a:lnTo>
                  <a:lnTo>
                    <a:pt x="122075" y="350066"/>
                  </a:lnTo>
                  <a:lnTo>
                    <a:pt x="167951" y="363938"/>
                  </a:lnTo>
                  <a:lnTo>
                    <a:pt x="217931" y="368807"/>
                  </a:lnTo>
                  <a:lnTo>
                    <a:pt x="267912" y="363938"/>
                  </a:lnTo>
                  <a:lnTo>
                    <a:pt x="313788" y="350066"/>
                  </a:lnTo>
                  <a:lnTo>
                    <a:pt x="354252" y="328299"/>
                  </a:lnTo>
                  <a:lnTo>
                    <a:pt x="387997" y="299743"/>
                  </a:lnTo>
                  <a:lnTo>
                    <a:pt x="413719" y="265504"/>
                  </a:lnTo>
                  <a:lnTo>
                    <a:pt x="430110" y="226689"/>
                  </a:lnTo>
                  <a:lnTo>
                    <a:pt x="435863" y="184404"/>
                  </a:lnTo>
                  <a:lnTo>
                    <a:pt x="430110" y="142118"/>
                  </a:lnTo>
                  <a:lnTo>
                    <a:pt x="413719" y="103303"/>
                  </a:lnTo>
                  <a:lnTo>
                    <a:pt x="387997" y="69064"/>
                  </a:lnTo>
                  <a:lnTo>
                    <a:pt x="354252" y="40508"/>
                  </a:lnTo>
                  <a:lnTo>
                    <a:pt x="313788" y="18741"/>
                  </a:lnTo>
                  <a:lnTo>
                    <a:pt x="267912" y="4869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1163" y="4419600"/>
              <a:ext cx="1964689" cy="1289685"/>
            </a:xfrm>
            <a:custGeom>
              <a:avLst/>
              <a:gdLst/>
              <a:ahLst/>
              <a:cxnLst/>
              <a:rect l="l" t="t" r="r" b="b"/>
              <a:pathLst>
                <a:path w="1964689" h="1289685">
                  <a:moveTo>
                    <a:pt x="886968" y="184404"/>
                  </a:moveTo>
                  <a:lnTo>
                    <a:pt x="892721" y="142118"/>
                  </a:lnTo>
                  <a:lnTo>
                    <a:pt x="909112" y="103303"/>
                  </a:lnTo>
                  <a:lnTo>
                    <a:pt x="934834" y="69064"/>
                  </a:lnTo>
                  <a:lnTo>
                    <a:pt x="968579" y="40508"/>
                  </a:lnTo>
                  <a:lnTo>
                    <a:pt x="1009043" y="18741"/>
                  </a:lnTo>
                  <a:lnTo>
                    <a:pt x="1054919" y="4869"/>
                  </a:lnTo>
                  <a:lnTo>
                    <a:pt x="1104900" y="0"/>
                  </a:lnTo>
                  <a:lnTo>
                    <a:pt x="1154880" y="4869"/>
                  </a:lnTo>
                  <a:lnTo>
                    <a:pt x="1200756" y="18741"/>
                  </a:lnTo>
                  <a:lnTo>
                    <a:pt x="1241220" y="40508"/>
                  </a:lnTo>
                  <a:lnTo>
                    <a:pt x="1274965" y="69064"/>
                  </a:lnTo>
                  <a:lnTo>
                    <a:pt x="1300687" y="103303"/>
                  </a:lnTo>
                  <a:lnTo>
                    <a:pt x="1317078" y="142118"/>
                  </a:lnTo>
                  <a:lnTo>
                    <a:pt x="1322832" y="184404"/>
                  </a:lnTo>
                  <a:lnTo>
                    <a:pt x="1317078" y="226689"/>
                  </a:lnTo>
                  <a:lnTo>
                    <a:pt x="1300687" y="265504"/>
                  </a:lnTo>
                  <a:lnTo>
                    <a:pt x="1274965" y="299743"/>
                  </a:lnTo>
                  <a:lnTo>
                    <a:pt x="1241220" y="328299"/>
                  </a:lnTo>
                  <a:lnTo>
                    <a:pt x="1200756" y="350066"/>
                  </a:lnTo>
                  <a:lnTo>
                    <a:pt x="1154880" y="363938"/>
                  </a:lnTo>
                  <a:lnTo>
                    <a:pt x="1104900" y="368807"/>
                  </a:lnTo>
                  <a:lnTo>
                    <a:pt x="1054919" y="363938"/>
                  </a:lnTo>
                  <a:lnTo>
                    <a:pt x="1009043" y="350066"/>
                  </a:lnTo>
                  <a:lnTo>
                    <a:pt x="968579" y="328299"/>
                  </a:lnTo>
                  <a:lnTo>
                    <a:pt x="934834" y="299743"/>
                  </a:lnTo>
                  <a:lnTo>
                    <a:pt x="909112" y="265504"/>
                  </a:lnTo>
                  <a:lnTo>
                    <a:pt x="892721" y="226689"/>
                  </a:lnTo>
                  <a:lnTo>
                    <a:pt x="886968" y="184404"/>
                  </a:lnTo>
                  <a:close/>
                </a:path>
                <a:path w="1964689" h="1289685">
                  <a:moveTo>
                    <a:pt x="1281684" y="665226"/>
                  </a:moveTo>
                  <a:lnTo>
                    <a:pt x="1285384" y="622546"/>
                  </a:lnTo>
                  <a:lnTo>
                    <a:pt x="1296132" y="581812"/>
                  </a:lnTo>
                  <a:lnTo>
                    <a:pt x="1313402" y="543470"/>
                  </a:lnTo>
                  <a:lnTo>
                    <a:pt x="1336667" y="507966"/>
                  </a:lnTo>
                  <a:lnTo>
                    <a:pt x="1365398" y="475747"/>
                  </a:lnTo>
                  <a:lnTo>
                    <a:pt x="1399068" y="447260"/>
                  </a:lnTo>
                  <a:lnTo>
                    <a:pt x="1437151" y="422951"/>
                  </a:lnTo>
                  <a:lnTo>
                    <a:pt x="1479119" y="403267"/>
                  </a:lnTo>
                  <a:lnTo>
                    <a:pt x="1524444" y="388654"/>
                  </a:lnTo>
                  <a:lnTo>
                    <a:pt x="1572600" y="379559"/>
                  </a:lnTo>
                  <a:lnTo>
                    <a:pt x="1623060" y="376427"/>
                  </a:lnTo>
                  <a:lnTo>
                    <a:pt x="1673519" y="379559"/>
                  </a:lnTo>
                  <a:lnTo>
                    <a:pt x="1721675" y="388654"/>
                  </a:lnTo>
                  <a:lnTo>
                    <a:pt x="1767000" y="403267"/>
                  </a:lnTo>
                  <a:lnTo>
                    <a:pt x="1808968" y="422951"/>
                  </a:lnTo>
                  <a:lnTo>
                    <a:pt x="1847051" y="447260"/>
                  </a:lnTo>
                  <a:lnTo>
                    <a:pt x="1880721" y="475747"/>
                  </a:lnTo>
                  <a:lnTo>
                    <a:pt x="1909452" y="507966"/>
                  </a:lnTo>
                  <a:lnTo>
                    <a:pt x="1932717" y="543470"/>
                  </a:lnTo>
                  <a:lnTo>
                    <a:pt x="1949987" y="581812"/>
                  </a:lnTo>
                  <a:lnTo>
                    <a:pt x="1960735" y="622546"/>
                  </a:lnTo>
                  <a:lnTo>
                    <a:pt x="1964436" y="665226"/>
                  </a:lnTo>
                  <a:lnTo>
                    <a:pt x="1960735" y="707905"/>
                  </a:lnTo>
                  <a:lnTo>
                    <a:pt x="1949987" y="748639"/>
                  </a:lnTo>
                  <a:lnTo>
                    <a:pt x="1932717" y="786981"/>
                  </a:lnTo>
                  <a:lnTo>
                    <a:pt x="1909452" y="822485"/>
                  </a:lnTo>
                  <a:lnTo>
                    <a:pt x="1880721" y="854704"/>
                  </a:lnTo>
                  <a:lnTo>
                    <a:pt x="1847051" y="883191"/>
                  </a:lnTo>
                  <a:lnTo>
                    <a:pt x="1808968" y="907500"/>
                  </a:lnTo>
                  <a:lnTo>
                    <a:pt x="1767000" y="927184"/>
                  </a:lnTo>
                  <a:lnTo>
                    <a:pt x="1721675" y="941797"/>
                  </a:lnTo>
                  <a:lnTo>
                    <a:pt x="1673519" y="950892"/>
                  </a:lnTo>
                  <a:lnTo>
                    <a:pt x="1623060" y="954024"/>
                  </a:lnTo>
                  <a:lnTo>
                    <a:pt x="1572600" y="950892"/>
                  </a:lnTo>
                  <a:lnTo>
                    <a:pt x="1524444" y="941797"/>
                  </a:lnTo>
                  <a:lnTo>
                    <a:pt x="1479119" y="927184"/>
                  </a:lnTo>
                  <a:lnTo>
                    <a:pt x="1437151" y="907500"/>
                  </a:lnTo>
                  <a:lnTo>
                    <a:pt x="1399068" y="883191"/>
                  </a:lnTo>
                  <a:lnTo>
                    <a:pt x="1365398" y="854704"/>
                  </a:lnTo>
                  <a:lnTo>
                    <a:pt x="1336667" y="822485"/>
                  </a:lnTo>
                  <a:lnTo>
                    <a:pt x="1313402" y="786981"/>
                  </a:lnTo>
                  <a:lnTo>
                    <a:pt x="1296132" y="748639"/>
                  </a:lnTo>
                  <a:lnTo>
                    <a:pt x="1285384" y="707905"/>
                  </a:lnTo>
                  <a:lnTo>
                    <a:pt x="1281684" y="665226"/>
                  </a:lnTo>
                  <a:close/>
                </a:path>
                <a:path w="1964689" h="1289685">
                  <a:moveTo>
                    <a:pt x="0" y="957834"/>
                  </a:moveTo>
                  <a:lnTo>
                    <a:pt x="3561" y="912867"/>
                  </a:lnTo>
                  <a:lnTo>
                    <a:pt x="13936" y="869736"/>
                  </a:lnTo>
                  <a:lnTo>
                    <a:pt x="30659" y="828835"/>
                  </a:lnTo>
                  <a:lnTo>
                    <a:pt x="53266" y="790560"/>
                  </a:lnTo>
                  <a:lnTo>
                    <a:pt x="81292" y="755307"/>
                  </a:lnTo>
                  <a:lnTo>
                    <a:pt x="114271" y="723471"/>
                  </a:lnTo>
                  <a:lnTo>
                    <a:pt x="151739" y="695447"/>
                  </a:lnTo>
                  <a:lnTo>
                    <a:pt x="193231" y="671632"/>
                  </a:lnTo>
                  <a:lnTo>
                    <a:pt x="238283" y="652420"/>
                  </a:lnTo>
                  <a:lnTo>
                    <a:pt x="286429" y="638208"/>
                  </a:lnTo>
                  <a:lnTo>
                    <a:pt x="337204" y="629391"/>
                  </a:lnTo>
                  <a:lnTo>
                    <a:pt x="390144" y="626363"/>
                  </a:lnTo>
                  <a:lnTo>
                    <a:pt x="443094" y="629391"/>
                  </a:lnTo>
                  <a:lnTo>
                    <a:pt x="493876" y="638208"/>
                  </a:lnTo>
                  <a:lnTo>
                    <a:pt x="542026" y="652420"/>
                  </a:lnTo>
                  <a:lnTo>
                    <a:pt x="587078" y="671632"/>
                  </a:lnTo>
                  <a:lnTo>
                    <a:pt x="628569" y="695447"/>
                  </a:lnTo>
                  <a:lnTo>
                    <a:pt x="666035" y="723471"/>
                  </a:lnTo>
                  <a:lnTo>
                    <a:pt x="699011" y="755307"/>
                  </a:lnTo>
                  <a:lnTo>
                    <a:pt x="727032" y="790560"/>
                  </a:lnTo>
                  <a:lnTo>
                    <a:pt x="749635" y="828835"/>
                  </a:lnTo>
                  <a:lnTo>
                    <a:pt x="766355" y="869736"/>
                  </a:lnTo>
                  <a:lnTo>
                    <a:pt x="776727" y="912867"/>
                  </a:lnTo>
                  <a:lnTo>
                    <a:pt x="780288" y="957834"/>
                  </a:lnTo>
                  <a:lnTo>
                    <a:pt x="776727" y="1002800"/>
                  </a:lnTo>
                  <a:lnTo>
                    <a:pt x="766355" y="1045931"/>
                  </a:lnTo>
                  <a:lnTo>
                    <a:pt x="749635" y="1086832"/>
                  </a:lnTo>
                  <a:lnTo>
                    <a:pt x="727032" y="1125107"/>
                  </a:lnTo>
                  <a:lnTo>
                    <a:pt x="699011" y="1160360"/>
                  </a:lnTo>
                  <a:lnTo>
                    <a:pt x="666035" y="1192196"/>
                  </a:lnTo>
                  <a:lnTo>
                    <a:pt x="628569" y="1220220"/>
                  </a:lnTo>
                  <a:lnTo>
                    <a:pt x="587078" y="1244035"/>
                  </a:lnTo>
                  <a:lnTo>
                    <a:pt x="542026" y="1263247"/>
                  </a:lnTo>
                  <a:lnTo>
                    <a:pt x="493876" y="1277459"/>
                  </a:lnTo>
                  <a:lnTo>
                    <a:pt x="443094" y="1286276"/>
                  </a:lnTo>
                  <a:lnTo>
                    <a:pt x="390144" y="1289304"/>
                  </a:lnTo>
                  <a:lnTo>
                    <a:pt x="337204" y="1286276"/>
                  </a:lnTo>
                  <a:lnTo>
                    <a:pt x="286429" y="1277459"/>
                  </a:lnTo>
                  <a:lnTo>
                    <a:pt x="238283" y="1263247"/>
                  </a:lnTo>
                  <a:lnTo>
                    <a:pt x="193231" y="1244035"/>
                  </a:lnTo>
                  <a:lnTo>
                    <a:pt x="151739" y="1220220"/>
                  </a:lnTo>
                  <a:lnTo>
                    <a:pt x="114271" y="1192196"/>
                  </a:lnTo>
                  <a:lnTo>
                    <a:pt x="81292" y="1160360"/>
                  </a:lnTo>
                  <a:lnTo>
                    <a:pt x="53266" y="1125107"/>
                  </a:lnTo>
                  <a:lnTo>
                    <a:pt x="30659" y="1086832"/>
                  </a:lnTo>
                  <a:lnTo>
                    <a:pt x="13936" y="1045931"/>
                  </a:lnTo>
                  <a:lnTo>
                    <a:pt x="3561" y="1002800"/>
                  </a:lnTo>
                  <a:lnTo>
                    <a:pt x="0" y="95783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14727" y="5128259"/>
              <a:ext cx="582295" cy="495300"/>
            </a:xfrm>
            <a:custGeom>
              <a:avLst/>
              <a:gdLst/>
              <a:ahLst/>
              <a:cxnLst/>
              <a:rect l="l" t="t" r="r" b="b"/>
              <a:pathLst>
                <a:path w="582294" h="495300">
                  <a:moveTo>
                    <a:pt x="291084" y="0"/>
                  </a:moveTo>
                  <a:lnTo>
                    <a:pt x="238755" y="3989"/>
                  </a:lnTo>
                  <a:lnTo>
                    <a:pt x="189506" y="15492"/>
                  </a:lnTo>
                  <a:lnTo>
                    <a:pt x="144159" y="33810"/>
                  </a:lnTo>
                  <a:lnTo>
                    <a:pt x="103533" y="58242"/>
                  </a:lnTo>
                  <a:lnTo>
                    <a:pt x="68452" y="88089"/>
                  </a:lnTo>
                  <a:lnTo>
                    <a:pt x="39736" y="122653"/>
                  </a:lnTo>
                  <a:lnTo>
                    <a:pt x="18208" y="161234"/>
                  </a:lnTo>
                  <a:lnTo>
                    <a:pt x="4689" y="203133"/>
                  </a:lnTo>
                  <a:lnTo>
                    <a:pt x="0" y="247649"/>
                  </a:lnTo>
                  <a:lnTo>
                    <a:pt x="4689" y="292166"/>
                  </a:lnTo>
                  <a:lnTo>
                    <a:pt x="18208" y="334065"/>
                  </a:lnTo>
                  <a:lnTo>
                    <a:pt x="39736" y="372646"/>
                  </a:lnTo>
                  <a:lnTo>
                    <a:pt x="68452" y="407210"/>
                  </a:lnTo>
                  <a:lnTo>
                    <a:pt x="103533" y="437057"/>
                  </a:lnTo>
                  <a:lnTo>
                    <a:pt x="144159" y="461489"/>
                  </a:lnTo>
                  <a:lnTo>
                    <a:pt x="189506" y="479807"/>
                  </a:lnTo>
                  <a:lnTo>
                    <a:pt x="238755" y="491310"/>
                  </a:lnTo>
                  <a:lnTo>
                    <a:pt x="291084" y="495299"/>
                  </a:lnTo>
                  <a:lnTo>
                    <a:pt x="343412" y="491310"/>
                  </a:lnTo>
                  <a:lnTo>
                    <a:pt x="392661" y="479807"/>
                  </a:lnTo>
                  <a:lnTo>
                    <a:pt x="438008" y="461489"/>
                  </a:lnTo>
                  <a:lnTo>
                    <a:pt x="478634" y="437057"/>
                  </a:lnTo>
                  <a:lnTo>
                    <a:pt x="513715" y="407210"/>
                  </a:lnTo>
                  <a:lnTo>
                    <a:pt x="542431" y="372646"/>
                  </a:lnTo>
                  <a:lnTo>
                    <a:pt x="563959" y="334065"/>
                  </a:lnTo>
                  <a:lnTo>
                    <a:pt x="577478" y="292166"/>
                  </a:lnTo>
                  <a:lnTo>
                    <a:pt x="582168" y="247649"/>
                  </a:lnTo>
                  <a:lnTo>
                    <a:pt x="577478" y="203133"/>
                  </a:lnTo>
                  <a:lnTo>
                    <a:pt x="563959" y="161234"/>
                  </a:lnTo>
                  <a:lnTo>
                    <a:pt x="542431" y="122653"/>
                  </a:lnTo>
                  <a:lnTo>
                    <a:pt x="513715" y="88089"/>
                  </a:lnTo>
                  <a:lnTo>
                    <a:pt x="478634" y="58242"/>
                  </a:lnTo>
                  <a:lnTo>
                    <a:pt x="438008" y="33810"/>
                  </a:lnTo>
                  <a:lnTo>
                    <a:pt x="392661" y="15492"/>
                  </a:lnTo>
                  <a:lnTo>
                    <a:pt x="343412" y="3989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14727" y="5128259"/>
              <a:ext cx="582295" cy="495300"/>
            </a:xfrm>
            <a:custGeom>
              <a:avLst/>
              <a:gdLst/>
              <a:ahLst/>
              <a:cxnLst/>
              <a:rect l="l" t="t" r="r" b="b"/>
              <a:pathLst>
                <a:path w="582294" h="495300">
                  <a:moveTo>
                    <a:pt x="0" y="247649"/>
                  </a:moveTo>
                  <a:lnTo>
                    <a:pt x="4689" y="203133"/>
                  </a:lnTo>
                  <a:lnTo>
                    <a:pt x="18208" y="161234"/>
                  </a:lnTo>
                  <a:lnTo>
                    <a:pt x="39736" y="122653"/>
                  </a:lnTo>
                  <a:lnTo>
                    <a:pt x="68452" y="88089"/>
                  </a:lnTo>
                  <a:lnTo>
                    <a:pt x="103533" y="58242"/>
                  </a:lnTo>
                  <a:lnTo>
                    <a:pt x="144159" y="33810"/>
                  </a:lnTo>
                  <a:lnTo>
                    <a:pt x="189506" y="15492"/>
                  </a:lnTo>
                  <a:lnTo>
                    <a:pt x="238755" y="3989"/>
                  </a:lnTo>
                  <a:lnTo>
                    <a:pt x="291084" y="0"/>
                  </a:lnTo>
                  <a:lnTo>
                    <a:pt x="343412" y="3989"/>
                  </a:lnTo>
                  <a:lnTo>
                    <a:pt x="392661" y="15492"/>
                  </a:lnTo>
                  <a:lnTo>
                    <a:pt x="438008" y="33810"/>
                  </a:lnTo>
                  <a:lnTo>
                    <a:pt x="478634" y="58242"/>
                  </a:lnTo>
                  <a:lnTo>
                    <a:pt x="513715" y="88089"/>
                  </a:lnTo>
                  <a:lnTo>
                    <a:pt x="542431" y="122653"/>
                  </a:lnTo>
                  <a:lnTo>
                    <a:pt x="563959" y="161234"/>
                  </a:lnTo>
                  <a:lnTo>
                    <a:pt x="577478" y="203133"/>
                  </a:lnTo>
                  <a:lnTo>
                    <a:pt x="582168" y="247649"/>
                  </a:lnTo>
                  <a:lnTo>
                    <a:pt x="577478" y="292166"/>
                  </a:lnTo>
                  <a:lnTo>
                    <a:pt x="563959" y="334065"/>
                  </a:lnTo>
                  <a:lnTo>
                    <a:pt x="542431" y="372646"/>
                  </a:lnTo>
                  <a:lnTo>
                    <a:pt x="513715" y="407210"/>
                  </a:lnTo>
                  <a:lnTo>
                    <a:pt x="478634" y="437057"/>
                  </a:lnTo>
                  <a:lnTo>
                    <a:pt x="438008" y="461489"/>
                  </a:lnTo>
                  <a:lnTo>
                    <a:pt x="392661" y="479807"/>
                  </a:lnTo>
                  <a:lnTo>
                    <a:pt x="343412" y="491310"/>
                  </a:lnTo>
                  <a:lnTo>
                    <a:pt x="291084" y="495299"/>
                  </a:lnTo>
                  <a:lnTo>
                    <a:pt x="238755" y="491310"/>
                  </a:lnTo>
                  <a:lnTo>
                    <a:pt x="189506" y="479807"/>
                  </a:lnTo>
                  <a:lnTo>
                    <a:pt x="144159" y="461489"/>
                  </a:lnTo>
                  <a:lnTo>
                    <a:pt x="103533" y="437057"/>
                  </a:lnTo>
                  <a:lnTo>
                    <a:pt x="68452" y="407210"/>
                  </a:lnTo>
                  <a:lnTo>
                    <a:pt x="39736" y="372646"/>
                  </a:lnTo>
                  <a:lnTo>
                    <a:pt x="18208" y="334065"/>
                  </a:lnTo>
                  <a:lnTo>
                    <a:pt x="4689" y="292166"/>
                  </a:lnTo>
                  <a:lnTo>
                    <a:pt x="0" y="24764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6092" y="5170931"/>
              <a:ext cx="433070" cy="368935"/>
            </a:xfrm>
            <a:custGeom>
              <a:avLst/>
              <a:gdLst/>
              <a:ahLst/>
              <a:cxnLst/>
              <a:rect l="l" t="t" r="r" b="b"/>
              <a:pathLst>
                <a:path w="433069" h="368935">
                  <a:moveTo>
                    <a:pt x="216408" y="0"/>
                  </a:moveTo>
                  <a:lnTo>
                    <a:pt x="166787" y="4869"/>
                  </a:lnTo>
                  <a:lnTo>
                    <a:pt x="121236" y="18741"/>
                  </a:lnTo>
                  <a:lnTo>
                    <a:pt x="81055" y="40508"/>
                  </a:lnTo>
                  <a:lnTo>
                    <a:pt x="47542" y="69064"/>
                  </a:lnTo>
                  <a:lnTo>
                    <a:pt x="21995" y="103303"/>
                  </a:lnTo>
                  <a:lnTo>
                    <a:pt x="5715" y="142118"/>
                  </a:lnTo>
                  <a:lnTo>
                    <a:pt x="0" y="184404"/>
                  </a:lnTo>
                  <a:lnTo>
                    <a:pt x="5715" y="226689"/>
                  </a:lnTo>
                  <a:lnTo>
                    <a:pt x="21995" y="265504"/>
                  </a:lnTo>
                  <a:lnTo>
                    <a:pt x="47542" y="299743"/>
                  </a:lnTo>
                  <a:lnTo>
                    <a:pt x="81055" y="328299"/>
                  </a:lnTo>
                  <a:lnTo>
                    <a:pt x="121236" y="350066"/>
                  </a:lnTo>
                  <a:lnTo>
                    <a:pt x="166787" y="363938"/>
                  </a:lnTo>
                  <a:lnTo>
                    <a:pt x="216408" y="368808"/>
                  </a:lnTo>
                  <a:lnTo>
                    <a:pt x="266028" y="363938"/>
                  </a:lnTo>
                  <a:lnTo>
                    <a:pt x="311579" y="350066"/>
                  </a:lnTo>
                  <a:lnTo>
                    <a:pt x="351760" y="328299"/>
                  </a:lnTo>
                  <a:lnTo>
                    <a:pt x="385273" y="299743"/>
                  </a:lnTo>
                  <a:lnTo>
                    <a:pt x="410820" y="265504"/>
                  </a:lnTo>
                  <a:lnTo>
                    <a:pt x="427100" y="226689"/>
                  </a:lnTo>
                  <a:lnTo>
                    <a:pt x="432816" y="184404"/>
                  </a:lnTo>
                  <a:lnTo>
                    <a:pt x="427100" y="142118"/>
                  </a:lnTo>
                  <a:lnTo>
                    <a:pt x="410820" y="103303"/>
                  </a:lnTo>
                  <a:lnTo>
                    <a:pt x="385273" y="69064"/>
                  </a:lnTo>
                  <a:lnTo>
                    <a:pt x="351760" y="40508"/>
                  </a:lnTo>
                  <a:lnTo>
                    <a:pt x="311579" y="18741"/>
                  </a:lnTo>
                  <a:lnTo>
                    <a:pt x="266028" y="4869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6092" y="5170931"/>
              <a:ext cx="433070" cy="368935"/>
            </a:xfrm>
            <a:custGeom>
              <a:avLst/>
              <a:gdLst/>
              <a:ahLst/>
              <a:cxnLst/>
              <a:rect l="l" t="t" r="r" b="b"/>
              <a:pathLst>
                <a:path w="433069" h="368935">
                  <a:moveTo>
                    <a:pt x="0" y="184404"/>
                  </a:moveTo>
                  <a:lnTo>
                    <a:pt x="5715" y="142118"/>
                  </a:lnTo>
                  <a:lnTo>
                    <a:pt x="21995" y="103303"/>
                  </a:lnTo>
                  <a:lnTo>
                    <a:pt x="47542" y="69064"/>
                  </a:lnTo>
                  <a:lnTo>
                    <a:pt x="81055" y="40508"/>
                  </a:lnTo>
                  <a:lnTo>
                    <a:pt x="121236" y="18741"/>
                  </a:lnTo>
                  <a:lnTo>
                    <a:pt x="166787" y="4869"/>
                  </a:lnTo>
                  <a:lnTo>
                    <a:pt x="216408" y="0"/>
                  </a:lnTo>
                  <a:lnTo>
                    <a:pt x="266028" y="4869"/>
                  </a:lnTo>
                  <a:lnTo>
                    <a:pt x="311579" y="18741"/>
                  </a:lnTo>
                  <a:lnTo>
                    <a:pt x="351760" y="40508"/>
                  </a:lnTo>
                  <a:lnTo>
                    <a:pt x="385273" y="69064"/>
                  </a:lnTo>
                  <a:lnTo>
                    <a:pt x="410820" y="103303"/>
                  </a:lnTo>
                  <a:lnTo>
                    <a:pt x="427100" y="142118"/>
                  </a:lnTo>
                  <a:lnTo>
                    <a:pt x="432816" y="184404"/>
                  </a:lnTo>
                  <a:lnTo>
                    <a:pt x="427100" y="226689"/>
                  </a:lnTo>
                  <a:lnTo>
                    <a:pt x="410820" y="265504"/>
                  </a:lnTo>
                  <a:lnTo>
                    <a:pt x="385273" y="299743"/>
                  </a:lnTo>
                  <a:lnTo>
                    <a:pt x="351760" y="328299"/>
                  </a:lnTo>
                  <a:lnTo>
                    <a:pt x="311579" y="350066"/>
                  </a:lnTo>
                  <a:lnTo>
                    <a:pt x="266028" y="363938"/>
                  </a:lnTo>
                  <a:lnTo>
                    <a:pt x="216408" y="368808"/>
                  </a:lnTo>
                  <a:lnTo>
                    <a:pt x="166787" y="363938"/>
                  </a:lnTo>
                  <a:lnTo>
                    <a:pt x="121236" y="350066"/>
                  </a:lnTo>
                  <a:lnTo>
                    <a:pt x="81055" y="328299"/>
                  </a:lnTo>
                  <a:lnTo>
                    <a:pt x="47542" y="299743"/>
                  </a:lnTo>
                  <a:lnTo>
                    <a:pt x="21995" y="265504"/>
                  </a:lnTo>
                  <a:lnTo>
                    <a:pt x="5715" y="226689"/>
                  </a:lnTo>
                  <a:lnTo>
                    <a:pt x="0" y="1844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5800" y="4879848"/>
              <a:ext cx="434340" cy="368935"/>
            </a:xfrm>
            <a:custGeom>
              <a:avLst/>
              <a:gdLst/>
              <a:ahLst/>
              <a:cxnLst/>
              <a:rect l="l" t="t" r="r" b="b"/>
              <a:pathLst>
                <a:path w="434340" h="368935">
                  <a:moveTo>
                    <a:pt x="217169" y="0"/>
                  </a:moveTo>
                  <a:lnTo>
                    <a:pt x="167375" y="4869"/>
                  </a:lnTo>
                  <a:lnTo>
                    <a:pt x="121664" y="18741"/>
                  </a:lnTo>
                  <a:lnTo>
                    <a:pt x="81341" y="40508"/>
                  </a:lnTo>
                  <a:lnTo>
                    <a:pt x="47710" y="69064"/>
                  </a:lnTo>
                  <a:lnTo>
                    <a:pt x="22073" y="103303"/>
                  </a:lnTo>
                  <a:lnTo>
                    <a:pt x="5735" y="142118"/>
                  </a:lnTo>
                  <a:lnTo>
                    <a:pt x="0" y="184403"/>
                  </a:lnTo>
                  <a:lnTo>
                    <a:pt x="5735" y="226689"/>
                  </a:lnTo>
                  <a:lnTo>
                    <a:pt x="22073" y="265504"/>
                  </a:lnTo>
                  <a:lnTo>
                    <a:pt x="47710" y="299743"/>
                  </a:lnTo>
                  <a:lnTo>
                    <a:pt x="81341" y="328299"/>
                  </a:lnTo>
                  <a:lnTo>
                    <a:pt x="121664" y="350066"/>
                  </a:lnTo>
                  <a:lnTo>
                    <a:pt x="167375" y="363938"/>
                  </a:lnTo>
                  <a:lnTo>
                    <a:pt x="217169" y="368807"/>
                  </a:lnTo>
                  <a:lnTo>
                    <a:pt x="266964" y="363938"/>
                  </a:lnTo>
                  <a:lnTo>
                    <a:pt x="312675" y="350066"/>
                  </a:lnTo>
                  <a:lnTo>
                    <a:pt x="352998" y="328299"/>
                  </a:lnTo>
                  <a:lnTo>
                    <a:pt x="386629" y="299743"/>
                  </a:lnTo>
                  <a:lnTo>
                    <a:pt x="412266" y="265504"/>
                  </a:lnTo>
                  <a:lnTo>
                    <a:pt x="428604" y="226689"/>
                  </a:lnTo>
                  <a:lnTo>
                    <a:pt x="434340" y="184403"/>
                  </a:lnTo>
                  <a:lnTo>
                    <a:pt x="428604" y="142118"/>
                  </a:lnTo>
                  <a:lnTo>
                    <a:pt x="412266" y="103303"/>
                  </a:lnTo>
                  <a:lnTo>
                    <a:pt x="386629" y="69064"/>
                  </a:lnTo>
                  <a:lnTo>
                    <a:pt x="352998" y="40508"/>
                  </a:lnTo>
                  <a:lnTo>
                    <a:pt x="312675" y="18741"/>
                  </a:lnTo>
                  <a:lnTo>
                    <a:pt x="266964" y="4869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5800" y="4879848"/>
              <a:ext cx="434340" cy="368935"/>
            </a:xfrm>
            <a:custGeom>
              <a:avLst/>
              <a:gdLst/>
              <a:ahLst/>
              <a:cxnLst/>
              <a:rect l="l" t="t" r="r" b="b"/>
              <a:pathLst>
                <a:path w="434340" h="368935">
                  <a:moveTo>
                    <a:pt x="0" y="184403"/>
                  </a:moveTo>
                  <a:lnTo>
                    <a:pt x="5735" y="142118"/>
                  </a:lnTo>
                  <a:lnTo>
                    <a:pt x="22073" y="103303"/>
                  </a:lnTo>
                  <a:lnTo>
                    <a:pt x="47710" y="69064"/>
                  </a:lnTo>
                  <a:lnTo>
                    <a:pt x="81341" y="40508"/>
                  </a:lnTo>
                  <a:lnTo>
                    <a:pt x="121664" y="18741"/>
                  </a:lnTo>
                  <a:lnTo>
                    <a:pt x="167375" y="4869"/>
                  </a:lnTo>
                  <a:lnTo>
                    <a:pt x="217169" y="0"/>
                  </a:lnTo>
                  <a:lnTo>
                    <a:pt x="266964" y="4869"/>
                  </a:lnTo>
                  <a:lnTo>
                    <a:pt x="312675" y="18741"/>
                  </a:lnTo>
                  <a:lnTo>
                    <a:pt x="352998" y="40508"/>
                  </a:lnTo>
                  <a:lnTo>
                    <a:pt x="386629" y="69064"/>
                  </a:lnTo>
                  <a:lnTo>
                    <a:pt x="412266" y="103303"/>
                  </a:lnTo>
                  <a:lnTo>
                    <a:pt x="428604" y="142118"/>
                  </a:lnTo>
                  <a:lnTo>
                    <a:pt x="434340" y="184403"/>
                  </a:lnTo>
                  <a:lnTo>
                    <a:pt x="428604" y="226689"/>
                  </a:lnTo>
                  <a:lnTo>
                    <a:pt x="412266" y="265504"/>
                  </a:lnTo>
                  <a:lnTo>
                    <a:pt x="386629" y="299743"/>
                  </a:lnTo>
                  <a:lnTo>
                    <a:pt x="352998" y="328299"/>
                  </a:lnTo>
                  <a:lnTo>
                    <a:pt x="312675" y="350066"/>
                  </a:lnTo>
                  <a:lnTo>
                    <a:pt x="266964" y="363938"/>
                  </a:lnTo>
                  <a:lnTo>
                    <a:pt x="217169" y="368807"/>
                  </a:lnTo>
                  <a:lnTo>
                    <a:pt x="167375" y="363938"/>
                  </a:lnTo>
                  <a:lnTo>
                    <a:pt x="121664" y="350066"/>
                  </a:lnTo>
                  <a:lnTo>
                    <a:pt x="81341" y="328299"/>
                  </a:lnTo>
                  <a:lnTo>
                    <a:pt x="47710" y="299743"/>
                  </a:lnTo>
                  <a:lnTo>
                    <a:pt x="22073" y="265504"/>
                  </a:lnTo>
                  <a:lnTo>
                    <a:pt x="5735" y="226689"/>
                  </a:lnTo>
                  <a:lnTo>
                    <a:pt x="0" y="18440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82395" y="4546092"/>
              <a:ext cx="681355" cy="577850"/>
            </a:xfrm>
            <a:custGeom>
              <a:avLst/>
              <a:gdLst/>
              <a:ahLst/>
              <a:cxnLst/>
              <a:rect l="l" t="t" r="r" b="b"/>
              <a:pathLst>
                <a:path w="681355" h="577850">
                  <a:moveTo>
                    <a:pt x="340613" y="0"/>
                  </a:moveTo>
                  <a:lnTo>
                    <a:pt x="290281" y="3131"/>
                  </a:lnTo>
                  <a:lnTo>
                    <a:pt x="242241" y="12226"/>
                  </a:lnTo>
                  <a:lnTo>
                    <a:pt x="197021" y="26839"/>
                  </a:lnTo>
                  <a:lnTo>
                    <a:pt x="155147" y="46523"/>
                  </a:lnTo>
                  <a:lnTo>
                    <a:pt x="117147" y="70832"/>
                  </a:lnTo>
                  <a:lnTo>
                    <a:pt x="83548" y="99319"/>
                  </a:lnTo>
                  <a:lnTo>
                    <a:pt x="54875" y="131538"/>
                  </a:lnTo>
                  <a:lnTo>
                    <a:pt x="31658" y="167042"/>
                  </a:lnTo>
                  <a:lnTo>
                    <a:pt x="14421" y="205384"/>
                  </a:lnTo>
                  <a:lnTo>
                    <a:pt x="3693" y="246118"/>
                  </a:lnTo>
                  <a:lnTo>
                    <a:pt x="0" y="288797"/>
                  </a:lnTo>
                  <a:lnTo>
                    <a:pt x="3693" y="331477"/>
                  </a:lnTo>
                  <a:lnTo>
                    <a:pt x="14421" y="372211"/>
                  </a:lnTo>
                  <a:lnTo>
                    <a:pt x="31658" y="410553"/>
                  </a:lnTo>
                  <a:lnTo>
                    <a:pt x="54875" y="446057"/>
                  </a:lnTo>
                  <a:lnTo>
                    <a:pt x="83548" y="478276"/>
                  </a:lnTo>
                  <a:lnTo>
                    <a:pt x="117147" y="506763"/>
                  </a:lnTo>
                  <a:lnTo>
                    <a:pt x="155147" y="531072"/>
                  </a:lnTo>
                  <a:lnTo>
                    <a:pt x="197021" y="550756"/>
                  </a:lnTo>
                  <a:lnTo>
                    <a:pt x="242241" y="565369"/>
                  </a:lnTo>
                  <a:lnTo>
                    <a:pt x="290281" y="574464"/>
                  </a:lnTo>
                  <a:lnTo>
                    <a:pt x="340613" y="577595"/>
                  </a:lnTo>
                  <a:lnTo>
                    <a:pt x="390940" y="574464"/>
                  </a:lnTo>
                  <a:lnTo>
                    <a:pt x="438977" y="565369"/>
                  </a:lnTo>
                  <a:lnTo>
                    <a:pt x="484195" y="550756"/>
                  </a:lnTo>
                  <a:lnTo>
                    <a:pt x="526069" y="531072"/>
                  </a:lnTo>
                  <a:lnTo>
                    <a:pt x="564070" y="506763"/>
                  </a:lnTo>
                  <a:lnTo>
                    <a:pt x="597671" y="478276"/>
                  </a:lnTo>
                  <a:lnTo>
                    <a:pt x="626345" y="446057"/>
                  </a:lnTo>
                  <a:lnTo>
                    <a:pt x="649565" y="410553"/>
                  </a:lnTo>
                  <a:lnTo>
                    <a:pt x="666804" y="372211"/>
                  </a:lnTo>
                  <a:lnTo>
                    <a:pt x="677534" y="331477"/>
                  </a:lnTo>
                  <a:lnTo>
                    <a:pt x="681228" y="288797"/>
                  </a:lnTo>
                  <a:lnTo>
                    <a:pt x="677534" y="246118"/>
                  </a:lnTo>
                  <a:lnTo>
                    <a:pt x="666804" y="205384"/>
                  </a:lnTo>
                  <a:lnTo>
                    <a:pt x="649565" y="167042"/>
                  </a:lnTo>
                  <a:lnTo>
                    <a:pt x="626345" y="131538"/>
                  </a:lnTo>
                  <a:lnTo>
                    <a:pt x="597671" y="99319"/>
                  </a:lnTo>
                  <a:lnTo>
                    <a:pt x="564070" y="70832"/>
                  </a:lnTo>
                  <a:lnTo>
                    <a:pt x="526069" y="46523"/>
                  </a:lnTo>
                  <a:lnTo>
                    <a:pt x="484195" y="26839"/>
                  </a:lnTo>
                  <a:lnTo>
                    <a:pt x="438977" y="12226"/>
                  </a:lnTo>
                  <a:lnTo>
                    <a:pt x="390940" y="3131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2395" y="4546092"/>
              <a:ext cx="681355" cy="577850"/>
            </a:xfrm>
            <a:custGeom>
              <a:avLst/>
              <a:gdLst/>
              <a:ahLst/>
              <a:cxnLst/>
              <a:rect l="l" t="t" r="r" b="b"/>
              <a:pathLst>
                <a:path w="681355" h="577850">
                  <a:moveTo>
                    <a:pt x="0" y="288797"/>
                  </a:moveTo>
                  <a:lnTo>
                    <a:pt x="3693" y="246118"/>
                  </a:lnTo>
                  <a:lnTo>
                    <a:pt x="14421" y="205384"/>
                  </a:lnTo>
                  <a:lnTo>
                    <a:pt x="31658" y="167042"/>
                  </a:lnTo>
                  <a:lnTo>
                    <a:pt x="54875" y="131538"/>
                  </a:lnTo>
                  <a:lnTo>
                    <a:pt x="83548" y="99319"/>
                  </a:lnTo>
                  <a:lnTo>
                    <a:pt x="117147" y="70832"/>
                  </a:lnTo>
                  <a:lnTo>
                    <a:pt x="155147" y="46523"/>
                  </a:lnTo>
                  <a:lnTo>
                    <a:pt x="197021" y="26839"/>
                  </a:lnTo>
                  <a:lnTo>
                    <a:pt x="242241" y="12226"/>
                  </a:lnTo>
                  <a:lnTo>
                    <a:pt x="290281" y="3131"/>
                  </a:lnTo>
                  <a:lnTo>
                    <a:pt x="340613" y="0"/>
                  </a:lnTo>
                  <a:lnTo>
                    <a:pt x="390940" y="3131"/>
                  </a:lnTo>
                  <a:lnTo>
                    <a:pt x="438977" y="12226"/>
                  </a:lnTo>
                  <a:lnTo>
                    <a:pt x="484195" y="26839"/>
                  </a:lnTo>
                  <a:lnTo>
                    <a:pt x="526069" y="46523"/>
                  </a:lnTo>
                  <a:lnTo>
                    <a:pt x="564070" y="70832"/>
                  </a:lnTo>
                  <a:lnTo>
                    <a:pt x="597671" y="99319"/>
                  </a:lnTo>
                  <a:lnTo>
                    <a:pt x="626345" y="131538"/>
                  </a:lnTo>
                  <a:lnTo>
                    <a:pt x="649565" y="167042"/>
                  </a:lnTo>
                  <a:lnTo>
                    <a:pt x="666804" y="205384"/>
                  </a:lnTo>
                  <a:lnTo>
                    <a:pt x="677534" y="246118"/>
                  </a:lnTo>
                  <a:lnTo>
                    <a:pt x="681228" y="288797"/>
                  </a:lnTo>
                  <a:lnTo>
                    <a:pt x="677534" y="331477"/>
                  </a:lnTo>
                  <a:lnTo>
                    <a:pt x="666804" y="372211"/>
                  </a:lnTo>
                  <a:lnTo>
                    <a:pt x="649565" y="410553"/>
                  </a:lnTo>
                  <a:lnTo>
                    <a:pt x="626345" y="446057"/>
                  </a:lnTo>
                  <a:lnTo>
                    <a:pt x="597671" y="478276"/>
                  </a:lnTo>
                  <a:lnTo>
                    <a:pt x="564070" y="506763"/>
                  </a:lnTo>
                  <a:lnTo>
                    <a:pt x="526069" y="531072"/>
                  </a:lnTo>
                  <a:lnTo>
                    <a:pt x="484195" y="550756"/>
                  </a:lnTo>
                  <a:lnTo>
                    <a:pt x="438977" y="565369"/>
                  </a:lnTo>
                  <a:lnTo>
                    <a:pt x="390940" y="574464"/>
                  </a:lnTo>
                  <a:lnTo>
                    <a:pt x="340613" y="577595"/>
                  </a:lnTo>
                  <a:lnTo>
                    <a:pt x="290281" y="574464"/>
                  </a:lnTo>
                  <a:lnTo>
                    <a:pt x="242241" y="565369"/>
                  </a:lnTo>
                  <a:lnTo>
                    <a:pt x="197021" y="550756"/>
                  </a:lnTo>
                  <a:lnTo>
                    <a:pt x="155147" y="531072"/>
                  </a:lnTo>
                  <a:lnTo>
                    <a:pt x="117147" y="506763"/>
                  </a:lnTo>
                  <a:lnTo>
                    <a:pt x="83548" y="478276"/>
                  </a:lnTo>
                  <a:lnTo>
                    <a:pt x="54875" y="446057"/>
                  </a:lnTo>
                  <a:lnTo>
                    <a:pt x="31658" y="410553"/>
                  </a:lnTo>
                  <a:lnTo>
                    <a:pt x="14421" y="372211"/>
                  </a:lnTo>
                  <a:lnTo>
                    <a:pt x="3693" y="331477"/>
                  </a:lnTo>
                  <a:lnTo>
                    <a:pt x="0" y="28879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73708" y="5212080"/>
              <a:ext cx="683260" cy="579120"/>
            </a:xfrm>
            <a:custGeom>
              <a:avLst/>
              <a:gdLst/>
              <a:ahLst/>
              <a:cxnLst/>
              <a:rect l="l" t="t" r="r" b="b"/>
              <a:pathLst>
                <a:path w="683260" h="579120">
                  <a:moveTo>
                    <a:pt x="341375" y="0"/>
                  </a:moveTo>
                  <a:lnTo>
                    <a:pt x="290916" y="3140"/>
                  </a:lnTo>
                  <a:lnTo>
                    <a:pt x="242760" y="12261"/>
                  </a:lnTo>
                  <a:lnTo>
                    <a:pt x="197435" y="26916"/>
                  </a:lnTo>
                  <a:lnTo>
                    <a:pt x="155467" y="46656"/>
                  </a:lnTo>
                  <a:lnTo>
                    <a:pt x="117384" y="71033"/>
                  </a:lnTo>
                  <a:lnTo>
                    <a:pt x="83714" y="99598"/>
                  </a:lnTo>
                  <a:lnTo>
                    <a:pt x="54983" y="131903"/>
                  </a:lnTo>
                  <a:lnTo>
                    <a:pt x="31718" y="167500"/>
                  </a:lnTo>
                  <a:lnTo>
                    <a:pt x="14448" y="205940"/>
                  </a:lnTo>
                  <a:lnTo>
                    <a:pt x="3700" y="246776"/>
                  </a:lnTo>
                  <a:lnTo>
                    <a:pt x="0" y="289560"/>
                  </a:lnTo>
                  <a:lnTo>
                    <a:pt x="3700" y="332348"/>
                  </a:lnTo>
                  <a:lnTo>
                    <a:pt x="14448" y="373188"/>
                  </a:lnTo>
                  <a:lnTo>
                    <a:pt x="31718" y="411630"/>
                  </a:lnTo>
                  <a:lnTo>
                    <a:pt x="54983" y="447227"/>
                  </a:lnTo>
                  <a:lnTo>
                    <a:pt x="83714" y="479532"/>
                  </a:lnTo>
                  <a:lnTo>
                    <a:pt x="117384" y="508095"/>
                  </a:lnTo>
                  <a:lnTo>
                    <a:pt x="155467" y="532469"/>
                  </a:lnTo>
                  <a:lnTo>
                    <a:pt x="197435" y="552207"/>
                  </a:lnTo>
                  <a:lnTo>
                    <a:pt x="242760" y="566860"/>
                  </a:lnTo>
                  <a:lnTo>
                    <a:pt x="290916" y="575980"/>
                  </a:lnTo>
                  <a:lnTo>
                    <a:pt x="341375" y="579120"/>
                  </a:lnTo>
                  <a:lnTo>
                    <a:pt x="391835" y="575980"/>
                  </a:lnTo>
                  <a:lnTo>
                    <a:pt x="439991" y="566860"/>
                  </a:lnTo>
                  <a:lnTo>
                    <a:pt x="485316" y="552207"/>
                  </a:lnTo>
                  <a:lnTo>
                    <a:pt x="527284" y="532469"/>
                  </a:lnTo>
                  <a:lnTo>
                    <a:pt x="565367" y="508095"/>
                  </a:lnTo>
                  <a:lnTo>
                    <a:pt x="599037" y="479532"/>
                  </a:lnTo>
                  <a:lnTo>
                    <a:pt x="627768" y="447227"/>
                  </a:lnTo>
                  <a:lnTo>
                    <a:pt x="651033" y="411630"/>
                  </a:lnTo>
                  <a:lnTo>
                    <a:pt x="668303" y="373188"/>
                  </a:lnTo>
                  <a:lnTo>
                    <a:pt x="679051" y="332348"/>
                  </a:lnTo>
                  <a:lnTo>
                    <a:pt x="682752" y="289560"/>
                  </a:lnTo>
                  <a:lnTo>
                    <a:pt x="679051" y="246776"/>
                  </a:lnTo>
                  <a:lnTo>
                    <a:pt x="668303" y="205940"/>
                  </a:lnTo>
                  <a:lnTo>
                    <a:pt x="651033" y="167500"/>
                  </a:lnTo>
                  <a:lnTo>
                    <a:pt x="627768" y="131903"/>
                  </a:lnTo>
                  <a:lnTo>
                    <a:pt x="599037" y="99598"/>
                  </a:lnTo>
                  <a:lnTo>
                    <a:pt x="565367" y="71033"/>
                  </a:lnTo>
                  <a:lnTo>
                    <a:pt x="527284" y="46656"/>
                  </a:lnTo>
                  <a:lnTo>
                    <a:pt x="485316" y="26916"/>
                  </a:lnTo>
                  <a:lnTo>
                    <a:pt x="439991" y="12261"/>
                  </a:lnTo>
                  <a:lnTo>
                    <a:pt x="391835" y="3140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73708" y="5212080"/>
              <a:ext cx="683260" cy="579120"/>
            </a:xfrm>
            <a:custGeom>
              <a:avLst/>
              <a:gdLst/>
              <a:ahLst/>
              <a:cxnLst/>
              <a:rect l="l" t="t" r="r" b="b"/>
              <a:pathLst>
                <a:path w="683260" h="579120">
                  <a:moveTo>
                    <a:pt x="0" y="289560"/>
                  </a:moveTo>
                  <a:lnTo>
                    <a:pt x="3700" y="246776"/>
                  </a:lnTo>
                  <a:lnTo>
                    <a:pt x="14448" y="205940"/>
                  </a:lnTo>
                  <a:lnTo>
                    <a:pt x="31718" y="167500"/>
                  </a:lnTo>
                  <a:lnTo>
                    <a:pt x="54983" y="131903"/>
                  </a:lnTo>
                  <a:lnTo>
                    <a:pt x="83714" y="99598"/>
                  </a:lnTo>
                  <a:lnTo>
                    <a:pt x="117384" y="71033"/>
                  </a:lnTo>
                  <a:lnTo>
                    <a:pt x="155467" y="46656"/>
                  </a:lnTo>
                  <a:lnTo>
                    <a:pt x="197435" y="26916"/>
                  </a:lnTo>
                  <a:lnTo>
                    <a:pt x="242760" y="12261"/>
                  </a:lnTo>
                  <a:lnTo>
                    <a:pt x="290916" y="3140"/>
                  </a:lnTo>
                  <a:lnTo>
                    <a:pt x="341375" y="0"/>
                  </a:lnTo>
                  <a:lnTo>
                    <a:pt x="391835" y="3140"/>
                  </a:lnTo>
                  <a:lnTo>
                    <a:pt x="439991" y="12261"/>
                  </a:lnTo>
                  <a:lnTo>
                    <a:pt x="485316" y="26916"/>
                  </a:lnTo>
                  <a:lnTo>
                    <a:pt x="527284" y="46656"/>
                  </a:lnTo>
                  <a:lnTo>
                    <a:pt x="565367" y="71033"/>
                  </a:lnTo>
                  <a:lnTo>
                    <a:pt x="599037" y="99598"/>
                  </a:lnTo>
                  <a:lnTo>
                    <a:pt x="627768" y="131903"/>
                  </a:lnTo>
                  <a:lnTo>
                    <a:pt x="651033" y="167500"/>
                  </a:lnTo>
                  <a:lnTo>
                    <a:pt x="668303" y="205940"/>
                  </a:lnTo>
                  <a:lnTo>
                    <a:pt x="679051" y="246776"/>
                  </a:lnTo>
                  <a:lnTo>
                    <a:pt x="682752" y="289560"/>
                  </a:lnTo>
                  <a:lnTo>
                    <a:pt x="679051" y="332348"/>
                  </a:lnTo>
                  <a:lnTo>
                    <a:pt x="668303" y="373188"/>
                  </a:lnTo>
                  <a:lnTo>
                    <a:pt x="651033" y="411630"/>
                  </a:lnTo>
                  <a:lnTo>
                    <a:pt x="627768" y="447227"/>
                  </a:lnTo>
                  <a:lnTo>
                    <a:pt x="599037" y="479532"/>
                  </a:lnTo>
                  <a:lnTo>
                    <a:pt x="565367" y="508095"/>
                  </a:lnTo>
                  <a:lnTo>
                    <a:pt x="527284" y="532469"/>
                  </a:lnTo>
                  <a:lnTo>
                    <a:pt x="485316" y="552207"/>
                  </a:lnTo>
                  <a:lnTo>
                    <a:pt x="439991" y="566860"/>
                  </a:lnTo>
                  <a:lnTo>
                    <a:pt x="391835" y="575980"/>
                  </a:lnTo>
                  <a:lnTo>
                    <a:pt x="341375" y="579120"/>
                  </a:lnTo>
                  <a:lnTo>
                    <a:pt x="290916" y="575980"/>
                  </a:lnTo>
                  <a:lnTo>
                    <a:pt x="242760" y="566860"/>
                  </a:lnTo>
                  <a:lnTo>
                    <a:pt x="197435" y="552207"/>
                  </a:lnTo>
                  <a:lnTo>
                    <a:pt x="155467" y="532469"/>
                  </a:lnTo>
                  <a:lnTo>
                    <a:pt x="117384" y="508095"/>
                  </a:lnTo>
                  <a:lnTo>
                    <a:pt x="83714" y="479532"/>
                  </a:lnTo>
                  <a:lnTo>
                    <a:pt x="54983" y="447227"/>
                  </a:lnTo>
                  <a:lnTo>
                    <a:pt x="31718" y="411630"/>
                  </a:lnTo>
                  <a:lnTo>
                    <a:pt x="14448" y="373188"/>
                  </a:lnTo>
                  <a:lnTo>
                    <a:pt x="3700" y="332348"/>
                  </a:lnTo>
                  <a:lnTo>
                    <a:pt x="0" y="2895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10383" y="4587239"/>
              <a:ext cx="535305" cy="452755"/>
            </a:xfrm>
            <a:custGeom>
              <a:avLst/>
              <a:gdLst/>
              <a:ahLst/>
              <a:cxnLst/>
              <a:rect l="l" t="t" r="r" b="b"/>
              <a:pathLst>
                <a:path w="535305" h="452754">
                  <a:moveTo>
                    <a:pt x="267462" y="0"/>
                  </a:moveTo>
                  <a:lnTo>
                    <a:pt x="213563" y="4598"/>
                  </a:lnTo>
                  <a:lnTo>
                    <a:pt x="163359" y="17787"/>
                  </a:lnTo>
                  <a:lnTo>
                    <a:pt x="117927" y="38656"/>
                  </a:lnTo>
                  <a:lnTo>
                    <a:pt x="78343" y="66293"/>
                  </a:lnTo>
                  <a:lnTo>
                    <a:pt x="45682" y="99789"/>
                  </a:lnTo>
                  <a:lnTo>
                    <a:pt x="21020" y="138231"/>
                  </a:lnTo>
                  <a:lnTo>
                    <a:pt x="5434" y="180710"/>
                  </a:lnTo>
                  <a:lnTo>
                    <a:pt x="0" y="226314"/>
                  </a:lnTo>
                  <a:lnTo>
                    <a:pt x="5434" y="271917"/>
                  </a:lnTo>
                  <a:lnTo>
                    <a:pt x="21020" y="314396"/>
                  </a:lnTo>
                  <a:lnTo>
                    <a:pt x="45682" y="352838"/>
                  </a:lnTo>
                  <a:lnTo>
                    <a:pt x="78343" y="386334"/>
                  </a:lnTo>
                  <a:lnTo>
                    <a:pt x="117927" y="413971"/>
                  </a:lnTo>
                  <a:lnTo>
                    <a:pt x="163359" y="434840"/>
                  </a:lnTo>
                  <a:lnTo>
                    <a:pt x="213563" y="448029"/>
                  </a:lnTo>
                  <a:lnTo>
                    <a:pt x="267462" y="452628"/>
                  </a:lnTo>
                  <a:lnTo>
                    <a:pt x="321360" y="448029"/>
                  </a:lnTo>
                  <a:lnTo>
                    <a:pt x="371564" y="434840"/>
                  </a:lnTo>
                  <a:lnTo>
                    <a:pt x="416996" y="413971"/>
                  </a:lnTo>
                  <a:lnTo>
                    <a:pt x="456580" y="386334"/>
                  </a:lnTo>
                  <a:lnTo>
                    <a:pt x="489241" y="352838"/>
                  </a:lnTo>
                  <a:lnTo>
                    <a:pt x="513903" y="314396"/>
                  </a:lnTo>
                  <a:lnTo>
                    <a:pt x="529489" y="271917"/>
                  </a:lnTo>
                  <a:lnTo>
                    <a:pt x="534924" y="226314"/>
                  </a:lnTo>
                  <a:lnTo>
                    <a:pt x="529489" y="180710"/>
                  </a:lnTo>
                  <a:lnTo>
                    <a:pt x="513903" y="138231"/>
                  </a:lnTo>
                  <a:lnTo>
                    <a:pt x="489241" y="99789"/>
                  </a:lnTo>
                  <a:lnTo>
                    <a:pt x="456580" y="66293"/>
                  </a:lnTo>
                  <a:lnTo>
                    <a:pt x="416996" y="38656"/>
                  </a:lnTo>
                  <a:lnTo>
                    <a:pt x="371564" y="17787"/>
                  </a:lnTo>
                  <a:lnTo>
                    <a:pt x="321360" y="4598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10383" y="4587239"/>
              <a:ext cx="535305" cy="452755"/>
            </a:xfrm>
            <a:custGeom>
              <a:avLst/>
              <a:gdLst/>
              <a:ahLst/>
              <a:cxnLst/>
              <a:rect l="l" t="t" r="r" b="b"/>
              <a:pathLst>
                <a:path w="535305" h="452754">
                  <a:moveTo>
                    <a:pt x="0" y="226314"/>
                  </a:moveTo>
                  <a:lnTo>
                    <a:pt x="5434" y="180710"/>
                  </a:lnTo>
                  <a:lnTo>
                    <a:pt x="21020" y="138231"/>
                  </a:lnTo>
                  <a:lnTo>
                    <a:pt x="45682" y="99789"/>
                  </a:lnTo>
                  <a:lnTo>
                    <a:pt x="78343" y="66293"/>
                  </a:lnTo>
                  <a:lnTo>
                    <a:pt x="117927" y="38656"/>
                  </a:lnTo>
                  <a:lnTo>
                    <a:pt x="163359" y="17787"/>
                  </a:lnTo>
                  <a:lnTo>
                    <a:pt x="213563" y="4598"/>
                  </a:lnTo>
                  <a:lnTo>
                    <a:pt x="267462" y="0"/>
                  </a:lnTo>
                  <a:lnTo>
                    <a:pt x="321360" y="4598"/>
                  </a:lnTo>
                  <a:lnTo>
                    <a:pt x="371564" y="17787"/>
                  </a:lnTo>
                  <a:lnTo>
                    <a:pt x="416996" y="38656"/>
                  </a:lnTo>
                  <a:lnTo>
                    <a:pt x="456580" y="66293"/>
                  </a:lnTo>
                  <a:lnTo>
                    <a:pt x="489241" y="99789"/>
                  </a:lnTo>
                  <a:lnTo>
                    <a:pt x="513903" y="138231"/>
                  </a:lnTo>
                  <a:lnTo>
                    <a:pt x="529489" y="180710"/>
                  </a:lnTo>
                  <a:lnTo>
                    <a:pt x="534924" y="226314"/>
                  </a:lnTo>
                  <a:lnTo>
                    <a:pt x="529489" y="271917"/>
                  </a:lnTo>
                  <a:lnTo>
                    <a:pt x="513903" y="314396"/>
                  </a:lnTo>
                  <a:lnTo>
                    <a:pt x="489241" y="352838"/>
                  </a:lnTo>
                  <a:lnTo>
                    <a:pt x="456580" y="386334"/>
                  </a:lnTo>
                  <a:lnTo>
                    <a:pt x="416996" y="413971"/>
                  </a:lnTo>
                  <a:lnTo>
                    <a:pt x="371564" y="434840"/>
                  </a:lnTo>
                  <a:lnTo>
                    <a:pt x="321360" y="448029"/>
                  </a:lnTo>
                  <a:lnTo>
                    <a:pt x="267462" y="452628"/>
                  </a:lnTo>
                  <a:lnTo>
                    <a:pt x="213563" y="448029"/>
                  </a:lnTo>
                  <a:lnTo>
                    <a:pt x="163359" y="434840"/>
                  </a:lnTo>
                  <a:lnTo>
                    <a:pt x="117927" y="413971"/>
                  </a:lnTo>
                  <a:lnTo>
                    <a:pt x="78343" y="386334"/>
                  </a:lnTo>
                  <a:lnTo>
                    <a:pt x="45682" y="352838"/>
                  </a:lnTo>
                  <a:lnTo>
                    <a:pt x="21020" y="314396"/>
                  </a:lnTo>
                  <a:lnTo>
                    <a:pt x="5434" y="271917"/>
                  </a:lnTo>
                  <a:lnTo>
                    <a:pt x="0" y="22631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64080" y="4419600"/>
              <a:ext cx="485140" cy="411480"/>
            </a:xfrm>
            <a:custGeom>
              <a:avLst/>
              <a:gdLst/>
              <a:ahLst/>
              <a:cxnLst/>
              <a:rect l="l" t="t" r="r" b="b"/>
              <a:pathLst>
                <a:path w="485139" h="411479">
                  <a:moveTo>
                    <a:pt x="242315" y="0"/>
                  </a:moveTo>
                  <a:lnTo>
                    <a:pt x="193472" y="4178"/>
                  </a:lnTo>
                  <a:lnTo>
                    <a:pt x="147982" y="16162"/>
                  </a:lnTo>
                  <a:lnTo>
                    <a:pt x="106821" y="35127"/>
                  </a:lnTo>
                  <a:lnTo>
                    <a:pt x="70961" y="60245"/>
                  </a:lnTo>
                  <a:lnTo>
                    <a:pt x="41375" y="90692"/>
                  </a:lnTo>
                  <a:lnTo>
                    <a:pt x="19038" y="125640"/>
                  </a:lnTo>
                  <a:lnTo>
                    <a:pt x="4921" y="164265"/>
                  </a:lnTo>
                  <a:lnTo>
                    <a:pt x="0" y="205739"/>
                  </a:lnTo>
                  <a:lnTo>
                    <a:pt x="4921" y="247214"/>
                  </a:lnTo>
                  <a:lnTo>
                    <a:pt x="19038" y="285839"/>
                  </a:lnTo>
                  <a:lnTo>
                    <a:pt x="41375" y="320787"/>
                  </a:lnTo>
                  <a:lnTo>
                    <a:pt x="70961" y="351234"/>
                  </a:lnTo>
                  <a:lnTo>
                    <a:pt x="106821" y="376352"/>
                  </a:lnTo>
                  <a:lnTo>
                    <a:pt x="147982" y="395317"/>
                  </a:lnTo>
                  <a:lnTo>
                    <a:pt x="193472" y="407301"/>
                  </a:lnTo>
                  <a:lnTo>
                    <a:pt x="242315" y="411480"/>
                  </a:lnTo>
                  <a:lnTo>
                    <a:pt x="291159" y="407301"/>
                  </a:lnTo>
                  <a:lnTo>
                    <a:pt x="336649" y="395317"/>
                  </a:lnTo>
                  <a:lnTo>
                    <a:pt x="377810" y="376352"/>
                  </a:lnTo>
                  <a:lnTo>
                    <a:pt x="413670" y="351234"/>
                  </a:lnTo>
                  <a:lnTo>
                    <a:pt x="443256" y="320787"/>
                  </a:lnTo>
                  <a:lnTo>
                    <a:pt x="465593" y="285839"/>
                  </a:lnTo>
                  <a:lnTo>
                    <a:pt x="479710" y="247214"/>
                  </a:lnTo>
                  <a:lnTo>
                    <a:pt x="484631" y="205739"/>
                  </a:lnTo>
                  <a:lnTo>
                    <a:pt x="479710" y="164265"/>
                  </a:lnTo>
                  <a:lnTo>
                    <a:pt x="465593" y="125640"/>
                  </a:lnTo>
                  <a:lnTo>
                    <a:pt x="443256" y="90692"/>
                  </a:lnTo>
                  <a:lnTo>
                    <a:pt x="413670" y="60245"/>
                  </a:lnTo>
                  <a:lnTo>
                    <a:pt x="377810" y="35127"/>
                  </a:lnTo>
                  <a:lnTo>
                    <a:pt x="336649" y="16162"/>
                  </a:lnTo>
                  <a:lnTo>
                    <a:pt x="291159" y="4178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64080" y="4419600"/>
              <a:ext cx="485140" cy="411480"/>
            </a:xfrm>
            <a:custGeom>
              <a:avLst/>
              <a:gdLst/>
              <a:ahLst/>
              <a:cxnLst/>
              <a:rect l="l" t="t" r="r" b="b"/>
              <a:pathLst>
                <a:path w="485139" h="411479">
                  <a:moveTo>
                    <a:pt x="0" y="205739"/>
                  </a:moveTo>
                  <a:lnTo>
                    <a:pt x="4921" y="164265"/>
                  </a:lnTo>
                  <a:lnTo>
                    <a:pt x="19038" y="125640"/>
                  </a:lnTo>
                  <a:lnTo>
                    <a:pt x="41375" y="90692"/>
                  </a:lnTo>
                  <a:lnTo>
                    <a:pt x="70961" y="60245"/>
                  </a:lnTo>
                  <a:lnTo>
                    <a:pt x="106821" y="35127"/>
                  </a:lnTo>
                  <a:lnTo>
                    <a:pt x="147982" y="16162"/>
                  </a:lnTo>
                  <a:lnTo>
                    <a:pt x="193472" y="4178"/>
                  </a:lnTo>
                  <a:lnTo>
                    <a:pt x="242315" y="0"/>
                  </a:lnTo>
                  <a:lnTo>
                    <a:pt x="291159" y="4178"/>
                  </a:lnTo>
                  <a:lnTo>
                    <a:pt x="336649" y="16162"/>
                  </a:lnTo>
                  <a:lnTo>
                    <a:pt x="377810" y="35127"/>
                  </a:lnTo>
                  <a:lnTo>
                    <a:pt x="413670" y="60245"/>
                  </a:lnTo>
                  <a:lnTo>
                    <a:pt x="443256" y="90692"/>
                  </a:lnTo>
                  <a:lnTo>
                    <a:pt x="465593" y="125640"/>
                  </a:lnTo>
                  <a:lnTo>
                    <a:pt x="479710" y="164265"/>
                  </a:lnTo>
                  <a:lnTo>
                    <a:pt x="484631" y="205739"/>
                  </a:lnTo>
                  <a:lnTo>
                    <a:pt x="479710" y="247214"/>
                  </a:lnTo>
                  <a:lnTo>
                    <a:pt x="465593" y="285839"/>
                  </a:lnTo>
                  <a:lnTo>
                    <a:pt x="443256" y="320787"/>
                  </a:lnTo>
                  <a:lnTo>
                    <a:pt x="413670" y="351234"/>
                  </a:lnTo>
                  <a:lnTo>
                    <a:pt x="377810" y="376352"/>
                  </a:lnTo>
                  <a:lnTo>
                    <a:pt x="336649" y="395317"/>
                  </a:lnTo>
                  <a:lnTo>
                    <a:pt x="291159" y="407301"/>
                  </a:lnTo>
                  <a:lnTo>
                    <a:pt x="242315" y="411480"/>
                  </a:lnTo>
                  <a:lnTo>
                    <a:pt x="193472" y="407301"/>
                  </a:lnTo>
                  <a:lnTo>
                    <a:pt x="147982" y="395317"/>
                  </a:lnTo>
                  <a:lnTo>
                    <a:pt x="106821" y="376352"/>
                  </a:lnTo>
                  <a:lnTo>
                    <a:pt x="70961" y="351234"/>
                  </a:lnTo>
                  <a:lnTo>
                    <a:pt x="41375" y="320787"/>
                  </a:lnTo>
                  <a:lnTo>
                    <a:pt x="19038" y="285839"/>
                  </a:lnTo>
                  <a:lnTo>
                    <a:pt x="4921" y="247214"/>
                  </a:lnTo>
                  <a:lnTo>
                    <a:pt x="0" y="2057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61060" y="4526279"/>
              <a:ext cx="1912620" cy="1090295"/>
            </a:xfrm>
            <a:custGeom>
              <a:avLst/>
              <a:gdLst/>
              <a:ahLst/>
              <a:cxnLst/>
              <a:rect l="l" t="t" r="r" b="b"/>
              <a:pathLst>
                <a:path w="1912620" h="1090295">
                  <a:moveTo>
                    <a:pt x="1277873" y="0"/>
                  </a:moveTo>
                  <a:lnTo>
                    <a:pt x="1027429" y="36703"/>
                  </a:lnTo>
                  <a:lnTo>
                    <a:pt x="668909" y="31242"/>
                  </a:lnTo>
                  <a:lnTo>
                    <a:pt x="588264" y="108712"/>
                  </a:lnTo>
                  <a:lnTo>
                    <a:pt x="0" y="405003"/>
                  </a:lnTo>
                  <a:lnTo>
                    <a:pt x="60032" y="588391"/>
                  </a:lnTo>
                  <a:lnTo>
                    <a:pt x="60032" y="807212"/>
                  </a:lnTo>
                  <a:lnTo>
                    <a:pt x="183527" y="1020572"/>
                  </a:lnTo>
                  <a:lnTo>
                    <a:pt x="576326" y="1089825"/>
                  </a:lnTo>
                  <a:lnTo>
                    <a:pt x="1334389" y="994664"/>
                  </a:lnTo>
                  <a:lnTo>
                    <a:pt x="1560830" y="650875"/>
                  </a:lnTo>
                  <a:lnTo>
                    <a:pt x="1603756" y="562610"/>
                  </a:lnTo>
                  <a:lnTo>
                    <a:pt x="1764919" y="733806"/>
                  </a:lnTo>
                  <a:lnTo>
                    <a:pt x="1912365" y="483743"/>
                  </a:lnTo>
                  <a:lnTo>
                    <a:pt x="1862709" y="430784"/>
                  </a:lnTo>
                  <a:lnTo>
                    <a:pt x="1843786" y="108712"/>
                  </a:lnTo>
                  <a:lnTo>
                    <a:pt x="1758061" y="93726"/>
                  </a:lnTo>
                  <a:lnTo>
                    <a:pt x="1598548" y="130429"/>
                  </a:lnTo>
                  <a:lnTo>
                    <a:pt x="1277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74394" y="4961635"/>
            <a:ext cx="830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solidFill>
                  <a:srgbClr val="3333CC"/>
                </a:solidFill>
                <a:latin typeface="돋움"/>
                <a:cs typeface="돋움"/>
              </a:rPr>
              <a:t>현실세계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3800" y="4800600"/>
            <a:ext cx="1524000" cy="533400"/>
          </a:xfrm>
          <a:prstGeom prst="rect">
            <a:avLst/>
          </a:prstGeom>
          <a:solidFill>
            <a:srgbClr val="EAEAEA"/>
          </a:solidFill>
          <a:ln w="9144">
            <a:solidFill>
              <a:srgbClr val="000000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marL="328295">
              <a:lnSpc>
                <a:spcPct val="100000"/>
              </a:lnSpc>
              <a:spcBef>
                <a:spcPts val="1110"/>
              </a:spcBef>
            </a:pPr>
            <a:r>
              <a:rPr dirty="0" sz="1600" spc="-5">
                <a:latin typeface="굴림"/>
                <a:cs typeface="굴림"/>
              </a:rPr>
              <a:t>관찰</a:t>
            </a:r>
            <a:r>
              <a:rPr dirty="0" sz="1600" spc="-5">
                <a:latin typeface="Times New Roman"/>
                <a:cs typeface="Times New Roman"/>
              </a:rPr>
              <a:t>/</a:t>
            </a:r>
            <a:r>
              <a:rPr dirty="0" sz="1600" spc="-5">
                <a:latin typeface="굴림"/>
                <a:cs typeface="굴림"/>
              </a:rPr>
              <a:t>분석</a:t>
            </a:r>
            <a:endParaRPr sz="1600">
              <a:latin typeface="굴림"/>
              <a:cs typeface="굴림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4455" y="4428755"/>
            <a:ext cx="1693112" cy="120849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472428" y="4415028"/>
            <a:ext cx="1762125" cy="12452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algn="r" marR="14604">
              <a:lnSpc>
                <a:spcPct val="100000"/>
              </a:lnSpc>
            </a:pPr>
            <a:r>
              <a:rPr dirty="0" sz="1600" spc="-5">
                <a:latin typeface="돋움"/>
                <a:cs typeface="돋움"/>
              </a:rPr>
              <a:t>ERD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3271773" y="5906515"/>
            <a:ext cx="26733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3.1&gt;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20" b="1">
                <a:latin typeface="돋움"/>
                <a:cs typeface="돋움"/>
              </a:rPr>
              <a:t>데이터</a:t>
            </a:r>
            <a:r>
              <a:rPr dirty="0" sz="1400" spc="-8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모델링의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개념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41605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M:N</a:t>
            </a:r>
            <a:r>
              <a:rPr sz="2000" b="1" spc="-13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관계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1281683" y="2259012"/>
            <a:ext cx="6490970" cy="3532504"/>
            <a:chOff x="1281683" y="2259012"/>
            <a:chExt cx="6490970" cy="3532504"/>
          </a:xfrm>
        </p:grpSpPr>
        <p:sp>
          <p:nvSpPr>
            <p:cNvPr id="5" name="object 5"/>
            <p:cNvSpPr/>
            <p:nvPr/>
          </p:nvSpPr>
          <p:spPr>
            <a:xfrm>
              <a:off x="2576575" y="2273300"/>
              <a:ext cx="1219200" cy="1412875"/>
            </a:xfrm>
            <a:custGeom>
              <a:avLst/>
              <a:gdLst/>
              <a:rect l="l" t="t" r="r" b="b"/>
              <a:pathLst>
                <a:path w="1219200" h="1412875">
                  <a:moveTo>
                    <a:pt x="0" y="0"/>
                  </a:moveTo>
                  <a:lnTo>
                    <a:pt x="0" y="1412875"/>
                  </a:lnTo>
                </a:path>
                <a:path w="1219200" h="1412875">
                  <a:moveTo>
                    <a:pt x="1219200" y="0"/>
                  </a:moveTo>
                  <a:lnTo>
                    <a:pt x="1219200" y="14128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1281683" y="5181600"/>
              <a:ext cx="3276600" cy="304800"/>
            </a:xfrm>
            <a:custGeom>
              <a:avLst/>
              <a:gdLst/>
              <a:rect l="l" t="t" r="r" b="b"/>
              <a:pathLst>
                <a:path w="3276600" h="304800">
                  <a:moveTo>
                    <a:pt x="32258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3225800" y="304800"/>
                  </a:lnTo>
                  <a:lnTo>
                    <a:pt x="3245578" y="300809"/>
                  </a:lnTo>
                  <a:lnTo>
                    <a:pt x="3261725" y="289925"/>
                  </a:lnTo>
                  <a:lnTo>
                    <a:pt x="3272609" y="273778"/>
                  </a:lnTo>
                  <a:lnTo>
                    <a:pt x="3276600" y="254000"/>
                  </a:lnTo>
                  <a:lnTo>
                    <a:pt x="3276600" y="50800"/>
                  </a:lnTo>
                  <a:lnTo>
                    <a:pt x="3272609" y="31021"/>
                  </a:lnTo>
                  <a:lnTo>
                    <a:pt x="3261725" y="14874"/>
                  </a:lnTo>
                  <a:lnTo>
                    <a:pt x="3245578" y="3990"/>
                  </a:lnTo>
                  <a:lnTo>
                    <a:pt x="3225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4600955"/>
              <a:ext cx="6477000" cy="1190625"/>
            </a:xfrm>
            <a:custGeom>
              <a:avLst/>
              <a:gdLst/>
              <a:rect l="l" t="t" r="r" b="b"/>
              <a:pathLst>
                <a:path w="6477000" h="1190625">
                  <a:moveTo>
                    <a:pt x="3276600" y="936244"/>
                  </a:moveTo>
                  <a:lnTo>
                    <a:pt x="3272599" y="916470"/>
                  </a:lnTo>
                  <a:lnTo>
                    <a:pt x="3261715" y="900328"/>
                  </a:lnTo>
                  <a:lnTo>
                    <a:pt x="3245574" y="889444"/>
                  </a:lnTo>
                  <a:lnTo>
                    <a:pt x="3225800" y="885444"/>
                  </a:lnTo>
                  <a:lnTo>
                    <a:pt x="50800" y="885444"/>
                  </a:lnTo>
                  <a:lnTo>
                    <a:pt x="31013" y="889444"/>
                  </a:lnTo>
                  <a:lnTo>
                    <a:pt x="14871" y="900328"/>
                  </a:lnTo>
                  <a:lnTo>
                    <a:pt x="3987" y="916470"/>
                  </a:lnTo>
                  <a:lnTo>
                    <a:pt x="0" y="936244"/>
                  </a:lnTo>
                  <a:lnTo>
                    <a:pt x="0" y="1139444"/>
                  </a:lnTo>
                  <a:lnTo>
                    <a:pt x="3987" y="1159217"/>
                  </a:lnTo>
                  <a:lnTo>
                    <a:pt x="14871" y="1175372"/>
                  </a:lnTo>
                  <a:lnTo>
                    <a:pt x="31013" y="1186256"/>
                  </a:lnTo>
                  <a:lnTo>
                    <a:pt x="50800" y="1190244"/>
                  </a:lnTo>
                  <a:lnTo>
                    <a:pt x="3225800" y="1190244"/>
                  </a:lnTo>
                  <a:lnTo>
                    <a:pt x="3245574" y="1186256"/>
                  </a:lnTo>
                  <a:lnTo>
                    <a:pt x="3261715" y="1175372"/>
                  </a:lnTo>
                  <a:lnTo>
                    <a:pt x="3272599" y="1159217"/>
                  </a:lnTo>
                  <a:lnTo>
                    <a:pt x="3276600" y="1139444"/>
                  </a:lnTo>
                  <a:lnTo>
                    <a:pt x="3276600" y="936244"/>
                  </a:lnTo>
                  <a:close/>
                </a:path>
                <a:path w="6477000" h="1190625">
                  <a:moveTo>
                    <a:pt x="3276600" y="50800"/>
                  </a:moveTo>
                  <a:lnTo>
                    <a:pt x="3272599" y="31026"/>
                  </a:lnTo>
                  <a:lnTo>
                    <a:pt x="3261715" y="14884"/>
                  </a:lnTo>
                  <a:lnTo>
                    <a:pt x="3245574" y="4000"/>
                  </a:lnTo>
                  <a:lnTo>
                    <a:pt x="3225800" y="0"/>
                  </a:lnTo>
                  <a:lnTo>
                    <a:pt x="50800" y="0"/>
                  </a:lnTo>
                  <a:lnTo>
                    <a:pt x="31013" y="4000"/>
                  </a:lnTo>
                  <a:lnTo>
                    <a:pt x="14871" y="14884"/>
                  </a:lnTo>
                  <a:lnTo>
                    <a:pt x="3987" y="31026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87" y="273786"/>
                  </a:lnTo>
                  <a:lnTo>
                    <a:pt x="14871" y="289928"/>
                  </a:lnTo>
                  <a:lnTo>
                    <a:pt x="31013" y="300812"/>
                  </a:lnTo>
                  <a:lnTo>
                    <a:pt x="50800" y="304800"/>
                  </a:lnTo>
                  <a:lnTo>
                    <a:pt x="3225800" y="304800"/>
                  </a:lnTo>
                  <a:lnTo>
                    <a:pt x="3245574" y="300812"/>
                  </a:lnTo>
                  <a:lnTo>
                    <a:pt x="3261715" y="289928"/>
                  </a:lnTo>
                  <a:lnTo>
                    <a:pt x="3272599" y="273786"/>
                  </a:lnTo>
                  <a:lnTo>
                    <a:pt x="3276600" y="254000"/>
                  </a:lnTo>
                  <a:lnTo>
                    <a:pt x="3276600" y="50800"/>
                  </a:lnTo>
                  <a:close/>
                </a:path>
                <a:path w="6477000" h="1190625">
                  <a:moveTo>
                    <a:pt x="6477000" y="631444"/>
                  </a:moveTo>
                  <a:lnTo>
                    <a:pt x="6472999" y="611670"/>
                  </a:lnTo>
                  <a:lnTo>
                    <a:pt x="6462115" y="595528"/>
                  </a:lnTo>
                  <a:lnTo>
                    <a:pt x="6445974" y="584644"/>
                  </a:lnTo>
                  <a:lnTo>
                    <a:pt x="6426200" y="580644"/>
                  </a:lnTo>
                  <a:lnTo>
                    <a:pt x="4394200" y="580644"/>
                  </a:lnTo>
                  <a:lnTo>
                    <a:pt x="4374413" y="584644"/>
                  </a:lnTo>
                  <a:lnTo>
                    <a:pt x="4358271" y="595528"/>
                  </a:lnTo>
                  <a:lnTo>
                    <a:pt x="4347388" y="611670"/>
                  </a:lnTo>
                  <a:lnTo>
                    <a:pt x="4343400" y="631444"/>
                  </a:lnTo>
                  <a:lnTo>
                    <a:pt x="4343400" y="834644"/>
                  </a:lnTo>
                  <a:lnTo>
                    <a:pt x="4347388" y="854430"/>
                  </a:lnTo>
                  <a:lnTo>
                    <a:pt x="4358271" y="870572"/>
                  </a:lnTo>
                  <a:lnTo>
                    <a:pt x="4374413" y="881456"/>
                  </a:lnTo>
                  <a:lnTo>
                    <a:pt x="4394200" y="885444"/>
                  </a:lnTo>
                  <a:lnTo>
                    <a:pt x="4389628" y="885444"/>
                  </a:lnTo>
                  <a:lnTo>
                    <a:pt x="4369841" y="889444"/>
                  </a:lnTo>
                  <a:lnTo>
                    <a:pt x="4353699" y="900328"/>
                  </a:lnTo>
                  <a:lnTo>
                    <a:pt x="4342816" y="916470"/>
                  </a:lnTo>
                  <a:lnTo>
                    <a:pt x="4338828" y="936244"/>
                  </a:lnTo>
                  <a:lnTo>
                    <a:pt x="4338828" y="1139444"/>
                  </a:lnTo>
                  <a:lnTo>
                    <a:pt x="4342816" y="1159217"/>
                  </a:lnTo>
                  <a:lnTo>
                    <a:pt x="4353699" y="1175372"/>
                  </a:lnTo>
                  <a:lnTo>
                    <a:pt x="4369841" y="1186256"/>
                  </a:lnTo>
                  <a:lnTo>
                    <a:pt x="4389628" y="1190244"/>
                  </a:lnTo>
                  <a:lnTo>
                    <a:pt x="6421628" y="1190244"/>
                  </a:lnTo>
                  <a:lnTo>
                    <a:pt x="6441402" y="1186256"/>
                  </a:lnTo>
                  <a:lnTo>
                    <a:pt x="6457543" y="1175372"/>
                  </a:lnTo>
                  <a:lnTo>
                    <a:pt x="6468427" y="1159217"/>
                  </a:lnTo>
                  <a:lnTo>
                    <a:pt x="6472428" y="1139444"/>
                  </a:lnTo>
                  <a:lnTo>
                    <a:pt x="6472428" y="936244"/>
                  </a:lnTo>
                  <a:lnTo>
                    <a:pt x="6468427" y="916470"/>
                  </a:lnTo>
                  <a:lnTo>
                    <a:pt x="6457543" y="900328"/>
                  </a:lnTo>
                  <a:lnTo>
                    <a:pt x="6441402" y="889444"/>
                  </a:lnTo>
                  <a:lnTo>
                    <a:pt x="6421628" y="885444"/>
                  </a:lnTo>
                  <a:lnTo>
                    <a:pt x="6426200" y="885444"/>
                  </a:lnTo>
                  <a:lnTo>
                    <a:pt x="6445974" y="881456"/>
                  </a:lnTo>
                  <a:lnTo>
                    <a:pt x="6462115" y="870572"/>
                  </a:lnTo>
                  <a:lnTo>
                    <a:pt x="6472999" y="854430"/>
                  </a:lnTo>
                  <a:lnTo>
                    <a:pt x="6477000" y="834644"/>
                  </a:lnTo>
                  <a:lnTo>
                    <a:pt x="6477000" y="631444"/>
                  </a:lnTo>
                  <a:close/>
                </a:path>
                <a:path w="6477000" h="1190625">
                  <a:moveTo>
                    <a:pt x="6477000" y="50800"/>
                  </a:moveTo>
                  <a:lnTo>
                    <a:pt x="6472999" y="31026"/>
                  </a:lnTo>
                  <a:lnTo>
                    <a:pt x="6462115" y="14884"/>
                  </a:lnTo>
                  <a:lnTo>
                    <a:pt x="6445974" y="4000"/>
                  </a:lnTo>
                  <a:lnTo>
                    <a:pt x="6426200" y="0"/>
                  </a:lnTo>
                  <a:lnTo>
                    <a:pt x="4394200" y="0"/>
                  </a:lnTo>
                  <a:lnTo>
                    <a:pt x="4374413" y="4000"/>
                  </a:lnTo>
                  <a:lnTo>
                    <a:pt x="4358271" y="14884"/>
                  </a:lnTo>
                  <a:lnTo>
                    <a:pt x="4347388" y="31026"/>
                  </a:lnTo>
                  <a:lnTo>
                    <a:pt x="4343400" y="50800"/>
                  </a:lnTo>
                  <a:lnTo>
                    <a:pt x="4343400" y="254000"/>
                  </a:lnTo>
                  <a:lnTo>
                    <a:pt x="4347388" y="273786"/>
                  </a:lnTo>
                  <a:lnTo>
                    <a:pt x="4358271" y="289928"/>
                  </a:lnTo>
                  <a:lnTo>
                    <a:pt x="4374413" y="300812"/>
                  </a:lnTo>
                  <a:lnTo>
                    <a:pt x="4394200" y="304800"/>
                  </a:lnTo>
                  <a:lnTo>
                    <a:pt x="6426200" y="304800"/>
                  </a:lnTo>
                  <a:lnTo>
                    <a:pt x="6445974" y="300812"/>
                  </a:lnTo>
                  <a:lnTo>
                    <a:pt x="6462115" y="289928"/>
                  </a:lnTo>
                  <a:lnTo>
                    <a:pt x="6472999" y="273786"/>
                  </a:lnTo>
                  <a:lnTo>
                    <a:pt x="6477000" y="254000"/>
                  </a:lnTo>
                  <a:lnTo>
                    <a:pt x="6477000" y="50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76576" y="2286825"/>
            <a:ext cx="12192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318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  <a:defRPr/>
            </a:pPr>
            <a:r>
              <a:rPr sz="1600" b="1" spc="10">
                <a:latin typeface="돋움"/>
                <a:cs typeface="돋움"/>
              </a:rPr>
              <a:t>제품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6576" y="2622042"/>
            <a:ext cx="1219200" cy="10502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3180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  <a:defRPr/>
            </a:pPr>
            <a:r>
              <a:rPr sz="1600" b="1" spc="10">
                <a:latin typeface="돋움"/>
                <a:cs typeface="돋움"/>
              </a:rPr>
              <a:t>제품명</a:t>
            </a:r>
            <a:endParaRPr sz="1600" b="1" spc="10">
              <a:latin typeface="돋움"/>
              <a:cs typeface="돋움"/>
            </a:endParaRPr>
          </a:p>
          <a:p>
            <a:pPr marL="91440" marR="313690">
              <a:lnSpc>
                <a:spcPct val="120000"/>
              </a:lnSpc>
              <a:spcBef>
                <a:spcPts val="5"/>
              </a:spcBef>
              <a:defRPr/>
            </a:pPr>
            <a:r>
              <a:rPr sz="1600" b="1" spc="10">
                <a:latin typeface="돋움"/>
                <a:cs typeface="돋움"/>
              </a:rPr>
              <a:t>제품분류  판매코너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2271776"/>
            <a:ext cx="1219200" cy="1033780"/>
          </a:xfrm>
          <a:custGeom>
            <a:avLst/>
            <a:gdLst/>
            <a:rect l="l" t="t" r="r" b="b"/>
            <a:pathLst>
              <a:path w="1219200" h="1033779">
                <a:moveTo>
                  <a:pt x="0" y="0"/>
                </a:moveTo>
                <a:lnTo>
                  <a:pt x="0" y="1033526"/>
                </a:lnTo>
              </a:path>
              <a:path w="1219200" h="1033779">
                <a:moveTo>
                  <a:pt x="1219200" y="0"/>
                </a:moveTo>
                <a:lnTo>
                  <a:pt x="1219200" y="10335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5334000" y="2286825"/>
            <a:ext cx="12192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1910" rIns="0" bIns="0">
            <a:spAutoFit/>
          </a:bodyPr>
          <a:lstStyle/>
          <a:p>
            <a:pPr marL="207010">
              <a:lnSpc>
                <a:spcPct val="100000"/>
              </a:lnSpc>
              <a:spcBef>
                <a:spcPts val="330"/>
              </a:spcBef>
              <a:defRPr/>
            </a:pPr>
            <a:r>
              <a:rPr sz="1600" b="1" spc="10">
                <a:latin typeface="돋움"/>
                <a:cs typeface="돋움"/>
              </a:rPr>
              <a:t>제조업체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0" y="2622042"/>
            <a:ext cx="1219200" cy="6692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1910" rIns="0" bIns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  <a:defRPr/>
            </a:pPr>
            <a:r>
              <a:rPr sz="1600" b="1" spc="10">
                <a:latin typeface="돋움"/>
                <a:cs typeface="돋움"/>
              </a:rPr>
              <a:t>업체명</a:t>
            </a:r>
            <a:endParaRPr sz="1600" b="1" spc="10">
              <a:latin typeface="돋움"/>
              <a:cs typeface="돋움"/>
            </a:endParaRPr>
          </a:p>
          <a:p>
            <a:pPr marL="92075">
              <a:lnSpc>
                <a:spcPct val="100000"/>
              </a:lnSpc>
              <a:spcBef>
                <a:spcPts val="384"/>
              </a:spcBef>
              <a:defRPr/>
            </a:pPr>
            <a:r>
              <a:rPr sz="1600" b="1" spc="10">
                <a:latin typeface="돋움"/>
                <a:cs typeface="돋움"/>
              </a:rPr>
              <a:t>공장위치</a:t>
            </a:r>
            <a:endParaRPr sz="1600">
              <a:latin typeface="돋움"/>
              <a:cs typeface="돋움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68459" y="4240212"/>
          <a:ext cx="3275329" cy="154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"/>
                <a:gridCol w="914400"/>
                <a:gridCol w="1066800"/>
                <a:gridCol w="1143000"/>
                <a:gridCol w="71754"/>
              </a:tblGrid>
              <a:tr h="33972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15430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제품명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제품분류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판매코너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762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TV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762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가전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762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1-C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59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marL="91440">
                        <a:lnSpc>
                          <a:spcPts val="1845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냉장고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ts val="1845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가전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marL="635" algn="ctr">
                        <a:lnSpc>
                          <a:spcPts val="1845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1-D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572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  <a:defRPr/>
                      </a:pPr>
                      <a:r>
                        <a:rPr sz="1600" b="1" spc="5">
                          <a:latin typeface="굴림"/>
                          <a:cs typeface="굴림"/>
                        </a:rPr>
                        <a:t>MP3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572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미디어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572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2-A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623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365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세탁기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365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가전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365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1-F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796284" y="2866644"/>
            <a:ext cx="1524000" cy="0"/>
          </a:xfrm>
          <a:custGeom>
            <a:avLst/>
            <a:gd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1374394" y="3947540"/>
            <a:ext cx="42799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cs typeface="굴림"/>
              </a:rPr>
              <a:t>제품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24504" y="4240212"/>
          <a:ext cx="2133600" cy="154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"/>
                <a:gridCol w="914400"/>
                <a:gridCol w="1066800"/>
                <a:gridCol w="74930"/>
              </a:tblGrid>
              <a:tr h="33972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1549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업체명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공장위치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762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삼성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762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수원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59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marL="92075">
                        <a:lnSpc>
                          <a:spcPts val="1845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LG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9209" rIns="0" bIns="0" anchor="t" anchorCtr="0"/>
                    <a:p>
                      <a:pPr algn="ctr">
                        <a:lnSpc>
                          <a:spcPts val="1845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강릉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572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대우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572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부산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623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365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현대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365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광주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718428" y="3947540"/>
            <a:ext cx="83058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cs typeface="굴림"/>
              </a:rPr>
              <a:t>제조업체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18" name="object 18"/>
          <p:cNvGrpSpPr/>
          <p:nvPr/>
        </p:nvGrpSpPr>
        <p:grpSpPr>
          <a:xfrm rot="0">
            <a:off x="3791711" y="1748027"/>
            <a:ext cx="5052060" cy="3904615"/>
            <a:chOff x="3791711" y="1748027"/>
            <a:chExt cx="5052060" cy="3904615"/>
          </a:xfrm>
        </p:grpSpPr>
        <p:sp>
          <p:nvSpPr>
            <p:cNvPr id="19" name="object 19"/>
            <p:cNvSpPr/>
            <p:nvPr/>
          </p:nvSpPr>
          <p:spPr>
            <a:xfrm>
              <a:off x="3796283" y="2709672"/>
              <a:ext cx="1537970" cy="304800"/>
            </a:xfrm>
            <a:custGeom>
              <a:avLst/>
              <a:gdLst/>
              <a:rect l="l" t="t" r="r" b="b"/>
              <a:pathLst>
                <a:path w="1537970" h="304800">
                  <a:moveTo>
                    <a:pt x="1537715" y="0"/>
                  </a:moveTo>
                  <a:lnTo>
                    <a:pt x="1385315" y="152400"/>
                  </a:lnTo>
                  <a:lnTo>
                    <a:pt x="1537715" y="304800"/>
                  </a:lnTo>
                  <a:lnTo>
                    <a:pt x="1537715" y="0"/>
                  </a:lnTo>
                  <a:close/>
                </a:path>
                <a:path w="153797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67809" y="4732400"/>
              <a:ext cx="1075055" cy="920115"/>
            </a:xfrm>
            <a:custGeom>
              <a:avLst/>
              <a:gdLst/>
              <a:rect l="l" t="t" r="r" b="b"/>
              <a:pathLst>
                <a:path w="1075054" h="920114">
                  <a:moveTo>
                    <a:pt x="1074928" y="10668"/>
                  </a:moveTo>
                  <a:lnTo>
                    <a:pt x="1070991" y="5715"/>
                  </a:lnTo>
                  <a:lnTo>
                    <a:pt x="1068197" y="0"/>
                  </a:lnTo>
                  <a:lnTo>
                    <a:pt x="1017930" y="25146"/>
                  </a:lnTo>
                  <a:lnTo>
                    <a:pt x="1017930" y="39357"/>
                  </a:lnTo>
                  <a:lnTo>
                    <a:pt x="621220" y="351053"/>
                  </a:lnTo>
                  <a:lnTo>
                    <a:pt x="610489" y="344932"/>
                  </a:lnTo>
                  <a:lnTo>
                    <a:pt x="610489" y="359486"/>
                  </a:lnTo>
                  <a:lnTo>
                    <a:pt x="514578" y="434835"/>
                  </a:lnTo>
                  <a:lnTo>
                    <a:pt x="408635" y="344004"/>
                  </a:lnTo>
                  <a:lnTo>
                    <a:pt x="501853" y="297395"/>
                  </a:lnTo>
                  <a:lnTo>
                    <a:pt x="610489" y="359486"/>
                  </a:lnTo>
                  <a:lnTo>
                    <a:pt x="610489" y="344932"/>
                  </a:lnTo>
                  <a:lnTo>
                    <a:pt x="515442" y="290601"/>
                  </a:lnTo>
                  <a:lnTo>
                    <a:pt x="1017930" y="39357"/>
                  </a:lnTo>
                  <a:lnTo>
                    <a:pt x="1017930" y="25146"/>
                  </a:lnTo>
                  <a:lnTo>
                    <a:pt x="502208" y="283032"/>
                  </a:lnTo>
                  <a:lnTo>
                    <a:pt x="488619" y="275272"/>
                  </a:lnTo>
                  <a:lnTo>
                    <a:pt x="488619" y="289826"/>
                  </a:lnTo>
                  <a:lnTo>
                    <a:pt x="398183" y="335051"/>
                  </a:lnTo>
                  <a:lnTo>
                    <a:pt x="59105" y="44386"/>
                  </a:lnTo>
                  <a:lnTo>
                    <a:pt x="488619" y="289826"/>
                  </a:lnTo>
                  <a:lnTo>
                    <a:pt x="488619" y="275272"/>
                  </a:lnTo>
                  <a:lnTo>
                    <a:pt x="7366" y="254"/>
                  </a:lnTo>
                  <a:lnTo>
                    <a:pt x="4191" y="5715"/>
                  </a:lnTo>
                  <a:lnTo>
                    <a:pt x="0" y="10541"/>
                  </a:lnTo>
                  <a:lnTo>
                    <a:pt x="385826" y="341236"/>
                  </a:lnTo>
                  <a:lnTo>
                    <a:pt x="69507" y="499414"/>
                  </a:lnTo>
                  <a:lnTo>
                    <a:pt x="55245" y="470928"/>
                  </a:lnTo>
                  <a:lnTo>
                    <a:pt x="4191" y="539115"/>
                  </a:lnTo>
                  <a:lnTo>
                    <a:pt x="89408" y="539115"/>
                  </a:lnTo>
                  <a:lnTo>
                    <a:pt x="78016" y="516382"/>
                  </a:lnTo>
                  <a:lnTo>
                    <a:pt x="75184" y="510730"/>
                  </a:lnTo>
                  <a:lnTo>
                    <a:pt x="396278" y="350189"/>
                  </a:lnTo>
                  <a:lnTo>
                    <a:pt x="504380" y="442849"/>
                  </a:lnTo>
                  <a:lnTo>
                    <a:pt x="60172" y="791857"/>
                  </a:lnTo>
                  <a:lnTo>
                    <a:pt x="40513" y="766826"/>
                  </a:lnTo>
                  <a:lnTo>
                    <a:pt x="4191" y="843915"/>
                  </a:lnTo>
                  <a:lnTo>
                    <a:pt x="87630" y="826770"/>
                  </a:lnTo>
                  <a:lnTo>
                    <a:pt x="74142" y="809625"/>
                  </a:lnTo>
                  <a:lnTo>
                    <a:pt x="67995" y="801801"/>
                  </a:lnTo>
                  <a:lnTo>
                    <a:pt x="514172" y="451243"/>
                  </a:lnTo>
                  <a:lnTo>
                    <a:pt x="1009015" y="875347"/>
                  </a:lnTo>
                  <a:lnTo>
                    <a:pt x="988314" y="899452"/>
                  </a:lnTo>
                  <a:lnTo>
                    <a:pt x="1070991" y="920115"/>
                  </a:lnTo>
                  <a:lnTo>
                    <a:pt x="1055624" y="883615"/>
                  </a:lnTo>
                  <a:lnTo>
                    <a:pt x="1037971" y="841629"/>
                  </a:lnTo>
                  <a:lnTo>
                    <a:pt x="1017282" y="865720"/>
                  </a:lnTo>
                  <a:lnTo>
                    <a:pt x="524383" y="443230"/>
                  </a:lnTo>
                  <a:lnTo>
                    <a:pt x="622350" y="366255"/>
                  </a:lnTo>
                  <a:lnTo>
                    <a:pt x="1001687" y="583006"/>
                  </a:lnTo>
                  <a:lnTo>
                    <a:pt x="985901" y="610616"/>
                  </a:lnTo>
                  <a:lnTo>
                    <a:pt x="1070991" y="615315"/>
                  </a:lnTo>
                  <a:lnTo>
                    <a:pt x="1053630" y="589280"/>
                  </a:lnTo>
                  <a:lnTo>
                    <a:pt x="1023747" y="544449"/>
                  </a:lnTo>
                  <a:lnTo>
                    <a:pt x="1007960" y="572033"/>
                  </a:lnTo>
                  <a:lnTo>
                    <a:pt x="633069" y="357822"/>
                  </a:lnTo>
                  <a:lnTo>
                    <a:pt x="1074928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0400" y="1752599"/>
              <a:ext cx="1828800" cy="1630680"/>
            </a:xfrm>
            <a:custGeom>
              <a:avLst/>
              <a:gdLst/>
              <a:rect l="l" t="t" r="r" b="b"/>
              <a:pathLst>
                <a:path w="1828800" h="1630679">
                  <a:moveTo>
                    <a:pt x="762000" y="1447800"/>
                  </a:moveTo>
                  <a:lnTo>
                    <a:pt x="304800" y="1447800"/>
                  </a:lnTo>
                  <a:lnTo>
                    <a:pt x="114300" y="1630426"/>
                  </a:lnTo>
                  <a:lnTo>
                    <a:pt x="762000" y="1447800"/>
                  </a:lnTo>
                  <a:close/>
                </a:path>
                <a:path w="1828800" h="1630679">
                  <a:moveTo>
                    <a:pt x="1587500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4" y="1255117"/>
                  </a:lnTo>
                  <a:lnTo>
                    <a:pt x="18968" y="1300406"/>
                  </a:lnTo>
                  <a:lnTo>
                    <a:pt x="41221" y="1341394"/>
                  </a:lnTo>
                  <a:lnTo>
                    <a:pt x="70691" y="1377108"/>
                  </a:lnTo>
                  <a:lnTo>
                    <a:pt x="106405" y="1406578"/>
                  </a:lnTo>
                  <a:lnTo>
                    <a:pt x="147393" y="1428831"/>
                  </a:lnTo>
                  <a:lnTo>
                    <a:pt x="192682" y="1442895"/>
                  </a:lnTo>
                  <a:lnTo>
                    <a:pt x="241300" y="1447800"/>
                  </a:lnTo>
                  <a:lnTo>
                    <a:pt x="1587500" y="1447800"/>
                  </a:lnTo>
                  <a:lnTo>
                    <a:pt x="1636117" y="1442895"/>
                  </a:lnTo>
                  <a:lnTo>
                    <a:pt x="1681406" y="1428831"/>
                  </a:lnTo>
                  <a:lnTo>
                    <a:pt x="1722394" y="1406578"/>
                  </a:lnTo>
                  <a:lnTo>
                    <a:pt x="1758108" y="1377108"/>
                  </a:lnTo>
                  <a:lnTo>
                    <a:pt x="1787578" y="1341394"/>
                  </a:lnTo>
                  <a:lnTo>
                    <a:pt x="1809831" y="1300406"/>
                  </a:lnTo>
                  <a:lnTo>
                    <a:pt x="1823895" y="1255117"/>
                  </a:lnTo>
                  <a:lnTo>
                    <a:pt x="1828800" y="1206500"/>
                  </a:lnTo>
                  <a:lnTo>
                    <a:pt x="1828800" y="241300"/>
                  </a:lnTo>
                  <a:lnTo>
                    <a:pt x="1823895" y="192682"/>
                  </a:lnTo>
                  <a:lnTo>
                    <a:pt x="1809831" y="147393"/>
                  </a:lnTo>
                  <a:lnTo>
                    <a:pt x="1787578" y="106405"/>
                  </a:lnTo>
                  <a:lnTo>
                    <a:pt x="1758108" y="70691"/>
                  </a:lnTo>
                  <a:lnTo>
                    <a:pt x="1722394" y="41221"/>
                  </a:lnTo>
                  <a:lnTo>
                    <a:pt x="1681406" y="18968"/>
                  </a:lnTo>
                  <a:lnTo>
                    <a:pt x="1636117" y="4904"/>
                  </a:lnTo>
                  <a:lnTo>
                    <a:pt x="15875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object 22"/>
            <p:cNvSpPr/>
            <p:nvPr/>
          </p:nvSpPr>
          <p:spPr>
            <a:xfrm>
              <a:off x="7010400" y="1752599"/>
              <a:ext cx="1828800" cy="1630680"/>
            </a:xfrm>
            <a:custGeom>
              <a:avLst/>
              <a:gdLst/>
              <a:rect l="l" t="t" r="r" b="b"/>
              <a:pathLst>
                <a:path w="1828800" h="1630679">
                  <a:moveTo>
                    <a:pt x="0" y="241300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304800" y="0"/>
                  </a:lnTo>
                  <a:lnTo>
                    <a:pt x="762000" y="0"/>
                  </a:lnTo>
                  <a:lnTo>
                    <a:pt x="1587500" y="0"/>
                  </a:lnTo>
                  <a:lnTo>
                    <a:pt x="1636117" y="4904"/>
                  </a:lnTo>
                  <a:lnTo>
                    <a:pt x="1681406" y="18968"/>
                  </a:lnTo>
                  <a:lnTo>
                    <a:pt x="1722394" y="41221"/>
                  </a:lnTo>
                  <a:lnTo>
                    <a:pt x="1758108" y="70691"/>
                  </a:lnTo>
                  <a:lnTo>
                    <a:pt x="1787578" y="106405"/>
                  </a:lnTo>
                  <a:lnTo>
                    <a:pt x="1809831" y="147393"/>
                  </a:lnTo>
                  <a:lnTo>
                    <a:pt x="1823895" y="192682"/>
                  </a:lnTo>
                  <a:lnTo>
                    <a:pt x="1828800" y="241300"/>
                  </a:lnTo>
                  <a:lnTo>
                    <a:pt x="1828800" y="844550"/>
                  </a:lnTo>
                  <a:lnTo>
                    <a:pt x="1828800" y="1206500"/>
                  </a:lnTo>
                  <a:lnTo>
                    <a:pt x="1823895" y="1255117"/>
                  </a:lnTo>
                  <a:lnTo>
                    <a:pt x="1809831" y="1300406"/>
                  </a:lnTo>
                  <a:lnTo>
                    <a:pt x="1787578" y="1341394"/>
                  </a:lnTo>
                  <a:lnTo>
                    <a:pt x="1758108" y="1377108"/>
                  </a:lnTo>
                  <a:lnTo>
                    <a:pt x="1722394" y="1406578"/>
                  </a:lnTo>
                  <a:lnTo>
                    <a:pt x="1681406" y="1428831"/>
                  </a:lnTo>
                  <a:lnTo>
                    <a:pt x="1636117" y="1442895"/>
                  </a:lnTo>
                  <a:lnTo>
                    <a:pt x="1587500" y="1447800"/>
                  </a:lnTo>
                  <a:lnTo>
                    <a:pt x="762000" y="1447800"/>
                  </a:lnTo>
                  <a:lnTo>
                    <a:pt x="114300" y="1630426"/>
                  </a:lnTo>
                  <a:lnTo>
                    <a:pt x="304800" y="1447800"/>
                  </a:lnTo>
                  <a:lnTo>
                    <a:pt x="241300" y="1447800"/>
                  </a:lnTo>
                  <a:lnTo>
                    <a:pt x="192682" y="1442895"/>
                  </a:lnTo>
                  <a:lnTo>
                    <a:pt x="147393" y="1428831"/>
                  </a:lnTo>
                  <a:lnTo>
                    <a:pt x="106405" y="1406578"/>
                  </a:lnTo>
                  <a:lnTo>
                    <a:pt x="70691" y="1377108"/>
                  </a:lnTo>
                  <a:lnTo>
                    <a:pt x="41221" y="1341394"/>
                  </a:lnTo>
                  <a:lnTo>
                    <a:pt x="18968" y="1300406"/>
                  </a:lnTo>
                  <a:lnTo>
                    <a:pt x="4904" y="1255117"/>
                  </a:lnTo>
                  <a:lnTo>
                    <a:pt x="0" y="1206500"/>
                  </a:lnTo>
                  <a:lnTo>
                    <a:pt x="0" y="844550"/>
                  </a:lnTo>
                  <a:lnTo>
                    <a:pt x="0" y="241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44698" y="5982715"/>
            <a:ext cx="274764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3.19&gt;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M:N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카디낼러티의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30</a:t>
            </a:fld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7201027" y="1861566"/>
            <a:ext cx="1447800" cy="130683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sz="1400">
                <a:latin typeface="돋움"/>
                <a:cs typeface="돋움"/>
              </a:rPr>
              <a:t>M:N 관계는 아직 </a:t>
            </a:r>
            <a:r>
              <a:rPr sz="1400" spc="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완성되지 않은 작 </a:t>
            </a:r>
            <a:r>
              <a:rPr sz="1400" spc="-45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업으로 간주되며, </a:t>
            </a:r>
            <a:r>
              <a:rPr sz="1400" spc="-45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M:N 관계를 해소 </a:t>
            </a:r>
            <a:r>
              <a:rPr sz="1400" spc="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하기</a:t>
            </a:r>
            <a:r>
              <a:rPr sz="1400" spc="-3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위한</a:t>
            </a:r>
            <a:r>
              <a:rPr sz="1400" spc="-4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추가</a:t>
            </a:r>
            <a:r>
              <a:rPr sz="1400" spc="-4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작 </a:t>
            </a:r>
            <a:r>
              <a:rPr sz="1400" spc="-450">
                <a:latin typeface="돋움"/>
                <a:cs typeface="돋움"/>
              </a:rPr>
              <a:t> </a:t>
            </a:r>
            <a:r>
              <a:rPr sz="1400" spc="5">
                <a:latin typeface="돋움"/>
                <a:cs typeface="돋움"/>
              </a:rPr>
              <a:t>업이</a:t>
            </a:r>
            <a:r>
              <a:rPr sz="1400" spc="-3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필요하다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11515" cy="1652905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0">
                <a:latin typeface="굴림"/>
                <a:cs typeface="굴림"/>
              </a:rPr>
              <a:t>관계의</a:t>
            </a:r>
            <a:r>
              <a:rPr sz="2000" b="1" spc="-12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참여도</a:t>
            </a:r>
            <a:endParaRPr sz="2000" b="1" spc="15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관계가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두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엔티티의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인스턴스들이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항상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관계에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참여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하는지,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아니면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경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우에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따라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관계에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참여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하는지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여부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필수</a:t>
            </a:r>
            <a:r>
              <a:rPr sz="1800" b="1" spc="-11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: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ff3300"/>
                </a:solidFill>
                <a:latin typeface="굴림"/>
                <a:cs typeface="굴림"/>
              </a:rPr>
              <a:t>|</a:t>
            </a:r>
            <a:endParaRPr sz="1800" b="1" spc="15">
              <a:solidFill>
                <a:srgbClr val="ff3300"/>
              </a:solidFill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선택</a:t>
            </a:r>
            <a:r>
              <a:rPr sz="1800" b="1" spc="-11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: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ff3300"/>
                </a:solidFill>
                <a:latin typeface="굴림"/>
                <a:cs typeface="굴림"/>
              </a:rPr>
              <a:t>o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8439" y="36576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375285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사원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1640" y="36576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179070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연봉정보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1544" y="3880103"/>
            <a:ext cx="1524000" cy="0"/>
          </a:xfrm>
          <a:custGeom>
            <a:avLst/>
            <a:gd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2758439" y="42672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375285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사원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1640" y="42672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45720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사내배우자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1544" y="4489703"/>
            <a:ext cx="1524000" cy="0"/>
          </a:xfrm>
          <a:custGeom>
            <a:avLst/>
            <a:gd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2758439" y="48768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375285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사원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1640" y="48768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172720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부서경력</a:t>
            </a:r>
            <a:endParaRPr sz="1800">
              <a:latin typeface="돋움"/>
              <a:cs typeface="돋움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52344" y="5480303"/>
          <a:ext cx="3950335" cy="44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135"/>
                <a:gridCol w="1536065"/>
                <a:gridCol w="1207135"/>
              </a:tblGrid>
              <a:tr h="222250">
                <a:tc rowSpan="2">
                  <a:txBody>
                    <a:bodyPr vert="horz" lIns="0" tIns="88900" rIns="0" bIns="0" anchor="t" anchorCtr="0"/>
                    <a:p>
                      <a:pPr marL="375285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800">
                          <a:latin typeface="돋움"/>
                          <a:cs typeface="돋움"/>
                        </a:rPr>
                        <a:t>사원</a:t>
                      </a:r>
                      <a:endParaRPr sz="18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0" tIns="88900" rIns="0" bIns="0" anchor="t" anchorCtr="0"/>
                    <a:p>
                      <a:pPr marL="283845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800">
                          <a:latin typeface="돋움"/>
                          <a:cs typeface="돋움"/>
                        </a:rPr>
                        <a:t>취</a:t>
                      </a:r>
                      <a:r>
                        <a:rPr sz="1800" spc="325">
                          <a:latin typeface="돋움"/>
                          <a:cs typeface="돋움"/>
                        </a:rPr>
                        <a:t> </a:t>
                      </a:r>
                      <a:r>
                        <a:rPr sz="1800">
                          <a:latin typeface="돋움"/>
                          <a:cs typeface="돋움"/>
                        </a:rPr>
                        <a:t>미</a:t>
                      </a:r>
                      <a:endParaRPr sz="18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22225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 rot="0">
            <a:off x="3971544" y="3771900"/>
            <a:ext cx="1543685" cy="1480185"/>
            <a:chOff x="3971544" y="3771900"/>
            <a:chExt cx="1543685" cy="1480185"/>
          </a:xfrm>
        </p:grpSpPr>
        <p:sp>
          <p:nvSpPr>
            <p:cNvPr id="14" name="object 14"/>
            <p:cNvSpPr/>
            <p:nvPr/>
          </p:nvSpPr>
          <p:spPr>
            <a:xfrm>
              <a:off x="3971544" y="5099303"/>
              <a:ext cx="1524000" cy="0"/>
            </a:xfrm>
            <a:custGeom>
              <a:avLst/>
              <a:gd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3811" y="3771900"/>
              <a:ext cx="0" cy="228600"/>
            </a:xfrm>
            <a:custGeom>
              <a:avLst/>
              <a:gd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192">
              <a:solidFill>
                <a:srgbClr val="ff33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33060" y="3771900"/>
              <a:ext cx="0" cy="228600"/>
            </a:xfrm>
            <a:custGeom>
              <a:avLst/>
              <a:gd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7" name="object 17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245608" y="4410455"/>
              <a:ext cx="152400" cy="152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33060" y="4366259"/>
              <a:ext cx="0" cy="228600"/>
            </a:xfrm>
            <a:custGeom>
              <a:avLst/>
              <a:gd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0096" y="4991100"/>
              <a:ext cx="0" cy="228600"/>
            </a:xfrm>
            <a:custGeom>
              <a:avLst/>
              <a:gd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192">
              <a:solidFill>
                <a:srgbClr val="ff33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55971" y="4940046"/>
              <a:ext cx="153035" cy="305435"/>
            </a:xfrm>
            <a:custGeom>
              <a:avLst/>
              <a:gdLst/>
              <a:rect l="l" t="t" r="r" b="b"/>
              <a:pathLst>
                <a:path w="153035" h="305435">
                  <a:moveTo>
                    <a:pt x="0" y="152653"/>
                  </a:moveTo>
                  <a:lnTo>
                    <a:pt x="152653" y="0"/>
                  </a:lnTo>
                  <a:lnTo>
                    <a:pt x="152653" y="305307"/>
                  </a:lnTo>
                  <a:lnTo>
                    <a:pt x="0" y="15265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83079" y="3811270"/>
            <a:ext cx="30480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3079" y="4359909"/>
            <a:ext cx="30480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3079" y="4908930"/>
            <a:ext cx="30480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latin typeface="Arial"/>
                <a:cs typeface="Arial"/>
              </a:rPr>
              <a:t>(3)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3079" y="5457545"/>
            <a:ext cx="30480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latin typeface="Arial"/>
                <a:cs typeface="Arial"/>
              </a:rPr>
              <a:t>(4)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 rot="0">
            <a:off x="5184647" y="5543296"/>
            <a:ext cx="330835" cy="318135"/>
            <a:chOff x="5184647" y="5543296"/>
            <a:chExt cx="330835" cy="318135"/>
          </a:xfrm>
        </p:grpSpPr>
        <p:sp>
          <p:nvSpPr>
            <p:cNvPr id="26" name="object 26"/>
            <p:cNvSpPr/>
            <p:nvPr/>
          </p:nvSpPr>
          <p:spPr>
            <a:xfrm>
              <a:off x="5355970" y="5549646"/>
              <a:ext cx="153035" cy="305435"/>
            </a:xfrm>
            <a:custGeom>
              <a:avLst/>
              <a:gdLst/>
              <a:rect l="l" t="t" r="r" b="b"/>
              <a:pathLst>
                <a:path w="153035" h="305435">
                  <a:moveTo>
                    <a:pt x="0" y="152653"/>
                  </a:moveTo>
                  <a:lnTo>
                    <a:pt x="152653" y="0"/>
                  </a:lnTo>
                  <a:lnTo>
                    <a:pt x="152653" y="305320"/>
                  </a:lnTo>
                  <a:lnTo>
                    <a:pt x="0" y="15265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27" name="object 27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84647" y="5629656"/>
              <a:ext cx="152400" cy="152400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7185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예제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196208"/>
            <a:ext cx="7634605" cy="95821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299085" algn="l"/>
                <a:tab pos="29972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모든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사원은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u="sng" spc="2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반드시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부서를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가지며,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u="sng" spc="3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단</a:t>
            </a:r>
            <a:r>
              <a:rPr sz="1800" b="1" u="sng" spc="-5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800" b="1" u="sng" spc="15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하나</a:t>
            </a:r>
            <a:r>
              <a:rPr sz="1800" b="1" spc="15">
                <a:latin typeface="굴림"/>
                <a:cs typeface="굴림"/>
              </a:rPr>
              <a:t>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부서에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소속된다.</a:t>
            </a:r>
            <a:endParaRPr sz="1800" b="1" spc="5">
              <a:latin typeface="굴림"/>
              <a:cs typeface="굴림"/>
            </a:endParaRPr>
          </a:p>
          <a:p>
            <a:pPr marL="299085" marR="5080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299085" algn="l"/>
                <a:tab pos="29972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어떤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부서는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특정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시점에서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사원이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u="sng" spc="1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없을수도</a:t>
            </a:r>
            <a:r>
              <a:rPr sz="1800" b="1" u="sng" spc="-8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800" b="1" u="sng" spc="5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있고</a:t>
            </a:r>
            <a:r>
              <a:rPr sz="1800" b="1" spc="5">
                <a:latin typeface="굴림"/>
                <a:cs typeface="굴림"/>
              </a:rPr>
              <a:t>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경우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u="sng" spc="2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여러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사원을 </a:t>
            </a:r>
            <a:r>
              <a:rPr sz="1800" b="1" spc="-5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포함할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1655" y="2362200"/>
            <a:ext cx="120586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389890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사원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0" y="2362200"/>
            <a:ext cx="1207135" cy="445134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8265" rIns="0" bIns="0">
            <a:spAutoFit/>
          </a:bodyPr>
          <a:lstStyle/>
          <a:p>
            <a:pPr marL="382905">
              <a:lnSpc>
                <a:spcPct val="100000"/>
              </a:lnSpc>
              <a:spcBef>
                <a:spcPts val="695"/>
              </a:spcBef>
              <a:defRPr/>
            </a:pPr>
            <a:r>
              <a:rPr sz="1800">
                <a:latin typeface="돋움"/>
                <a:cs typeface="돋움"/>
              </a:rPr>
              <a:t>부서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 rot="0">
            <a:off x="3780916" y="2428748"/>
            <a:ext cx="1547495" cy="318135"/>
            <a:chOff x="3780916" y="2428748"/>
            <a:chExt cx="1547495" cy="318135"/>
          </a:xfrm>
        </p:grpSpPr>
        <p:sp>
          <p:nvSpPr>
            <p:cNvPr id="8" name="object 8"/>
            <p:cNvSpPr/>
            <p:nvPr/>
          </p:nvSpPr>
          <p:spPr>
            <a:xfrm>
              <a:off x="3803903" y="2584704"/>
              <a:ext cx="1524000" cy="0"/>
            </a:xfrm>
            <a:custGeom>
              <a:avLst/>
              <a:gd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9" name="object 9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931919" y="2499360"/>
              <a:ext cx="152400" cy="1508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787266" y="2435098"/>
              <a:ext cx="158115" cy="305435"/>
            </a:xfrm>
            <a:custGeom>
              <a:avLst/>
              <a:gdLst/>
              <a:rect l="l" t="t" r="r" b="b"/>
              <a:pathLst>
                <a:path w="158114" h="305435">
                  <a:moveTo>
                    <a:pt x="157861" y="147192"/>
                  </a:moveTo>
                  <a:lnTo>
                    <a:pt x="10541" y="305053"/>
                  </a:lnTo>
                  <a:lnTo>
                    <a:pt x="0" y="0"/>
                  </a:lnTo>
                  <a:lnTo>
                    <a:pt x="157861" y="1471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0075" y="2467356"/>
              <a:ext cx="0" cy="228600"/>
            </a:xfrm>
            <a:custGeom>
              <a:avLst/>
              <a:gd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192">
              <a:solidFill>
                <a:srgbClr val="ff33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9323" y="2467356"/>
              <a:ext cx="0" cy="228600"/>
            </a:xfrm>
            <a:custGeom>
              <a:avLst/>
              <a:gd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59148" y="2667762"/>
            <a:ext cx="739140" cy="23939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>
                <a:latin typeface="굴림"/>
                <a:cs typeface="굴림"/>
              </a:rPr>
              <a:t>소속된다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32</a:t>
            </a:fld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4483100" y="2238882"/>
            <a:ext cx="739140" cy="23939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>
                <a:latin typeface="굴림"/>
                <a:cs typeface="굴림"/>
              </a:rPr>
              <a:t>포함한다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846" y="5363362"/>
            <a:ext cx="4940935" cy="5746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solidFill>
                  <a:srgbClr val="3333cc"/>
                </a:solidFill>
                <a:latin typeface="Times New Roman"/>
                <a:cs typeface="Times New Roman"/>
              </a:rPr>
              <a:t>*</a:t>
            </a:r>
            <a:r>
              <a:rPr sz="1800">
                <a:solidFill>
                  <a:srgbClr val="3333cc"/>
                </a:solidFill>
                <a:latin typeface="Times New Roman"/>
                <a:cs typeface="Times New Roman"/>
              </a:rPr>
              <a:t>*</a:t>
            </a:r>
            <a:r>
              <a:rPr sz="1800" spc="-1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3333cc"/>
                </a:solidFill>
                <a:latin typeface="굴림"/>
                <a:cs typeface="굴림"/>
              </a:rPr>
              <a:t>두</a:t>
            </a:r>
            <a:r>
              <a:rPr sz="1800" spc="-15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spc="-5">
                <a:solidFill>
                  <a:srgbClr val="3333cc"/>
                </a:solidFill>
                <a:latin typeface="굴림"/>
                <a:cs typeface="굴림"/>
              </a:rPr>
              <a:t>엔티</a:t>
            </a:r>
            <a:r>
              <a:rPr sz="1800">
                <a:solidFill>
                  <a:srgbClr val="3333cc"/>
                </a:solidFill>
                <a:latin typeface="굴림"/>
                <a:cs typeface="굴림"/>
              </a:rPr>
              <a:t>티</a:t>
            </a:r>
            <a:r>
              <a:rPr sz="1800" spc="-16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spc="-5">
                <a:solidFill>
                  <a:srgbClr val="3333cc"/>
                </a:solidFill>
                <a:latin typeface="굴림"/>
                <a:cs typeface="굴림"/>
              </a:rPr>
              <a:t>사이</a:t>
            </a:r>
            <a:r>
              <a:rPr sz="1800">
                <a:solidFill>
                  <a:srgbClr val="3333cc"/>
                </a:solidFill>
                <a:latin typeface="굴림"/>
                <a:cs typeface="굴림"/>
              </a:rPr>
              <a:t>의</a:t>
            </a:r>
            <a:r>
              <a:rPr sz="1800" spc="-145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spc="-5">
                <a:solidFill>
                  <a:srgbClr val="3333cc"/>
                </a:solidFill>
                <a:latin typeface="굴림"/>
                <a:cs typeface="굴림"/>
              </a:rPr>
              <a:t>관계</a:t>
            </a:r>
            <a:r>
              <a:rPr sz="1800">
                <a:solidFill>
                  <a:srgbClr val="3333cc"/>
                </a:solidFill>
                <a:latin typeface="굴림"/>
                <a:cs typeface="굴림"/>
              </a:rPr>
              <a:t>가</a:t>
            </a:r>
            <a:r>
              <a:rPr sz="1800" spc="-15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spc="-5">
                <a:solidFill>
                  <a:srgbClr val="3333cc"/>
                </a:solidFill>
                <a:latin typeface="굴림"/>
                <a:cs typeface="굴림"/>
              </a:rPr>
              <a:t>어떠한지</a:t>
            </a:r>
            <a:r>
              <a:rPr sz="1800">
                <a:solidFill>
                  <a:srgbClr val="3333cc"/>
                </a:solidFill>
                <a:latin typeface="굴림"/>
                <a:cs typeface="굴림"/>
              </a:rPr>
              <a:t>는</a:t>
            </a:r>
            <a:r>
              <a:rPr sz="1800" spc="-16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spc="-5">
                <a:solidFill>
                  <a:srgbClr val="3333cc"/>
                </a:solidFill>
                <a:latin typeface="굴림"/>
                <a:cs typeface="굴림"/>
              </a:rPr>
              <a:t>전적으로</a:t>
            </a:r>
            <a:endParaRPr sz="1800" spc="-5">
              <a:solidFill>
                <a:srgbClr val="3333cc"/>
              </a:solidFill>
              <a:latin typeface="굴림"/>
              <a:cs typeface="굴림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  <a:defRPr/>
            </a:pPr>
            <a:r>
              <a:rPr sz="1800">
                <a:solidFill>
                  <a:srgbClr val="3333cc"/>
                </a:solidFill>
                <a:latin typeface="굴림"/>
                <a:cs typeface="굴림"/>
              </a:rPr>
              <a:t>현실세계의</a:t>
            </a:r>
            <a:r>
              <a:rPr sz="1800" spc="-145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>
                <a:solidFill>
                  <a:srgbClr val="3333cc"/>
                </a:solidFill>
                <a:latin typeface="굴림"/>
                <a:cs typeface="굴림"/>
              </a:rPr>
              <a:t>의미를</a:t>
            </a:r>
            <a:r>
              <a:rPr sz="1800" spc="-145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>
                <a:solidFill>
                  <a:srgbClr val="3333cc"/>
                </a:solidFill>
                <a:latin typeface="굴림"/>
                <a:cs typeface="굴림"/>
              </a:rPr>
              <a:t>따른다</a:t>
            </a:r>
            <a:r>
              <a:rPr sz="180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7185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예제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2044700"/>
            <a:ext cx="1247775" cy="1717675"/>
          </a:xfrm>
          <a:custGeom>
            <a:avLst/>
            <a:gdLst/>
            <a:rect l="l" t="t" r="r" b="b"/>
            <a:pathLst>
              <a:path w="1247775" h="1717675">
                <a:moveTo>
                  <a:pt x="0" y="349250"/>
                </a:moveTo>
                <a:lnTo>
                  <a:pt x="1247775" y="349250"/>
                </a:lnTo>
              </a:path>
              <a:path w="1247775" h="1717675">
                <a:moveTo>
                  <a:pt x="14350" y="0"/>
                </a:moveTo>
                <a:lnTo>
                  <a:pt x="14350" y="1717675"/>
                </a:lnTo>
              </a:path>
              <a:path w="1247775" h="1717675">
                <a:moveTo>
                  <a:pt x="1233551" y="0"/>
                </a:moveTo>
                <a:lnTo>
                  <a:pt x="1233551" y="1717675"/>
                </a:lnTo>
              </a:path>
              <a:path w="1247775" h="1717675">
                <a:moveTo>
                  <a:pt x="0" y="14350"/>
                </a:moveTo>
                <a:lnTo>
                  <a:pt x="1247775" y="14350"/>
                </a:lnTo>
              </a:path>
              <a:path w="1247775" h="1717675">
                <a:moveTo>
                  <a:pt x="0" y="1703324"/>
                </a:moveTo>
                <a:lnTo>
                  <a:pt x="1247775" y="17033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4151" y="2058225"/>
          <a:ext cx="912494" cy="135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/>
              </a:tblGrid>
              <a:tr h="334645">
                <a:tc>
                  <a:txBody>
                    <a:bodyPr vert="horz" lIns="0" tIns="44450" rIns="0" bIns="0" anchor="t" anchorCtr="0"/>
                    <a:p>
                      <a:pPr marL="43180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학생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/>
                </a:tc>
              </a:tr>
              <a:tr h="1015365">
                <a:tc>
                  <a:txBody>
                    <a:bodyPr vert="horz" lIns="0" tIns="1269" rIns="0" bIns="0" anchor="t" anchorCtr="0"/>
                    <a:p>
                      <a:pPr marL="91440" marR="459740" algn="just">
                        <a:lnSpc>
                          <a:spcPct val="120100"/>
                        </a:lnSpc>
                        <a:spcBef>
                          <a:spcPts val="10"/>
                        </a:spcBef>
                        <a:defRPr/>
                      </a:pPr>
                      <a:r>
                        <a:rPr sz="1400" b="1" spc="-15">
                          <a:latin typeface="돋움"/>
                          <a:cs typeface="돋움"/>
                        </a:rPr>
                        <a:t>학번  이름  주소</a:t>
                      </a:r>
                      <a:endParaRPr sz="1400" b="1" spc="-15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ts val="15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전공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27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967351" y="2043176"/>
            <a:ext cx="1247775" cy="1033780"/>
          </a:xfrm>
          <a:custGeom>
            <a:avLst/>
            <a:gdLst/>
            <a:rect l="l" t="t" r="r" b="b"/>
            <a:pathLst>
              <a:path w="1247775" h="1033780">
                <a:moveTo>
                  <a:pt x="0" y="349250"/>
                </a:moveTo>
                <a:lnTo>
                  <a:pt x="1247648" y="349250"/>
                </a:lnTo>
              </a:path>
              <a:path w="1247775" h="1033780">
                <a:moveTo>
                  <a:pt x="14224" y="0"/>
                </a:moveTo>
                <a:lnTo>
                  <a:pt x="14224" y="1033399"/>
                </a:lnTo>
              </a:path>
              <a:path w="1247775" h="1033780">
                <a:moveTo>
                  <a:pt x="1233424" y="0"/>
                </a:moveTo>
                <a:lnTo>
                  <a:pt x="1233424" y="1033399"/>
                </a:lnTo>
              </a:path>
              <a:path w="1247775" h="1033780">
                <a:moveTo>
                  <a:pt x="0" y="14224"/>
                </a:moveTo>
                <a:lnTo>
                  <a:pt x="1247648" y="14224"/>
                </a:lnTo>
              </a:path>
              <a:path w="1247775" h="1033780">
                <a:moveTo>
                  <a:pt x="0" y="1019048"/>
                </a:moveTo>
                <a:lnTo>
                  <a:pt x="1247648" y="1019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5060950" y="1967077"/>
            <a:ext cx="984885" cy="95123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78105">
              <a:lnSpc>
                <a:spcPct val="157000"/>
              </a:lnSpc>
              <a:spcBef>
                <a:spcPts val="95"/>
              </a:spcBef>
              <a:defRPr/>
            </a:pPr>
            <a:r>
              <a:rPr sz="1400" b="1" spc="15">
                <a:latin typeface="돋움"/>
                <a:cs typeface="돋움"/>
              </a:rPr>
              <a:t>학생</a:t>
            </a:r>
            <a:r>
              <a:rPr sz="1400" b="1" spc="5">
                <a:latin typeface="돋움"/>
                <a:cs typeface="돋움"/>
              </a:rPr>
              <a:t>의</a:t>
            </a:r>
            <a:r>
              <a:rPr sz="1400" b="1" spc="-10">
                <a:latin typeface="돋움"/>
                <a:cs typeface="돋움"/>
              </a:rPr>
              <a:t>취</a:t>
            </a:r>
            <a:r>
              <a:rPr sz="1400" b="1" spc="15">
                <a:latin typeface="돋움"/>
                <a:cs typeface="돋움"/>
              </a:rPr>
              <a:t>미  학번</a:t>
            </a:r>
            <a:endParaRPr sz="1400" b="1" spc="15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defRPr/>
            </a:pPr>
            <a:r>
              <a:rPr sz="1400" b="1" spc="15">
                <a:latin typeface="돋움"/>
                <a:cs typeface="돋움"/>
              </a:rPr>
              <a:t>취미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2715" y="2528316"/>
            <a:ext cx="1524000" cy="228600"/>
          </a:xfrm>
          <a:custGeom>
            <a:avLst/>
            <a:gdLst/>
            <a:rect l="l" t="t" r="r" b="b"/>
            <a:pathLst>
              <a:path w="1524000" h="228600">
                <a:moveTo>
                  <a:pt x="0" y="109728"/>
                </a:moveTo>
                <a:lnTo>
                  <a:pt x="1524000" y="109728"/>
                </a:lnTo>
              </a:path>
              <a:path w="1524000" h="228600">
                <a:moveTo>
                  <a:pt x="91439" y="0"/>
                </a:moveTo>
                <a:lnTo>
                  <a:pt x="91439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57312" y="4240212"/>
          <a:ext cx="365760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34645">
                <a:tc>
                  <a:txBody>
                    <a:bodyPr vert="horz" lIns="0" tIns="51435" rIns="0" bIns="0" anchor="t" anchorCtr="0"/>
                    <a:p>
                      <a:pPr marL="279400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학번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279400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이름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28003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주소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28003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전공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5390">
                <a:tc>
                  <a:txBody>
                    <a:bodyPr vert="horz" lIns="0" tIns="5143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21001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21002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21003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21004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890" rIns="0" bIns="0" anchor="t" anchorCtr="0"/>
                    <a:p>
                      <a:pPr marL="192405" marR="184150" algn="just">
                        <a:lnSpc>
                          <a:spcPct val="1201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400" b="1" spc="-15">
                          <a:latin typeface="굴림"/>
                          <a:cs typeface="굴림"/>
                        </a:rPr>
                        <a:t>김철수  양길현  임영수  박한나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890" rIns="0" bIns="0" anchor="t" anchorCtr="0"/>
                    <a:p>
                      <a:pPr marL="280035" marR="273685" algn="just">
                        <a:lnSpc>
                          <a:spcPct val="1201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400" b="1" spc="-15">
                          <a:latin typeface="굴림"/>
                          <a:cs typeface="굴림"/>
                        </a:rPr>
                        <a:t>서울  인천  광주  부산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890" rIns="0" bIns="0" anchor="t" anchorCtr="0"/>
                    <a:p>
                      <a:pPr marL="193040" marR="182880" algn="ctr">
                        <a:lnSpc>
                          <a:spcPct val="1201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400" b="1" spc="-15">
                          <a:latin typeface="굴림"/>
                          <a:cs typeface="굴림"/>
                        </a:rPr>
                        <a:t>영문학  컴퓨터  </a:t>
                      </a:r>
                      <a:r>
                        <a:rPr sz="1400" b="1" spc="15">
                          <a:latin typeface="굴림"/>
                          <a:cs typeface="굴림"/>
                        </a:rPr>
                        <a:t>화학 </a:t>
                      </a:r>
                      <a:r>
                        <a:rPr sz="1400" b="1" spc="2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>
                          <a:latin typeface="굴림"/>
                          <a:cs typeface="굴림"/>
                        </a:rPr>
                        <a:t>수학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74394" y="3947540"/>
            <a:ext cx="42799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00712" y="4240212"/>
          <a:ext cx="182880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34645">
                <a:tc>
                  <a:txBody>
                    <a:bodyPr vert="horz" lIns="0" tIns="51435" rIns="0" bIns="0" anchor="t" anchorCtr="0"/>
                    <a:p>
                      <a:pPr marL="28003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학번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28003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20">
                          <a:latin typeface="굴림"/>
                          <a:cs typeface="굴림"/>
                        </a:rPr>
                        <a:t>취미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5390">
                <a:tc>
                  <a:txBody>
                    <a:bodyPr vert="horz" lIns="0" tIns="5143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21002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21002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21003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21004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890" rIns="0" bIns="0" anchor="t" anchorCtr="0"/>
                    <a:p>
                      <a:pPr marL="280035" marR="271780" algn="just">
                        <a:lnSpc>
                          <a:spcPct val="1201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400" b="1" spc="-10">
                          <a:latin typeface="굴림"/>
                          <a:cs typeface="굴림"/>
                        </a:rPr>
                        <a:t>낚시  등산  낚시  여행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718428" y="3947540"/>
            <a:ext cx="103124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cs typeface="굴림"/>
              </a:rPr>
              <a:t>학생의취미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13" name="object 13"/>
          <p:cNvGrpSpPr/>
          <p:nvPr/>
        </p:nvGrpSpPr>
        <p:grpSpPr>
          <a:xfrm rot="0">
            <a:off x="4337939" y="2476500"/>
            <a:ext cx="1377315" cy="3187065"/>
            <a:chOff x="4337939" y="2476500"/>
            <a:chExt cx="1377315" cy="3187065"/>
          </a:xfrm>
        </p:grpSpPr>
        <p:sp>
          <p:nvSpPr>
            <p:cNvPr id="14" name="object 14"/>
            <p:cNvSpPr/>
            <p:nvPr/>
          </p:nvSpPr>
          <p:spPr>
            <a:xfrm>
              <a:off x="4829556" y="2481072"/>
              <a:ext cx="152400" cy="304800"/>
            </a:xfrm>
            <a:custGeom>
              <a:avLst/>
              <a:gd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5" name="object 1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29912" y="2534411"/>
              <a:ext cx="219455" cy="2194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26660" y="3602989"/>
              <a:ext cx="688340" cy="2060575"/>
            </a:xfrm>
            <a:custGeom>
              <a:avLst/>
              <a:gdLst/>
              <a:rect l="l" t="t" r="r" b="b"/>
              <a:pathLst>
                <a:path w="688339" h="2060575">
                  <a:moveTo>
                    <a:pt x="688340" y="2022094"/>
                  </a:moveTo>
                  <a:lnTo>
                    <a:pt x="675640" y="2015744"/>
                  </a:lnTo>
                  <a:lnTo>
                    <a:pt x="612140" y="1983994"/>
                  </a:lnTo>
                  <a:lnTo>
                    <a:pt x="612140" y="2015744"/>
                  </a:lnTo>
                  <a:lnTo>
                    <a:pt x="2540" y="2015744"/>
                  </a:lnTo>
                  <a:lnTo>
                    <a:pt x="2540" y="2028444"/>
                  </a:lnTo>
                  <a:lnTo>
                    <a:pt x="612140" y="2028444"/>
                  </a:lnTo>
                  <a:lnTo>
                    <a:pt x="612140" y="2060194"/>
                  </a:lnTo>
                  <a:lnTo>
                    <a:pt x="675640" y="2028444"/>
                  </a:lnTo>
                  <a:lnTo>
                    <a:pt x="688340" y="2022094"/>
                  </a:lnTo>
                  <a:close/>
                </a:path>
                <a:path w="688339" h="2060575">
                  <a:moveTo>
                    <a:pt x="688340" y="1744726"/>
                  </a:moveTo>
                  <a:lnTo>
                    <a:pt x="675640" y="1738376"/>
                  </a:lnTo>
                  <a:lnTo>
                    <a:pt x="612140" y="1706626"/>
                  </a:lnTo>
                  <a:lnTo>
                    <a:pt x="612140" y="1738376"/>
                  </a:lnTo>
                  <a:lnTo>
                    <a:pt x="2540" y="1738376"/>
                  </a:lnTo>
                  <a:lnTo>
                    <a:pt x="2540" y="1751076"/>
                  </a:lnTo>
                  <a:lnTo>
                    <a:pt x="612140" y="1751076"/>
                  </a:lnTo>
                  <a:lnTo>
                    <a:pt x="612140" y="1782826"/>
                  </a:lnTo>
                  <a:lnTo>
                    <a:pt x="675640" y="1751076"/>
                  </a:lnTo>
                  <a:lnTo>
                    <a:pt x="688340" y="1744726"/>
                  </a:lnTo>
                  <a:close/>
                </a:path>
                <a:path w="688339" h="2060575">
                  <a:moveTo>
                    <a:pt x="688340" y="1135126"/>
                  </a:moveTo>
                  <a:lnTo>
                    <a:pt x="603250" y="1131316"/>
                  </a:lnTo>
                  <a:lnTo>
                    <a:pt x="616115" y="1160246"/>
                  </a:lnTo>
                  <a:lnTo>
                    <a:pt x="0" y="1434084"/>
                  </a:lnTo>
                  <a:lnTo>
                    <a:pt x="2540" y="1439926"/>
                  </a:lnTo>
                  <a:lnTo>
                    <a:pt x="2540" y="1446276"/>
                  </a:lnTo>
                  <a:lnTo>
                    <a:pt x="612140" y="1446276"/>
                  </a:lnTo>
                  <a:lnTo>
                    <a:pt x="612140" y="1478026"/>
                  </a:lnTo>
                  <a:lnTo>
                    <a:pt x="675640" y="1446276"/>
                  </a:lnTo>
                  <a:lnTo>
                    <a:pt x="688340" y="1439926"/>
                  </a:lnTo>
                  <a:lnTo>
                    <a:pt x="675640" y="1433576"/>
                  </a:lnTo>
                  <a:lnTo>
                    <a:pt x="612140" y="1401826"/>
                  </a:lnTo>
                  <a:lnTo>
                    <a:pt x="612140" y="1433576"/>
                  </a:lnTo>
                  <a:lnTo>
                    <a:pt x="32499" y="1433576"/>
                  </a:lnTo>
                  <a:lnTo>
                    <a:pt x="621296" y="1171879"/>
                  </a:lnTo>
                  <a:lnTo>
                    <a:pt x="634238" y="1200912"/>
                  </a:lnTo>
                  <a:lnTo>
                    <a:pt x="671931" y="1155065"/>
                  </a:lnTo>
                  <a:lnTo>
                    <a:pt x="688340" y="1135126"/>
                  </a:lnTo>
                  <a:close/>
                </a:path>
                <a:path w="688339" h="2060575">
                  <a:moveTo>
                    <a:pt x="688340" y="53594"/>
                  </a:moveTo>
                  <a:lnTo>
                    <a:pt x="679221" y="46228"/>
                  </a:lnTo>
                  <a:lnTo>
                    <a:pt x="622046" y="0"/>
                  </a:lnTo>
                  <a:lnTo>
                    <a:pt x="615238" y="31178"/>
                  </a:lnTo>
                  <a:lnTo>
                    <a:pt x="556387" y="20447"/>
                  </a:lnTo>
                  <a:lnTo>
                    <a:pt x="514731" y="16129"/>
                  </a:lnTo>
                  <a:lnTo>
                    <a:pt x="494919" y="15367"/>
                  </a:lnTo>
                  <a:lnTo>
                    <a:pt x="475615" y="15621"/>
                  </a:lnTo>
                  <a:lnTo>
                    <a:pt x="422656" y="24638"/>
                  </a:lnTo>
                  <a:lnTo>
                    <a:pt x="379730" y="48514"/>
                  </a:lnTo>
                  <a:lnTo>
                    <a:pt x="379476" y="48641"/>
                  </a:lnTo>
                  <a:lnTo>
                    <a:pt x="348234" y="90170"/>
                  </a:lnTo>
                  <a:lnTo>
                    <a:pt x="328803" y="144907"/>
                  </a:lnTo>
                  <a:lnTo>
                    <a:pt x="320167" y="187452"/>
                  </a:lnTo>
                  <a:lnTo>
                    <a:pt x="313944" y="233553"/>
                  </a:lnTo>
                  <a:lnTo>
                    <a:pt x="309283" y="283464"/>
                  </a:lnTo>
                  <a:lnTo>
                    <a:pt x="305333" y="334264"/>
                  </a:lnTo>
                  <a:lnTo>
                    <a:pt x="300913" y="385826"/>
                  </a:lnTo>
                  <a:lnTo>
                    <a:pt x="298958" y="411988"/>
                  </a:lnTo>
                  <a:lnTo>
                    <a:pt x="297802" y="441325"/>
                  </a:lnTo>
                  <a:lnTo>
                    <a:pt x="297307" y="471932"/>
                  </a:lnTo>
                  <a:lnTo>
                    <a:pt x="297434" y="503936"/>
                  </a:lnTo>
                  <a:lnTo>
                    <a:pt x="297942" y="537083"/>
                  </a:lnTo>
                  <a:lnTo>
                    <a:pt x="298831" y="570865"/>
                  </a:lnTo>
                  <a:lnTo>
                    <a:pt x="300990" y="639572"/>
                  </a:lnTo>
                  <a:lnTo>
                    <a:pt x="302260" y="673735"/>
                  </a:lnTo>
                  <a:lnTo>
                    <a:pt x="303276" y="707390"/>
                  </a:lnTo>
                  <a:lnTo>
                    <a:pt x="304165" y="740410"/>
                  </a:lnTo>
                  <a:lnTo>
                    <a:pt x="304546" y="772160"/>
                  </a:lnTo>
                  <a:lnTo>
                    <a:pt x="304660" y="802767"/>
                  </a:lnTo>
                  <a:lnTo>
                    <a:pt x="304139" y="831723"/>
                  </a:lnTo>
                  <a:lnTo>
                    <a:pt x="301904" y="871601"/>
                  </a:lnTo>
                  <a:lnTo>
                    <a:pt x="293751" y="947801"/>
                  </a:lnTo>
                  <a:lnTo>
                    <a:pt x="288036" y="986409"/>
                  </a:lnTo>
                  <a:lnTo>
                    <a:pt x="277368" y="1036828"/>
                  </a:lnTo>
                  <a:lnTo>
                    <a:pt x="263017" y="1077976"/>
                  </a:lnTo>
                  <a:lnTo>
                    <a:pt x="235966" y="1118743"/>
                  </a:lnTo>
                  <a:lnTo>
                    <a:pt x="197231" y="1142746"/>
                  </a:lnTo>
                  <a:lnTo>
                    <a:pt x="146050" y="1149350"/>
                  </a:lnTo>
                  <a:lnTo>
                    <a:pt x="131699" y="1148842"/>
                  </a:lnTo>
                  <a:lnTo>
                    <a:pt x="69977" y="1140206"/>
                  </a:lnTo>
                  <a:lnTo>
                    <a:pt x="3937" y="1125601"/>
                  </a:lnTo>
                  <a:lnTo>
                    <a:pt x="1143" y="1137920"/>
                  </a:lnTo>
                  <a:lnTo>
                    <a:pt x="67310" y="1152525"/>
                  </a:lnTo>
                  <a:lnTo>
                    <a:pt x="115316" y="1160145"/>
                  </a:lnTo>
                  <a:lnTo>
                    <a:pt x="145542" y="1162050"/>
                  </a:lnTo>
                  <a:lnTo>
                    <a:pt x="160020" y="1161796"/>
                  </a:lnTo>
                  <a:lnTo>
                    <a:pt x="200406" y="1155065"/>
                  </a:lnTo>
                  <a:lnTo>
                    <a:pt x="214757" y="1149350"/>
                  </a:lnTo>
                  <a:lnTo>
                    <a:pt x="224155" y="1144397"/>
                  </a:lnTo>
                  <a:lnTo>
                    <a:pt x="253238" y="1118489"/>
                  </a:lnTo>
                  <a:lnTo>
                    <a:pt x="274447" y="1083564"/>
                  </a:lnTo>
                  <a:lnTo>
                    <a:pt x="289687" y="1040257"/>
                  </a:lnTo>
                  <a:lnTo>
                    <a:pt x="300482" y="988568"/>
                  </a:lnTo>
                  <a:lnTo>
                    <a:pt x="306324" y="949452"/>
                  </a:lnTo>
                  <a:lnTo>
                    <a:pt x="308737" y="928370"/>
                  </a:lnTo>
                  <a:lnTo>
                    <a:pt x="311277" y="906526"/>
                  </a:lnTo>
                  <a:lnTo>
                    <a:pt x="315722" y="858901"/>
                  </a:lnTo>
                  <a:lnTo>
                    <a:pt x="317246" y="802767"/>
                  </a:lnTo>
                  <a:lnTo>
                    <a:pt x="317246" y="772160"/>
                  </a:lnTo>
                  <a:lnTo>
                    <a:pt x="316865" y="740283"/>
                  </a:lnTo>
                  <a:lnTo>
                    <a:pt x="315976" y="707136"/>
                  </a:lnTo>
                  <a:lnTo>
                    <a:pt x="314960" y="673354"/>
                  </a:lnTo>
                  <a:lnTo>
                    <a:pt x="313690" y="639064"/>
                  </a:lnTo>
                  <a:lnTo>
                    <a:pt x="311531" y="570484"/>
                  </a:lnTo>
                  <a:lnTo>
                    <a:pt x="310642" y="536829"/>
                  </a:lnTo>
                  <a:lnTo>
                    <a:pt x="310134" y="503809"/>
                  </a:lnTo>
                  <a:lnTo>
                    <a:pt x="310007" y="471932"/>
                  </a:lnTo>
                  <a:lnTo>
                    <a:pt x="310515" y="441071"/>
                  </a:lnTo>
                  <a:lnTo>
                    <a:pt x="311658" y="412496"/>
                  </a:lnTo>
                  <a:lnTo>
                    <a:pt x="313766" y="384810"/>
                  </a:lnTo>
                  <a:lnTo>
                    <a:pt x="318096" y="333121"/>
                  </a:lnTo>
                  <a:lnTo>
                    <a:pt x="322160" y="282448"/>
                  </a:lnTo>
                  <a:lnTo>
                    <a:pt x="326644" y="234823"/>
                  </a:lnTo>
                  <a:lnTo>
                    <a:pt x="332740" y="189230"/>
                  </a:lnTo>
                  <a:lnTo>
                    <a:pt x="341122" y="147701"/>
                  </a:lnTo>
                  <a:lnTo>
                    <a:pt x="352679" y="111379"/>
                  </a:lnTo>
                  <a:lnTo>
                    <a:pt x="377444" y="68707"/>
                  </a:lnTo>
                  <a:lnTo>
                    <a:pt x="387477" y="58674"/>
                  </a:lnTo>
                  <a:lnTo>
                    <a:pt x="387870" y="58280"/>
                  </a:lnTo>
                  <a:lnTo>
                    <a:pt x="427355" y="36576"/>
                  </a:lnTo>
                  <a:lnTo>
                    <a:pt x="476631" y="28321"/>
                  </a:lnTo>
                  <a:lnTo>
                    <a:pt x="495046" y="27940"/>
                  </a:lnTo>
                  <a:lnTo>
                    <a:pt x="514223" y="28702"/>
                  </a:lnTo>
                  <a:lnTo>
                    <a:pt x="554863" y="33147"/>
                  </a:lnTo>
                  <a:lnTo>
                    <a:pt x="597662" y="40386"/>
                  </a:lnTo>
                  <a:lnTo>
                    <a:pt x="612533" y="43573"/>
                  </a:lnTo>
                  <a:lnTo>
                    <a:pt x="605790" y="74549"/>
                  </a:lnTo>
                  <a:lnTo>
                    <a:pt x="688340" y="53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7939" y="2756915"/>
              <a:ext cx="310515" cy="536575"/>
            </a:xfrm>
            <a:custGeom>
              <a:avLst/>
              <a:gdLst/>
              <a:rect l="l" t="t" r="r" b="b"/>
              <a:pathLst>
                <a:path w="310514" h="536575">
                  <a:moveTo>
                    <a:pt x="25146" y="486156"/>
                  </a:moveTo>
                  <a:lnTo>
                    <a:pt x="0" y="530225"/>
                  </a:lnTo>
                  <a:lnTo>
                    <a:pt x="10922" y="536575"/>
                  </a:lnTo>
                  <a:lnTo>
                    <a:pt x="36195" y="492506"/>
                  </a:lnTo>
                  <a:lnTo>
                    <a:pt x="25146" y="486156"/>
                  </a:lnTo>
                  <a:close/>
                </a:path>
                <a:path w="310514" h="536575">
                  <a:moveTo>
                    <a:pt x="69214" y="408939"/>
                  </a:moveTo>
                  <a:lnTo>
                    <a:pt x="44069" y="453009"/>
                  </a:lnTo>
                  <a:lnTo>
                    <a:pt x="55118" y="459359"/>
                  </a:lnTo>
                  <a:lnTo>
                    <a:pt x="80263" y="415289"/>
                  </a:lnTo>
                  <a:lnTo>
                    <a:pt x="69214" y="408939"/>
                  </a:lnTo>
                  <a:close/>
                </a:path>
                <a:path w="310514" h="536575">
                  <a:moveTo>
                    <a:pt x="113411" y="331724"/>
                  </a:moveTo>
                  <a:lnTo>
                    <a:pt x="88137" y="375920"/>
                  </a:lnTo>
                  <a:lnTo>
                    <a:pt x="99187" y="382143"/>
                  </a:lnTo>
                  <a:lnTo>
                    <a:pt x="124333" y="338074"/>
                  </a:lnTo>
                  <a:lnTo>
                    <a:pt x="113411" y="331724"/>
                  </a:lnTo>
                  <a:close/>
                </a:path>
                <a:path w="310514" h="536575">
                  <a:moveTo>
                    <a:pt x="157480" y="254635"/>
                  </a:moveTo>
                  <a:lnTo>
                    <a:pt x="132207" y="298704"/>
                  </a:lnTo>
                  <a:lnTo>
                    <a:pt x="143256" y="305054"/>
                  </a:lnTo>
                  <a:lnTo>
                    <a:pt x="168528" y="260858"/>
                  </a:lnTo>
                  <a:lnTo>
                    <a:pt x="157480" y="254635"/>
                  </a:lnTo>
                  <a:close/>
                </a:path>
                <a:path w="310514" h="536575">
                  <a:moveTo>
                    <a:pt x="201549" y="177419"/>
                  </a:moveTo>
                  <a:lnTo>
                    <a:pt x="176402" y="221487"/>
                  </a:lnTo>
                  <a:lnTo>
                    <a:pt x="187451" y="227837"/>
                  </a:lnTo>
                  <a:lnTo>
                    <a:pt x="212598" y="183642"/>
                  </a:lnTo>
                  <a:lnTo>
                    <a:pt x="201549" y="177419"/>
                  </a:lnTo>
                  <a:close/>
                </a:path>
                <a:path w="310514" h="536575">
                  <a:moveTo>
                    <a:pt x="245745" y="100203"/>
                  </a:moveTo>
                  <a:lnTo>
                    <a:pt x="220472" y="144272"/>
                  </a:lnTo>
                  <a:lnTo>
                    <a:pt x="231521" y="150622"/>
                  </a:lnTo>
                  <a:lnTo>
                    <a:pt x="256666" y="106553"/>
                  </a:lnTo>
                  <a:lnTo>
                    <a:pt x="245745" y="100203"/>
                  </a:lnTo>
                  <a:close/>
                </a:path>
                <a:path w="310514" h="536575">
                  <a:moveTo>
                    <a:pt x="307392" y="51943"/>
                  </a:moveTo>
                  <a:lnTo>
                    <a:pt x="273176" y="51943"/>
                  </a:lnTo>
                  <a:lnTo>
                    <a:pt x="284225" y="58293"/>
                  </a:lnTo>
                  <a:lnTo>
                    <a:pt x="277941" y="69291"/>
                  </a:lnTo>
                  <a:lnTo>
                    <a:pt x="305562" y="85089"/>
                  </a:lnTo>
                  <a:lnTo>
                    <a:pt x="307392" y="51943"/>
                  </a:lnTo>
                  <a:close/>
                </a:path>
                <a:path w="310514" h="536575">
                  <a:moveTo>
                    <a:pt x="266918" y="62986"/>
                  </a:moveTo>
                  <a:lnTo>
                    <a:pt x="264540" y="67183"/>
                  </a:lnTo>
                  <a:lnTo>
                    <a:pt x="275589" y="73406"/>
                  </a:lnTo>
                  <a:lnTo>
                    <a:pt x="277941" y="69291"/>
                  </a:lnTo>
                  <a:lnTo>
                    <a:pt x="266918" y="62986"/>
                  </a:lnTo>
                  <a:close/>
                </a:path>
                <a:path w="310514" h="536575">
                  <a:moveTo>
                    <a:pt x="273176" y="51943"/>
                  </a:moveTo>
                  <a:lnTo>
                    <a:pt x="266918" y="62986"/>
                  </a:lnTo>
                  <a:lnTo>
                    <a:pt x="277941" y="69291"/>
                  </a:lnTo>
                  <a:lnTo>
                    <a:pt x="284225" y="58293"/>
                  </a:lnTo>
                  <a:lnTo>
                    <a:pt x="273176" y="51943"/>
                  </a:lnTo>
                  <a:close/>
                </a:path>
                <a:path w="310514" h="536575">
                  <a:moveTo>
                    <a:pt x="310261" y="0"/>
                  </a:moveTo>
                  <a:lnTo>
                    <a:pt x="239395" y="47244"/>
                  </a:lnTo>
                  <a:lnTo>
                    <a:pt x="266918" y="62986"/>
                  </a:lnTo>
                  <a:lnTo>
                    <a:pt x="273176" y="51943"/>
                  </a:lnTo>
                  <a:lnTo>
                    <a:pt x="307392" y="51943"/>
                  </a:lnTo>
                  <a:lnTo>
                    <a:pt x="3102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17975" y="3293110"/>
            <a:ext cx="3561079" cy="50609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cs typeface="굴림"/>
              </a:rPr>
              <a:t>선택</a:t>
            </a:r>
            <a:endParaRPr sz="1600" spc="-5">
              <a:solidFill>
                <a:srgbClr val="3333cc"/>
              </a:solidFill>
              <a:latin typeface="굴림"/>
              <a:cs typeface="굴림"/>
            </a:endParaRPr>
          </a:p>
          <a:p>
            <a:pPr marL="1617980">
              <a:lnSpc>
                <a:spcPts val="1895"/>
              </a:lnSpc>
              <a:defRPr/>
            </a:pPr>
            <a:r>
              <a:rPr sz="1600" spc="-5">
                <a:solidFill>
                  <a:srgbClr val="006fc0"/>
                </a:solidFill>
                <a:latin typeface="굴림"/>
                <a:cs typeface="굴림"/>
              </a:rPr>
              <a:t>대응되는</a:t>
            </a:r>
            <a:r>
              <a:rPr sz="1600" spc="-120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sz="1600" spc="-5">
                <a:solidFill>
                  <a:srgbClr val="006fc0"/>
                </a:solidFill>
                <a:latin typeface="굴림"/>
                <a:cs typeface="굴림"/>
              </a:rPr>
              <a:t>튜플이</a:t>
            </a:r>
            <a:r>
              <a:rPr sz="1600" spc="-125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sz="1600" spc="-5">
                <a:solidFill>
                  <a:srgbClr val="006fc0"/>
                </a:solidFill>
                <a:latin typeface="굴림"/>
                <a:cs typeface="굴림"/>
              </a:rPr>
              <a:t>없음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33</a:t>
            </a:fld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2669794" y="5982715"/>
            <a:ext cx="377507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3.20&gt;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학생은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취미를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선택적으로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갖는다.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3.4</a:t>
            </a:r>
            <a:r>
              <a:rPr sz="3000" spc="-85"/>
              <a:t> </a:t>
            </a:r>
            <a:r>
              <a:rPr sz="3000"/>
              <a:t>관계(Relationship)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7185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예제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968500"/>
            <a:ext cx="1247775" cy="1717675"/>
          </a:xfrm>
          <a:custGeom>
            <a:avLst/>
            <a:gdLst/>
            <a:rect l="l" t="t" r="r" b="b"/>
            <a:pathLst>
              <a:path w="1247775" h="1717675">
                <a:moveTo>
                  <a:pt x="0" y="349503"/>
                </a:moveTo>
                <a:lnTo>
                  <a:pt x="1247775" y="349503"/>
                </a:lnTo>
              </a:path>
              <a:path w="1247775" h="1717675">
                <a:moveTo>
                  <a:pt x="14350" y="0"/>
                </a:moveTo>
                <a:lnTo>
                  <a:pt x="14350" y="1717675"/>
                </a:lnTo>
              </a:path>
              <a:path w="1247775" h="1717675">
                <a:moveTo>
                  <a:pt x="1233551" y="0"/>
                </a:moveTo>
                <a:lnTo>
                  <a:pt x="1233551" y="1717675"/>
                </a:lnTo>
              </a:path>
              <a:path w="1247775" h="1717675">
                <a:moveTo>
                  <a:pt x="0" y="14350"/>
                </a:moveTo>
                <a:lnTo>
                  <a:pt x="1247775" y="14350"/>
                </a:lnTo>
              </a:path>
              <a:path w="1247775" h="1717675">
                <a:moveTo>
                  <a:pt x="0" y="1703451"/>
                </a:moveTo>
                <a:lnTo>
                  <a:pt x="1247775" y="17034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2619248" y="2013330"/>
            <a:ext cx="42799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돋움"/>
                <a:cs typeface="돋움"/>
              </a:rPr>
              <a:t>학생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145" y="2299612"/>
            <a:ext cx="427990" cy="119570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95"/>
              </a:spcBef>
              <a:defRPr/>
            </a:pPr>
            <a:r>
              <a:rPr sz="1600" b="1">
                <a:latin typeface="돋움"/>
                <a:cs typeface="돋움"/>
              </a:rPr>
              <a:t>학번  이름  </a:t>
            </a:r>
            <a:r>
              <a:rPr sz="1600" b="1" spc="5">
                <a:latin typeface="돋움"/>
                <a:cs typeface="돋움"/>
              </a:rPr>
              <a:t>주소  전공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7351" y="1966976"/>
            <a:ext cx="1247775" cy="1033780"/>
          </a:xfrm>
          <a:custGeom>
            <a:avLst/>
            <a:gdLst/>
            <a:rect l="l" t="t" r="r" b="b"/>
            <a:pathLst>
              <a:path w="1247775" h="1033780">
                <a:moveTo>
                  <a:pt x="0" y="349503"/>
                </a:moveTo>
                <a:lnTo>
                  <a:pt x="1247648" y="349503"/>
                </a:lnTo>
              </a:path>
              <a:path w="1247775" h="1033780">
                <a:moveTo>
                  <a:pt x="14224" y="0"/>
                </a:moveTo>
                <a:lnTo>
                  <a:pt x="14224" y="1033526"/>
                </a:lnTo>
              </a:path>
              <a:path w="1247775" h="1033780">
                <a:moveTo>
                  <a:pt x="1233424" y="0"/>
                </a:moveTo>
                <a:lnTo>
                  <a:pt x="1233424" y="1033526"/>
                </a:lnTo>
              </a:path>
              <a:path w="1247775" h="1033780">
                <a:moveTo>
                  <a:pt x="0" y="14224"/>
                </a:moveTo>
                <a:lnTo>
                  <a:pt x="1247648" y="14224"/>
                </a:lnTo>
              </a:path>
              <a:path w="1247775" h="1033780">
                <a:moveTo>
                  <a:pt x="0" y="1019175"/>
                </a:moveTo>
                <a:lnTo>
                  <a:pt x="1247648" y="10191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5076825" y="2011806"/>
            <a:ext cx="103124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돋움"/>
                <a:cs typeface="돋움"/>
              </a:rPr>
              <a:t>학생의취미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0950" y="2297709"/>
            <a:ext cx="427990" cy="61087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defRPr/>
            </a:pPr>
            <a:r>
              <a:rPr sz="1600" b="1" spc="5">
                <a:latin typeface="돋움"/>
                <a:cs typeface="돋움"/>
              </a:rPr>
              <a:t>학번  취미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42715" y="2452116"/>
            <a:ext cx="1524000" cy="228600"/>
          </a:xfrm>
          <a:custGeom>
            <a:avLst/>
            <a:gdLst/>
            <a:rect l="l" t="t" r="r" b="b"/>
            <a:pathLst>
              <a:path w="1524000" h="228600">
                <a:moveTo>
                  <a:pt x="0" y="109728"/>
                </a:moveTo>
                <a:lnTo>
                  <a:pt x="1524000" y="109728"/>
                </a:lnTo>
              </a:path>
              <a:path w="1524000" h="228600">
                <a:moveTo>
                  <a:pt x="91439" y="0"/>
                </a:moveTo>
                <a:lnTo>
                  <a:pt x="91439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57312" y="4164012"/>
          <a:ext cx="3657600" cy="155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35280">
                <a:tc>
                  <a:txBody>
                    <a:bodyPr vert="horz" lIns="0" tIns="52068" rIns="0" bIns="0" anchor="t" anchorCtr="0"/>
                    <a:p>
                      <a:pPr marL="25527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25527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이름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25527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주소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25527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전공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5390"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21001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21002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21003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175" rIns="0" bIns="0" anchor="t" anchorCtr="0"/>
                    <a:p>
                      <a:pPr marL="154305" marR="147955" algn="just">
                        <a:lnSpc>
                          <a:spcPct val="120000"/>
                        </a:lnSpc>
                        <a:spcBef>
                          <a:spcPts val="25"/>
                        </a:spcBef>
                        <a:defRPr/>
                      </a:pPr>
                      <a:r>
                        <a:rPr sz="1600" b="1" spc="-15">
                          <a:latin typeface="굴림"/>
                          <a:cs typeface="굴림"/>
                        </a:rPr>
                        <a:t>김철수  양길현  임영수  박한나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175" rIns="0" bIns="0" anchor="t" anchorCtr="0"/>
                    <a:p>
                      <a:pPr marL="255270" marR="248285" algn="just">
                        <a:lnSpc>
                          <a:spcPct val="120000"/>
                        </a:lnSpc>
                        <a:spcBef>
                          <a:spcPts val="25"/>
                        </a:spcBef>
                        <a:defRPr/>
                      </a:pPr>
                      <a:r>
                        <a:rPr sz="1600" b="1" spc="-15">
                          <a:latin typeface="굴림"/>
                          <a:cs typeface="굴림"/>
                        </a:rPr>
                        <a:t>서울  인천  광주  부산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175" rIns="0" bIns="0" anchor="t" anchorCtr="0"/>
                    <a:p>
                      <a:pPr marL="154940" marR="147955" algn="ctr">
                        <a:lnSpc>
                          <a:spcPct val="120000"/>
                        </a:lnSpc>
                        <a:spcBef>
                          <a:spcPts val="25"/>
                        </a:spcBef>
                        <a:defRPr/>
                      </a:pPr>
                      <a:r>
                        <a:rPr sz="1600" b="1" spc="-15">
                          <a:latin typeface="굴림"/>
                          <a:cs typeface="굴림"/>
                        </a:rPr>
                        <a:t>영문학  컴퓨터  </a:t>
                      </a:r>
                      <a:r>
                        <a:rPr sz="1600" b="1" spc="10">
                          <a:latin typeface="굴림"/>
                          <a:cs typeface="굴림"/>
                        </a:rPr>
                        <a:t>화학 </a:t>
                      </a:r>
                      <a:r>
                        <a:rPr sz="1600" b="1" spc="15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10">
                          <a:latin typeface="굴림"/>
                          <a:cs typeface="굴림"/>
                        </a:rPr>
                        <a:t>수학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74394" y="3870782"/>
            <a:ext cx="42799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700712" y="4164012"/>
          <a:ext cx="1828800" cy="155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35280">
                <a:tc>
                  <a:txBody>
                    <a:bodyPr vert="horz" lIns="0" tIns="52068" rIns="0" bIns="0" anchor="t" anchorCtr="0"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5">
                          <a:latin typeface="굴림"/>
                          <a:cs typeface="굴림"/>
                        </a:rPr>
                        <a:t>취미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5390"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21002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21002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21003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175" rIns="0" bIns="0" anchor="t" anchorCtr="0"/>
                    <a:p>
                      <a:pPr marL="255904" marR="247650" algn="just">
                        <a:lnSpc>
                          <a:spcPct val="120000"/>
                        </a:lnSpc>
                        <a:spcBef>
                          <a:spcPts val="25"/>
                        </a:spcBef>
                        <a:defRPr/>
                      </a:pPr>
                      <a:r>
                        <a:rPr sz="1600" b="1" spc="-10">
                          <a:latin typeface="굴림"/>
                          <a:cs typeface="굴림"/>
                        </a:rPr>
                        <a:t>낚시  등산  낚시  여행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718428" y="3870782"/>
            <a:ext cx="103124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굴림"/>
                <a:cs typeface="굴림"/>
              </a:rPr>
              <a:t>학생의취미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15" name="object 15"/>
          <p:cNvGrpSpPr/>
          <p:nvPr/>
        </p:nvGrpSpPr>
        <p:grpSpPr>
          <a:xfrm rot="0">
            <a:off x="3657600" y="2400109"/>
            <a:ext cx="1329690" cy="819150"/>
            <a:chOff x="3657600" y="2400109"/>
            <a:chExt cx="1329690" cy="819150"/>
          </a:xfrm>
        </p:grpSpPr>
        <p:sp>
          <p:nvSpPr>
            <p:cNvPr id="16" name="object 16"/>
            <p:cNvSpPr/>
            <p:nvPr/>
          </p:nvSpPr>
          <p:spPr>
            <a:xfrm>
              <a:off x="4829555" y="2404872"/>
              <a:ext cx="152400" cy="304800"/>
            </a:xfrm>
            <a:custGeom>
              <a:avLst/>
              <a:gd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7" name="object 17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3627" y="2462784"/>
              <a:ext cx="208788" cy="2087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57600" y="2680715"/>
              <a:ext cx="690245" cy="538480"/>
            </a:xfrm>
            <a:custGeom>
              <a:avLst/>
              <a:gdLst/>
              <a:rect l="l" t="t" r="r" b="b"/>
              <a:pathLst>
                <a:path w="690245" h="538480">
                  <a:moveTo>
                    <a:pt x="649604" y="497205"/>
                  </a:moveTo>
                  <a:lnTo>
                    <a:pt x="641858" y="507238"/>
                  </a:lnTo>
                  <a:lnTo>
                    <a:pt x="681863" y="538353"/>
                  </a:lnTo>
                  <a:lnTo>
                    <a:pt x="689737" y="528447"/>
                  </a:lnTo>
                  <a:lnTo>
                    <a:pt x="649604" y="497205"/>
                  </a:lnTo>
                  <a:close/>
                </a:path>
                <a:path w="690245" h="538480">
                  <a:moveTo>
                    <a:pt x="579374" y="442595"/>
                  </a:moveTo>
                  <a:lnTo>
                    <a:pt x="571626" y="452628"/>
                  </a:lnTo>
                  <a:lnTo>
                    <a:pt x="611759" y="483870"/>
                  </a:lnTo>
                  <a:lnTo>
                    <a:pt x="619505" y="473837"/>
                  </a:lnTo>
                  <a:lnTo>
                    <a:pt x="579374" y="442595"/>
                  </a:lnTo>
                  <a:close/>
                </a:path>
                <a:path w="690245" h="538480">
                  <a:moveTo>
                    <a:pt x="509270" y="387985"/>
                  </a:moveTo>
                  <a:lnTo>
                    <a:pt x="501396" y="398018"/>
                  </a:lnTo>
                  <a:lnTo>
                    <a:pt x="541527" y="429260"/>
                  </a:lnTo>
                  <a:lnTo>
                    <a:pt x="549401" y="419226"/>
                  </a:lnTo>
                  <a:lnTo>
                    <a:pt x="509270" y="387985"/>
                  </a:lnTo>
                  <a:close/>
                </a:path>
                <a:path w="690245" h="538480">
                  <a:moveTo>
                    <a:pt x="439038" y="333501"/>
                  </a:moveTo>
                  <a:lnTo>
                    <a:pt x="431291" y="343535"/>
                  </a:lnTo>
                  <a:lnTo>
                    <a:pt x="471424" y="374650"/>
                  </a:lnTo>
                  <a:lnTo>
                    <a:pt x="479171" y="364617"/>
                  </a:lnTo>
                  <a:lnTo>
                    <a:pt x="439038" y="333501"/>
                  </a:lnTo>
                  <a:close/>
                </a:path>
                <a:path w="690245" h="538480">
                  <a:moveTo>
                    <a:pt x="368935" y="278892"/>
                  </a:moveTo>
                  <a:lnTo>
                    <a:pt x="361061" y="288925"/>
                  </a:lnTo>
                  <a:lnTo>
                    <a:pt x="401192" y="320039"/>
                  </a:lnTo>
                  <a:lnTo>
                    <a:pt x="409066" y="310007"/>
                  </a:lnTo>
                  <a:lnTo>
                    <a:pt x="368935" y="278892"/>
                  </a:lnTo>
                  <a:close/>
                </a:path>
                <a:path w="690245" h="538480">
                  <a:moveTo>
                    <a:pt x="298703" y="224282"/>
                  </a:moveTo>
                  <a:lnTo>
                    <a:pt x="290957" y="234314"/>
                  </a:lnTo>
                  <a:lnTo>
                    <a:pt x="331088" y="265557"/>
                  </a:lnTo>
                  <a:lnTo>
                    <a:pt x="338836" y="255524"/>
                  </a:lnTo>
                  <a:lnTo>
                    <a:pt x="298703" y="224282"/>
                  </a:lnTo>
                  <a:close/>
                </a:path>
                <a:path w="690245" h="538480">
                  <a:moveTo>
                    <a:pt x="228600" y="169672"/>
                  </a:moveTo>
                  <a:lnTo>
                    <a:pt x="220725" y="179705"/>
                  </a:lnTo>
                  <a:lnTo>
                    <a:pt x="260858" y="210947"/>
                  </a:lnTo>
                  <a:lnTo>
                    <a:pt x="268604" y="200913"/>
                  </a:lnTo>
                  <a:lnTo>
                    <a:pt x="228600" y="169672"/>
                  </a:lnTo>
                  <a:close/>
                </a:path>
                <a:path w="690245" h="538480">
                  <a:moveTo>
                    <a:pt x="158369" y="115188"/>
                  </a:moveTo>
                  <a:lnTo>
                    <a:pt x="150622" y="125222"/>
                  </a:lnTo>
                  <a:lnTo>
                    <a:pt x="190626" y="156337"/>
                  </a:lnTo>
                  <a:lnTo>
                    <a:pt x="198500" y="146304"/>
                  </a:lnTo>
                  <a:lnTo>
                    <a:pt x="158369" y="115188"/>
                  </a:lnTo>
                  <a:close/>
                </a:path>
                <a:path w="690245" h="538480">
                  <a:moveTo>
                    <a:pt x="88264" y="60579"/>
                  </a:moveTo>
                  <a:lnTo>
                    <a:pt x="80390" y="70612"/>
                  </a:lnTo>
                  <a:lnTo>
                    <a:pt x="120523" y="101726"/>
                  </a:lnTo>
                  <a:lnTo>
                    <a:pt x="128270" y="91694"/>
                  </a:lnTo>
                  <a:lnTo>
                    <a:pt x="88264" y="60579"/>
                  </a:lnTo>
                  <a:close/>
                </a:path>
                <a:path w="690245" h="538480">
                  <a:moveTo>
                    <a:pt x="0" y="0"/>
                  </a:moveTo>
                  <a:lnTo>
                    <a:pt x="36702" y="76835"/>
                  </a:lnTo>
                  <a:lnTo>
                    <a:pt x="59787" y="47244"/>
                  </a:lnTo>
                  <a:lnTo>
                    <a:pt x="50291" y="47244"/>
                  </a:lnTo>
                  <a:lnTo>
                    <a:pt x="46227" y="43942"/>
                  </a:lnTo>
                  <a:lnTo>
                    <a:pt x="53975" y="33909"/>
                  </a:lnTo>
                  <a:lnTo>
                    <a:pt x="70190" y="33909"/>
                  </a:lnTo>
                  <a:lnTo>
                    <a:pt x="83565" y="16763"/>
                  </a:lnTo>
                  <a:lnTo>
                    <a:pt x="0" y="0"/>
                  </a:lnTo>
                  <a:close/>
                </a:path>
                <a:path w="690245" h="538480">
                  <a:moveTo>
                    <a:pt x="53975" y="33909"/>
                  </a:moveTo>
                  <a:lnTo>
                    <a:pt x="46227" y="43942"/>
                  </a:lnTo>
                  <a:lnTo>
                    <a:pt x="50291" y="47244"/>
                  </a:lnTo>
                  <a:lnTo>
                    <a:pt x="58165" y="37211"/>
                  </a:lnTo>
                  <a:lnTo>
                    <a:pt x="53975" y="33909"/>
                  </a:lnTo>
                  <a:close/>
                </a:path>
                <a:path w="690245" h="538480">
                  <a:moveTo>
                    <a:pt x="70190" y="33909"/>
                  </a:moveTo>
                  <a:lnTo>
                    <a:pt x="53975" y="33909"/>
                  </a:lnTo>
                  <a:lnTo>
                    <a:pt x="58165" y="37211"/>
                  </a:lnTo>
                  <a:lnTo>
                    <a:pt x="50291" y="47244"/>
                  </a:lnTo>
                  <a:lnTo>
                    <a:pt x="59787" y="47244"/>
                  </a:lnTo>
                  <a:lnTo>
                    <a:pt x="70190" y="3390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94175" y="3216910"/>
            <a:ext cx="43116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cs typeface="굴림"/>
              </a:rPr>
              <a:t>필수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20" name="object 20"/>
          <p:cNvGrpSpPr/>
          <p:nvPr/>
        </p:nvGrpSpPr>
        <p:grpSpPr>
          <a:xfrm rot="0">
            <a:off x="3585971" y="2452877"/>
            <a:ext cx="2131695" cy="3148330"/>
            <a:chOff x="3585971" y="2452877"/>
            <a:chExt cx="2131695" cy="3148330"/>
          </a:xfrm>
        </p:grpSpPr>
        <p:sp>
          <p:nvSpPr>
            <p:cNvPr id="21" name="object 21"/>
            <p:cNvSpPr/>
            <p:nvPr/>
          </p:nvSpPr>
          <p:spPr>
            <a:xfrm>
              <a:off x="3595877" y="2452877"/>
              <a:ext cx="0" cy="228600"/>
            </a:xfrm>
            <a:custGeom>
              <a:avLst/>
              <a:gd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9200" y="4656073"/>
              <a:ext cx="688340" cy="944880"/>
            </a:xfrm>
            <a:custGeom>
              <a:avLst/>
              <a:gdLst/>
              <a:rect l="l" t="t" r="r" b="b"/>
              <a:pathLst>
                <a:path w="688339" h="944879">
                  <a:moveTo>
                    <a:pt x="685800" y="900176"/>
                  </a:moveTo>
                  <a:lnTo>
                    <a:pt x="76200" y="900176"/>
                  </a:lnTo>
                  <a:lnTo>
                    <a:pt x="76200" y="868426"/>
                  </a:lnTo>
                  <a:lnTo>
                    <a:pt x="0" y="906526"/>
                  </a:lnTo>
                  <a:lnTo>
                    <a:pt x="76200" y="944626"/>
                  </a:lnTo>
                  <a:lnTo>
                    <a:pt x="76200" y="912876"/>
                  </a:lnTo>
                  <a:lnTo>
                    <a:pt x="685800" y="912876"/>
                  </a:lnTo>
                  <a:lnTo>
                    <a:pt x="685800" y="900176"/>
                  </a:lnTo>
                  <a:close/>
                </a:path>
                <a:path w="688339" h="944879">
                  <a:moveTo>
                    <a:pt x="685800" y="609092"/>
                  </a:moveTo>
                  <a:lnTo>
                    <a:pt x="76200" y="609092"/>
                  </a:lnTo>
                  <a:lnTo>
                    <a:pt x="76200" y="577342"/>
                  </a:lnTo>
                  <a:lnTo>
                    <a:pt x="0" y="615442"/>
                  </a:lnTo>
                  <a:lnTo>
                    <a:pt x="76200" y="653542"/>
                  </a:lnTo>
                  <a:lnTo>
                    <a:pt x="76200" y="621792"/>
                  </a:lnTo>
                  <a:lnTo>
                    <a:pt x="685800" y="621792"/>
                  </a:lnTo>
                  <a:lnTo>
                    <a:pt x="685800" y="609092"/>
                  </a:lnTo>
                  <a:close/>
                </a:path>
                <a:path w="688339" h="944879">
                  <a:moveTo>
                    <a:pt x="688340" y="11684"/>
                  </a:moveTo>
                  <a:lnTo>
                    <a:pt x="683260" y="0"/>
                  </a:lnTo>
                  <a:lnTo>
                    <a:pt x="67030" y="273900"/>
                  </a:lnTo>
                  <a:lnTo>
                    <a:pt x="54102" y="244856"/>
                  </a:lnTo>
                  <a:lnTo>
                    <a:pt x="0" y="310642"/>
                  </a:lnTo>
                  <a:lnTo>
                    <a:pt x="83693" y="314401"/>
                  </a:lnTo>
                  <a:lnTo>
                    <a:pt x="152400" y="348742"/>
                  </a:lnTo>
                  <a:lnTo>
                    <a:pt x="152400" y="316992"/>
                  </a:lnTo>
                  <a:lnTo>
                    <a:pt x="685800" y="316992"/>
                  </a:lnTo>
                  <a:lnTo>
                    <a:pt x="685800" y="304292"/>
                  </a:lnTo>
                  <a:lnTo>
                    <a:pt x="152400" y="304292"/>
                  </a:lnTo>
                  <a:lnTo>
                    <a:pt x="152400" y="272542"/>
                  </a:lnTo>
                  <a:lnTo>
                    <a:pt x="82080" y="307708"/>
                  </a:lnTo>
                  <a:lnTo>
                    <a:pt x="74510" y="290703"/>
                  </a:lnTo>
                  <a:lnTo>
                    <a:pt x="72212" y="285534"/>
                  </a:lnTo>
                  <a:lnTo>
                    <a:pt x="688340" y="11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55394" y="5982715"/>
            <a:ext cx="563816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3.21&gt;</a:t>
            </a:r>
            <a:r>
              <a:rPr sz="1400" b="1" spc="-5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학생의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취미정보는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관련된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학생정보를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필수적으로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갖는다.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3.4</a:t>
            </a:r>
            <a:r>
              <a:rPr dirty="0" sz="3000" spc="-85"/>
              <a:t> </a:t>
            </a:r>
            <a:r>
              <a:rPr dirty="0" sz="3000"/>
              <a:t>관계(Relationship)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21594"/>
            <a:ext cx="8303895" cy="255333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5" b="1">
                <a:latin typeface="굴림"/>
                <a:cs typeface="굴림"/>
              </a:rPr>
              <a:t>부모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엔티티와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자식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엔티티</a:t>
            </a:r>
            <a:endParaRPr sz="2000">
              <a:latin typeface="굴림"/>
              <a:cs typeface="굴림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515"/>
              </a:spcBef>
              <a:buFont typeface=""/>
              <a:buChar char="–"/>
              <a:tabLst>
                <a:tab pos="756920" algn="l"/>
              </a:tabLst>
            </a:pPr>
            <a:r>
              <a:rPr dirty="0" sz="1800" spc="25" b="1">
                <a:latin typeface="굴림"/>
                <a:cs typeface="굴림"/>
              </a:rPr>
              <a:t>상호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관계가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있는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두</a:t>
            </a:r>
            <a:r>
              <a:rPr dirty="0" sz="1800" spc="-4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엔티티는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부모-자식의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관계에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있는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경우가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많다</a:t>
            </a:r>
            <a:endParaRPr sz="1800">
              <a:latin typeface="굴림"/>
              <a:cs typeface="굴림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865"/>
              </a:spcBef>
              <a:buFont typeface=""/>
              <a:buChar char="–"/>
              <a:tabLst>
                <a:tab pos="756920" algn="l"/>
              </a:tabLst>
            </a:pPr>
            <a:r>
              <a:rPr dirty="0" sz="1800" spc="10" b="1">
                <a:latin typeface="굴림"/>
                <a:cs typeface="굴림"/>
              </a:rPr>
              <a:t>부모,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자식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여부는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어느쪽에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정보가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먼저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생성이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되는가에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따라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결정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된다</a:t>
            </a:r>
            <a:endParaRPr sz="1800">
              <a:latin typeface="굴림"/>
              <a:cs typeface="굴림"/>
            </a:endParaRPr>
          </a:p>
          <a:p>
            <a:pPr algn="just" lvl="2" marL="1155700" indent="-229235">
              <a:lnSpc>
                <a:spcPct val="100000"/>
              </a:lnSpc>
              <a:spcBef>
                <a:spcPts val="865"/>
              </a:spcBef>
              <a:buFont typeface=""/>
              <a:buChar char="•"/>
              <a:tabLst>
                <a:tab pos="1156335" algn="l"/>
              </a:tabLst>
            </a:pPr>
            <a:r>
              <a:rPr dirty="0" sz="1800" spc="20" b="1">
                <a:solidFill>
                  <a:srgbClr val="3333CC"/>
                </a:solidFill>
                <a:latin typeface="굴림"/>
                <a:cs typeface="굴림"/>
              </a:rPr>
              <a:t>정보가</a:t>
            </a:r>
            <a:r>
              <a:rPr dirty="0" sz="1800" spc="-8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20" b="1">
                <a:solidFill>
                  <a:srgbClr val="3333CC"/>
                </a:solidFill>
                <a:latin typeface="굴림"/>
                <a:cs typeface="굴림"/>
              </a:rPr>
              <a:t>먼저</a:t>
            </a:r>
            <a:r>
              <a:rPr dirty="0" sz="1800" spc="-7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15" b="1">
                <a:solidFill>
                  <a:srgbClr val="3333CC"/>
                </a:solidFill>
                <a:latin typeface="굴림"/>
                <a:cs typeface="굴림"/>
              </a:rPr>
              <a:t>생성되는</a:t>
            </a:r>
            <a:r>
              <a:rPr dirty="0" sz="1800" spc="-8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25" b="1">
                <a:solidFill>
                  <a:srgbClr val="3333CC"/>
                </a:solidFill>
                <a:latin typeface="굴림"/>
                <a:cs typeface="굴림"/>
              </a:rPr>
              <a:t>쪽이</a:t>
            </a:r>
            <a:r>
              <a:rPr dirty="0" sz="1800" spc="-8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10" b="1">
                <a:solidFill>
                  <a:srgbClr val="3333CC"/>
                </a:solidFill>
                <a:latin typeface="굴림"/>
                <a:cs typeface="굴림"/>
              </a:rPr>
              <a:t>부모,</a:t>
            </a:r>
            <a:r>
              <a:rPr dirty="0" sz="1800" spc="-5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20" b="1">
                <a:solidFill>
                  <a:srgbClr val="3333CC"/>
                </a:solidFill>
                <a:latin typeface="굴림"/>
                <a:cs typeface="굴림"/>
              </a:rPr>
              <a:t>가져다</a:t>
            </a:r>
            <a:r>
              <a:rPr dirty="0" sz="1800" spc="-90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20" b="1">
                <a:solidFill>
                  <a:srgbClr val="3333CC"/>
                </a:solidFill>
                <a:latin typeface="굴림"/>
                <a:cs typeface="굴림"/>
              </a:rPr>
              <a:t>쓰는</a:t>
            </a:r>
            <a:r>
              <a:rPr dirty="0" sz="1800" spc="-70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25" b="1">
                <a:solidFill>
                  <a:srgbClr val="3333CC"/>
                </a:solidFill>
                <a:latin typeface="굴림"/>
                <a:cs typeface="굴림"/>
              </a:rPr>
              <a:t>쪽이</a:t>
            </a:r>
            <a:r>
              <a:rPr dirty="0" sz="1800" spc="-7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15" b="1">
                <a:solidFill>
                  <a:srgbClr val="3333CC"/>
                </a:solidFill>
                <a:latin typeface="굴림"/>
                <a:cs typeface="굴림"/>
              </a:rPr>
              <a:t>자식</a:t>
            </a:r>
            <a:endParaRPr sz="1800">
              <a:latin typeface="굴림"/>
              <a:cs typeface="굴림"/>
            </a:endParaRPr>
          </a:p>
          <a:p>
            <a:pPr algn="just" lvl="1" marL="756285" marR="5080" indent="-287020">
              <a:lnSpc>
                <a:spcPct val="120000"/>
              </a:lnSpc>
              <a:spcBef>
                <a:spcPts val="430"/>
              </a:spcBef>
              <a:buFont typeface=""/>
              <a:buChar char="–"/>
              <a:tabLst>
                <a:tab pos="756920" algn="l"/>
              </a:tabLst>
            </a:pPr>
            <a:r>
              <a:rPr dirty="0" sz="1800" spc="30" b="1">
                <a:latin typeface="굴림"/>
                <a:cs typeface="굴림"/>
              </a:rPr>
              <a:t>두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엔티티가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부모-자식의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관계가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있다면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일반적으로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부모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엔티티와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자식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엔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티티의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카디낼러티는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1:N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이고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참여도는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부모쪽이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필수,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자식쪽이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선택으로 </a:t>
            </a:r>
            <a:r>
              <a:rPr dirty="0" sz="1800" spc="-5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나타난다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5262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3.4</a:t>
            </a:r>
            <a:r>
              <a:rPr dirty="0" sz="3000" spc="-85"/>
              <a:t> </a:t>
            </a:r>
            <a:r>
              <a:rPr dirty="0" sz="3000"/>
              <a:t>관계(Relationship)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236851" y="3325876"/>
            <a:ext cx="1219200" cy="1717675"/>
          </a:xfrm>
          <a:custGeom>
            <a:avLst/>
            <a:gdLst/>
            <a:ahLst/>
            <a:cxnLst/>
            <a:rect l="l" t="t" r="r" b="b"/>
            <a:pathLst>
              <a:path w="1219200" h="1717675">
                <a:moveTo>
                  <a:pt x="0" y="0"/>
                </a:moveTo>
                <a:lnTo>
                  <a:pt x="0" y="1717675"/>
                </a:lnTo>
              </a:path>
              <a:path w="1219200" h="1717675">
                <a:moveTo>
                  <a:pt x="1219200" y="0"/>
                </a:moveTo>
                <a:lnTo>
                  <a:pt x="1219200" y="17176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36851" y="3339274"/>
            <a:ext cx="12192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600" spc="10" b="1">
                <a:latin typeface="돋움"/>
                <a:cs typeface="돋움"/>
              </a:rPr>
              <a:t>학생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6851" y="3674554"/>
            <a:ext cx="1219200" cy="13550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1600" spc="10" b="1">
                <a:latin typeface="돋움"/>
                <a:cs typeface="돋움"/>
              </a:rPr>
              <a:t>학번</a:t>
            </a:r>
            <a:endParaRPr sz="1600">
              <a:latin typeface="돋움"/>
              <a:cs typeface="돋움"/>
            </a:endParaRPr>
          </a:p>
          <a:p>
            <a:pPr algn="just" marL="91440" marR="716915">
              <a:lnSpc>
                <a:spcPct val="120000"/>
              </a:lnSpc>
            </a:pPr>
            <a:r>
              <a:rPr dirty="0" sz="1600" b="1">
                <a:latin typeface="돋움"/>
                <a:cs typeface="돋움"/>
              </a:rPr>
              <a:t>이름  주소  전공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4275" y="3324225"/>
            <a:ext cx="1219200" cy="1033780"/>
          </a:xfrm>
          <a:custGeom>
            <a:avLst/>
            <a:gdLst/>
            <a:ahLst/>
            <a:cxnLst/>
            <a:rect l="l" t="t" r="r" b="b"/>
            <a:pathLst>
              <a:path w="1219200" h="1033779">
                <a:moveTo>
                  <a:pt x="0" y="0"/>
                </a:moveTo>
                <a:lnTo>
                  <a:pt x="0" y="1033526"/>
                </a:lnTo>
              </a:path>
              <a:path w="1219200" h="1033779">
                <a:moveTo>
                  <a:pt x="1219200" y="0"/>
                </a:moveTo>
                <a:lnTo>
                  <a:pt x="1219200" y="10335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94275" y="3339274"/>
            <a:ext cx="12192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30"/>
              </a:spcBef>
            </a:pPr>
            <a:r>
              <a:rPr dirty="0" sz="1600" spc="10" b="1">
                <a:latin typeface="돋움"/>
                <a:cs typeface="돋움"/>
              </a:rPr>
              <a:t>학생의취미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4275" y="3674554"/>
            <a:ext cx="1219200" cy="6692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1600" spc="10" b="1">
                <a:latin typeface="돋움"/>
                <a:cs typeface="돋움"/>
              </a:rPr>
              <a:t>학번</a:t>
            </a:r>
            <a:endParaRPr sz="1600">
              <a:latin typeface="돋움"/>
              <a:cs typeface="돋움"/>
            </a:endParaRPr>
          </a:p>
          <a:p>
            <a:pPr marL="92075">
              <a:lnSpc>
                <a:spcPct val="100000"/>
              </a:lnSpc>
              <a:spcBef>
                <a:spcPts val="385"/>
              </a:spcBef>
            </a:pPr>
            <a:r>
              <a:rPr dirty="0" sz="1600" spc="10" b="1">
                <a:latin typeface="돋움"/>
                <a:cs typeface="돋움"/>
              </a:rPr>
              <a:t>취미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51669" y="3757993"/>
            <a:ext cx="1547495" cy="314325"/>
            <a:chOff x="3451669" y="3757993"/>
            <a:chExt cx="1547495" cy="314325"/>
          </a:xfrm>
        </p:grpSpPr>
        <p:sp>
          <p:nvSpPr>
            <p:cNvPr id="10" name="object 10"/>
            <p:cNvSpPr/>
            <p:nvPr/>
          </p:nvSpPr>
          <p:spPr>
            <a:xfrm>
              <a:off x="3456432" y="3809999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109727"/>
                  </a:moveTo>
                  <a:lnTo>
                    <a:pt x="1524000" y="109727"/>
                  </a:lnTo>
                </a:path>
                <a:path w="1524000" h="228600">
                  <a:moveTo>
                    <a:pt x="89915" y="0"/>
                  </a:moveTo>
                  <a:lnTo>
                    <a:pt x="89915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41748" y="3762755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676" y="3819143"/>
              <a:ext cx="208787" cy="2103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08832" y="380999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83540" y="1793875"/>
            <a:ext cx="4331335" cy="1337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5" b="1">
                <a:latin typeface="굴림"/>
                <a:cs typeface="굴림"/>
              </a:rPr>
              <a:t>부모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엔티티와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자식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엔티티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굴림"/>
              <a:cs typeface="굴림"/>
            </a:endParaRPr>
          </a:p>
          <a:p>
            <a:pPr algn="ctr" marL="3291840">
              <a:lnSpc>
                <a:spcPts val="1914"/>
              </a:lnSpc>
            </a:pPr>
            <a:r>
              <a:rPr dirty="0" sz="1600" spc="-5">
                <a:latin typeface="굴림"/>
                <a:cs typeface="굴림"/>
              </a:rPr>
              <a:t>카디낼러티</a:t>
            </a:r>
            <a:endParaRPr sz="1600">
              <a:latin typeface="굴림"/>
              <a:cs typeface="굴림"/>
            </a:endParaRPr>
          </a:p>
          <a:p>
            <a:pPr algn="ctr" marL="3290570">
              <a:lnSpc>
                <a:spcPts val="1914"/>
              </a:lnSpc>
            </a:pPr>
            <a:r>
              <a:rPr dirty="0" sz="1600" spc="-5">
                <a:latin typeface="Times New Roman"/>
                <a:cs typeface="Times New Roman"/>
              </a:rPr>
              <a:t>(1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17392" y="3120008"/>
            <a:ext cx="1447800" cy="690245"/>
          </a:xfrm>
          <a:custGeom>
            <a:avLst/>
            <a:gdLst/>
            <a:ahLst/>
            <a:cxnLst/>
            <a:rect l="l" t="t" r="r" b="b"/>
            <a:pathLst>
              <a:path w="1447800" h="690245">
                <a:moveTo>
                  <a:pt x="77470" y="627126"/>
                </a:moveTo>
                <a:lnTo>
                  <a:pt x="64998" y="617093"/>
                </a:lnTo>
                <a:lnTo>
                  <a:pt x="52755" y="607237"/>
                </a:lnTo>
                <a:lnTo>
                  <a:pt x="72136" y="583184"/>
                </a:lnTo>
                <a:lnTo>
                  <a:pt x="62230" y="575183"/>
                </a:lnTo>
                <a:lnTo>
                  <a:pt x="42837" y="599262"/>
                </a:lnTo>
                <a:lnTo>
                  <a:pt x="18161" y="579374"/>
                </a:lnTo>
                <a:lnTo>
                  <a:pt x="0" y="662559"/>
                </a:lnTo>
                <a:lnTo>
                  <a:pt x="77470" y="627126"/>
                </a:lnTo>
                <a:close/>
              </a:path>
              <a:path w="1447800" h="690245">
                <a:moveTo>
                  <a:pt x="127889" y="513969"/>
                </a:moveTo>
                <a:lnTo>
                  <a:pt x="118110" y="505968"/>
                </a:lnTo>
                <a:lnTo>
                  <a:pt x="86233" y="545592"/>
                </a:lnTo>
                <a:lnTo>
                  <a:pt x="96012" y="553466"/>
                </a:lnTo>
                <a:lnTo>
                  <a:pt x="127889" y="513969"/>
                </a:lnTo>
                <a:close/>
              </a:path>
              <a:path w="1447800" h="690245">
                <a:moveTo>
                  <a:pt x="183769" y="444754"/>
                </a:moveTo>
                <a:lnTo>
                  <a:pt x="173863" y="436753"/>
                </a:lnTo>
                <a:lnTo>
                  <a:pt x="141986" y="476377"/>
                </a:lnTo>
                <a:lnTo>
                  <a:pt x="151892" y="484251"/>
                </a:lnTo>
                <a:lnTo>
                  <a:pt x="183769" y="444754"/>
                </a:lnTo>
                <a:close/>
              </a:path>
              <a:path w="1447800" h="690245">
                <a:moveTo>
                  <a:pt x="239522" y="375539"/>
                </a:moveTo>
                <a:lnTo>
                  <a:pt x="229616" y="367538"/>
                </a:lnTo>
                <a:lnTo>
                  <a:pt x="197739" y="407162"/>
                </a:lnTo>
                <a:lnTo>
                  <a:pt x="207645" y="415163"/>
                </a:lnTo>
                <a:lnTo>
                  <a:pt x="239522" y="375539"/>
                </a:lnTo>
                <a:close/>
              </a:path>
              <a:path w="1447800" h="690245">
                <a:moveTo>
                  <a:pt x="295402" y="306324"/>
                </a:moveTo>
                <a:lnTo>
                  <a:pt x="285496" y="298323"/>
                </a:lnTo>
                <a:lnTo>
                  <a:pt x="253619" y="337947"/>
                </a:lnTo>
                <a:lnTo>
                  <a:pt x="263398" y="345948"/>
                </a:lnTo>
                <a:lnTo>
                  <a:pt x="295402" y="306324"/>
                </a:lnTo>
                <a:close/>
              </a:path>
              <a:path w="1447800" h="690245">
                <a:moveTo>
                  <a:pt x="351155" y="237109"/>
                </a:moveTo>
                <a:lnTo>
                  <a:pt x="341249" y="229108"/>
                </a:lnTo>
                <a:lnTo>
                  <a:pt x="309372" y="268732"/>
                </a:lnTo>
                <a:lnTo>
                  <a:pt x="319278" y="276733"/>
                </a:lnTo>
                <a:lnTo>
                  <a:pt x="351155" y="237109"/>
                </a:lnTo>
                <a:close/>
              </a:path>
              <a:path w="1447800" h="690245">
                <a:moveTo>
                  <a:pt x="406908" y="167894"/>
                </a:moveTo>
                <a:lnTo>
                  <a:pt x="397002" y="160020"/>
                </a:lnTo>
                <a:lnTo>
                  <a:pt x="365125" y="199517"/>
                </a:lnTo>
                <a:lnTo>
                  <a:pt x="375031" y="207518"/>
                </a:lnTo>
                <a:lnTo>
                  <a:pt x="406908" y="167894"/>
                </a:lnTo>
                <a:close/>
              </a:path>
              <a:path w="1447800" h="690245">
                <a:moveTo>
                  <a:pt x="462788" y="98679"/>
                </a:moveTo>
                <a:lnTo>
                  <a:pt x="452882" y="90805"/>
                </a:lnTo>
                <a:lnTo>
                  <a:pt x="421005" y="130302"/>
                </a:lnTo>
                <a:lnTo>
                  <a:pt x="430911" y="138303"/>
                </a:lnTo>
                <a:lnTo>
                  <a:pt x="462788" y="98679"/>
                </a:lnTo>
                <a:close/>
              </a:path>
              <a:path w="1447800" h="690245">
                <a:moveTo>
                  <a:pt x="518541" y="29464"/>
                </a:moveTo>
                <a:lnTo>
                  <a:pt x="508635" y="21590"/>
                </a:lnTo>
                <a:lnTo>
                  <a:pt x="476758" y="61087"/>
                </a:lnTo>
                <a:lnTo>
                  <a:pt x="486664" y="69088"/>
                </a:lnTo>
                <a:lnTo>
                  <a:pt x="518541" y="29464"/>
                </a:lnTo>
                <a:close/>
              </a:path>
              <a:path w="1447800" h="690245">
                <a:moveTo>
                  <a:pt x="876681" y="37973"/>
                </a:moveTo>
                <a:lnTo>
                  <a:pt x="842899" y="0"/>
                </a:lnTo>
                <a:lnTo>
                  <a:pt x="833501" y="8382"/>
                </a:lnTo>
                <a:lnTo>
                  <a:pt x="867156" y="46355"/>
                </a:lnTo>
                <a:lnTo>
                  <a:pt x="876681" y="37973"/>
                </a:lnTo>
                <a:close/>
              </a:path>
              <a:path w="1447800" h="690245">
                <a:moveTo>
                  <a:pt x="935736" y="104394"/>
                </a:moveTo>
                <a:lnTo>
                  <a:pt x="901954" y="66421"/>
                </a:lnTo>
                <a:lnTo>
                  <a:pt x="892556" y="74803"/>
                </a:lnTo>
                <a:lnTo>
                  <a:pt x="926211" y="112776"/>
                </a:lnTo>
                <a:lnTo>
                  <a:pt x="935736" y="104394"/>
                </a:lnTo>
                <a:close/>
              </a:path>
              <a:path w="1447800" h="690245">
                <a:moveTo>
                  <a:pt x="994791" y="170815"/>
                </a:moveTo>
                <a:lnTo>
                  <a:pt x="961009" y="132842"/>
                </a:lnTo>
                <a:lnTo>
                  <a:pt x="951611" y="141351"/>
                </a:lnTo>
                <a:lnTo>
                  <a:pt x="985266" y="179324"/>
                </a:lnTo>
                <a:lnTo>
                  <a:pt x="994791" y="170815"/>
                </a:lnTo>
                <a:close/>
              </a:path>
              <a:path w="1447800" h="690245">
                <a:moveTo>
                  <a:pt x="1053846" y="237236"/>
                </a:moveTo>
                <a:lnTo>
                  <a:pt x="1020191" y="199263"/>
                </a:lnTo>
                <a:lnTo>
                  <a:pt x="1010666" y="207772"/>
                </a:lnTo>
                <a:lnTo>
                  <a:pt x="1044448" y="245745"/>
                </a:lnTo>
                <a:lnTo>
                  <a:pt x="1053846" y="237236"/>
                </a:lnTo>
                <a:close/>
              </a:path>
              <a:path w="1447800" h="690245">
                <a:moveTo>
                  <a:pt x="1112901" y="303657"/>
                </a:moveTo>
                <a:lnTo>
                  <a:pt x="1079246" y="265811"/>
                </a:lnTo>
                <a:lnTo>
                  <a:pt x="1069721" y="274193"/>
                </a:lnTo>
                <a:lnTo>
                  <a:pt x="1103503" y="312166"/>
                </a:lnTo>
                <a:lnTo>
                  <a:pt x="1112901" y="303657"/>
                </a:lnTo>
                <a:close/>
              </a:path>
              <a:path w="1447800" h="690245">
                <a:moveTo>
                  <a:pt x="1171956" y="370205"/>
                </a:moveTo>
                <a:lnTo>
                  <a:pt x="1138301" y="332232"/>
                </a:lnTo>
                <a:lnTo>
                  <a:pt x="1128776" y="340614"/>
                </a:lnTo>
                <a:lnTo>
                  <a:pt x="1162558" y="378587"/>
                </a:lnTo>
                <a:lnTo>
                  <a:pt x="1171956" y="370205"/>
                </a:lnTo>
                <a:close/>
              </a:path>
              <a:path w="1447800" h="690245">
                <a:moveTo>
                  <a:pt x="1231011" y="436626"/>
                </a:moveTo>
                <a:lnTo>
                  <a:pt x="1197356" y="398653"/>
                </a:lnTo>
                <a:lnTo>
                  <a:pt x="1187831" y="407035"/>
                </a:lnTo>
                <a:lnTo>
                  <a:pt x="1221613" y="445008"/>
                </a:lnTo>
                <a:lnTo>
                  <a:pt x="1231011" y="436626"/>
                </a:lnTo>
                <a:close/>
              </a:path>
              <a:path w="1447800" h="690245">
                <a:moveTo>
                  <a:pt x="1290066" y="503047"/>
                </a:moveTo>
                <a:lnTo>
                  <a:pt x="1256411" y="465086"/>
                </a:lnTo>
                <a:lnTo>
                  <a:pt x="1246886" y="473583"/>
                </a:lnTo>
                <a:lnTo>
                  <a:pt x="1280668" y="511429"/>
                </a:lnTo>
                <a:lnTo>
                  <a:pt x="1290066" y="503047"/>
                </a:lnTo>
                <a:close/>
              </a:path>
              <a:path w="1447800" h="690245">
                <a:moveTo>
                  <a:pt x="1349248" y="569468"/>
                </a:moveTo>
                <a:lnTo>
                  <a:pt x="1315466" y="531495"/>
                </a:lnTo>
                <a:lnTo>
                  <a:pt x="1305941" y="540004"/>
                </a:lnTo>
                <a:lnTo>
                  <a:pt x="1339723" y="577977"/>
                </a:lnTo>
                <a:lnTo>
                  <a:pt x="1349248" y="569468"/>
                </a:lnTo>
                <a:close/>
              </a:path>
              <a:path w="1447800" h="690245">
                <a:moveTo>
                  <a:pt x="1447800" y="689991"/>
                </a:moveTo>
                <a:lnTo>
                  <a:pt x="1435557" y="644398"/>
                </a:lnTo>
                <a:lnTo>
                  <a:pt x="1425702" y="607695"/>
                </a:lnTo>
                <a:lnTo>
                  <a:pt x="1401965" y="628789"/>
                </a:lnTo>
                <a:lnTo>
                  <a:pt x="1374521" y="597916"/>
                </a:lnTo>
                <a:lnTo>
                  <a:pt x="1364996" y="606425"/>
                </a:lnTo>
                <a:lnTo>
                  <a:pt x="1392428" y="637273"/>
                </a:lnTo>
                <a:lnTo>
                  <a:pt x="1368679" y="658368"/>
                </a:lnTo>
                <a:lnTo>
                  <a:pt x="1447800" y="689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704335" y="4677917"/>
            <a:ext cx="11328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imes New Roman"/>
                <a:cs typeface="Times New Roman"/>
              </a:rPr>
              <a:t>(</a:t>
            </a:r>
            <a:r>
              <a:rPr dirty="0" sz="1600" spc="-5">
                <a:latin typeface="굴림"/>
                <a:cs typeface="굴림"/>
              </a:rPr>
              <a:t>필수</a:t>
            </a:r>
            <a:r>
              <a:rPr dirty="0" sz="1600" spc="-114">
                <a:latin typeface="굴림"/>
                <a:cs typeface="굴림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굴림"/>
                <a:cs typeface="굴림"/>
              </a:rPr>
              <a:t>선택</a:t>
            </a:r>
            <a:r>
              <a:rPr dirty="0" sz="1600" spc="-5">
                <a:latin typeface="Times New Roman"/>
                <a:cs typeface="Times New Roman"/>
              </a:rPr>
              <a:t>)  </a:t>
            </a:r>
            <a:r>
              <a:rPr dirty="0" sz="1600" spc="-5">
                <a:latin typeface="굴림"/>
                <a:cs typeface="굴림"/>
              </a:rPr>
              <a:t>참여도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25850" y="548640"/>
            <a:ext cx="5121910" cy="4102735"/>
            <a:chOff x="3625850" y="548640"/>
            <a:chExt cx="5121910" cy="4102735"/>
          </a:xfrm>
        </p:grpSpPr>
        <p:sp>
          <p:nvSpPr>
            <p:cNvPr id="18" name="object 18"/>
            <p:cNvSpPr/>
            <p:nvPr/>
          </p:nvSpPr>
          <p:spPr>
            <a:xfrm>
              <a:off x="3625850" y="4038599"/>
              <a:ext cx="1129665" cy="612775"/>
            </a:xfrm>
            <a:custGeom>
              <a:avLst/>
              <a:gdLst/>
              <a:ahLst/>
              <a:cxnLst/>
              <a:rect l="l" t="t" r="r" b="b"/>
              <a:pathLst>
                <a:path w="1129664" h="612775">
                  <a:moveTo>
                    <a:pt x="69215" y="76200"/>
                  </a:moveTo>
                  <a:lnTo>
                    <a:pt x="2794" y="22860"/>
                  </a:lnTo>
                  <a:lnTo>
                    <a:pt x="0" y="107950"/>
                  </a:lnTo>
                  <a:lnTo>
                    <a:pt x="28803" y="94742"/>
                  </a:lnTo>
                  <a:lnTo>
                    <a:pt x="43942" y="127635"/>
                  </a:lnTo>
                  <a:lnTo>
                    <a:pt x="55499" y="122301"/>
                  </a:lnTo>
                  <a:lnTo>
                    <a:pt x="40373" y="89433"/>
                  </a:lnTo>
                  <a:lnTo>
                    <a:pt x="65608" y="77851"/>
                  </a:lnTo>
                  <a:lnTo>
                    <a:pt x="69215" y="76200"/>
                  </a:lnTo>
                  <a:close/>
                </a:path>
                <a:path w="1129664" h="612775">
                  <a:moveTo>
                    <a:pt x="92583" y="203073"/>
                  </a:moveTo>
                  <a:lnTo>
                    <a:pt x="71374" y="156972"/>
                  </a:lnTo>
                  <a:lnTo>
                    <a:pt x="59944" y="162179"/>
                  </a:lnTo>
                  <a:lnTo>
                    <a:pt x="81153" y="208407"/>
                  </a:lnTo>
                  <a:lnTo>
                    <a:pt x="92583" y="203073"/>
                  </a:lnTo>
                  <a:close/>
                </a:path>
                <a:path w="1129664" h="612775">
                  <a:moveTo>
                    <a:pt x="129794" y="283845"/>
                  </a:moveTo>
                  <a:lnTo>
                    <a:pt x="108585" y="237744"/>
                  </a:lnTo>
                  <a:lnTo>
                    <a:pt x="97028" y="242951"/>
                  </a:lnTo>
                  <a:lnTo>
                    <a:pt x="118237" y="289179"/>
                  </a:lnTo>
                  <a:lnTo>
                    <a:pt x="129794" y="283845"/>
                  </a:lnTo>
                  <a:close/>
                </a:path>
                <a:path w="1129664" h="612775">
                  <a:moveTo>
                    <a:pt x="166878" y="364617"/>
                  </a:moveTo>
                  <a:lnTo>
                    <a:pt x="145669" y="318516"/>
                  </a:lnTo>
                  <a:lnTo>
                    <a:pt x="134112" y="323723"/>
                  </a:lnTo>
                  <a:lnTo>
                    <a:pt x="155321" y="369951"/>
                  </a:lnTo>
                  <a:lnTo>
                    <a:pt x="166878" y="364617"/>
                  </a:lnTo>
                  <a:close/>
                </a:path>
                <a:path w="1129664" h="612775">
                  <a:moveTo>
                    <a:pt x="204089" y="445389"/>
                  </a:moveTo>
                  <a:lnTo>
                    <a:pt x="182880" y="399288"/>
                  </a:lnTo>
                  <a:lnTo>
                    <a:pt x="171323" y="404495"/>
                  </a:lnTo>
                  <a:lnTo>
                    <a:pt x="192532" y="450723"/>
                  </a:lnTo>
                  <a:lnTo>
                    <a:pt x="204089" y="445389"/>
                  </a:lnTo>
                  <a:close/>
                </a:path>
                <a:path w="1129664" h="612775">
                  <a:moveTo>
                    <a:pt x="241173" y="526161"/>
                  </a:moveTo>
                  <a:lnTo>
                    <a:pt x="219964" y="480060"/>
                  </a:lnTo>
                  <a:lnTo>
                    <a:pt x="208407" y="485267"/>
                  </a:lnTo>
                  <a:lnTo>
                    <a:pt x="229616" y="531495"/>
                  </a:lnTo>
                  <a:lnTo>
                    <a:pt x="241173" y="526161"/>
                  </a:lnTo>
                  <a:close/>
                </a:path>
                <a:path w="1129664" h="612775">
                  <a:moveTo>
                    <a:pt x="278257" y="606933"/>
                  </a:moveTo>
                  <a:lnTo>
                    <a:pt x="257048" y="560832"/>
                  </a:lnTo>
                  <a:lnTo>
                    <a:pt x="245491" y="566039"/>
                  </a:lnTo>
                  <a:lnTo>
                    <a:pt x="266827" y="612267"/>
                  </a:lnTo>
                  <a:lnTo>
                    <a:pt x="278257" y="606933"/>
                  </a:lnTo>
                  <a:close/>
                </a:path>
                <a:path w="1129664" h="612775">
                  <a:moveTo>
                    <a:pt x="976884" y="561848"/>
                  </a:moveTo>
                  <a:lnTo>
                    <a:pt x="964438" y="558800"/>
                  </a:lnTo>
                  <a:lnTo>
                    <a:pt x="952119" y="608076"/>
                  </a:lnTo>
                  <a:lnTo>
                    <a:pt x="964438" y="611124"/>
                  </a:lnTo>
                  <a:lnTo>
                    <a:pt x="976884" y="561848"/>
                  </a:lnTo>
                  <a:close/>
                </a:path>
                <a:path w="1129664" h="612775">
                  <a:moveTo>
                    <a:pt x="998347" y="475615"/>
                  </a:moveTo>
                  <a:lnTo>
                    <a:pt x="986028" y="472567"/>
                  </a:lnTo>
                  <a:lnTo>
                    <a:pt x="973709" y="521843"/>
                  </a:lnTo>
                  <a:lnTo>
                    <a:pt x="986028" y="524891"/>
                  </a:lnTo>
                  <a:lnTo>
                    <a:pt x="998347" y="475615"/>
                  </a:lnTo>
                  <a:close/>
                </a:path>
                <a:path w="1129664" h="612775">
                  <a:moveTo>
                    <a:pt x="1019937" y="389382"/>
                  </a:moveTo>
                  <a:lnTo>
                    <a:pt x="1007618" y="386334"/>
                  </a:lnTo>
                  <a:lnTo>
                    <a:pt x="995299" y="435610"/>
                  </a:lnTo>
                  <a:lnTo>
                    <a:pt x="1007618" y="438658"/>
                  </a:lnTo>
                  <a:lnTo>
                    <a:pt x="1019937" y="389382"/>
                  </a:lnTo>
                  <a:close/>
                </a:path>
                <a:path w="1129664" h="612775">
                  <a:moveTo>
                    <a:pt x="1041527" y="303149"/>
                  </a:moveTo>
                  <a:lnTo>
                    <a:pt x="1029208" y="300101"/>
                  </a:lnTo>
                  <a:lnTo>
                    <a:pt x="1016889" y="349377"/>
                  </a:lnTo>
                  <a:lnTo>
                    <a:pt x="1029208" y="352425"/>
                  </a:lnTo>
                  <a:lnTo>
                    <a:pt x="1041527" y="303149"/>
                  </a:lnTo>
                  <a:close/>
                </a:path>
                <a:path w="1129664" h="612775">
                  <a:moveTo>
                    <a:pt x="1063117" y="216916"/>
                  </a:moveTo>
                  <a:lnTo>
                    <a:pt x="1050798" y="213741"/>
                  </a:lnTo>
                  <a:lnTo>
                    <a:pt x="1038479" y="263017"/>
                  </a:lnTo>
                  <a:lnTo>
                    <a:pt x="1050798" y="266192"/>
                  </a:lnTo>
                  <a:lnTo>
                    <a:pt x="1063117" y="216916"/>
                  </a:lnTo>
                  <a:close/>
                </a:path>
                <a:path w="1129664" h="612775">
                  <a:moveTo>
                    <a:pt x="1084580" y="130683"/>
                  </a:moveTo>
                  <a:lnTo>
                    <a:pt x="1072261" y="127508"/>
                  </a:lnTo>
                  <a:lnTo>
                    <a:pt x="1059942" y="176784"/>
                  </a:lnTo>
                  <a:lnTo>
                    <a:pt x="1072261" y="179959"/>
                  </a:lnTo>
                  <a:lnTo>
                    <a:pt x="1084580" y="130683"/>
                  </a:lnTo>
                  <a:close/>
                </a:path>
                <a:path w="1129664" h="612775">
                  <a:moveTo>
                    <a:pt x="1129284" y="83185"/>
                  </a:moveTo>
                  <a:lnTo>
                    <a:pt x="1124127" y="60071"/>
                  </a:lnTo>
                  <a:lnTo>
                    <a:pt x="1110742" y="0"/>
                  </a:lnTo>
                  <a:lnTo>
                    <a:pt x="1055243" y="64643"/>
                  </a:lnTo>
                  <a:lnTo>
                    <a:pt x="1086065" y="72377"/>
                  </a:lnTo>
                  <a:lnTo>
                    <a:pt x="1081532" y="90551"/>
                  </a:lnTo>
                  <a:lnTo>
                    <a:pt x="1093851" y="93726"/>
                  </a:lnTo>
                  <a:lnTo>
                    <a:pt x="1098397" y="75463"/>
                  </a:lnTo>
                  <a:lnTo>
                    <a:pt x="1129284" y="83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2876" y="548640"/>
              <a:ext cx="214883" cy="21640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96820" y="5211013"/>
            <a:ext cx="5093335" cy="782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95"/>
              </a:spcBef>
              <a:tabLst>
                <a:tab pos="3136900" algn="l"/>
              </a:tabLst>
            </a:pPr>
            <a:r>
              <a:rPr dirty="0" sz="1600" spc="10" b="1">
                <a:solidFill>
                  <a:srgbClr val="3333CC"/>
                </a:solidFill>
                <a:latin typeface="굴림"/>
                <a:cs typeface="굴림"/>
              </a:rPr>
              <a:t>부</a:t>
            </a:r>
            <a:r>
              <a:rPr dirty="0" sz="1600" spc="25" b="1">
                <a:solidFill>
                  <a:srgbClr val="3333CC"/>
                </a:solidFill>
                <a:latin typeface="굴림"/>
                <a:cs typeface="굴림"/>
              </a:rPr>
              <a:t>모</a:t>
            </a:r>
            <a:r>
              <a:rPr dirty="0" sz="1600" spc="-15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600" spc="10" b="1">
                <a:solidFill>
                  <a:srgbClr val="3333CC"/>
                </a:solidFill>
                <a:latin typeface="굴림"/>
                <a:cs typeface="굴림"/>
              </a:rPr>
              <a:t>엔티</a:t>
            </a:r>
            <a:r>
              <a:rPr dirty="0" sz="1600" spc="25" b="1">
                <a:solidFill>
                  <a:srgbClr val="3333CC"/>
                </a:solidFill>
                <a:latin typeface="굴림"/>
                <a:cs typeface="굴림"/>
              </a:rPr>
              <a:t>티</a:t>
            </a:r>
            <a:r>
              <a:rPr dirty="0" sz="1600" b="1">
                <a:solidFill>
                  <a:srgbClr val="3333CC"/>
                </a:solidFill>
                <a:latin typeface="굴림"/>
                <a:cs typeface="굴림"/>
              </a:rPr>
              <a:t>	</a:t>
            </a:r>
            <a:r>
              <a:rPr dirty="0" sz="1600" spc="10" b="1">
                <a:solidFill>
                  <a:srgbClr val="3333CC"/>
                </a:solidFill>
                <a:latin typeface="굴림"/>
                <a:cs typeface="굴림"/>
              </a:rPr>
              <a:t>자</a:t>
            </a:r>
            <a:r>
              <a:rPr dirty="0" sz="1600" spc="25" b="1">
                <a:solidFill>
                  <a:srgbClr val="3333CC"/>
                </a:solidFill>
                <a:latin typeface="굴림"/>
                <a:cs typeface="굴림"/>
              </a:rPr>
              <a:t>식</a:t>
            </a:r>
            <a:r>
              <a:rPr dirty="0" sz="1600" spc="-15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600" spc="10" b="1">
                <a:solidFill>
                  <a:srgbClr val="3333CC"/>
                </a:solidFill>
                <a:latin typeface="굴림"/>
                <a:cs typeface="굴림"/>
              </a:rPr>
              <a:t>엔티티</a:t>
            </a:r>
            <a:endParaRPr sz="16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5" b="1">
                <a:latin typeface="돋움"/>
                <a:cs typeface="돋움"/>
              </a:rPr>
              <a:t>3.22&gt;</a:t>
            </a:r>
            <a:r>
              <a:rPr dirty="0" sz="1400" spc="-55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부모-자식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관계에서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일반적인</a:t>
            </a:r>
            <a:r>
              <a:rPr dirty="0" sz="1400" spc="-8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카디낼러티와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참여도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35"/>
              <a:t>중간</a:t>
            </a:r>
            <a:r>
              <a:rPr sz="3000" spc="-110"/>
              <a:t> </a:t>
            </a:r>
            <a:r>
              <a:rPr sz="3000" spc="20"/>
              <a:t>정리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65811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0">
                <a:latin typeface="굴림"/>
                <a:ea typeface="+mj-ea"/>
                <a:cs typeface="굴림"/>
              </a:rPr>
              <a:t>엔티티</a:t>
            </a:r>
            <a:r>
              <a:rPr sz="2000" b="1" spc="-104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/</a:t>
            </a:r>
            <a:r>
              <a:rPr sz="2000" b="1" spc="-3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관계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/</a:t>
            </a:r>
            <a:r>
              <a:rPr sz="2000" b="1" spc="-3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속성</a:t>
            </a:r>
            <a:endParaRPr sz="2000">
              <a:latin typeface="굴림"/>
              <a:ea typeface="+mj-ea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9027" y="2897123"/>
            <a:ext cx="1664335" cy="2959735"/>
          </a:xfrm>
          <a:custGeom>
            <a:avLst/>
            <a:gdLst/>
            <a:rect l="l" t="t" r="r" b="b"/>
            <a:pathLst>
              <a:path w="1664335" h="2959735">
                <a:moveTo>
                  <a:pt x="0" y="2959608"/>
                </a:moveTo>
                <a:lnTo>
                  <a:pt x="1664207" y="2959608"/>
                </a:lnTo>
                <a:lnTo>
                  <a:pt x="1664207" y="0"/>
                </a:lnTo>
                <a:lnTo>
                  <a:pt x="0" y="0"/>
                </a:lnTo>
                <a:lnTo>
                  <a:pt x="0" y="29596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2129027" y="2897123"/>
            <a:ext cx="1664335" cy="2990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5560" rIns="0" bIns="0">
            <a:spAutoFit/>
          </a:bodyPr>
          <a:lstStyle/>
          <a:p>
            <a:pPr marL="374650">
              <a:lnSpc>
                <a:spcPct val="100000"/>
              </a:lnSpc>
              <a:spcBef>
                <a:spcPts val="280"/>
              </a:spcBef>
              <a:defRPr/>
            </a:pPr>
            <a:r>
              <a:rPr sz="1600" spc="-5">
                <a:latin typeface="돋움"/>
                <a:cs typeface="돋움"/>
              </a:rPr>
              <a:t>사원정보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9027" y="3195827"/>
            <a:ext cx="1664335" cy="3200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1275" rIns="0" bIns="0">
            <a:spAutoFit/>
          </a:bodyPr>
          <a:lstStyle/>
          <a:p>
            <a:pPr marL="501650" indent="-203835">
              <a:lnSpc>
                <a:spcPct val="100000"/>
              </a:lnSpc>
              <a:spcBef>
                <a:spcPts val="325"/>
              </a:spcBef>
              <a:buSzPct val="93000"/>
              <a:buChar char="◆"/>
              <a:tabLst>
                <a:tab pos="502284" algn="l"/>
              </a:tabLst>
              <a:defRPr/>
            </a:pPr>
            <a:r>
              <a:rPr sz="1600" spc="-5">
                <a:latin typeface="돋움"/>
                <a:cs typeface="돋움"/>
              </a:rPr>
              <a:t>사번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9027" y="3515867"/>
            <a:ext cx="1664335" cy="23412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02235" rIns="0" bIns="0">
            <a:spAutoFit/>
          </a:bodyPr>
          <a:lstStyle/>
          <a:p>
            <a:pPr marL="330200" marR="109855">
              <a:lnSpc>
                <a:spcPct val="100000"/>
              </a:lnSpc>
              <a:spcBef>
                <a:spcPts val="805"/>
              </a:spcBef>
              <a:defRPr/>
            </a:pPr>
            <a:r>
              <a:rPr sz="1600" spc="-5">
                <a:latin typeface="돋움"/>
                <a:cs typeface="돋움"/>
              </a:rPr>
              <a:t>이름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10">
                <a:latin typeface="돋움"/>
                <a:cs typeface="돋움"/>
              </a:rPr>
              <a:t>주민등록번호  </a:t>
            </a:r>
            <a:r>
              <a:rPr sz="1600" spc="-5">
                <a:latin typeface="돋움"/>
                <a:cs typeface="돋움"/>
              </a:rPr>
              <a:t>생년월일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나이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부서코드</a:t>
            </a:r>
            <a:r>
              <a:rPr sz="1600" spc="-5">
                <a:latin typeface="Arial"/>
                <a:cs typeface="Arial"/>
              </a:rPr>
              <a:t>(</a:t>
            </a:r>
            <a:r>
              <a:rPr sz="1600" spc="-15">
                <a:latin typeface="Arial"/>
                <a:cs typeface="Arial"/>
              </a:rPr>
              <a:t>F</a:t>
            </a:r>
            <a:r>
              <a:rPr sz="1600" spc="-5">
                <a:latin typeface="Arial"/>
                <a:cs typeface="Arial"/>
              </a:rPr>
              <a:t>K)  </a:t>
            </a:r>
            <a:r>
              <a:rPr sz="1600" spc="-5">
                <a:latin typeface="돋움"/>
                <a:cs typeface="돋움"/>
              </a:rPr>
              <a:t>입사일자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10">
                <a:latin typeface="돋움"/>
                <a:cs typeface="돋움"/>
              </a:rPr>
              <a:t>급여액</a:t>
            </a:r>
            <a:endParaRPr sz="1600" spc="-10">
              <a:latin typeface="돋움"/>
              <a:cs typeface="돋움"/>
            </a:endParaRPr>
          </a:p>
          <a:p>
            <a:pPr marL="330200" marR="514984">
              <a:lnSpc>
                <a:spcPct val="100000"/>
              </a:lnSpc>
              <a:spcBef>
                <a:spcPts val="5"/>
              </a:spcBef>
              <a:defRPr/>
            </a:pPr>
            <a:r>
              <a:rPr sz="1600" spc="-5">
                <a:latin typeface="돋움"/>
                <a:cs typeface="돋움"/>
              </a:rPr>
              <a:t>직위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담당업무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0532" y="2897123"/>
            <a:ext cx="1663064" cy="1892935"/>
          </a:xfrm>
          <a:custGeom>
            <a:avLst/>
            <a:gdLst/>
            <a:rect l="l" t="t" r="r" b="b"/>
            <a:pathLst>
              <a:path w="1663065" h="1892935">
                <a:moveTo>
                  <a:pt x="0" y="1892808"/>
                </a:moveTo>
                <a:lnTo>
                  <a:pt x="1662684" y="1892808"/>
                </a:lnTo>
                <a:lnTo>
                  <a:pt x="1662684" y="0"/>
                </a:lnTo>
                <a:lnTo>
                  <a:pt x="0" y="0"/>
                </a:lnTo>
                <a:lnTo>
                  <a:pt x="0" y="1892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5780532" y="2897123"/>
            <a:ext cx="1663064" cy="2990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5560" rIns="0" bIns="0">
            <a:spAutoFit/>
          </a:bodyPr>
          <a:lstStyle/>
          <a:p>
            <a:pPr marL="450850">
              <a:lnSpc>
                <a:spcPct val="100000"/>
              </a:lnSpc>
              <a:spcBef>
                <a:spcPts val="280"/>
              </a:spcBef>
              <a:defRPr/>
            </a:pPr>
            <a:r>
              <a:rPr sz="1600" spc="-5">
                <a:latin typeface="돋움"/>
                <a:cs typeface="돋움"/>
              </a:rPr>
              <a:t>부서정보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0532" y="3195827"/>
            <a:ext cx="1663064" cy="3200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1275" rIns="0" bIns="0">
            <a:spAutoFit/>
          </a:bodyPr>
          <a:lstStyle/>
          <a:p>
            <a:pPr marL="502284" indent="-203835">
              <a:lnSpc>
                <a:spcPct val="100000"/>
              </a:lnSpc>
              <a:spcBef>
                <a:spcPts val="325"/>
              </a:spcBef>
              <a:buSzPct val="93000"/>
              <a:buChar char="◆"/>
              <a:tabLst>
                <a:tab pos="502284" algn="l"/>
              </a:tabLst>
              <a:defRPr/>
            </a:pPr>
            <a:r>
              <a:rPr sz="1600" spc="-5">
                <a:latin typeface="돋움"/>
                <a:cs typeface="돋움"/>
              </a:rPr>
              <a:t>부서코드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0532" y="3515867"/>
            <a:ext cx="1663064" cy="12744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02235" rIns="0" bIns="0">
            <a:spAutoFit/>
          </a:bodyPr>
          <a:lstStyle/>
          <a:p>
            <a:pPr marL="330200" marR="252729">
              <a:lnSpc>
                <a:spcPct val="100000"/>
              </a:lnSpc>
              <a:spcBef>
                <a:spcPts val="805"/>
              </a:spcBef>
              <a:defRPr/>
            </a:pPr>
            <a:r>
              <a:rPr sz="1600" spc="-5">
                <a:latin typeface="돋움"/>
                <a:cs typeface="돋움"/>
              </a:rPr>
              <a:t>부서명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10">
                <a:latin typeface="돋움"/>
                <a:cs typeface="돋움"/>
              </a:rPr>
              <a:t>년</a:t>
            </a:r>
            <a:r>
              <a:rPr sz="1600" spc="-5">
                <a:latin typeface="돋움"/>
                <a:cs typeface="돋움"/>
              </a:rPr>
              <a:t>간</a:t>
            </a:r>
            <a:r>
              <a:rPr sz="1600" spc="-85">
                <a:latin typeface="돋움"/>
                <a:cs typeface="돋움"/>
              </a:rPr>
              <a:t> </a:t>
            </a:r>
            <a:r>
              <a:rPr sz="1600" spc="-10">
                <a:latin typeface="돋움"/>
                <a:cs typeface="돋움"/>
              </a:rPr>
              <a:t>매출액  </a:t>
            </a:r>
            <a:r>
              <a:rPr sz="1600" spc="-5">
                <a:latin typeface="돋움"/>
                <a:cs typeface="돋움"/>
              </a:rPr>
              <a:t>매출순위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총인원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2" name="object 12"/>
          <p:cNvGrpSpPr/>
          <p:nvPr/>
        </p:nvGrpSpPr>
        <p:grpSpPr>
          <a:xfrm rot="0">
            <a:off x="1251203" y="2731770"/>
            <a:ext cx="6703059" cy="3140710"/>
            <a:chOff x="1251203" y="2731770"/>
            <a:chExt cx="6703059" cy="3140710"/>
          </a:xfrm>
        </p:grpSpPr>
        <p:pic>
          <p:nvPicPr>
            <p:cNvPr id="13" name="object 1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942587" y="3649980"/>
              <a:ext cx="150875" cy="152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17463" y="3621024"/>
              <a:ext cx="81280" cy="228600"/>
            </a:xfrm>
            <a:custGeom>
              <a:avLst/>
              <a:gdLst/>
              <a:rect l="l" t="t" r="r" b="b"/>
              <a:pathLst>
                <a:path w="81279" h="228600">
                  <a:moveTo>
                    <a:pt x="0" y="0"/>
                  </a:moveTo>
                  <a:lnTo>
                    <a:pt x="0" y="228600"/>
                  </a:lnTo>
                </a:path>
                <a:path w="81279" h="228600">
                  <a:moveTo>
                    <a:pt x="80772" y="0"/>
                  </a:moveTo>
                  <a:lnTo>
                    <a:pt x="80772" y="228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9531" y="3238500"/>
              <a:ext cx="6335395" cy="2628900"/>
            </a:xfrm>
            <a:custGeom>
              <a:avLst/>
              <a:gdLst/>
              <a:rect l="l" t="t" r="r" b="b"/>
              <a:pathLst>
                <a:path w="6335395" h="2628900">
                  <a:moveTo>
                    <a:pt x="321563" y="2628900"/>
                  </a:moveTo>
                  <a:lnTo>
                    <a:pt x="278830" y="2621317"/>
                  </a:lnTo>
                  <a:lnTo>
                    <a:pt x="240425" y="2599919"/>
                  </a:lnTo>
                  <a:lnTo>
                    <a:pt x="207883" y="2566728"/>
                  </a:lnTo>
                  <a:lnTo>
                    <a:pt x="182738" y="2523768"/>
                  </a:lnTo>
                  <a:lnTo>
                    <a:pt x="166526" y="2473061"/>
                  </a:lnTo>
                  <a:lnTo>
                    <a:pt x="160781" y="2416632"/>
                  </a:lnTo>
                  <a:lnTo>
                    <a:pt x="160781" y="1564767"/>
                  </a:lnTo>
                  <a:lnTo>
                    <a:pt x="155037" y="1508345"/>
                  </a:lnTo>
                  <a:lnTo>
                    <a:pt x="138825" y="1457649"/>
                  </a:lnTo>
                  <a:lnTo>
                    <a:pt x="113680" y="1414700"/>
                  </a:lnTo>
                  <a:lnTo>
                    <a:pt x="81138" y="1381520"/>
                  </a:lnTo>
                  <a:lnTo>
                    <a:pt x="42733" y="1360129"/>
                  </a:lnTo>
                  <a:lnTo>
                    <a:pt x="0" y="1352550"/>
                  </a:lnTo>
                  <a:lnTo>
                    <a:pt x="42733" y="1344970"/>
                  </a:lnTo>
                  <a:lnTo>
                    <a:pt x="81138" y="1323579"/>
                  </a:lnTo>
                  <a:lnTo>
                    <a:pt x="113680" y="1290399"/>
                  </a:lnTo>
                  <a:lnTo>
                    <a:pt x="138825" y="1247450"/>
                  </a:lnTo>
                  <a:lnTo>
                    <a:pt x="155037" y="1196754"/>
                  </a:lnTo>
                  <a:lnTo>
                    <a:pt x="160781" y="1140333"/>
                  </a:lnTo>
                  <a:lnTo>
                    <a:pt x="160781" y="288416"/>
                  </a:lnTo>
                  <a:lnTo>
                    <a:pt x="166526" y="231995"/>
                  </a:lnTo>
                  <a:lnTo>
                    <a:pt x="182738" y="181299"/>
                  </a:lnTo>
                  <a:lnTo>
                    <a:pt x="207883" y="138350"/>
                  </a:lnTo>
                  <a:lnTo>
                    <a:pt x="240425" y="105170"/>
                  </a:lnTo>
                  <a:lnTo>
                    <a:pt x="278830" y="83779"/>
                  </a:lnTo>
                  <a:lnTo>
                    <a:pt x="321563" y="76200"/>
                  </a:lnTo>
                </a:path>
                <a:path w="6335395" h="2628900">
                  <a:moveTo>
                    <a:pt x="6089904" y="0"/>
                  </a:moveTo>
                  <a:lnTo>
                    <a:pt x="6137683" y="9697"/>
                  </a:lnTo>
                  <a:lnTo>
                    <a:pt x="6176676" y="36147"/>
                  </a:lnTo>
                  <a:lnTo>
                    <a:pt x="6202953" y="75384"/>
                  </a:lnTo>
                  <a:lnTo>
                    <a:pt x="6212586" y="123444"/>
                  </a:lnTo>
                  <a:lnTo>
                    <a:pt x="6212586" y="619506"/>
                  </a:lnTo>
                  <a:lnTo>
                    <a:pt x="6222218" y="667565"/>
                  </a:lnTo>
                  <a:lnTo>
                    <a:pt x="6248495" y="706802"/>
                  </a:lnTo>
                  <a:lnTo>
                    <a:pt x="6287488" y="733252"/>
                  </a:lnTo>
                  <a:lnTo>
                    <a:pt x="6335268" y="742950"/>
                  </a:lnTo>
                  <a:lnTo>
                    <a:pt x="6287488" y="752647"/>
                  </a:lnTo>
                  <a:lnTo>
                    <a:pt x="6248495" y="779097"/>
                  </a:lnTo>
                  <a:lnTo>
                    <a:pt x="6222218" y="818334"/>
                  </a:lnTo>
                  <a:lnTo>
                    <a:pt x="6212586" y="866394"/>
                  </a:lnTo>
                  <a:lnTo>
                    <a:pt x="6212586" y="1362456"/>
                  </a:lnTo>
                  <a:lnTo>
                    <a:pt x="6202953" y="1410515"/>
                  </a:lnTo>
                  <a:lnTo>
                    <a:pt x="6176676" y="1449752"/>
                  </a:lnTo>
                  <a:lnTo>
                    <a:pt x="6137683" y="1476202"/>
                  </a:lnTo>
                  <a:lnTo>
                    <a:pt x="6089904" y="1485900"/>
                  </a:lnTo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1204" y="2731769"/>
              <a:ext cx="6703059" cy="2446655"/>
            </a:xfrm>
            <a:custGeom>
              <a:avLst/>
              <a:gdLst/>
              <a:rect l="l" t="t" r="r" b="b"/>
              <a:pathLst>
                <a:path w="6703059" h="2446654">
                  <a:moveTo>
                    <a:pt x="838200" y="310134"/>
                  </a:moveTo>
                  <a:lnTo>
                    <a:pt x="825500" y="303784"/>
                  </a:lnTo>
                  <a:lnTo>
                    <a:pt x="762000" y="272034"/>
                  </a:lnTo>
                  <a:lnTo>
                    <a:pt x="762000" y="303784"/>
                  </a:lnTo>
                  <a:lnTo>
                    <a:pt x="0" y="303784"/>
                  </a:lnTo>
                  <a:lnTo>
                    <a:pt x="0" y="316484"/>
                  </a:lnTo>
                  <a:lnTo>
                    <a:pt x="762000" y="316484"/>
                  </a:lnTo>
                  <a:lnTo>
                    <a:pt x="762000" y="348234"/>
                  </a:lnTo>
                  <a:lnTo>
                    <a:pt x="825500" y="316484"/>
                  </a:lnTo>
                  <a:lnTo>
                    <a:pt x="838200" y="310134"/>
                  </a:lnTo>
                  <a:close/>
                </a:path>
                <a:path w="6703059" h="2446654">
                  <a:moveTo>
                    <a:pt x="4114419" y="2440813"/>
                  </a:moveTo>
                  <a:lnTo>
                    <a:pt x="3589604" y="1410030"/>
                  </a:lnTo>
                  <a:lnTo>
                    <a:pt x="3611969" y="1398651"/>
                  </a:lnTo>
                  <a:lnTo>
                    <a:pt x="3617976" y="1395603"/>
                  </a:lnTo>
                  <a:lnTo>
                    <a:pt x="3549396" y="1344930"/>
                  </a:lnTo>
                  <a:lnTo>
                    <a:pt x="3550031" y="1430147"/>
                  </a:lnTo>
                  <a:lnTo>
                    <a:pt x="3578301" y="1415770"/>
                  </a:lnTo>
                  <a:lnTo>
                    <a:pt x="4102989" y="2446655"/>
                  </a:lnTo>
                  <a:lnTo>
                    <a:pt x="4114419" y="2440813"/>
                  </a:lnTo>
                  <a:close/>
                </a:path>
                <a:path w="6703059" h="2446654">
                  <a:moveTo>
                    <a:pt x="6703060" y="10668"/>
                  </a:moveTo>
                  <a:lnTo>
                    <a:pt x="6695948" y="0"/>
                  </a:lnTo>
                  <a:lnTo>
                    <a:pt x="6302159" y="262559"/>
                  </a:lnTo>
                  <a:lnTo>
                    <a:pt x="6284595" y="236220"/>
                  </a:lnTo>
                  <a:lnTo>
                    <a:pt x="6242304" y="310134"/>
                  </a:lnTo>
                  <a:lnTo>
                    <a:pt x="6326886" y="299593"/>
                  </a:lnTo>
                  <a:lnTo>
                    <a:pt x="6313906" y="280162"/>
                  </a:lnTo>
                  <a:lnTo>
                    <a:pt x="6309220" y="273138"/>
                  </a:lnTo>
                  <a:lnTo>
                    <a:pt x="6703060" y="1066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10792" y="4455667"/>
            <a:ext cx="43116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속성</a:t>
            </a:r>
            <a:endParaRPr sz="1600">
              <a:latin typeface="굴림"/>
              <a:ea typeface="+mj-ea"/>
              <a:cs typeface="굴림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79409" y="3845814"/>
            <a:ext cx="43116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속성</a:t>
            </a:r>
            <a:endParaRPr sz="1600">
              <a:latin typeface="굴림"/>
              <a:ea typeface="+mj-ea"/>
              <a:cs typeface="굴림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49259" y="2581782"/>
            <a:ext cx="6337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엔티티</a:t>
            </a:r>
            <a:endParaRPr sz="1600">
              <a:latin typeface="굴림"/>
              <a:ea typeface="+mj-ea"/>
              <a:cs typeface="굴림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2963036"/>
            <a:ext cx="6337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엔티티</a:t>
            </a:r>
            <a:endParaRPr sz="1600">
              <a:latin typeface="굴림"/>
              <a:ea typeface="+mj-ea"/>
              <a:cs typeface="굴림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4102" y="5205221"/>
            <a:ext cx="43116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ea typeface="+mj-ea"/>
                <a:cs typeface="굴림"/>
              </a:rPr>
              <a:t>관계</a:t>
            </a:r>
            <a:endParaRPr sz="1600">
              <a:latin typeface="굴림"/>
              <a:ea typeface="+mj-ea"/>
              <a:cs typeface="굴림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10000" y="3733800"/>
            <a:ext cx="1981200" cy="0"/>
          </a:xfrm>
          <a:custGeom>
            <a:avLst/>
            <a:gd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 txBox="1"/>
          <p:nvPr/>
        </p:nvSpPr>
        <p:spPr>
          <a:xfrm>
            <a:off x="3889375" y="3424554"/>
            <a:ext cx="739140" cy="23939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>
                <a:latin typeface="돋움"/>
                <a:cs typeface="돋움"/>
              </a:rPr>
              <a:t>소속된다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9152" y="3810380"/>
            <a:ext cx="73914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latin typeface="돋움"/>
                <a:cs typeface="돋움"/>
              </a:rPr>
              <a:t>포함한다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4091" y="3581400"/>
            <a:ext cx="152400" cy="304800"/>
          </a:xfrm>
          <a:custGeom>
            <a:avLst/>
            <a:gdLst/>
            <a:rect l="l" t="t" r="r" b="b"/>
            <a:pathLst>
              <a:path w="152400" h="304800">
                <a:moveTo>
                  <a:pt x="0" y="0"/>
                </a:moveTo>
                <a:lnTo>
                  <a:pt x="152400" y="1524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987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3.5</a:t>
            </a:r>
            <a:r>
              <a:rPr dirty="0" sz="3000" spc="-80"/>
              <a:t> </a:t>
            </a:r>
            <a:r>
              <a:rPr dirty="0" sz="3000" spc="20"/>
              <a:t>주식별자와</a:t>
            </a:r>
            <a:r>
              <a:rPr dirty="0" sz="3000" spc="-110"/>
              <a:t> </a:t>
            </a:r>
            <a:r>
              <a:rPr dirty="0" sz="3000" spc="35"/>
              <a:t>외래</a:t>
            </a:r>
            <a:r>
              <a:rPr dirty="0" sz="3000" spc="-75"/>
              <a:t> </a:t>
            </a:r>
            <a:r>
              <a:rPr dirty="0" sz="3000" spc="15"/>
              <a:t>식별자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7938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0" b="1">
                <a:latin typeface="굴림"/>
                <a:cs typeface="굴림"/>
              </a:rPr>
              <a:t>식별자</a:t>
            </a:r>
            <a:r>
              <a:rPr dirty="0" sz="2000" spc="-12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vs</a:t>
            </a:r>
            <a:r>
              <a:rPr dirty="0" sz="2000" spc="-70" b="1">
                <a:latin typeface="굴림"/>
                <a:cs typeface="굴림"/>
              </a:rPr>
              <a:t> </a:t>
            </a:r>
            <a:r>
              <a:rPr dirty="0" sz="2000" spc="40" b="1">
                <a:latin typeface="굴림"/>
                <a:cs typeface="굴림"/>
              </a:rPr>
              <a:t>키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667000"/>
            <a:ext cx="2819400" cy="3810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27940">
              <a:lnSpc>
                <a:spcPts val="2865"/>
              </a:lnSpc>
              <a:spcBef>
                <a:spcPts val="135"/>
              </a:spcBef>
            </a:pPr>
            <a:r>
              <a:rPr dirty="0" sz="2400">
                <a:latin typeface="돋움"/>
                <a:cs typeface="돋움"/>
              </a:rPr>
              <a:t>Data</a:t>
            </a:r>
            <a:r>
              <a:rPr dirty="0" sz="2400" spc="-5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Modeling</a:t>
            </a:r>
            <a:r>
              <a:rPr dirty="0" sz="2400" spc="-5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단계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600" y="2667000"/>
            <a:ext cx="2819400" cy="3810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26670">
              <a:lnSpc>
                <a:spcPts val="2865"/>
              </a:lnSpc>
              <a:spcBef>
                <a:spcPts val="135"/>
              </a:spcBef>
            </a:pPr>
            <a:r>
              <a:rPr dirty="0" sz="2400">
                <a:latin typeface="돋움"/>
                <a:cs typeface="돋움"/>
              </a:rPr>
              <a:t>물리적DB</a:t>
            </a:r>
            <a:r>
              <a:rPr dirty="0" sz="2400" spc="-4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설계</a:t>
            </a:r>
            <a:r>
              <a:rPr dirty="0" sz="2400" spc="-3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단계</a:t>
            </a:r>
            <a:endParaRPr sz="2400">
              <a:latin typeface="돋움"/>
              <a:cs typeface="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47837" y="3271837"/>
            <a:ext cx="5419725" cy="1609725"/>
            <a:chOff x="1747837" y="3271837"/>
            <a:chExt cx="5419725" cy="1609725"/>
          </a:xfrm>
        </p:grpSpPr>
        <p:sp>
          <p:nvSpPr>
            <p:cNvPr id="7" name="object 7"/>
            <p:cNvSpPr/>
            <p:nvPr/>
          </p:nvSpPr>
          <p:spPr>
            <a:xfrm>
              <a:off x="1752600" y="3302507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838200" y="0"/>
                  </a:moveTo>
                  <a:lnTo>
                    <a:pt x="765878" y="699"/>
                  </a:lnTo>
                  <a:lnTo>
                    <a:pt x="695264" y="2760"/>
                  </a:lnTo>
                  <a:lnTo>
                    <a:pt x="626610" y="6125"/>
                  </a:lnTo>
                  <a:lnTo>
                    <a:pt x="560168" y="10736"/>
                  </a:lnTo>
                  <a:lnTo>
                    <a:pt x="496188" y="16536"/>
                  </a:lnTo>
                  <a:lnTo>
                    <a:pt x="434923" y="23468"/>
                  </a:lnTo>
                  <a:lnTo>
                    <a:pt x="376625" y="31475"/>
                  </a:lnTo>
                  <a:lnTo>
                    <a:pt x="321544" y="40498"/>
                  </a:lnTo>
                  <a:lnTo>
                    <a:pt x="269932" y="50482"/>
                  </a:lnTo>
                  <a:lnTo>
                    <a:pt x="222042" y="61368"/>
                  </a:lnTo>
                  <a:lnTo>
                    <a:pt x="178125" y="73100"/>
                  </a:lnTo>
                  <a:lnTo>
                    <a:pt x="138432" y="85619"/>
                  </a:lnTo>
                  <a:lnTo>
                    <a:pt x="72725" y="112792"/>
                  </a:lnTo>
                  <a:lnTo>
                    <a:pt x="26936" y="142429"/>
                  </a:lnTo>
                  <a:lnTo>
                    <a:pt x="3076" y="174070"/>
                  </a:lnTo>
                  <a:lnTo>
                    <a:pt x="0" y="190500"/>
                  </a:lnTo>
                  <a:lnTo>
                    <a:pt x="3076" y="206929"/>
                  </a:lnTo>
                  <a:lnTo>
                    <a:pt x="26936" y="238570"/>
                  </a:lnTo>
                  <a:lnTo>
                    <a:pt x="72725" y="268207"/>
                  </a:lnTo>
                  <a:lnTo>
                    <a:pt x="138432" y="295380"/>
                  </a:lnTo>
                  <a:lnTo>
                    <a:pt x="178125" y="307899"/>
                  </a:lnTo>
                  <a:lnTo>
                    <a:pt x="222042" y="319631"/>
                  </a:lnTo>
                  <a:lnTo>
                    <a:pt x="269932" y="330517"/>
                  </a:lnTo>
                  <a:lnTo>
                    <a:pt x="321544" y="340501"/>
                  </a:lnTo>
                  <a:lnTo>
                    <a:pt x="376625" y="349524"/>
                  </a:lnTo>
                  <a:lnTo>
                    <a:pt x="434923" y="357531"/>
                  </a:lnTo>
                  <a:lnTo>
                    <a:pt x="496188" y="364463"/>
                  </a:lnTo>
                  <a:lnTo>
                    <a:pt x="560168" y="370263"/>
                  </a:lnTo>
                  <a:lnTo>
                    <a:pt x="626610" y="374874"/>
                  </a:lnTo>
                  <a:lnTo>
                    <a:pt x="695264" y="378239"/>
                  </a:lnTo>
                  <a:lnTo>
                    <a:pt x="765878" y="380300"/>
                  </a:lnTo>
                  <a:lnTo>
                    <a:pt x="838200" y="380999"/>
                  </a:lnTo>
                  <a:lnTo>
                    <a:pt x="910521" y="380300"/>
                  </a:lnTo>
                  <a:lnTo>
                    <a:pt x="981135" y="378239"/>
                  </a:lnTo>
                  <a:lnTo>
                    <a:pt x="1049789" y="374874"/>
                  </a:lnTo>
                  <a:lnTo>
                    <a:pt x="1116231" y="370263"/>
                  </a:lnTo>
                  <a:lnTo>
                    <a:pt x="1180211" y="364463"/>
                  </a:lnTo>
                  <a:lnTo>
                    <a:pt x="1241476" y="357531"/>
                  </a:lnTo>
                  <a:lnTo>
                    <a:pt x="1299774" y="349524"/>
                  </a:lnTo>
                  <a:lnTo>
                    <a:pt x="1354855" y="340501"/>
                  </a:lnTo>
                  <a:lnTo>
                    <a:pt x="1406467" y="330517"/>
                  </a:lnTo>
                  <a:lnTo>
                    <a:pt x="1454357" y="319631"/>
                  </a:lnTo>
                  <a:lnTo>
                    <a:pt x="1498274" y="307899"/>
                  </a:lnTo>
                  <a:lnTo>
                    <a:pt x="1537967" y="295380"/>
                  </a:lnTo>
                  <a:lnTo>
                    <a:pt x="1603674" y="268207"/>
                  </a:lnTo>
                  <a:lnTo>
                    <a:pt x="1649463" y="238570"/>
                  </a:lnTo>
                  <a:lnTo>
                    <a:pt x="1673323" y="206929"/>
                  </a:lnTo>
                  <a:lnTo>
                    <a:pt x="1676400" y="190500"/>
                  </a:lnTo>
                  <a:lnTo>
                    <a:pt x="1673323" y="174070"/>
                  </a:lnTo>
                  <a:lnTo>
                    <a:pt x="1649463" y="142429"/>
                  </a:lnTo>
                  <a:lnTo>
                    <a:pt x="1603674" y="112792"/>
                  </a:lnTo>
                  <a:lnTo>
                    <a:pt x="1537967" y="85619"/>
                  </a:lnTo>
                  <a:lnTo>
                    <a:pt x="1498274" y="73100"/>
                  </a:lnTo>
                  <a:lnTo>
                    <a:pt x="1454357" y="61368"/>
                  </a:lnTo>
                  <a:lnTo>
                    <a:pt x="1406467" y="50482"/>
                  </a:lnTo>
                  <a:lnTo>
                    <a:pt x="1354855" y="40498"/>
                  </a:lnTo>
                  <a:lnTo>
                    <a:pt x="1299774" y="31475"/>
                  </a:lnTo>
                  <a:lnTo>
                    <a:pt x="1241476" y="23468"/>
                  </a:lnTo>
                  <a:lnTo>
                    <a:pt x="1180211" y="16536"/>
                  </a:lnTo>
                  <a:lnTo>
                    <a:pt x="1116231" y="10736"/>
                  </a:lnTo>
                  <a:lnTo>
                    <a:pt x="1049789" y="6125"/>
                  </a:lnTo>
                  <a:lnTo>
                    <a:pt x="981135" y="2760"/>
                  </a:lnTo>
                  <a:lnTo>
                    <a:pt x="910521" y="69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2600" y="3302507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500"/>
                  </a:moveTo>
                  <a:lnTo>
                    <a:pt x="26936" y="142429"/>
                  </a:lnTo>
                  <a:lnTo>
                    <a:pt x="72725" y="112792"/>
                  </a:lnTo>
                  <a:lnTo>
                    <a:pt x="138432" y="85619"/>
                  </a:lnTo>
                  <a:lnTo>
                    <a:pt x="178125" y="73100"/>
                  </a:lnTo>
                  <a:lnTo>
                    <a:pt x="222042" y="61368"/>
                  </a:lnTo>
                  <a:lnTo>
                    <a:pt x="269932" y="50482"/>
                  </a:lnTo>
                  <a:lnTo>
                    <a:pt x="321544" y="40498"/>
                  </a:lnTo>
                  <a:lnTo>
                    <a:pt x="376625" y="31475"/>
                  </a:lnTo>
                  <a:lnTo>
                    <a:pt x="434923" y="23468"/>
                  </a:lnTo>
                  <a:lnTo>
                    <a:pt x="496188" y="16536"/>
                  </a:lnTo>
                  <a:lnTo>
                    <a:pt x="560168" y="10736"/>
                  </a:lnTo>
                  <a:lnTo>
                    <a:pt x="626610" y="6125"/>
                  </a:lnTo>
                  <a:lnTo>
                    <a:pt x="695264" y="2760"/>
                  </a:lnTo>
                  <a:lnTo>
                    <a:pt x="765878" y="699"/>
                  </a:lnTo>
                  <a:lnTo>
                    <a:pt x="838200" y="0"/>
                  </a:lnTo>
                  <a:lnTo>
                    <a:pt x="910521" y="699"/>
                  </a:lnTo>
                  <a:lnTo>
                    <a:pt x="981135" y="2760"/>
                  </a:lnTo>
                  <a:lnTo>
                    <a:pt x="1049789" y="6125"/>
                  </a:lnTo>
                  <a:lnTo>
                    <a:pt x="1116231" y="10736"/>
                  </a:lnTo>
                  <a:lnTo>
                    <a:pt x="1180211" y="16536"/>
                  </a:lnTo>
                  <a:lnTo>
                    <a:pt x="1241476" y="23468"/>
                  </a:lnTo>
                  <a:lnTo>
                    <a:pt x="1299774" y="31475"/>
                  </a:lnTo>
                  <a:lnTo>
                    <a:pt x="1354855" y="40498"/>
                  </a:lnTo>
                  <a:lnTo>
                    <a:pt x="1406467" y="50482"/>
                  </a:lnTo>
                  <a:lnTo>
                    <a:pt x="1454357" y="61368"/>
                  </a:lnTo>
                  <a:lnTo>
                    <a:pt x="1498274" y="73100"/>
                  </a:lnTo>
                  <a:lnTo>
                    <a:pt x="1537967" y="85619"/>
                  </a:lnTo>
                  <a:lnTo>
                    <a:pt x="1603674" y="112792"/>
                  </a:lnTo>
                  <a:lnTo>
                    <a:pt x="1649463" y="142429"/>
                  </a:lnTo>
                  <a:lnTo>
                    <a:pt x="1673323" y="174070"/>
                  </a:lnTo>
                  <a:lnTo>
                    <a:pt x="1676400" y="190500"/>
                  </a:lnTo>
                  <a:lnTo>
                    <a:pt x="1673323" y="206929"/>
                  </a:lnTo>
                  <a:lnTo>
                    <a:pt x="1649463" y="238570"/>
                  </a:lnTo>
                  <a:lnTo>
                    <a:pt x="1603674" y="268207"/>
                  </a:lnTo>
                  <a:lnTo>
                    <a:pt x="1537967" y="295380"/>
                  </a:lnTo>
                  <a:lnTo>
                    <a:pt x="1498274" y="307899"/>
                  </a:lnTo>
                  <a:lnTo>
                    <a:pt x="1454357" y="319631"/>
                  </a:lnTo>
                  <a:lnTo>
                    <a:pt x="1406467" y="330517"/>
                  </a:lnTo>
                  <a:lnTo>
                    <a:pt x="1354855" y="340501"/>
                  </a:lnTo>
                  <a:lnTo>
                    <a:pt x="1299774" y="349524"/>
                  </a:lnTo>
                  <a:lnTo>
                    <a:pt x="1241476" y="357531"/>
                  </a:lnTo>
                  <a:lnTo>
                    <a:pt x="1180211" y="364463"/>
                  </a:lnTo>
                  <a:lnTo>
                    <a:pt x="1116231" y="370263"/>
                  </a:lnTo>
                  <a:lnTo>
                    <a:pt x="1049789" y="374874"/>
                  </a:lnTo>
                  <a:lnTo>
                    <a:pt x="981135" y="378239"/>
                  </a:lnTo>
                  <a:lnTo>
                    <a:pt x="910521" y="380300"/>
                  </a:lnTo>
                  <a:lnTo>
                    <a:pt x="838200" y="380999"/>
                  </a:lnTo>
                  <a:lnTo>
                    <a:pt x="765878" y="380300"/>
                  </a:lnTo>
                  <a:lnTo>
                    <a:pt x="695264" y="378239"/>
                  </a:lnTo>
                  <a:lnTo>
                    <a:pt x="626610" y="374874"/>
                  </a:lnTo>
                  <a:lnTo>
                    <a:pt x="560168" y="370263"/>
                  </a:lnTo>
                  <a:lnTo>
                    <a:pt x="496188" y="364463"/>
                  </a:lnTo>
                  <a:lnTo>
                    <a:pt x="434923" y="357531"/>
                  </a:lnTo>
                  <a:lnTo>
                    <a:pt x="376625" y="349524"/>
                  </a:lnTo>
                  <a:lnTo>
                    <a:pt x="321544" y="340501"/>
                  </a:lnTo>
                  <a:lnTo>
                    <a:pt x="269932" y="330517"/>
                  </a:lnTo>
                  <a:lnTo>
                    <a:pt x="222042" y="319631"/>
                  </a:lnTo>
                  <a:lnTo>
                    <a:pt x="178125" y="307899"/>
                  </a:lnTo>
                  <a:lnTo>
                    <a:pt x="138432" y="295380"/>
                  </a:lnTo>
                  <a:lnTo>
                    <a:pt x="72725" y="268207"/>
                  </a:lnTo>
                  <a:lnTo>
                    <a:pt x="26936" y="238570"/>
                  </a:lnTo>
                  <a:lnTo>
                    <a:pt x="3076" y="206929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86400" y="32766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838200" y="0"/>
                  </a:moveTo>
                  <a:lnTo>
                    <a:pt x="765878" y="699"/>
                  </a:lnTo>
                  <a:lnTo>
                    <a:pt x="695264" y="2760"/>
                  </a:lnTo>
                  <a:lnTo>
                    <a:pt x="626610" y="6125"/>
                  </a:lnTo>
                  <a:lnTo>
                    <a:pt x="560168" y="10736"/>
                  </a:lnTo>
                  <a:lnTo>
                    <a:pt x="496188" y="16536"/>
                  </a:lnTo>
                  <a:lnTo>
                    <a:pt x="434923" y="23468"/>
                  </a:lnTo>
                  <a:lnTo>
                    <a:pt x="376625" y="31475"/>
                  </a:lnTo>
                  <a:lnTo>
                    <a:pt x="321544" y="40498"/>
                  </a:lnTo>
                  <a:lnTo>
                    <a:pt x="269932" y="50482"/>
                  </a:lnTo>
                  <a:lnTo>
                    <a:pt x="222042" y="61368"/>
                  </a:lnTo>
                  <a:lnTo>
                    <a:pt x="178125" y="73100"/>
                  </a:lnTo>
                  <a:lnTo>
                    <a:pt x="138432" y="85619"/>
                  </a:lnTo>
                  <a:lnTo>
                    <a:pt x="72725" y="112792"/>
                  </a:lnTo>
                  <a:lnTo>
                    <a:pt x="26936" y="142429"/>
                  </a:lnTo>
                  <a:lnTo>
                    <a:pt x="3076" y="174070"/>
                  </a:lnTo>
                  <a:lnTo>
                    <a:pt x="0" y="190500"/>
                  </a:lnTo>
                  <a:lnTo>
                    <a:pt x="3076" y="206929"/>
                  </a:lnTo>
                  <a:lnTo>
                    <a:pt x="26936" y="238570"/>
                  </a:lnTo>
                  <a:lnTo>
                    <a:pt x="72725" y="268207"/>
                  </a:lnTo>
                  <a:lnTo>
                    <a:pt x="138432" y="295380"/>
                  </a:lnTo>
                  <a:lnTo>
                    <a:pt x="178125" y="307899"/>
                  </a:lnTo>
                  <a:lnTo>
                    <a:pt x="222042" y="319631"/>
                  </a:lnTo>
                  <a:lnTo>
                    <a:pt x="269932" y="330517"/>
                  </a:lnTo>
                  <a:lnTo>
                    <a:pt x="321544" y="340501"/>
                  </a:lnTo>
                  <a:lnTo>
                    <a:pt x="376625" y="349524"/>
                  </a:lnTo>
                  <a:lnTo>
                    <a:pt x="434923" y="357531"/>
                  </a:lnTo>
                  <a:lnTo>
                    <a:pt x="496188" y="364463"/>
                  </a:lnTo>
                  <a:lnTo>
                    <a:pt x="560168" y="370263"/>
                  </a:lnTo>
                  <a:lnTo>
                    <a:pt x="626610" y="374874"/>
                  </a:lnTo>
                  <a:lnTo>
                    <a:pt x="695264" y="378239"/>
                  </a:lnTo>
                  <a:lnTo>
                    <a:pt x="765878" y="380300"/>
                  </a:lnTo>
                  <a:lnTo>
                    <a:pt x="838200" y="381000"/>
                  </a:lnTo>
                  <a:lnTo>
                    <a:pt x="910521" y="380300"/>
                  </a:lnTo>
                  <a:lnTo>
                    <a:pt x="981135" y="378239"/>
                  </a:lnTo>
                  <a:lnTo>
                    <a:pt x="1049789" y="374874"/>
                  </a:lnTo>
                  <a:lnTo>
                    <a:pt x="1116231" y="370263"/>
                  </a:lnTo>
                  <a:lnTo>
                    <a:pt x="1180211" y="364463"/>
                  </a:lnTo>
                  <a:lnTo>
                    <a:pt x="1241476" y="357531"/>
                  </a:lnTo>
                  <a:lnTo>
                    <a:pt x="1299774" y="349524"/>
                  </a:lnTo>
                  <a:lnTo>
                    <a:pt x="1354855" y="340501"/>
                  </a:lnTo>
                  <a:lnTo>
                    <a:pt x="1406467" y="330517"/>
                  </a:lnTo>
                  <a:lnTo>
                    <a:pt x="1454357" y="319631"/>
                  </a:lnTo>
                  <a:lnTo>
                    <a:pt x="1498274" y="307899"/>
                  </a:lnTo>
                  <a:lnTo>
                    <a:pt x="1537967" y="295380"/>
                  </a:lnTo>
                  <a:lnTo>
                    <a:pt x="1603674" y="268207"/>
                  </a:lnTo>
                  <a:lnTo>
                    <a:pt x="1649463" y="238570"/>
                  </a:lnTo>
                  <a:lnTo>
                    <a:pt x="1673323" y="206929"/>
                  </a:lnTo>
                  <a:lnTo>
                    <a:pt x="1676400" y="190500"/>
                  </a:lnTo>
                  <a:lnTo>
                    <a:pt x="1673323" y="174070"/>
                  </a:lnTo>
                  <a:lnTo>
                    <a:pt x="1649463" y="142429"/>
                  </a:lnTo>
                  <a:lnTo>
                    <a:pt x="1603674" y="112792"/>
                  </a:lnTo>
                  <a:lnTo>
                    <a:pt x="1537967" y="85619"/>
                  </a:lnTo>
                  <a:lnTo>
                    <a:pt x="1498274" y="73100"/>
                  </a:lnTo>
                  <a:lnTo>
                    <a:pt x="1454357" y="61368"/>
                  </a:lnTo>
                  <a:lnTo>
                    <a:pt x="1406467" y="50482"/>
                  </a:lnTo>
                  <a:lnTo>
                    <a:pt x="1354855" y="40498"/>
                  </a:lnTo>
                  <a:lnTo>
                    <a:pt x="1299774" y="31475"/>
                  </a:lnTo>
                  <a:lnTo>
                    <a:pt x="1241476" y="23468"/>
                  </a:lnTo>
                  <a:lnTo>
                    <a:pt x="1180211" y="16536"/>
                  </a:lnTo>
                  <a:lnTo>
                    <a:pt x="1116231" y="10736"/>
                  </a:lnTo>
                  <a:lnTo>
                    <a:pt x="1049789" y="6125"/>
                  </a:lnTo>
                  <a:lnTo>
                    <a:pt x="981135" y="2760"/>
                  </a:lnTo>
                  <a:lnTo>
                    <a:pt x="910521" y="69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86400" y="32766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500"/>
                  </a:moveTo>
                  <a:lnTo>
                    <a:pt x="26936" y="142429"/>
                  </a:lnTo>
                  <a:lnTo>
                    <a:pt x="72725" y="112792"/>
                  </a:lnTo>
                  <a:lnTo>
                    <a:pt x="138432" y="85619"/>
                  </a:lnTo>
                  <a:lnTo>
                    <a:pt x="178125" y="73100"/>
                  </a:lnTo>
                  <a:lnTo>
                    <a:pt x="222042" y="61368"/>
                  </a:lnTo>
                  <a:lnTo>
                    <a:pt x="269932" y="50482"/>
                  </a:lnTo>
                  <a:lnTo>
                    <a:pt x="321544" y="40498"/>
                  </a:lnTo>
                  <a:lnTo>
                    <a:pt x="376625" y="31475"/>
                  </a:lnTo>
                  <a:lnTo>
                    <a:pt x="434923" y="23468"/>
                  </a:lnTo>
                  <a:lnTo>
                    <a:pt x="496188" y="16536"/>
                  </a:lnTo>
                  <a:lnTo>
                    <a:pt x="560168" y="10736"/>
                  </a:lnTo>
                  <a:lnTo>
                    <a:pt x="626610" y="6125"/>
                  </a:lnTo>
                  <a:lnTo>
                    <a:pt x="695264" y="2760"/>
                  </a:lnTo>
                  <a:lnTo>
                    <a:pt x="765878" y="699"/>
                  </a:lnTo>
                  <a:lnTo>
                    <a:pt x="838200" y="0"/>
                  </a:lnTo>
                  <a:lnTo>
                    <a:pt x="910521" y="699"/>
                  </a:lnTo>
                  <a:lnTo>
                    <a:pt x="981135" y="2760"/>
                  </a:lnTo>
                  <a:lnTo>
                    <a:pt x="1049789" y="6125"/>
                  </a:lnTo>
                  <a:lnTo>
                    <a:pt x="1116231" y="10736"/>
                  </a:lnTo>
                  <a:lnTo>
                    <a:pt x="1180211" y="16536"/>
                  </a:lnTo>
                  <a:lnTo>
                    <a:pt x="1241476" y="23468"/>
                  </a:lnTo>
                  <a:lnTo>
                    <a:pt x="1299774" y="31475"/>
                  </a:lnTo>
                  <a:lnTo>
                    <a:pt x="1354855" y="40498"/>
                  </a:lnTo>
                  <a:lnTo>
                    <a:pt x="1406467" y="50482"/>
                  </a:lnTo>
                  <a:lnTo>
                    <a:pt x="1454357" y="61368"/>
                  </a:lnTo>
                  <a:lnTo>
                    <a:pt x="1498274" y="73100"/>
                  </a:lnTo>
                  <a:lnTo>
                    <a:pt x="1537967" y="85619"/>
                  </a:lnTo>
                  <a:lnTo>
                    <a:pt x="1603674" y="112792"/>
                  </a:lnTo>
                  <a:lnTo>
                    <a:pt x="1649463" y="142429"/>
                  </a:lnTo>
                  <a:lnTo>
                    <a:pt x="1673323" y="174070"/>
                  </a:lnTo>
                  <a:lnTo>
                    <a:pt x="1676400" y="190500"/>
                  </a:lnTo>
                  <a:lnTo>
                    <a:pt x="1673323" y="206929"/>
                  </a:lnTo>
                  <a:lnTo>
                    <a:pt x="1649463" y="238570"/>
                  </a:lnTo>
                  <a:lnTo>
                    <a:pt x="1603674" y="268207"/>
                  </a:lnTo>
                  <a:lnTo>
                    <a:pt x="1537967" y="295380"/>
                  </a:lnTo>
                  <a:lnTo>
                    <a:pt x="1498274" y="307899"/>
                  </a:lnTo>
                  <a:lnTo>
                    <a:pt x="1454357" y="319631"/>
                  </a:lnTo>
                  <a:lnTo>
                    <a:pt x="1406467" y="330517"/>
                  </a:lnTo>
                  <a:lnTo>
                    <a:pt x="1354855" y="340501"/>
                  </a:lnTo>
                  <a:lnTo>
                    <a:pt x="1299774" y="349524"/>
                  </a:lnTo>
                  <a:lnTo>
                    <a:pt x="1241476" y="357531"/>
                  </a:lnTo>
                  <a:lnTo>
                    <a:pt x="1180211" y="364463"/>
                  </a:lnTo>
                  <a:lnTo>
                    <a:pt x="1116231" y="370263"/>
                  </a:lnTo>
                  <a:lnTo>
                    <a:pt x="1049789" y="374874"/>
                  </a:lnTo>
                  <a:lnTo>
                    <a:pt x="981135" y="378239"/>
                  </a:lnTo>
                  <a:lnTo>
                    <a:pt x="910521" y="380300"/>
                  </a:lnTo>
                  <a:lnTo>
                    <a:pt x="838200" y="381000"/>
                  </a:lnTo>
                  <a:lnTo>
                    <a:pt x="765878" y="380300"/>
                  </a:lnTo>
                  <a:lnTo>
                    <a:pt x="695264" y="378239"/>
                  </a:lnTo>
                  <a:lnTo>
                    <a:pt x="626610" y="374874"/>
                  </a:lnTo>
                  <a:lnTo>
                    <a:pt x="560168" y="370263"/>
                  </a:lnTo>
                  <a:lnTo>
                    <a:pt x="496188" y="364463"/>
                  </a:lnTo>
                  <a:lnTo>
                    <a:pt x="434923" y="357531"/>
                  </a:lnTo>
                  <a:lnTo>
                    <a:pt x="376625" y="349524"/>
                  </a:lnTo>
                  <a:lnTo>
                    <a:pt x="321544" y="340501"/>
                  </a:lnTo>
                  <a:lnTo>
                    <a:pt x="269932" y="330517"/>
                  </a:lnTo>
                  <a:lnTo>
                    <a:pt x="222042" y="319631"/>
                  </a:lnTo>
                  <a:lnTo>
                    <a:pt x="178125" y="307899"/>
                  </a:lnTo>
                  <a:lnTo>
                    <a:pt x="138432" y="295380"/>
                  </a:lnTo>
                  <a:lnTo>
                    <a:pt x="72725" y="268207"/>
                  </a:lnTo>
                  <a:lnTo>
                    <a:pt x="26936" y="238570"/>
                  </a:lnTo>
                  <a:lnTo>
                    <a:pt x="3076" y="206929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29000" y="3416807"/>
              <a:ext cx="2057400" cy="76200"/>
            </a:xfrm>
            <a:custGeom>
              <a:avLst/>
              <a:gdLst/>
              <a:ahLst/>
              <a:cxnLst/>
              <a:rect l="l" t="t" r="r" b="b"/>
              <a:pathLst>
                <a:path w="2057400" h="76200">
                  <a:moveTo>
                    <a:pt x="1981200" y="0"/>
                  </a:moveTo>
                  <a:lnTo>
                    <a:pt x="1981200" y="76200"/>
                  </a:lnTo>
                  <a:lnTo>
                    <a:pt x="2044700" y="44450"/>
                  </a:lnTo>
                  <a:lnTo>
                    <a:pt x="1993900" y="44450"/>
                  </a:lnTo>
                  <a:lnTo>
                    <a:pt x="1993900" y="31750"/>
                  </a:lnTo>
                  <a:lnTo>
                    <a:pt x="2044700" y="31750"/>
                  </a:lnTo>
                  <a:lnTo>
                    <a:pt x="1981200" y="0"/>
                  </a:lnTo>
                  <a:close/>
                </a:path>
                <a:path w="2057400" h="76200">
                  <a:moveTo>
                    <a:pt x="1981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81200" y="44450"/>
                  </a:lnTo>
                  <a:lnTo>
                    <a:pt x="1981200" y="31750"/>
                  </a:lnTo>
                  <a:close/>
                </a:path>
                <a:path w="2057400" h="76200">
                  <a:moveTo>
                    <a:pt x="2044700" y="31750"/>
                  </a:moveTo>
                  <a:lnTo>
                    <a:pt x="1993900" y="31750"/>
                  </a:lnTo>
                  <a:lnTo>
                    <a:pt x="1993900" y="44450"/>
                  </a:lnTo>
                  <a:lnTo>
                    <a:pt x="2044700" y="44450"/>
                  </a:lnTo>
                  <a:lnTo>
                    <a:pt x="2057400" y="38100"/>
                  </a:lnTo>
                  <a:lnTo>
                    <a:pt x="2044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2600" y="38862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838200" y="0"/>
                  </a:moveTo>
                  <a:lnTo>
                    <a:pt x="765878" y="699"/>
                  </a:lnTo>
                  <a:lnTo>
                    <a:pt x="695264" y="2760"/>
                  </a:lnTo>
                  <a:lnTo>
                    <a:pt x="626610" y="6125"/>
                  </a:lnTo>
                  <a:lnTo>
                    <a:pt x="560168" y="10736"/>
                  </a:lnTo>
                  <a:lnTo>
                    <a:pt x="496188" y="16536"/>
                  </a:lnTo>
                  <a:lnTo>
                    <a:pt x="434923" y="23468"/>
                  </a:lnTo>
                  <a:lnTo>
                    <a:pt x="376625" y="31475"/>
                  </a:lnTo>
                  <a:lnTo>
                    <a:pt x="321544" y="40498"/>
                  </a:lnTo>
                  <a:lnTo>
                    <a:pt x="269932" y="50482"/>
                  </a:lnTo>
                  <a:lnTo>
                    <a:pt x="222042" y="61368"/>
                  </a:lnTo>
                  <a:lnTo>
                    <a:pt x="178125" y="73100"/>
                  </a:lnTo>
                  <a:lnTo>
                    <a:pt x="138432" y="85619"/>
                  </a:lnTo>
                  <a:lnTo>
                    <a:pt x="72725" y="112792"/>
                  </a:lnTo>
                  <a:lnTo>
                    <a:pt x="26936" y="142429"/>
                  </a:lnTo>
                  <a:lnTo>
                    <a:pt x="3076" y="174070"/>
                  </a:lnTo>
                  <a:lnTo>
                    <a:pt x="0" y="190500"/>
                  </a:lnTo>
                  <a:lnTo>
                    <a:pt x="3076" y="206929"/>
                  </a:lnTo>
                  <a:lnTo>
                    <a:pt x="26936" y="238570"/>
                  </a:lnTo>
                  <a:lnTo>
                    <a:pt x="72725" y="268207"/>
                  </a:lnTo>
                  <a:lnTo>
                    <a:pt x="138432" y="295380"/>
                  </a:lnTo>
                  <a:lnTo>
                    <a:pt x="178125" y="307899"/>
                  </a:lnTo>
                  <a:lnTo>
                    <a:pt x="222042" y="319631"/>
                  </a:lnTo>
                  <a:lnTo>
                    <a:pt x="269932" y="330517"/>
                  </a:lnTo>
                  <a:lnTo>
                    <a:pt x="321544" y="340501"/>
                  </a:lnTo>
                  <a:lnTo>
                    <a:pt x="376625" y="349524"/>
                  </a:lnTo>
                  <a:lnTo>
                    <a:pt x="434923" y="357531"/>
                  </a:lnTo>
                  <a:lnTo>
                    <a:pt x="496188" y="364463"/>
                  </a:lnTo>
                  <a:lnTo>
                    <a:pt x="560168" y="370263"/>
                  </a:lnTo>
                  <a:lnTo>
                    <a:pt x="626610" y="374874"/>
                  </a:lnTo>
                  <a:lnTo>
                    <a:pt x="695264" y="378239"/>
                  </a:lnTo>
                  <a:lnTo>
                    <a:pt x="765878" y="380300"/>
                  </a:lnTo>
                  <a:lnTo>
                    <a:pt x="838200" y="381000"/>
                  </a:lnTo>
                  <a:lnTo>
                    <a:pt x="910521" y="380300"/>
                  </a:lnTo>
                  <a:lnTo>
                    <a:pt x="981135" y="378239"/>
                  </a:lnTo>
                  <a:lnTo>
                    <a:pt x="1049789" y="374874"/>
                  </a:lnTo>
                  <a:lnTo>
                    <a:pt x="1116231" y="370263"/>
                  </a:lnTo>
                  <a:lnTo>
                    <a:pt x="1180211" y="364463"/>
                  </a:lnTo>
                  <a:lnTo>
                    <a:pt x="1241476" y="357531"/>
                  </a:lnTo>
                  <a:lnTo>
                    <a:pt x="1299774" y="349524"/>
                  </a:lnTo>
                  <a:lnTo>
                    <a:pt x="1354855" y="340501"/>
                  </a:lnTo>
                  <a:lnTo>
                    <a:pt x="1406467" y="330517"/>
                  </a:lnTo>
                  <a:lnTo>
                    <a:pt x="1454357" y="319631"/>
                  </a:lnTo>
                  <a:lnTo>
                    <a:pt x="1498274" y="307899"/>
                  </a:lnTo>
                  <a:lnTo>
                    <a:pt x="1537967" y="295380"/>
                  </a:lnTo>
                  <a:lnTo>
                    <a:pt x="1603674" y="268207"/>
                  </a:lnTo>
                  <a:lnTo>
                    <a:pt x="1649463" y="238570"/>
                  </a:lnTo>
                  <a:lnTo>
                    <a:pt x="1673323" y="206929"/>
                  </a:lnTo>
                  <a:lnTo>
                    <a:pt x="1676400" y="190500"/>
                  </a:lnTo>
                  <a:lnTo>
                    <a:pt x="1673323" y="174070"/>
                  </a:lnTo>
                  <a:lnTo>
                    <a:pt x="1649463" y="142429"/>
                  </a:lnTo>
                  <a:lnTo>
                    <a:pt x="1603674" y="112792"/>
                  </a:lnTo>
                  <a:lnTo>
                    <a:pt x="1537967" y="85619"/>
                  </a:lnTo>
                  <a:lnTo>
                    <a:pt x="1498274" y="73100"/>
                  </a:lnTo>
                  <a:lnTo>
                    <a:pt x="1454357" y="61368"/>
                  </a:lnTo>
                  <a:lnTo>
                    <a:pt x="1406467" y="50482"/>
                  </a:lnTo>
                  <a:lnTo>
                    <a:pt x="1354855" y="40498"/>
                  </a:lnTo>
                  <a:lnTo>
                    <a:pt x="1299774" y="31475"/>
                  </a:lnTo>
                  <a:lnTo>
                    <a:pt x="1241476" y="23468"/>
                  </a:lnTo>
                  <a:lnTo>
                    <a:pt x="1180211" y="16536"/>
                  </a:lnTo>
                  <a:lnTo>
                    <a:pt x="1116231" y="10736"/>
                  </a:lnTo>
                  <a:lnTo>
                    <a:pt x="1049789" y="6125"/>
                  </a:lnTo>
                  <a:lnTo>
                    <a:pt x="981135" y="2760"/>
                  </a:lnTo>
                  <a:lnTo>
                    <a:pt x="910521" y="69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2600" y="38862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500"/>
                  </a:moveTo>
                  <a:lnTo>
                    <a:pt x="26936" y="142429"/>
                  </a:lnTo>
                  <a:lnTo>
                    <a:pt x="72725" y="112792"/>
                  </a:lnTo>
                  <a:lnTo>
                    <a:pt x="138432" y="85619"/>
                  </a:lnTo>
                  <a:lnTo>
                    <a:pt x="178125" y="73100"/>
                  </a:lnTo>
                  <a:lnTo>
                    <a:pt x="222042" y="61368"/>
                  </a:lnTo>
                  <a:lnTo>
                    <a:pt x="269932" y="50482"/>
                  </a:lnTo>
                  <a:lnTo>
                    <a:pt x="321544" y="40498"/>
                  </a:lnTo>
                  <a:lnTo>
                    <a:pt x="376625" y="31475"/>
                  </a:lnTo>
                  <a:lnTo>
                    <a:pt x="434923" y="23468"/>
                  </a:lnTo>
                  <a:lnTo>
                    <a:pt x="496188" y="16536"/>
                  </a:lnTo>
                  <a:lnTo>
                    <a:pt x="560168" y="10736"/>
                  </a:lnTo>
                  <a:lnTo>
                    <a:pt x="626610" y="6125"/>
                  </a:lnTo>
                  <a:lnTo>
                    <a:pt x="695264" y="2760"/>
                  </a:lnTo>
                  <a:lnTo>
                    <a:pt x="765878" y="699"/>
                  </a:lnTo>
                  <a:lnTo>
                    <a:pt x="838200" y="0"/>
                  </a:lnTo>
                  <a:lnTo>
                    <a:pt x="910521" y="699"/>
                  </a:lnTo>
                  <a:lnTo>
                    <a:pt x="981135" y="2760"/>
                  </a:lnTo>
                  <a:lnTo>
                    <a:pt x="1049789" y="6125"/>
                  </a:lnTo>
                  <a:lnTo>
                    <a:pt x="1116231" y="10736"/>
                  </a:lnTo>
                  <a:lnTo>
                    <a:pt x="1180211" y="16536"/>
                  </a:lnTo>
                  <a:lnTo>
                    <a:pt x="1241476" y="23468"/>
                  </a:lnTo>
                  <a:lnTo>
                    <a:pt x="1299774" y="31475"/>
                  </a:lnTo>
                  <a:lnTo>
                    <a:pt x="1354855" y="40498"/>
                  </a:lnTo>
                  <a:lnTo>
                    <a:pt x="1406467" y="50482"/>
                  </a:lnTo>
                  <a:lnTo>
                    <a:pt x="1454357" y="61368"/>
                  </a:lnTo>
                  <a:lnTo>
                    <a:pt x="1498274" y="73100"/>
                  </a:lnTo>
                  <a:lnTo>
                    <a:pt x="1537967" y="85619"/>
                  </a:lnTo>
                  <a:lnTo>
                    <a:pt x="1603674" y="112792"/>
                  </a:lnTo>
                  <a:lnTo>
                    <a:pt x="1649463" y="142429"/>
                  </a:lnTo>
                  <a:lnTo>
                    <a:pt x="1673323" y="174070"/>
                  </a:lnTo>
                  <a:lnTo>
                    <a:pt x="1676400" y="190500"/>
                  </a:lnTo>
                  <a:lnTo>
                    <a:pt x="1673323" y="206929"/>
                  </a:lnTo>
                  <a:lnTo>
                    <a:pt x="1649463" y="238570"/>
                  </a:lnTo>
                  <a:lnTo>
                    <a:pt x="1603674" y="268207"/>
                  </a:lnTo>
                  <a:lnTo>
                    <a:pt x="1537967" y="295380"/>
                  </a:lnTo>
                  <a:lnTo>
                    <a:pt x="1498274" y="307899"/>
                  </a:lnTo>
                  <a:lnTo>
                    <a:pt x="1454357" y="319631"/>
                  </a:lnTo>
                  <a:lnTo>
                    <a:pt x="1406467" y="330517"/>
                  </a:lnTo>
                  <a:lnTo>
                    <a:pt x="1354855" y="340501"/>
                  </a:lnTo>
                  <a:lnTo>
                    <a:pt x="1299774" y="349524"/>
                  </a:lnTo>
                  <a:lnTo>
                    <a:pt x="1241476" y="357531"/>
                  </a:lnTo>
                  <a:lnTo>
                    <a:pt x="1180211" y="364463"/>
                  </a:lnTo>
                  <a:lnTo>
                    <a:pt x="1116231" y="370263"/>
                  </a:lnTo>
                  <a:lnTo>
                    <a:pt x="1049789" y="374874"/>
                  </a:lnTo>
                  <a:lnTo>
                    <a:pt x="981135" y="378239"/>
                  </a:lnTo>
                  <a:lnTo>
                    <a:pt x="910521" y="380300"/>
                  </a:lnTo>
                  <a:lnTo>
                    <a:pt x="838200" y="381000"/>
                  </a:lnTo>
                  <a:lnTo>
                    <a:pt x="765878" y="380300"/>
                  </a:lnTo>
                  <a:lnTo>
                    <a:pt x="695264" y="378239"/>
                  </a:lnTo>
                  <a:lnTo>
                    <a:pt x="626610" y="374874"/>
                  </a:lnTo>
                  <a:lnTo>
                    <a:pt x="560168" y="370263"/>
                  </a:lnTo>
                  <a:lnTo>
                    <a:pt x="496188" y="364463"/>
                  </a:lnTo>
                  <a:lnTo>
                    <a:pt x="434923" y="357531"/>
                  </a:lnTo>
                  <a:lnTo>
                    <a:pt x="376625" y="349524"/>
                  </a:lnTo>
                  <a:lnTo>
                    <a:pt x="321544" y="340501"/>
                  </a:lnTo>
                  <a:lnTo>
                    <a:pt x="269932" y="330517"/>
                  </a:lnTo>
                  <a:lnTo>
                    <a:pt x="222042" y="319631"/>
                  </a:lnTo>
                  <a:lnTo>
                    <a:pt x="178125" y="307899"/>
                  </a:lnTo>
                  <a:lnTo>
                    <a:pt x="138432" y="295380"/>
                  </a:lnTo>
                  <a:lnTo>
                    <a:pt x="72725" y="268207"/>
                  </a:lnTo>
                  <a:lnTo>
                    <a:pt x="26936" y="238570"/>
                  </a:lnTo>
                  <a:lnTo>
                    <a:pt x="3076" y="206929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86400" y="3860291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838200" y="0"/>
                  </a:moveTo>
                  <a:lnTo>
                    <a:pt x="765878" y="699"/>
                  </a:lnTo>
                  <a:lnTo>
                    <a:pt x="695264" y="2760"/>
                  </a:lnTo>
                  <a:lnTo>
                    <a:pt x="626610" y="6125"/>
                  </a:lnTo>
                  <a:lnTo>
                    <a:pt x="560168" y="10736"/>
                  </a:lnTo>
                  <a:lnTo>
                    <a:pt x="496188" y="16536"/>
                  </a:lnTo>
                  <a:lnTo>
                    <a:pt x="434923" y="23468"/>
                  </a:lnTo>
                  <a:lnTo>
                    <a:pt x="376625" y="31475"/>
                  </a:lnTo>
                  <a:lnTo>
                    <a:pt x="321544" y="40498"/>
                  </a:lnTo>
                  <a:lnTo>
                    <a:pt x="269932" y="50482"/>
                  </a:lnTo>
                  <a:lnTo>
                    <a:pt x="222042" y="61368"/>
                  </a:lnTo>
                  <a:lnTo>
                    <a:pt x="178125" y="73100"/>
                  </a:lnTo>
                  <a:lnTo>
                    <a:pt x="138432" y="85619"/>
                  </a:lnTo>
                  <a:lnTo>
                    <a:pt x="72725" y="112792"/>
                  </a:lnTo>
                  <a:lnTo>
                    <a:pt x="26936" y="142429"/>
                  </a:lnTo>
                  <a:lnTo>
                    <a:pt x="3076" y="174070"/>
                  </a:lnTo>
                  <a:lnTo>
                    <a:pt x="0" y="190499"/>
                  </a:lnTo>
                  <a:lnTo>
                    <a:pt x="3076" y="206929"/>
                  </a:lnTo>
                  <a:lnTo>
                    <a:pt x="26936" y="238570"/>
                  </a:lnTo>
                  <a:lnTo>
                    <a:pt x="72725" y="268207"/>
                  </a:lnTo>
                  <a:lnTo>
                    <a:pt x="138432" y="295380"/>
                  </a:lnTo>
                  <a:lnTo>
                    <a:pt x="178125" y="307899"/>
                  </a:lnTo>
                  <a:lnTo>
                    <a:pt x="222042" y="319631"/>
                  </a:lnTo>
                  <a:lnTo>
                    <a:pt x="269932" y="330517"/>
                  </a:lnTo>
                  <a:lnTo>
                    <a:pt x="321544" y="340501"/>
                  </a:lnTo>
                  <a:lnTo>
                    <a:pt x="376625" y="349524"/>
                  </a:lnTo>
                  <a:lnTo>
                    <a:pt x="434923" y="357531"/>
                  </a:lnTo>
                  <a:lnTo>
                    <a:pt x="496188" y="364463"/>
                  </a:lnTo>
                  <a:lnTo>
                    <a:pt x="560168" y="370263"/>
                  </a:lnTo>
                  <a:lnTo>
                    <a:pt x="626610" y="374874"/>
                  </a:lnTo>
                  <a:lnTo>
                    <a:pt x="695264" y="378239"/>
                  </a:lnTo>
                  <a:lnTo>
                    <a:pt x="765878" y="380300"/>
                  </a:lnTo>
                  <a:lnTo>
                    <a:pt x="838200" y="380999"/>
                  </a:lnTo>
                  <a:lnTo>
                    <a:pt x="910521" y="380300"/>
                  </a:lnTo>
                  <a:lnTo>
                    <a:pt x="981135" y="378239"/>
                  </a:lnTo>
                  <a:lnTo>
                    <a:pt x="1049789" y="374874"/>
                  </a:lnTo>
                  <a:lnTo>
                    <a:pt x="1116231" y="370263"/>
                  </a:lnTo>
                  <a:lnTo>
                    <a:pt x="1180211" y="364463"/>
                  </a:lnTo>
                  <a:lnTo>
                    <a:pt x="1241476" y="357531"/>
                  </a:lnTo>
                  <a:lnTo>
                    <a:pt x="1299774" y="349524"/>
                  </a:lnTo>
                  <a:lnTo>
                    <a:pt x="1354855" y="340501"/>
                  </a:lnTo>
                  <a:lnTo>
                    <a:pt x="1406467" y="330517"/>
                  </a:lnTo>
                  <a:lnTo>
                    <a:pt x="1454357" y="319631"/>
                  </a:lnTo>
                  <a:lnTo>
                    <a:pt x="1498274" y="307899"/>
                  </a:lnTo>
                  <a:lnTo>
                    <a:pt x="1537967" y="295380"/>
                  </a:lnTo>
                  <a:lnTo>
                    <a:pt x="1603674" y="268207"/>
                  </a:lnTo>
                  <a:lnTo>
                    <a:pt x="1649463" y="238570"/>
                  </a:lnTo>
                  <a:lnTo>
                    <a:pt x="1673323" y="206929"/>
                  </a:lnTo>
                  <a:lnTo>
                    <a:pt x="1676400" y="190499"/>
                  </a:lnTo>
                  <a:lnTo>
                    <a:pt x="1673323" y="174070"/>
                  </a:lnTo>
                  <a:lnTo>
                    <a:pt x="1649463" y="142429"/>
                  </a:lnTo>
                  <a:lnTo>
                    <a:pt x="1603674" y="112792"/>
                  </a:lnTo>
                  <a:lnTo>
                    <a:pt x="1537967" y="85619"/>
                  </a:lnTo>
                  <a:lnTo>
                    <a:pt x="1498274" y="73100"/>
                  </a:lnTo>
                  <a:lnTo>
                    <a:pt x="1454357" y="61368"/>
                  </a:lnTo>
                  <a:lnTo>
                    <a:pt x="1406467" y="50482"/>
                  </a:lnTo>
                  <a:lnTo>
                    <a:pt x="1354855" y="40498"/>
                  </a:lnTo>
                  <a:lnTo>
                    <a:pt x="1299774" y="31475"/>
                  </a:lnTo>
                  <a:lnTo>
                    <a:pt x="1241476" y="23468"/>
                  </a:lnTo>
                  <a:lnTo>
                    <a:pt x="1180211" y="16536"/>
                  </a:lnTo>
                  <a:lnTo>
                    <a:pt x="1116231" y="10736"/>
                  </a:lnTo>
                  <a:lnTo>
                    <a:pt x="1049789" y="6125"/>
                  </a:lnTo>
                  <a:lnTo>
                    <a:pt x="981135" y="2760"/>
                  </a:lnTo>
                  <a:lnTo>
                    <a:pt x="910521" y="69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86400" y="3860291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499"/>
                  </a:moveTo>
                  <a:lnTo>
                    <a:pt x="26936" y="142429"/>
                  </a:lnTo>
                  <a:lnTo>
                    <a:pt x="72725" y="112792"/>
                  </a:lnTo>
                  <a:lnTo>
                    <a:pt x="138432" y="85619"/>
                  </a:lnTo>
                  <a:lnTo>
                    <a:pt x="178125" y="73100"/>
                  </a:lnTo>
                  <a:lnTo>
                    <a:pt x="222042" y="61368"/>
                  </a:lnTo>
                  <a:lnTo>
                    <a:pt x="269932" y="50482"/>
                  </a:lnTo>
                  <a:lnTo>
                    <a:pt x="321544" y="40498"/>
                  </a:lnTo>
                  <a:lnTo>
                    <a:pt x="376625" y="31475"/>
                  </a:lnTo>
                  <a:lnTo>
                    <a:pt x="434923" y="23468"/>
                  </a:lnTo>
                  <a:lnTo>
                    <a:pt x="496188" y="16536"/>
                  </a:lnTo>
                  <a:lnTo>
                    <a:pt x="560168" y="10736"/>
                  </a:lnTo>
                  <a:lnTo>
                    <a:pt x="626610" y="6125"/>
                  </a:lnTo>
                  <a:lnTo>
                    <a:pt x="695264" y="2760"/>
                  </a:lnTo>
                  <a:lnTo>
                    <a:pt x="765878" y="699"/>
                  </a:lnTo>
                  <a:lnTo>
                    <a:pt x="838200" y="0"/>
                  </a:lnTo>
                  <a:lnTo>
                    <a:pt x="910521" y="699"/>
                  </a:lnTo>
                  <a:lnTo>
                    <a:pt x="981135" y="2760"/>
                  </a:lnTo>
                  <a:lnTo>
                    <a:pt x="1049789" y="6125"/>
                  </a:lnTo>
                  <a:lnTo>
                    <a:pt x="1116231" y="10736"/>
                  </a:lnTo>
                  <a:lnTo>
                    <a:pt x="1180211" y="16536"/>
                  </a:lnTo>
                  <a:lnTo>
                    <a:pt x="1241476" y="23468"/>
                  </a:lnTo>
                  <a:lnTo>
                    <a:pt x="1299774" y="31475"/>
                  </a:lnTo>
                  <a:lnTo>
                    <a:pt x="1354855" y="40498"/>
                  </a:lnTo>
                  <a:lnTo>
                    <a:pt x="1406467" y="50482"/>
                  </a:lnTo>
                  <a:lnTo>
                    <a:pt x="1454357" y="61368"/>
                  </a:lnTo>
                  <a:lnTo>
                    <a:pt x="1498274" y="73100"/>
                  </a:lnTo>
                  <a:lnTo>
                    <a:pt x="1537967" y="85619"/>
                  </a:lnTo>
                  <a:lnTo>
                    <a:pt x="1603674" y="112792"/>
                  </a:lnTo>
                  <a:lnTo>
                    <a:pt x="1649463" y="142429"/>
                  </a:lnTo>
                  <a:lnTo>
                    <a:pt x="1673323" y="174070"/>
                  </a:lnTo>
                  <a:lnTo>
                    <a:pt x="1676400" y="190499"/>
                  </a:lnTo>
                  <a:lnTo>
                    <a:pt x="1673323" y="206929"/>
                  </a:lnTo>
                  <a:lnTo>
                    <a:pt x="1649463" y="238570"/>
                  </a:lnTo>
                  <a:lnTo>
                    <a:pt x="1603674" y="268207"/>
                  </a:lnTo>
                  <a:lnTo>
                    <a:pt x="1537967" y="295380"/>
                  </a:lnTo>
                  <a:lnTo>
                    <a:pt x="1498274" y="307899"/>
                  </a:lnTo>
                  <a:lnTo>
                    <a:pt x="1454357" y="319631"/>
                  </a:lnTo>
                  <a:lnTo>
                    <a:pt x="1406467" y="330517"/>
                  </a:lnTo>
                  <a:lnTo>
                    <a:pt x="1354855" y="340501"/>
                  </a:lnTo>
                  <a:lnTo>
                    <a:pt x="1299774" y="349524"/>
                  </a:lnTo>
                  <a:lnTo>
                    <a:pt x="1241476" y="357531"/>
                  </a:lnTo>
                  <a:lnTo>
                    <a:pt x="1180211" y="364463"/>
                  </a:lnTo>
                  <a:lnTo>
                    <a:pt x="1116231" y="370263"/>
                  </a:lnTo>
                  <a:lnTo>
                    <a:pt x="1049789" y="374874"/>
                  </a:lnTo>
                  <a:lnTo>
                    <a:pt x="981135" y="378239"/>
                  </a:lnTo>
                  <a:lnTo>
                    <a:pt x="910521" y="380300"/>
                  </a:lnTo>
                  <a:lnTo>
                    <a:pt x="838200" y="380999"/>
                  </a:lnTo>
                  <a:lnTo>
                    <a:pt x="765878" y="380300"/>
                  </a:lnTo>
                  <a:lnTo>
                    <a:pt x="695264" y="378239"/>
                  </a:lnTo>
                  <a:lnTo>
                    <a:pt x="626610" y="374874"/>
                  </a:lnTo>
                  <a:lnTo>
                    <a:pt x="560168" y="370263"/>
                  </a:lnTo>
                  <a:lnTo>
                    <a:pt x="496188" y="364463"/>
                  </a:lnTo>
                  <a:lnTo>
                    <a:pt x="434923" y="357531"/>
                  </a:lnTo>
                  <a:lnTo>
                    <a:pt x="376625" y="349524"/>
                  </a:lnTo>
                  <a:lnTo>
                    <a:pt x="321544" y="340501"/>
                  </a:lnTo>
                  <a:lnTo>
                    <a:pt x="269932" y="330517"/>
                  </a:lnTo>
                  <a:lnTo>
                    <a:pt x="222042" y="319631"/>
                  </a:lnTo>
                  <a:lnTo>
                    <a:pt x="178125" y="307899"/>
                  </a:lnTo>
                  <a:lnTo>
                    <a:pt x="138432" y="295380"/>
                  </a:lnTo>
                  <a:lnTo>
                    <a:pt x="72725" y="268207"/>
                  </a:lnTo>
                  <a:lnTo>
                    <a:pt x="26936" y="238570"/>
                  </a:lnTo>
                  <a:lnTo>
                    <a:pt x="3076" y="206929"/>
                  </a:lnTo>
                  <a:lnTo>
                    <a:pt x="0" y="1904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29000" y="4000500"/>
              <a:ext cx="2057400" cy="76200"/>
            </a:xfrm>
            <a:custGeom>
              <a:avLst/>
              <a:gdLst/>
              <a:ahLst/>
              <a:cxnLst/>
              <a:rect l="l" t="t" r="r" b="b"/>
              <a:pathLst>
                <a:path w="2057400" h="76200">
                  <a:moveTo>
                    <a:pt x="1981200" y="0"/>
                  </a:moveTo>
                  <a:lnTo>
                    <a:pt x="1981200" y="76200"/>
                  </a:lnTo>
                  <a:lnTo>
                    <a:pt x="2044700" y="44450"/>
                  </a:lnTo>
                  <a:lnTo>
                    <a:pt x="1993900" y="44450"/>
                  </a:lnTo>
                  <a:lnTo>
                    <a:pt x="1993900" y="31750"/>
                  </a:lnTo>
                  <a:lnTo>
                    <a:pt x="2044700" y="31750"/>
                  </a:lnTo>
                  <a:lnTo>
                    <a:pt x="1981200" y="0"/>
                  </a:lnTo>
                  <a:close/>
                </a:path>
                <a:path w="2057400" h="76200">
                  <a:moveTo>
                    <a:pt x="1981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81200" y="44450"/>
                  </a:lnTo>
                  <a:lnTo>
                    <a:pt x="1981200" y="31750"/>
                  </a:lnTo>
                  <a:close/>
                </a:path>
                <a:path w="2057400" h="76200">
                  <a:moveTo>
                    <a:pt x="2044700" y="31750"/>
                  </a:moveTo>
                  <a:lnTo>
                    <a:pt x="1993900" y="31750"/>
                  </a:lnTo>
                  <a:lnTo>
                    <a:pt x="1993900" y="44450"/>
                  </a:lnTo>
                  <a:lnTo>
                    <a:pt x="2044700" y="44450"/>
                  </a:lnTo>
                  <a:lnTo>
                    <a:pt x="2057400" y="38100"/>
                  </a:lnTo>
                  <a:lnTo>
                    <a:pt x="2044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52600" y="44958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838200" y="0"/>
                  </a:moveTo>
                  <a:lnTo>
                    <a:pt x="765878" y="699"/>
                  </a:lnTo>
                  <a:lnTo>
                    <a:pt x="695264" y="2760"/>
                  </a:lnTo>
                  <a:lnTo>
                    <a:pt x="626610" y="6125"/>
                  </a:lnTo>
                  <a:lnTo>
                    <a:pt x="560168" y="10736"/>
                  </a:lnTo>
                  <a:lnTo>
                    <a:pt x="496188" y="16536"/>
                  </a:lnTo>
                  <a:lnTo>
                    <a:pt x="434923" y="23468"/>
                  </a:lnTo>
                  <a:lnTo>
                    <a:pt x="376625" y="31475"/>
                  </a:lnTo>
                  <a:lnTo>
                    <a:pt x="321544" y="40498"/>
                  </a:lnTo>
                  <a:lnTo>
                    <a:pt x="269932" y="50482"/>
                  </a:lnTo>
                  <a:lnTo>
                    <a:pt x="222042" y="61368"/>
                  </a:lnTo>
                  <a:lnTo>
                    <a:pt x="178125" y="73100"/>
                  </a:lnTo>
                  <a:lnTo>
                    <a:pt x="138432" y="85619"/>
                  </a:lnTo>
                  <a:lnTo>
                    <a:pt x="72725" y="112792"/>
                  </a:lnTo>
                  <a:lnTo>
                    <a:pt x="26936" y="142429"/>
                  </a:lnTo>
                  <a:lnTo>
                    <a:pt x="3076" y="174070"/>
                  </a:lnTo>
                  <a:lnTo>
                    <a:pt x="0" y="190500"/>
                  </a:lnTo>
                  <a:lnTo>
                    <a:pt x="3076" y="206929"/>
                  </a:lnTo>
                  <a:lnTo>
                    <a:pt x="26936" y="238570"/>
                  </a:lnTo>
                  <a:lnTo>
                    <a:pt x="72725" y="268207"/>
                  </a:lnTo>
                  <a:lnTo>
                    <a:pt x="138432" y="295380"/>
                  </a:lnTo>
                  <a:lnTo>
                    <a:pt x="178125" y="307899"/>
                  </a:lnTo>
                  <a:lnTo>
                    <a:pt x="222042" y="319631"/>
                  </a:lnTo>
                  <a:lnTo>
                    <a:pt x="269932" y="330517"/>
                  </a:lnTo>
                  <a:lnTo>
                    <a:pt x="321544" y="340501"/>
                  </a:lnTo>
                  <a:lnTo>
                    <a:pt x="376625" y="349524"/>
                  </a:lnTo>
                  <a:lnTo>
                    <a:pt x="434923" y="357531"/>
                  </a:lnTo>
                  <a:lnTo>
                    <a:pt x="496188" y="364463"/>
                  </a:lnTo>
                  <a:lnTo>
                    <a:pt x="560168" y="370263"/>
                  </a:lnTo>
                  <a:lnTo>
                    <a:pt x="626610" y="374874"/>
                  </a:lnTo>
                  <a:lnTo>
                    <a:pt x="695264" y="378239"/>
                  </a:lnTo>
                  <a:lnTo>
                    <a:pt x="765878" y="380300"/>
                  </a:lnTo>
                  <a:lnTo>
                    <a:pt x="838200" y="381000"/>
                  </a:lnTo>
                  <a:lnTo>
                    <a:pt x="910521" y="380300"/>
                  </a:lnTo>
                  <a:lnTo>
                    <a:pt x="981135" y="378239"/>
                  </a:lnTo>
                  <a:lnTo>
                    <a:pt x="1049789" y="374874"/>
                  </a:lnTo>
                  <a:lnTo>
                    <a:pt x="1116231" y="370263"/>
                  </a:lnTo>
                  <a:lnTo>
                    <a:pt x="1180211" y="364463"/>
                  </a:lnTo>
                  <a:lnTo>
                    <a:pt x="1241476" y="357531"/>
                  </a:lnTo>
                  <a:lnTo>
                    <a:pt x="1299774" y="349524"/>
                  </a:lnTo>
                  <a:lnTo>
                    <a:pt x="1354855" y="340501"/>
                  </a:lnTo>
                  <a:lnTo>
                    <a:pt x="1406467" y="330517"/>
                  </a:lnTo>
                  <a:lnTo>
                    <a:pt x="1454357" y="319631"/>
                  </a:lnTo>
                  <a:lnTo>
                    <a:pt x="1498274" y="307899"/>
                  </a:lnTo>
                  <a:lnTo>
                    <a:pt x="1537967" y="295380"/>
                  </a:lnTo>
                  <a:lnTo>
                    <a:pt x="1603674" y="268207"/>
                  </a:lnTo>
                  <a:lnTo>
                    <a:pt x="1649463" y="238570"/>
                  </a:lnTo>
                  <a:lnTo>
                    <a:pt x="1673323" y="206929"/>
                  </a:lnTo>
                  <a:lnTo>
                    <a:pt x="1676400" y="190500"/>
                  </a:lnTo>
                  <a:lnTo>
                    <a:pt x="1673323" y="174070"/>
                  </a:lnTo>
                  <a:lnTo>
                    <a:pt x="1649463" y="142429"/>
                  </a:lnTo>
                  <a:lnTo>
                    <a:pt x="1603674" y="112792"/>
                  </a:lnTo>
                  <a:lnTo>
                    <a:pt x="1537967" y="85619"/>
                  </a:lnTo>
                  <a:lnTo>
                    <a:pt x="1498274" y="73100"/>
                  </a:lnTo>
                  <a:lnTo>
                    <a:pt x="1454357" y="61368"/>
                  </a:lnTo>
                  <a:lnTo>
                    <a:pt x="1406467" y="50482"/>
                  </a:lnTo>
                  <a:lnTo>
                    <a:pt x="1354855" y="40498"/>
                  </a:lnTo>
                  <a:lnTo>
                    <a:pt x="1299774" y="31475"/>
                  </a:lnTo>
                  <a:lnTo>
                    <a:pt x="1241476" y="23468"/>
                  </a:lnTo>
                  <a:lnTo>
                    <a:pt x="1180211" y="16536"/>
                  </a:lnTo>
                  <a:lnTo>
                    <a:pt x="1116231" y="10736"/>
                  </a:lnTo>
                  <a:lnTo>
                    <a:pt x="1049789" y="6125"/>
                  </a:lnTo>
                  <a:lnTo>
                    <a:pt x="981135" y="2760"/>
                  </a:lnTo>
                  <a:lnTo>
                    <a:pt x="910521" y="69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52600" y="44958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500"/>
                  </a:moveTo>
                  <a:lnTo>
                    <a:pt x="26936" y="142429"/>
                  </a:lnTo>
                  <a:lnTo>
                    <a:pt x="72725" y="112792"/>
                  </a:lnTo>
                  <a:lnTo>
                    <a:pt x="138432" y="85619"/>
                  </a:lnTo>
                  <a:lnTo>
                    <a:pt x="178125" y="73100"/>
                  </a:lnTo>
                  <a:lnTo>
                    <a:pt x="222042" y="61368"/>
                  </a:lnTo>
                  <a:lnTo>
                    <a:pt x="269932" y="50482"/>
                  </a:lnTo>
                  <a:lnTo>
                    <a:pt x="321544" y="40498"/>
                  </a:lnTo>
                  <a:lnTo>
                    <a:pt x="376625" y="31475"/>
                  </a:lnTo>
                  <a:lnTo>
                    <a:pt x="434923" y="23468"/>
                  </a:lnTo>
                  <a:lnTo>
                    <a:pt x="496188" y="16536"/>
                  </a:lnTo>
                  <a:lnTo>
                    <a:pt x="560168" y="10736"/>
                  </a:lnTo>
                  <a:lnTo>
                    <a:pt x="626610" y="6125"/>
                  </a:lnTo>
                  <a:lnTo>
                    <a:pt x="695264" y="2760"/>
                  </a:lnTo>
                  <a:lnTo>
                    <a:pt x="765878" y="699"/>
                  </a:lnTo>
                  <a:lnTo>
                    <a:pt x="838200" y="0"/>
                  </a:lnTo>
                  <a:lnTo>
                    <a:pt x="910521" y="699"/>
                  </a:lnTo>
                  <a:lnTo>
                    <a:pt x="981135" y="2760"/>
                  </a:lnTo>
                  <a:lnTo>
                    <a:pt x="1049789" y="6125"/>
                  </a:lnTo>
                  <a:lnTo>
                    <a:pt x="1116231" y="10736"/>
                  </a:lnTo>
                  <a:lnTo>
                    <a:pt x="1180211" y="16536"/>
                  </a:lnTo>
                  <a:lnTo>
                    <a:pt x="1241476" y="23468"/>
                  </a:lnTo>
                  <a:lnTo>
                    <a:pt x="1299774" y="31475"/>
                  </a:lnTo>
                  <a:lnTo>
                    <a:pt x="1354855" y="40498"/>
                  </a:lnTo>
                  <a:lnTo>
                    <a:pt x="1406467" y="50482"/>
                  </a:lnTo>
                  <a:lnTo>
                    <a:pt x="1454357" y="61368"/>
                  </a:lnTo>
                  <a:lnTo>
                    <a:pt x="1498274" y="73100"/>
                  </a:lnTo>
                  <a:lnTo>
                    <a:pt x="1537967" y="85619"/>
                  </a:lnTo>
                  <a:lnTo>
                    <a:pt x="1603674" y="112792"/>
                  </a:lnTo>
                  <a:lnTo>
                    <a:pt x="1649463" y="142429"/>
                  </a:lnTo>
                  <a:lnTo>
                    <a:pt x="1673323" y="174070"/>
                  </a:lnTo>
                  <a:lnTo>
                    <a:pt x="1676400" y="190500"/>
                  </a:lnTo>
                  <a:lnTo>
                    <a:pt x="1673323" y="206929"/>
                  </a:lnTo>
                  <a:lnTo>
                    <a:pt x="1649463" y="238570"/>
                  </a:lnTo>
                  <a:lnTo>
                    <a:pt x="1603674" y="268207"/>
                  </a:lnTo>
                  <a:lnTo>
                    <a:pt x="1537967" y="295380"/>
                  </a:lnTo>
                  <a:lnTo>
                    <a:pt x="1498274" y="307899"/>
                  </a:lnTo>
                  <a:lnTo>
                    <a:pt x="1454357" y="319631"/>
                  </a:lnTo>
                  <a:lnTo>
                    <a:pt x="1406467" y="330517"/>
                  </a:lnTo>
                  <a:lnTo>
                    <a:pt x="1354855" y="340501"/>
                  </a:lnTo>
                  <a:lnTo>
                    <a:pt x="1299774" y="349524"/>
                  </a:lnTo>
                  <a:lnTo>
                    <a:pt x="1241476" y="357531"/>
                  </a:lnTo>
                  <a:lnTo>
                    <a:pt x="1180211" y="364463"/>
                  </a:lnTo>
                  <a:lnTo>
                    <a:pt x="1116231" y="370263"/>
                  </a:lnTo>
                  <a:lnTo>
                    <a:pt x="1049789" y="374874"/>
                  </a:lnTo>
                  <a:lnTo>
                    <a:pt x="981135" y="378239"/>
                  </a:lnTo>
                  <a:lnTo>
                    <a:pt x="910521" y="380300"/>
                  </a:lnTo>
                  <a:lnTo>
                    <a:pt x="838200" y="381000"/>
                  </a:lnTo>
                  <a:lnTo>
                    <a:pt x="765878" y="380300"/>
                  </a:lnTo>
                  <a:lnTo>
                    <a:pt x="695264" y="378239"/>
                  </a:lnTo>
                  <a:lnTo>
                    <a:pt x="626610" y="374874"/>
                  </a:lnTo>
                  <a:lnTo>
                    <a:pt x="560168" y="370263"/>
                  </a:lnTo>
                  <a:lnTo>
                    <a:pt x="496188" y="364463"/>
                  </a:lnTo>
                  <a:lnTo>
                    <a:pt x="434923" y="357531"/>
                  </a:lnTo>
                  <a:lnTo>
                    <a:pt x="376625" y="349524"/>
                  </a:lnTo>
                  <a:lnTo>
                    <a:pt x="321544" y="340501"/>
                  </a:lnTo>
                  <a:lnTo>
                    <a:pt x="269932" y="330517"/>
                  </a:lnTo>
                  <a:lnTo>
                    <a:pt x="222042" y="319631"/>
                  </a:lnTo>
                  <a:lnTo>
                    <a:pt x="178125" y="307899"/>
                  </a:lnTo>
                  <a:lnTo>
                    <a:pt x="138432" y="295380"/>
                  </a:lnTo>
                  <a:lnTo>
                    <a:pt x="72725" y="268207"/>
                  </a:lnTo>
                  <a:lnTo>
                    <a:pt x="26936" y="238570"/>
                  </a:lnTo>
                  <a:lnTo>
                    <a:pt x="3076" y="206929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41957" y="3335782"/>
            <a:ext cx="1297940" cy="152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주식별자</a:t>
            </a:r>
            <a:endParaRPr sz="20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외래식별자</a:t>
            </a:r>
            <a:endParaRPr sz="20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보조식별자</a:t>
            </a:r>
            <a:endParaRPr sz="2000">
              <a:latin typeface="돋움"/>
              <a:cs typeface="돋움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81637" y="4465129"/>
            <a:ext cx="1685925" cy="390525"/>
            <a:chOff x="5481637" y="4465129"/>
            <a:chExt cx="1685925" cy="390525"/>
          </a:xfrm>
        </p:grpSpPr>
        <p:sp>
          <p:nvSpPr>
            <p:cNvPr id="21" name="object 21"/>
            <p:cNvSpPr/>
            <p:nvPr/>
          </p:nvSpPr>
          <p:spPr>
            <a:xfrm>
              <a:off x="5486400" y="4469891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838200" y="0"/>
                  </a:moveTo>
                  <a:lnTo>
                    <a:pt x="765878" y="699"/>
                  </a:lnTo>
                  <a:lnTo>
                    <a:pt x="695264" y="2760"/>
                  </a:lnTo>
                  <a:lnTo>
                    <a:pt x="626610" y="6125"/>
                  </a:lnTo>
                  <a:lnTo>
                    <a:pt x="560168" y="10736"/>
                  </a:lnTo>
                  <a:lnTo>
                    <a:pt x="496188" y="16536"/>
                  </a:lnTo>
                  <a:lnTo>
                    <a:pt x="434923" y="23468"/>
                  </a:lnTo>
                  <a:lnTo>
                    <a:pt x="376625" y="31475"/>
                  </a:lnTo>
                  <a:lnTo>
                    <a:pt x="321544" y="40498"/>
                  </a:lnTo>
                  <a:lnTo>
                    <a:pt x="269932" y="50482"/>
                  </a:lnTo>
                  <a:lnTo>
                    <a:pt x="222042" y="61368"/>
                  </a:lnTo>
                  <a:lnTo>
                    <a:pt x="178125" y="73100"/>
                  </a:lnTo>
                  <a:lnTo>
                    <a:pt x="138432" y="85619"/>
                  </a:lnTo>
                  <a:lnTo>
                    <a:pt x="72725" y="112792"/>
                  </a:lnTo>
                  <a:lnTo>
                    <a:pt x="26936" y="142429"/>
                  </a:lnTo>
                  <a:lnTo>
                    <a:pt x="3076" y="174070"/>
                  </a:lnTo>
                  <a:lnTo>
                    <a:pt x="0" y="190499"/>
                  </a:lnTo>
                  <a:lnTo>
                    <a:pt x="3076" y="206929"/>
                  </a:lnTo>
                  <a:lnTo>
                    <a:pt x="26936" y="238570"/>
                  </a:lnTo>
                  <a:lnTo>
                    <a:pt x="72725" y="268207"/>
                  </a:lnTo>
                  <a:lnTo>
                    <a:pt x="138432" y="295380"/>
                  </a:lnTo>
                  <a:lnTo>
                    <a:pt x="178125" y="307899"/>
                  </a:lnTo>
                  <a:lnTo>
                    <a:pt x="222042" y="319631"/>
                  </a:lnTo>
                  <a:lnTo>
                    <a:pt x="269932" y="330517"/>
                  </a:lnTo>
                  <a:lnTo>
                    <a:pt x="321544" y="340501"/>
                  </a:lnTo>
                  <a:lnTo>
                    <a:pt x="376625" y="349524"/>
                  </a:lnTo>
                  <a:lnTo>
                    <a:pt x="434923" y="357531"/>
                  </a:lnTo>
                  <a:lnTo>
                    <a:pt x="496188" y="364463"/>
                  </a:lnTo>
                  <a:lnTo>
                    <a:pt x="560168" y="370263"/>
                  </a:lnTo>
                  <a:lnTo>
                    <a:pt x="626610" y="374874"/>
                  </a:lnTo>
                  <a:lnTo>
                    <a:pt x="695264" y="378239"/>
                  </a:lnTo>
                  <a:lnTo>
                    <a:pt x="765878" y="380300"/>
                  </a:lnTo>
                  <a:lnTo>
                    <a:pt x="838200" y="380999"/>
                  </a:lnTo>
                  <a:lnTo>
                    <a:pt x="910521" y="380300"/>
                  </a:lnTo>
                  <a:lnTo>
                    <a:pt x="981135" y="378239"/>
                  </a:lnTo>
                  <a:lnTo>
                    <a:pt x="1049789" y="374874"/>
                  </a:lnTo>
                  <a:lnTo>
                    <a:pt x="1116231" y="370263"/>
                  </a:lnTo>
                  <a:lnTo>
                    <a:pt x="1180211" y="364463"/>
                  </a:lnTo>
                  <a:lnTo>
                    <a:pt x="1241476" y="357531"/>
                  </a:lnTo>
                  <a:lnTo>
                    <a:pt x="1299774" y="349524"/>
                  </a:lnTo>
                  <a:lnTo>
                    <a:pt x="1354855" y="340501"/>
                  </a:lnTo>
                  <a:lnTo>
                    <a:pt x="1406467" y="330517"/>
                  </a:lnTo>
                  <a:lnTo>
                    <a:pt x="1454357" y="319631"/>
                  </a:lnTo>
                  <a:lnTo>
                    <a:pt x="1498274" y="307899"/>
                  </a:lnTo>
                  <a:lnTo>
                    <a:pt x="1537967" y="295380"/>
                  </a:lnTo>
                  <a:lnTo>
                    <a:pt x="1603674" y="268207"/>
                  </a:lnTo>
                  <a:lnTo>
                    <a:pt x="1649463" y="238570"/>
                  </a:lnTo>
                  <a:lnTo>
                    <a:pt x="1673323" y="206929"/>
                  </a:lnTo>
                  <a:lnTo>
                    <a:pt x="1676400" y="190499"/>
                  </a:lnTo>
                  <a:lnTo>
                    <a:pt x="1673323" y="174070"/>
                  </a:lnTo>
                  <a:lnTo>
                    <a:pt x="1649463" y="142429"/>
                  </a:lnTo>
                  <a:lnTo>
                    <a:pt x="1603674" y="112792"/>
                  </a:lnTo>
                  <a:lnTo>
                    <a:pt x="1537967" y="85619"/>
                  </a:lnTo>
                  <a:lnTo>
                    <a:pt x="1498274" y="73100"/>
                  </a:lnTo>
                  <a:lnTo>
                    <a:pt x="1454357" y="61368"/>
                  </a:lnTo>
                  <a:lnTo>
                    <a:pt x="1406467" y="50482"/>
                  </a:lnTo>
                  <a:lnTo>
                    <a:pt x="1354855" y="40498"/>
                  </a:lnTo>
                  <a:lnTo>
                    <a:pt x="1299774" y="31475"/>
                  </a:lnTo>
                  <a:lnTo>
                    <a:pt x="1241476" y="23468"/>
                  </a:lnTo>
                  <a:lnTo>
                    <a:pt x="1180211" y="16536"/>
                  </a:lnTo>
                  <a:lnTo>
                    <a:pt x="1116231" y="10736"/>
                  </a:lnTo>
                  <a:lnTo>
                    <a:pt x="1049789" y="6125"/>
                  </a:lnTo>
                  <a:lnTo>
                    <a:pt x="981135" y="2760"/>
                  </a:lnTo>
                  <a:lnTo>
                    <a:pt x="910521" y="69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86400" y="4469891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499"/>
                  </a:moveTo>
                  <a:lnTo>
                    <a:pt x="26936" y="142429"/>
                  </a:lnTo>
                  <a:lnTo>
                    <a:pt x="72725" y="112792"/>
                  </a:lnTo>
                  <a:lnTo>
                    <a:pt x="138432" y="85619"/>
                  </a:lnTo>
                  <a:lnTo>
                    <a:pt x="178125" y="73100"/>
                  </a:lnTo>
                  <a:lnTo>
                    <a:pt x="222042" y="61368"/>
                  </a:lnTo>
                  <a:lnTo>
                    <a:pt x="269932" y="50482"/>
                  </a:lnTo>
                  <a:lnTo>
                    <a:pt x="321544" y="40498"/>
                  </a:lnTo>
                  <a:lnTo>
                    <a:pt x="376625" y="31475"/>
                  </a:lnTo>
                  <a:lnTo>
                    <a:pt x="434923" y="23468"/>
                  </a:lnTo>
                  <a:lnTo>
                    <a:pt x="496188" y="16536"/>
                  </a:lnTo>
                  <a:lnTo>
                    <a:pt x="560168" y="10736"/>
                  </a:lnTo>
                  <a:lnTo>
                    <a:pt x="626610" y="6125"/>
                  </a:lnTo>
                  <a:lnTo>
                    <a:pt x="695264" y="2760"/>
                  </a:lnTo>
                  <a:lnTo>
                    <a:pt x="765878" y="699"/>
                  </a:lnTo>
                  <a:lnTo>
                    <a:pt x="838200" y="0"/>
                  </a:lnTo>
                  <a:lnTo>
                    <a:pt x="910521" y="699"/>
                  </a:lnTo>
                  <a:lnTo>
                    <a:pt x="981135" y="2760"/>
                  </a:lnTo>
                  <a:lnTo>
                    <a:pt x="1049789" y="6125"/>
                  </a:lnTo>
                  <a:lnTo>
                    <a:pt x="1116231" y="10736"/>
                  </a:lnTo>
                  <a:lnTo>
                    <a:pt x="1180211" y="16536"/>
                  </a:lnTo>
                  <a:lnTo>
                    <a:pt x="1241476" y="23468"/>
                  </a:lnTo>
                  <a:lnTo>
                    <a:pt x="1299774" y="31475"/>
                  </a:lnTo>
                  <a:lnTo>
                    <a:pt x="1354855" y="40498"/>
                  </a:lnTo>
                  <a:lnTo>
                    <a:pt x="1406467" y="50482"/>
                  </a:lnTo>
                  <a:lnTo>
                    <a:pt x="1454357" y="61368"/>
                  </a:lnTo>
                  <a:lnTo>
                    <a:pt x="1498274" y="73100"/>
                  </a:lnTo>
                  <a:lnTo>
                    <a:pt x="1537967" y="85619"/>
                  </a:lnTo>
                  <a:lnTo>
                    <a:pt x="1603674" y="112792"/>
                  </a:lnTo>
                  <a:lnTo>
                    <a:pt x="1649463" y="142429"/>
                  </a:lnTo>
                  <a:lnTo>
                    <a:pt x="1673323" y="174070"/>
                  </a:lnTo>
                  <a:lnTo>
                    <a:pt x="1676400" y="190499"/>
                  </a:lnTo>
                  <a:lnTo>
                    <a:pt x="1673323" y="206929"/>
                  </a:lnTo>
                  <a:lnTo>
                    <a:pt x="1649463" y="238570"/>
                  </a:lnTo>
                  <a:lnTo>
                    <a:pt x="1603674" y="268207"/>
                  </a:lnTo>
                  <a:lnTo>
                    <a:pt x="1537967" y="295380"/>
                  </a:lnTo>
                  <a:lnTo>
                    <a:pt x="1498274" y="307899"/>
                  </a:lnTo>
                  <a:lnTo>
                    <a:pt x="1454357" y="319631"/>
                  </a:lnTo>
                  <a:lnTo>
                    <a:pt x="1406467" y="330517"/>
                  </a:lnTo>
                  <a:lnTo>
                    <a:pt x="1354855" y="340501"/>
                  </a:lnTo>
                  <a:lnTo>
                    <a:pt x="1299774" y="349524"/>
                  </a:lnTo>
                  <a:lnTo>
                    <a:pt x="1241476" y="357531"/>
                  </a:lnTo>
                  <a:lnTo>
                    <a:pt x="1180211" y="364463"/>
                  </a:lnTo>
                  <a:lnTo>
                    <a:pt x="1116231" y="370263"/>
                  </a:lnTo>
                  <a:lnTo>
                    <a:pt x="1049789" y="374874"/>
                  </a:lnTo>
                  <a:lnTo>
                    <a:pt x="981135" y="378239"/>
                  </a:lnTo>
                  <a:lnTo>
                    <a:pt x="910521" y="380300"/>
                  </a:lnTo>
                  <a:lnTo>
                    <a:pt x="838200" y="380999"/>
                  </a:lnTo>
                  <a:lnTo>
                    <a:pt x="765878" y="380300"/>
                  </a:lnTo>
                  <a:lnTo>
                    <a:pt x="695264" y="378239"/>
                  </a:lnTo>
                  <a:lnTo>
                    <a:pt x="626610" y="374874"/>
                  </a:lnTo>
                  <a:lnTo>
                    <a:pt x="560168" y="370263"/>
                  </a:lnTo>
                  <a:lnTo>
                    <a:pt x="496188" y="364463"/>
                  </a:lnTo>
                  <a:lnTo>
                    <a:pt x="434923" y="357531"/>
                  </a:lnTo>
                  <a:lnTo>
                    <a:pt x="376625" y="349524"/>
                  </a:lnTo>
                  <a:lnTo>
                    <a:pt x="321544" y="340501"/>
                  </a:lnTo>
                  <a:lnTo>
                    <a:pt x="269932" y="330517"/>
                  </a:lnTo>
                  <a:lnTo>
                    <a:pt x="222042" y="319631"/>
                  </a:lnTo>
                  <a:lnTo>
                    <a:pt x="178125" y="307899"/>
                  </a:lnTo>
                  <a:lnTo>
                    <a:pt x="138432" y="295380"/>
                  </a:lnTo>
                  <a:lnTo>
                    <a:pt x="72725" y="268207"/>
                  </a:lnTo>
                  <a:lnTo>
                    <a:pt x="26936" y="238570"/>
                  </a:lnTo>
                  <a:lnTo>
                    <a:pt x="3076" y="206929"/>
                  </a:lnTo>
                  <a:lnTo>
                    <a:pt x="0" y="1904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930900" y="3310508"/>
            <a:ext cx="789305" cy="152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기본키</a:t>
            </a:r>
            <a:endParaRPr sz="20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외래키</a:t>
            </a:r>
            <a:endParaRPr sz="20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돋움"/>
                <a:cs typeface="돋움"/>
              </a:rPr>
              <a:t>대체키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29000" y="4610100"/>
            <a:ext cx="2057400" cy="76200"/>
          </a:xfrm>
          <a:custGeom>
            <a:avLst/>
            <a:gdLst/>
            <a:ahLst/>
            <a:cxnLst/>
            <a:rect l="l" t="t" r="r" b="b"/>
            <a:pathLst>
              <a:path w="2057400" h="76200">
                <a:moveTo>
                  <a:pt x="1981200" y="0"/>
                </a:moveTo>
                <a:lnTo>
                  <a:pt x="1981200" y="76200"/>
                </a:lnTo>
                <a:lnTo>
                  <a:pt x="2044700" y="44450"/>
                </a:lnTo>
                <a:lnTo>
                  <a:pt x="1993900" y="44450"/>
                </a:lnTo>
                <a:lnTo>
                  <a:pt x="1993900" y="31750"/>
                </a:lnTo>
                <a:lnTo>
                  <a:pt x="2044700" y="31750"/>
                </a:lnTo>
                <a:lnTo>
                  <a:pt x="1981200" y="0"/>
                </a:lnTo>
                <a:close/>
              </a:path>
              <a:path w="2057400" h="76200">
                <a:moveTo>
                  <a:pt x="1981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81200" y="44450"/>
                </a:lnTo>
                <a:lnTo>
                  <a:pt x="1981200" y="31750"/>
                </a:lnTo>
                <a:close/>
              </a:path>
              <a:path w="2057400" h="76200">
                <a:moveTo>
                  <a:pt x="2044700" y="31750"/>
                </a:moveTo>
                <a:lnTo>
                  <a:pt x="1993900" y="31750"/>
                </a:lnTo>
                <a:lnTo>
                  <a:pt x="1993900" y="44450"/>
                </a:lnTo>
                <a:lnTo>
                  <a:pt x="2044700" y="44450"/>
                </a:lnTo>
                <a:lnTo>
                  <a:pt x="2057400" y="38100"/>
                </a:lnTo>
                <a:lnTo>
                  <a:pt x="2044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53987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3.5</a:t>
            </a:r>
            <a:r>
              <a:rPr sz="3000" spc="-80"/>
              <a:t> </a:t>
            </a:r>
            <a:r>
              <a:rPr sz="3000" spc="20"/>
              <a:t>주식별자와</a:t>
            </a:r>
            <a:r>
              <a:rPr sz="3000" spc="-110"/>
              <a:t> </a:t>
            </a:r>
            <a:r>
              <a:rPr sz="3000" spc="35"/>
              <a:t>외래</a:t>
            </a:r>
            <a:r>
              <a:rPr sz="3000" spc="-75"/>
              <a:t> </a:t>
            </a:r>
            <a:r>
              <a:rPr sz="3000" spc="15"/>
              <a:t>식별자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78130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주식별자의</a:t>
            </a:r>
            <a:r>
              <a:rPr sz="2000" b="1" spc="-120">
                <a:latin typeface="굴림"/>
                <a:cs typeface="굴림"/>
              </a:rPr>
              <a:t> </a:t>
            </a:r>
            <a:r>
              <a:rPr sz="2000" b="1" spc="25">
                <a:latin typeface="굴림"/>
                <a:cs typeface="굴림"/>
              </a:rPr>
              <a:t>표현</a:t>
            </a:r>
            <a:r>
              <a:rPr sz="2000" b="1" spc="-10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방법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8712" y="2822511"/>
          <a:ext cx="1641475" cy="203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</a:tblGrid>
              <a:tr h="334645">
                <a:tc>
                  <a:txBody>
                    <a:bodyPr vert="horz" lIns="0" tIns="43814" rIns="0" bIns="0" anchor="t" anchorCtr="0"/>
                    <a:p>
                      <a:pPr marL="468630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사원정보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 vert="horz" lIns="0" tIns="43814" rIns="0" bIns="0" anchor="t" anchorCtr="0"/>
                    <a:p>
                      <a:pPr marL="315595" indent="-224790">
                        <a:lnSpc>
                          <a:spcPct val="100000"/>
                        </a:lnSpc>
                        <a:spcBef>
                          <a:spcPts val="345"/>
                        </a:spcBef>
                        <a:buChar char="◆"/>
                        <a:tabLst>
                          <a:tab pos="316230" algn="l"/>
                        </a:tabLst>
                        <a:defRPr/>
                      </a:pPr>
                      <a:r>
                        <a:rPr sz="1400" b="1" spc="15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사번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3820">
                <a:tc>
                  <a:txBody>
                    <a:bodyPr vert="horz" lIns="0" tIns="43814" rIns="0" bIns="0" anchor="t" anchorCtr="0"/>
                    <a:p>
                      <a:pPr marL="91440" marR="485140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이름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>
                          <a:latin typeface="돋움"/>
                          <a:cs typeface="돋움"/>
                        </a:rPr>
                        <a:t>주민</a:t>
                      </a:r>
                      <a:r>
                        <a:rPr sz="1400" b="1" spc="-30">
                          <a:latin typeface="돋움"/>
                          <a:cs typeface="돋움"/>
                        </a:rPr>
                        <a:t>등</a:t>
                      </a:r>
                      <a:r>
                        <a:rPr sz="1400" b="1" spc="-40">
                          <a:latin typeface="돋움"/>
                          <a:cs typeface="돋움"/>
                        </a:rPr>
                        <a:t>록</a:t>
                      </a:r>
                      <a:r>
                        <a:rPr sz="1400" b="1" spc="-3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생년월일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나이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부서코드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19512" y="2822511"/>
          <a:ext cx="1641475" cy="203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</a:tblGrid>
              <a:tr h="334645">
                <a:tc>
                  <a:txBody>
                    <a:bodyPr vert="horz" lIns="0" tIns="43814" rIns="0" bIns="0" anchor="t" anchorCtr="0"/>
                    <a:p>
                      <a:pPr marL="468630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사원정보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 vert="horz" lIns="0" tIns="43814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사번</a:t>
                      </a:r>
                      <a:r>
                        <a:rPr sz="1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(PK)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3820">
                <a:tc>
                  <a:txBody>
                    <a:bodyPr vert="horz" lIns="0" tIns="43814" rIns="0" bIns="0" anchor="t" anchorCtr="0"/>
                    <a:p>
                      <a:pPr marL="92075" marR="485140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이름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>
                          <a:latin typeface="돋움"/>
                          <a:cs typeface="돋움"/>
                        </a:rPr>
                        <a:t>주민</a:t>
                      </a:r>
                      <a:r>
                        <a:rPr sz="1400" b="1" spc="-30">
                          <a:latin typeface="돋움"/>
                          <a:cs typeface="돋움"/>
                        </a:rPr>
                        <a:t>등</a:t>
                      </a:r>
                      <a:r>
                        <a:rPr sz="1400" b="1" spc="-40">
                          <a:latin typeface="돋움"/>
                          <a:cs typeface="돋움"/>
                        </a:rPr>
                        <a:t>록</a:t>
                      </a:r>
                      <a:r>
                        <a:rPr sz="1400" b="1" spc="-3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생년월일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나이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부서코드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81712" y="2822511"/>
          <a:ext cx="1641475" cy="2039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</a:tblGrid>
              <a:tr h="334645">
                <a:tc>
                  <a:txBody>
                    <a:bodyPr vert="horz" lIns="0" tIns="43814" rIns="0" bIns="0" anchor="t" anchorCtr="0"/>
                    <a:p>
                      <a:pPr marL="469265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사원정보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4975">
                <a:tc>
                  <a:txBody>
                    <a:bodyPr vert="horz" lIns="0" tIns="43814" rIns="0" bIns="0" anchor="t" anchorCtr="0"/>
                    <a:p>
                      <a:pPr marL="92075" marR="485140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사번</a:t>
                      </a:r>
                      <a:r>
                        <a:rPr sz="1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(PK) </a:t>
                      </a:r>
                      <a:r>
                        <a:rPr sz="1400" b="1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이름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>
                          <a:latin typeface="돋움"/>
                          <a:cs typeface="돋움"/>
                        </a:rPr>
                        <a:t>주민</a:t>
                      </a:r>
                      <a:r>
                        <a:rPr sz="1400" b="1" spc="-25">
                          <a:latin typeface="돋움"/>
                          <a:cs typeface="돋움"/>
                        </a:rPr>
                        <a:t>등</a:t>
                      </a:r>
                      <a:r>
                        <a:rPr sz="1400" b="1" spc="-40">
                          <a:latin typeface="돋움"/>
                          <a:cs typeface="돋움"/>
                        </a:rPr>
                        <a:t>록</a:t>
                      </a:r>
                      <a:r>
                        <a:rPr sz="1400" b="1" spc="-25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생년월일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나이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부서코드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 rot="0">
            <a:off x="1748027" y="5253228"/>
            <a:ext cx="390525" cy="314325"/>
            <a:chOff x="1748027" y="5253228"/>
            <a:chExt cx="390525" cy="314325"/>
          </a:xfrm>
        </p:grpSpPr>
        <p:sp>
          <p:nvSpPr>
            <p:cNvPr id="8" name="object 8"/>
            <p:cNvSpPr/>
            <p:nvPr/>
          </p:nvSpPr>
          <p:spPr>
            <a:xfrm>
              <a:off x="1752599" y="5257800"/>
              <a:ext cx="381000" cy="304800"/>
            </a:xfrm>
            <a:custGeom>
              <a:avLst/>
              <a:gdLst/>
              <a:rect l="l" t="t" r="r" b="b"/>
              <a:pathLst>
                <a:path w="381000" h="304800">
                  <a:moveTo>
                    <a:pt x="190500" y="0"/>
                  </a:moveTo>
                  <a:lnTo>
                    <a:pt x="0" y="76200"/>
                  </a:lnTo>
                  <a:lnTo>
                    <a:pt x="95250" y="76200"/>
                  </a:lnTo>
                  <a:lnTo>
                    <a:pt x="95250" y="304800"/>
                  </a:lnTo>
                  <a:lnTo>
                    <a:pt x="285750" y="304800"/>
                  </a:lnTo>
                  <a:lnTo>
                    <a:pt x="285750" y="76200"/>
                  </a:lnTo>
                  <a:lnTo>
                    <a:pt x="381000" y="762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object 9"/>
            <p:cNvSpPr/>
            <p:nvPr/>
          </p:nvSpPr>
          <p:spPr>
            <a:xfrm>
              <a:off x="1752599" y="5257800"/>
              <a:ext cx="381000" cy="304800"/>
            </a:xfrm>
            <a:custGeom>
              <a:avLst/>
              <a:gdLst/>
              <a:rect l="l" t="t" r="r" b="b"/>
              <a:pathLst>
                <a:path w="381000" h="304800">
                  <a:moveTo>
                    <a:pt x="0" y="76200"/>
                  </a:moveTo>
                  <a:lnTo>
                    <a:pt x="190500" y="0"/>
                  </a:lnTo>
                  <a:lnTo>
                    <a:pt x="381000" y="76200"/>
                  </a:lnTo>
                  <a:lnTo>
                    <a:pt x="285750" y="76200"/>
                  </a:lnTo>
                  <a:lnTo>
                    <a:pt x="285750" y="304800"/>
                  </a:lnTo>
                  <a:lnTo>
                    <a:pt x="95250" y="304800"/>
                  </a:lnTo>
                  <a:lnTo>
                    <a:pt x="95250" y="762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66189" y="5680964"/>
            <a:ext cx="1245235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돋움"/>
                <a:cs typeface="돋움"/>
              </a:rPr>
              <a:t>이것을</a:t>
            </a:r>
            <a:r>
              <a:rPr sz="1800" spc="-9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사용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39</a:t>
            </a:fld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3200400" y="5867400"/>
            <a:ext cx="5491480" cy="376555"/>
          </a:xfrm>
          <a:prstGeom prst="rect">
            <a:avLst/>
          </a:prstGeom>
          <a:solidFill>
            <a:srgbClr val="ffff99"/>
          </a:solidFill>
          <a:ln w="9144">
            <a:solidFill>
              <a:srgbClr val="3333cc"/>
            </a:solidFill>
          </a:ln>
        </p:spPr>
        <p:txBody>
          <a:bodyPr vert="horz" wrap="square" lIns="0" tIns="54610" rIns="0" bIns="0">
            <a:spAutoFit/>
          </a:bodyPr>
          <a:lstStyle/>
          <a:p>
            <a:pPr marL="92075">
              <a:lnSpc>
                <a:spcPct val="100000"/>
              </a:lnSpc>
              <a:spcBef>
                <a:spcPts val="430"/>
              </a:spcBef>
              <a:defRPr/>
            </a:pPr>
            <a:r>
              <a:rPr sz="1800" b="1" spc="20">
                <a:latin typeface="굴림"/>
                <a:cs typeface="굴림"/>
              </a:rPr>
              <a:t>엔티티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내에서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인스턴스와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인스턴스를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구별하는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기준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3.1</a:t>
            </a:r>
            <a:r>
              <a:rPr sz="3000" spc="-104"/>
              <a:t> </a:t>
            </a:r>
            <a:r>
              <a:rPr sz="3000" spc="15"/>
              <a:t>개요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 rot="0">
            <a:off x="604837" y="2052637"/>
            <a:ext cx="7858125" cy="1990725"/>
            <a:chOff x="604837" y="2052637"/>
            <a:chExt cx="7858125" cy="1990725"/>
          </a:xfrm>
        </p:grpSpPr>
        <p:sp>
          <p:nvSpPr>
            <p:cNvPr id="4" name="object 4"/>
            <p:cNvSpPr/>
            <p:nvPr/>
          </p:nvSpPr>
          <p:spPr>
            <a:xfrm>
              <a:off x="990600" y="4038600"/>
              <a:ext cx="7467600" cy="0"/>
            </a:xfrm>
            <a:custGeom>
              <a:avLst/>
              <a:gdLst/>
              <a:rect l="l" t="t" r="r" b="b"/>
              <a:pathLst>
                <a:path w="74676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2057400"/>
              <a:ext cx="1295400" cy="381000"/>
            </a:xfrm>
            <a:custGeom>
              <a:avLst/>
              <a:gdLst/>
              <a:rect l="l" t="t" r="r" b="b"/>
              <a:pathLst>
                <a:path w="1295400" h="381000">
                  <a:moveTo>
                    <a:pt x="647700" y="0"/>
                  </a:moveTo>
                  <a:lnTo>
                    <a:pt x="577124" y="1118"/>
                  </a:lnTo>
                  <a:lnTo>
                    <a:pt x="508751" y="4396"/>
                  </a:lnTo>
                  <a:lnTo>
                    <a:pt x="442974" y="9717"/>
                  </a:lnTo>
                  <a:lnTo>
                    <a:pt x="380189" y="16964"/>
                  </a:lnTo>
                  <a:lnTo>
                    <a:pt x="320790" y="26020"/>
                  </a:lnTo>
                  <a:lnTo>
                    <a:pt x="265174" y="36771"/>
                  </a:lnTo>
                  <a:lnTo>
                    <a:pt x="213734" y="49098"/>
                  </a:lnTo>
                  <a:lnTo>
                    <a:pt x="166867" y="62885"/>
                  </a:lnTo>
                  <a:lnTo>
                    <a:pt x="124966" y="78016"/>
                  </a:lnTo>
                  <a:lnTo>
                    <a:pt x="88428" y="94375"/>
                  </a:lnTo>
                  <a:lnTo>
                    <a:pt x="33019" y="130308"/>
                  </a:lnTo>
                  <a:lnTo>
                    <a:pt x="3800" y="169752"/>
                  </a:lnTo>
                  <a:lnTo>
                    <a:pt x="0" y="190500"/>
                  </a:lnTo>
                  <a:lnTo>
                    <a:pt x="3800" y="211247"/>
                  </a:lnTo>
                  <a:lnTo>
                    <a:pt x="33019" y="250691"/>
                  </a:lnTo>
                  <a:lnTo>
                    <a:pt x="88428" y="286624"/>
                  </a:lnTo>
                  <a:lnTo>
                    <a:pt x="124966" y="302983"/>
                  </a:lnTo>
                  <a:lnTo>
                    <a:pt x="166867" y="318114"/>
                  </a:lnTo>
                  <a:lnTo>
                    <a:pt x="213734" y="331901"/>
                  </a:lnTo>
                  <a:lnTo>
                    <a:pt x="265174" y="344228"/>
                  </a:lnTo>
                  <a:lnTo>
                    <a:pt x="320790" y="354979"/>
                  </a:lnTo>
                  <a:lnTo>
                    <a:pt x="380189" y="364035"/>
                  </a:lnTo>
                  <a:lnTo>
                    <a:pt x="442974" y="371282"/>
                  </a:lnTo>
                  <a:lnTo>
                    <a:pt x="508751" y="376603"/>
                  </a:lnTo>
                  <a:lnTo>
                    <a:pt x="577124" y="379881"/>
                  </a:lnTo>
                  <a:lnTo>
                    <a:pt x="647700" y="381000"/>
                  </a:lnTo>
                  <a:lnTo>
                    <a:pt x="718281" y="379881"/>
                  </a:lnTo>
                  <a:lnTo>
                    <a:pt x="786660" y="376603"/>
                  </a:lnTo>
                  <a:lnTo>
                    <a:pt x="852440" y="371282"/>
                  </a:lnTo>
                  <a:lnTo>
                    <a:pt x="915227" y="364035"/>
                  </a:lnTo>
                  <a:lnTo>
                    <a:pt x="974626" y="354979"/>
                  </a:lnTo>
                  <a:lnTo>
                    <a:pt x="1030242" y="344228"/>
                  </a:lnTo>
                  <a:lnTo>
                    <a:pt x="1081680" y="331901"/>
                  </a:lnTo>
                  <a:lnTo>
                    <a:pt x="1128546" y="318114"/>
                  </a:lnTo>
                  <a:lnTo>
                    <a:pt x="1170444" y="302983"/>
                  </a:lnTo>
                  <a:lnTo>
                    <a:pt x="1206979" y="286624"/>
                  </a:lnTo>
                  <a:lnTo>
                    <a:pt x="1262384" y="250691"/>
                  </a:lnTo>
                  <a:lnTo>
                    <a:pt x="1291599" y="211247"/>
                  </a:lnTo>
                  <a:lnTo>
                    <a:pt x="1295400" y="190500"/>
                  </a:lnTo>
                  <a:lnTo>
                    <a:pt x="1291599" y="169752"/>
                  </a:lnTo>
                  <a:lnTo>
                    <a:pt x="1262384" y="130308"/>
                  </a:lnTo>
                  <a:lnTo>
                    <a:pt x="1206979" y="94375"/>
                  </a:lnTo>
                  <a:lnTo>
                    <a:pt x="1170444" y="78016"/>
                  </a:lnTo>
                  <a:lnTo>
                    <a:pt x="1128546" y="62885"/>
                  </a:lnTo>
                  <a:lnTo>
                    <a:pt x="1081680" y="49098"/>
                  </a:lnTo>
                  <a:lnTo>
                    <a:pt x="1030242" y="36771"/>
                  </a:lnTo>
                  <a:lnTo>
                    <a:pt x="974626" y="26020"/>
                  </a:lnTo>
                  <a:lnTo>
                    <a:pt x="915227" y="16964"/>
                  </a:lnTo>
                  <a:lnTo>
                    <a:pt x="852440" y="9717"/>
                  </a:lnTo>
                  <a:lnTo>
                    <a:pt x="786660" y="4396"/>
                  </a:lnTo>
                  <a:lnTo>
                    <a:pt x="718281" y="111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" y="2057400"/>
              <a:ext cx="1295400" cy="381000"/>
            </a:xfrm>
            <a:custGeom>
              <a:avLst/>
              <a:gdLst/>
              <a:rect l="l" t="t" r="r" b="b"/>
              <a:pathLst>
                <a:path w="1295400" h="381000">
                  <a:moveTo>
                    <a:pt x="0" y="190500"/>
                  </a:moveTo>
                  <a:lnTo>
                    <a:pt x="14938" y="149649"/>
                  </a:lnTo>
                  <a:lnTo>
                    <a:pt x="57647" y="111844"/>
                  </a:lnTo>
                  <a:lnTo>
                    <a:pt x="124966" y="78016"/>
                  </a:lnTo>
                  <a:lnTo>
                    <a:pt x="166867" y="62885"/>
                  </a:lnTo>
                  <a:lnTo>
                    <a:pt x="213734" y="49098"/>
                  </a:lnTo>
                  <a:lnTo>
                    <a:pt x="265174" y="36771"/>
                  </a:lnTo>
                  <a:lnTo>
                    <a:pt x="320790" y="26020"/>
                  </a:lnTo>
                  <a:lnTo>
                    <a:pt x="380189" y="16964"/>
                  </a:lnTo>
                  <a:lnTo>
                    <a:pt x="442974" y="9717"/>
                  </a:lnTo>
                  <a:lnTo>
                    <a:pt x="508751" y="4396"/>
                  </a:lnTo>
                  <a:lnTo>
                    <a:pt x="577124" y="1118"/>
                  </a:lnTo>
                  <a:lnTo>
                    <a:pt x="647700" y="0"/>
                  </a:lnTo>
                  <a:lnTo>
                    <a:pt x="718281" y="1118"/>
                  </a:lnTo>
                  <a:lnTo>
                    <a:pt x="786660" y="4396"/>
                  </a:lnTo>
                  <a:lnTo>
                    <a:pt x="852440" y="9717"/>
                  </a:lnTo>
                  <a:lnTo>
                    <a:pt x="915227" y="16964"/>
                  </a:lnTo>
                  <a:lnTo>
                    <a:pt x="974626" y="26020"/>
                  </a:lnTo>
                  <a:lnTo>
                    <a:pt x="1030242" y="36771"/>
                  </a:lnTo>
                  <a:lnTo>
                    <a:pt x="1081680" y="49098"/>
                  </a:lnTo>
                  <a:lnTo>
                    <a:pt x="1128546" y="62885"/>
                  </a:lnTo>
                  <a:lnTo>
                    <a:pt x="1170444" y="78016"/>
                  </a:lnTo>
                  <a:lnTo>
                    <a:pt x="1206979" y="94375"/>
                  </a:lnTo>
                  <a:lnTo>
                    <a:pt x="1262384" y="130308"/>
                  </a:lnTo>
                  <a:lnTo>
                    <a:pt x="1291599" y="169752"/>
                  </a:lnTo>
                  <a:lnTo>
                    <a:pt x="1295400" y="190500"/>
                  </a:lnTo>
                  <a:lnTo>
                    <a:pt x="1291599" y="211247"/>
                  </a:lnTo>
                  <a:lnTo>
                    <a:pt x="1262384" y="250691"/>
                  </a:lnTo>
                  <a:lnTo>
                    <a:pt x="1206979" y="286624"/>
                  </a:lnTo>
                  <a:lnTo>
                    <a:pt x="1170444" y="302983"/>
                  </a:lnTo>
                  <a:lnTo>
                    <a:pt x="1128546" y="318114"/>
                  </a:lnTo>
                  <a:lnTo>
                    <a:pt x="1081680" y="331901"/>
                  </a:lnTo>
                  <a:lnTo>
                    <a:pt x="1030242" y="344228"/>
                  </a:lnTo>
                  <a:lnTo>
                    <a:pt x="974626" y="354979"/>
                  </a:lnTo>
                  <a:lnTo>
                    <a:pt x="915227" y="364035"/>
                  </a:lnTo>
                  <a:lnTo>
                    <a:pt x="852440" y="371282"/>
                  </a:lnTo>
                  <a:lnTo>
                    <a:pt x="786660" y="376603"/>
                  </a:lnTo>
                  <a:lnTo>
                    <a:pt x="718281" y="379881"/>
                  </a:lnTo>
                  <a:lnTo>
                    <a:pt x="647700" y="381000"/>
                  </a:lnTo>
                  <a:lnTo>
                    <a:pt x="577124" y="379881"/>
                  </a:lnTo>
                  <a:lnTo>
                    <a:pt x="508751" y="376603"/>
                  </a:lnTo>
                  <a:lnTo>
                    <a:pt x="442974" y="371282"/>
                  </a:lnTo>
                  <a:lnTo>
                    <a:pt x="380189" y="364035"/>
                  </a:lnTo>
                  <a:lnTo>
                    <a:pt x="320790" y="354979"/>
                  </a:lnTo>
                  <a:lnTo>
                    <a:pt x="265174" y="344228"/>
                  </a:lnTo>
                  <a:lnTo>
                    <a:pt x="213734" y="331901"/>
                  </a:lnTo>
                  <a:lnTo>
                    <a:pt x="166867" y="318114"/>
                  </a:lnTo>
                  <a:lnTo>
                    <a:pt x="124966" y="302983"/>
                  </a:lnTo>
                  <a:lnTo>
                    <a:pt x="88428" y="286624"/>
                  </a:lnTo>
                  <a:lnTo>
                    <a:pt x="33019" y="250691"/>
                  </a:lnTo>
                  <a:lnTo>
                    <a:pt x="3800" y="211247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9863" y="2106295"/>
            <a:ext cx="113411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latin typeface="돋움"/>
                <a:cs typeface="돋움"/>
              </a:rPr>
              <a:t>Real</a:t>
            </a:r>
            <a:r>
              <a:rPr sz="1800" spc="-8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world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 rot="0">
            <a:off x="604837" y="4186237"/>
            <a:ext cx="1304925" cy="619125"/>
            <a:chOff x="604837" y="4186237"/>
            <a:chExt cx="1304925" cy="619125"/>
          </a:xfrm>
        </p:grpSpPr>
        <p:sp>
          <p:nvSpPr>
            <p:cNvPr id="9" name="object 9"/>
            <p:cNvSpPr/>
            <p:nvPr/>
          </p:nvSpPr>
          <p:spPr>
            <a:xfrm>
              <a:off x="609600" y="4191000"/>
              <a:ext cx="1295400" cy="609600"/>
            </a:xfrm>
            <a:custGeom>
              <a:avLst/>
              <a:gdLst/>
              <a:rect l="l" t="t" r="r" b="b"/>
              <a:pathLst>
                <a:path w="1295400" h="609600">
                  <a:moveTo>
                    <a:pt x="647700" y="0"/>
                  </a:moveTo>
                  <a:lnTo>
                    <a:pt x="585321" y="1395"/>
                  </a:lnTo>
                  <a:lnTo>
                    <a:pt x="524620" y="5498"/>
                  </a:lnTo>
                  <a:lnTo>
                    <a:pt x="465868" y="12179"/>
                  </a:lnTo>
                  <a:lnTo>
                    <a:pt x="409337" y="21310"/>
                  </a:lnTo>
                  <a:lnTo>
                    <a:pt x="355298" y="32764"/>
                  </a:lnTo>
                  <a:lnTo>
                    <a:pt x="304022" y="46413"/>
                  </a:lnTo>
                  <a:lnTo>
                    <a:pt x="255781" y="62128"/>
                  </a:lnTo>
                  <a:lnTo>
                    <a:pt x="210847" y="79782"/>
                  </a:lnTo>
                  <a:lnTo>
                    <a:pt x="169490" y="99247"/>
                  </a:lnTo>
                  <a:lnTo>
                    <a:pt x="131982" y="120395"/>
                  </a:lnTo>
                  <a:lnTo>
                    <a:pt x="98595" y="143097"/>
                  </a:lnTo>
                  <a:lnTo>
                    <a:pt x="45267" y="192655"/>
                  </a:lnTo>
                  <a:lnTo>
                    <a:pt x="11678" y="246897"/>
                  </a:lnTo>
                  <a:lnTo>
                    <a:pt x="0" y="304800"/>
                  </a:lnTo>
                  <a:lnTo>
                    <a:pt x="2964" y="334144"/>
                  </a:lnTo>
                  <a:lnTo>
                    <a:pt x="25870" y="390344"/>
                  </a:lnTo>
                  <a:lnTo>
                    <a:pt x="69599" y="442372"/>
                  </a:lnTo>
                  <a:lnTo>
                    <a:pt x="131982" y="489204"/>
                  </a:lnTo>
                  <a:lnTo>
                    <a:pt x="169490" y="510352"/>
                  </a:lnTo>
                  <a:lnTo>
                    <a:pt x="210847" y="529817"/>
                  </a:lnTo>
                  <a:lnTo>
                    <a:pt x="255781" y="547471"/>
                  </a:lnTo>
                  <a:lnTo>
                    <a:pt x="304022" y="563186"/>
                  </a:lnTo>
                  <a:lnTo>
                    <a:pt x="355298" y="576835"/>
                  </a:lnTo>
                  <a:lnTo>
                    <a:pt x="409337" y="588289"/>
                  </a:lnTo>
                  <a:lnTo>
                    <a:pt x="465868" y="597420"/>
                  </a:lnTo>
                  <a:lnTo>
                    <a:pt x="524620" y="604101"/>
                  </a:lnTo>
                  <a:lnTo>
                    <a:pt x="585321" y="608204"/>
                  </a:lnTo>
                  <a:lnTo>
                    <a:pt x="647700" y="609600"/>
                  </a:lnTo>
                  <a:lnTo>
                    <a:pt x="710084" y="608204"/>
                  </a:lnTo>
                  <a:lnTo>
                    <a:pt x="770790" y="604101"/>
                  </a:lnTo>
                  <a:lnTo>
                    <a:pt x="829545" y="597420"/>
                  </a:lnTo>
                  <a:lnTo>
                    <a:pt x="886078" y="588289"/>
                  </a:lnTo>
                  <a:lnTo>
                    <a:pt x="940118" y="576835"/>
                  </a:lnTo>
                  <a:lnTo>
                    <a:pt x="991394" y="563186"/>
                  </a:lnTo>
                  <a:lnTo>
                    <a:pt x="1039634" y="547471"/>
                  </a:lnTo>
                  <a:lnTo>
                    <a:pt x="1084567" y="529817"/>
                  </a:lnTo>
                  <a:lnTo>
                    <a:pt x="1125923" y="510352"/>
                  </a:lnTo>
                  <a:lnTo>
                    <a:pt x="1163428" y="489204"/>
                  </a:lnTo>
                  <a:lnTo>
                    <a:pt x="1196813" y="466502"/>
                  </a:lnTo>
                  <a:lnTo>
                    <a:pt x="1250137" y="416944"/>
                  </a:lnTo>
                  <a:lnTo>
                    <a:pt x="1283722" y="362702"/>
                  </a:lnTo>
                  <a:lnTo>
                    <a:pt x="1295400" y="304800"/>
                  </a:lnTo>
                  <a:lnTo>
                    <a:pt x="1292435" y="275455"/>
                  </a:lnTo>
                  <a:lnTo>
                    <a:pt x="1269532" y="219255"/>
                  </a:lnTo>
                  <a:lnTo>
                    <a:pt x="1225807" y="167227"/>
                  </a:lnTo>
                  <a:lnTo>
                    <a:pt x="1163428" y="120395"/>
                  </a:lnTo>
                  <a:lnTo>
                    <a:pt x="1125923" y="99247"/>
                  </a:lnTo>
                  <a:lnTo>
                    <a:pt x="1084567" y="79782"/>
                  </a:lnTo>
                  <a:lnTo>
                    <a:pt x="1039634" y="62128"/>
                  </a:lnTo>
                  <a:lnTo>
                    <a:pt x="991394" y="46413"/>
                  </a:lnTo>
                  <a:lnTo>
                    <a:pt x="940118" y="32764"/>
                  </a:lnTo>
                  <a:lnTo>
                    <a:pt x="886078" y="21310"/>
                  </a:lnTo>
                  <a:lnTo>
                    <a:pt x="829545" y="12179"/>
                  </a:lnTo>
                  <a:lnTo>
                    <a:pt x="770790" y="5498"/>
                  </a:lnTo>
                  <a:lnTo>
                    <a:pt x="710084" y="139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" y="4191000"/>
              <a:ext cx="1295400" cy="609600"/>
            </a:xfrm>
            <a:custGeom>
              <a:avLst/>
              <a:gdLst/>
              <a:rect l="l" t="t" r="r" b="b"/>
              <a:pathLst>
                <a:path w="1295400" h="609600">
                  <a:moveTo>
                    <a:pt x="0" y="304800"/>
                  </a:moveTo>
                  <a:lnTo>
                    <a:pt x="11678" y="246897"/>
                  </a:lnTo>
                  <a:lnTo>
                    <a:pt x="45267" y="192655"/>
                  </a:lnTo>
                  <a:lnTo>
                    <a:pt x="98595" y="143097"/>
                  </a:lnTo>
                  <a:lnTo>
                    <a:pt x="131982" y="120395"/>
                  </a:lnTo>
                  <a:lnTo>
                    <a:pt x="169490" y="99247"/>
                  </a:lnTo>
                  <a:lnTo>
                    <a:pt x="210847" y="79782"/>
                  </a:lnTo>
                  <a:lnTo>
                    <a:pt x="255781" y="62128"/>
                  </a:lnTo>
                  <a:lnTo>
                    <a:pt x="304022" y="46413"/>
                  </a:lnTo>
                  <a:lnTo>
                    <a:pt x="355298" y="32764"/>
                  </a:lnTo>
                  <a:lnTo>
                    <a:pt x="409337" y="21310"/>
                  </a:lnTo>
                  <a:lnTo>
                    <a:pt x="465868" y="12179"/>
                  </a:lnTo>
                  <a:lnTo>
                    <a:pt x="524620" y="5498"/>
                  </a:lnTo>
                  <a:lnTo>
                    <a:pt x="585321" y="1395"/>
                  </a:lnTo>
                  <a:lnTo>
                    <a:pt x="647700" y="0"/>
                  </a:lnTo>
                  <a:lnTo>
                    <a:pt x="710084" y="1395"/>
                  </a:lnTo>
                  <a:lnTo>
                    <a:pt x="770790" y="5498"/>
                  </a:lnTo>
                  <a:lnTo>
                    <a:pt x="829545" y="12179"/>
                  </a:lnTo>
                  <a:lnTo>
                    <a:pt x="886078" y="21310"/>
                  </a:lnTo>
                  <a:lnTo>
                    <a:pt x="940118" y="32764"/>
                  </a:lnTo>
                  <a:lnTo>
                    <a:pt x="991394" y="46413"/>
                  </a:lnTo>
                  <a:lnTo>
                    <a:pt x="1039634" y="62128"/>
                  </a:lnTo>
                  <a:lnTo>
                    <a:pt x="1084567" y="79782"/>
                  </a:lnTo>
                  <a:lnTo>
                    <a:pt x="1125923" y="99247"/>
                  </a:lnTo>
                  <a:lnTo>
                    <a:pt x="1163428" y="120395"/>
                  </a:lnTo>
                  <a:lnTo>
                    <a:pt x="1196813" y="143097"/>
                  </a:lnTo>
                  <a:lnTo>
                    <a:pt x="1250137" y="192655"/>
                  </a:lnTo>
                  <a:lnTo>
                    <a:pt x="1283722" y="246897"/>
                  </a:lnTo>
                  <a:lnTo>
                    <a:pt x="1295400" y="304800"/>
                  </a:lnTo>
                  <a:lnTo>
                    <a:pt x="1292435" y="334144"/>
                  </a:lnTo>
                  <a:lnTo>
                    <a:pt x="1269532" y="390344"/>
                  </a:lnTo>
                  <a:lnTo>
                    <a:pt x="1225807" y="442372"/>
                  </a:lnTo>
                  <a:lnTo>
                    <a:pt x="1163428" y="489204"/>
                  </a:lnTo>
                  <a:lnTo>
                    <a:pt x="1125923" y="510352"/>
                  </a:lnTo>
                  <a:lnTo>
                    <a:pt x="1084567" y="529817"/>
                  </a:lnTo>
                  <a:lnTo>
                    <a:pt x="1039634" y="547471"/>
                  </a:lnTo>
                  <a:lnTo>
                    <a:pt x="991394" y="563186"/>
                  </a:lnTo>
                  <a:lnTo>
                    <a:pt x="940118" y="576835"/>
                  </a:lnTo>
                  <a:lnTo>
                    <a:pt x="886078" y="588289"/>
                  </a:lnTo>
                  <a:lnTo>
                    <a:pt x="829545" y="597420"/>
                  </a:lnTo>
                  <a:lnTo>
                    <a:pt x="770790" y="604101"/>
                  </a:lnTo>
                  <a:lnTo>
                    <a:pt x="710084" y="608204"/>
                  </a:lnTo>
                  <a:lnTo>
                    <a:pt x="647700" y="609600"/>
                  </a:lnTo>
                  <a:lnTo>
                    <a:pt x="585321" y="608204"/>
                  </a:lnTo>
                  <a:lnTo>
                    <a:pt x="524620" y="604101"/>
                  </a:lnTo>
                  <a:lnTo>
                    <a:pt x="465868" y="597420"/>
                  </a:lnTo>
                  <a:lnTo>
                    <a:pt x="409337" y="588289"/>
                  </a:lnTo>
                  <a:lnTo>
                    <a:pt x="355298" y="576835"/>
                  </a:lnTo>
                  <a:lnTo>
                    <a:pt x="304022" y="563186"/>
                  </a:lnTo>
                  <a:lnTo>
                    <a:pt x="255781" y="547471"/>
                  </a:lnTo>
                  <a:lnTo>
                    <a:pt x="210847" y="529817"/>
                  </a:lnTo>
                  <a:lnTo>
                    <a:pt x="169490" y="510352"/>
                  </a:lnTo>
                  <a:lnTo>
                    <a:pt x="131982" y="489204"/>
                  </a:lnTo>
                  <a:lnTo>
                    <a:pt x="98595" y="466502"/>
                  </a:lnTo>
                  <a:lnTo>
                    <a:pt x="45267" y="416944"/>
                  </a:lnTo>
                  <a:lnTo>
                    <a:pt x="11678" y="362702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0344" y="4217670"/>
            <a:ext cx="1074420" cy="57404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돋움"/>
                <a:cs typeface="돋움"/>
              </a:rPr>
              <a:t>Computer  world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12" name="object 12"/>
          <p:cNvGrpSpPr/>
          <p:nvPr/>
        </p:nvGrpSpPr>
        <p:grpSpPr>
          <a:xfrm rot="0">
            <a:off x="2603876" y="1366837"/>
            <a:ext cx="4638040" cy="2322830"/>
            <a:chOff x="2603876" y="1366837"/>
            <a:chExt cx="4638040" cy="2322830"/>
          </a:xfrm>
        </p:grpSpPr>
        <p:pic>
          <p:nvPicPr>
            <p:cNvPr id="13" name="object 1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54535" y="2317688"/>
              <a:ext cx="1286933" cy="12268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603876" y="2291575"/>
              <a:ext cx="1242436" cy="13976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4200" y="1371600"/>
              <a:ext cx="1905000" cy="822960"/>
            </a:xfrm>
            <a:custGeom>
              <a:avLst/>
              <a:gdLst/>
              <a:rect l="l" t="t" r="r" b="b"/>
              <a:pathLst>
                <a:path w="1905000" h="822960">
                  <a:moveTo>
                    <a:pt x="793750" y="685800"/>
                  </a:moveTo>
                  <a:lnTo>
                    <a:pt x="317500" y="685800"/>
                  </a:lnTo>
                  <a:lnTo>
                    <a:pt x="118999" y="822960"/>
                  </a:lnTo>
                  <a:lnTo>
                    <a:pt x="793750" y="685800"/>
                  </a:lnTo>
                  <a:close/>
                </a:path>
                <a:path w="1905000" h="822960">
                  <a:moveTo>
                    <a:pt x="17907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1790700" y="685800"/>
                  </a:lnTo>
                  <a:lnTo>
                    <a:pt x="1835187" y="676816"/>
                  </a:lnTo>
                  <a:lnTo>
                    <a:pt x="1871519" y="652319"/>
                  </a:lnTo>
                  <a:lnTo>
                    <a:pt x="1896016" y="615987"/>
                  </a:lnTo>
                  <a:lnTo>
                    <a:pt x="1905000" y="571500"/>
                  </a:lnTo>
                  <a:lnTo>
                    <a:pt x="1905000" y="114300"/>
                  </a:lnTo>
                  <a:lnTo>
                    <a:pt x="1896016" y="69812"/>
                  </a:lnTo>
                  <a:lnTo>
                    <a:pt x="1871519" y="33480"/>
                  </a:lnTo>
                  <a:lnTo>
                    <a:pt x="1835187" y="8983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200" y="1371600"/>
              <a:ext cx="1905000" cy="822960"/>
            </a:xfrm>
            <a:custGeom>
              <a:avLst/>
              <a:gdLst/>
              <a:rect l="l" t="t" r="r" b="b"/>
              <a:pathLst>
                <a:path w="1905000" h="82296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317500" y="0"/>
                  </a:lnTo>
                  <a:lnTo>
                    <a:pt x="793750" y="0"/>
                  </a:lnTo>
                  <a:lnTo>
                    <a:pt x="1790700" y="0"/>
                  </a:lnTo>
                  <a:lnTo>
                    <a:pt x="1835187" y="8983"/>
                  </a:lnTo>
                  <a:lnTo>
                    <a:pt x="1871519" y="33480"/>
                  </a:lnTo>
                  <a:lnTo>
                    <a:pt x="1896016" y="69812"/>
                  </a:lnTo>
                  <a:lnTo>
                    <a:pt x="1905000" y="114300"/>
                  </a:lnTo>
                  <a:lnTo>
                    <a:pt x="1905000" y="400050"/>
                  </a:lnTo>
                  <a:lnTo>
                    <a:pt x="1905000" y="571500"/>
                  </a:lnTo>
                  <a:lnTo>
                    <a:pt x="1896016" y="615987"/>
                  </a:lnTo>
                  <a:lnTo>
                    <a:pt x="1871519" y="652319"/>
                  </a:lnTo>
                  <a:lnTo>
                    <a:pt x="1835187" y="676816"/>
                  </a:lnTo>
                  <a:lnTo>
                    <a:pt x="1790700" y="685800"/>
                  </a:lnTo>
                  <a:lnTo>
                    <a:pt x="793750" y="685800"/>
                  </a:lnTo>
                  <a:lnTo>
                    <a:pt x="118999" y="822960"/>
                  </a:lnTo>
                  <a:lnTo>
                    <a:pt x="3175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40005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28796" y="1433829"/>
            <a:ext cx="1496695" cy="523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Times New Roman"/>
                <a:cs typeface="Times New Roman"/>
              </a:rPr>
              <a:t>“</a:t>
            </a:r>
            <a:r>
              <a:rPr sz="1600" spc="-5">
                <a:latin typeface="돋움"/>
                <a:cs typeface="돋움"/>
              </a:rPr>
              <a:t>삼국지”</a:t>
            </a:r>
            <a:r>
              <a:rPr sz="1600" spc="-4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대여해</a:t>
            </a:r>
            <a:endParaRPr sz="1600" spc="-5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  <a:defRPr/>
            </a:pPr>
            <a:r>
              <a:rPr sz="1600" spc="-5">
                <a:latin typeface="돋움"/>
                <a:cs typeface="돋움"/>
              </a:rPr>
              <a:t>주세요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 rot="0">
            <a:off x="6319837" y="1595437"/>
            <a:ext cx="1914525" cy="668655"/>
            <a:chOff x="6319837" y="1595437"/>
            <a:chExt cx="1914525" cy="668655"/>
          </a:xfrm>
        </p:grpSpPr>
        <p:sp>
          <p:nvSpPr>
            <p:cNvPr id="19" name="object 19"/>
            <p:cNvSpPr/>
            <p:nvPr/>
          </p:nvSpPr>
          <p:spPr>
            <a:xfrm>
              <a:off x="6324600" y="1600200"/>
              <a:ext cx="1905000" cy="659130"/>
            </a:xfrm>
            <a:custGeom>
              <a:avLst/>
              <a:gdLst/>
              <a:rect l="l" t="t" r="r" b="b"/>
              <a:pathLst>
                <a:path w="1905000" h="659130">
                  <a:moveTo>
                    <a:pt x="793750" y="457200"/>
                  </a:moveTo>
                  <a:lnTo>
                    <a:pt x="317500" y="457200"/>
                  </a:lnTo>
                  <a:lnTo>
                    <a:pt x="274700" y="658749"/>
                  </a:lnTo>
                  <a:lnTo>
                    <a:pt x="793750" y="457200"/>
                  </a:lnTo>
                  <a:close/>
                </a:path>
                <a:path w="1905000" h="659130">
                  <a:moveTo>
                    <a:pt x="18288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828800" y="457200"/>
                  </a:lnTo>
                  <a:lnTo>
                    <a:pt x="1858440" y="451205"/>
                  </a:lnTo>
                  <a:lnTo>
                    <a:pt x="1882663" y="434863"/>
                  </a:lnTo>
                  <a:lnTo>
                    <a:pt x="1899005" y="410640"/>
                  </a:lnTo>
                  <a:lnTo>
                    <a:pt x="1905000" y="381000"/>
                  </a:lnTo>
                  <a:lnTo>
                    <a:pt x="1905000" y="76200"/>
                  </a:lnTo>
                  <a:lnTo>
                    <a:pt x="1899005" y="46559"/>
                  </a:lnTo>
                  <a:lnTo>
                    <a:pt x="1882663" y="22336"/>
                  </a:lnTo>
                  <a:lnTo>
                    <a:pt x="1858440" y="5994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6324600" y="1600200"/>
              <a:ext cx="1905000" cy="659130"/>
            </a:xfrm>
            <a:custGeom>
              <a:avLst/>
              <a:gdLst/>
              <a:rect l="l" t="t" r="r" b="b"/>
              <a:pathLst>
                <a:path w="1905000" h="65913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317500" y="0"/>
                  </a:lnTo>
                  <a:lnTo>
                    <a:pt x="793750" y="0"/>
                  </a:lnTo>
                  <a:lnTo>
                    <a:pt x="1828800" y="0"/>
                  </a:lnTo>
                  <a:lnTo>
                    <a:pt x="1858440" y="5994"/>
                  </a:lnTo>
                  <a:lnTo>
                    <a:pt x="1882663" y="22336"/>
                  </a:lnTo>
                  <a:lnTo>
                    <a:pt x="1899005" y="46559"/>
                  </a:lnTo>
                  <a:lnTo>
                    <a:pt x="1905000" y="76200"/>
                  </a:lnTo>
                  <a:lnTo>
                    <a:pt x="1905000" y="266700"/>
                  </a:lnTo>
                  <a:lnTo>
                    <a:pt x="1905000" y="381000"/>
                  </a:lnTo>
                  <a:lnTo>
                    <a:pt x="1899005" y="410640"/>
                  </a:lnTo>
                  <a:lnTo>
                    <a:pt x="1882663" y="434863"/>
                  </a:lnTo>
                  <a:lnTo>
                    <a:pt x="1858440" y="451205"/>
                  </a:lnTo>
                  <a:lnTo>
                    <a:pt x="1828800" y="457200"/>
                  </a:lnTo>
                  <a:lnTo>
                    <a:pt x="793750" y="457200"/>
                  </a:lnTo>
                  <a:lnTo>
                    <a:pt x="274700" y="658749"/>
                  </a:lnTo>
                  <a:lnTo>
                    <a:pt x="3175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70344" y="1662175"/>
            <a:ext cx="141414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돋움"/>
                <a:cs typeface="돋움"/>
              </a:rPr>
              <a:t>2박</a:t>
            </a:r>
            <a:r>
              <a:rPr sz="1600" spc="-35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3일</a:t>
            </a:r>
            <a:r>
              <a:rPr sz="1600" spc="-3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입니다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86200" y="3238500"/>
            <a:ext cx="1905000" cy="76200"/>
          </a:xfrm>
          <a:custGeom>
            <a:avLst/>
            <a:gdLst/>
            <a:rect l="l" t="t" r="r" b="b"/>
            <a:pathLst>
              <a:path w="1905000" h="76200">
                <a:moveTo>
                  <a:pt x="1905000" y="31750"/>
                </a:moveTo>
                <a:lnTo>
                  <a:pt x="1854200" y="31750"/>
                </a:lnTo>
                <a:lnTo>
                  <a:pt x="18542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  <a:path w="1905000" h="76200">
                <a:moveTo>
                  <a:pt x="18161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816100" y="44450"/>
                </a:lnTo>
                <a:lnTo>
                  <a:pt x="1816100" y="31750"/>
                </a:lnTo>
                <a:close/>
              </a:path>
              <a:path w="1905000" h="76200">
                <a:moveTo>
                  <a:pt x="1727200" y="31750"/>
                </a:moveTo>
                <a:lnTo>
                  <a:pt x="1676400" y="31750"/>
                </a:lnTo>
                <a:lnTo>
                  <a:pt x="1676400" y="44450"/>
                </a:lnTo>
                <a:lnTo>
                  <a:pt x="1727200" y="44450"/>
                </a:lnTo>
                <a:lnTo>
                  <a:pt x="1727200" y="31750"/>
                </a:lnTo>
                <a:close/>
              </a:path>
              <a:path w="1905000" h="76200">
                <a:moveTo>
                  <a:pt x="16383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38300" y="44450"/>
                </a:lnTo>
                <a:lnTo>
                  <a:pt x="1638300" y="31750"/>
                </a:lnTo>
                <a:close/>
              </a:path>
              <a:path w="1905000" h="76200">
                <a:moveTo>
                  <a:pt x="1549400" y="31750"/>
                </a:moveTo>
                <a:lnTo>
                  <a:pt x="1498600" y="31750"/>
                </a:lnTo>
                <a:lnTo>
                  <a:pt x="1498600" y="44450"/>
                </a:lnTo>
                <a:lnTo>
                  <a:pt x="1549400" y="44450"/>
                </a:lnTo>
                <a:lnTo>
                  <a:pt x="1549400" y="31750"/>
                </a:lnTo>
                <a:close/>
              </a:path>
              <a:path w="1905000" h="76200">
                <a:moveTo>
                  <a:pt x="14605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60500" y="44450"/>
                </a:lnTo>
                <a:lnTo>
                  <a:pt x="1460500" y="31750"/>
                </a:lnTo>
                <a:close/>
              </a:path>
              <a:path w="1905000" h="76200">
                <a:moveTo>
                  <a:pt x="1371600" y="31750"/>
                </a:moveTo>
                <a:lnTo>
                  <a:pt x="1320800" y="31750"/>
                </a:lnTo>
                <a:lnTo>
                  <a:pt x="13208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1905000" h="76200">
                <a:moveTo>
                  <a:pt x="12827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82700" y="44450"/>
                </a:lnTo>
                <a:lnTo>
                  <a:pt x="1282700" y="31750"/>
                </a:lnTo>
                <a:close/>
              </a:path>
              <a:path w="1905000" h="76200">
                <a:moveTo>
                  <a:pt x="1193800" y="31750"/>
                </a:moveTo>
                <a:lnTo>
                  <a:pt x="1143000" y="31750"/>
                </a:lnTo>
                <a:lnTo>
                  <a:pt x="11430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1905000" h="76200">
                <a:moveTo>
                  <a:pt x="11049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104900" y="44450"/>
                </a:lnTo>
                <a:lnTo>
                  <a:pt x="1104900" y="31750"/>
                </a:lnTo>
                <a:close/>
              </a:path>
              <a:path w="1905000" h="76200">
                <a:moveTo>
                  <a:pt x="1016000" y="31750"/>
                </a:moveTo>
                <a:lnTo>
                  <a:pt x="965200" y="31750"/>
                </a:lnTo>
                <a:lnTo>
                  <a:pt x="9652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1905000" h="76200">
                <a:moveTo>
                  <a:pt x="9271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927100" y="44450"/>
                </a:lnTo>
                <a:lnTo>
                  <a:pt x="927100" y="31750"/>
                </a:lnTo>
                <a:close/>
              </a:path>
              <a:path w="1905000" h="76200">
                <a:moveTo>
                  <a:pt x="838200" y="31750"/>
                </a:moveTo>
                <a:lnTo>
                  <a:pt x="787400" y="31750"/>
                </a:lnTo>
                <a:lnTo>
                  <a:pt x="7874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1905000" h="762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49300" y="31750"/>
                </a:lnTo>
                <a:close/>
              </a:path>
              <a:path w="1905000" h="76200">
                <a:moveTo>
                  <a:pt x="660400" y="31750"/>
                </a:moveTo>
                <a:lnTo>
                  <a:pt x="609600" y="31750"/>
                </a:lnTo>
                <a:lnTo>
                  <a:pt x="6096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1905000" h="76200">
                <a:moveTo>
                  <a:pt x="5715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71500" y="44450"/>
                </a:lnTo>
                <a:lnTo>
                  <a:pt x="571500" y="31750"/>
                </a:lnTo>
                <a:close/>
              </a:path>
              <a:path w="1905000" h="76200">
                <a:moveTo>
                  <a:pt x="482600" y="31750"/>
                </a:moveTo>
                <a:lnTo>
                  <a:pt x="431800" y="31750"/>
                </a:lnTo>
                <a:lnTo>
                  <a:pt x="4318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1905000" h="76200">
                <a:moveTo>
                  <a:pt x="3937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1905000" h="76200">
                <a:moveTo>
                  <a:pt x="3048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1905000" h="76200">
                <a:moveTo>
                  <a:pt x="2159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215900" y="44450"/>
                </a:lnTo>
                <a:lnTo>
                  <a:pt x="215900" y="31750"/>
                </a:lnTo>
                <a:close/>
              </a:path>
              <a:path w="1905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1905000" h="76200">
                <a:moveTo>
                  <a:pt x="127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284476" y="4421123"/>
          <a:ext cx="1286510" cy="174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510"/>
              </a:tblGrid>
              <a:tr h="273685">
                <a:tc>
                  <a:txBody>
                    <a:bodyPr vert="horz" lIns="0" tIns="3683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고객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 vert="horz" lIns="0" tIns="43814" rIns="0" bIns="0" anchor="t" anchorCtr="0"/>
                    <a:p>
                      <a:pPr marL="317500" indent="-179705">
                        <a:lnSpc>
                          <a:spcPct val="100000"/>
                        </a:lnSpc>
                        <a:spcBef>
                          <a:spcPts val="345"/>
                        </a:spcBef>
                        <a:buSzPct val="92000"/>
                        <a:buChar char="◆"/>
                        <a:tabLst>
                          <a:tab pos="318135" algn="l"/>
                        </a:tabLst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고객번호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4750">
                <a:tc>
                  <a:txBody>
                    <a:bodyPr vert="horz" lIns="0" tIns="98425" rIns="0" bIns="0" anchor="t" anchorCtr="0"/>
                    <a:p>
                      <a:pPr marL="161925" marR="402590">
                        <a:lnSpc>
                          <a:spcPct val="100000"/>
                        </a:lnSpc>
                        <a:spcBef>
                          <a:spcPts val="775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이름 </a:t>
                      </a:r>
                      <a:r>
                        <a:rPr sz="1400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주소 </a:t>
                      </a:r>
                      <a:r>
                        <a:rPr sz="1400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전화번호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246876" y="4421123"/>
          <a:ext cx="1286510" cy="174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510"/>
              </a:tblGrid>
              <a:tr h="273685">
                <a:tc>
                  <a:txBody>
                    <a:bodyPr vert="horz" lIns="0" tIns="36830" rIns="0" bIns="0" anchor="t" anchorCtr="0"/>
                    <a:p>
                      <a:pPr marL="361315">
                        <a:lnSpc>
                          <a:spcPct val="100000"/>
                        </a:lnSpc>
                        <a:spcBef>
                          <a:spcPts val="290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도서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 vert="horz" lIns="0" tIns="43814" rIns="0" bIns="0" anchor="t" anchorCtr="0"/>
                    <a:p>
                      <a:pPr marL="318135" indent="-179705">
                        <a:lnSpc>
                          <a:spcPct val="100000"/>
                        </a:lnSpc>
                        <a:spcBef>
                          <a:spcPts val="345"/>
                        </a:spcBef>
                        <a:buSzPct val="92000"/>
                        <a:buChar char="◆"/>
                        <a:tabLst>
                          <a:tab pos="318770" algn="l"/>
                        </a:tabLst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도서번호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4750">
                <a:tc>
                  <a:txBody>
                    <a:bodyPr vert="horz" lIns="0" tIns="98425" rIns="0" bIns="0" anchor="t" anchorCtr="0"/>
                    <a:p>
                      <a:pPr marL="162560" marR="401955">
                        <a:lnSpc>
                          <a:spcPct val="100000"/>
                        </a:lnSpc>
                        <a:spcBef>
                          <a:spcPts val="775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제목 </a:t>
                      </a:r>
                      <a:r>
                        <a:rPr sz="1400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분류번호  출판사 </a:t>
                      </a:r>
                      <a:r>
                        <a:rPr sz="1400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대여기간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265676" y="4421123"/>
          <a:ext cx="1286510" cy="174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510"/>
              </a:tblGrid>
              <a:tr h="273685">
                <a:tc>
                  <a:txBody>
                    <a:bodyPr vert="horz" lIns="0" tIns="3683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대여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 vert="horz" lIns="0" tIns="43814" rIns="0" bIns="0" anchor="t" anchorCtr="0"/>
                    <a:p>
                      <a:pPr marL="317500" indent="-179705">
                        <a:lnSpc>
                          <a:spcPct val="100000"/>
                        </a:lnSpc>
                        <a:spcBef>
                          <a:spcPts val="345"/>
                        </a:spcBef>
                        <a:buSzPct val="92000"/>
                        <a:buChar char="◆"/>
                        <a:tabLst>
                          <a:tab pos="318135" algn="l"/>
                        </a:tabLst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대여번호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4750">
                <a:tc>
                  <a:txBody>
                    <a:bodyPr vert="horz" lIns="0" tIns="98425" rIns="0" bIns="0" anchor="t" anchorCtr="0"/>
                    <a:p>
                      <a:pPr marL="162560" marR="403225">
                        <a:lnSpc>
                          <a:spcPct val="100000"/>
                        </a:lnSpc>
                        <a:spcBef>
                          <a:spcPts val="775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대여일 </a:t>
                      </a:r>
                      <a:r>
                        <a:rPr sz="1400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고객번호  도서번호  반납여부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 rot="0">
            <a:off x="3576828" y="2852927"/>
            <a:ext cx="2676525" cy="2790825"/>
            <a:chOff x="3576828" y="2852927"/>
            <a:chExt cx="2676525" cy="2790825"/>
          </a:xfrm>
        </p:grpSpPr>
        <p:sp>
          <p:nvSpPr>
            <p:cNvPr id="27" name="object 27"/>
            <p:cNvSpPr/>
            <p:nvPr/>
          </p:nvSpPr>
          <p:spPr>
            <a:xfrm>
              <a:off x="3581400" y="4800600"/>
              <a:ext cx="2667000" cy="838200"/>
            </a:xfrm>
            <a:custGeom>
              <a:avLst/>
              <a:gdLst/>
              <a:rect l="l" t="t" r="r" b="b"/>
              <a:pathLst>
                <a:path w="2667000" h="838200">
                  <a:moveTo>
                    <a:pt x="0" y="0"/>
                  </a:moveTo>
                  <a:lnTo>
                    <a:pt x="685800" y="609600"/>
                  </a:lnTo>
                </a:path>
                <a:path w="2667000" h="838200">
                  <a:moveTo>
                    <a:pt x="1981200" y="838200"/>
                  </a:moveTo>
                  <a:lnTo>
                    <a:pt x="2667000" y="76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9600" y="3936491"/>
              <a:ext cx="838200" cy="228600"/>
            </a:xfrm>
            <a:custGeom>
              <a:avLst/>
              <a:gdLst/>
              <a:rect l="l" t="t" r="r" b="b"/>
              <a:pathLst>
                <a:path w="838200" h="228600">
                  <a:moveTo>
                    <a:pt x="628650" y="0"/>
                  </a:moveTo>
                  <a:lnTo>
                    <a:pt x="209550" y="0"/>
                  </a:lnTo>
                  <a:lnTo>
                    <a:pt x="209550" y="171449"/>
                  </a:lnTo>
                  <a:lnTo>
                    <a:pt x="0" y="171449"/>
                  </a:lnTo>
                  <a:lnTo>
                    <a:pt x="419100" y="228599"/>
                  </a:lnTo>
                  <a:lnTo>
                    <a:pt x="838200" y="171449"/>
                  </a:lnTo>
                  <a:lnTo>
                    <a:pt x="628650" y="171449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9" name="object 29"/>
            <p:cNvSpPr/>
            <p:nvPr/>
          </p:nvSpPr>
          <p:spPr>
            <a:xfrm>
              <a:off x="4419600" y="3936491"/>
              <a:ext cx="838200" cy="228600"/>
            </a:xfrm>
            <a:custGeom>
              <a:avLst/>
              <a:gdLst/>
              <a:rect l="l" t="t" r="r" b="b"/>
              <a:pathLst>
                <a:path w="838200" h="228600">
                  <a:moveTo>
                    <a:pt x="0" y="171449"/>
                  </a:moveTo>
                  <a:lnTo>
                    <a:pt x="209550" y="171449"/>
                  </a:lnTo>
                  <a:lnTo>
                    <a:pt x="209550" y="0"/>
                  </a:lnTo>
                  <a:lnTo>
                    <a:pt x="628650" y="0"/>
                  </a:lnTo>
                  <a:lnTo>
                    <a:pt x="628650" y="171449"/>
                  </a:lnTo>
                  <a:lnTo>
                    <a:pt x="838200" y="171449"/>
                  </a:lnTo>
                  <a:lnTo>
                    <a:pt x="419100" y="228599"/>
                  </a:lnTo>
                  <a:lnTo>
                    <a:pt x="0" y="1714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30" name="object 30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55592" y="2852927"/>
              <a:ext cx="1008888" cy="714756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987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3.5</a:t>
            </a:r>
            <a:r>
              <a:rPr dirty="0" sz="3000" spc="-80"/>
              <a:t> </a:t>
            </a:r>
            <a:r>
              <a:rPr dirty="0" sz="3000" spc="20"/>
              <a:t>주식별자와</a:t>
            </a:r>
            <a:r>
              <a:rPr dirty="0" sz="3000" spc="-110"/>
              <a:t> </a:t>
            </a:r>
            <a:r>
              <a:rPr dirty="0" sz="3000" spc="35"/>
              <a:t>외래</a:t>
            </a:r>
            <a:r>
              <a:rPr dirty="0" sz="3000" spc="-75"/>
              <a:t> </a:t>
            </a:r>
            <a:r>
              <a:rPr dirty="0" sz="3000" spc="15"/>
              <a:t>식별자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5330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5" b="1">
                <a:latin typeface="굴림"/>
                <a:cs typeface="굴림"/>
              </a:rPr>
              <a:t>외래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식별자의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표현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2311" y="2822511"/>
          <a:ext cx="1938655" cy="2043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/>
                <a:gridCol w="1641475"/>
                <a:gridCol w="97155"/>
              </a:tblGrid>
              <a:tr h="3346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10" b="1">
                          <a:latin typeface="돋움"/>
                          <a:cs typeface="돋움"/>
                        </a:rPr>
                        <a:t>사원정보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505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 indent="-257810">
                        <a:lnSpc>
                          <a:spcPct val="100000"/>
                        </a:lnSpc>
                        <a:spcBef>
                          <a:spcPts val="340"/>
                        </a:spcBef>
                        <a:buChar char="◆"/>
                        <a:tabLst>
                          <a:tab pos="349250" algn="l"/>
                        </a:tabLst>
                      </a:pPr>
                      <a:r>
                        <a:rPr dirty="0" sz="1600" spc="10" b="1">
                          <a:latin typeface="돋움"/>
                          <a:cs typeface="돋움"/>
                        </a:rPr>
                        <a:t>사번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9925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346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10" b="1">
                          <a:latin typeface="돋움"/>
                          <a:cs typeface="돋움"/>
                        </a:rPr>
                        <a:t>이름 </a:t>
                      </a:r>
                      <a:r>
                        <a:rPr dirty="0" sz="1600" spc="15" b="1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 spc="-15" b="1">
                          <a:latin typeface="돋움"/>
                          <a:cs typeface="돋움"/>
                        </a:rPr>
                        <a:t>주민등록</a:t>
                      </a:r>
                      <a:r>
                        <a:rPr dirty="0" sz="1600" spc="-30" b="1">
                          <a:latin typeface="돋움"/>
                          <a:cs typeface="돋움"/>
                        </a:rPr>
                        <a:t>번</a:t>
                      </a:r>
                      <a:r>
                        <a:rPr dirty="0" sz="1600" b="1">
                          <a:latin typeface="돋움"/>
                          <a:cs typeface="돋움"/>
                        </a:rPr>
                        <a:t>호  </a:t>
                      </a:r>
                      <a:r>
                        <a:rPr dirty="0" sz="1600" spc="10" b="1">
                          <a:latin typeface="돋움"/>
                          <a:cs typeface="돋움"/>
                        </a:rPr>
                        <a:t>생년월일 </a:t>
                      </a:r>
                      <a:r>
                        <a:rPr dirty="0" sz="1600" spc="15" b="1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 spc="10" b="1">
                          <a:latin typeface="돋움"/>
                          <a:cs typeface="돋움"/>
                        </a:rPr>
                        <a:t>나이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부서코드</a:t>
                      </a:r>
                      <a:r>
                        <a:rPr dirty="0" sz="16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19512" y="2822511"/>
          <a:ext cx="1684655" cy="1751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</a:tblGrid>
              <a:tr h="3346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10" b="1">
                          <a:latin typeface="돋움"/>
                          <a:cs typeface="돋움"/>
                        </a:rPr>
                        <a:t>부서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349250" indent="-257810">
                        <a:lnSpc>
                          <a:spcPct val="100000"/>
                        </a:lnSpc>
                        <a:spcBef>
                          <a:spcPts val="340"/>
                        </a:spcBef>
                        <a:buChar char="◆"/>
                        <a:tabLst>
                          <a:tab pos="349885" algn="l"/>
                        </a:tabLst>
                      </a:pPr>
                      <a:r>
                        <a:rPr dirty="0" sz="1600" spc="10" b="1">
                          <a:latin typeface="돋움"/>
                          <a:cs typeface="돋움"/>
                        </a:rPr>
                        <a:t>부서코드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2075" marR="4806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10" b="1">
                          <a:latin typeface="돋움"/>
                          <a:cs typeface="돋움"/>
                        </a:rPr>
                        <a:t>부서명 </a:t>
                      </a:r>
                      <a:r>
                        <a:rPr dirty="0" sz="1600" spc="15" b="1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 spc="-15" b="1">
                          <a:latin typeface="돋움"/>
                          <a:cs typeface="돋움"/>
                        </a:rPr>
                        <a:t>년</a:t>
                      </a:r>
                      <a:r>
                        <a:rPr dirty="0" sz="1600" b="1">
                          <a:latin typeface="돋움"/>
                          <a:cs typeface="돋움"/>
                        </a:rPr>
                        <a:t>간</a:t>
                      </a:r>
                      <a:r>
                        <a:rPr dirty="0" sz="1600" spc="-105" b="1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 spc="-15" b="1">
                          <a:latin typeface="돋움"/>
                          <a:cs typeface="돋움"/>
                        </a:rPr>
                        <a:t>매출액  </a:t>
                      </a:r>
                      <a:r>
                        <a:rPr dirty="0" sz="1600" spc="10" b="1">
                          <a:latin typeface="돋움"/>
                          <a:cs typeface="돋움"/>
                        </a:rPr>
                        <a:t>매출순위 </a:t>
                      </a:r>
                      <a:r>
                        <a:rPr dirty="0" sz="1600" spc="15" b="1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600" spc="10" b="1">
                          <a:latin typeface="돋움"/>
                          <a:cs typeface="돋움"/>
                        </a:rPr>
                        <a:t>총인원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895600" y="3347084"/>
            <a:ext cx="765175" cy="1443990"/>
          </a:xfrm>
          <a:custGeom>
            <a:avLst/>
            <a:gdLst/>
            <a:ahLst/>
            <a:cxnLst/>
            <a:rect l="l" t="t" r="r" b="b"/>
            <a:pathLst>
              <a:path w="765175" h="1443989">
                <a:moveTo>
                  <a:pt x="85217" y="1374775"/>
                </a:moveTo>
                <a:lnTo>
                  <a:pt x="0" y="1376807"/>
                </a:lnTo>
                <a:lnTo>
                  <a:pt x="52831" y="1443735"/>
                </a:lnTo>
                <a:lnTo>
                  <a:pt x="66502" y="1414625"/>
                </a:lnTo>
                <a:lnTo>
                  <a:pt x="54991" y="1409700"/>
                </a:lnTo>
                <a:lnTo>
                  <a:pt x="59943" y="1398015"/>
                </a:lnTo>
                <a:lnTo>
                  <a:pt x="74302" y="1398015"/>
                </a:lnTo>
                <a:lnTo>
                  <a:pt x="85217" y="1374775"/>
                </a:lnTo>
                <a:close/>
              </a:path>
              <a:path w="765175" h="1443989">
                <a:moveTo>
                  <a:pt x="71886" y="1403160"/>
                </a:moveTo>
                <a:lnTo>
                  <a:pt x="66668" y="1414271"/>
                </a:lnTo>
                <a:lnTo>
                  <a:pt x="66567" y="1414652"/>
                </a:lnTo>
                <a:lnTo>
                  <a:pt x="79629" y="1420240"/>
                </a:lnTo>
                <a:lnTo>
                  <a:pt x="96012" y="1425828"/>
                </a:lnTo>
                <a:lnTo>
                  <a:pt x="111887" y="1430146"/>
                </a:lnTo>
                <a:lnTo>
                  <a:pt x="127381" y="1433067"/>
                </a:lnTo>
                <a:lnTo>
                  <a:pt x="142748" y="1434464"/>
                </a:lnTo>
                <a:lnTo>
                  <a:pt x="157606" y="1433957"/>
                </a:lnTo>
                <a:lnTo>
                  <a:pt x="158242" y="1433957"/>
                </a:lnTo>
                <a:lnTo>
                  <a:pt x="158623" y="1433829"/>
                </a:lnTo>
                <a:lnTo>
                  <a:pt x="172085" y="1431416"/>
                </a:lnTo>
                <a:lnTo>
                  <a:pt x="179450" y="1429258"/>
                </a:lnTo>
                <a:lnTo>
                  <a:pt x="186308" y="1426464"/>
                </a:lnTo>
                <a:lnTo>
                  <a:pt x="193039" y="1423034"/>
                </a:lnTo>
                <a:lnTo>
                  <a:pt x="195103" y="1421764"/>
                </a:lnTo>
                <a:lnTo>
                  <a:pt x="143763" y="1421764"/>
                </a:lnTo>
                <a:lnTo>
                  <a:pt x="129793" y="1420621"/>
                </a:lnTo>
                <a:lnTo>
                  <a:pt x="115188" y="1417827"/>
                </a:lnTo>
                <a:lnTo>
                  <a:pt x="100075" y="1413764"/>
                </a:lnTo>
                <a:lnTo>
                  <a:pt x="84708" y="1408683"/>
                </a:lnTo>
                <a:lnTo>
                  <a:pt x="71886" y="1403160"/>
                </a:lnTo>
                <a:close/>
              </a:path>
              <a:path w="765175" h="1443989">
                <a:moveTo>
                  <a:pt x="156956" y="1421267"/>
                </a:moveTo>
                <a:lnTo>
                  <a:pt x="143763" y="1421764"/>
                </a:lnTo>
                <a:lnTo>
                  <a:pt x="195103" y="1421764"/>
                </a:lnTo>
                <a:lnTo>
                  <a:pt x="195722" y="1421383"/>
                </a:lnTo>
                <a:lnTo>
                  <a:pt x="156337" y="1421383"/>
                </a:lnTo>
                <a:lnTo>
                  <a:pt x="156956" y="1421267"/>
                </a:lnTo>
                <a:close/>
              </a:path>
              <a:path w="765175" h="1443989">
                <a:moveTo>
                  <a:pt x="157225" y="1421257"/>
                </a:moveTo>
                <a:lnTo>
                  <a:pt x="156956" y="1421267"/>
                </a:lnTo>
                <a:lnTo>
                  <a:pt x="156337" y="1421383"/>
                </a:lnTo>
                <a:lnTo>
                  <a:pt x="157225" y="1421257"/>
                </a:lnTo>
                <a:close/>
              </a:path>
              <a:path w="765175" h="1443989">
                <a:moveTo>
                  <a:pt x="195929" y="1421257"/>
                </a:moveTo>
                <a:lnTo>
                  <a:pt x="157154" y="1421267"/>
                </a:lnTo>
                <a:lnTo>
                  <a:pt x="156337" y="1421383"/>
                </a:lnTo>
                <a:lnTo>
                  <a:pt x="195722" y="1421383"/>
                </a:lnTo>
                <a:lnTo>
                  <a:pt x="195929" y="1421257"/>
                </a:lnTo>
                <a:close/>
              </a:path>
              <a:path w="765175" h="1443989">
                <a:moveTo>
                  <a:pt x="759333" y="0"/>
                </a:moveTo>
                <a:lnTo>
                  <a:pt x="721613" y="14731"/>
                </a:lnTo>
                <a:lnTo>
                  <a:pt x="601979" y="51815"/>
                </a:lnTo>
                <a:lnTo>
                  <a:pt x="566927" y="63373"/>
                </a:lnTo>
                <a:lnTo>
                  <a:pt x="495300" y="89788"/>
                </a:lnTo>
                <a:lnTo>
                  <a:pt x="459994" y="104901"/>
                </a:lnTo>
                <a:lnTo>
                  <a:pt x="409955" y="130301"/>
                </a:lnTo>
                <a:lnTo>
                  <a:pt x="364744" y="159638"/>
                </a:lnTo>
                <a:lnTo>
                  <a:pt x="327025" y="193166"/>
                </a:lnTo>
                <a:lnTo>
                  <a:pt x="299085" y="231520"/>
                </a:lnTo>
                <a:lnTo>
                  <a:pt x="281305" y="275463"/>
                </a:lnTo>
                <a:lnTo>
                  <a:pt x="271272" y="325373"/>
                </a:lnTo>
                <a:lnTo>
                  <a:pt x="267334" y="380238"/>
                </a:lnTo>
                <a:lnTo>
                  <a:pt x="267207" y="399414"/>
                </a:lnTo>
                <a:lnTo>
                  <a:pt x="268350" y="438657"/>
                </a:lnTo>
                <a:lnTo>
                  <a:pt x="270891" y="479170"/>
                </a:lnTo>
                <a:lnTo>
                  <a:pt x="274700" y="520700"/>
                </a:lnTo>
                <a:lnTo>
                  <a:pt x="279145" y="562482"/>
                </a:lnTo>
                <a:lnTo>
                  <a:pt x="288798" y="646683"/>
                </a:lnTo>
                <a:lnTo>
                  <a:pt x="293116" y="688213"/>
                </a:lnTo>
                <a:lnTo>
                  <a:pt x="296672" y="728979"/>
                </a:lnTo>
                <a:lnTo>
                  <a:pt x="299085" y="768603"/>
                </a:lnTo>
                <a:lnTo>
                  <a:pt x="299716" y="807084"/>
                </a:lnTo>
                <a:lnTo>
                  <a:pt x="299466" y="825245"/>
                </a:lnTo>
                <a:lnTo>
                  <a:pt x="298391" y="844041"/>
                </a:lnTo>
                <a:lnTo>
                  <a:pt x="295979" y="880490"/>
                </a:lnTo>
                <a:lnTo>
                  <a:pt x="293565" y="917956"/>
                </a:lnTo>
                <a:lnTo>
                  <a:pt x="291031" y="956309"/>
                </a:lnTo>
                <a:lnTo>
                  <a:pt x="288335" y="995298"/>
                </a:lnTo>
                <a:lnTo>
                  <a:pt x="282194" y="1072007"/>
                </a:lnTo>
                <a:lnTo>
                  <a:pt x="278638" y="1110233"/>
                </a:lnTo>
                <a:lnTo>
                  <a:pt x="270256" y="1183766"/>
                </a:lnTo>
                <a:lnTo>
                  <a:pt x="259969" y="1250950"/>
                </a:lnTo>
                <a:lnTo>
                  <a:pt x="250698" y="1295653"/>
                </a:lnTo>
                <a:lnTo>
                  <a:pt x="239902" y="1334134"/>
                </a:lnTo>
                <a:lnTo>
                  <a:pt x="223138" y="1373504"/>
                </a:lnTo>
                <a:lnTo>
                  <a:pt x="198247" y="1404112"/>
                </a:lnTo>
                <a:lnTo>
                  <a:pt x="156956" y="1421267"/>
                </a:lnTo>
                <a:lnTo>
                  <a:pt x="157225" y="1421257"/>
                </a:lnTo>
                <a:lnTo>
                  <a:pt x="195929" y="1421257"/>
                </a:lnTo>
                <a:lnTo>
                  <a:pt x="199644" y="1418970"/>
                </a:lnTo>
                <a:lnTo>
                  <a:pt x="228981" y="1388364"/>
                </a:lnTo>
                <a:lnTo>
                  <a:pt x="247776" y="1350009"/>
                </a:lnTo>
                <a:lnTo>
                  <a:pt x="259587" y="1312671"/>
                </a:lnTo>
                <a:lnTo>
                  <a:pt x="269494" y="1268983"/>
                </a:lnTo>
                <a:lnTo>
                  <a:pt x="278002" y="1220342"/>
                </a:lnTo>
                <a:lnTo>
                  <a:pt x="287274" y="1149095"/>
                </a:lnTo>
                <a:lnTo>
                  <a:pt x="294894" y="1073150"/>
                </a:lnTo>
                <a:lnTo>
                  <a:pt x="301059" y="994282"/>
                </a:lnTo>
                <a:lnTo>
                  <a:pt x="303709" y="955547"/>
                </a:lnTo>
                <a:lnTo>
                  <a:pt x="306381" y="917066"/>
                </a:lnTo>
                <a:lnTo>
                  <a:pt x="308795" y="879601"/>
                </a:lnTo>
                <a:lnTo>
                  <a:pt x="311150" y="844041"/>
                </a:lnTo>
                <a:lnTo>
                  <a:pt x="312038" y="825881"/>
                </a:lnTo>
                <a:lnTo>
                  <a:pt x="311657" y="768350"/>
                </a:lnTo>
                <a:lnTo>
                  <a:pt x="309372" y="728344"/>
                </a:lnTo>
                <a:lnTo>
                  <a:pt x="305816" y="687196"/>
                </a:lnTo>
                <a:lnTo>
                  <a:pt x="301370" y="645413"/>
                </a:lnTo>
                <a:lnTo>
                  <a:pt x="296672" y="603250"/>
                </a:lnTo>
                <a:lnTo>
                  <a:pt x="291719" y="561085"/>
                </a:lnTo>
                <a:lnTo>
                  <a:pt x="287274" y="519302"/>
                </a:lnTo>
                <a:lnTo>
                  <a:pt x="283591" y="478027"/>
                </a:lnTo>
                <a:lnTo>
                  <a:pt x="281050" y="437895"/>
                </a:lnTo>
                <a:lnTo>
                  <a:pt x="279907" y="399033"/>
                </a:lnTo>
                <a:lnTo>
                  <a:pt x="280040" y="380110"/>
                </a:lnTo>
                <a:lnTo>
                  <a:pt x="283844" y="326644"/>
                </a:lnTo>
                <a:lnTo>
                  <a:pt x="293624" y="278638"/>
                </a:lnTo>
                <a:lnTo>
                  <a:pt x="310514" y="237109"/>
                </a:lnTo>
                <a:lnTo>
                  <a:pt x="336676" y="201422"/>
                </a:lnTo>
                <a:lnTo>
                  <a:pt x="372617" y="169544"/>
                </a:lnTo>
                <a:lnTo>
                  <a:pt x="416433" y="141350"/>
                </a:lnTo>
                <a:lnTo>
                  <a:pt x="465582" y="116331"/>
                </a:lnTo>
                <a:lnTo>
                  <a:pt x="535686" y="87884"/>
                </a:lnTo>
                <a:lnTo>
                  <a:pt x="605916" y="64007"/>
                </a:lnTo>
                <a:lnTo>
                  <a:pt x="700024" y="35051"/>
                </a:lnTo>
                <a:lnTo>
                  <a:pt x="713232" y="30861"/>
                </a:lnTo>
                <a:lnTo>
                  <a:pt x="756538" y="15239"/>
                </a:lnTo>
                <a:lnTo>
                  <a:pt x="764666" y="11429"/>
                </a:lnTo>
                <a:lnTo>
                  <a:pt x="759333" y="0"/>
                </a:lnTo>
                <a:close/>
              </a:path>
              <a:path w="765175" h="1443989">
                <a:moveTo>
                  <a:pt x="59943" y="1398015"/>
                </a:moveTo>
                <a:lnTo>
                  <a:pt x="54991" y="1409700"/>
                </a:lnTo>
                <a:lnTo>
                  <a:pt x="66502" y="1414625"/>
                </a:lnTo>
                <a:lnTo>
                  <a:pt x="71886" y="1403160"/>
                </a:lnTo>
                <a:lnTo>
                  <a:pt x="59943" y="1398015"/>
                </a:lnTo>
                <a:close/>
              </a:path>
              <a:path w="765175" h="1443989">
                <a:moveTo>
                  <a:pt x="74302" y="1398015"/>
                </a:moveTo>
                <a:lnTo>
                  <a:pt x="59943" y="1398015"/>
                </a:lnTo>
                <a:lnTo>
                  <a:pt x="71886" y="1403160"/>
                </a:lnTo>
                <a:lnTo>
                  <a:pt x="74302" y="139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67200" y="5791200"/>
            <a:ext cx="4372610" cy="376555"/>
          </a:xfrm>
          <a:prstGeom prst="rect">
            <a:avLst/>
          </a:prstGeom>
          <a:solidFill>
            <a:srgbClr val="FFFF99"/>
          </a:solidFill>
          <a:ln w="9144">
            <a:solidFill>
              <a:srgbClr val="3333CC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30"/>
              </a:spcBef>
            </a:pPr>
            <a:r>
              <a:rPr dirty="0" sz="1800" spc="10" b="1">
                <a:latin typeface="굴림"/>
                <a:cs typeface="굴림"/>
              </a:rPr>
              <a:t>엔티티와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엔티티를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연결해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주는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고리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역할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4291329" y="238818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6FC0"/>
                </a:solidFill>
                <a:latin typeface="돋움"/>
                <a:cs typeface="돋움"/>
              </a:rPr>
              <a:t>부모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9575" y="2388184"/>
            <a:ext cx="43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6FC0"/>
                </a:solidFill>
                <a:latin typeface="돋움"/>
                <a:cs typeface="돋움"/>
              </a:rPr>
              <a:t>자식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53987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3.5</a:t>
            </a:r>
            <a:r>
              <a:rPr sz="3000" spc="-80"/>
              <a:t> </a:t>
            </a:r>
            <a:r>
              <a:rPr sz="3000" spc="20"/>
              <a:t>주식별자와</a:t>
            </a:r>
            <a:r>
              <a:rPr sz="3000" spc="-110"/>
              <a:t> </a:t>
            </a:r>
            <a:r>
              <a:rPr sz="3000" spc="35"/>
              <a:t>외래</a:t>
            </a:r>
            <a:r>
              <a:rPr sz="3000" spc="-75"/>
              <a:t> </a:t>
            </a:r>
            <a:r>
              <a:rPr sz="3000" spc="15"/>
              <a:t>식별자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6512" y="2286063"/>
          <a:ext cx="1641475" cy="175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</a:tblGrid>
              <a:tr h="334645">
                <a:tc>
                  <a:txBody>
                    <a:bodyPr vert="horz" lIns="0" tIns="42545" rIns="0" bIns="0" anchor="t" anchorCtr="0"/>
                    <a:p>
                      <a:pPr marL="418465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사원정보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 vert="horz" lIns="0" tIns="42545" rIns="0" bIns="0" anchor="t" anchorCtr="0"/>
                    <a:p>
                      <a:pPr marL="349250" indent="-25781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◆"/>
                        <a:tabLst>
                          <a:tab pos="349250" algn="l"/>
                        </a:tabLst>
                        <a:defRPr/>
                      </a:pPr>
                      <a:r>
                        <a:rPr sz="1600" b="1" spc="15">
                          <a:latin typeface="돋움"/>
                          <a:cs typeface="돋움"/>
                        </a:rPr>
                        <a:t>사번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 vert="horz" lIns="0" tIns="42545" rIns="0" bIns="0" anchor="t" anchorCtr="0"/>
                    <a:p>
                      <a:pPr marL="91440" marR="334645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이름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>
                          <a:latin typeface="돋움"/>
                          <a:cs typeface="돋움"/>
                        </a:rPr>
                        <a:t>주민등록</a:t>
                      </a:r>
                      <a:r>
                        <a:rPr sz="1600" b="1" spc="-30">
                          <a:latin typeface="돋움"/>
                          <a:cs typeface="돋움"/>
                        </a:rPr>
                        <a:t>번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호 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생년월일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나이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72112" y="2286063"/>
          <a:ext cx="1538605" cy="190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605"/>
              </a:tblGrid>
              <a:tr h="334645">
                <a:tc>
                  <a:txBody>
                    <a:bodyPr vert="horz" lIns="0" tIns="42545" rIns="0" bIns="0" anchor="t" anchorCtr="0"/>
                    <a:p>
                      <a:pPr marR="359410" algn="r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부서정보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 vert="horz" lIns="0" tIns="42545" rIns="0" bIns="0" anchor="t" anchorCtr="0"/>
                    <a:p>
                      <a:pPr marL="257810" marR="375920" indent="-257810" algn="r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◆"/>
                        <a:tabLst>
                          <a:tab pos="257810" algn="l"/>
                        </a:tabLst>
                        <a:defRPr/>
                      </a:pPr>
                      <a:r>
                        <a:rPr sz="1600" b="1" spc="-15">
                          <a:latin typeface="돋움"/>
                          <a:cs typeface="돋움"/>
                        </a:rPr>
                        <a:t>부서코드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8565">
                <a:tc>
                  <a:txBody>
                    <a:bodyPr vert="horz" lIns="0" tIns="42545" rIns="0" bIns="0" anchor="t" anchorCtr="0"/>
                    <a:p>
                      <a:pPr marL="92075" marR="377190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부서명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>
                          <a:latin typeface="돋움"/>
                          <a:cs typeface="돋움"/>
                        </a:rPr>
                        <a:t>년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간</a:t>
                      </a:r>
                      <a:r>
                        <a:rPr sz="1600" b="1" spc="-11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>
                          <a:latin typeface="돋움"/>
                          <a:cs typeface="돋움"/>
                        </a:rPr>
                        <a:t>매출액 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매출순위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총인원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4503673"/>
          <a:ext cx="3812538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/>
                <a:gridCol w="848359"/>
                <a:gridCol w="989330"/>
                <a:gridCol w="810259"/>
                <a:gridCol w="457835"/>
              </a:tblGrid>
              <a:tr h="517525">
                <a:tc>
                  <a:txBody>
                    <a:bodyPr vert="horz" lIns="0" tIns="5143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98001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홍길동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770316-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1203123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77.3.16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143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25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80050" y="4503673"/>
          <a:ext cx="2895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914400"/>
                <a:gridCol w="685800"/>
                <a:gridCol w="381000"/>
                <a:gridCol w="457200"/>
              </a:tblGrid>
              <a:tr h="381000"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D1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영업1부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5600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40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80050" y="4960873"/>
          <a:ext cx="2895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914400"/>
                <a:gridCol w="685800"/>
                <a:gridCol w="381000"/>
                <a:gridCol w="457200"/>
              </a:tblGrid>
              <a:tr h="381000"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D2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영업2부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7300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25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80050" y="5418201"/>
          <a:ext cx="2895600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914400"/>
                <a:gridCol w="685800"/>
                <a:gridCol w="381000"/>
                <a:gridCol w="457200"/>
              </a:tblGrid>
              <a:tr h="380365"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D3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영업3부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2500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10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495800" y="4814315"/>
            <a:ext cx="685800" cy="533400"/>
          </a:xfrm>
          <a:custGeom>
            <a:avLst/>
            <a:gdLst/>
            <a:rect l="l" t="t" r="r" b="b"/>
            <a:pathLst>
              <a:path w="685800" h="533400">
                <a:moveTo>
                  <a:pt x="0" y="266699"/>
                </a:moveTo>
                <a:lnTo>
                  <a:pt x="137160" y="0"/>
                </a:lnTo>
                <a:lnTo>
                  <a:pt x="137160" y="133349"/>
                </a:lnTo>
                <a:lnTo>
                  <a:pt x="548639" y="133349"/>
                </a:lnTo>
                <a:lnTo>
                  <a:pt x="548639" y="0"/>
                </a:lnTo>
                <a:lnTo>
                  <a:pt x="685800" y="266699"/>
                </a:lnTo>
                <a:lnTo>
                  <a:pt x="548639" y="533399"/>
                </a:lnTo>
                <a:lnTo>
                  <a:pt x="548639" y="400049"/>
                </a:lnTo>
                <a:lnTo>
                  <a:pt x="137160" y="400049"/>
                </a:lnTo>
                <a:lnTo>
                  <a:pt x="137160" y="533399"/>
                </a:lnTo>
                <a:lnTo>
                  <a:pt x="0" y="2666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4650" y="5113273"/>
          <a:ext cx="3812538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/>
                <a:gridCol w="848359"/>
                <a:gridCol w="989330"/>
                <a:gridCol w="810259"/>
                <a:gridCol w="457835"/>
              </a:tblGrid>
              <a:tr h="517525"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98002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김철수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760519-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1205431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76.5.19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26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41</a:t>
            </a:fld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4773548" y="4769942"/>
            <a:ext cx="229235" cy="51435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3200" b="1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994" y="6050991"/>
            <a:ext cx="493331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3.24&gt;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데이터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관점에서는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상호</a:t>
            </a:r>
            <a:r>
              <a:rPr sz="1400" b="1" spc="-4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관련성이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없는</a:t>
            </a:r>
            <a:r>
              <a:rPr sz="1400" b="1" spc="-45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두</a:t>
            </a:r>
            <a:r>
              <a:rPr sz="1400" b="1" spc="-3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1793875"/>
            <a:ext cx="253301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cs typeface="굴림"/>
              </a:rPr>
              <a:t>외래</a:t>
            </a:r>
            <a:r>
              <a:rPr sz="2000" b="1" spc="-104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식별자의</a:t>
            </a:r>
            <a:r>
              <a:rPr sz="2000" b="1" spc="-114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역할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53987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3.5</a:t>
            </a:r>
            <a:r>
              <a:rPr sz="3000" spc="-80"/>
              <a:t> </a:t>
            </a:r>
            <a:r>
              <a:rPr sz="3000" spc="20"/>
              <a:t>주식별자와</a:t>
            </a:r>
            <a:r>
              <a:rPr sz="3000" spc="-110"/>
              <a:t> </a:t>
            </a:r>
            <a:r>
              <a:rPr sz="3000" spc="35"/>
              <a:t>외래</a:t>
            </a:r>
            <a:r>
              <a:rPr sz="3000" spc="-75"/>
              <a:t> </a:t>
            </a:r>
            <a:r>
              <a:rPr sz="3000" spc="15"/>
              <a:t>식별자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6512" y="2271712"/>
          <a:ext cx="1641475" cy="199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</a:tblGrid>
              <a:tr h="334645">
                <a:tc>
                  <a:txBody>
                    <a:bodyPr vert="horz" lIns="0" tIns="42545" rIns="0" bIns="0" anchor="t" anchorCtr="0"/>
                    <a:p>
                      <a:pPr marL="418465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사원정보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 vert="horz" lIns="0" tIns="43180" rIns="0" bIns="0" anchor="t" anchorCtr="0"/>
                    <a:p>
                      <a:pPr marL="349250" indent="-257810">
                        <a:lnSpc>
                          <a:spcPct val="100000"/>
                        </a:lnSpc>
                        <a:spcBef>
                          <a:spcPts val="340"/>
                        </a:spcBef>
                        <a:buChar char="◆"/>
                        <a:tabLst>
                          <a:tab pos="349250" algn="l"/>
                        </a:tabLst>
                        <a:defRPr/>
                      </a:pPr>
                      <a:r>
                        <a:rPr sz="1600" b="1" spc="15">
                          <a:latin typeface="돋움"/>
                          <a:cs typeface="돋움"/>
                        </a:rPr>
                        <a:t>사번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0640">
                <a:tc>
                  <a:txBody>
                    <a:bodyPr vert="horz" lIns="0" tIns="44450" rIns="0" bIns="0" anchor="t" anchorCtr="0"/>
                    <a:p>
                      <a:pPr marL="91440" marR="333375">
                        <a:lnSpc>
                          <a:spcPct val="994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이름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>
                          <a:latin typeface="돋움"/>
                          <a:cs typeface="돋움"/>
                        </a:rPr>
                        <a:t>주민등록</a:t>
                      </a:r>
                      <a:r>
                        <a:rPr sz="1600" b="1" spc="-25">
                          <a:latin typeface="돋움"/>
                          <a:cs typeface="돋움"/>
                        </a:rPr>
                        <a:t>번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호 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생년월일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나이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50" b="1" i="1" spc="-15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부서코</a:t>
                      </a:r>
                      <a:r>
                        <a:rPr sz="1650" b="1" i="1" spc="-1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드</a:t>
                      </a:r>
                      <a:r>
                        <a:rPr sz="1600" b="1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b="1" i="1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72112" y="2271712"/>
          <a:ext cx="1538605" cy="190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605"/>
              </a:tblGrid>
              <a:tr h="334645">
                <a:tc>
                  <a:txBody>
                    <a:bodyPr vert="horz" lIns="0" tIns="42545" rIns="0" bIns="0" anchor="t" anchorCtr="0"/>
                    <a:p>
                      <a:pPr marR="359410" algn="r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부서정보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 vert="horz" lIns="0" tIns="42545" rIns="0" bIns="0" anchor="t" anchorCtr="0"/>
                    <a:p>
                      <a:pPr marL="257810" marR="375920" indent="-257810" algn="r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◆"/>
                        <a:tabLst>
                          <a:tab pos="257810" algn="l"/>
                        </a:tabLst>
                        <a:defRPr/>
                      </a:pPr>
                      <a:r>
                        <a:rPr sz="1600" b="1" spc="-15">
                          <a:latin typeface="돋움"/>
                          <a:cs typeface="돋움"/>
                        </a:rPr>
                        <a:t>부서코드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8565">
                <a:tc>
                  <a:txBody>
                    <a:bodyPr vert="horz" lIns="0" tIns="42545" rIns="0" bIns="0" anchor="t" anchorCtr="0"/>
                    <a:p>
                      <a:pPr marL="92075" marR="377190">
                        <a:lnSpc>
                          <a:spcPct val="100000"/>
                        </a:lnSpc>
                        <a:spcBef>
                          <a:spcPts val="335"/>
                        </a:spcBef>
                        <a:defRPr/>
                      </a:pPr>
                      <a:r>
                        <a:rPr sz="1600" b="1" spc="10">
                          <a:latin typeface="돋움"/>
                          <a:cs typeface="돋움"/>
                        </a:rPr>
                        <a:t>부서명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>
                          <a:latin typeface="돋움"/>
                          <a:cs typeface="돋움"/>
                        </a:rPr>
                        <a:t>년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간</a:t>
                      </a:r>
                      <a:r>
                        <a:rPr sz="1600" b="1" spc="-104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>
                          <a:latin typeface="돋움"/>
                          <a:cs typeface="돋움"/>
                        </a:rPr>
                        <a:t>매출액 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매출순위 </a:t>
                      </a:r>
                      <a:r>
                        <a:rPr sz="1600" b="1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총인원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4565650"/>
          <a:ext cx="4270373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/>
                <a:gridCol w="848359"/>
                <a:gridCol w="989330"/>
                <a:gridCol w="810259"/>
                <a:gridCol w="457835"/>
                <a:gridCol w="457835"/>
              </a:tblGrid>
              <a:tr h="517525"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98001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홍길동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770316-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1203123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77.3.16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25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D1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56250" y="4565650"/>
          <a:ext cx="2895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914400"/>
                <a:gridCol w="685800"/>
                <a:gridCol w="381000"/>
                <a:gridCol w="457200"/>
              </a:tblGrid>
              <a:tr h="381000"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D1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영업1부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5600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40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56250" y="5022850"/>
          <a:ext cx="2895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914400"/>
                <a:gridCol w="685800"/>
                <a:gridCol w="381000"/>
                <a:gridCol w="457200"/>
              </a:tblGrid>
              <a:tr h="381000"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D2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영업2부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7300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25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56250" y="5480050"/>
          <a:ext cx="2895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914400"/>
                <a:gridCol w="685800"/>
                <a:gridCol w="381000"/>
                <a:gridCol w="457200"/>
              </a:tblGrid>
              <a:tr h="381000"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D3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영업3부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2500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10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0850" y="5175250"/>
          <a:ext cx="4270373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/>
                <a:gridCol w="848359"/>
                <a:gridCol w="989330"/>
                <a:gridCol w="810259"/>
                <a:gridCol w="457835"/>
                <a:gridCol w="457835"/>
              </a:tblGrid>
              <a:tr h="517525"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98002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김철수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760519-</a:t>
                      </a:r>
                      <a:endParaRPr sz="1400" b="1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1205431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>
                          <a:latin typeface="굴림"/>
                          <a:cs typeface="굴림"/>
                        </a:rPr>
                        <a:t>76.5.19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26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D2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038600" y="2806319"/>
            <a:ext cx="1448435" cy="1351280"/>
          </a:xfrm>
          <a:custGeom>
            <a:avLst/>
            <a:gdLst/>
            <a:rect l="l" t="t" r="r" b="b"/>
            <a:pathLst>
              <a:path w="1448435" h="1351279">
                <a:moveTo>
                  <a:pt x="1397380" y="5079"/>
                </a:moveTo>
                <a:lnTo>
                  <a:pt x="1396746" y="17779"/>
                </a:lnTo>
                <a:lnTo>
                  <a:pt x="1447546" y="19938"/>
                </a:lnTo>
                <a:lnTo>
                  <a:pt x="1448053" y="7365"/>
                </a:lnTo>
                <a:lnTo>
                  <a:pt x="1397380" y="5079"/>
                </a:lnTo>
                <a:close/>
              </a:path>
              <a:path w="1448435" h="1351279">
                <a:moveTo>
                  <a:pt x="1308353" y="1777"/>
                </a:moveTo>
                <a:lnTo>
                  <a:pt x="1307973" y="14477"/>
                </a:lnTo>
                <a:lnTo>
                  <a:pt x="1358773" y="16255"/>
                </a:lnTo>
                <a:lnTo>
                  <a:pt x="1359280" y="3555"/>
                </a:lnTo>
                <a:lnTo>
                  <a:pt x="1308353" y="1777"/>
                </a:lnTo>
                <a:close/>
              </a:path>
              <a:path w="1448435" h="1351279">
                <a:moveTo>
                  <a:pt x="1219327" y="0"/>
                </a:moveTo>
                <a:lnTo>
                  <a:pt x="1219327" y="12700"/>
                </a:lnTo>
                <a:lnTo>
                  <a:pt x="1260728" y="13207"/>
                </a:lnTo>
                <a:lnTo>
                  <a:pt x="1270000" y="13461"/>
                </a:lnTo>
                <a:lnTo>
                  <a:pt x="1270253" y="761"/>
                </a:lnTo>
                <a:lnTo>
                  <a:pt x="1261110" y="507"/>
                </a:lnTo>
                <a:lnTo>
                  <a:pt x="1219327" y="0"/>
                </a:lnTo>
                <a:close/>
              </a:path>
              <a:path w="1448435" h="1351279">
                <a:moveTo>
                  <a:pt x="1181100" y="126"/>
                </a:moveTo>
                <a:lnTo>
                  <a:pt x="1165098" y="380"/>
                </a:lnTo>
                <a:lnTo>
                  <a:pt x="1143127" y="1015"/>
                </a:lnTo>
                <a:lnTo>
                  <a:pt x="1130173" y="1650"/>
                </a:lnTo>
                <a:lnTo>
                  <a:pt x="1130808" y="14350"/>
                </a:lnTo>
                <a:lnTo>
                  <a:pt x="1143508" y="13715"/>
                </a:lnTo>
                <a:lnTo>
                  <a:pt x="1165352" y="13080"/>
                </a:lnTo>
                <a:lnTo>
                  <a:pt x="1181353" y="12826"/>
                </a:lnTo>
                <a:lnTo>
                  <a:pt x="1181100" y="126"/>
                </a:lnTo>
                <a:close/>
              </a:path>
              <a:path w="1448435" h="1351279">
                <a:moveTo>
                  <a:pt x="1091819" y="4317"/>
                </a:moveTo>
                <a:lnTo>
                  <a:pt x="1083564" y="5079"/>
                </a:lnTo>
                <a:lnTo>
                  <a:pt x="1066038" y="7365"/>
                </a:lnTo>
                <a:lnTo>
                  <a:pt x="1049909" y="9905"/>
                </a:lnTo>
                <a:lnTo>
                  <a:pt x="1041019" y="11683"/>
                </a:lnTo>
                <a:lnTo>
                  <a:pt x="1043432" y="24129"/>
                </a:lnTo>
                <a:lnTo>
                  <a:pt x="1052067" y="22478"/>
                </a:lnTo>
                <a:lnTo>
                  <a:pt x="1067562" y="19938"/>
                </a:lnTo>
                <a:lnTo>
                  <a:pt x="1084707" y="17779"/>
                </a:lnTo>
                <a:lnTo>
                  <a:pt x="1093089" y="17017"/>
                </a:lnTo>
                <a:lnTo>
                  <a:pt x="1091819" y="4317"/>
                </a:lnTo>
                <a:close/>
              </a:path>
              <a:path w="1448435" h="1351279">
                <a:moveTo>
                  <a:pt x="1003426" y="22097"/>
                </a:moveTo>
                <a:lnTo>
                  <a:pt x="957961" y="47116"/>
                </a:lnTo>
                <a:lnTo>
                  <a:pt x="957326" y="47625"/>
                </a:lnTo>
                <a:lnTo>
                  <a:pt x="965073" y="57530"/>
                </a:lnTo>
                <a:lnTo>
                  <a:pt x="979551" y="47751"/>
                </a:lnTo>
                <a:lnTo>
                  <a:pt x="987171" y="43306"/>
                </a:lnTo>
                <a:lnTo>
                  <a:pt x="995426" y="39115"/>
                </a:lnTo>
                <a:lnTo>
                  <a:pt x="1004442" y="35305"/>
                </a:lnTo>
                <a:lnTo>
                  <a:pt x="1007745" y="34035"/>
                </a:lnTo>
                <a:lnTo>
                  <a:pt x="1003426" y="22097"/>
                </a:lnTo>
                <a:close/>
              </a:path>
              <a:path w="1448435" h="1351279">
                <a:moveTo>
                  <a:pt x="927608" y="71500"/>
                </a:moveTo>
                <a:lnTo>
                  <a:pt x="891921" y="94106"/>
                </a:lnTo>
                <a:lnTo>
                  <a:pt x="886460" y="95503"/>
                </a:lnTo>
                <a:lnTo>
                  <a:pt x="889635" y="107822"/>
                </a:lnTo>
                <a:lnTo>
                  <a:pt x="927480" y="87883"/>
                </a:lnTo>
                <a:lnTo>
                  <a:pt x="935482" y="81406"/>
                </a:lnTo>
                <a:lnTo>
                  <a:pt x="927608" y="71500"/>
                </a:lnTo>
                <a:close/>
              </a:path>
              <a:path w="1448435" h="1351279">
                <a:moveTo>
                  <a:pt x="849249" y="101726"/>
                </a:moveTo>
                <a:lnTo>
                  <a:pt x="838200" y="104012"/>
                </a:lnTo>
                <a:lnTo>
                  <a:pt x="826770" y="107568"/>
                </a:lnTo>
                <a:lnTo>
                  <a:pt x="826515" y="107695"/>
                </a:lnTo>
                <a:lnTo>
                  <a:pt x="826135" y="107822"/>
                </a:lnTo>
                <a:lnTo>
                  <a:pt x="815466" y="113029"/>
                </a:lnTo>
                <a:lnTo>
                  <a:pt x="809625" y="116712"/>
                </a:lnTo>
                <a:lnTo>
                  <a:pt x="804163" y="120903"/>
                </a:lnTo>
                <a:lnTo>
                  <a:pt x="800735" y="124078"/>
                </a:lnTo>
                <a:lnTo>
                  <a:pt x="809371" y="133350"/>
                </a:lnTo>
                <a:lnTo>
                  <a:pt x="811911" y="130936"/>
                </a:lnTo>
                <a:lnTo>
                  <a:pt x="816483" y="127380"/>
                </a:lnTo>
                <a:lnTo>
                  <a:pt x="820927" y="124459"/>
                </a:lnTo>
                <a:lnTo>
                  <a:pt x="830678" y="119760"/>
                </a:lnTo>
                <a:lnTo>
                  <a:pt x="831469" y="119379"/>
                </a:lnTo>
                <a:lnTo>
                  <a:pt x="831766" y="119379"/>
                </a:lnTo>
                <a:lnTo>
                  <a:pt x="840866" y="116458"/>
                </a:lnTo>
                <a:lnTo>
                  <a:pt x="851788" y="114172"/>
                </a:lnTo>
                <a:lnTo>
                  <a:pt x="849249" y="101726"/>
                </a:lnTo>
                <a:close/>
              </a:path>
              <a:path w="1448435" h="1351279">
                <a:moveTo>
                  <a:pt x="831469" y="119379"/>
                </a:moveTo>
                <a:lnTo>
                  <a:pt x="830579" y="119760"/>
                </a:lnTo>
                <a:lnTo>
                  <a:pt x="830874" y="119666"/>
                </a:lnTo>
                <a:lnTo>
                  <a:pt x="831469" y="119379"/>
                </a:lnTo>
                <a:close/>
              </a:path>
              <a:path w="1448435" h="1351279">
                <a:moveTo>
                  <a:pt x="830874" y="119666"/>
                </a:moveTo>
                <a:lnTo>
                  <a:pt x="830579" y="119760"/>
                </a:lnTo>
                <a:lnTo>
                  <a:pt x="830874" y="119666"/>
                </a:lnTo>
                <a:close/>
              </a:path>
              <a:path w="1448435" h="1351279">
                <a:moveTo>
                  <a:pt x="831766" y="119379"/>
                </a:moveTo>
                <a:lnTo>
                  <a:pt x="831469" y="119379"/>
                </a:lnTo>
                <a:lnTo>
                  <a:pt x="830874" y="119666"/>
                </a:lnTo>
                <a:lnTo>
                  <a:pt x="831766" y="119379"/>
                </a:lnTo>
                <a:close/>
              </a:path>
              <a:path w="1448435" h="1351279">
                <a:moveTo>
                  <a:pt x="777875" y="157225"/>
                </a:moveTo>
                <a:lnTo>
                  <a:pt x="764286" y="196468"/>
                </a:lnTo>
                <a:lnTo>
                  <a:pt x="761873" y="206755"/>
                </a:lnTo>
                <a:lnTo>
                  <a:pt x="774319" y="209550"/>
                </a:lnTo>
                <a:lnTo>
                  <a:pt x="776477" y="200025"/>
                </a:lnTo>
                <a:lnTo>
                  <a:pt x="779907" y="188086"/>
                </a:lnTo>
                <a:lnTo>
                  <a:pt x="783209" y="177545"/>
                </a:lnTo>
                <a:lnTo>
                  <a:pt x="786891" y="168020"/>
                </a:lnTo>
                <a:lnTo>
                  <a:pt x="789432" y="162559"/>
                </a:lnTo>
                <a:lnTo>
                  <a:pt x="777875" y="157225"/>
                </a:lnTo>
                <a:close/>
              </a:path>
              <a:path w="1448435" h="1351279">
                <a:moveTo>
                  <a:pt x="755269" y="244982"/>
                </a:moveTo>
                <a:lnTo>
                  <a:pt x="753490" y="259206"/>
                </a:lnTo>
                <a:lnTo>
                  <a:pt x="751713" y="279272"/>
                </a:lnTo>
                <a:lnTo>
                  <a:pt x="750697" y="295909"/>
                </a:lnTo>
                <a:lnTo>
                  <a:pt x="763397" y="296671"/>
                </a:lnTo>
                <a:lnTo>
                  <a:pt x="764413" y="280415"/>
                </a:lnTo>
                <a:lnTo>
                  <a:pt x="766063" y="260730"/>
                </a:lnTo>
                <a:lnTo>
                  <a:pt x="767841" y="246506"/>
                </a:lnTo>
                <a:lnTo>
                  <a:pt x="755269" y="244982"/>
                </a:lnTo>
                <a:close/>
              </a:path>
              <a:path w="1448435" h="1351279">
                <a:moveTo>
                  <a:pt x="749173" y="334136"/>
                </a:moveTo>
                <a:lnTo>
                  <a:pt x="748786" y="350773"/>
                </a:lnTo>
                <a:lnTo>
                  <a:pt x="748411" y="377316"/>
                </a:lnTo>
                <a:lnTo>
                  <a:pt x="748411" y="385190"/>
                </a:lnTo>
                <a:lnTo>
                  <a:pt x="761111" y="385190"/>
                </a:lnTo>
                <a:lnTo>
                  <a:pt x="761112" y="377316"/>
                </a:lnTo>
                <a:lnTo>
                  <a:pt x="761500" y="350392"/>
                </a:lnTo>
                <a:lnTo>
                  <a:pt x="761873" y="334517"/>
                </a:lnTo>
                <a:lnTo>
                  <a:pt x="749173" y="334136"/>
                </a:lnTo>
                <a:close/>
              </a:path>
              <a:path w="1448435" h="1351279">
                <a:moveTo>
                  <a:pt x="761111" y="423163"/>
                </a:moveTo>
                <a:lnTo>
                  <a:pt x="748411" y="423290"/>
                </a:lnTo>
                <a:lnTo>
                  <a:pt x="748538" y="435228"/>
                </a:lnTo>
                <a:lnTo>
                  <a:pt x="748919" y="465835"/>
                </a:lnTo>
                <a:lnTo>
                  <a:pt x="749173" y="474217"/>
                </a:lnTo>
                <a:lnTo>
                  <a:pt x="761873" y="473963"/>
                </a:lnTo>
                <a:lnTo>
                  <a:pt x="761619" y="465581"/>
                </a:lnTo>
                <a:lnTo>
                  <a:pt x="761238" y="435101"/>
                </a:lnTo>
                <a:lnTo>
                  <a:pt x="761111" y="423163"/>
                </a:lnTo>
                <a:close/>
              </a:path>
              <a:path w="1448435" h="1351279">
                <a:moveTo>
                  <a:pt x="762635" y="511936"/>
                </a:moveTo>
                <a:lnTo>
                  <a:pt x="749935" y="512317"/>
                </a:lnTo>
                <a:lnTo>
                  <a:pt x="750315" y="529843"/>
                </a:lnTo>
                <a:lnTo>
                  <a:pt x="751204" y="563117"/>
                </a:lnTo>
                <a:lnTo>
                  <a:pt x="763904" y="562736"/>
                </a:lnTo>
                <a:lnTo>
                  <a:pt x="763015" y="529589"/>
                </a:lnTo>
                <a:lnTo>
                  <a:pt x="762635" y="511936"/>
                </a:lnTo>
                <a:close/>
              </a:path>
              <a:path w="1448435" h="1351279">
                <a:moveTo>
                  <a:pt x="765048" y="600836"/>
                </a:moveTo>
                <a:lnTo>
                  <a:pt x="752348" y="601217"/>
                </a:lnTo>
                <a:lnTo>
                  <a:pt x="753363" y="630808"/>
                </a:lnTo>
                <a:lnTo>
                  <a:pt x="754126" y="652017"/>
                </a:lnTo>
                <a:lnTo>
                  <a:pt x="766826" y="651509"/>
                </a:lnTo>
                <a:lnTo>
                  <a:pt x="766063" y="630427"/>
                </a:lnTo>
                <a:lnTo>
                  <a:pt x="765048" y="600836"/>
                </a:lnTo>
                <a:close/>
              </a:path>
              <a:path w="1448435" h="1351279">
                <a:moveTo>
                  <a:pt x="767969" y="689609"/>
                </a:moveTo>
                <a:lnTo>
                  <a:pt x="755396" y="690117"/>
                </a:lnTo>
                <a:lnTo>
                  <a:pt x="755650" y="699642"/>
                </a:lnTo>
                <a:lnTo>
                  <a:pt x="757047" y="740790"/>
                </a:lnTo>
                <a:lnTo>
                  <a:pt x="769747" y="740409"/>
                </a:lnTo>
                <a:lnTo>
                  <a:pt x="768350" y="699261"/>
                </a:lnTo>
                <a:lnTo>
                  <a:pt x="767969" y="689609"/>
                </a:lnTo>
                <a:close/>
              </a:path>
              <a:path w="1448435" h="1351279">
                <a:moveTo>
                  <a:pt x="771016" y="778509"/>
                </a:moveTo>
                <a:lnTo>
                  <a:pt x="758316" y="778890"/>
                </a:lnTo>
                <a:lnTo>
                  <a:pt x="759967" y="829690"/>
                </a:lnTo>
                <a:lnTo>
                  <a:pt x="772667" y="829309"/>
                </a:lnTo>
                <a:lnTo>
                  <a:pt x="771016" y="778509"/>
                </a:lnTo>
                <a:close/>
              </a:path>
              <a:path w="1448435" h="1351279">
                <a:moveTo>
                  <a:pt x="773684" y="867409"/>
                </a:moveTo>
                <a:lnTo>
                  <a:pt x="760984" y="867790"/>
                </a:lnTo>
                <a:lnTo>
                  <a:pt x="761111" y="869314"/>
                </a:lnTo>
                <a:lnTo>
                  <a:pt x="761873" y="901699"/>
                </a:lnTo>
                <a:lnTo>
                  <a:pt x="762126" y="918463"/>
                </a:lnTo>
                <a:lnTo>
                  <a:pt x="774826" y="918209"/>
                </a:lnTo>
                <a:lnTo>
                  <a:pt x="774573" y="901445"/>
                </a:lnTo>
                <a:lnTo>
                  <a:pt x="773816" y="869314"/>
                </a:lnTo>
                <a:lnTo>
                  <a:pt x="773684" y="867409"/>
                </a:lnTo>
                <a:close/>
              </a:path>
              <a:path w="1448435" h="1351279">
                <a:moveTo>
                  <a:pt x="775462" y="956309"/>
                </a:moveTo>
                <a:lnTo>
                  <a:pt x="762762" y="956563"/>
                </a:lnTo>
                <a:lnTo>
                  <a:pt x="762888" y="1007236"/>
                </a:lnTo>
                <a:lnTo>
                  <a:pt x="775588" y="1007236"/>
                </a:lnTo>
                <a:lnTo>
                  <a:pt x="775715" y="993139"/>
                </a:lnTo>
                <a:lnTo>
                  <a:pt x="775463" y="963802"/>
                </a:lnTo>
                <a:lnTo>
                  <a:pt x="775462" y="956309"/>
                </a:lnTo>
                <a:close/>
              </a:path>
              <a:path w="1448435" h="1351279">
                <a:moveTo>
                  <a:pt x="762508" y="1045209"/>
                </a:moveTo>
                <a:lnTo>
                  <a:pt x="762502" y="1048384"/>
                </a:lnTo>
                <a:lnTo>
                  <a:pt x="761982" y="1073784"/>
                </a:lnTo>
                <a:lnTo>
                  <a:pt x="760984" y="1095882"/>
                </a:lnTo>
                <a:lnTo>
                  <a:pt x="773684" y="1096390"/>
                </a:lnTo>
                <a:lnTo>
                  <a:pt x="774582" y="1073403"/>
                </a:lnTo>
                <a:lnTo>
                  <a:pt x="775208" y="1048384"/>
                </a:lnTo>
                <a:lnTo>
                  <a:pt x="775208" y="1045463"/>
                </a:lnTo>
                <a:lnTo>
                  <a:pt x="762508" y="1045209"/>
                </a:lnTo>
                <a:close/>
              </a:path>
              <a:path w="1448435" h="1351279">
                <a:moveTo>
                  <a:pt x="758189" y="1133474"/>
                </a:moveTo>
                <a:lnTo>
                  <a:pt x="757809" y="1138300"/>
                </a:lnTo>
                <a:lnTo>
                  <a:pt x="755650" y="1155953"/>
                </a:lnTo>
                <a:lnTo>
                  <a:pt x="753363" y="1171701"/>
                </a:lnTo>
                <a:lnTo>
                  <a:pt x="751713" y="1183512"/>
                </a:lnTo>
                <a:lnTo>
                  <a:pt x="764286" y="1185417"/>
                </a:lnTo>
                <a:lnTo>
                  <a:pt x="765937" y="1173606"/>
                </a:lnTo>
                <a:lnTo>
                  <a:pt x="768350" y="1157350"/>
                </a:lnTo>
                <a:lnTo>
                  <a:pt x="770505" y="1138300"/>
                </a:lnTo>
                <a:lnTo>
                  <a:pt x="770889" y="1134744"/>
                </a:lnTo>
                <a:lnTo>
                  <a:pt x="758189" y="1133474"/>
                </a:lnTo>
                <a:close/>
              </a:path>
              <a:path w="1448435" h="1351279">
                <a:moveTo>
                  <a:pt x="745616" y="1220977"/>
                </a:moveTo>
                <a:lnTo>
                  <a:pt x="735076" y="1263522"/>
                </a:lnTo>
                <a:lnTo>
                  <a:pt x="732916" y="1268602"/>
                </a:lnTo>
                <a:lnTo>
                  <a:pt x="744601" y="1273555"/>
                </a:lnTo>
                <a:lnTo>
                  <a:pt x="755650" y="1235836"/>
                </a:lnTo>
                <a:lnTo>
                  <a:pt x="758063" y="1223136"/>
                </a:lnTo>
                <a:lnTo>
                  <a:pt x="745616" y="1220977"/>
                </a:lnTo>
                <a:close/>
              </a:path>
              <a:path w="1448435" h="1351279">
                <a:moveTo>
                  <a:pt x="709676" y="1289176"/>
                </a:moveTo>
                <a:lnTo>
                  <a:pt x="705230" y="1290319"/>
                </a:lnTo>
                <a:lnTo>
                  <a:pt x="695198" y="1291970"/>
                </a:lnTo>
                <a:lnTo>
                  <a:pt x="682751" y="1293240"/>
                </a:lnTo>
                <a:lnTo>
                  <a:pt x="668147" y="1294383"/>
                </a:lnTo>
                <a:lnTo>
                  <a:pt x="660400" y="1295145"/>
                </a:lnTo>
                <a:lnTo>
                  <a:pt x="661542" y="1307845"/>
                </a:lnTo>
                <a:lnTo>
                  <a:pt x="669163" y="1307083"/>
                </a:lnTo>
                <a:lnTo>
                  <a:pt x="684022" y="1305813"/>
                </a:lnTo>
                <a:lnTo>
                  <a:pt x="697229" y="1304416"/>
                </a:lnTo>
                <a:lnTo>
                  <a:pt x="708660" y="1302638"/>
                </a:lnTo>
                <a:lnTo>
                  <a:pt x="712977" y="1301368"/>
                </a:lnTo>
                <a:lnTo>
                  <a:pt x="709676" y="1289176"/>
                </a:lnTo>
                <a:close/>
              </a:path>
              <a:path w="1448435" h="1351279">
                <a:moveTo>
                  <a:pt x="622173" y="1300225"/>
                </a:moveTo>
                <a:lnTo>
                  <a:pt x="596264" y="1305051"/>
                </a:lnTo>
                <a:lnTo>
                  <a:pt x="583438" y="1307083"/>
                </a:lnTo>
                <a:lnTo>
                  <a:pt x="572262" y="1308607"/>
                </a:lnTo>
                <a:lnTo>
                  <a:pt x="574039" y="1321180"/>
                </a:lnTo>
                <a:lnTo>
                  <a:pt x="585470" y="1319656"/>
                </a:lnTo>
                <a:lnTo>
                  <a:pt x="598551" y="1317624"/>
                </a:lnTo>
                <a:lnTo>
                  <a:pt x="624204" y="1312798"/>
                </a:lnTo>
                <a:lnTo>
                  <a:pt x="622173" y="1300225"/>
                </a:lnTo>
                <a:close/>
              </a:path>
              <a:path w="1448435" h="1351279">
                <a:moveTo>
                  <a:pt x="534670" y="1312544"/>
                </a:moveTo>
                <a:lnTo>
                  <a:pt x="526414" y="1313179"/>
                </a:lnTo>
                <a:lnTo>
                  <a:pt x="494284" y="1315211"/>
                </a:lnTo>
                <a:lnTo>
                  <a:pt x="484250" y="1315592"/>
                </a:lnTo>
                <a:lnTo>
                  <a:pt x="484759" y="1328292"/>
                </a:lnTo>
                <a:lnTo>
                  <a:pt x="495173" y="1327911"/>
                </a:lnTo>
                <a:lnTo>
                  <a:pt x="527430" y="1325879"/>
                </a:lnTo>
                <a:lnTo>
                  <a:pt x="535813" y="1325244"/>
                </a:lnTo>
                <a:lnTo>
                  <a:pt x="534670" y="1312544"/>
                </a:lnTo>
                <a:close/>
              </a:path>
              <a:path w="1448435" h="1351279">
                <a:moveTo>
                  <a:pt x="446404" y="1316735"/>
                </a:moveTo>
                <a:lnTo>
                  <a:pt x="424434" y="1317116"/>
                </a:lnTo>
                <a:lnTo>
                  <a:pt x="395604" y="1317243"/>
                </a:lnTo>
                <a:lnTo>
                  <a:pt x="395732" y="1329943"/>
                </a:lnTo>
                <a:lnTo>
                  <a:pt x="424688" y="1329816"/>
                </a:lnTo>
                <a:lnTo>
                  <a:pt x="446532" y="1329435"/>
                </a:lnTo>
                <a:lnTo>
                  <a:pt x="446404" y="1316735"/>
                </a:lnTo>
                <a:close/>
              </a:path>
              <a:path w="1448435" h="1351279">
                <a:moveTo>
                  <a:pt x="306959" y="1316100"/>
                </a:moveTo>
                <a:lnTo>
                  <a:pt x="306577" y="1328800"/>
                </a:lnTo>
                <a:lnTo>
                  <a:pt x="357504" y="1329816"/>
                </a:lnTo>
                <a:lnTo>
                  <a:pt x="357632" y="1317116"/>
                </a:lnTo>
                <a:lnTo>
                  <a:pt x="306959" y="1316100"/>
                </a:lnTo>
                <a:close/>
              </a:path>
              <a:path w="1448435" h="1351279">
                <a:moveTo>
                  <a:pt x="218186" y="1313179"/>
                </a:moveTo>
                <a:lnTo>
                  <a:pt x="217677" y="1325879"/>
                </a:lnTo>
                <a:lnTo>
                  <a:pt x="222503" y="1326006"/>
                </a:lnTo>
                <a:lnTo>
                  <a:pt x="268477" y="1327784"/>
                </a:lnTo>
                <a:lnTo>
                  <a:pt x="268859" y="1315084"/>
                </a:lnTo>
                <a:lnTo>
                  <a:pt x="223012" y="1313433"/>
                </a:lnTo>
                <a:lnTo>
                  <a:pt x="218186" y="1313179"/>
                </a:lnTo>
                <a:close/>
              </a:path>
              <a:path w="1448435" h="1351279">
                <a:moveTo>
                  <a:pt x="129412" y="1309242"/>
                </a:moveTo>
                <a:lnTo>
                  <a:pt x="128777" y="1321942"/>
                </a:lnTo>
                <a:lnTo>
                  <a:pt x="178942" y="1324228"/>
                </a:lnTo>
                <a:lnTo>
                  <a:pt x="179577" y="1324228"/>
                </a:lnTo>
                <a:lnTo>
                  <a:pt x="180086" y="1311655"/>
                </a:lnTo>
                <a:lnTo>
                  <a:pt x="179450" y="1311528"/>
                </a:lnTo>
                <a:lnTo>
                  <a:pt x="135254" y="1309623"/>
                </a:lnTo>
                <a:lnTo>
                  <a:pt x="129412" y="1309242"/>
                </a:lnTo>
                <a:close/>
              </a:path>
              <a:path w="1448435" h="1351279">
                <a:moveTo>
                  <a:pt x="78104" y="1274952"/>
                </a:moveTo>
                <a:lnTo>
                  <a:pt x="0" y="1308988"/>
                </a:lnTo>
                <a:lnTo>
                  <a:pt x="74167" y="1351025"/>
                </a:lnTo>
                <a:lnTo>
                  <a:pt x="75809" y="1319299"/>
                </a:lnTo>
                <a:lnTo>
                  <a:pt x="63119" y="1318640"/>
                </a:lnTo>
                <a:lnTo>
                  <a:pt x="63753" y="1305940"/>
                </a:lnTo>
                <a:lnTo>
                  <a:pt x="76501" y="1305940"/>
                </a:lnTo>
                <a:lnTo>
                  <a:pt x="78104" y="1274952"/>
                </a:lnTo>
                <a:close/>
              </a:path>
              <a:path w="1448435" h="1351279">
                <a:moveTo>
                  <a:pt x="76466" y="1306603"/>
                </a:moveTo>
                <a:lnTo>
                  <a:pt x="75809" y="1319299"/>
                </a:lnTo>
                <a:lnTo>
                  <a:pt x="90042" y="1320037"/>
                </a:lnTo>
                <a:lnTo>
                  <a:pt x="90804" y="1320037"/>
                </a:lnTo>
                <a:lnTo>
                  <a:pt x="91312" y="1307464"/>
                </a:lnTo>
                <a:lnTo>
                  <a:pt x="90550" y="1307337"/>
                </a:lnTo>
                <a:lnTo>
                  <a:pt x="76466" y="1306603"/>
                </a:lnTo>
                <a:close/>
              </a:path>
              <a:path w="1448435" h="1351279">
                <a:moveTo>
                  <a:pt x="63753" y="1305940"/>
                </a:moveTo>
                <a:lnTo>
                  <a:pt x="63119" y="1318640"/>
                </a:lnTo>
                <a:lnTo>
                  <a:pt x="75809" y="1319299"/>
                </a:lnTo>
                <a:lnTo>
                  <a:pt x="76466" y="1306603"/>
                </a:lnTo>
                <a:lnTo>
                  <a:pt x="63753" y="1305940"/>
                </a:lnTo>
                <a:close/>
              </a:path>
              <a:path w="1448435" h="1351279">
                <a:moveTo>
                  <a:pt x="76501" y="1305940"/>
                </a:moveTo>
                <a:lnTo>
                  <a:pt x="63753" y="1305940"/>
                </a:lnTo>
                <a:lnTo>
                  <a:pt x="76466" y="1306603"/>
                </a:lnTo>
                <a:lnTo>
                  <a:pt x="76501" y="1305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4724400" y="4767071"/>
            <a:ext cx="838200" cy="667385"/>
          </a:xfrm>
          <a:custGeom>
            <a:avLst/>
            <a:gdLst/>
            <a:rect l="l" t="t" r="r" b="b"/>
            <a:pathLst>
              <a:path w="838200" h="667385">
                <a:moveTo>
                  <a:pt x="838200" y="490728"/>
                </a:moveTo>
                <a:lnTo>
                  <a:pt x="756412" y="466852"/>
                </a:lnTo>
                <a:lnTo>
                  <a:pt x="762063" y="498081"/>
                </a:lnTo>
                <a:lnTo>
                  <a:pt x="73837" y="623214"/>
                </a:lnTo>
                <a:lnTo>
                  <a:pt x="68199" y="592074"/>
                </a:lnTo>
                <a:lnTo>
                  <a:pt x="0" y="643128"/>
                </a:lnTo>
                <a:lnTo>
                  <a:pt x="81788" y="667004"/>
                </a:lnTo>
                <a:lnTo>
                  <a:pt x="76530" y="638048"/>
                </a:lnTo>
                <a:lnTo>
                  <a:pt x="76123" y="635787"/>
                </a:lnTo>
                <a:lnTo>
                  <a:pt x="764349" y="510654"/>
                </a:lnTo>
                <a:lnTo>
                  <a:pt x="770001" y="541782"/>
                </a:lnTo>
                <a:lnTo>
                  <a:pt x="831405" y="495808"/>
                </a:lnTo>
                <a:lnTo>
                  <a:pt x="838200" y="490728"/>
                </a:lnTo>
                <a:close/>
              </a:path>
              <a:path w="838200" h="667385">
                <a:moveTo>
                  <a:pt x="838200" y="38100"/>
                </a:moveTo>
                <a:lnTo>
                  <a:pt x="825500" y="31750"/>
                </a:lnTo>
                <a:lnTo>
                  <a:pt x="762000" y="0"/>
                </a:lnTo>
                <a:lnTo>
                  <a:pt x="762000" y="31750"/>
                </a:ln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762000" y="44450"/>
                </a:lnTo>
                <a:lnTo>
                  <a:pt x="762000" y="76200"/>
                </a:lnTo>
                <a:lnTo>
                  <a:pt x="825500" y="44450"/>
                </a:lnTo>
                <a:lnTo>
                  <a:pt x="838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 txBox="1"/>
          <p:nvPr/>
        </p:nvSpPr>
        <p:spPr>
          <a:xfrm>
            <a:off x="2288794" y="6036665"/>
            <a:ext cx="394271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3.25&gt;</a:t>
            </a:r>
            <a:r>
              <a:rPr sz="1400" b="1" spc="-5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외래식별자에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의해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연결된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두</a:t>
            </a:r>
            <a:r>
              <a:rPr sz="1400" b="1" spc="-4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42</a:t>
            </a:fld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383540" y="1793875"/>
            <a:ext cx="253301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cs typeface="굴림"/>
              </a:rPr>
              <a:t>외래</a:t>
            </a:r>
            <a:r>
              <a:rPr sz="2000" b="1" spc="-104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식별자의</a:t>
            </a:r>
            <a:r>
              <a:rPr sz="2000" b="1" spc="-114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역할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53987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3.5</a:t>
            </a:r>
            <a:r>
              <a:rPr sz="3000" spc="-80"/>
              <a:t> </a:t>
            </a:r>
            <a:r>
              <a:rPr sz="3000" spc="20"/>
              <a:t>주식별자와</a:t>
            </a:r>
            <a:r>
              <a:rPr sz="3000" spc="-110"/>
              <a:t> </a:t>
            </a:r>
            <a:r>
              <a:rPr sz="3000" spc="35"/>
              <a:t>외래</a:t>
            </a:r>
            <a:r>
              <a:rPr sz="3000" spc="-75"/>
              <a:t> </a:t>
            </a:r>
            <a:r>
              <a:rPr sz="3000" spc="15"/>
              <a:t>식별자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94284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cs typeface="굴림"/>
              </a:rPr>
              <a:t>부모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엔티티와</a:t>
            </a:r>
            <a:r>
              <a:rPr sz="2000" b="1" spc="-90">
                <a:latin typeface="굴림"/>
                <a:cs typeface="굴림"/>
              </a:rPr>
              <a:t> </a:t>
            </a:r>
            <a:r>
              <a:rPr sz="2000" b="1" spc="25">
                <a:latin typeface="굴림"/>
                <a:cs typeface="굴림"/>
              </a:rPr>
              <a:t>자식</a:t>
            </a:r>
            <a:r>
              <a:rPr sz="2000" b="1" spc="-8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엔티티에서의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식별자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2480881" y="2759138"/>
            <a:ext cx="4305935" cy="2097405"/>
            <a:chOff x="2480881" y="2759138"/>
            <a:chExt cx="4305935" cy="2097405"/>
          </a:xfrm>
        </p:grpSpPr>
        <p:sp>
          <p:nvSpPr>
            <p:cNvPr id="5" name="object 5"/>
            <p:cNvSpPr/>
            <p:nvPr/>
          </p:nvSpPr>
          <p:spPr>
            <a:xfrm>
              <a:off x="5058155" y="3150108"/>
              <a:ext cx="1724025" cy="304800"/>
            </a:xfrm>
            <a:custGeom>
              <a:avLst/>
              <a:gdLst/>
              <a:rect l="l" t="t" r="r" b="b"/>
              <a:pathLst>
                <a:path w="1724025" h="304800">
                  <a:moveTo>
                    <a:pt x="1672844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1672844" y="304800"/>
                  </a:lnTo>
                  <a:lnTo>
                    <a:pt x="1692622" y="300809"/>
                  </a:lnTo>
                  <a:lnTo>
                    <a:pt x="1708769" y="289925"/>
                  </a:lnTo>
                  <a:lnTo>
                    <a:pt x="1719653" y="273778"/>
                  </a:lnTo>
                  <a:lnTo>
                    <a:pt x="1723644" y="254000"/>
                  </a:lnTo>
                  <a:lnTo>
                    <a:pt x="1723644" y="50800"/>
                  </a:lnTo>
                  <a:lnTo>
                    <a:pt x="1719653" y="31021"/>
                  </a:lnTo>
                  <a:lnTo>
                    <a:pt x="1708769" y="14874"/>
                  </a:lnTo>
                  <a:lnTo>
                    <a:pt x="1692622" y="3990"/>
                  </a:lnTo>
                  <a:lnTo>
                    <a:pt x="1672844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5058155" y="3150108"/>
              <a:ext cx="1724025" cy="304800"/>
            </a:xfrm>
            <a:custGeom>
              <a:avLst/>
              <a:gdLst/>
              <a:rect l="l" t="t" r="r" b="b"/>
              <a:pathLst>
                <a:path w="1724025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1672844" y="0"/>
                  </a:lnTo>
                  <a:lnTo>
                    <a:pt x="1692622" y="3990"/>
                  </a:lnTo>
                  <a:lnTo>
                    <a:pt x="1708769" y="14874"/>
                  </a:lnTo>
                  <a:lnTo>
                    <a:pt x="1719653" y="31021"/>
                  </a:lnTo>
                  <a:lnTo>
                    <a:pt x="1723644" y="50800"/>
                  </a:lnTo>
                  <a:lnTo>
                    <a:pt x="1723644" y="254000"/>
                  </a:lnTo>
                  <a:lnTo>
                    <a:pt x="1719653" y="273778"/>
                  </a:lnTo>
                  <a:lnTo>
                    <a:pt x="1708769" y="289925"/>
                  </a:lnTo>
                  <a:lnTo>
                    <a:pt x="1692622" y="300809"/>
                  </a:lnTo>
                  <a:lnTo>
                    <a:pt x="1672844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2485644" y="4492752"/>
              <a:ext cx="1828800" cy="304800"/>
            </a:xfrm>
            <a:custGeom>
              <a:avLst/>
              <a:gdLst/>
              <a:rect l="l" t="t" r="r" b="b"/>
              <a:pathLst>
                <a:path w="1828800" h="304800">
                  <a:moveTo>
                    <a:pt x="17780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1778000" y="304800"/>
                  </a:lnTo>
                  <a:lnTo>
                    <a:pt x="1797778" y="300809"/>
                  </a:lnTo>
                  <a:lnTo>
                    <a:pt x="1813925" y="289925"/>
                  </a:lnTo>
                  <a:lnTo>
                    <a:pt x="1824809" y="273778"/>
                  </a:lnTo>
                  <a:lnTo>
                    <a:pt x="1828800" y="254000"/>
                  </a:lnTo>
                  <a:lnTo>
                    <a:pt x="1828800" y="50800"/>
                  </a:lnTo>
                  <a:lnTo>
                    <a:pt x="1824809" y="31021"/>
                  </a:lnTo>
                  <a:lnTo>
                    <a:pt x="1813925" y="14874"/>
                  </a:lnTo>
                  <a:lnTo>
                    <a:pt x="1797778" y="3990"/>
                  </a:lnTo>
                  <a:lnTo>
                    <a:pt x="1778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2485644" y="4492752"/>
              <a:ext cx="1828800" cy="304800"/>
            </a:xfrm>
            <a:custGeom>
              <a:avLst/>
              <a:gdLst/>
              <a:rect l="l" t="t" r="r" b="b"/>
              <a:pathLst>
                <a:path w="18288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1778000" y="0"/>
                  </a:lnTo>
                  <a:lnTo>
                    <a:pt x="1797778" y="3990"/>
                  </a:lnTo>
                  <a:lnTo>
                    <a:pt x="1813925" y="14874"/>
                  </a:lnTo>
                  <a:lnTo>
                    <a:pt x="1824809" y="31021"/>
                  </a:lnTo>
                  <a:lnTo>
                    <a:pt x="1828800" y="50800"/>
                  </a:lnTo>
                  <a:lnTo>
                    <a:pt x="1828800" y="254000"/>
                  </a:lnTo>
                  <a:lnTo>
                    <a:pt x="1824809" y="273778"/>
                  </a:lnTo>
                  <a:lnTo>
                    <a:pt x="1813925" y="289925"/>
                  </a:lnTo>
                  <a:lnTo>
                    <a:pt x="1797778" y="300809"/>
                  </a:lnTo>
                  <a:lnTo>
                    <a:pt x="17780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object 9"/>
            <p:cNvSpPr/>
            <p:nvPr/>
          </p:nvSpPr>
          <p:spPr>
            <a:xfrm>
              <a:off x="2576576" y="3122930"/>
              <a:ext cx="1670050" cy="0"/>
            </a:xfrm>
            <a:custGeom>
              <a:avLst/>
              <a:gdLst/>
              <a:rect l="l" t="t" r="r" b="b"/>
              <a:pathLst>
                <a:path w="1670050">
                  <a:moveTo>
                    <a:pt x="0" y="0"/>
                  </a:moveTo>
                  <a:lnTo>
                    <a:pt x="166992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6576" y="3473704"/>
              <a:ext cx="1670050" cy="0"/>
            </a:xfrm>
            <a:custGeom>
              <a:avLst/>
              <a:gdLst/>
              <a:rect l="l" t="t" r="r" b="b"/>
              <a:pathLst>
                <a:path w="1670050">
                  <a:moveTo>
                    <a:pt x="0" y="0"/>
                  </a:moveTo>
                  <a:lnTo>
                    <a:pt x="166992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6576" y="2773426"/>
              <a:ext cx="1670050" cy="2068830"/>
            </a:xfrm>
            <a:custGeom>
              <a:avLst/>
              <a:gdLst/>
              <a:rect l="l" t="t" r="r" b="b"/>
              <a:pathLst>
                <a:path w="1670050" h="2068829">
                  <a:moveTo>
                    <a:pt x="14224" y="0"/>
                  </a:moveTo>
                  <a:lnTo>
                    <a:pt x="14224" y="2068449"/>
                  </a:lnTo>
                </a:path>
                <a:path w="1670050" h="2068829">
                  <a:moveTo>
                    <a:pt x="1655699" y="0"/>
                  </a:moveTo>
                  <a:lnTo>
                    <a:pt x="1655699" y="2068449"/>
                  </a:lnTo>
                </a:path>
                <a:path w="1670050" h="2068829">
                  <a:moveTo>
                    <a:pt x="0" y="2054225"/>
                  </a:moveTo>
                  <a:lnTo>
                    <a:pt x="1669923" y="2054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90800" y="2787650"/>
            <a:ext cx="1641475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2545" rIns="0" bIns="0">
            <a:spAutoFit/>
          </a:bodyPr>
          <a:lstStyle/>
          <a:p>
            <a:pPr marL="418465">
              <a:lnSpc>
                <a:spcPct val="100000"/>
              </a:lnSpc>
              <a:spcBef>
                <a:spcPts val="335"/>
              </a:spcBef>
              <a:defRPr/>
            </a:pPr>
            <a:r>
              <a:rPr sz="1600" b="1" spc="10">
                <a:latin typeface="돋움"/>
                <a:cs typeface="돋움"/>
              </a:rPr>
              <a:t>사원정보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5087" y="3153232"/>
            <a:ext cx="161290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334645" indent="-258445">
              <a:lnSpc>
                <a:spcPct val="100000"/>
              </a:lnSpc>
              <a:spcBef>
                <a:spcPts val="95"/>
              </a:spcBef>
              <a:buChar char="◆"/>
              <a:tabLst>
                <a:tab pos="335280" algn="l"/>
              </a:tabLst>
              <a:defRPr/>
            </a:pPr>
            <a:r>
              <a:rPr sz="1600" b="1" spc="10">
                <a:latin typeface="돋움"/>
                <a:cs typeface="돋움"/>
              </a:rPr>
              <a:t>사번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5087" y="3504691"/>
            <a:ext cx="1612900" cy="124460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76835" marR="318135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돋움"/>
                <a:cs typeface="돋움"/>
              </a:rPr>
              <a:t>이름 </a:t>
            </a:r>
            <a:r>
              <a:rPr sz="1600" b="1" spc="1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주민등록</a:t>
            </a:r>
            <a:r>
              <a:rPr sz="1600" b="1">
                <a:latin typeface="돋움"/>
                <a:cs typeface="돋움"/>
              </a:rPr>
              <a:t>번</a:t>
            </a:r>
            <a:r>
              <a:rPr sz="1600" b="1" spc="10">
                <a:latin typeface="돋움"/>
                <a:cs typeface="돋움"/>
              </a:rPr>
              <a:t>호  생년월일 </a:t>
            </a:r>
            <a:r>
              <a:rPr sz="1600" b="1" spc="1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나이 </a:t>
            </a:r>
            <a:r>
              <a:rPr sz="1600" b="1" spc="1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부서코드</a:t>
            </a:r>
            <a:r>
              <a:rPr sz="1600" b="1" spc="-5">
                <a:latin typeface="Arial"/>
                <a:cs typeface="Arial"/>
              </a:rPr>
              <a:t>(</a:t>
            </a:r>
            <a:r>
              <a:rPr sz="1600" b="1" spc="-15">
                <a:latin typeface="Arial"/>
                <a:cs typeface="Arial"/>
              </a:rPr>
              <a:t>F</a:t>
            </a:r>
            <a:r>
              <a:rPr sz="1600" b="1" spc="-5">
                <a:latin typeface="Arial"/>
                <a:cs typeface="Arial"/>
              </a:rPr>
              <a:t>K)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 rot="0">
            <a:off x="4219765" y="2759138"/>
            <a:ext cx="2514600" cy="1962150"/>
            <a:chOff x="4219765" y="2759138"/>
            <a:chExt cx="2514600" cy="1962150"/>
          </a:xfrm>
        </p:grpSpPr>
        <p:sp>
          <p:nvSpPr>
            <p:cNvPr id="16" name="object 16"/>
            <p:cNvSpPr/>
            <p:nvPr/>
          </p:nvSpPr>
          <p:spPr>
            <a:xfrm>
              <a:off x="4233672" y="3550920"/>
              <a:ext cx="914400" cy="228600"/>
            </a:xfrm>
            <a:custGeom>
              <a:avLst/>
              <a:gdLst/>
              <a:rect l="l" t="t" r="r" b="b"/>
              <a:pathLst>
                <a:path w="914400" h="228600">
                  <a:moveTo>
                    <a:pt x="0" y="108203"/>
                  </a:moveTo>
                  <a:lnTo>
                    <a:pt x="914400" y="108203"/>
                  </a:lnTo>
                </a:path>
                <a:path w="914400" h="228600">
                  <a:moveTo>
                    <a:pt x="774191" y="0"/>
                  </a:moveTo>
                  <a:lnTo>
                    <a:pt x="774191" y="228599"/>
                  </a:lnTo>
                </a:path>
                <a:path w="914400" h="228600">
                  <a:moveTo>
                    <a:pt x="854963" y="0"/>
                  </a:moveTo>
                  <a:lnTo>
                    <a:pt x="854963" y="2285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4528" y="3502152"/>
              <a:ext cx="152400" cy="304800"/>
            </a:xfrm>
            <a:custGeom>
              <a:avLst/>
              <a:gd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3025" y="3122930"/>
              <a:ext cx="1567180" cy="0"/>
            </a:xfrm>
            <a:custGeom>
              <a:avLst/>
              <a:gdLst/>
              <a:rect l="l" t="t" r="r" b="b"/>
              <a:pathLst>
                <a:path w="1567179">
                  <a:moveTo>
                    <a:pt x="0" y="0"/>
                  </a:moveTo>
                  <a:lnTo>
                    <a:pt x="156679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53025" y="3473704"/>
              <a:ext cx="1567180" cy="0"/>
            </a:xfrm>
            <a:custGeom>
              <a:avLst/>
              <a:gdLst/>
              <a:rect l="l" t="t" r="r" b="b"/>
              <a:pathLst>
                <a:path w="1567179">
                  <a:moveTo>
                    <a:pt x="0" y="0"/>
                  </a:moveTo>
                  <a:lnTo>
                    <a:pt x="15667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53025" y="2773426"/>
              <a:ext cx="1567180" cy="1933575"/>
            </a:xfrm>
            <a:custGeom>
              <a:avLst/>
              <a:gdLst/>
              <a:rect l="l" t="t" r="r" b="b"/>
              <a:pathLst>
                <a:path w="1567179" h="1933575">
                  <a:moveTo>
                    <a:pt x="14350" y="0"/>
                  </a:moveTo>
                  <a:lnTo>
                    <a:pt x="14350" y="1933575"/>
                  </a:lnTo>
                </a:path>
                <a:path w="1567179" h="1933575">
                  <a:moveTo>
                    <a:pt x="1552575" y="0"/>
                  </a:moveTo>
                  <a:lnTo>
                    <a:pt x="1552575" y="1933575"/>
                  </a:lnTo>
                </a:path>
                <a:path w="1567179" h="1933575">
                  <a:moveTo>
                    <a:pt x="0" y="1919224"/>
                  </a:moveTo>
                  <a:lnTo>
                    <a:pt x="1566799" y="1919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67376" y="2787650"/>
            <a:ext cx="1538605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2545" rIns="0" bIns="0">
            <a:spAutoFit/>
          </a:bodyPr>
          <a:lstStyle/>
          <a:p>
            <a:pPr marL="367030">
              <a:lnSpc>
                <a:spcPct val="100000"/>
              </a:lnSpc>
              <a:spcBef>
                <a:spcPts val="335"/>
              </a:spcBef>
              <a:defRPr/>
            </a:pPr>
            <a:r>
              <a:rPr sz="1600" b="1" spc="10">
                <a:latin typeface="돋움"/>
                <a:cs typeface="돋움"/>
              </a:rPr>
              <a:t>부서정보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1663" y="3153232"/>
            <a:ext cx="15100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335280" indent="-258445">
              <a:lnSpc>
                <a:spcPct val="100000"/>
              </a:lnSpc>
              <a:spcBef>
                <a:spcPts val="95"/>
              </a:spcBef>
              <a:buChar char="◆"/>
              <a:tabLst>
                <a:tab pos="335915" algn="l"/>
              </a:tabLst>
              <a:defRPr/>
            </a:pPr>
            <a:r>
              <a:rPr sz="1600" b="1" spc="10">
                <a:latin typeface="돋움"/>
                <a:cs typeface="돋움"/>
              </a:rPr>
              <a:t>부서코드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1663" y="3504691"/>
            <a:ext cx="1510030" cy="100076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77470" marR="36322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돋움"/>
                <a:cs typeface="돋움"/>
              </a:rPr>
              <a:t>부서명 </a:t>
            </a:r>
            <a:r>
              <a:rPr sz="1600" b="1" spc="1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년</a:t>
            </a:r>
            <a:r>
              <a:rPr sz="1600" b="1" spc="25">
                <a:latin typeface="돋움"/>
                <a:cs typeface="돋움"/>
              </a:rPr>
              <a:t>간</a:t>
            </a:r>
            <a:r>
              <a:rPr sz="1600" b="1" spc="-104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매출액  </a:t>
            </a:r>
            <a:r>
              <a:rPr sz="1600" b="1" spc="10">
                <a:latin typeface="돋움"/>
                <a:cs typeface="돋움"/>
              </a:rPr>
              <a:t>매출순위 </a:t>
            </a:r>
            <a:r>
              <a:rPr sz="1600" b="1" spc="1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총인원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24" name="object 24"/>
          <p:cNvGrpSpPr/>
          <p:nvPr/>
        </p:nvGrpSpPr>
        <p:grpSpPr>
          <a:xfrm rot="0">
            <a:off x="4338828" y="3333757"/>
            <a:ext cx="695325" cy="1318260"/>
            <a:chOff x="4338828" y="3333757"/>
            <a:chExt cx="695325" cy="1318260"/>
          </a:xfrm>
        </p:grpSpPr>
        <p:pic>
          <p:nvPicPr>
            <p:cNvPr id="25" name="object 2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72356" y="3560063"/>
              <a:ext cx="208788" cy="2087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43400" y="3338329"/>
              <a:ext cx="685800" cy="1309370"/>
            </a:xfrm>
            <a:custGeom>
              <a:avLst/>
              <a:gdLst/>
              <a:rect l="l" t="t" r="r" b="b"/>
              <a:pathLst>
                <a:path w="685800" h="1309370">
                  <a:moveTo>
                    <a:pt x="0" y="1282438"/>
                  </a:moveTo>
                  <a:lnTo>
                    <a:pt x="60060" y="1293920"/>
                  </a:lnTo>
                  <a:lnTo>
                    <a:pt x="118533" y="1303435"/>
                  </a:lnTo>
                  <a:lnTo>
                    <a:pt x="173831" y="1309012"/>
                  </a:lnTo>
                  <a:lnTo>
                    <a:pt x="224366" y="1308684"/>
                  </a:lnTo>
                  <a:lnTo>
                    <a:pt x="268552" y="1300482"/>
                  </a:lnTo>
                  <a:lnTo>
                    <a:pt x="304800" y="1282438"/>
                  </a:lnTo>
                  <a:lnTo>
                    <a:pt x="349955" y="1229911"/>
                  </a:lnTo>
                  <a:lnTo>
                    <a:pt x="369711" y="1145861"/>
                  </a:lnTo>
                  <a:lnTo>
                    <a:pt x="375355" y="1082189"/>
                  </a:lnTo>
                  <a:lnTo>
                    <a:pt x="381000" y="998847"/>
                  </a:lnTo>
                  <a:lnTo>
                    <a:pt x="382628" y="920382"/>
                  </a:lnTo>
                  <a:lnTo>
                    <a:pt x="381651" y="873528"/>
                  </a:lnTo>
                  <a:lnTo>
                    <a:pt x="379790" y="822633"/>
                  </a:lnTo>
                  <a:lnTo>
                    <a:pt x="377277" y="768475"/>
                  </a:lnTo>
                  <a:lnTo>
                    <a:pt x="374346" y="711835"/>
                  </a:lnTo>
                  <a:lnTo>
                    <a:pt x="371228" y="653492"/>
                  </a:lnTo>
                  <a:lnTo>
                    <a:pt x="368157" y="594226"/>
                  </a:lnTo>
                  <a:lnTo>
                    <a:pt x="365366" y="534817"/>
                  </a:lnTo>
                  <a:lnTo>
                    <a:pt x="363086" y="476044"/>
                  </a:lnTo>
                  <a:lnTo>
                    <a:pt x="361550" y="418688"/>
                  </a:lnTo>
                  <a:lnTo>
                    <a:pt x="360992" y="363527"/>
                  </a:lnTo>
                  <a:lnTo>
                    <a:pt x="361643" y="311341"/>
                  </a:lnTo>
                  <a:lnTo>
                    <a:pt x="363737" y="262911"/>
                  </a:lnTo>
                  <a:lnTo>
                    <a:pt x="367506" y="219015"/>
                  </a:lnTo>
                  <a:lnTo>
                    <a:pt x="373183" y="180434"/>
                  </a:lnTo>
                  <a:lnTo>
                    <a:pt x="403473" y="93855"/>
                  </a:lnTo>
                  <a:lnTo>
                    <a:pt x="432196" y="54308"/>
                  </a:lnTo>
                  <a:lnTo>
                    <a:pt x="466278" y="27226"/>
                  </a:lnTo>
                  <a:lnTo>
                    <a:pt x="504825" y="10533"/>
                  </a:lnTo>
                  <a:lnTo>
                    <a:pt x="546943" y="2150"/>
                  </a:lnTo>
                  <a:lnTo>
                    <a:pt x="591740" y="0"/>
                  </a:lnTo>
                  <a:lnTo>
                    <a:pt x="638323" y="2005"/>
                  </a:lnTo>
                  <a:lnTo>
                    <a:pt x="685800" y="6088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22194" y="5232019"/>
            <a:ext cx="386334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382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자</a:t>
            </a:r>
            <a:r>
              <a:rPr sz="1800" b="1" spc="30">
                <a:latin typeface="굴림"/>
                <a:cs typeface="굴림"/>
              </a:rPr>
              <a:t>식</a:t>
            </a:r>
            <a:r>
              <a:rPr sz="1800" b="1" spc="-204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엔</a:t>
            </a:r>
            <a:r>
              <a:rPr sz="1800" b="1" spc="5">
                <a:latin typeface="굴림"/>
                <a:cs typeface="굴림"/>
              </a:rPr>
              <a:t>티</a:t>
            </a:r>
            <a:r>
              <a:rPr sz="1800" b="1" spc="30">
                <a:latin typeface="굴림"/>
                <a:cs typeface="굴림"/>
              </a:rPr>
              <a:t>티</a:t>
            </a:r>
            <a:r>
              <a:rPr sz="1800" b="1">
                <a:latin typeface="굴림"/>
                <a:cs typeface="굴림"/>
              </a:rPr>
              <a:t>	</a:t>
            </a:r>
            <a:r>
              <a:rPr sz="1800" b="1" spc="15">
                <a:latin typeface="굴림"/>
                <a:cs typeface="굴림"/>
              </a:rPr>
              <a:t>부</a:t>
            </a:r>
            <a:r>
              <a:rPr sz="1800" b="1" spc="30">
                <a:latin typeface="굴림"/>
                <a:cs typeface="굴림"/>
              </a:rPr>
              <a:t>모</a:t>
            </a:r>
            <a:r>
              <a:rPr sz="1800" b="1" spc="-204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엔</a:t>
            </a:r>
            <a:r>
              <a:rPr sz="1800" b="1" spc="5">
                <a:latin typeface="굴림"/>
                <a:cs typeface="굴림"/>
              </a:rPr>
              <a:t>티</a:t>
            </a:r>
            <a:r>
              <a:rPr sz="1800" b="1" spc="30">
                <a:latin typeface="굴림"/>
                <a:cs typeface="굴림"/>
              </a:rPr>
              <a:t>티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43</a:t>
            </a:fld>
            <a:endParaRPr lang="en-US"/>
          </a:p>
        </p:txBody>
      </p:sp>
      <p:sp>
        <p:nvSpPr>
          <p:cNvPr id="28" name="object 28"/>
          <p:cNvSpPr txBox="1"/>
          <p:nvPr/>
        </p:nvSpPr>
        <p:spPr>
          <a:xfrm>
            <a:off x="1524000" y="5871971"/>
            <a:ext cx="6758940" cy="376555"/>
          </a:xfrm>
          <a:prstGeom prst="rect">
            <a:avLst/>
          </a:prstGeom>
          <a:solidFill>
            <a:srgbClr val="ffff99"/>
          </a:solidFill>
          <a:ln w="9144">
            <a:solidFill>
              <a:srgbClr val="3333cc"/>
            </a:solidFill>
          </a:ln>
        </p:spPr>
        <p:txBody>
          <a:bodyPr vert="horz" wrap="square" lIns="0" tIns="55244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434"/>
              </a:spcBef>
              <a:defRPr/>
            </a:pPr>
            <a:r>
              <a:rPr sz="1800" b="1" spc="25">
                <a:latin typeface="굴림"/>
                <a:cs typeface="굴림"/>
              </a:rPr>
              <a:t>부모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엔티티의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ff0000"/>
                </a:solidFill>
                <a:latin typeface="굴림"/>
                <a:cs typeface="굴림"/>
              </a:rPr>
              <a:t>주식별자</a:t>
            </a:r>
            <a:r>
              <a:rPr sz="1800" b="1" spc="5">
                <a:latin typeface="굴림"/>
                <a:cs typeface="굴림"/>
              </a:rPr>
              <a:t>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자식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엔티티의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ff0000"/>
                </a:solidFill>
                <a:latin typeface="굴림"/>
                <a:cs typeface="굴림"/>
              </a:rPr>
              <a:t>외래식별자</a:t>
            </a:r>
            <a:r>
              <a:rPr sz="1800" b="1" spc="5">
                <a:latin typeface="굴림"/>
                <a:cs typeface="굴림"/>
              </a:rPr>
              <a:t>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연결된다.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987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3.5</a:t>
            </a:r>
            <a:r>
              <a:rPr dirty="0" sz="3000" spc="-80"/>
              <a:t> </a:t>
            </a:r>
            <a:r>
              <a:rPr dirty="0" sz="3000" spc="20"/>
              <a:t>주식별자와</a:t>
            </a:r>
            <a:r>
              <a:rPr dirty="0" sz="3000" spc="-110"/>
              <a:t> </a:t>
            </a:r>
            <a:r>
              <a:rPr dirty="0" sz="3000" spc="35"/>
              <a:t>외래</a:t>
            </a:r>
            <a:r>
              <a:rPr dirty="0" sz="3000" spc="-75"/>
              <a:t> </a:t>
            </a:r>
            <a:r>
              <a:rPr dirty="0" sz="3000" spc="15"/>
              <a:t>식별자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19671"/>
            <a:ext cx="5418455" cy="139255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SzPct val="95238"/>
              <a:buFont typeface="Wingdings"/>
              <a:buChar char=""/>
              <a:tabLst>
                <a:tab pos="355600" algn="l"/>
              </a:tabLst>
            </a:pPr>
            <a:r>
              <a:rPr dirty="0" sz="2100" spc="-45" b="1" i="1">
                <a:latin typeface="굴림"/>
                <a:cs typeface="굴림"/>
              </a:rPr>
              <a:t>Note</a:t>
            </a:r>
            <a:endParaRPr sz="21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09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관계형</a:t>
            </a:r>
            <a:r>
              <a:rPr dirty="0" sz="1800" spc="-114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데이터베이스에서</a:t>
            </a:r>
            <a:endParaRPr sz="1800">
              <a:latin typeface="굴림"/>
              <a:cs typeface="굴림"/>
            </a:endParaRPr>
          </a:p>
          <a:p>
            <a:pPr lvl="2" marL="1155700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dirty="0" sz="1800" spc="10" b="1">
                <a:latin typeface="굴림"/>
                <a:cs typeface="굴림"/>
              </a:rPr>
              <a:t>주식별자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속성은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null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값을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가질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수</a:t>
            </a:r>
            <a:r>
              <a:rPr dirty="0" sz="1800" spc="-50" b="1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dirty="0" u="sng" sz="18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굴림"/>
                <a:cs typeface="굴림"/>
              </a:rPr>
              <a:t>없다</a:t>
            </a:r>
            <a:r>
              <a:rPr dirty="0" sz="1800" spc="10" b="1">
                <a:latin typeface="굴림"/>
                <a:cs typeface="굴림"/>
              </a:rPr>
              <a:t>.</a:t>
            </a:r>
            <a:endParaRPr sz="1800">
              <a:latin typeface="굴림"/>
              <a:cs typeface="굴림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dirty="0" sz="1800" spc="5" b="1">
                <a:latin typeface="굴림"/>
                <a:cs typeface="굴림"/>
              </a:rPr>
              <a:t>외래식별자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속성은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null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값을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가질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5" b="1">
                <a:latin typeface="굴림"/>
                <a:cs typeface="굴림"/>
              </a:rPr>
              <a:t>수</a:t>
            </a:r>
            <a:r>
              <a:rPr dirty="0" sz="1800" spc="-50" b="1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dirty="0" u="sng" sz="18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굴림"/>
                <a:cs typeface="굴림"/>
              </a:rPr>
              <a:t>있다</a:t>
            </a:r>
            <a:r>
              <a:rPr dirty="0" sz="1800" spc="5" b="1">
                <a:latin typeface="굴림"/>
                <a:cs typeface="굴림"/>
              </a:rPr>
              <a:t>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3809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3.6</a:t>
            </a:r>
            <a:r>
              <a:rPr sz="3000" spc="-90"/>
              <a:t> </a:t>
            </a:r>
            <a:r>
              <a:rPr sz="3000" spc="20"/>
              <a:t>ERD</a:t>
            </a:r>
            <a:r>
              <a:rPr sz="3000" spc="-95"/>
              <a:t> </a:t>
            </a:r>
            <a:r>
              <a:rPr sz="3000" spc="15"/>
              <a:t>표기법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70942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0">
                <a:latin typeface="굴림"/>
                <a:cs typeface="굴림"/>
              </a:rPr>
              <a:t>초기의</a:t>
            </a:r>
            <a:r>
              <a:rPr sz="2000" b="1" spc="-15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ERD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600" y="3948684"/>
            <a:ext cx="1524000" cy="53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0335" rIns="0" bIns="0">
            <a:spAutoFit/>
          </a:bodyPr>
          <a:lstStyle/>
          <a:p>
            <a:pPr marL="205104">
              <a:lnSpc>
                <a:spcPct val="100000"/>
              </a:lnSpc>
              <a:spcBef>
                <a:spcPts val="1105"/>
              </a:spcBef>
              <a:defRPr/>
            </a:pPr>
            <a:r>
              <a:rPr sz="1600" spc="-10"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 rot="0">
            <a:off x="2838704" y="3119437"/>
            <a:ext cx="1639570" cy="2221865"/>
            <a:chOff x="2838704" y="3119437"/>
            <a:chExt cx="1639570" cy="2221865"/>
          </a:xfrm>
        </p:grpSpPr>
        <p:sp>
          <p:nvSpPr>
            <p:cNvPr id="6" name="object 6"/>
            <p:cNvSpPr/>
            <p:nvPr/>
          </p:nvSpPr>
          <p:spPr>
            <a:xfrm>
              <a:off x="2838704" y="4767452"/>
              <a:ext cx="1639570" cy="574040"/>
            </a:xfrm>
            <a:custGeom>
              <a:avLst/>
              <a:gdLst/>
              <a:rect l="l" t="t" r="r" b="b"/>
              <a:pathLst>
                <a:path w="1639570" h="574039">
                  <a:moveTo>
                    <a:pt x="819657" y="0"/>
                  </a:moveTo>
                  <a:lnTo>
                    <a:pt x="0" y="286893"/>
                  </a:lnTo>
                  <a:lnTo>
                    <a:pt x="819657" y="573786"/>
                  </a:lnTo>
                  <a:lnTo>
                    <a:pt x="858119" y="560324"/>
                  </a:lnTo>
                  <a:lnTo>
                    <a:pt x="819657" y="560324"/>
                  </a:lnTo>
                  <a:lnTo>
                    <a:pt x="38481" y="286893"/>
                  </a:lnTo>
                  <a:lnTo>
                    <a:pt x="819657" y="13462"/>
                  </a:lnTo>
                  <a:lnTo>
                    <a:pt x="858119" y="13462"/>
                  </a:lnTo>
                  <a:lnTo>
                    <a:pt x="819657" y="0"/>
                  </a:lnTo>
                  <a:close/>
                </a:path>
                <a:path w="1639570" h="574039">
                  <a:moveTo>
                    <a:pt x="858119" y="13462"/>
                  </a:moveTo>
                  <a:lnTo>
                    <a:pt x="819657" y="13462"/>
                  </a:lnTo>
                  <a:lnTo>
                    <a:pt x="1600834" y="286893"/>
                  </a:lnTo>
                  <a:lnTo>
                    <a:pt x="819657" y="560324"/>
                  </a:lnTo>
                  <a:lnTo>
                    <a:pt x="858119" y="560324"/>
                  </a:lnTo>
                  <a:lnTo>
                    <a:pt x="1639316" y="286893"/>
                  </a:lnTo>
                  <a:lnTo>
                    <a:pt x="858119" y="13462"/>
                  </a:lnTo>
                  <a:close/>
                </a:path>
                <a:path w="1639570" h="574039">
                  <a:moveTo>
                    <a:pt x="819657" y="26924"/>
                  </a:moveTo>
                  <a:lnTo>
                    <a:pt x="76834" y="286893"/>
                  </a:lnTo>
                  <a:lnTo>
                    <a:pt x="819657" y="546862"/>
                  </a:lnTo>
                  <a:lnTo>
                    <a:pt x="858123" y="533400"/>
                  </a:lnTo>
                  <a:lnTo>
                    <a:pt x="819657" y="533400"/>
                  </a:lnTo>
                  <a:lnTo>
                    <a:pt x="115315" y="286893"/>
                  </a:lnTo>
                  <a:lnTo>
                    <a:pt x="819657" y="40386"/>
                  </a:lnTo>
                  <a:lnTo>
                    <a:pt x="858123" y="40386"/>
                  </a:lnTo>
                  <a:lnTo>
                    <a:pt x="819657" y="26924"/>
                  </a:lnTo>
                  <a:close/>
                </a:path>
                <a:path w="1639570" h="574039">
                  <a:moveTo>
                    <a:pt x="858123" y="40386"/>
                  </a:moveTo>
                  <a:lnTo>
                    <a:pt x="819657" y="40386"/>
                  </a:lnTo>
                  <a:lnTo>
                    <a:pt x="1523999" y="286893"/>
                  </a:lnTo>
                  <a:lnTo>
                    <a:pt x="819657" y="533400"/>
                  </a:lnTo>
                  <a:lnTo>
                    <a:pt x="858123" y="533400"/>
                  </a:lnTo>
                  <a:lnTo>
                    <a:pt x="1562481" y="286893"/>
                  </a:lnTo>
                  <a:lnTo>
                    <a:pt x="858123" y="403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2895600" y="3124200"/>
              <a:ext cx="1524000" cy="533400"/>
            </a:xfrm>
            <a:custGeom>
              <a:avLst/>
              <a:gdLst/>
              <a:rect l="l" t="t" r="r" b="b"/>
              <a:pathLst>
                <a:path w="1524000" h="533400">
                  <a:moveTo>
                    <a:pt x="0" y="266700"/>
                  </a:moveTo>
                  <a:lnTo>
                    <a:pt x="762000" y="0"/>
                  </a:lnTo>
                  <a:lnTo>
                    <a:pt x="1524000" y="266700"/>
                  </a:lnTo>
                  <a:lnTo>
                    <a:pt x="762000" y="533400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99054" y="3252597"/>
            <a:ext cx="111887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Arial"/>
                <a:cs typeface="Arial"/>
              </a:rPr>
              <a:t>DEPT_EMP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91027" y="2281427"/>
          <a:ext cx="15240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</a:tblGrid>
              <a:tr h="533400">
                <a:tc gridSpan="2">
                  <a:txBody>
                    <a:bodyPr vert="horz" lIns="0" tIns="140335" rIns="0" bIns="0" anchor="t" anchorCtr="0"/>
                    <a:p>
                      <a:pPr marL="72390">
                        <a:lnSpc>
                          <a:spcPct val="100000"/>
                        </a:lnSpc>
                        <a:spcBef>
                          <a:spcPts val="1105"/>
                        </a:spcBef>
                        <a:defRPr/>
                      </a:pPr>
                      <a:r>
                        <a:rPr sz="1600" spc="-20">
                          <a:latin typeface="Arial"/>
                          <a:cs typeface="Arial"/>
                        </a:rPr>
                        <a:t>DEPARTMENT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2540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 rot="0">
            <a:off x="3639311" y="3658361"/>
            <a:ext cx="2385695" cy="1133475"/>
            <a:chOff x="3639311" y="3658361"/>
            <a:chExt cx="2385695" cy="1133475"/>
          </a:xfrm>
        </p:grpSpPr>
        <p:sp>
          <p:nvSpPr>
            <p:cNvPr id="11" name="object 11"/>
            <p:cNvSpPr/>
            <p:nvPr/>
          </p:nvSpPr>
          <p:spPr>
            <a:xfrm>
              <a:off x="3657599" y="4482083"/>
              <a:ext cx="0" cy="304800"/>
            </a:xfrm>
            <a:custGeom>
              <a:avLst/>
              <a:gd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9312" y="3658361"/>
              <a:ext cx="38100" cy="304800"/>
            </a:xfrm>
            <a:custGeom>
              <a:avLst/>
              <a:gdLst/>
              <a:rect l="l" t="t" r="r" b="b"/>
              <a:pathLst>
                <a:path w="38100" h="304800">
                  <a:moveTo>
                    <a:pt x="127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700" y="304800"/>
                  </a:lnTo>
                  <a:lnTo>
                    <a:pt x="12700" y="0"/>
                  </a:lnTo>
                  <a:close/>
                </a:path>
                <a:path w="38100" h="304800">
                  <a:moveTo>
                    <a:pt x="38100" y="0"/>
                  </a:moveTo>
                  <a:lnTo>
                    <a:pt x="25400" y="0"/>
                  </a:lnTo>
                  <a:lnTo>
                    <a:pt x="25400" y="304800"/>
                  </a:lnTo>
                  <a:lnTo>
                    <a:pt x="38100" y="3048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5400" y="4038599"/>
              <a:ext cx="914400" cy="381000"/>
            </a:xfrm>
            <a:custGeom>
              <a:avLst/>
              <a:gdLst/>
              <a:rect l="l" t="t" r="r" b="b"/>
              <a:pathLst>
                <a:path w="914400" h="381000">
                  <a:moveTo>
                    <a:pt x="0" y="190500"/>
                  </a:moveTo>
                  <a:lnTo>
                    <a:pt x="19359" y="135500"/>
                  </a:lnTo>
                  <a:lnTo>
                    <a:pt x="73664" y="86794"/>
                  </a:lnTo>
                  <a:lnTo>
                    <a:pt x="112153" y="65540"/>
                  </a:lnTo>
                  <a:lnTo>
                    <a:pt x="157254" y="46744"/>
                  </a:lnTo>
                  <a:lnTo>
                    <a:pt x="208262" y="30704"/>
                  </a:lnTo>
                  <a:lnTo>
                    <a:pt x="264468" y="17714"/>
                  </a:lnTo>
                  <a:lnTo>
                    <a:pt x="325165" y="8069"/>
                  </a:lnTo>
                  <a:lnTo>
                    <a:pt x="389644" y="2066"/>
                  </a:lnTo>
                  <a:lnTo>
                    <a:pt x="457200" y="0"/>
                  </a:lnTo>
                  <a:lnTo>
                    <a:pt x="524755" y="2066"/>
                  </a:lnTo>
                  <a:lnTo>
                    <a:pt x="589234" y="8069"/>
                  </a:lnTo>
                  <a:lnTo>
                    <a:pt x="649931" y="17714"/>
                  </a:lnTo>
                  <a:lnTo>
                    <a:pt x="706137" y="30704"/>
                  </a:lnTo>
                  <a:lnTo>
                    <a:pt x="757145" y="46744"/>
                  </a:lnTo>
                  <a:lnTo>
                    <a:pt x="802246" y="65540"/>
                  </a:lnTo>
                  <a:lnTo>
                    <a:pt x="840735" y="86794"/>
                  </a:lnTo>
                  <a:lnTo>
                    <a:pt x="871902" y="110213"/>
                  </a:lnTo>
                  <a:lnTo>
                    <a:pt x="909442" y="162361"/>
                  </a:lnTo>
                  <a:lnTo>
                    <a:pt x="914400" y="190500"/>
                  </a:lnTo>
                  <a:lnTo>
                    <a:pt x="909442" y="218638"/>
                  </a:lnTo>
                  <a:lnTo>
                    <a:pt x="871902" y="270786"/>
                  </a:lnTo>
                  <a:lnTo>
                    <a:pt x="840735" y="294205"/>
                  </a:lnTo>
                  <a:lnTo>
                    <a:pt x="802246" y="315459"/>
                  </a:lnTo>
                  <a:lnTo>
                    <a:pt x="757145" y="334255"/>
                  </a:lnTo>
                  <a:lnTo>
                    <a:pt x="706137" y="350295"/>
                  </a:lnTo>
                  <a:lnTo>
                    <a:pt x="649931" y="363285"/>
                  </a:lnTo>
                  <a:lnTo>
                    <a:pt x="589234" y="372930"/>
                  </a:lnTo>
                  <a:lnTo>
                    <a:pt x="524755" y="378933"/>
                  </a:lnTo>
                  <a:lnTo>
                    <a:pt x="457200" y="381000"/>
                  </a:lnTo>
                  <a:lnTo>
                    <a:pt x="389644" y="378933"/>
                  </a:lnTo>
                  <a:lnTo>
                    <a:pt x="325165" y="372930"/>
                  </a:lnTo>
                  <a:lnTo>
                    <a:pt x="264468" y="363285"/>
                  </a:lnTo>
                  <a:lnTo>
                    <a:pt x="208262" y="350295"/>
                  </a:lnTo>
                  <a:lnTo>
                    <a:pt x="157254" y="334255"/>
                  </a:lnTo>
                  <a:lnTo>
                    <a:pt x="112153" y="315459"/>
                  </a:lnTo>
                  <a:lnTo>
                    <a:pt x="73664" y="294205"/>
                  </a:lnTo>
                  <a:lnTo>
                    <a:pt x="42497" y="270786"/>
                  </a:lnTo>
                  <a:lnTo>
                    <a:pt x="4957" y="218638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36975" y="3685413"/>
            <a:ext cx="20574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975" y="4492244"/>
            <a:ext cx="12700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90011" y="5334761"/>
          <a:ext cx="1523364" cy="824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810"/>
                <a:gridCol w="757554"/>
              </a:tblGrid>
              <a:tr h="29083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9370" rIns="0" bIns="0" anchor="t" anchorCtr="0"/>
                    <a:p>
                      <a:pPr marL="86995">
                        <a:lnSpc>
                          <a:spcPts val="1879"/>
                        </a:lnSpc>
                        <a:spcBef>
                          <a:spcPts val="310"/>
                        </a:spcBef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 gridSpan="2">
                  <a:txBody>
                    <a:bodyPr vert="horz" lIns="0" tIns="139700" rIns="0" bIns="0" anchor="t" anchorCtr="0"/>
                    <a:p>
                      <a:pPr marL="71755">
                        <a:lnSpc>
                          <a:spcPct val="100000"/>
                        </a:lnSpc>
                        <a:spcBef>
                          <a:spcPts val="1100"/>
                        </a:spcBef>
                        <a:defRPr/>
                      </a:pPr>
                      <a:r>
                        <a:rPr sz="1600" spc="-20">
                          <a:latin typeface="Arial"/>
                          <a:cs typeface="Arial"/>
                        </a:rPr>
                        <a:t>DEPARTMENT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189346" y="4090492"/>
            <a:ext cx="74739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Arial"/>
                <a:cs typeface="Arial"/>
              </a:rPr>
              <a:t>ENAME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05400" y="3429000"/>
            <a:ext cx="914400" cy="381000"/>
          </a:xfrm>
          <a:custGeom>
            <a:avLst/>
            <a:gd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9"/>
          <p:cNvSpPr txBox="1"/>
          <p:nvPr/>
        </p:nvSpPr>
        <p:spPr>
          <a:xfrm>
            <a:off x="5274690" y="3481197"/>
            <a:ext cx="57912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Arial"/>
                <a:cs typeface="Arial"/>
              </a:rPr>
              <a:t>EMP#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19115" y="4648200"/>
            <a:ext cx="914400" cy="381000"/>
          </a:xfrm>
          <a:custGeom>
            <a:avLst/>
            <a:gd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 txBox="1"/>
          <p:nvPr/>
        </p:nvSpPr>
        <p:spPr>
          <a:xfrm>
            <a:off x="3160014" y="4700778"/>
            <a:ext cx="2830830" cy="48323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019300">
              <a:lnSpc>
                <a:spcPts val="1804"/>
              </a:lnSpc>
              <a:spcBef>
                <a:spcPts val="95"/>
              </a:spcBef>
              <a:defRPr/>
            </a:pPr>
            <a:r>
              <a:rPr sz="1600" spc="-5">
                <a:latin typeface="Arial"/>
                <a:cs typeface="Arial"/>
              </a:rPr>
              <a:t>SALA</a:t>
            </a:r>
            <a:r>
              <a:rPr sz="1600" spc="-30">
                <a:latin typeface="Arial"/>
                <a:cs typeface="Arial"/>
              </a:rPr>
              <a:t>R</a:t>
            </a:r>
            <a:r>
              <a:rPr sz="1600" spc="-5">
                <a:latin typeface="Arial"/>
                <a:cs typeface="Arial"/>
              </a:rPr>
              <a:t>Y</a:t>
            </a:r>
            <a:endParaRPr sz="1600" spc="-5">
              <a:latin typeface="Arial"/>
              <a:cs typeface="Arial"/>
            </a:endParaRPr>
          </a:p>
          <a:p>
            <a:pPr marL="12700">
              <a:lnSpc>
                <a:spcPts val="1804"/>
              </a:lnSpc>
              <a:defRPr/>
            </a:pPr>
            <a:r>
              <a:rPr sz="1600" spc="-5">
                <a:latin typeface="Arial"/>
                <a:cs typeface="Arial"/>
              </a:rPr>
              <a:t>EMP_DEP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7000" y="3505200"/>
            <a:ext cx="914400" cy="381000"/>
          </a:xfrm>
          <a:custGeom>
            <a:avLst/>
            <a:gd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 txBox="1"/>
          <p:nvPr/>
        </p:nvSpPr>
        <p:spPr>
          <a:xfrm>
            <a:off x="6629781" y="3557397"/>
            <a:ext cx="61150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Arial"/>
                <a:cs typeface="Arial"/>
              </a:rPr>
              <a:t>FIRST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10528" y="3962400"/>
            <a:ext cx="914400" cy="381000"/>
          </a:xfrm>
          <a:custGeom>
            <a:avLst/>
            <a:gd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6842886" y="4014292"/>
            <a:ext cx="25146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Arial"/>
                <a:cs typeface="Arial"/>
              </a:rPr>
              <a:t>MI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10528" y="4419600"/>
            <a:ext cx="914400" cy="381000"/>
          </a:xfrm>
          <a:custGeom>
            <a:avLst/>
            <a:gd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object 27"/>
          <p:cNvSpPr txBox="1"/>
          <p:nvPr/>
        </p:nvSpPr>
        <p:spPr>
          <a:xfrm>
            <a:off x="6702679" y="4472178"/>
            <a:ext cx="53340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Arial"/>
                <a:cs typeface="Arial"/>
              </a:rPr>
              <a:t>LA</a:t>
            </a:r>
            <a:r>
              <a:rPr sz="1600">
                <a:latin typeface="Arial"/>
                <a:cs typeface="Arial"/>
              </a:rPr>
              <a:t>S</a:t>
            </a:r>
            <a:r>
              <a:rPr sz="1600" spc="-5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9600" y="3720084"/>
            <a:ext cx="2133600" cy="1004569"/>
          </a:xfrm>
          <a:custGeom>
            <a:avLst/>
            <a:gdLst/>
            <a:rect l="l" t="t" r="r" b="b"/>
            <a:pathLst>
              <a:path w="2133600" h="1004570">
                <a:moveTo>
                  <a:pt x="0" y="470916"/>
                </a:moveTo>
                <a:lnTo>
                  <a:pt x="734567" y="0"/>
                </a:lnTo>
              </a:path>
              <a:path w="2133600" h="1004570">
                <a:moveTo>
                  <a:pt x="0" y="547116"/>
                </a:moveTo>
                <a:lnTo>
                  <a:pt x="685800" y="547116"/>
                </a:lnTo>
              </a:path>
              <a:path w="2133600" h="1004570">
                <a:moveTo>
                  <a:pt x="0" y="623316"/>
                </a:moveTo>
                <a:lnTo>
                  <a:pt x="762000" y="1004316"/>
                </a:lnTo>
              </a:path>
              <a:path w="2133600" h="1004570">
                <a:moveTo>
                  <a:pt x="1600200" y="470916"/>
                </a:moveTo>
                <a:lnTo>
                  <a:pt x="2133600" y="89916"/>
                </a:lnTo>
              </a:path>
              <a:path w="2133600" h="1004570">
                <a:moveTo>
                  <a:pt x="1600200" y="547116"/>
                </a:moveTo>
                <a:lnTo>
                  <a:pt x="2092452" y="484632"/>
                </a:lnTo>
              </a:path>
              <a:path w="2133600" h="1004570">
                <a:moveTo>
                  <a:pt x="1566672" y="580644"/>
                </a:moveTo>
                <a:lnTo>
                  <a:pt x="2115311" y="8229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9"/>
          <p:cNvSpPr txBox="1"/>
          <p:nvPr/>
        </p:nvSpPr>
        <p:spPr>
          <a:xfrm>
            <a:off x="6150355" y="5982715"/>
            <a:ext cx="202374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3.27&gt;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초기의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ERD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3809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3.6</a:t>
            </a:r>
            <a:r>
              <a:rPr sz="3000" spc="-90"/>
              <a:t> </a:t>
            </a:r>
            <a:r>
              <a:rPr sz="3000" spc="20"/>
              <a:t>ERD</a:t>
            </a:r>
            <a:r>
              <a:rPr sz="3000" spc="-95"/>
              <a:t> </a:t>
            </a:r>
            <a:r>
              <a:rPr sz="3000" spc="15"/>
              <a:t>표기법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28676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일반적으로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사용되는</a:t>
            </a:r>
            <a:r>
              <a:rPr sz="2000" b="1" spc="-114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ERD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0132" y="2935223"/>
            <a:ext cx="1663064" cy="2959735"/>
          </a:xfrm>
          <a:custGeom>
            <a:avLst/>
            <a:gdLst/>
            <a:rect l="l" t="t" r="r" b="b"/>
            <a:pathLst>
              <a:path w="1663064" h="2959735">
                <a:moveTo>
                  <a:pt x="0" y="2959608"/>
                </a:moveTo>
                <a:lnTo>
                  <a:pt x="1662683" y="2959608"/>
                </a:lnTo>
                <a:lnTo>
                  <a:pt x="1662683" y="0"/>
                </a:lnTo>
                <a:lnTo>
                  <a:pt x="0" y="0"/>
                </a:lnTo>
                <a:lnTo>
                  <a:pt x="0" y="295960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2580132" y="2935223"/>
            <a:ext cx="1663064" cy="2990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5560" rIns="0" bIns="0">
            <a:spAutoFit/>
          </a:bodyPr>
          <a:lstStyle/>
          <a:p>
            <a:pPr marL="374650">
              <a:lnSpc>
                <a:spcPct val="100000"/>
              </a:lnSpc>
              <a:spcBef>
                <a:spcPts val="280"/>
              </a:spcBef>
              <a:defRPr/>
            </a:pPr>
            <a:r>
              <a:rPr sz="1600" spc="-5">
                <a:latin typeface="돋움"/>
                <a:cs typeface="돋움"/>
              </a:rPr>
              <a:t>사원정보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132" y="3233927"/>
            <a:ext cx="1663064" cy="3200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1275" rIns="0" bIns="0">
            <a:spAutoFit/>
          </a:bodyPr>
          <a:lstStyle/>
          <a:p>
            <a:pPr marL="501650" indent="-203835">
              <a:lnSpc>
                <a:spcPct val="100000"/>
              </a:lnSpc>
              <a:spcBef>
                <a:spcPts val="325"/>
              </a:spcBef>
              <a:buSzPct val="93000"/>
              <a:buChar char="◆"/>
              <a:tabLst>
                <a:tab pos="502284" algn="l"/>
              </a:tabLst>
              <a:defRPr/>
            </a:pPr>
            <a:r>
              <a:rPr sz="1600" spc="-5">
                <a:latin typeface="돋움"/>
                <a:cs typeface="돋움"/>
              </a:rPr>
              <a:t>사번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0132" y="3553967"/>
            <a:ext cx="1663064" cy="23412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02235" rIns="0" bIns="0">
            <a:spAutoFit/>
          </a:bodyPr>
          <a:lstStyle/>
          <a:p>
            <a:pPr marL="329565" marR="108585">
              <a:lnSpc>
                <a:spcPct val="100000"/>
              </a:lnSpc>
              <a:spcBef>
                <a:spcPts val="805"/>
              </a:spcBef>
              <a:defRPr/>
            </a:pPr>
            <a:r>
              <a:rPr sz="1600" spc="-10">
                <a:latin typeface="돋움"/>
                <a:cs typeface="돋움"/>
              </a:rPr>
              <a:t>이름 </a:t>
            </a:r>
            <a:r>
              <a:rPr sz="1600" spc="-5">
                <a:latin typeface="돋움"/>
                <a:cs typeface="돋움"/>
              </a:rPr>
              <a:t> 주민등록번호  생년월일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나이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부서코드</a:t>
            </a:r>
            <a:r>
              <a:rPr sz="1600" spc="-5">
                <a:latin typeface="Arial"/>
                <a:cs typeface="Arial"/>
              </a:rPr>
              <a:t>(</a:t>
            </a:r>
            <a:r>
              <a:rPr sz="1600" spc="-15">
                <a:latin typeface="Arial"/>
                <a:cs typeface="Arial"/>
              </a:rPr>
              <a:t>F</a:t>
            </a:r>
            <a:r>
              <a:rPr sz="1600" spc="-5">
                <a:latin typeface="Arial"/>
                <a:cs typeface="Arial"/>
              </a:rPr>
              <a:t>K)  </a:t>
            </a:r>
            <a:r>
              <a:rPr sz="1600" spc="-5">
                <a:latin typeface="돋움"/>
                <a:cs typeface="돋움"/>
              </a:rPr>
              <a:t>입사일자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10">
                <a:latin typeface="돋움"/>
                <a:cs typeface="돋움"/>
              </a:rPr>
              <a:t>급여액</a:t>
            </a:r>
            <a:endParaRPr sz="1600" spc="-10">
              <a:latin typeface="돋움"/>
              <a:cs typeface="돋움"/>
            </a:endParaRPr>
          </a:p>
          <a:p>
            <a:pPr marL="329565" marR="513715">
              <a:lnSpc>
                <a:spcPct val="100000"/>
              </a:lnSpc>
              <a:spcBef>
                <a:spcPts val="5"/>
              </a:spcBef>
              <a:defRPr/>
            </a:pPr>
            <a:r>
              <a:rPr sz="1600" spc="-5">
                <a:latin typeface="돋움"/>
                <a:cs typeface="돋움"/>
              </a:rPr>
              <a:t>직위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담당업무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0932" y="2935223"/>
            <a:ext cx="1663064" cy="1892935"/>
          </a:xfrm>
          <a:custGeom>
            <a:avLst/>
            <a:gdLst/>
            <a:rect l="l" t="t" r="r" b="b"/>
            <a:pathLst>
              <a:path w="1663065" h="1892935">
                <a:moveTo>
                  <a:pt x="0" y="1892808"/>
                </a:moveTo>
                <a:lnTo>
                  <a:pt x="1662684" y="1892808"/>
                </a:lnTo>
                <a:lnTo>
                  <a:pt x="1662684" y="0"/>
                </a:lnTo>
                <a:lnTo>
                  <a:pt x="0" y="0"/>
                </a:lnTo>
                <a:lnTo>
                  <a:pt x="0" y="1892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5170932" y="2935223"/>
            <a:ext cx="1663064" cy="2990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5560" rIns="0" bIns="0">
            <a:spAutoFit/>
          </a:bodyPr>
          <a:lstStyle/>
          <a:p>
            <a:pPr marL="450850">
              <a:lnSpc>
                <a:spcPct val="100000"/>
              </a:lnSpc>
              <a:spcBef>
                <a:spcPts val="280"/>
              </a:spcBef>
              <a:defRPr/>
            </a:pPr>
            <a:r>
              <a:rPr sz="1600" spc="-5">
                <a:latin typeface="돋움"/>
                <a:cs typeface="돋움"/>
              </a:rPr>
              <a:t>부서정보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0932" y="3233927"/>
            <a:ext cx="1663064" cy="3200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1275" rIns="0" bIns="0">
            <a:spAutoFit/>
          </a:bodyPr>
          <a:lstStyle/>
          <a:p>
            <a:pPr marL="501650" indent="-203835">
              <a:lnSpc>
                <a:spcPct val="100000"/>
              </a:lnSpc>
              <a:spcBef>
                <a:spcPts val="325"/>
              </a:spcBef>
              <a:buSzPct val="93000"/>
              <a:buChar char="◆"/>
              <a:tabLst>
                <a:tab pos="502284" algn="l"/>
              </a:tabLst>
              <a:defRPr/>
            </a:pPr>
            <a:r>
              <a:rPr sz="1600" spc="-5">
                <a:latin typeface="돋움"/>
                <a:cs typeface="돋움"/>
              </a:rPr>
              <a:t>부서코드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0932" y="3553967"/>
            <a:ext cx="1663064" cy="12744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02235" rIns="0" bIns="0">
            <a:spAutoFit/>
          </a:bodyPr>
          <a:lstStyle/>
          <a:p>
            <a:pPr marL="330200" marR="252729">
              <a:lnSpc>
                <a:spcPct val="100000"/>
              </a:lnSpc>
              <a:spcBef>
                <a:spcPts val="805"/>
              </a:spcBef>
              <a:defRPr/>
            </a:pPr>
            <a:r>
              <a:rPr sz="1600" spc="-10">
                <a:latin typeface="돋움"/>
                <a:cs typeface="돋움"/>
              </a:rPr>
              <a:t>부서명 </a:t>
            </a:r>
            <a:r>
              <a:rPr sz="1600" spc="-5">
                <a:latin typeface="돋움"/>
                <a:cs typeface="돋움"/>
              </a:rPr>
              <a:t> 년간</a:t>
            </a:r>
            <a:r>
              <a:rPr sz="1600" spc="-8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매출액  매출순위 </a:t>
            </a:r>
            <a:r>
              <a:rPr sz="160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총인원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2" name="object 12"/>
          <p:cNvGrpSpPr/>
          <p:nvPr/>
        </p:nvGrpSpPr>
        <p:grpSpPr>
          <a:xfrm rot="0">
            <a:off x="1702307" y="2769870"/>
            <a:ext cx="5642610" cy="3140710"/>
            <a:chOff x="1702307" y="2769870"/>
            <a:chExt cx="5642610" cy="3140710"/>
          </a:xfrm>
        </p:grpSpPr>
        <p:sp>
          <p:nvSpPr>
            <p:cNvPr id="13" name="object 13"/>
            <p:cNvSpPr/>
            <p:nvPr/>
          </p:nvSpPr>
          <p:spPr>
            <a:xfrm>
              <a:off x="4245863" y="3767328"/>
              <a:ext cx="914400" cy="0"/>
            </a:xfrm>
            <a:custGeom>
              <a:avLst/>
              <a:gd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4" name="object 14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92167" y="3688080"/>
              <a:ext cx="152400" cy="1523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07863" y="3659124"/>
              <a:ext cx="81280" cy="228600"/>
            </a:xfrm>
            <a:custGeom>
              <a:avLst/>
              <a:gdLst/>
              <a:rect l="l" t="t" r="r" b="b"/>
              <a:pathLst>
                <a:path w="81279" h="228600">
                  <a:moveTo>
                    <a:pt x="0" y="0"/>
                  </a:moveTo>
                  <a:lnTo>
                    <a:pt x="0" y="228600"/>
                  </a:lnTo>
                </a:path>
                <a:path w="81279" h="228600">
                  <a:moveTo>
                    <a:pt x="80772" y="0"/>
                  </a:moveTo>
                  <a:lnTo>
                    <a:pt x="80772" y="228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0635" y="3308604"/>
              <a:ext cx="5198745" cy="2597150"/>
            </a:xfrm>
            <a:custGeom>
              <a:avLst/>
              <a:gdLst/>
              <a:rect l="l" t="t" r="r" b="b"/>
              <a:pathLst>
                <a:path w="5198745" h="2597150">
                  <a:moveTo>
                    <a:pt x="321563" y="2596896"/>
                  </a:moveTo>
                  <a:lnTo>
                    <a:pt x="278830" y="2589181"/>
                  </a:lnTo>
                  <a:lnTo>
                    <a:pt x="240425" y="2567412"/>
                  </a:lnTo>
                  <a:lnTo>
                    <a:pt x="207883" y="2533645"/>
                  </a:lnTo>
                  <a:lnTo>
                    <a:pt x="182738" y="2489939"/>
                  </a:lnTo>
                  <a:lnTo>
                    <a:pt x="166526" y="2438353"/>
                  </a:lnTo>
                  <a:lnTo>
                    <a:pt x="160781" y="2380945"/>
                  </a:lnTo>
                  <a:lnTo>
                    <a:pt x="160781" y="1514348"/>
                  </a:lnTo>
                  <a:lnTo>
                    <a:pt x="155037" y="1456948"/>
                  </a:lnTo>
                  <a:lnTo>
                    <a:pt x="138825" y="1405372"/>
                  </a:lnTo>
                  <a:lnTo>
                    <a:pt x="113680" y="1361678"/>
                  </a:lnTo>
                  <a:lnTo>
                    <a:pt x="81138" y="1327921"/>
                  </a:lnTo>
                  <a:lnTo>
                    <a:pt x="42733" y="1306159"/>
                  </a:lnTo>
                  <a:lnTo>
                    <a:pt x="0" y="1298448"/>
                  </a:lnTo>
                  <a:lnTo>
                    <a:pt x="42733" y="1290736"/>
                  </a:lnTo>
                  <a:lnTo>
                    <a:pt x="81138" y="1268974"/>
                  </a:lnTo>
                  <a:lnTo>
                    <a:pt x="113680" y="1235217"/>
                  </a:lnTo>
                  <a:lnTo>
                    <a:pt x="138825" y="1191523"/>
                  </a:lnTo>
                  <a:lnTo>
                    <a:pt x="155037" y="1139947"/>
                  </a:lnTo>
                  <a:lnTo>
                    <a:pt x="160781" y="1082548"/>
                  </a:lnTo>
                  <a:lnTo>
                    <a:pt x="160781" y="215900"/>
                  </a:lnTo>
                  <a:lnTo>
                    <a:pt x="166526" y="158500"/>
                  </a:lnTo>
                  <a:lnTo>
                    <a:pt x="182738" y="106924"/>
                  </a:lnTo>
                  <a:lnTo>
                    <a:pt x="207883" y="63230"/>
                  </a:lnTo>
                  <a:lnTo>
                    <a:pt x="240425" y="29473"/>
                  </a:lnTo>
                  <a:lnTo>
                    <a:pt x="278830" y="7711"/>
                  </a:lnTo>
                  <a:lnTo>
                    <a:pt x="321563" y="0"/>
                  </a:lnTo>
                </a:path>
                <a:path w="5198745" h="2597150">
                  <a:moveTo>
                    <a:pt x="5029199" y="0"/>
                  </a:moveTo>
                  <a:lnTo>
                    <a:pt x="5062132" y="9475"/>
                  </a:lnTo>
                  <a:lnTo>
                    <a:pt x="5089017" y="35321"/>
                  </a:lnTo>
                  <a:lnTo>
                    <a:pt x="5107138" y="73669"/>
                  </a:lnTo>
                  <a:lnTo>
                    <a:pt x="5113782" y="120650"/>
                  </a:lnTo>
                  <a:lnTo>
                    <a:pt x="5113782" y="606298"/>
                  </a:lnTo>
                  <a:lnTo>
                    <a:pt x="5120425" y="653278"/>
                  </a:lnTo>
                  <a:lnTo>
                    <a:pt x="5138547" y="691626"/>
                  </a:lnTo>
                  <a:lnTo>
                    <a:pt x="5165431" y="717472"/>
                  </a:lnTo>
                  <a:lnTo>
                    <a:pt x="5198364" y="726948"/>
                  </a:lnTo>
                  <a:lnTo>
                    <a:pt x="5165431" y="736423"/>
                  </a:lnTo>
                  <a:lnTo>
                    <a:pt x="5138547" y="762269"/>
                  </a:lnTo>
                  <a:lnTo>
                    <a:pt x="5120425" y="800617"/>
                  </a:lnTo>
                  <a:lnTo>
                    <a:pt x="5113782" y="847598"/>
                  </a:lnTo>
                  <a:lnTo>
                    <a:pt x="5113782" y="1333246"/>
                  </a:lnTo>
                  <a:lnTo>
                    <a:pt x="5107138" y="1380226"/>
                  </a:lnTo>
                  <a:lnTo>
                    <a:pt x="5089017" y="1418574"/>
                  </a:lnTo>
                  <a:lnTo>
                    <a:pt x="5062132" y="1444420"/>
                  </a:lnTo>
                  <a:lnTo>
                    <a:pt x="5029199" y="1453896"/>
                  </a:lnTo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2307" y="2769869"/>
              <a:ext cx="5642610" cy="2445385"/>
            </a:xfrm>
            <a:custGeom>
              <a:avLst/>
              <a:gdLst/>
              <a:rect l="l" t="t" r="r" b="b"/>
              <a:pathLst>
                <a:path w="5642609" h="2445385">
                  <a:moveTo>
                    <a:pt x="838200" y="310134"/>
                  </a:moveTo>
                  <a:lnTo>
                    <a:pt x="825500" y="303784"/>
                  </a:lnTo>
                  <a:lnTo>
                    <a:pt x="762000" y="272034"/>
                  </a:lnTo>
                  <a:lnTo>
                    <a:pt x="762000" y="303784"/>
                  </a:lnTo>
                  <a:lnTo>
                    <a:pt x="0" y="303784"/>
                  </a:lnTo>
                  <a:lnTo>
                    <a:pt x="0" y="316484"/>
                  </a:lnTo>
                  <a:lnTo>
                    <a:pt x="762000" y="316484"/>
                  </a:lnTo>
                  <a:lnTo>
                    <a:pt x="762000" y="348234"/>
                  </a:lnTo>
                  <a:lnTo>
                    <a:pt x="825500" y="316484"/>
                  </a:lnTo>
                  <a:lnTo>
                    <a:pt x="838200" y="310134"/>
                  </a:lnTo>
                  <a:close/>
                </a:path>
                <a:path w="5642609" h="2445385">
                  <a:moveTo>
                    <a:pt x="3359023" y="2442210"/>
                  </a:moveTo>
                  <a:lnTo>
                    <a:pt x="3046158" y="1144739"/>
                  </a:lnTo>
                  <a:lnTo>
                    <a:pt x="3076956" y="1137285"/>
                  </a:lnTo>
                  <a:lnTo>
                    <a:pt x="3072777" y="1132332"/>
                  </a:lnTo>
                  <a:lnTo>
                    <a:pt x="3022092" y="1072134"/>
                  </a:lnTo>
                  <a:lnTo>
                    <a:pt x="3002915" y="1155192"/>
                  </a:lnTo>
                  <a:lnTo>
                    <a:pt x="3033826" y="1147724"/>
                  </a:lnTo>
                  <a:lnTo>
                    <a:pt x="3346577" y="2445258"/>
                  </a:lnTo>
                  <a:lnTo>
                    <a:pt x="3359023" y="2442210"/>
                  </a:lnTo>
                  <a:close/>
                </a:path>
                <a:path w="5642609" h="2445385">
                  <a:moveTo>
                    <a:pt x="5642356" y="10668"/>
                  </a:moveTo>
                  <a:lnTo>
                    <a:pt x="5635244" y="0"/>
                  </a:lnTo>
                  <a:lnTo>
                    <a:pt x="5241455" y="262559"/>
                  </a:lnTo>
                  <a:lnTo>
                    <a:pt x="5223891" y="236220"/>
                  </a:lnTo>
                  <a:lnTo>
                    <a:pt x="5181600" y="310134"/>
                  </a:lnTo>
                  <a:lnTo>
                    <a:pt x="5266182" y="299593"/>
                  </a:lnTo>
                  <a:lnTo>
                    <a:pt x="5253202" y="280162"/>
                  </a:lnTo>
                  <a:lnTo>
                    <a:pt x="5248516" y="273138"/>
                  </a:lnTo>
                  <a:lnTo>
                    <a:pt x="5642356" y="1066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61591" y="4449317"/>
            <a:ext cx="43180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7006" y="4029532"/>
            <a:ext cx="43180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5209" y="2619882"/>
            <a:ext cx="6337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cs typeface="굴림"/>
              </a:rPr>
              <a:t>엔티티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0844" y="3001136"/>
            <a:ext cx="6337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cs typeface="굴림"/>
              </a:rPr>
              <a:t>엔티티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29302" y="5243321"/>
            <a:ext cx="43116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3333cc"/>
                </a:solidFill>
                <a:latin typeface="굴림"/>
                <a:cs typeface="굴림"/>
              </a:rPr>
              <a:t>관계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23" name="object 23"/>
          <p:cNvGrpSpPr/>
          <p:nvPr/>
        </p:nvGrpSpPr>
        <p:grpSpPr>
          <a:xfrm rot="0">
            <a:off x="4236720" y="3346703"/>
            <a:ext cx="3154680" cy="582295"/>
            <a:chOff x="4236720" y="3346703"/>
            <a:chExt cx="3154680" cy="582295"/>
          </a:xfrm>
        </p:grpSpPr>
        <p:sp>
          <p:nvSpPr>
            <p:cNvPr id="24" name="object 24"/>
            <p:cNvSpPr/>
            <p:nvPr/>
          </p:nvSpPr>
          <p:spPr>
            <a:xfrm>
              <a:off x="6858000" y="3346703"/>
              <a:ext cx="533400" cy="76200"/>
            </a:xfrm>
            <a:custGeom>
              <a:avLst/>
              <a:gdLst/>
              <a:rect l="l" t="t" r="r" b="b"/>
              <a:pathLst>
                <a:path w="5334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334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33400" h="76200">
                  <a:moveTo>
                    <a:pt x="5334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533400" y="44450"/>
                  </a:lnTo>
                  <a:lnTo>
                    <a:pt x="533400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object 25"/>
            <p:cNvSpPr/>
            <p:nvPr/>
          </p:nvSpPr>
          <p:spPr>
            <a:xfrm>
              <a:off x="4241292" y="3619499"/>
              <a:ext cx="152400" cy="304800"/>
            </a:xfrm>
            <a:custGeom>
              <a:avLst/>
              <a:gd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433309" y="3229736"/>
            <a:ext cx="836294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ff0000"/>
                </a:solidFill>
                <a:latin typeface="굴림"/>
                <a:cs typeface="굴림"/>
              </a:rPr>
              <a:t>주식별자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51728" y="5637072"/>
            <a:ext cx="10909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ff0000"/>
                </a:solidFill>
                <a:latin typeface="굴림"/>
                <a:cs typeface="굴림"/>
              </a:rPr>
              <a:t>외래</a:t>
            </a:r>
            <a:r>
              <a:rPr sz="1600" spc="-125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600" spc="-5">
                <a:solidFill>
                  <a:srgbClr val="ff0000"/>
                </a:solidFill>
                <a:latin typeface="굴림"/>
                <a:cs typeface="굴림"/>
              </a:rPr>
              <a:t>식별자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91000" y="4696333"/>
            <a:ext cx="1144270" cy="1138555"/>
          </a:xfrm>
          <a:custGeom>
            <a:avLst/>
            <a:gdLst/>
            <a:rect l="l" t="t" r="r" b="b"/>
            <a:pathLst>
              <a:path w="1144270" h="1138554">
                <a:moveTo>
                  <a:pt x="76353" y="31606"/>
                </a:moveTo>
                <a:lnTo>
                  <a:pt x="74742" y="44219"/>
                </a:lnTo>
                <a:lnTo>
                  <a:pt x="116459" y="50165"/>
                </a:lnTo>
                <a:lnTo>
                  <a:pt x="144652" y="55118"/>
                </a:lnTo>
                <a:lnTo>
                  <a:pt x="198627" y="67183"/>
                </a:lnTo>
                <a:lnTo>
                  <a:pt x="248538" y="83058"/>
                </a:lnTo>
                <a:lnTo>
                  <a:pt x="293115" y="103759"/>
                </a:lnTo>
                <a:lnTo>
                  <a:pt x="331470" y="130302"/>
                </a:lnTo>
                <a:lnTo>
                  <a:pt x="362712" y="163576"/>
                </a:lnTo>
                <a:lnTo>
                  <a:pt x="384937" y="205486"/>
                </a:lnTo>
                <a:lnTo>
                  <a:pt x="393573" y="244856"/>
                </a:lnTo>
                <a:lnTo>
                  <a:pt x="396113" y="290576"/>
                </a:lnTo>
                <a:lnTo>
                  <a:pt x="395097" y="323850"/>
                </a:lnTo>
                <a:lnTo>
                  <a:pt x="392557" y="358775"/>
                </a:lnTo>
                <a:lnTo>
                  <a:pt x="388747" y="395097"/>
                </a:lnTo>
                <a:lnTo>
                  <a:pt x="384175" y="432308"/>
                </a:lnTo>
                <a:lnTo>
                  <a:pt x="379349" y="470027"/>
                </a:lnTo>
                <a:lnTo>
                  <a:pt x="374650" y="507873"/>
                </a:lnTo>
                <a:lnTo>
                  <a:pt x="370586" y="545465"/>
                </a:lnTo>
                <a:lnTo>
                  <a:pt x="367538" y="582295"/>
                </a:lnTo>
                <a:lnTo>
                  <a:pt x="366013" y="618109"/>
                </a:lnTo>
                <a:lnTo>
                  <a:pt x="365887" y="635508"/>
                </a:lnTo>
                <a:lnTo>
                  <a:pt x="366395" y="652653"/>
                </a:lnTo>
                <a:lnTo>
                  <a:pt x="371601" y="700913"/>
                </a:lnTo>
                <a:lnTo>
                  <a:pt x="382270" y="744601"/>
                </a:lnTo>
                <a:lnTo>
                  <a:pt x="399414" y="802513"/>
                </a:lnTo>
                <a:lnTo>
                  <a:pt x="419353" y="859790"/>
                </a:lnTo>
                <a:lnTo>
                  <a:pt x="443102" y="914933"/>
                </a:lnTo>
                <a:lnTo>
                  <a:pt x="470788" y="966673"/>
                </a:lnTo>
                <a:lnTo>
                  <a:pt x="503174" y="1013625"/>
                </a:lnTo>
                <a:lnTo>
                  <a:pt x="540512" y="1054557"/>
                </a:lnTo>
                <a:lnTo>
                  <a:pt x="583311" y="1087742"/>
                </a:lnTo>
                <a:lnTo>
                  <a:pt x="632333" y="1112240"/>
                </a:lnTo>
                <a:lnTo>
                  <a:pt x="687451" y="1127899"/>
                </a:lnTo>
                <a:lnTo>
                  <a:pt x="748284" y="1136256"/>
                </a:lnTo>
                <a:lnTo>
                  <a:pt x="813942" y="1138364"/>
                </a:lnTo>
                <a:lnTo>
                  <a:pt x="848105" y="1137399"/>
                </a:lnTo>
                <a:lnTo>
                  <a:pt x="883158" y="1135392"/>
                </a:lnTo>
                <a:lnTo>
                  <a:pt x="919226" y="1132420"/>
                </a:lnTo>
                <a:lnTo>
                  <a:pt x="955675" y="1128509"/>
                </a:lnTo>
                <a:lnTo>
                  <a:pt x="979140" y="1125664"/>
                </a:lnTo>
                <a:lnTo>
                  <a:pt x="813562" y="1125664"/>
                </a:lnTo>
                <a:lnTo>
                  <a:pt x="780796" y="1125283"/>
                </a:lnTo>
                <a:lnTo>
                  <a:pt x="718692" y="1120267"/>
                </a:lnTo>
                <a:lnTo>
                  <a:pt x="662177" y="1108697"/>
                </a:lnTo>
                <a:lnTo>
                  <a:pt x="612139" y="1089533"/>
                </a:lnTo>
                <a:lnTo>
                  <a:pt x="568578" y="1061783"/>
                </a:lnTo>
                <a:lnTo>
                  <a:pt x="530225" y="1026020"/>
                </a:lnTo>
                <a:lnTo>
                  <a:pt x="496570" y="983284"/>
                </a:lnTo>
                <a:lnTo>
                  <a:pt x="467487" y="935050"/>
                </a:lnTo>
                <a:lnTo>
                  <a:pt x="442467" y="882396"/>
                </a:lnTo>
                <a:lnTo>
                  <a:pt x="420877" y="827024"/>
                </a:lnTo>
                <a:lnTo>
                  <a:pt x="402589" y="769874"/>
                </a:lnTo>
                <a:lnTo>
                  <a:pt x="387096" y="712597"/>
                </a:lnTo>
                <a:lnTo>
                  <a:pt x="380111" y="667893"/>
                </a:lnTo>
                <a:lnTo>
                  <a:pt x="378594" y="635508"/>
                </a:lnTo>
                <a:lnTo>
                  <a:pt x="378719" y="618109"/>
                </a:lnTo>
                <a:lnTo>
                  <a:pt x="383286" y="546481"/>
                </a:lnTo>
                <a:lnTo>
                  <a:pt x="391922" y="471551"/>
                </a:lnTo>
                <a:lnTo>
                  <a:pt x="396875" y="433832"/>
                </a:lnTo>
                <a:lnTo>
                  <a:pt x="401447" y="396748"/>
                </a:lnTo>
                <a:lnTo>
                  <a:pt x="405257" y="360045"/>
                </a:lnTo>
                <a:lnTo>
                  <a:pt x="407797" y="324739"/>
                </a:lnTo>
                <a:lnTo>
                  <a:pt x="408813" y="290957"/>
                </a:lnTo>
                <a:lnTo>
                  <a:pt x="408432" y="274701"/>
                </a:lnTo>
                <a:lnTo>
                  <a:pt x="403987" y="229108"/>
                </a:lnTo>
                <a:lnTo>
                  <a:pt x="392302" y="189484"/>
                </a:lnTo>
                <a:lnTo>
                  <a:pt x="357759" y="137922"/>
                </a:lnTo>
                <a:lnTo>
                  <a:pt x="320801" y="106172"/>
                </a:lnTo>
                <a:lnTo>
                  <a:pt x="277240" y="81407"/>
                </a:lnTo>
                <a:lnTo>
                  <a:pt x="228346" y="62611"/>
                </a:lnTo>
                <a:lnTo>
                  <a:pt x="175133" y="48387"/>
                </a:lnTo>
                <a:lnTo>
                  <a:pt x="118745" y="37592"/>
                </a:lnTo>
                <a:lnTo>
                  <a:pt x="76353" y="31606"/>
                </a:lnTo>
                <a:close/>
              </a:path>
              <a:path w="1144270" h="1138554">
                <a:moveTo>
                  <a:pt x="1141984" y="1089063"/>
                </a:moveTo>
                <a:lnTo>
                  <a:pt x="1066038" y="1100785"/>
                </a:lnTo>
                <a:lnTo>
                  <a:pt x="990980" y="1111440"/>
                </a:lnTo>
                <a:lnTo>
                  <a:pt x="917828" y="1119797"/>
                </a:lnTo>
                <a:lnTo>
                  <a:pt x="847344" y="1124724"/>
                </a:lnTo>
                <a:lnTo>
                  <a:pt x="813562" y="1125664"/>
                </a:lnTo>
                <a:lnTo>
                  <a:pt x="979140" y="1125664"/>
                </a:lnTo>
                <a:lnTo>
                  <a:pt x="992759" y="1124013"/>
                </a:lnTo>
                <a:lnTo>
                  <a:pt x="1067942" y="1113332"/>
                </a:lnTo>
                <a:lnTo>
                  <a:pt x="1144015" y="1101623"/>
                </a:lnTo>
                <a:lnTo>
                  <a:pt x="1141984" y="1089063"/>
                </a:lnTo>
                <a:close/>
              </a:path>
              <a:path w="1144270" h="1138554">
                <a:moveTo>
                  <a:pt x="80390" y="0"/>
                </a:moveTo>
                <a:lnTo>
                  <a:pt x="0" y="28067"/>
                </a:lnTo>
                <a:lnTo>
                  <a:pt x="70738" y="75565"/>
                </a:lnTo>
                <a:lnTo>
                  <a:pt x="74742" y="44219"/>
                </a:lnTo>
                <a:lnTo>
                  <a:pt x="62102" y="42418"/>
                </a:lnTo>
                <a:lnTo>
                  <a:pt x="63880" y="29845"/>
                </a:lnTo>
                <a:lnTo>
                  <a:pt x="76578" y="29845"/>
                </a:lnTo>
                <a:lnTo>
                  <a:pt x="80390" y="0"/>
                </a:lnTo>
                <a:close/>
              </a:path>
              <a:path w="1144270" h="1138554">
                <a:moveTo>
                  <a:pt x="63880" y="29845"/>
                </a:moveTo>
                <a:lnTo>
                  <a:pt x="62102" y="42418"/>
                </a:lnTo>
                <a:lnTo>
                  <a:pt x="74742" y="44219"/>
                </a:lnTo>
                <a:lnTo>
                  <a:pt x="76353" y="31606"/>
                </a:lnTo>
                <a:lnTo>
                  <a:pt x="63880" y="29845"/>
                </a:lnTo>
                <a:close/>
              </a:path>
              <a:path w="1144270" h="1138554">
                <a:moveTo>
                  <a:pt x="76578" y="29845"/>
                </a:moveTo>
                <a:lnTo>
                  <a:pt x="63880" y="29845"/>
                </a:lnTo>
                <a:lnTo>
                  <a:pt x="76353" y="31606"/>
                </a:lnTo>
                <a:lnTo>
                  <a:pt x="76578" y="298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112" y="57911"/>
            <a:ext cx="8920480" cy="6362700"/>
            <a:chOff x="134112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53162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4216" y="1432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0428" y="401319"/>
              <a:ext cx="2295525" cy="619760"/>
            </a:xfrm>
            <a:custGeom>
              <a:avLst/>
              <a:gdLst/>
              <a:ahLst/>
              <a:cxnLst/>
              <a:rect l="l" t="t" r="r" b="b"/>
              <a:pathLst>
                <a:path w="2295525" h="619760">
                  <a:moveTo>
                    <a:pt x="2295144" y="0"/>
                  </a:moveTo>
                  <a:lnTo>
                    <a:pt x="2265172" y="0"/>
                  </a:lnTo>
                  <a:lnTo>
                    <a:pt x="2265172" y="5080"/>
                  </a:lnTo>
                  <a:lnTo>
                    <a:pt x="2265172" y="10160"/>
                  </a:lnTo>
                  <a:lnTo>
                    <a:pt x="22651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2295144" y="619760"/>
                  </a:lnTo>
                  <a:lnTo>
                    <a:pt x="2295144" y="609600"/>
                  </a:lnTo>
                  <a:lnTo>
                    <a:pt x="2295144" y="10160"/>
                  </a:lnTo>
                  <a:lnTo>
                    <a:pt x="2295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599" y="381000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0" y="609600"/>
                  </a:moveTo>
                  <a:lnTo>
                    <a:pt x="2286000" y="6096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22771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dirty="0" sz="3000" spc="20"/>
              <a:t>단원정리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1039" y="549420"/>
            <a:ext cx="4774507" cy="56900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8690" y="1260094"/>
            <a:ext cx="1685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-</a:t>
            </a:r>
            <a:r>
              <a:rPr dirty="0" sz="1800" spc="-4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데이터</a:t>
            </a:r>
            <a:r>
              <a:rPr dirty="0" sz="1800" spc="-5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모델링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3.1</a:t>
            </a:r>
            <a:r>
              <a:rPr dirty="0" sz="3000" spc="-105"/>
              <a:t> </a:t>
            </a:r>
            <a:r>
              <a:rPr dirty="0" sz="3000" spc="15"/>
              <a:t>개요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662112"/>
            <a:ext cx="8236584" cy="344233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35"/>
              </a:spcBef>
              <a:buSzPct val="95238"/>
              <a:buFont typeface="Wingdings"/>
              <a:buChar char=""/>
              <a:tabLst>
                <a:tab pos="355600" algn="l"/>
              </a:tabLst>
            </a:pPr>
            <a:r>
              <a:rPr dirty="0" sz="2100" spc="-45" b="1" i="1">
                <a:latin typeface="굴림"/>
                <a:cs typeface="굴림"/>
              </a:rPr>
              <a:t>Note</a:t>
            </a:r>
            <a:endParaRPr sz="21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87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논리적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데이터베이스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설계를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다른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말로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데이터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모델링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이라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한다.</a:t>
            </a:r>
            <a:endParaRPr sz="1800">
              <a:latin typeface="굴림"/>
              <a:cs typeface="굴림"/>
            </a:endParaRPr>
          </a:p>
          <a:p>
            <a:pPr lvl="2" marL="1155700" indent="-22923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1800" spc="15" b="1">
                <a:latin typeface="Times New Roman"/>
                <a:cs typeface="Times New Roman"/>
              </a:rPr>
              <a:t>‘</a:t>
            </a:r>
            <a:r>
              <a:rPr dirty="0" sz="1800" spc="15" b="1">
                <a:latin typeface="굴림"/>
                <a:cs typeface="굴림"/>
              </a:rPr>
              <a:t>데이터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모델링’이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일반적으로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많이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쓰임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86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데이터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모델링은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전체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데이터베이스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설계에서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핵심적인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부분</a:t>
            </a:r>
            <a:endParaRPr sz="1800">
              <a:latin typeface="굴림"/>
              <a:cs typeface="굴림"/>
            </a:endParaRPr>
          </a:p>
          <a:p>
            <a:pPr lvl="1" marL="756285" marR="5080" indent="-287020">
              <a:lnSpc>
                <a:spcPct val="12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데이터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모델링을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할</a:t>
            </a:r>
            <a:r>
              <a:rPr dirty="0" sz="1800" spc="-4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수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있기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위해서는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모델링에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사용되는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주요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개념들에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대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해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알고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있어야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86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데이터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모델링은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종이와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연필을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가지고도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진행할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35" b="1">
                <a:latin typeface="굴림"/>
                <a:cs typeface="굴림"/>
              </a:rPr>
              <a:t>수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있지만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효율적인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모델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spcBef>
                <a:spcPts val="434"/>
              </a:spcBef>
            </a:pPr>
            <a:r>
              <a:rPr dirty="0" sz="1800" spc="25" b="1">
                <a:latin typeface="굴림"/>
                <a:cs typeface="굴림"/>
              </a:rPr>
              <a:t>링을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위해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지원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도구를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사용하는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경우가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많다.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86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데이터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모델링을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수행하게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되면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최종적인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산출물(output)은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ERD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이다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3.1</a:t>
            </a:r>
            <a:r>
              <a:rPr dirty="0" sz="3000" spc="-105"/>
              <a:t> </a:t>
            </a:r>
            <a:r>
              <a:rPr dirty="0" sz="3000" spc="15"/>
              <a:t>개요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6125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0" b="1">
                <a:latin typeface="굴림"/>
                <a:cs typeface="굴림"/>
              </a:rPr>
              <a:t>데이터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모델링의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세가지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개념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098675"/>
            <a:ext cx="229235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Font typeface=""/>
              <a:buChar char="–"/>
              <a:tabLst>
                <a:tab pos="299085" algn="l"/>
                <a:tab pos="299720" algn="l"/>
              </a:tabLst>
            </a:pPr>
            <a:r>
              <a:rPr dirty="0" sz="1800" spc="20" b="1">
                <a:latin typeface="굴림"/>
                <a:cs typeface="굴림"/>
              </a:rPr>
              <a:t>엔티티</a:t>
            </a:r>
            <a:r>
              <a:rPr dirty="0" sz="1800" spc="-12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(Entity)</a:t>
            </a:r>
            <a:endParaRPr sz="1800">
              <a:latin typeface="굴림"/>
              <a:cs typeface="굴림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299085" algn="l"/>
                <a:tab pos="299720" algn="l"/>
              </a:tabLst>
            </a:pPr>
            <a:r>
              <a:rPr dirty="0" sz="1800" spc="25" b="1">
                <a:latin typeface="굴림"/>
                <a:cs typeface="굴림"/>
              </a:rPr>
              <a:t>관계</a:t>
            </a:r>
            <a:r>
              <a:rPr dirty="0" sz="1800" spc="-13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(Relationship)</a:t>
            </a:r>
            <a:endParaRPr sz="1800">
              <a:latin typeface="굴림"/>
              <a:cs typeface="굴림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299085" algn="l"/>
                <a:tab pos="299720" algn="l"/>
              </a:tabLst>
            </a:pPr>
            <a:r>
              <a:rPr dirty="0" sz="1800" spc="25" b="1">
                <a:latin typeface="굴림"/>
                <a:cs typeface="굴림"/>
              </a:rPr>
              <a:t>속성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-5" b="1">
                <a:latin typeface="굴림"/>
                <a:cs typeface="굴림"/>
              </a:rPr>
              <a:t>(attribute)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5435" y="3316223"/>
            <a:ext cx="1663064" cy="2959735"/>
          </a:xfrm>
          <a:custGeom>
            <a:avLst/>
            <a:gdLst/>
            <a:ahLst/>
            <a:cxnLst/>
            <a:rect l="l" t="t" r="r" b="b"/>
            <a:pathLst>
              <a:path w="1663064" h="2959735">
                <a:moveTo>
                  <a:pt x="0" y="2959608"/>
                </a:moveTo>
                <a:lnTo>
                  <a:pt x="1662684" y="2959608"/>
                </a:lnTo>
                <a:lnTo>
                  <a:pt x="1662684" y="0"/>
                </a:lnTo>
                <a:lnTo>
                  <a:pt x="0" y="0"/>
                </a:lnTo>
                <a:lnTo>
                  <a:pt x="0" y="29596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5435" y="3316223"/>
            <a:ext cx="1663064" cy="2990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74015">
              <a:lnSpc>
                <a:spcPct val="100000"/>
              </a:lnSpc>
              <a:spcBef>
                <a:spcPts val="280"/>
              </a:spcBef>
            </a:pPr>
            <a:r>
              <a:rPr dirty="0" sz="1600" spc="-5">
                <a:latin typeface="돋움"/>
                <a:cs typeface="돋움"/>
              </a:rPr>
              <a:t>사원정보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5435" y="3614928"/>
            <a:ext cx="1663064" cy="3200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501650" indent="-204470">
              <a:lnSpc>
                <a:spcPct val="100000"/>
              </a:lnSpc>
              <a:spcBef>
                <a:spcPts val="325"/>
              </a:spcBef>
              <a:buSzPct val="93750"/>
              <a:buChar char="◆"/>
              <a:tabLst>
                <a:tab pos="502284" algn="l"/>
              </a:tabLst>
            </a:pPr>
            <a:r>
              <a:rPr dirty="0" sz="1600" spc="-10">
                <a:latin typeface="돋움"/>
                <a:cs typeface="돋움"/>
              </a:rPr>
              <a:t>사번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5435" y="3934967"/>
            <a:ext cx="1663064" cy="23412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810"/>
              </a:spcBef>
            </a:pPr>
            <a:r>
              <a:rPr dirty="0" sz="1600" spc="-5">
                <a:latin typeface="돋움"/>
                <a:cs typeface="돋움"/>
              </a:rPr>
              <a:t>이름</a:t>
            </a:r>
            <a:endParaRPr sz="1600">
              <a:latin typeface="돋움"/>
              <a:cs typeface="돋움"/>
            </a:endParaRPr>
          </a:p>
          <a:p>
            <a:pPr marL="329565" marR="106680">
              <a:lnSpc>
                <a:spcPct val="100000"/>
              </a:lnSpc>
            </a:pPr>
            <a:r>
              <a:rPr dirty="0" sz="1600" spc="-5">
                <a:latin typeface="돋움"/>
                <a:cs typeface="돋움"/>
              </a:rPr>
              <a:t>주민등록번호  </a:t>
            </a:r>
            <a:r>
              <a:rPr dirty="0" sz="1600" spc="-5">
                <a:latin typeface="돋움"/>
                <a:cs typeface="돋움"/>
              </a:rPr>
              <a:t>생년월일</a:t>
            </a:r>
            <a:endParaRPr sz="1600">
              <a:latin typeface="돋움"/>
              <a:cs typeface="돋움"/>
            </a:endParaRPr>
          </a:p>
          <a:p>
            <a:pPr marL="329565" marR="120650">
              <a:lnSpc>
                <a:spcPct val="100000"/>
              </a:lnSpc>
            </a:pPr>
            <a:r>
              <a:rPr dirty="0" sz="1600" spc="-5">
                <a:latin typeface="돋움"/>
                <a:cs typeface="돋움"/>
              </a:rPr>
              <a:t>나이 </a:t>
            </a:r>
            <a:r>
              <a:rPr dirty="0" sz="1600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부서코</a:t>
            </a:r>
            <a:r>
              <a:rPr dirty="0" sz="1600" spc="-15">
                <a:latin typeface="돋움"/>
                <a:cs typeface="돋움"/>
              </a:rPr>
              <a:t>드</a:t>
            </a:r>
            <a:r>
              <a:rPr dirty="0" sz="1600" spc="-5">
                <a:latin typeface="Arial"/>
                <a:cs typeface="Arial"/>
              </a:rPr>
              <a:t>(</a:t>
            </a:r>
            <a:r>
              <a:rPr dirty="0" sz="1600" spc="-15">
                <a:latin typeface="Arial"/>
                <a:cs typeface="Arial"/>
              </a:rPr>
              <a:t>F</a:t>
            </a:r>
            <a:r>
              <a:rPr dirty="0" sz="1600" spc="-5">
                <a:latin typeface="Arial"/>
                <a:cs typeface="Arial"/>
              </a:rPr>
              <a:t>K)  </a:t>
            </a:r>
            <a:r>
              <a:rPr dirty="0" sz="1600" spc="-5">
                <a:latin typeface="돋움"/>
                <a:cs typeface="돋움"/>
              </a:rPr>
              <a:t>입사일자</a:t>
            </a:r>
            <a:endParaRPr sz="1600">
              <a:latin typeface="돋움"/>
              <a:cs typeface="돋움"/>
            </a:endParaRPr>
          </a:p>
          <a:p>
            <a:pPr marL="329565" marR="715645">
              <a:lnSpc>
                <a:spcPct val="100000"/>
              </a:lnSpc>
            </a:pPr>
            <a:r>
              <a:rPr dirty="0" sz="1600" spc="-5">
                <a:latin typeface="돋움"/>
                <a:cs typeface="돋움"/>
              </a:rPr>
              <a:t>급여액  </a:t>
            </a:r>
            <a:r>
              <a:rPr dirty="0" sz="1600" spc="-5">
                <a:latin typeface="돋움"/>
                <a:cs typeface="돋움"/>
              </a:rPr>
              <a:t>직위</a:t>
            </a:r>
            <a:endParaRPr sz="1600">
              <a:latin typeface="돋움"/>
              <a:cs typeface="돋움"/>
            </a:endParaRPr>
          </a:p>
          <a:p>
            <a:pPr marL="329565">
              <a:lnSpc>
                <a:spcPct val="100000"/>
              </a:lnSpc>
            </a:pPr>
            <a:r>
              <a:rPr dirty="0" sz="1600" spc="-5">
                <a:latin typeface="돋움"/>
                <a:cs typeface="돋움"/>
              </a:rPr>
              <a:t>담당업무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2520" y="3316223"/>
            <a:ext cx="1664335" cy="1892935"/>
          </a:xfrm>
          <a:custGeom>
            <a:avLst/>
            <a:gdLst/>
            <a:ahLst/>
            <a:cxnLst/>
            <a:rect l="l" t="t" r="r" b="b"/>
            <a:pathLst>
              <a:path w="1664334" h="1892935">
                <a:moveTo>
                  <a:pt x="0" y="1892808"/>
                </a:moveTo>
                <a:lnTo>
                  <a:pt x="1664207" y="1892808"/>
                </a:lnTo>
                <a:lnTo>
                  <a:pt x="1664207" y="0"/>
                </a:lnTo>
                <a:lnTo>
                  <a:pt x="0" y="0"/>
                </a:lnTo>
                <a:lnTo>
                  <a:pt x="0" y="1892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22520" y="3316223"/>
            <a:ext cx="1664335" cy="2990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451484">
              <a:lnSpc>
                <a:spcPct val="100000"/>
              </a:lnSpc>
              <a:spcBef>
                <a:spcPts val="280"/>
              </a:spcBef>
            </a:pPr>
            <a:r>
              <a:rPr dirty="0" sz="1600" spc="-5">
                <a:latin typeface="돋움"/>
                <a:cs typeface="돋움"/>
              </a:rPr>
              <a:t>부서정보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2520" y="3614928"/>
            <a:ext cx="1664335" cy="3200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502920" indent="-204470">
              <a:lnSpc>
                <a:spcPct val="100000"/>
              </a:lnSpc>
              <a:spcBef>
                <a:spcPts val="325"/>
              </a:spcBef>
              <a:buSzPct val="93750"/>
              <a:buChar char="◆"/>
              <a:tabLst>
                <a:tab pos="503555" algn="l"/>
              </a:tabLst>
            </a:pPr>
            <a:r>
              <a:rPr dirty="0" sz="1600" spc="-10">
                <a:latin typeface="돋움"/>
                <a:cs typeface="돋움"/>
              </a:rPr>
              <a:t>부서코드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2520" y="3934967"/>
            <a:ext cx="1664335" cy="12744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 marL="330835" marR="253365">
              <a:lnSpc>
                <a:spcPct val="100000"/>
              </a:lnSpc>
              <a:spcBef>
                <a:spcPts val="810"/>
              </a:spcBef>
            </a:pPr>
            <a:r>
              <a:rPr dirty="0" sz="1600" spc="-5">
                <a:latin typeface="돋움"/>
                <a:cs typeface="돋움"/>
              </a:rPr>
              <a:t>부서명 </a:t>
            </a:r>
            <a:r>
              <a:rPr dirty="0" sz="1600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년간</a:t>
            </a:r>
            <a:r>
              <a:rPr dirty="0" sz="1600" spc="-80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매출액  </a:t>
            </a:r>
            <a:r>
              <a:rPr dirty="0" sz="1600" spc="-5">
                <a:latin typeface="돋움"/>
                <a:cs typeface="돋움"/>
              </a:rPr>
              <a:t>매출순위 </a:t>
            </a:r>
            <a:r>
              <a:rPr dirty="0" sz="1600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총인원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67611" y="3150870"/>
            <a:ext cx="5628640" cy="3140710"/>
            <a:chOff x="1467611" y="3150870"/>
            <a:chExt cx="5628640" cy="3140710"/>
          </a:xfrm>
        </p:grpSpPr>
        <p:sp>
          <p:nvSpPr>
            <p:cNvPr id="14" name="object 14"/>
            <p:cNvSpPr/>
            <p:nvPr/>
          </p:nvSpPr>
          <p:spPr>
            <a:xfrm>
              <a:off x="4011167" y="4148328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 h="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1188" y="4069080"/>
              <a:ext cx="150875" cy="152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60976" y="4040124"/>
              <a:ext cx="79375" cy="228600"/>
            </a:xfrm>
            <a:custGeom>
              <a:avLst/>
              <a:gdLst/>
              <a:ahLst/>
              <a:cxnLst/>
              <a:rect l="l" t="t" r="r" b="b"/>
              <a:pathLst>
                <a:path w="79375" h="228600">
                  <a:moveTo>
                    <a:pt x="0" y="0"/>
                  </a:moveTo>
                  <a:lnTo>
                    <a:pt x="0" y="228600"/>
                  </a:lnTo>
                </a:path>
                <a:path w="79375" h="228600">
                  <a:moveTo>
                    <a:pt x="79248" y="0"/>
                  </a:moveTo>
                  <a:lnTo>
                    <a:pt x="79248" y="228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04415" y="3689604"/>
              <a:ext cx="5187950" cy="2597150"/>
            </a:xfrm>
            <a:custGeom>
              <a:avLst/>
              <a:gdLst/>
              <a:ahLst/>
              <a:cxnLst/>
              <a:rect l="l" t="t" r="r" b="b"/>
              <a:pathLst>
                <a:path w="5187950" h="2597150">
                  <a:moveTo>
                    <a:pt x="323088" y="2596896"/>
                  </a:moveTo>
                  <a:lnTo>
                    <a:pt x="280121" y="2589145"/>
                  </a:lnTo>
                  <a:lnTo>
                    <a:pt x="241525" y="2567272"/>
                  </a:lnTo>
                  <a:lnTo>
                    <a:pt x="208835" y="2533345"/>
                  </a:lnTo>
                  <a:lnTo>
                    <a:pt x="183585" y="2489431"/>
                  </a:lnTo>
                  <a:lnTo>
                    <a:pt x="167310" y="2437599"/>
                  </a:lnTo>
                  <a:lnTo>
                    <a:pt x="161544" y="2379916"/>
                  </a:lnTo>
                  <a:lnTo>
                    <a:pt x="161544" y="1515491"/>
                  </a:lnTo>
                  <a:lnTo>
                    <a:pt x="157280" y="1465719"/>
                  </a:lnTo>
                  <a:lnTo>
                    <a:pt x="145135" y="1420032"/>
                  </a:lnTo>
                  <a:lnTo>
                    <a:pt x="126074" y="1379733"/>
                  </a:lnTo>
                  <a:lnTo>
                    <a:pt x="101063" y="1346124"/>
                  </a:lnTo>
                  <a:lnTo>
                    <a:pt x="71070" y="1320505"/>
                  </a:lnTo>
                  <a:lnTo>
                    <a:pt x="0" y="1298448"/>
                  </a:lnTo>
                  <a:lnTo>
                    <a:pt x="37060" y="1292716"/>
                  </a:lnTo>
                  <a:lnTo>
                    <a:pt x="101063" y="1250771"/>
                  </a:lnTo>
                  <a:lnTo>
                    <a:pt x="126074" y="1217162"/>
                  </a:lnTo>
                  <a:lnTo>
                    <a:pt x="145135" y="1176863"/>
                  </a:lnTo>
                  <a:lnTo>
                    <a:pt x="157280" y="1131176"/>
                  </a:lnTo>
                  <a:lnTo>
                    <a:pt x="161544" y="1081405"/>
                  </a:lnTo>
                  <a:lnTo>
                    <a:pt x="161544" y="217043"/>
                  </a:lnTo>
                  <a:lnTo>
                    <a:pt x="165813" y="167271"/>
                  </a:lnTo>
                  <a:lnTo>
                    <a:pt x="177974" y="121584"/>
                  </a:lnTo>
                  <a:lnTo>
                    <a:pt x="197053" y="81285"/>
                  </a:lnTo>
                  <a:lnTo>
                    <a:pt x="222077" y="47676"/>
                  </a:lnTo>
                  <a:lnTo>
                    <a:pt x="252073" y="22057"/>
                  </a:lnTo>
                  <a:lnTo>
                    <a:pt x="286067" y="5731"/>
                  </a:lnTo>
                  <a:lnTo>
                    <a:pt x="323088" y="0"/>
                  </a:lnTo>
                </a:path>
                <a:path w="5187950" h="2597150">
                  <a:moveTo>
                    <a:pt x="5017008" y="0"/>
                  </a:moveTo>
                  <a:lnTo>
                    <a:pt x="5050220" y="9564"/>
                  </a:lnTo>
                  <a:lnTo>
                    <a:pt x="5077348" y="35655"/>
                  </a:lnTo>
                  <a:lnTo>
                    <a:pt x="5095642" y="74366"/>
                  </a:lnTo>
                  <a:lnTo>
                    <a:pt x="5102352" y="121793"/>
                  </a:lnTo>
                  <a:lnTo>
                    <a:pt x="5102352" y="605155"/>
                  </a:lnTo>
                  <a:lnTo>
                    <a:pt x="5109061" y="652581"/>
                  </a:lnTo>
                  <a:lnTo>
                    <a:pt x="5127355" y="691292"/>
                  </a:lnTo>
                  <a:lnTo>
                    <a:pt x="5154483" y="717383"/>
                  </a:lnTo>
                  <a:lnTo>
                    <a:pt x="5187695" y="726948"/>
                  </a:lnTo>
                  <a:lnTo>
                    <a:pt x="5154483" y="736512"/>
                  </a:lnTo>
                  <a:lnTo>
                    <a:pt x="5127355" y="762603"/>
                  </a:lnTo>
                  <a:lnTo>
                    <a:pt x="5109061" y="801314"/>
                  </a:lnTo>
                  <a:lnTo>
                    <a:pt x="5102352" y="848741"/>
                  </a:lnTo>
                  <a:lnTo>
                    <a:pt x="5102352" y="1332103"/>
                  </a:lnTo>
                  <a:lnTo>
                    <a:pt x="5095642" y="1379529"/>
                  </a:lnTo>
                  <a:lnTo>
                    <a:pt x="5077348" y="1418240"/>
                  </a:lnTo>
                  <a:lnTo>
                    <a:pt x="5050220" y="1444331"/>
                  </a:lnTo>
                  <a:lnTo>
                    <a:pt x="5017008" y="1453896"/>
                  </a:lnTo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67612" y="3150869"/>
              <a:ext cx="5628640" cy="2445385"/>
            </a:xfrm>
            <a:custGeom>
              <a:avLst/>
              <a:gdLst/>
              <a:ahLst/>
              <a:cxnLst/>
              <a:rect l="l" t="t" r="r" b="b"/>
              <a:pathLst>
                <a:path w="5628640" h="2445385">
                  <a:moveTo>
                    <a:pt x="838200" y="310134"/>
                  </a:moveTo>
                  <a:lnTo>
                    <a:pt x="825500" y="303784"/>
                  </a:lnTo>
                  <a:lnTo>
                    <a:pt x="762000" y="272034"/>
                  </a:lnTo>
                  <a:lnTo>
                    <a:pt x="762000" y="303784"/>
                  </a:lnTo>
                  <a:lnTo>
                    <a:pt x="0" y="303784"/>
                  </a:lnTo>
                  <a:lnTo>
                    <a:pt x="0" y="316484"/>
                  </a:lnTo>
                  <a:lnTo>
                    <a:pt x="762000" y="316484"/>
                  </a:lnTo>
                  <a:lnTo>
                    <a:pt x="762000" y="348234"/>
                  </a:lnTo>
                  <a:lnTo>
                    <a:pt x="825500" y="316484"/>
                  </a:lnTo>
                  <a:lnTo>
                    <a:pt x="838200" y="310134"/>
                  </a:lnTo>
                  <a:close/>
                </a:path>
                <a:path w="5628640" h="2445385">
                  <a:moveTo>
                    <a:pt x="3371215" y="2442248"/>
                  </a:moveTo>
                  <a:lnTo>
                    <a:pt x="3058350" y="1144739"/>
                  </a:lnTo>
                  <a:lnTo>
                    <a:pt x="3089148" y="1137285"/>
                  </a:lnTo>
                  <a:lnTo>
                    <a:pt x="3084969" y="1132332"/>
                  </a:lnTo>
                  <a:lnTo>
                    <a:pt x="3034284" y="1072134"/>
                  </a:lnTo>
                  <a:lnTo>
                    <a:pt x="3015107" y="1155192"/>
                  </a:lnTo>
                  <a:lnTo>
                    <a:pt x="3046018" y="1147724"/>
                  </a:lnTo>
                  <a:lnTo>
                    <a:pt x="3358769" y="2445220"/>
                  </a:lnTo>
                  <a:lnTo>
                    <a:pt x="3371215" y="2442248"/>
                  </a:lnTo>
                  <a:close/>
                </a:path>
                <a:path w="5628640" h="2445385">
                  <a:moveTo>
                    <a:pt x="5628640" y="10668"/>
                  </a:moveTo>
                  <a:lnTo>
                    <a:pt x="5621528" y="0"/>
                  </a:lnTo>
                  <a:lnTo>
                    <a:pt x="5227739" y="262559"/>
                  </a:lnTo>
                  <a:lnTo>
                    <a:pt x="5210175" y="236220"/>
                  </a:lnTo>
                  <a:lnTo>
                    <a:pt x="5167884" y="310134"/>
                  </a:lnTo>
                  <a:lnTo>
                    <a:pt x="5252466" y="299593"/>
                  </a:lnTo>
                  <a:lnTo>
                    <a:pt x="5239486" y="280162"/>
                  </a:lnTo>
                  <a:lnTo>
                    <a:pt x="5234800" y="273138"/>
                  </a:lnTo>
                  <a:lnTo>
                    <a:pt x="5628640" y="1066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26641" y="4830317"/>
            <a:ext cx="43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333CC"/>
                </a:solidFill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9482" y="4411217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333CC"/>
                </a:solidFill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7306" y="3001136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333CC"/>
                </a:solidFill>
                <a:latin typeface="굴림"/>
                <a:cs typeface="굴림"/>
              </a:rPr>
              <a:t>엔티티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843" y="3382136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333CC"/>
                </a:solidFill>
                <a:latin typeface="굴림"/>
                <a:cs typeface="굴림"/>
              </a:rPr>
              <a:t>엔티티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6797" y="5624271"/>
            <a:ext cx="43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333CC"/>
                </a:solidFill>
                <a:latin typeface="굴림"/>
                <a:cs typeface="굴림"/>
              </a:rPr>
              <a:t>관계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08120" y="3765803"/>
            <a:ext cx="3213100" cy="544195"/>
            <a:chOff x="4008120" y="3765803"/>
            <a:chExt cx="3213100" cy="544195"/>
          </a:xfrm>
        </p:grpSpPr>
        <p:sp>
          <p:nvSpPr>
            <p:cNvPr id="25" name="object 25"/>
            <p:cNvSpPr/>
            <p:nvPr/>
          </p:nvSpPr>
          <p:spPr>
            <a:xfrm>
              <a:off x="6687312" y="3765803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334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33400" h="76200">
                  <a:moveTo>
                    <a:pt x="5334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533400" y="44450"/>
                  </a:lnTo>
                  <a:lnTo>
                    <a:pt x="533400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12692" y="400049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287006" y="3661664"/>
            <a:ext cx="1513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굴림"/>
                <a:cs typeface="굴림"/>
              </a:rPr>
              <a:t>식별자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(identifier)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3.1</a:t>
            </a:r>
            <a:r>
              <a:rPr sz="3000" spc="-104"/>
              <a:t> </a:t>
            </a:r>
            <a:r>
              <a:rPr sz="3000" spc="15"/>
              <a:t>개요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20052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ea typeface="+mj-ea"/>
                <a:cs typeface="굴림"/>
              </a:rPr>
              <a:t>데이터베이스</a:t>
            </a:r>
            <a:r>
              <a:rPr sz="2000" b="1" spc="-114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용어</a:t>
            </a:r>
            <a:r>
              <a:rPr sz="2000" b="1" spc="-6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vs</a:t>
            </a:r>
            <a:r>
              <a:rPr sz="2000" b="1" spc="-5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모델링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용어</a:t>
            </a:r>
            <a:endParaRPr sz="2000">
              <a:latin typeface="굴림"/>
              <a:ea typeface="+mj-ea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485906" y="2914681"/>
            <a:ext cx="6058265" cy="211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06445" y="5296357"/>
            <a:ext cx="3488690" cy="240029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20">
                <a:latin typeface="돋움"/>
                <a:cs typeface="돋움"/>
              </a:rPr>
              <a:t>&lt;표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3.1&gt;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데이터베이스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용어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vs</a:t>
            </a:r>
            <a:r>
              <a:rPr sz="1400" b="1" spc="-4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모델링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용어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3.2</a:t>
            </a:r>
            <a:r>
              <a:rPr sz="3000" spc="-85"/>
              <a:t> </a:t>
            </a:r>
            <a:r>
              <a:rPr sz="3000"/>
              <a:t>엔티티(Entity)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50812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엔티</a:t>
            </a:r>
            <a:r>
              <a:rPr sz="2000" b="1" spc="5">
                <a:latin typeface="굴림"/>
                <a:ea typeface="+mj-ea"/>
                <a:cs typeface="굴림"/>
              </a:rPr>
              <a:t>티</a:t>
            </a:r>
            <a:r>
              <a:rPr sz="2000" b="1" spc="-15">
                <a:latin typeface="굴림"/>
                <a:ea typeface="+mj-ea"/>
                <a:cs typeface="굴림"/>
              </a:rPr>
              <a:t>란</a:t>
            </a:r>
            <a:r>
              <a:rPr sz="2000" b="1" spc="20">
                <a:latin typeface="굴림"/>
                <a:ea typeface="+mj-ea"/>
                <a:cs typeface="굴림"/>
              </a:rPr>
              <a:t>?</a:t>
            </a:r>
            <a:endParaRPr sz="2000">
              <a:latin typeface="굴림"/>
              <a:ea typeface="+mj-ea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438400"/>
            <a:ext cx="7391400" cy="8382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93345" rIns="0" bIns="0">
            <a:spAutoFit/>
          </a:bodyPr>
          <a:lstStyle/>
          <a:p>
            <a:pPr marL="472440">
              <a:lnSpc>
                <a:spcPct val="100000"/>
              </a:lnSpc>
              <a:spcBef>
                <a:spcPts val="735"/>
              </a:spcBef>
              <a:defRPr/>
            </a:pPr>
            <a:r>
              <a:rPr sz="1800" b="1">
                <a:latin typeface="굴림"/>
                <a:ea typeface="+mj-ea"/>
                <a:cs typeface="굴림"/>
              </a:rPr>
              <a:t>Entity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란</a:t>
            </a:r>
            <a:r>
              <a:rPr sz="1800" b="1" spc="-4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업무의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관심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대상이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되는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u="sng" spc="15">
                <a:uFill>
                  <a:solidFill>
                    <a:srgbClr val="000000"/>
                  </a:solidFill>
                </a:uFill>
                <a:latin typeface="굴림"/>
                <a:ea typeface="+mj-ea"/>
                <a:cs typeface="굴림"/>
              </a:rPr>
              <a:t>정보를</a:t>
            </a:r>
            <a:r>
              <a:rPr sz="1800" b="1" u="sng" spc="-80">
                <a:uFill>
                  <a:solidFill>
                    <a:srgbClr val="000000"/>
                  </a:solidFill>
                </a:uFill>
                <a:latin typeface="굴림"/>
                <a:ea typeface="+mj-ea"/>
                <a:cs typeface="굴림"/>
              </a:rPr>
              <a:t> </a:t>
            </a:r>
            <a:r>
              <a:rPr sz="1800" b="1" u="sng" spc="25">
                <a:uFill>
                  <a:solidFill>
                    <a:srgbClr val="000000"/>
                  </a:solidFill>
                </a:uFill>
                <a:latin typeface="굴림"/>
                <a:ea typeface="+mj-ea"/>
                <a:cs typeface="굴림"/>
              </a:rPr>
              <a:t>갖고</a:t>
            </a:r>
            <a:r>
              <a:rPr sz="1800" b="1" u="sng" spc="-70">
                <a:uFill>
                  <a:solidFill>
                    <a:srgbClr val="000000"/>
                  </a:solidFill>
                </a:uFill>
                <a:latin typeface="굴림"/>
                <a:ea typeface="+mj-ea"/>
                <a:cs typeface="굴림"/>
              </a:rPr>
              <a:t> </a:t>
            </a:r>
            <a:r>
              <a:rPr sz="1800" b="1" u="sng" spc="15">
                <a:uFill>
                  <a:solidFill>
                    <a:srgbClr val="000000"/>
                  </a:solidFill>
                </a:uFill>
                <a:latin typeface="굴림"/>
                <a:ea typeface="+mj-ea"/>
                <a:cs typeface="굴림"/>
              </a:rPr>
              <a:t>있거나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그에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대한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472440">
              <a:lnSpc>
                <a:spcPct val="100000"/>
              </a:lnSpc>
              <a:spcBef>
                <a:spcPts val="434"/>
              </a:spcBef>
              <a:defRPr/>
            </a:pPr>
            <a:r>
              <a:rPr sz="1800" b="1" u="sng" spc="20">
                <a:uFill>
                  <a:solidFill>
                    <a:srgbClr val="000000"/>
                  </a:solidFill>
                </a:uFill>
                <a:latin typeface="굴림"/>
                <a:ea typeface="+mj-ea"/>
                <a:cs typeface="굴림"/>
              </a:rPr>
              <a:t>정보를</a:t>
            </a:r>
            <a:r>
              <a:rPr sz="1800" b="1" u="sng" spc="-85">
                <a:uFill>
                  <a:solidFill>
                    <a:srgbClr val="000000"/>
                  </a:solidFill>
                </a:uFill>
                <a:latin typeface="굴림"/>
                <a:ea typeface="+mj-ea"/>
                <a:cs typeface="굴림"/>
              </a:rPr>
              <a:t> </a:t>
            </a:r>
            <a:r>
              <a:rPr sz="1800" b="1" u="sng" spc="5">
                <a:uFill>
                  <a:solidFill>
                    <a:srgbClr val="000000"/>
                  </a:solidFill>
                </a:uFill>
                <a:latin typeface="굴림"/>
                <a:ea typeface="+mj-ea"/>
                <a:cs typeface="굴림"/>
              </a:rPr>
              <a:t>알아야하는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유형,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무형의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사물이나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객체를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말한다.</a:t>
            </a:r>
            <a:endParaRPr sz="1800">
              <a:latin typeface="굴림"/>
              <a:ea typeface="+mj-ea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3452240"/>
            <a:ext cx="4526915" cy="134302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299085" algn="l"/>
                <a:tab pos="299720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엔티티의</a:t>
            </a:r>
            <a:r>
              <a:rPr sz="1800" b="1" spc="-130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예</a:t>
            </a:r>
            <a:endParaRPr sz="1800" b="1" spc="30">
              <a:latin typeface="굴림"/>
              <a:ea typeface="+mj-ea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698500" algn="l"/>
                <a:tab pos="699135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고객,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사원정보,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부서,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제품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698500" algn="l"/>
                <a:tab pos="699135" algn="l"/>
              </a:tabLst>
              <a:defRPr/>
            </a:pPr>
            <a:r>
              <a:rPr sz="1800" b="1" spc="5">
                <a:latin typeface="굴림"/>
                <a:ea typeface="+mj-ea"/>
                <a:cs typeface="굴림"/>
              </a:rPr>
              <a:t>주문서,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성적표,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입고전표,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금전출납부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698500" algn="l"/>
                <a:tab pos="699135" algn="l"/>
              </a:tabLst>
              <a:defRPr/>
            </a:pPr>
            <a:r>
              <a:rPr sz="1800" b="1">
                <a:latin typeface="굴림"/>
                <a:ea typeface="+mj-ea"/>
                <a:cs typeface="굴림"/>
              </a:rPr>
              <a:t>생산계획,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공정</a:t>
            </a:r>
            <a:endParaRPr sz="1800">
              <a:latin typeface="굴림"/>
              <a:ea typeface="+mj-ea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 rot="0">
            <a:off x="5468308" y="5048265"/>
            <a:ext cx="2653030" cy="942975"/>
            <a:chOff x="5468308" y="5048265"/>
            <a:chExt cx="2653030" cy="942975"/>
          </a:xfrm>
        </p:grpSpPr>
        <p:pic>
          <p:nvPicPr>
            <p:cNvPr id="7" name="object 7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68308" y="5082354"/>
              <a:ext cx="808678" cy="9084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520047" y="5048265"/>
              <a:ext cx="600760" cy="8960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01383" y="5300471"/>
              <a:ext cx="780288" cy="5532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3장.</a:t>
            </a:r>
            <a:r>
              <a:rPr spc="-45"/>
              <a:t> </a:t>
            </a:r>
            <a:r>
              <a:rPr spc="-50"/>
              <a:t>데이터</a:t>
            </a:r>
            <a:r>
              <a:rPr spc="-55"/>
              <a:t> </a:t>
            </a:r>
            <a:r>
              <a:rPr spc="-50"/>
              <a:t>모델링의 주요</a:t>
            </a:r>
            <a:r>
              <a:rPr spc="-40"/>
              <a:t> </a:t>
            </a:r>
            <a:r>
              <a:rPr spc="-50"/>
              <a:t>개념</a:t>
            </a:r>
            <a:endParaRPr spc="-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3.2</a:t>
            </a:r>
            <a:r>
              <a:rPr dirty="0" sz="3000" spc="-85"/>
              <a:t> </a:t>
            </a:r>
            <a:r>
              <a:rPr dirty="0" sz="3000"/>
              <a:t>엔티티(Entity)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950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엔티티의</a:t>
            </a:r>
            <a:r>
              <a:rPr dirty="0" sz="2000" spc="-16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표현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2037" y="3771709"/>
            <a:ext cx="1367790" cy="1304925"/>
            <a:chOff x="1062037" y="3771709"/>
            <a:chExt cx="1367790" cy="1304925"/>
          </a:xfrm>
        </p:grpSpPr>
        <p:sp>
          <p:nvSpPr>
            <p:cNvPr id="5" name="object 5"/>
            <p:cNvSpPr/>
            <p:nvPr/>
          </p:nvSpPr>
          <p:spPr>
            <a:xfrm>
              <a:off x="1066800" y="3776471"/>
              <a:ext cx="1358265" cy="1295400"/>
            </a:xfrm>
            <a:custGeom>
              <a:avLst/>
              <a:gdLst/>
              <a:ahLst/>
              <a:cxnLst/>
              <a:rect l="l" t="t" r="r" b="b"/>
              <a:pathLst>
                <a:path w="1358264" h="1295400">
                  <a:moveTo>
                    <a:pt x="678942" y="0"/>
                  </a:moveTo>
                  <a:lnTo>
                    <a:pt x="630447" y="1626"/>
                  </a:lnTo>
                  <a:lnTo>
                    <a:pt x="582874" y="6431"/>
                  </a:lnTo>
                  <a:lnTo>
                    <a:pt x="536337" y="14305"/>
                  </a:lnTo>
                  <a:lnTo>
                    <a:pt x="490951" y="25140"/>
                  </a:lnTo>
                  <a:lnTo>
                    <a:pt x="446831" y="38824"/>
                  </a:lnTo>
                  <a:lnTo>
                    <a:pt x="404091" y="55250"/>
                  </a:lnTo>
                  <a:lnTo>
                    <a:pt x="362848" y="74307"/>
                  </a:lnTo>
                  <a:lnTo>
                    <a:pt x="323214" y="95886"/>
                  </a:lnTo>
                  <a:lnTo>
                    <a:pt x="285305" y="119877"/>
                  </a:lnTo>
                  <a:lnTo>
                    <a:pt x="249236" y="146171"/>
                  </a:lnTo>
                  <a:lnTo>
                    <a:pt x="215122" y="174658"/>
                  </a:lnTo>
                  <a:lnTo>
                    <a:pt x="183077" y="205229"/>
                  </a:lnTo>
                  <a:lnTo>
                    <a:pt x="153217" y="237774"/>
                  </a:lnTo>
                  <a:lnTo>
                    <a:pt x="125655" y="272183"/>
                  </a:lnTo>
                  <a:lnTo>
                    <a:pt x="100508" y="308347"/>
                  </a:lnTo>
                  <a:lnTo>
                    <a:pt x="77889" y="346157"/>
                  </a:lnTo>
                  <a:lnTo>
                    <a:pt x="57913" y="385503"/>
                  </a:lnTo>
                  <a:lnTo>
                    <a:pt x="40695" y="426275"/>
                  </a:lnTo>
                  <a:lnTo>
                    <a:pt x="26351" y="468365"/>
                  </a:lnTo>
                  <a:lnTo>
                    <a:pt x="14994" y="511661"/>
                  </a:lnTo>
                  <a:lnTo>
                    <a:pt x="6740" y="556056"/>
                  </a:lnTo>
                  <a:lnTo>
                    <a:pt x="1704" y="601438"/>
                  </a:lnTo>
                  <a:lnTo>
                    <a:pt x="0" y="647700"/>
                  </a:lnTo>
                  <a:lnTo>
                    <a:pt x="1704" y="693961"/>
                  </a:lnTo>
                  <a:lnTo>
                    <a:pt x="6740" y="739343"/>
                  </a:lnTo>
                  <a:lnTo>
                    <a:pt x="14994" y="783738"/>
                  </a:lnTo>
                  <a:lnTo>
                    <a:pt x="26351" y="827034"/>
                  </a:lnTo>
                  <a:lnTo>
                    <a:pt x="40695" y="869124"/>
                  </a:lnTo>
                  <a:lnTo>
                    <a:pt x="57913" y="909896"/>
                  </a:lnTo>
                  <a:lnTo>
                    <a:pt x="77889" y="949242"/>
                  </a:lnTo>
                  <a:lnTo>
                    <a:pt x="100508" y="987052"/>
                  </a:lnTo>
                  <a:lnTo>
                    <a:pt x="125655" y="1023216"/>
                  </a:lnTo>
                  <a:lnTo>
                    <a:pt x="153217" y="1057625"/>
                  </a:lnTo>
                  <a:lnTo>
                    <a:pt x="183077" y="1090170"/>
                  </a:lnTo>
                  <a:lnTo>
                    <a:pt x="215122" y="1120741"/>
                  </a:lnTo>
                  <a:lnTo>
                    <a:pt x="249236" y="1149228"/>
                  </a:lnTo>
                  <a:lnTo>
                    <a:pt x="285305" y="1175522"/>
                  </a:lnTo>
                  <a:lnTo>
                    <a:pt x="323214" y="1199513"/>
                  </a:lnTo>
                  <a:lnTo>
                    <a:pt x="362848" y="1221092"/>
                  </a:lnTo>
                  <a:lnTo>
                    <a:pt x="404091" y="1240149"/>
                  </a:lnTo>
                  <a:lnTo>
                    <a:pt x="446831" y="1256575"/>
                  </a:lnTo>
                  <a:lnTo>
                    <a:pt x="490951" y="1270259"/>
                  </a:lnTo>
                  <a:lnTo>
                    <a:pt x="536337" y="1281094"/>
                  </a:lnTo>
                  <a:lnTo>
                    <a:pt x="582874" y="1288968"/>
                  </a:lnTo>
                  <a:lnTo>
                    <a:pt x="630447" y="1293773"/>
                  </a:lnTo>
                  <a:lnTo>
                    <a:pt x="678942" y="1295400"/>
                  </a:lnTo>
                  <a:lnTo>
                    <a:pt x="727436" y="1293773"/>
                  </a:lnTo>
                  <a:lnTo>
                    <a:pt x="775009" y="1288968"/>
                  </a:lnTo>
                  <a:lnTo>
                    <a:pt x="821546" y="1281094"/>
                  </a:lnTo>
                  <a:lnTo>
                    <a:pt x="866932" y="1270259"/>
                  </a:lnTo>
                  <a:lnTo>
                    <a:pt x="911052" y="1256575"/>
                  </a:lnTo>
                  <a:lnTo>
                    <a:pt x="953792" y="1240149"/>
                  </a:lnTo>
                  <a:lnTo>
                    <a:pt x="995035" y="1221092"/>
                  </a:lnTo>
                  <a:lnTo>
                    <a:pt x="1034669" y="1199513"/>
                  </a:lnTo>
                  <a:lnTo>
                    <a:pt x="1072578" y="1175522"/>
                  </a:lnTo>
                  <a:lnTo>
                    <a:pt x="1108647" y="1149228"/>
                  </a:lnTo>
                  <a:lnTo>
                    <a:pt x="1142761" y="1120741"/>
                  </a:lnTo>
                  <a:lnTo>
                    <a:pt x="1174806" y="1090170"/>
                  </a:lnTo>
                  <a:lnTo>
                    <a:pt x="1204666" y="1057625"/>
                  </a:lnTo>
                  <a:lnTo>
                    <a:pt x="1232228" y="1023216"/>
                  </a:lnTo>
                  <a:lnTo>
                    <a:pt x="1257375" y="987052"/>
                  </a:lnTo>
                  <a:lnTo>
                    <a:pt x="1279994" y="949242"/>
                  </a:lnTo>
                  <a:lnTo>
                    <a:pt x="1299970" y="909896"/>
                  </a:lnTo>
                  <a:lnTo>
                    <a:pt x="1317188" y="869124"/>
                  </a:lnTo>
                  <a:lnTo>
                    <a:pt x="1331532" y="827034"/>
                  </a:lnTo>
                  <a:lnTo>
                    <a:pt x="1342889" y="783738"/>
                  </a:lnTo>
                  <a:lnTo>
                    <a:pt x="1351143" y="739343"/>
                  </a:lnTo>
                  <a:lnTo>
                    <a:pt x="1356179" y="693961"/>
                  </a:lnTo>
                  <a:lnTo>
                    <a:pt x="1357883" y="647700"/>
                  </a:lnTo>
                  <a:lnTo>
                    <a:pt x="1356179" y="601438"/>
                  </a:lnTo>
                  <a:lnTo>
                    <a:pt x="1351143" y="556056"/>
                  </a:lnTo>
                  <a:lnTo>
                    <a:pt x="1342889" y="511661"/>
                  </a:lnTo>
                  <a:lnTo>
                    <a:pt x="1331532" y="468365"/>
                  </a:lnTo>
                  <a:lnTo>
                    <a:pt x="1317188" y="426275"/>
                  </a:lnTo>
                  <a:lnTo>
                    <a:pt x="1299970" y="385503"/>
                  </a:lnTo>
                  <a:lnTo>
                    <a:pt x="1279994" y="346157"/>
                  </a:lnTo>
                  <a:lnTo>
                    <a:pt x="1257375" y="308347"/>
                  </a:lnTo>
                  <a:lnTo>
                    <a:pt x="1232228" y="272183"/>
                  </a:lnTo>
                  <a:lnTo>
                    <a:pt x="1204666" y="237774"/>
                  </a:lnTo>
                  <a:lnTo>
                    <a:pt x="1174806" y="205229"/>
                  </a:lnTo>
                  <a:lnTo>
                    <a:pt x="1142761" y="174658"/>
                  </a:lnTo>
                  <a:lnTo>
                    <a:pt x="1108647" y="146171"/>
                  </a:lnTo>
                  <a:lnTo>
                    <a:pt x="1072578" y="119877"/>
                  </a:lnTo>
                  <a:lnTo>
                    <a:pt x="1034669" y="95886"/>
                  </a:lnTo>
                  <a:lnTo>
                    <a:pt x="995035" y="74307"/>
                  </a:lnTo>
                  <a:lnTo>
                    <a:pt x="953792" y="55250"/>
                  </a:lnTo>
                  <a:lnTo>
                    <a:pt x="911052" y="38824"/>
                  </a:lnTo>
                  <a:lnTo>
                    <a:pt x="866932" y="25140"/>
                  </a:lnTo>
                  <a:lnTo>
                    <a:pt x="821546" y="14305"/>
                  </a:lnTo>
                  <a:lnTo>
                    <a:pt x="775009" y="6431"/>
                  </a:lnTo>
                  <a:lnTo>
                    <a:pt x="727436" y="1626"/>
                  </a:lnTo>
                  <a:lnTo>
                    <a:pt x="67894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66800" y="3776471"/>
              <a:ext cx="1358265" cy="1295400"/>
            </a:xfrm>
            <a:custGeom>
              <a:avLst/>
              <a:gdLst/>
              <a:ahLst/>
              <a:cxnLst/>
              <a:rect l="l" t="t" r="r" b="b"/>
              <a:pathLst>
                <a:path w="1358264" h="1295400">
                  <a:moveTo>
                    <a:pt x="0" y="647700"/>
                  </a:moveTo>
                  <a:lnTo>
                    <a:pt x="1704" y="601438"/>
                  </a:lnTo>
                  <a:lnTo>
                    <a:pt x="6740" y="556056"/>
                  </a:lnTo>
                  <a:lnTo>
                    <a:pt x="14994" y="511661"/>
                  </a:lnTo>
                  <a:lnTo>
                    <a:pt x="26351" y="468365"/>
                  </a:lnTo>
                  <a:lnTo>
                    <a:pt x="40695" y="426275"/>
                  </a:lnTo>
                  <a:lnTo>
                    <a:pt x="57913" y="385503"/>
                  </a:lnTo>
                  <a:lnTo>
                    <a:pt x="77889" y="346157"/>
                  </a:lnTo>
                  <a:lnTo>
                    <a:pt x="100508" y="308347"/>
                  </a:lnTo>
                  <a:lnTo>
                    <a:pt x="125655" y="272183"/>
                  </a:lnTo>
                  <a:lnTo>
                    <a:pt x="153217" y="237774"/>
                  </a:lnTo>
                  <a:lnTo>
                    <a:pt x="183077" y="205229"/>
                  </a:lnTo>
                  <a:lnTo>
                    <a:pt x="215122" y="174658"/>
                  </a:lnTo>
                  <a:lnTo>
                    <a:pt x="249236" y="146171"/>
                  </a:lnTo>
                  <a:lnTo>
                    <a:pt x="285305" y="119877"/>
                  </a:lnTo>
                  <a:lnTo>
                    <a:pt x="323214" y="95886"/>
                  </a:lnTo>
                  <a:lnTo>
                    <a:pt x="362848" y="74307"/>
                  </a:lnTo>
                  <a:lnTo>
                    <a:pt x="404091" y="55250"/>
                  </a:lnTo>
                  <a:lnTo>
                    <a:pt x="446831" y="38824"/>
                  </a:lnTo>
                  <a:lnTo>
                    <a:pt x="490951" y="25140"/>
                  </a:lnTo>
                  <a:lnTo>
                    <a:pt x="536337" y="14305"/>
                  </a:lnTo>
                  <a:lnTo>
                    <a:pt x="582874" y="6431"/>
                  </a:lnTo>
                  <a:lnTo>
                    <a:pt x="630447" y="1626"/>
                  </a:lnTo>
                  <a:lnTo>
                    <a:pt x="678942" y="0"/>
                  </a:lnTo>
                  <a:lnTo>
                    <a:pt x="727436" y="1626"/>
                  </a:lnTo>
                  <a:lnTo>
                    <a:pt x="775009" y="6431"/>
                  </a:lnTo>
                  <a:lnTo>
                    <a:pt x="821546" y="14305"/>
                  </a:lnTo>
                  <a:lnTo>
                    <a:pt x="866932" y="25140"/>
                  </a:lnTo>
                  <a:lnTo>
                    <a:pt x="911052" y="38824"/>
                  </a:lnTo>
                  <a:lnTo>
                    <a:pt x="953792" y="55250"/>
                  </a:lnTo>
                  <a:lnTo>
                    <a:pt x="995035" y="74307"/>
                  </a:lnTo>
                  <a:lnTo>
                    <a:pt x="1034669" y="95886"/>
                  </a:lnTo>
                  <a:lnTo>
                    <a:pt x="1072578" y="119877"/>
                  </a:lnTo>
                  <a:lnTo>
                    <a:pt x="1108647" y="146171"/>
                  </a:lnTo>
                  <a:lnTo>
                    <a:pt x="1142761" y="174658"/>
                  </a:lnTo>
                  <a:lnTo>
                    <a:pt x="1174806" y="205229"/>
                  </a:lnTo>
                  <a:lnTo>
                    <a:pt x="1204666" y="237774"/>
                  </a:lnTo>
                  <a:lnTo>
                    <a:pt x="1232228" y="272183"/>
                  </a:lnTo>
                  <a:lnTo>
                    <a:pt x="1257375" y="308347"/>
                  </a:lnTo>
                  <a:lnTo>
                    <a:pt x="1279994" y="346157"/>
                  </a:lnTo>
                  <a:lnTo>
                    <a:pt x="1299970" y="385503"/>
                  </a:lnTo>
                  <a:lnTo>
                    <a:pt x="1317188" y="426275"/>
                  </a:lnTo>
                  <a:lnTo>
                    <a:pt x="1331532" y="468365"/>
                  </a:lnTo>
                  <a:lnTo>
                    <a:pt x="1342889" y="511661"/>
                  </a:lnTo>
                  <a:lnTo>
                    <a:pt x="1351143" y="556056"/>
                  </a:lnTo>
                  <a:lnTo>
                    <a:pt x="1356179" y="601438"/>
                  </a:lnTo>
                  <a:lnTo>
                    <a:pt x="1357883" y="647700"/>
                  </a:lnTo>
                  <a:lnTo>
                    <a:pt x="1356179" y="693961"/>
                  </a:lnTo>
                  <a:lnTo>
                    <a:pt x="1351143" y="739343"/>
                  </a:lnTo>
                  <a:lnTo>
                    <a:pt x="1342889" y="783738"/>
                  </a:lnTo>
                  <a:lnTo>
                    <a:pt x="1331532" y="827034"/>
                  </a:lnTo>
                  <a:lnTo>
                    <a:pt x="1317188" y="869124"/>
                  </a:lnTo>
                  <a:lnTo>
                    <a:pt x="1299970" y="909896"/>
                  </a:lnTo>
                  <a:lnTo>
                    <a:pt x="1279994" y="949242"/>
                  </a:lnTo>
                  <a:lnTo>
                    <a:pt x="1257375" y="987052"/>
                  </a:lnTo>
                  <a:lnTo>
                    <a:pt x="1232228" y="1023216"/>
                  </a:lnTo>
                  <a:lnTo>
                    <a:pt x="1204666" y="1057625"/>
                  </a:lnTo>
                  <a:lnTo>
                    <a:pt x="1174806" y="1090170"/>
                  </a:lnTo>
                  <a:lnTo>
                    <a:pt x="1142761" y="1120741"/>
                  </a:lnTo>
                  <a:lnTo>
                    <a:pt x="1108647" y="1149228"/>
                  </a:lnTo>
                  <a:lnTo>
                    <a:pt x="1072578" y="1175522"/>
                  </a:lnTo>
                  <a:lnTo>
                    <a:pt x="1034669" y="1199513"/>
                  </a:lnTo>
                  <a:lnTo>
                    <a:pt x="995035" y="1221092"/>
                  </a:lnTo>
                  <a:lnTo>
                    <a:pt x="953792" y="1240149"/>
                  </a:lnTo>
                  <a:lnTo>
                    <a:pt x="911052" y="1256575"/>
                  </a:lnTo>
                  <a:lnTo>
                    <a:pt x="866932" y="1270259"/>
                  </a:lnTo>
                  <a:lnTo>
                    <a:pt x="821546" y="1281094"/>
                  </a:lnTo>
                  <a:lnTo>
                    <a:pt x="775009" y="1288968"/>
                  </a:lnTo>
                  <a:lnTo>
                    <a:pt x="727436" y="1293773"/>
                  </a:lnTo>
                  <a:lnTo>
                    <a:pt x="678942" y="1295400"/>
                  </a:lnTo>
                  <a:lnTo>
                    <a:pt x="630447" y="1293773"/>
                  </a:lnTo>
                  <a:lnTo>
                    <a:pt x="582874" y="1288968"/>
                  </a:lnTo>
                  <a:lnTo>
                    <a:pt x="536337" y="1281094"/>
                  </a:lnTo>
                  <a:lnTo>
                    <a:pt x="490951" y="1270259"/>
                  </a:lnTo>
                  <a:lnTo>
                    <a:pt x="446831" y="1256575"/>
                  </a:lnTo>
                  <a:lnTo>
                    <a:pt x="404091" y="1240149"/>
                  </a:lnTo>
                  <a:lnTo>
                    <a:pt x="362848" y="1221092"/>
                  </a:lnTo>
                  <a:lnTo>
                    <a:pt x="323214" y="1199513"/>
                  </a:lnTo>
                  <a:lnTo>
                    <a:pt x="285305" y="1175522"/>
                  </a:lnTo>
                  <a:lnTo>
                    <a:pt x="249236" y="1149228"/>
                  </a:lnTo>
                  <a:lnTo>
                    <a:pt x="215122" y="1120741"/>
                  </a:lnTo>
                  <a:lnTo>
                    <a:pt x="183077" y="1090170"/>
                  </a:lnTo>
                  <a:lnTo>
                    <a:pt x="153217" y="1057625"/>
                  </a:lnTo>
                  <a:lnTo>
                    <a:pt x="125655" y="1023216"/>
                  </a:lnTo>
                  <a:lnTo>
                    <a:pt x="100508" y="987052"/>
                  </a:lnTo>
                  <a:lnTo>
                    <a:pt x="77889" y="949242"/>
                  </a:lnTo>
                  <a:lnTo>
                    <a:pt x="57913" y="909896"/>
                  </a:lnTo>
                  <a:lnTo>
                    <a:pt x="40695" y="869124"/>
                  </a:lnTo>
                  <a:lnTo>
                    <a:pt x="26351" y="827034"/>
                  </a:lnTo>
                  <a:lnTo>
                    <a:pt x="14994" y="783738"/>
                  </a:lnTo>
                  <a:lnTo>
                    <a:pt x="6740" y="739343"/>
                  </a:lnTo>
                  <a:lnTo>
                    <a:pt x="1704" y="693961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12569" y="3382136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굴림"/>
                <a:cs typeface="굴림"/>
              </a:rPr>
              <a:t>회원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6369" y="4004564"/>
            <a:ext cx="684530" cy="999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홍길동</a:t>
            </a:r>
            <a:r>
              <a:rPr dirty="0" sz="1600" spc="-5">
                <a:latin typeface="Times New Roman"/>
                <a:cs typeface="Times New Roman"/>
              </a:rPr>
              <a:t>,  </a:t>
            </a:r>
            <a:r>
              <a:rPr dirty="0" sz="1600" spc="-5">
                <a:latin typeface="굴림"/>
                <a:cs typeface="굴림"/>
              </a:rPr>
              <a:t>김철수</a:t>
            </a:r>
            <a:r>
              <a:rPr dirty="0" sz="1600" spc="-5">
                <a:latin typeface="Times New Roman"/>
                <a:cs typeface="Times New Roman"/>
              </a:rPr>
              <a:t>,  </a:t>
            </a:r>
            <a:r>
              <a:rPr dirty="0" sz="1600" spc="-10">
                <a:latin typeface="굴림"/>
                <a:cs typeface="굴림"/>
              </a:rPr>
              <a:t>강만길</a:t>
            </a:r>
            <a:endParaRPr sz="1600">
              <a:latin typeface="굴림"/>
              <a:cs typeface="굴림"/>
            </a:endParaRPr>
          </a:p>
          <a:p>
            <a:pPr marL="12700">
              <a:lnSpc>
                <a:spcPts val="1910"/>
              </a:lnSpc>
            </a:pPr>
            <a:r>
              <a:rPr dirty="0" sz="1600" spc="-5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4023" y="3382136"/>
            <a:ext cx="706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굴림"/>
                <a:cs typeface="굴림"/>
              </a:rPr>
              <a:t>엔</a:t>
            </a:r>
            <a:r>
              <a:rPr dirty="0" sz="1800" spc="5" b="1">
                <a:latin typeface="굴림"/>
                <a:cs typeface="굴림"/>
              </a:rPr>
              <a:t>티</a:t>
            </a:r>
            <a:r>
              <a:rPr dirty="0" sz="1800" spc="30" b="1">
                <a:latin typeface="굴림"/>
                <a:cs typeface="굴림"/>
              </a:rPr>
              <a:t>티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86355" y="3338448"/>
            <a:ext cx="5486400" cy="1544955"/>
            <a:chOff x="2086355" y="3338448"/>
            <a:chExt cx="5486400" cy="1544955"/>
          </a:xfrm>
        </p:grpSpPr>
        <p:sp>
          <p:nvSpPr>
            <p:cNvPr id="11" name="object 11"/>
            <p:cNvSpPr/>
            <p:nvPr/>
          </p:nvSpPr>
          <p:spPr>
            <a:xfrm>
              <a:off x="2086356" y="3514343"/>
              <a:ext cx="1376680" cy="1369060"/>
            </a:xfrm>
            <a:custGeom>
              <a:avLst/>
              <a:gdLst/>
              <a:ahLst/>
              <a:cxnLst/>
              <a:rect l="l" t="t" r="r" b="b"/>
              <a:pathLst>
                <a:path w="1376679" h="1369060">
                  <a:moveTo>
                    <a:pt x="1330071" y="822833"/>
                  </a:moveTo>
                  <a:lnTo>
                    <a:pt x="109677" y="607504"/>
                  </a:lnTo>
                  <a:lnTo>
                    <a:pt x="110070" y="605282"/>
                  </a:lnTo>
                  <a:lnTo>
                    <a:pt x="115189" y="576199"/>
                  </a:lnTo>
                  <a:lnTo>
                    <a:pt x="33528" y="600456"/>
                  </a:lnTo>
                  <a:lnTo>
                    <a:pt x="101981" y="651256"/>
                  </a:lnTo>
                  <a:lnTo>
                    <a:pt x="107492" y="619937"/>
                  </a:lnTo>
                  <a:lnTo>
                    <a:pt x="1256525" y="822706"/>
                  </a:lnTo>
                  <a:lnTo>
                    <a:pt x="185928" y="822706"/>
                  </a:lnTo>
                  <a:lnTo>
                    <a:pt x="185928" y="790956"/>
                  </a:lnTo>
                  <a:lnTo>
                    <a:pt x="109728" y="829056"/>
                  </a:lnTo>
                  <a:lnTo>
                    <a:pt x="185928" y="867156"/>
                  </a:lnTo>
                  <a:lnTo>
                    <a:pt x="185928" y="835406"/>
                  </a:lnTo>
                  <a:lnTo>
                    <a:pt x="1198245" y="835406"/>
                  </a:lnTo>
                  <a:lnTo>
                    <a:pt x="120929" y="1037412"/>
                  </a:lnTo>
                  <a:lnTo>
                    <a:pt x="115062" y="1006221"/>
                  </a:lnTo>
                  <a:lnTo>
                    <a:pt x="47244" y="1057656"/>
                  </a:lnTo>
                  <a:lnTo>
                    <a:pt x="129159" y="1081024"/>
                  </a:lnTo>
                  <a:lnTo>
                    <a:pt x="123723" y="1052195"/>
                  </a:lnTo>
                  <a:lnTo>
                    <a:pt x="123278" y="1049870"/>
                  </a:lnTo>
                  <a:lnTo>
                    <a:pt x="1260411" y="836625"/>
                  </a:lnTo>
                  <a:lnTo>
                    <a:pt x="68046" y="1327505"/>
                  </a:lnTo>
                  <a:lnTo>
                    <a:pt x="56007" y="1298194"/>
                  </a:lnTo>
                  <a:lnTo>
                    <a:pt x="0" y="1362456"/>
                  </a:lnTo>
                  <a:lnTo>
                    <a:pt x="84963" y="1368679"/>
                  </a:lnTo>
                  <a:lnTo>
                    <a:pt x="74891" y="1344168"/>
                  </a:lnTo>
                  <a:lnTo>
                    <a:pt x="72885" y="1339316"/>
                  </a:lnTo>
                  <a:lnTo>
                    <a:pt x="1296568" y="835406"/>
                  </a:lnTo>
                  <a:lnTo>
                    <a:pt x="1328928" y="835406"/>
                  </a:lnTo>
                  <a:lnTo>
                    <a:pt x="1328928" y="829056"/>
                  </a:lnTo>
                  <a:lnTo>
                    <a:pt x="1330071" y="822833"/>
                  </a:lnTo>
                  <a:close/>
                </a:path>
                <a:path w="1376679" h="1369060">
                  <a:moveTo>
                    <a:pt x="1376172" y="31762"/>
                  </a:moveTo>
                  <a:lnTo>
                    <a:pt x="80772" y="31762"/>
                  </a:lnTo>
                  <a:lnTo>
                    <a:pt x="80772" y="0"/>
                  </a:lnTo>
                  <a:lnTo>
                    <a:pt x="4572" y="38112"/>
                  </a:lnTo>
                  <a:lnTo>
                    <a:pt x="80772" y="76212"/>
                  </a:lnTo>
                  <a:lnTo>
                    <a:pt x="80772" y="44462"/>
                  </a:lnTo>
                  <a:lnTo>
                    <a:pt x="1376172" y="44462"/>
                  </a:lnTo>
                  <a:lnTo>
                    <a:pt x="1376172" y="31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81776" y="3338448"/>
              <a:ext cx="1490980" cy="1297305"/>
            </a:xfrm>
            <a:custGeom>
              <a:avLst/>
              <a:gdLst/>
              <a:ahLst/>
              <a:cxnLst/>
              <a:rect l="l" t="t" r="r" b="b"/>
              <a:pathLst>
                <a:path w="1490979" h="1297304">
                  <a:moveTo>
                    <a:pt x="0" y="380111"/>
                  </a:moveTo>
                  <a:lnTo>
                    <a:pt x="1490599" y="380111"/>
                  </a:lnTo>
                </a:path>
                <a:path w="1490979" h="1297304">
                  <a:moveTo>
                    <a:pt x="14224" y="0"/>
                  </a:moveTo>
                  <a:lnTo>
                    <a:pt x="14224" y="1297177"/>
                  </a:lnTo>
                </a:path>
                <a:path w="1490979" h="1297304">
                  <a:moveTo>
                    <a:pt x="1476375" y="0"/>
                  </a:moveTo>
                  <a:lnTo>
                    <a:pt x="1476375" y="1297177"/>
                  </a:lnTo>
                </a:path>
                <a:path w="1490979" h="1297304">
                  <a:moveTo>
                    <a:pt x="0" y="1282953"/>
                  </a:moveTo>
                  <a:lnTo>
                    <a:pt x="1490599" y="12829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462273" y="4158183"/>
            <a:ext cx="93154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latin typeface="굴림"/>
                <a:cs typeface="굴림"/>
              </a:rPr>
              <a:t>인</a:t>
            </a:r>
            <a:r>
              <a:rPr dirty="0" sz="1800" spc="5" b="1">
                <a:latin typeface="굴림"/>
                <a:cs typeface="굴림"/>
              </a:rPr>
              <a:t>스</a:t>
            </a:r>
            <a:r>
              <a:rPr dirty="0" sz="1800" spc="-5" b="1">
                <a:latin typeface="굴림"/>
                <a:cs typeface="굴림"/>
              </a:rPr>
              <a:t>턴</a:t>
            </a:r>
            <a:r>
              <a:rPr dirty="0" sz="1800" spc="35" b="1">
                <a:latin typeface="굴림"/>
                <a:cs typeface="굴림"/>
              </a:rPr>
              <a:t>스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3장.</a:t>
            </a:r>
            <a:r>
              <a:rPr dirty="0" spc="-45"/>
              <a:t> </a:t>
            </a:r>
            <a:r>
              <a:rPr dirty="0" spc="-50"/>
              <a:t>데이터</a:t>
            </a:r>
            <a:r>
              <a:rPr dirty="0" spc="-55"/>
              <a:t> </a:t>
            </a:r>
            <a:r>
              <a:rPr dirty="0" spc="-50"/>
              <a:t>모델링의 주요</a:t>
            </a:r>
            <a:r>
              <a:rPr dirty="0" spc="-40"/>
              <a:t> </a:t>
            </a:r>
            <a:r>
              <a:rPr dirty="0" spc="-50"/>
              <a:t>개념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6096000" y="3352800"/>
            <a:ext cx="1462405" cy="3657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330"/>
              </a:spcBef>
            </a:pPr>
            <a:r>
              <a:rPr dirty="0" sz="1800" spc="20" b="1">
                <a:latin typeface="돋움"/>
                <a:cs typeface="돋움"/>
              </a:rPr>
              <a:t>회원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7291" y="5372557"/>
            <a:ext cx="2444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20" b="1">
                <a:latin typeface="돋움"/>
                <a:cs typeface="돋움"/>
              </a:rPr>
              <a:t>&lt;그림</a:t>
            </a:r>
            <a:r>
              <a:rPr dirty="0" sz="1400" spc="-8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3.3&gt;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엔티티와</a:t>
            </a:r>
            <a:r>
              <a:rPr dirty="0" sz="1400" spc="-9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인스턴스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4127" y="5372557"/>
            <a:ext cx="28530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20" b="1">
                <a:latin typeface="돋움"/>
                <a:cs typeface="돋움"/>
              </a:rPr>
              <a:t>&lt;그림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3.4&gt;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ERD에서</a:t>
            </a:r>
            <a:r>
              <a:rPr dirty="0" sz="1400" spc="-8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엔티티의</a:t>
            </a:r>
            <a:r>
              <a:rPr dirty="0" sz="1400" spc="-8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표현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1995</ep:Words>
  <ep:PresentationFormat>On-screen Show (4:3)</ep:PresentationFormat>
  <ep:Paragraphs>502</ep:Paragraphs>
  <ep:Slides>47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Theme</vt:lpstr>
      <vt:lpstr>3장. 데이터모델링의  주요 개념</vt:lpstr>
      <vt:lpstr>슬라이드 2</vt:lpstr>
      <vt:lpstr>3.1 개요</vt:lpstr>
      <vt:lpstr>3.1 개요</vt:lpstr>
      <vt:lpstr>3.1 개요</vt:lpstr>
      <vt:lpstr>3.1 개요</vt:lpstr>
      <vt:lpstr>3.1 개요</vt:lpstr>
      <vt:lpstr>3.2 엔티티(Entity)</vt:lpstr>
      <vt:lpstr>3.2 엔티티(Entity)</vt:lpstr>
      <vt:lpstr>3.2 엔티티(Entity)</vt:lpstr>
      <vt:lpstr>3.2 엔티티(Entity)</vt:lpstr>
      <vt:lpstr>3.2 엔티티(Entity)</vt:lpstr>
      <vt:lpstr>3.2 엔티티(Entity)</vt:lpstr>
      <vt:lpstr>3.3 속성(Attribute)</vt:lpstr>
      <vt:lpstr>3.3 속성(Attribute)</vt:lpstr>
      <vt:lpstr>3.3 속성(Attribute)</vt:lpstr>
      <vt:lpstr>3.3 속성(Attribute)</vt:lpstr>
      <vt:lpstr>3.3 속성(Attribute)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3.4 관계(Relationship)</vt:lpstr>
      <vt:lpstr>중간 정리</vt:lpstr>
      <vt:lpstr>3.5 주식별자와 외래 식별자</vt:lpstr>
      <vt:lpstr>3.5 주식별자와 외래 식별자</vt:lpstr>
      <vt:lpstr>3.5 주식별자와 외래 식별자</vt:lpstr>
      <vt:lpstr>3.5 주식별자와 외래 식별자</vt:lpstr>
      <vt:lpstr>3.5 주식별자와 외래 식별자</vt:lpstr>
      <vt:lpstr>3.5 주식별자와 외래 식별자</vt:lpstr>
      <vt:lpstr>3.5 주식별자와 외래 식별자</vt:lpstr>
      <vt:lpstr>3.6 ERD 표기법</vt:lpstr>
      <vt:lpstr>3.6 ERD 표기법</vt:lpstr>
      <vt:lpstr>단원정리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2021-09-20T05:52:22.000</dcterms:created>
  <dc:creator>SEJONG</dc:creator>
  <cp:lastModifiedBy>tmark</cp:lastModifiedBy>
  <dcterms:modified xsi:type="dcterms:W3CDTF">2021-09-22T08:11:38.197</dcterms:modified>
  <cp:revision>12</cp:revision>
  <dc:title>1장. 정보환경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