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/>
  <p:notesSz cx="9144000" cy="6858000"/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tmark" initials="t" lastIdx="15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slide" Target="slides/slide49.xml"  /><Relationship Id="rId51" Type="http://schemas.openxmlformats.org/officeDocument/2006/relationships/slide" Target="slides/slide50.xml"  /><Relationship Id="rId52" Type="http://schemas.openxmlformats.org/officeDocument/2006/relationships/slide" Target="slides/slide51.xml"  /><Relationship Id="rId53" Type="http://schemas.openxmlformats.org/officeDocument/2006/relationships/slide" Target="slides/slide52.xml"  /><Relationship Id="rId54" Type="http://schemas.openxmlformats.org/officeDocument/2006/relationships/slide" Target="slides/slide53.xml"  /><Relationship Id="rId55" Type="http://schemas.openxmlformats.org/officeDocument/2006/relationships/slide" Target="slides/slide54.xml"  /><Relationship Id="rId56" Type="http://schemas.openxmlformats.org/officeDocument/2006/relationships/slide" Target="slides/slide55.xml"  /><Relationship Id="rId57" Type="http://schemas.openxmlformats.org/officeDocument/2006/relationships/slide" Target="slides/slide56.xml"  /><Relationship Id="rId58" Type="http://schemas.openxmlformats.org/officeDocument/2006/relationships/slide" Target="slides/slide57.xml"  /><Relationship Id="rId59" Type="http://schemas.openxmlformats.org/officeDocument/2006/relationships/slide" Target="slides/slide58.xml"  /><Relationship Id="rId6" Type="http://schemas.openxmlformats.org/officeDocument/2006/relationships/slide" Target="slides/slide5.xml"  /><Relationship Id="rId60" Type="http://schemas.openxmlformats.org/officeDocument/2006/relationships/commentAuthors" Target="commentAuthors.xml"  /><Relationship Id="rId61" Type="http://schemas.openxmlformats.org/officeDocument/2006/relationships/presProps" Target="presProps.xml"  /><Relationship Id="rId62" Type="http://schemas.openxmlformats.org/officeDocument/2006/relationships/viewProps" Target="viewProps.xml"  /><Relationship Id="rId63" Type="http://schemas.openxmlformats.org/officeDocument/2006/relationships/theme" Target="theme/theme1.xml"  /><Relationship Id="rId64" Type="http://schemas.openxmlformats.org/officeDocument/2006/relationships/tableStyles" Target="tableStyles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7T16:40:10.699" idx="1">
    <p:pos x="1353" y="2913"/>
    <p:text>지금은 워밍업이고 다음부터 업무분석이 들어간다</p:text>
  </p:cm>
</p:cmLst>
</file>

<file path=ppt/comments/comment10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7T17:42:15.103" idx="13">
    <p:pos x="1287" y="1923"/>
    <p:text>해소하는 방식은 중간에 엔티티하나 끼어넣어져서 1:m n:1이렇게 하나 더생김</p:text>
  </p:cm>
</p:cmLst>
</file>

<file path=ppt/comments/comment1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7T17:43:19.086" idx="14">
    <p:pos x="2067" y="1527"/>
    <p:text>분야별로 모아볼때 가독성높이려고 한다는데 잘 안쓴다고함</p:text>
  </p:cm>
</p:cmLst>
</file>

<file path=ppt/comments/comment1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7T17:43:45.094" idx="15">
    <p:pos x="3003" y="2541"/>
    <p:text>인쇄때 워터마크 나오는게 짜증난다고함
테마는 매번 새로만들기 싫다면 예전 썻던거 계속 다른이름으로 저장하면서 쓰는게 좋다함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7T16:40:26.015" idx="2">
    <p:pos x="4431" y="2337"/>
    <p:text>개발을 위한 문서작업이 워드로는 한계가 있음
그래서 case가 만들어짐 computer aided software engineering
개발 전 과정을 지원하는 툴임</p:text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7T16:41:20.872" idx="3">
    <p:pos x="2601" y="1731"/>
    <p:text>이런 다이어그램을 그려준다</p:text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7T16:41:29.528" idx="4">
    <p:pos x="2655" y="1737"/>
    <p:text>논리모델 물리모델 데이터 구축도 있지만 역공학도 가능함 하지만 이런걸 다해주는 건 모델마다 다르다</p:text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7T16:41:54.080" idx="5">
    <p:pos x="1281" y="1347"/>
    <p:text>모델링 도구들에 대한 설명 위에게 제일 좋다하고 성능도 다양하고 가격도 싸다 
디자이너는 관리가 안된 옛버전</p:text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7T16:44:56.039" idx="6">
    <p:pos x="2355" y="1509"/>
    <p:text>이걸 실제로 그려볼거임 저번에 혼자 세시간해맨거 짜증나죽겠네</p:text>
  </p:cm>
</p:cmLst>
</file>

<file path=ppt/comments/comment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7T16:47:55.120" idx="7">
    <p:pos x="3237" y="2859"/>
    <p:text>이거땜에 세시간 헤맸는데 걍 수업듣고 할껄</p:text>
  </p:cm>
</p:cmLst>
</file>

<file path=ppt/comments/comment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7T17:17:52.096" idx="8">
    <p:pos x="1725" y="1515"/>
    <p:text>상대튜플의 정보를 얼마나 가질 수 있느냐? 혹은 상대 튜플에 속하는 자신의 엔티티가 몇개냐를 나타냄
꺽쇠가 more
| 가 one
0 가 zero
</p:text>
  </p:cm>
  <p:cm authorId="0" dt="2021-09-27T17:25:42.127" idx="9">
    <p:pos x="3999" y="2667"/>
    <p:text>사원은 하나혹은 0의 부서코드 정보를 가짐 그리고 
부서는 사원에 하나가 있거나 아예없음
부서는 여러혹은 하나혹은 0개의 사원에 코드가 기입됨 
그리고 사원들은 여러 부서코드를 중복가질 수 있지만 하나만 기입된 부서가 있을 수도 있고 하나도 기입되지않은 부서도 있을 수 있음</p:text>
  </p:cm>
</p:cmLst>
</file>

<file path=ppt/comments/comment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27T17:38:42.136" idx="10">
    <p:pos x="3459" y="1137"/>
    <p:text>외래키 학번이 기본키니까 취미에 대응되는 학생은 하나임
하지만 학생은 여러 취미를 가질수 있고 하나를 가질수 있거나 없을 수도 있음
그리고 이중기본키인가봄</p:text>
  </p:cm>
  <p:cm authorId="0" dt="2021-09-27T17:38:49.413" idx="11">
    <p:pos x="3483" y="2115"/>
    <p:text>학생은 여러,하나의,0의 성적평가를 가질 수 있고 
성적평가는 하나혹은0의 학생을 가질 수 있다.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30428" y="401319"/>
            <a:ext cx="7781925" cy="543560"/>
          </a:xfrm>
          <a:custGeom>
            <a:avLst/>
            <a:gdLst/>
            <a:ahLst/>
            <a:cxnLst/>
            <a:rect l="l" t="t" r="r" b="b"/>
            <a:pathLst>
              <a:path w="7781925" h="543560">
                <a:moveTo>
                  <a:pt x="7781544" y="0"/>
                </a:moveTo>
                <a:lnTo>
                  <a:pt x="7751559" y="0"/>
                </a:lnTo>
                <a:lnTo>
                  <a:pt x="7751559" y="10160"/>
                </a:lnTo>
                <a:lnTo>
                  <a:pt x="7751572" y="513080"/>
                </a:lnTo>
                <a:lnTo>
                  <a:pt x="9144" y="513080"/>
                </a:lnTo>
                <a:lnTo>
                  <a:pt x="4572" y="513080"/>
                </a:lnTo>
                <a:lnTo>
                  <a:pt x="0" y="513080"/>
                </a:lnTo>
                <a:lnTo>
                  <a:pt x="0" y="533400"/>
                </a:lnTo>
                <a:lnTo>
                  <a:pt x="0" y="543560"/>
                </a:lnTo>
                <a:lnTo>
                  <a:pt x="7781544" y="543560"/>
                </a:lnTo>
                <a:lnTo>
                  <a:pt x="7781544" y="533400"/>
                </a:lnTo>
                <a:lnTo>
                  <a:pt x="7781544" y="10160"/>
                </a:lnTo>
                <a:lnTo>
                  <a:pt x="77815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9599" y="380999"/>
            <a:ext cx="7772400" cy="533400"/>
          </a:xfrm>
          <a:custGeom>
            <a:avLst/>
            <a:gdLst/>
            <a:ahLst/>
            <a:cxnLst/>
            <a:rect l="l" t="t" r="r" b="b"/>
            <a:pathLst>
              <a:path w="7772400" h="533400">
                <a:moveTo>
                  <a:pt x="0" y="533400"/>
                </a:moveTo>
                <a:lnTo>
                  <a:pt x="7772400" y="533400"/>
                </a:lnTo>
                <a:lnTo>
                  <a:pt x="7772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8533" y="2563190"/>
            <a:ext cx="5186933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6512" y="2648013"/>
            <a:ext cx="4157979" cy="2974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549" y="6452010"/>
            <a:ext cx="1381125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89009" y="6486794"/>
            <a:ext cx="2635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Relationship Id="rId3" Type="http://schemas.openxmlformats.org/officeDocument/2006/relationships/image" Target="../media/image16.png"  /><Relationship Id="rId4" Type="http://schemas.openxmlformats.org/officeDocument/2006/relationships/image" Target="../media/image17.jpeg"  /><Relationship Id="rId5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jpeg"  /><Relationship Id="rId4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jpeg"  /><Relationship Id="rId5" Type="http://schemas.openxmlformats.org/officeDocument/2006/relationships/image" Target="../media/image2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4.jpeg"  /><Relationship Id="rId4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jpeg"  /><Relationship Id="rId3" Type="http://schemas.openxmlformats.org/officeDocument/2006/relationships/image" Target="../media/image28.png"  /><Relationship Id="rId4" Type="http://schemas.openxmlformats.org/officeDocument/2006/relationships/image" Target="../media/image29.jpe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7.xml"  /><Relationship Id="rId3" Type="http://schemas.openxmlformats.org/officeDocument/2006/relationships/image" Target="../media/image49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0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.xml"  /><Relationship Id="rId3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2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3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4.jpeg"  /><Relationship Id="rId3" Type="http://schemas.openxmlformats.org/officeDocument/2006/relationships/image" Target="../media/image55.jpe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8.xml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9.xml"  /><Relationship Id="rId3" Type="http://schemas.openxmlformats.org/officeDocument/2006/relationships/image" Target="../media/image61.png"  /><Relationship Id="rId4" Type="http://schemas.openxmlformats.org/officeDocument/2006/relationships/image" Target="../media/image62.png"  /><Relationship Id="rId5" Type="http://schemas.openxmlformats.org/officeDocument/2006/relationships/image" Target="../media/image63.png"  /><Relationship Id="rId6" Type="http://schemas.openxmlformats.org/officeDocument/2006/relationships/image" Target="../media/image64.png"  /><Relationship Id="rId7" Type="http://schemas.openxmlformats.org/officeDocument/2006/relationships/image" Target="../media/image65.png"  /><Relationship Id="rId8" Type="http://schemas.openxmlformats.org/officeDocument/2006/relationships/image" Target="../media/image6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0.xml"  /><Relationship Id="rId3" Type="http://schemas.openxmlformats.org/officeDocument/2006/relationships/image" Target="../media/image67.png"  /><Relationship Id="rId4" Type="http://schemas.openxmlformats.org/officeDocument/2006/relationships/image" Target="../media/image68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9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0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4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2.png"  /><Relationship Id="rId3" Type="http://schemas.openxmlformats.org/officeDocument/2006/relationships/image" Target="../media/image73.png"  /><Relationship Id="rId4" Type="http://schemas.openxmlformats.org/officeDocument/2006/relationships/image" Target="../media/image74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6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7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8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9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0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1.xml"  /><Relationship Id="rId3" Type="http://schemas.openxmlformats.org/officeDocument/2006/relationships/image" Target="../media/image81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12.xml"  /><Relationship Id="rId3" Type="http://schemas.openxmlformats.org/officeDocument/2006/relationships/image" Target="../media/image8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comments" Target="../comments/comment5.xml"  /><Relationship Id="rId3" Type="http://schemas.openxmlformats.org/officeDocument/2006/relationships/image" Target="../media/image5.png"  /><Relationship Id="rId4" Type="http://schemas.openxmlformats.org/officeDocument/2006/relationships/hyperlink" Target="http://www.erwin.com/products/erw" TargetMode="External" /><Relationship Id="rId5" Type="http://schemas.openxmlformats.org/officeDocument/2006/relationships/image" Target="../media/image6.png"  /><Relationship Id="rId6" Type="http://schemas.openxmlformats.org/officeDocument/2006/relationships/image" Target="../media/image7.jpeg"  /><Relationship Id="rId7" Type="http://schemas.openxmlformats.org/officeDocument/2006/relationships/hyperlink" Target="http://www.oracle.com/tools/downl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6.xml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www.erwin.com/register/129709/" TargetMode="External"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210311"/>
            <a:ext cx="8920480" cy="6362700"/>
            <a:chOff x="121920" y="2103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8772144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2144" y="6202680"/>
                  </a:lnTo>
                  <a:lnTo>
                    <a:pt x="877214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0970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9" y="609600"/>
              <a:ext cx="1981200" cy="17282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4장.</a:t>
            </a:r>
            <a:r>
              <a:rPr dirty="0" spc="-85"/>
              <a:t> </a:t>
            </a:r>
            <a:r>
              <a:rPr dirty="0" spc="30"/>
              <a:t>데이터</a:t>
            </a:r>
            <a:r>
              <a:rPr dirty="0" spc="-145"/>
              <a:t> </a:t>
            </a:r>
            <a:r>
              <a:rPr dirty="0" spc="15"/>
              <a:t>모델링도구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814827" y="4262628"/>
            <a:ext cx="3895725" cy="2067560"/>
            <a:chOff x="2814827" y="4262628"/>
            <a:chExt cx="3895725" cy="2067560"/>
          </a:xfrm>
        </p:grpSpPr>
        <p:sp>
          <p:nvSpPr>
            <p:cNvPr id="9" name="object 9"/>
            <p:cNvSpPr/>
            <p:nvPr/>
          </p:nvSpPr>
          <p:spPr>
            <a:xfrm>
              <a:off x="2891028" y="4338320"/>
              <a:ext cx="3819525" cy="1991360"/>
            </a:xfrm>
            <a:custGeom>
              <a:avLst/>
              <a:gdLst/>
              <a:ahLst/>
              <a:cxnLst/>
              <a:rect l="l" t="t" r="r" b="b"/>
              <a:pathLst>
                <a:path w="3819525" h="1991360">
                  <a:moveTo>
                    <a:pt x="3819144" y="0"/>
                  </a:moveTo>
                  <a:lnTo>
                    <a:pt x="3738372" y="0"/>
                  </a:lnTo>
                  <a:lnTo>
                    <a:pt x="3738372" y="5080"/>
                  </a:lnTo>
                  <a:lnTo>
                    <a:pt x="3738372" y="10160"/>
                  </a:lnTo>
                  <a:lnTo>
                    <a:pt x="3738372" y="1910080"/>
                  </a:lnTo>
                  <a:lnTo>
                    <a:pt x="9144" y="1910080"/>
                  </a:lnTo>
                  <a:lnTo>
                    <a:pt x="4572" y="1910080"/>
                  </a:lnTo>
                  <a:lnTo>
                    <a:pt x="0" y="1910080"/>
                  </a:lnTo>
                  <a:lnTo>
                    <a:pt x="0" y="1981200"/>
                  </a:lnTo>
                  <a:lnTo>
                    <a:pt x="0" y="1991360"/>
                  </a:lnTo>
                  <a:lnTo>
                    <a:pt x="3819144" y="1991360"/>
                  </a:lnTo>
                  <a:lnTo>
                    <a:pt x="3819144" y="1981200"/>
                  </a:lnTo>
                  <a:lnTo>
                    <a:pt x="3819144" y="10160"/>
                  </a:lnTo>
                  <a:lnTo>
                    <a:pt x="3819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19399" y="4267200"/>
              <a:ext cx="3810000" cy="1981200"/>
            </a:xfrm>
            <a:custGeom>
              <a:avLst/>
              <a:gdLst/>
              <a:ahLst/>
              <a:cxnLst/>
              <a:rect l="l" t="t" r="r" b="b"/>
              <a:pathLst>
                <a:path w="3810000" h="1981200">
                  <a:moveTo>
                    <a:pt x="0" y="1981200"/>
                  </a:moveTo>
                  <a:lnTo>
                    <a:pt x="3810000" y="19812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98775" y="4247997"/>
            <a:ext cx="2754630" cy="185547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20" b="1">
                <a:latin typeface="굴림"/>
                <a:cs typeface="굴림"/>
              </a:rPr>
              <a:t>모델링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도구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개요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4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20" b="1">
                <a:latin typeface="굴림"/>
                <a:cs typeface="굴림"/>
              </a:rPr>
              <a:t>모델링</a:t>
            </a:r>
            <a:r>
              <a:rPr dirty="0" sz="2000" spc="-11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도구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따라하기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20" b="1">
                <a:latin typeface="굴림"/>
                <a:cs typeface="굴림"/>
              </a:rPr>
              <a:t>관계의</a:t>
            </a:r>
            <a:r>
              <a:rPr dirty="0" sz="2000" spc="-12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5" b="1">
                <a:latin typeface="굴림"/>
                <a:cs typeface="굴림"/>
              </a:rPr>
              <a:t>ERD를</a:t>
            </a:r>
            <a:r>
              <a:rPr dirty="0" sz="2000" spc="-114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레벨별로</a:t>
            </a:r>
            <a:r>
              <a:rPr dirty="0" sz="2000" spc="-12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보기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5" b="1">
                <a:latin typeface="굴림"/>
                <a:cs typeface="굴림"/>
              </a:rPr>
              <a:t>주석문의</a:t>
            </a:r>
            <a:r>
              <a:rPr dirty="0" sz="2000" spc="-13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삽입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32446"/>
            <a:ext cx="4023995" cy="7581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(3)</a:t>
            </a:r>
            <a:r>
              <a:rPr dirty="0" sz="2000" spc="-70" b="1">
                <a:latin typeface="굴림"/>
                <a:cs typeface="굴림"/>
              </a:rPr>
              <a:t> </a:t>
            </a:r>
            <a:r>
              <a:rPr dirty="0" sz="2000" spc="40" b="1">
                <a:latin typeface="굴림"/>
                <a:cs typeface="굴림"/>
              </a:rPr>
              <a:t>새</a:t>
            </a:r>
            <a:r>
              <a:rPr dirty="0" sz="2000" spc="-5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문서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(데이터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모델)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20" b="1">
                <a:latin typeface="굴림"/>
                <a:cs typeface="굴림"/>
              </a:rPr>
              <a:t>-</a:t>
            </a:r>
            <a:r>
              <a:rPr dirty="0" sz="2000" spc="-55" b="1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메인메뉴에서</a:t>
            </a:r>
            <a:r>
              <a:rPr dirty="0" sz="2000" spc="-5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[File]→[New]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4" name="object 4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grpSp>
        <p:nvGrpSpPr>
          <p:cNvPr id="7" name="object 7"/>
          <p:cNvGrpSpPr/>
          <p:nvPr/>
        </p:nvGrpSpPr>
        <p:grpSpPr>
          <a:xfrm>
            <a:off x="2339339" y="2852927"/>
            <a:ext cx="4671060" cy="3275329"/>
            <a:chOff x="2339339" y="2852927"/>
            <a:chExt cx="4671060" cy="327532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9339" y="2852927"/>
              <a:ext cx="4671060" cy="32750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58845" y="3429761"/>
              <a:ext cx="2075814" cy="1295400"/>
            </a:xfrm>
            <a:custGeom>
              <a:avLst/>
              <a:gdLst/>
              <a:ahLst/>
              <a:cxnLst/>
              <a:rect l="l" t="t" r="r" b="b"/>
              <a:pathLst>
                <a:path w="2075814" h="1295400">
                  <a:moveTo>
                    <a:pt x="893064" y="71882"/>
                  </a:moveTo>
                  <a:lnTo>
                    <a:pt x="898705" y="43880"/>
                  </a:lnTo>
                  <a:lnTo>
                    <a:pt x="914098" y="21034"/>
                  </a:lnTo>
                  <a:lnTo>
                    <a:pt x="936944" y="5641"/>
                  </a:lnTo>
                  <a:lnTo>
                    <a:pt x="964945" y="0"/>
                  </a:lnTo>
                  <a:lnTo>
                    <a:pt x="2003806" y="0"/>
                  </a:lnTo>
                  <a:lnTo>
                    <a:pt x="2031807" y="5641"/>
                  </a:lnTo>
                  <a:lnTo>
                    <a:pt x="2054653" y="21034"/>
                  </a:lnTo>
                  <a:lnTo>
                    <a:pt x="2070046" y="43880"/>
                  </a:lnTo>
                  <a:lnTo>
                    <a:pt x="2075688" y="71882"/>
                  </a:lnTo>
                  <a:lnTo>
                    <a:pt x="2075688" y="359410"/>
                  </a:lnTo>
                  <a:lnTo>
                    <a:pt x="2070046" y="387411"/>
                  </a:lnTo>
                  <a:lnTo>
                    <a:pt x="2054653" y="410257"/>
                  </a:lnTo>
                  <a:lnTo>
                    <a:pt x="2031807" y="425650"/>
                  </a:lnTo>
                  <a:lnTo>
                    <a:pt x="2003806" y="431292"/>
                  </a:lnTo>
                  <a:lnTo>
                    <a:pt x="964945" y="431292"/>
                  </a:lnTo>
                  <a:lnTo>
                    <a:pt x="936944" y="425650"/>
                  </a:lnTo>
                  <a:lnTo>
                    <a:pt x="914098" y="410257"/>
                  </a:lnTo>
                  <a:lnTo>
                    <a:pt x="898705" y="387411"/>
                  </a:lnTo>
                  <a:lnTo>
                    <a:pt x="893064" y="359410"/>
                  </a:lnTo>
                  <a:lnTo>
                    <a:pt x="893064" y="71882"/>
                  </a:lnTo>
                  <a:close/>
                </a:path>
                <a:path w="2075814" h="1295400">
                  <a:moveTo>
                    <a:pt x="0" y="935989"/>
                  </a:moveTo>
                  <a:lnTo>
                    <a:pt x="5641" y="907988"/>
                  </a:lnTo>
                  <a:lnTo>
                    <a:pt x="21034" y="885142"/>
                  </a:lnTo>
                  <a:lnTo>
                    <a:pt x="43880" y="869749"/>
                  </a:lnTo>
                  <a:lnTo>
                    <a:pt x="71881" y="864107"/>
                  </a:lnTo>
                  <a:lnTo>
                    <a:pt x="1110742" y="864107"/>
                  </a:lnTo>
                  <a:lnTo>
                    <a:pt x="1138743" y="869749"/>
                  </a:lnTo>
                  <a:lnTo>
                    <a:pt x="1161589" y="885142"/>
                  </a:lnTo>
                  <a:lnTo>
                    <a:pt x="1176982" y="907988"/>
                  </a:lnTo>
                  <a:lnTo>
                    <a:pt x="1182624" y="935989"/>
                  </a:lnTo>
                  <a:lnTo>
                    <a:pt x="1182624" y="1223518"/>
                  </a:lnTo>
                  <a:lnTo>
                    <a:pt x="1176982" y="1251519"/>
                  </a:lnTo>
                  <a:lnTo>
                    <a:pt x="1161589" y="1274365"/>
                  </a:lnTo>
                  <a:lnTo>
                    <a:pt x="1138743" y="1289758"/>
                  </a:lnTo>
                  <a:lnTo>
                    <a:pt x="1110742" y="1295400"/>
                  </a:lnTo>
                  <a:lnTo>
                    <a:pt x="71881" y="1295400"/>
                  </a:lnTo>
                  <a:lnTo>
                    <a:pt x="43880" y="1289758"/>
                  </a:lnTo>
                  <a:lnTo>
                    <a:pt x="21034" y="1274365"/>
                  </a:lnTo>
                  <a:lnTo>
                    <a:pt x="5641" y="1251519"/>
                  </a:lnTo>
                  <a:lnTo>
                    <a:pt x="0" y="1223518"/>
                  </a:lnTo>
                  <a:lnTo>
                    <a:pt x="0" y="93598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87010" y="5844971"/>
              <a:ext cx="384175" cy="111125"/>
            </a:xfrm>
            <a:custGeom>
              <a:avLst/>
              <a:gdLst/>
              <a:ahLst/>
              <a:cxnLst/>
              <a:rect l="l" t="t" r="r" b="b"/>
              <a:pathLst>
                <a:path w="384175" h="111125">
                  <a:moveTo>
                    <a:pt x="308144" y="31013"/>
                  </a:moveTo>
                  <a:lnTo>
                    <a:pt x="0" y="98526"/>
                  </a:lnTo>
                  <a:lnTo>
                    <a:pt x="2793" y="110921"/>
                  </a:lnTo>
                  <a:lnTo>
                    <a:pt x="310852" y="43412"/>
                  </a:lnTo>
                  <a:lnTo>
                    <a:pt x="308144" y="31013"/>
                  </a:lnTo>
                  <a:close/>
                </a:path>
                <a:path w="384175" h="111125">
                  <a:moveTo>
                    <a:pt x="374767" y="28295"/>
                  </a:moveTo>
                  <a:lnTo>
                    <a:pt x="320548" y="28295"/>
                  </a:lnTo>
                  <a:lnTo>
                    <a:pt x="323214" y="40703"/>
                  </a:lnTo>
                  <a:lnTo>
                    <a:pt x="310852" y="43412"/>
                  </a:lnTo>
                  <a:lnTo>
                    <a:pt x="317626" y="74434"/>
                  </a:lnTo>
                  <a:lnTo>
                    <a:pt x="374767" y="28295"/>
                  </a:lnTo>
                  <a:close/>
                </a:path>
                <a:path w="384175" h="111125">
                  <a:moveTo>
                    <a:pt x="320548" y="28295"/>
                  </a:moveTo>
                  <a:lnTo>
                    <a:pt x="308144" y="31013"/>
                  </a:lnTo>
                  <a:lnTo>
                    <a:pt x="310852" y="43412"/>
                  </a:lnTo>
                  <a:lnTo>
                    <a:pt x="323214" y="40703"/>
                  </a:lnTo>
                  <a:lnTo>
                    <a:pt x="320548" y="28295"/>
                  </a:lnTo>
                  <a:close/>
                </a:path>
                <a:path w="384175" h="111125">
                  <a:moveTo>
                    <a:pt x="301371" y="0"/>
                  </a:moveTo>
                  <a:lnTo>
                    <a:pt x="308144" y="31013"/>
                  </a:lnTo>
                  <a:lnTo>
                    <a:pt x="320548" y="28295"/>
                  </a:lnTo>
                  <a:lnTo>
                    <a:pt x="374767" y="28295"/>
                  </a:lnTo>
                  <a:lnTo>
                    <a:pt x="383921" y="20904"/>
                  </a:lnTo>
                  <a:lnTo>
                    <a:pt x="301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348098" y="5835192"/>
            <a:ext cx="431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굴림"/>
                <a:cs typeface="굴림"/>
              </a:rPr>
              <a:t>클릭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5419" y="4480686"/>
            <a:ext cx="384175" cy="109855"/>
          </a:xfrm>
          <a:custGeom>
            <a:avLst/>
            <a:gdLst/>
            <a:ahLst/>
            <a:cxnLst/>
            <a:rect l="l" t="t" r="r" b="b"/>
            <a:pathLst>
              <a:path w="384175" h="109854">
                <a:moveTo>
                  <a:pt x="308089" y="31001"/>
                </a:moveTo>
                <a:lnTo>
                  <a:pt x="0" y="97281"/>
                </a:lnTo>
                <a:lnTo>
                  <a:pt x="2793" y="109727"/>
                </a:lnTo>
                <a:lnTo>
                  <a:pt x="310785" y="43441"/>
                </a:lnTo>
                <a:lnTo>
                  <a:pt x="308089" y="31001"/>
                </a:lnTo>
                <a:close/>
              </a:path>
              <a:path w="384175" h="109854">
                <a:moveTo>
                  <a:pt x="375043" y="28320"/>
                </a:moveTo>
                <a:lnTo>
                  <a:pt x="320548" y="28320"/>
                </a:lnTo>
                <a:lnTo>
                  <a:pt x="323214" y="40767"/>
                </a:lnTo>
                <a:lnTo>
                  <a:pt x="310785" y="43441"/>
                </a:lnTo>
                <a:lnTo>
                  <a:pt x="317500" y="74421"/>
                </a:lnTo>
                <a:lnTo>
                  <a:pt x="375043" y="28320"/>
                </a:lnTo>
                <a:close/>
              </a:path>
              <a:path w="384175" h="109854">
                <a:moveTo>
                  <a:pt x="320548" y="28320"/>
                </a:moveTo>
                <a:lnTo>
                  <a:pt x="308089" y="31001"/>
                </a:lnTo>
                <a:lnTo>
                  <a:pt x="310785" y="43441"/>
                </a:lnTo>
                <a:lnTo>
                  <a:pt x="323214" y="40767"/>
                </a:lnTo>
                <a:lnTo>
                  <a:pt x="320548" y="28320"/>
                </a:lnTo>
                <a:close/>
              </a:path>
              <a:path w="384175" h="109854">
                <a:moveTo>
                  <a:pt x="301370" y="0"/>
                </a:moveTo>
                <a:lnTo>
                  <a:pt x="308089" y="31001"/>
                </a:lnTo>
                <a:lnTo>
                  <a:pt x="320548" y="28320"/>
                </a:lnTo>
                <a:lnTo>
                  <a:pt x="375043" y="28320"/>
                </a:lnTo>
                <a:lnTo>
                  <a:pt x="383920" y="21208"/>
                </a:lnTo>
                <a:lnTo>
                  <a:pt x="301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81811" y="4322190"/>
            <a:ext cx="725170" cy="51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6705">
              <a:lnSpc>
                <a:spcPts val="1914"/>
              </a:lnSpc>
              <a:spcBef>
                <a:spcPts val="95"/>
              </a:spcBef>
            </a:pPr>
            <a:r>
              <a:rPr dirty="0" sz="1600" spc="-5">
                <a:latin typeface="굴림"/>
                <a:cs typeface="굴림"/>
              </a:rPr>
              <a:t>목표</a:t>
            </a:r>
            <a:endParaRPr sz="1600">
              <a:latin typeface="굴림"/>
              <a:cs typeface="굴림"/>
            </a:endParaRPr>
          </a:p>
          <a:p>
            <a:pPr marL="12700">
              <a:lnSpc>
                <a:spcPts val="1914"/>
              </a:lnSpc>
            </a:pPr>
            <a:r>
              <a:rPr dirty="0" sz="1600" spc="-5">
                <a:latin typeface="Times New Roman"/>
                <a:cs typeface="Times New Roman"/>
              </a:rPr>
              <a:t>database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32446"/>
            <a:ext cx="7598409" cy="173355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585"/>
              </a:spcBef>
              <a:buAutoNum type="arabicParenBoth" startAt="4"/>
              <a:tabLst>
                <a:tab pos="426084" algn="l"/>
              </a:tabLst>
            </a:pPr>
            <a:r>
              <a:rPr dirty="0" sz="2000" spc="20" b="1">
                <a:latin typeface="굴림"/>
                <a:cs typeface="굴림"/>
              </a:rPr>
              <a:t>사용자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테마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  <a:p>
            <a:pPr lvl="1" marL="812800" marR="5080" indent="-343535">
              <a:lnSpc>
                <a:spcPct val="100000"/>
              </a:lnSpc>
              <a:spcBef>
                <a:spcPts val="480"/>
              </a:spcBef>
              <a:buChar char="-"/>
              <a:tabLst>
                <a:tab pos="812800" algn="l"/>
                <a:tab pos="813435" algn="l"/>
              </a:tabLst>
            </a:pPr>
            <a:r>
              <a:rPr dirty="0" sz="2000" spc="-5">
                <a:latin typeface="굴림"/>
                <a:cs typeface="굴림"/>
              </a:rPr>
              <a:t>ERD</a:t>
            </a:r>
            <a:r>
              <a:rPr dirty="0" sz="2000">
                <a:latin typeface="굴림"/>
                <a:cs typeface="굴림"/>
              </a:rPr>
              <a:t> 보다</a:t>
            </a:r>
            <a:r>
              <a:rPr dirty="0" sz="2000" spc="-2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보기</a:t>
            </a:r>
            <a:r>
              <a:rPr dirty="0" sz="2000" spc="-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좋게</a:t>
            </a:r>
            <a:r>
              <a:rPr dirty="0" sz="2000" spc="-2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하기</a:t>
            </a:r>
            <a:r>
              <a:rPr dirty="0" sz="2000" spc="-1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위해서는</a:t>
            </a:r>
            <a:r>
              <a:rPr dirty="0" sz="2000" spc="-2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폰트의</a:t>
            </a:r>
            <a:r>
              <a:rPr dirty="0" sz="2000" spc="-2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종류,</a:t>
            </a:r>
            <a:r>
              <a:rPr dirty="0" sz="2000" spc="-1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폰트색,</a:t>
            </a:r>
            <a:r>
              <a:rPr dirty="0" sz="2000" spc="-3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배 </a:t>
            </a:r>
            <a:r>
              <a:rPr dirty="0" sz="2000" spc="-65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경색 등을 조절할 필요가 있는데 제공되는 테마로는 불가능 </a:t>
            </a:r>
            <a:r>
              <a:rPr dirty="0" sz="2000" spc="-65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함</a:t>
            </a:r>
            <a:endParaRPr sz="2000">
              <a:latin typeface="굴림"/>
              <a:cs typeface="굴림"/>
            </a:endParaRPr>
          </a:p>
          <a:p>
            <a:pPr lvl="1" marL="812800" indent="-343535">
              <a:lnSpc>
                <a:spcPct val="100000"/>
              </a:lnSpc>
              <a:spcBef>
                <a:spcPts val="480"/>
              </a:spcBef>
              <a:buChar char="-"/>
              <a:tabLst>
                <a:tab pos="812800" algn="l"/>
                <a:tab pos="813435" algn="l"/>
              </a:tabLst>
            </a:pPr>
            <a:r>
              <a:rPr dirty="0" sz="2000">
                <a:latin typeface="굴림"/>
                <a:cs typeface="굴림"/>
              </a:rPr>
              <a:t>따라서</a:t>
            </a:r>
            <a:r>
              <a:rPr dirty="0" sz="2000" spc="-3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사용자</a:t>
            </a:r>
            <a:r>
              <a:rPr dirty="0" sz="2000" spc="-2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테마를</a:t>
            </a:r>
            <a:r>
              <a:rPr dirty="0" sz="2000" spc="-1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만들어</a:t>
            </a:r>
            <a:r>
              <a:rPr dirty="0" sz="2000" spc="-35">
                <a:latin typeface="굴림"/>
                <a:cs typeface="굴림"/>
              </a:rPr>
              <a:t> </a:t>
            </a:r>
            <a:r>
              <a:rPr dirty="0" sz="2000" spc="5">
                <a:latin typeface="굴림"/>
                <a:cs typeface="굴림"/>
              </a:rPr>
              <a:t>사용하는</a:t>
            </a:r>
            <a:r>
              <a:rPr dirty="0" sz="2000" spc="-3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것이</a:t>
            </a:r>
            <a:r>
              <a:rPr dirty="0" sz="2000" spc="-3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편리함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4" name="object 4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20" y="3717035"/>
            <a:ext cx="3049524" cy="246126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32446"/>
            <a:ext cx="3755390" cy="7581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(4)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사용자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테마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20" b="1">
                <a:latin typeface="굴림"/>
                <a:cs typeface="굴림"/>
              </a:rPr>
              <a:t>-</a:t>
            </a:r>
            <a:r>
              <a:rPr dirty="0" sz="2000" spc="-7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메인메뉴: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[View]→[Themes]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6031" y="1411605"/>
            <a:ext cx="15227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굴림"/>
                <a:cs typeface="굴림"/>
              </a:rPr>
              <a:t>클릭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>
                <a:latin typeface="굴림"/>
                <a:cs typeface="굴림"/>
              </a:rPr>
              <a:t>새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테마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생</a:t>
            </a:r>
            <a:r>
              <a:rPr dirty="0" sz="1400" spc="-5">
                <a:latin typeface="굴림"/>
                <a:cs typeface="굴림"/>
              </a:rPr>
              <a:t>성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15484" y="1623822"/>
            <a:ext cx="3296920" cy="4612640"/>
            <a:chOff x="5015484" y="1623822"/>
            <a:chExt cx="3296920" cy="46126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5484" y="1844040"/>
              <a:ext cx="3296412" cy="43921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80710" y="2061209"/>
              <a:ext cx="260985" cy="216535"/>
            </a:xfrm>
            <a:custGeom>
              <a:avLst/>
              <a:gdLst/>
              <a:ahLst/>
              <a:cxnLst/>
              <a:rect l="l" t="t" r="r" b="b"/>
              <a:pathLst>
                <a:path w="260985" h="216535">
                  <a:moveTo>
                    <a:pt x="0" y="36067"/>
                  </a:moveTo>
                  <a:lnTo>
                    <a:pt x="2831" y="22020"/>
                  </a:lnTo>
                  <a:lnTo>
                    <a:pt x="10556" y="10556"/>
                  </a:lnTo>
                  <a:lnTo>
                    <a:pt x="22020" y="2831"/>
                  </a:lnTo>
                  <a:lnTo>
                    <a:pt x="36067" y="0"/>
                  </a:lnTo>
                  <a:lnTo>
                    <a:pt x="224536" y="0"/>
                  </a:lnTo>
                  <a:lnTo>
                    <a:pt x="238583" y="2831"/>
                  </a:lnTo>
                  <a:lnTo>
                    <a:pt x="250047" y="10556"/>
                  </a:lnTo>
                  <a:lnTo>
                    <a:pt x="257772" y="22020"/>
                  </a:lnTo>
                  <a:lnTo>
                    <a:pt x="260603" y="36067"/>
                  </a:lnTo>
                  <a:lnTo>
                    <a:pt x="260603" y="180339"/>
                  </a:lnTo>
                  <a:lnTo>
                    <a:pt x="257772" y="194387"/>
                  </a:lnTo>
                  <a:lnTo>
                    <a:pt x="250047" y="205851"/>
                  </a:lnTo>
                  <a:lnTo>
                    <a:pt x="238583" y="213576"/>
                  </a:lnTo>
                  <a:lnTo>
                    <a:pt x="224536" y="216407"/>
                  </a:lnTo>
                  <a:lnTo>
                    <a:pt x="36067" y="216407"/>
                  </a:lnTo>
                  <a:lnTo>
                    <a:pt x="22020" y="213576"/>
                  </a:lnTo>
                  <a:lnTo>
                    <a:pt x="10556" y="205851"/>
                  </a:lnTo>
                  <a:lnTo>
                    <a:pt x="2831" y="194387"/>
                  </a:lnTo>
                  <a:lnTo>
                    <a:pt x="0" y="180339"/>
                  </a:lnTo>
                  <a:lnTo>
                    <a:pt x="0" y="3606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940552" y="1623822"/>
              <a:ext cx="668020" cy="436880"/>
            </a:xfrm>
            <a:custGeom>
              <a:avLst/>
              <a:gdLst/>
              <a:ahLst/>
              <a:cxnLst/>
              <a:rect l="l" t="t" r="r" b="b"/>
              <a:pathLst>
                <a:path w="668020" h="436880">
                  <a:moveTo>
                    <a:pt x="43180" y="363219"/>
                  </a:moveTo>
                  <a:lnTo>
                    <a:pt x="0" y="436625"/>
                  </a:lnTo>
                  <a:lnTo>
                    <a:pt x="84709" y="427100"/>
                  </a:lnTo>
                  <a:lnTo>
                    <a:pt x="71911" y="407415"/>
                  </a:lnTo>
                  <a:lnTo>
                    <a:pt x="56769" y="407415"/>
                  </a:lnTo>
                  <a:lnTo>
                    <a:pt x="49784" y="396748"/>
                  </a:lnTo>
                  <a:lnTo>
                    <a:pt x="60468" y="389813"/>
                  </a:lnTo>
                  <a:lnTo>
                    <a:pt x="43180" y="363219"/>
                  </a:lnTo>
                  <a:close/>
                </a:path>
                <a:path w="668020" h="436880">
                  <a:moveTo>
                    <a:pt x="60468" y="389813"/>
                  </a:moveTo>
                  <a:lnTo>
                    <a:pt x="49784" y="396748"/>
                  </a:lnTo>
                  <a:lnTo>
                    <a:pt x="56769" y="407415"/>
                  </a:lnTo>
                  <a:lnTo>
                    <a:pt x="67417" y="400502"/>
                  </a:lnTo>
                  <a:lnTo>
                    <a:pt x="60468" y="389813"/>
                  </a:lnTo>
                  <a:close/>
                </a:path>
                <a:path w="668020" h="436880">
                  <a:moveTo>
                    <a:pt x="67417" y="400502"/>
                  </a:moveTo>
                  <a:lnTo>
                    <a:pt x="56769" y="407415"/>
                  </a:lnTo>
                  <a:lnTo>
                    <a:pt x="71911" y="407415"/>
                  </a:lnTo>
                  <a:lnTo>
                    <a:pt x="67417" y="400502"/>
                  </a:lnTo>
                  <a:close/>
                </a:path>
                <a:path w="668020" h="436880">
                  <a:moveTo>
                    <a:pt x="661034" y="0"/>
                  </a:moveTo>
                  <a:lnTo>
                    <a:pt x="60468" y="389813"/>
                  </a:lnTo>
                  <a:lnTo>
                    <a:pt x="67417" y="400502"/>
                  </a:lnTo>
                  <a:lnTo>
                    <a:pt x="667893" y="10667"/>
                  </a:lnTo>
                  <a:lnTo>
                    <a:pt x="661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5015" y="1752600"/>
            <a:ext cx="3780790" cy="4391025"/>
            <a:chOff x="4065015" y="1752600"/>
            <a:chExt cx="3780790" cy="439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7615" y="1752600"/>
              <a:ext cx="3297936" cy="43906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98669" y="2603753"/>
              <a:ext cx="664845" cy="216535"/>
            </a:xfrm>
            <a:custGeom>
              <a:avLst/>
              <a:gdLst/>
              <a:ahLst/>
              <a:cxnLst/>
              <a:rect l="l" t="t" r="r" b="b"/>
              <a:pathLst>
                <a:path w="664845" h="216535">
                  <a:moveTo>
                    <a:pt x="0" y="36068"/>
                  </a:moveTo>
                  <a:lnTo>
                    <a:pt x="2831" y="22020"/>
                  </a:lnTo>
                  <a:lnTo>
                    <a:pt x="10556" y="10556"/>
                  </a:lnTo>
                  <a:lnTo>
                    <a:pt x="22020" y="2831"/>
                  </a:lnTo>
                  <a:lnTo>
                    <a:pt x="36067" y="0"/>
                  </a:lnTo>
                  <a:lnTo>
                    <a:pt x="628395" y="0"/>
                  </a:lnTo>
                  <a:lnTo>
                    <a:pt x="642443" y="2831"/>
                  </a:lnTo>
                  <a:lnTo>
                    <a:pt x="653907" y="10556"/>
                  </a:lnTo>
                  <a:lnTo>
                    <a:pt x="661632" y="22020"/>
                  </a:lnTo>
                  <a:lnTo>
                    <a:pt x="664463" y="36068"/>
                  </a:lnTo>
                  <a:lnTo>
                    <a:pt x="664463" y="180340"/>
                  </a:lnTo>
                  <a:lnTo>
                    <a:pt x="661632" y="194387"/>
                  </a:lnTo>
                  <a:lnTo>
                    <a:pt x="653907" y="205851"/>
                  </a:lnTo>
                  <a:lnTo>
                    <a:pt x="642443" y="213576"/>
                  </a:lnTo>
                  <a:lnTo>
                    <a:pt x="628395" y="216408"/>
                  </a:lnTo>
                  <a:lnTo>
                    <a:pt x="36067" y="216408"/>
                  </a:lnTo>
                  <a:lnTo>
                    <a:pt x="22020" y="213576"/>
                  </a:lnTo>
                  <a:lnTo>
                    <a:pt x="10556" y="205851"/>
                  </a:lnTo>
                  <a:lnTo>
                    <a:pt x="2831" y="194387"/>
                  </a:lnTo>
                  <a:lnTo>
                    <a:pt x="0" y="180340"/>
                  </a:lnTo>
                  <a:lnTo>
                    <a:pt x="0" y="3606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65015" y="2706242"/>
              <a:ext cx="507365" cy="227329"/>
            </a:xfrm>
            <a:custGeom>
              <a:avLst/>
              <a:gdLst/>
              <a:ahLst/>
              <a:cxnLst/>
              <a:rect l="l" t="t" r="r" b="b"/>
              <a:pathLst>
                <a:path w="507364" h="227330">
                  <a:moveTo>
                    <a:pt x="434434" y="29155"/>
                  </a:moveTo>
                  <a:lnTo>
                    <a:pt x="0" y="215519"/>
                  </a:lnTo>
                  <a:lnTo>
                    <a:pt x="5080" y="227203"/>
                  </a:lnTo>
                  <a:lnTo>
                    <a:pt x="439449" y="40814"/>
                  </a:lnTo>
                  <a:lnTo>
                    <a:pt x="434434" y="29155"/>
                  </a:lnTo>
                  <a:close/>
                </a:path>
                <a:path w="507364" h="227330">
                  <a:moveTo>
                    <a:pt x="490765" y="24130"/>
                  </a:moveTo>
                  <a:lnTo>
                    <a:pt x="446150" y="24130"/>
                  </a:lnTo>
                  <a:lnTo>
                    <a:pt x="451104" y="35814"/>
                  </a:lnTo>
                  <a:lnTo>
                    <a:pt x="439449" y="40814"/>
                  </a:lnTo>
                  <a:lnTo>
                    <a:pt x="451993" y="69977"/>
                  </a:lnTo>
                  <a:lnTo>
                    <a:pt x="490765" y="24130"/>
                  </a:lnTo>
                  <a:close/>
                </a:path>
                <a:path w="507364" h="227330">
                  <a:moveTo>
                    <a:pt x="446150" y="24130"/>
                  </a:moveTo>
                  <a:lnTo>
                    <a:pt x="434434" y="29155"/>
                  </a:lnTo>
                  <a:lnTo>
                    <a:pt x="439449" y="40814"/>
                  </a:lnTo>
                  <a:lnTo>
                    <a:pt x="451104" y="35814"/>
                  </a:lnTo>
                  <a:lnTo>
                    <a:pt x="446150" y="24130"/>
                  </a:lnTo>
                  <a:close/>
                </a:path>
                <a:path w="507364" h="227330">
                  <a:moveTo>
                    <a:pt x="421894" y="0"/>
                  </a:moveTo>
                  <a:lnTo>
                    <a:pt x="434434" y="29155"/>
                  </a:lnTo>
                  <a:lnTo>
                    <a:pt x="446150" y="24130"/>
                  </a:lnTo>
                  <a:lnTo>
                    <a:pt x="490765" y="24130"/>
                  </a:lnTo>
                  <a:lnTo>
                    <a:pt x="506984" y="4953"/>
                  </a:lnTo>
                  <a:lnTo>
                    <a:pt x="421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7" name="object 7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383540" y="1793189"/>
            <a:ext cx="23533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굴림"/>
                <a:cs typeface="굴림"/>
              </a:rPr>
              <a:t>(4)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사용자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테마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2997" y="2802382"/>
            <a:ext cx="1404620" cy="4514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dirty="0" sz="1400">
                <a:latin typeface="굴림"/>
                <a:cs typeface="굴림"/>
              </a:rPr>
              <a:t>새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테마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이름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입력</a:t>
            </a:r>
            <a:endParaRPr sz="1400">
              <a:latin typeface="굴림"/>
              <a:cs typeface="굴림"/>
            </a:endParaRPr>
          </a:p>
          <a:p>
            <a:pPr marL="12700">
              <a:lnSpc>
                <a:spcPts val="1675"/>
              </a:lnSpc>
            </a:pPr>
            <a:r>
              <a:rPr dirty="0" sz="1400">
                <a:latin typeface="Times New Roman"/>
                <a:cs typeface="Times New Roman"/>
              </a:rPr>
              <a:t>(My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Theme)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32446"/>
            <a:ext cx="3823335" cy="152273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(4)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사용자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테마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20" b="1">
                <a:latin typeface="굴림"/>
                <a:cs typeface="굴림"/>
              </a:rPr>
              <a:t>-</a:t>
            </a:r>
            <a:r>
              <a:rPr dirty="0" sz="2000" spc="-114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폰트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변경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굴림"/>
              <a:cs typeface="굴림"/>
            </a:endParaRPr>
          </a:p>
          <a:p>
            <a:pPr marL="2272030">
              <a:lnSpc>
                <a:spcPct val="100000"/>
              </a:lnSpc>
            </a:pPr>
            <a:r>
              <a:rPr dirty="0" sz="1400" spc="-5">
                <a:latin typeface="Wingdings"/>
                <a:cs typeface="Wingdings"/>
              </a:rPr>
              <a:t></a:t>
            </a:r>
            <a:r>
              <a:rPr dirty="0" sz="1400">
                <a:latin typeface="굴림"/>
                <a:cs typeface="굴림"/>
              </a:rPr>
              <a:t>클릭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후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폰트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선택</a:t>
            </a:r>
            <a:endParaRPr sz="1400">
              <a:latin typeface="굴림"/>
              <a:cs typeface="굴림"/>
            </a:endParaRPr>
          </a:p>
          <a:p>
            <a:pPr marL="227203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>
                <a:latin typeface="굴림"/>
                <a:cs typeface="굴림"/>
              </a:rPr>
              <a:t>맑은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고딕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12435" y="2106167"/>
            <a:ext cx="3221355" cy="3865245"/>
            <a:chOff x="5012435" y="2106167"/>
            <a:chExt cx="3221355" cy="38652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2435" y="2106167"/>
              <a:ext cx="2903219" cy="3864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77205" y="3358133"/>
              <a:ext cx="360045" cy="207645"/>
            </a:xfrm>
            <a:custGeom>
              <a:avLst/>
              <a:gdLst/>
              <a:ahLst/>
              <a:cxnLst/>
              <a:rect l="l" t="t" r="r" b="b"/>
              <a:pathLst>
                <a:path w="360045" h="207645">
                  <a:moveTo>
                    <a:pt x="0" y="34543"/>
                  </a:moveTo>
                  <a:lnTo>
                    <a:pt x="2718" y="21109"/>
                  </a:lnTo>
                  <a:lnTo>
                    <a:pt x="10128" y="10128"/>
                  </a:lnTo>
                  <a:lnTo>
                    <a:pt x="21109" y="2718"/>
                  </a:lnTo>
                  <a:lnTo>
                    <a:pt x="34544" y="0"/>
                  </a:lnTo>
                  <a:lnTo>
                    <a:pt x="325120" y="0"/>
                  </a:lnTo>
                  <a:lnTo>
                    <a:pt x="338554" y="2718"/>
                  </a:lnTo>
                  <a:lnTo>
                    <a:pt x="349535" y="10128"/>
                  </a:lnTo>
                  <a:lnTo>
                    <a:pt x="356945" y="21109"/>
                  </a:lnTo>
                  <a:lnTo>
                    <a:pt x="359664" y="34543"/>
                  </a:lnTo>
                  <a:lnTo>
                    <a:pt x="359664" y="172719"/>
                  </a:lnTo>
                  <a:lnTo>
                    <a:pt x="356945" y="186154"/>
                  </a:lnTo>
                  <a:lnTo>
                    <a:pt x="349535" y="197135"/>
                  </a:lnTo>
                  <a:lnTo>
                    <a:pt x="338554" y="204545"/>
                  </a:lnTo>
                  <a:lnTo>
                    <a:pt x="325120" y="207263"/>
                  </a:lnTo>
                  <a:lnTo>
                    <a:pt x="34544" y="207263"/>
                  </a:lnTo>
                  <a:lnTo>
                    <a:pt x="21109" y="204545"/>
                  </a:lnTo>
                  <a:lnTo>
                    <a:pt x="10128" y="197135"/>
                  </a:lnTo>
                  <a:lnTo>
                    <a:pt x="2718" y="186154"/>
                  </a:lnTo>
                  <a:lnTo>
                    <a:pt x="0" y="172719"/>
                  </a:lnTo>
                  <a:lnTo>
                    <a:pt x="0" y="3454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1900" y="3831335"/>
              <a:ext cx="245363" cy="234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04403" y="3914647"/>
              <a:ext cx="429259" cy="97155"/>
            </a:xfrm>
            <a:custGeom>
              <a:avLst/>
              <a:gdLst/>
              <a:ahLst/>
              <a:cxnLst/>
              <a:rect l="l" t="t" r="r" b="b"/>
              <a:pathLst>
                <a:path w="429259" h="97154">
                  <a:moveTo>
                    <a:pt x="76321" y="31346"/>
                  </a:moveTo>
                  <a:lnTo>
                    <a:pt x="74434" y="43917"/>
                  </a:lnTo>
                  <a:lnTo>
                    <a:pt x="427354" y="96646"/>
                  </a:lnTo>
                  <a:lnTo>
                    <a:pt x="429132" y="84200"/>
                  </a:lnTo>
                  <a:lnTo>
                    <a:pt x="76321" y="31346"/>
                  </a:lnTo>
                  <a:close/>
                </a:path>
                <a:path w="429259" h="97154">
                  <a:moveTo>
                    <a:pt x="81025" y="0"/>
                  </a:moveTo>
                  <a:lnTo>
                    <a:pt x="0" y="26415"/>
                  </a:lnTo>
                  <a:lnTo>
                    <a:pt x="69723" y="75310"/>
                  </a:lnTo>
                  <a:lnTo>
                    <a:pt x="74434" y="43917"/>
                  </a:lnTo>
                  <a:lnTo>
                    <a:pt x="61849" y="42037"/>
                  </a:lnTo>
                  <a:lnTo>
                    <a:pt x="63753" y="29463"/>
                  </a:lnTo>
                  <a:lnTo>
                    <a:pt x="76603" y="29463"/>
                  </a:lnTo>
                  <a:lnTo>
                    <a:pt x="81025" y="0"/>
                  </a:lnTo>
                  <a:close/>
                </a:path>
                <a:path w="429259" h="97154">
                  <a:moveTo>
                    <a:pt x="63753" y="29463"/>
                  </a:moveTo>
                  <a:lnTo>
                    <a:pt x="61849" y="42037"/>
                  </a:lnTo>
                  <a:lnTo>
                    <a:pt x="74434" y="43917"/>
                  </a:lnTo>
                  <a:lnTo>
                    <a:pt x="76321" y="31346"/>
                  </a:lnTo>
                  <a:lnTo>
                    <a:pt x="63753" y="29463"/>
                  </a:lnTo>
                  <a:close/>
                </a:path>
                <a:path w="429259" h="97154">
                  <a:moveTo>
                    <a:pt x="76603" y="29463"/>
                  </a:moveTo>
                  <a:lnTo>
                    <a:pt x="63753" y="29463"/>
                  </a:lnTo>
                  <a:lnTo>
                    <a:pt x="76321" y="31346"/>
                  </a:lnTo>
                  <a:lnTo>
                    <a:pt x="76603" y="29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55904" y="3424935"/>
            <a:ext cx="2440305" cy="1899920"/>
            <a:chOff x="755904" y="3424935"/>
            <a:chExt cx="2440305" cy="18999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904" y="3572255"/>
              <a:ext cx="2439924" cy="1752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1595" y="3927347"/>
              <a:ext cx="178307" cy="1569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96084" y="3424935"/>
              <a:ext cx="427355" cy="516255"/>
            </a:xfrm>
            <a:custGeom>
              <a:avLst/>
              <a:gdLst/>
              <a:ahLst/>
              <a:cxnLst/>
              <a:rect l="l" t="t" r="r" b="b"/>
              <a:pathLst>
                <a:path w="427355" h="516254">
                  <a:moveTo>
                    <a:pt x="19050" y="433069"/>
                  </a:moveTo>
                  <a:lnTo>
                    <a:pt x="0" y="516127"/>
                  </a:lnTo>
                  <a:lnTo>
                    <a:pt x="77851" y="481583"/>
                  </a:lnTo>
                  <a:lnTo>
                    <a:pt x="65228" y="471169"/>
                  </a:lnTo>
                  <a:lnTo>
                    <a:pt x="45339" y="471169"/>
                  </a:lnTo>
                  <a:lnTo>
                    <a:pt x="35433" y="463041"/>
                  </a:lnTo>
                  <a:lnTo>
                    <a:pt x="43507" y="453248"/>
                  </a:lnTo>
                  <a:lnTo>
                    <a:pt x="19050" y="433069"/>
                  </a:lnTo>
                  <a:close/>
                </a:path>
                <a:path w="427355" h="516254">
                  <a:moveTo>
                    <a:pt x="43507" y="453248"/>
                  </a:moveTo>
                  <a:lnTo>
                    <a:pt x="35433" y="463041"/>
                  </a:lnTo>
                  <a:lnTo>
                    <a:pt x="45339" y="471169"/>
                  </a:lnTo>
                  <a:lnTo>
                    <a:pt x="53391" y="461403"/>
                  </a:lnTo>
                  <a:lnTo>
                    <a:pt x="43507" y="453248"/>
                  </a:lnTo>
                  <a:close/>
                </a:path>
                <a:path w="427355" h="516254">
                  <a:moveTo>
                    <a:pt x="53391" y="461403"/>
                  </a:moveTo>
                  <a:lnTo>
                    <a:pt x="45339" y="471169"/>
                  </a:lnTo>
                  <a:lnTo>
                    <a:pt x="65228" y="471169"/>
                  </a:lnTo>
                  <a:lnTo>
                    <a:pt x="53391" y="461403"/>
                  </a:lnTo>
                  <a:close/>
                </a:path>
                <a:path w="427355" h="516254">
                  <a:moveTo>
                    <a:pt x="417195" y="0"/>
                  </a:moveTo>
                  <a:lnTo>
                    <a:pt x="43507" y="453248"/>
                  </a:lnTo>
                  <a:lnTo>
                    <a:pt x="53391" y="461403"/>
                  </a:lnTo>
                  <a:lnTo>
                    <a:pt x="427101" y="8127"/>
                  </a:lnTo>
                  <a:lnTo>
                    <a:pt x="4171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260460" y="3871086"/>
            <a:ext cx="5410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Wingdings"/>
                <a:cs typeface="Wingdings"/>
              </a:rPr>
              <a:t></a:t>
            </a: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5123" y="5619394"/>
            <a:ext cx="5410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Wingdings"/>
                <a:cs typeface="Wingdings"/>
              </a:rPr>
              <a:t></a:t>
            </a: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48839" y="4928615"/>
            <a:ext cx="556895" cy="692785"/>
            <a:chOff x="2148839" y="4928615"/>
            <a:chExt cx="556895" cy="692785"/>
          </a:xfrm>
        </p:grpSpPr>
        <p:sp>
          <p:nvSpPr>
            <p:cNvPr id="19" name="object 19"/>
            <p:cNvSpPr/>
            <p:nvPr/>
          </p:nvSpPr>
          <p:spPr>
            <a:xfrm>
              <a:off x="2163317" y="4943093"/>
              <a:ext cx="512445" cy="205740"/>
            </a:xfrm>
            <a:custGeom>
              <a:avLst/>
              <a:gdLst/>
              <a:ahLst/>
              <a:cxnLst/>
              <a:rect l="l" t="t" r="r" b="b"/>
              <a:pathLst>
                <a:path w="512444" h="205739">
                  <a:moveTo>
                    <a:pt x="0" y="34289"/>
                  </a:moveTo>
                  <a:lnTo>
                    <a:pt x="2696" y="20949"/>
                  </a:lnTo>
                  <a:lnTo>
                    <a:pt x="10048" y="10048"/>
                  </a:lnTo>
                  <a:lnTo>
                    <a:pt x="20949" y="2696"/>
                  </a:lnTo>
                  <a:lnTo>
                    <a:pt x="34289" y="0"/>
                  </a:lnTo>
                  <a:lnTo>
                    <a:pt x="477774" y="0"/>
                  </a:lnTo>
                  <a:lnTo>
                    <a:pt x="491114" y="2696"/>
                  </a:lnTo>
                  <a:lnTo>
                    <a:pt x="502015" y="10048"/>
                  </a:lnTo>
                  <a:lnTo>
                    <a:pt x="509367" y="20949"/>
                  </a:lnTo>
                  <a:lnTo>
                    <a:pt x="512063" y="34289"/>
                  </a:lnTo>
                  <a:lnTo>
                    <a:pt x="512063" y="171449"/>
                  </a:lnTo>
                  <a:lnTo>
                    <a:pt x="509367" y="184790"/>
                  </a:lnTo>
                  <a:lnTo>
                    <a:pt x="502015" y="195691"/>
                  </a:lnTo>
                  <a:lnTo>
                    <a:pt x="491114" y="203043"/>
                  </a:lnTo>
                  <a:lnTo>
                    <a:pt x="477774" y="205739"/>
                  </a:lnTo>
                  <a:lnTo>
                    <a:pt x="34289" y="205739"/>
                  </a:lnTo>
                  <a:lnTo>
                    <a:pt x="20949" y="203043"/>
                  </a:lnTo>
                  <a:lnTo>
                    <a:pt x="10048" y="195691"/>
                  </a:lnTo>
                  <a:lnTo>
                    <a:pt x="2696" y="184790"/>
                  </a:lnTo>
                  <a:lnTo>
                    <a:pt x="0" y="171449"/>
                  </a:lnTo>
                  <a:lnTo>
                    <a:pt x="0" y="3428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48483" y="5166359"/>
              <a:ext cx="357505" cy="455295"/>
            </a:xfrm>
            <a:custGeom>
              <a:avLst/>
              <a:gdLst/>
              <a:ahLst/>
              <a:cxnLst/>
              <a:rect l="l" t="t" r="r" b="b"/>
              <a:pathLst>
                <a:path w="357505" h="455295">
                  <a:moveTo>
                    <a:pt x="51920" y="56164"/>
                  </a:moveTo>
                  <a:lnTo>
                    <a:pt x="41877" y="64020"/>
                  </a:lnTo>
                  <a:lnTo>
                    <a:pt x="347091" y="455015"/>
                  </a:lnTo>
                  <a:lnTo>
                    <a:pt x="356997" y="447192"/>
                  </a:lnTo>
                  <a:lnTo>
                    <a:pt x="51920" y="56164"/>
                  </a:lnTo>
                  <a:close/>
                </a:path>
                <a:path w="357505" h="455295">
                  <a:moveTo>
                    <a:pt x="0" y="0"/>
                  </a:moveTo>
                  <a:lnTo>
                    <a:pt x="16891" y="83565"/>
                  </a:lnTo>
                  <a:lnTo>
                    <a:pt x="41877" y="64020"/>
                  </a:lnTo>
                  <a:lnTo>
                    <a:pt x="34036" y="53975"/>
                  </a:lnTo>
                  <a:lnTo>
                    <a:pt x="44068" y="46100"/>
                  </a:lnTo>
                  <a:lnTo>
                    <a:pt x="64785" y="46100"/>
                  </a:lnTo>
                  <a:lnTo>
                    <a:pt x="76962" y="36575"/>
                  </a:lnTo>
                  <a:lnTo>
                    <a:pt x="0" y="0"/>
                  </a:lnTo>
                  <a:close/>
                </a:path>
                <a:path w="357505" h="455295">
                  <a:moveTo>
                    <a:pt x="44068" y="46100"/>
                  </a:moveTo>
                  <a:lnTo>
                    <a:pt x="34036" y="53975"/>
                  </a:lnTo>
                  <a:lnTo>
                    <a:pt x="41877" y="64020"/>
                  </a:lnTo>
                  <a:lnTo>
                    <a:pt x="51920" y="56164"/>
                  </a:lnTo>
                  <a:lnTo>
                    <a:pt x="44068" y="46100"/>
                  </a:lnTo>
                  <a:close/>
                </a:path>
                <a:path w="357505" h="455295">
                  <a:moveTo>
                    <a:pt x="64785" y="46100"/>
                  </a:moveTo>
                  <a:lnTo>
                    <a:pt x="44068" y="46100"/>
                  </a:lnTo>
                  <a:lnTo>
                    <a:pt x="51920" y="56164"/>
                  </a:lnTo>
                  <a:lnTo>
                    <a:pt x="64785" y="46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" y="3297935"/>
            <a:ext cx="2618231" cy="2209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88408" y="1938527"/>
            <a:ext cx="3462020" cy="4227830"/>
            <a:chOff x="4788408" y="1938527"/>
            <a:chExt cx="3462020" cy="42278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408" y="1938527"/>
              <a:ext cx="3172967" cy="42275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66894" y="3358133"/>
              <a:ext cx="360045" cy="207645"/>
            </a:xfrm>
            <a:custGeom>
              <a:avLst/>
              <a:gdLst/>
              <a:ahLst/>
              <a:cxnLst/>
              <a:rect l="l" t="t" r="r" b="b"/>
              <a:pathLst>
                <a:path w="360045" h="207645">
                  <a:moveTo>
                    <a:pt x="0" y="34543"/>
                  </a:moveTo>
                  <a:lnTo>
                    <a:pt x="2718" y="21109"/>
                  </a:lnTo>
                  <a:lnTo>
                    <a:pt x="10128" y="10128"/>
                  </a:lnTo>
                  <a:lnTo>
                    <a:pt x="21109" y="2718"/>
                  </a:lnTo>
                  <a:lnTo>
                    <a:pt x="34543" y="0"/>
                  </a:lnTo>
                  <a:lnTo>
                    <a:pt x="325119" y="0"/>
                  </a:lnTo>
                  <a:lnTo>
                    <a:pt x="338554" y="2718"/>
                  </a:lnTo>
                  <a:lnTo>
                    <a:pt x="349535" y="10128"/>
                  </a:lnTo>
                  <a:lnTo>
                    <a:pt x="356945" y="21109"/>
                  </a:lnTo>
                  <a:lnTo>
                    <a:pt x="359663" y="34543"/>
                  </a:lnTo>
                  <a:lnTo>
                    <a:pt x="359663" y="172719"/>
                  </a:lnTo>
                  <a:lnTo>
                    <a:pt x="356945" y="186154"/>
                  </a:lnTo>
                  <a:lnTo>
                    <a:pt x="349535" y="197135"/>
                  </a:lnTo>
                  <a:lnTo>
                    <a:pt x="338554" y="204545"/>
                  </a:lnTo>
                  <a:lnTo>
                    <a:pt x="325119" y="207263"/>
                  </a:lnTo>
                  <a:lnTo>
                    <a:pt x="34543" y="207263"/>
                  </a:lnTo>
                  <a:lnTo>
                    <a:pt x="21109" y="204545"/>
                  </a:lnTo>
                  <a:lnTo>
                    <a:pt x="10128" y="197135"/>
                  </a:lnTo>
                  <a:lnTo>
                    <a:pt x="2718" y="186154"/>
                  </a:lnTo>
                  <a:lnTo>
                    <a:pt x="0" y="172719"/>
                  </a:lnTo>
                  <a:lnTo>
                    <a:pt x="0" y="3454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0188" y="4151376"/>
              <a:ext cx="245363" cy="2362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21168" y="4236211"/>
              <a:ext cx="429259" cy="97155"/>
            </a:xfrm>
            <a:custGeom>
              <a:avLst/>
              <a:gdLst/>
              <a:ahLst/>
              <a:cxnLst/>
              <a:rect l="l" t="t" r="r" b="b"/>
              <a:pathLst>
                <a:path w="429259" h="97154">
                  <a:moveTo>
                    <a:pt x="76321" y="31346"/>
                  </a:moveTo>
                  <a:lnTo>
                    <a:pt x="74434" y="43917"/>
                  </a:lnTo>
                  <a:lnTo>
                    <a:pt x="427354" y="96646"/>
                  </a:lnTo>
                  <a:lnTo>
                    <a:pt x="429132" y="84200"/>
                  </a:lnTo>
                  <a:lnTo>
                    <a:pt x="76321" y="31346"/>
                  </a:lnTo>
                  <a:close/>
                </a:path>
                <a:path w="429259" h="97154">
                  <a:moveTo>
                    <a:pt x="81025" y="0"/>
                  </a:moveTo>
                  <a:lnTo>
                    <a:pt x="0" y="26415"/>
                  </a:lnTo>
                  <a:lnTo>
                    <a:pt x="69723" y="75311"/>
                  </a:lnTo>
                  <a:lnTo>
                    <a:pt x="74434" y="43917"/>
                  </a:lnTo>
                  <a:lnTo>
                    <a:pt x="61849" y="42037"/>
                  </a:lnTo>
                  <a:lnTo>
                    <a:pt x="63753" y="29463"/>
                  </a:lnTo>
                  <a:lnTo>
                    <a:pt x="76603" y="29463"/>
                  </a:lnTo>
                  <a:lnTo>
                    <a:pt x="81025" y="0"/>
                  </a:lnTo>
                  <a:close/>
                </a:path>
                <a:path w="429259" h="97154">
                  <a:moveTo>
                    <a:pt x="63753" y="29463"/>
                  </a:moveTo>
                  <a:lnTo>
                    <a:pt x="61849" y="42037"/>
                  </a:lnTo>
                  <a:lnTo>
                    <a:pt x="74434" y="43917"/>
                  </a:lnTo>
                  <a:lnTo>
                    <a:pt x="76321" y="31346"/>
                  </a:lnTo>
                  <a:lnTo>
                    <a:pt x="63753" y="29463"/>
                  </a:lnTo>
                  <a:close/>
                </a:path>
                <a:path w="429259" h="97154">
                  <a:moveTo>
                    <a:pt x="76603" y="29463"/>
                  </a:moveTo>
                  <a:lnTo>
                    <a:pt x="63753" y="29463"/>
                  </a:lnTo>
                  <a:lnTo>
                    <a:pt x="76321" y="31346"/>
                  </a:lnTo>
                  <a:lnTo>
                    <a:pt x="76603" y="29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3540" y="1732446"/>
            <a:ext cx="3110865" cy="129794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(4)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사용자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테마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20" b="1">
                <a:latin typeface="굴림"/>
                <a:cs typeface="굴림"/>
              </a:rPr>
              <a:t>-</a:t>
            </a:r>
            <a:r>
              <a:rPr dirty="0" sz="2000" spc="-11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채우기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색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변경</a:t>
            </a:r>
            <a:endParaRPr sz="1800">
              <a:latin typeface="굴림"/>
              <a:cs typeface="굴림"/>
            </a:endParaRPr>
          </a:p>
          <a:p>
            <a:pPr marL="1901189" marR="5080" indent="-179070">
              <a:lnSpc>
                <a:spcPct val="100899"/>
              </a:lnSpc>
              <a:spcBef>
                <a:spcPts val="860"/>
              </a:spcBef>
            </a:pPr>
            <a:r>
              <a:rPr dirty="0" sz="1400">
                <a:latin typeface="Wingdings"/>
                <a:cs typeface="Wingdings"/>
              </a:rPr>
              <a:t>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Style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Solid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Fill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Color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굴림"/>
                <a:cs typeface="굴림"/>
              </a:rPr>
              <a:t>흰색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859" y="4191457"/>
            <a:ext cx="5410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Wingdings"/>
                <a:cs typeface="Wingdings"/>
              </a:rPr>
              <a:t></a:t>
            </a: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51305" y="3065272"/>
            <a:ext cx="722630" cy="891540"/>
            <a:chOff x="1551305" y="3065272"/>
            <a:chExt cx="722630" cy="891540"/>
          </a:xfrm>
        </p:grpSpPr>
        <p:sp>
          <p:nvSpPr>
            <p:cNvPr id="11" name="object 11"/>
            <p:cNvSpPr/>
            <p:nvPr/>
          </p:nvSpPr>
          <p:spPr>
            <a:xfrm>
              <a:off x="1565910" y="3649218"/>
              <a:ext cx="693420" cy="292735"/>
            </a:xfrm>
            <a:custGeom>
              <a:avLst/>
              <a:gdLst/>
              <a:ahLst/>
              <a:cxnLst/>
              <a:rect l="l" t="t" r="r" b="b"/>
              <a:pathLst>
                <a:path w="693419" h="292735">
                  <a:moveTo>
                    <a:pt x="0" y="48767"/>
                  </a:moveTo>
                  <a:lnTo>
                    <a:pt x="3833" y="29789"/>
                  </a:lnTo>
                  <a:lnTo>
                    <a:pt x="14287" y="14287"/>
                  </a:lnTo>
                  <a:lnTo>
                    <a:pt x="29789" y="3833"/>
                  </a:lnTo>
                  <a:lnTo>
                    <a:pt x="48768" y="0"/>
                  </a:lnTo>
                  <a:lnTo>
                    <a:pt x="644652" y="0"/>
                  </a:lnTo>
                  <a:lnTo>
                    <a:pt x="663630" y="3833"/>
                  </a:lnTo>
                  <a:lnTo>
                    <a:pt x="679132" y="14287"/>
                  </a:lnTo>
                  <a:lnTo>
                    <a:pt x="689586" y="29789"/>
                  </a:lnTo>
                  <a:lnTo>
                    <a:pt x="693420" y="48767"/>
                  </a:lnTo>
                  <a:lnTo>
                    <a:pt x="693420" y="243839"/>
                  </a:lnTo>
                  <a:lnTo>
                    <a:pt x="689586" y="262818"/>
                  </a:lnTo>
                  <a:lnTo>
                    <a:pt x="679132" y="278320"/>
                  </a:lnTo>
                  <a:lnTo>
                    <a:pt x="663630" y="288774"/>
                  </a:lnTo>
                  <a:lnTo>
                    <a:pt x="644652" y="292607"/>
                  </a:lnTo>
                  <a:lnTo>
                    <a:pt x="48768" y="292607"/>
                  </a:lnTo>
                  <a:lnTo>
                    <a:pt x="29789" y="288774"/>
                  </a:lnTo>
                  <a:lnTo>
                    <a:pt x="14287" y="278320"/>
                  </a:lnTo>
                  <a:lnTo>
                    <a:pt x="3833" y="262818"/>
                  </a:lnTo>
                  <a:lnTo>
                    <a:pt x="0" y="243839"/>
                  </a:lnTo>
                  <a:lnTo>
                    <a:pt x="0" y="4876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45920" y="3065272"/>
              <a:ext cx="427355" cy="516255"/>
            </a:xfrm>
            <a:custGeom>
              <a:avLst/>
              <a:gdLst/>
              <a:ahLst/>
              <a:cxnLst/>
              <a:rect l="l" t="t" r="r" b="b"/>
              <a:pathLst>
                <a:path w="427355" h="516254">
                  <a:moveTo>
                    <a:pt x="19050" y="433069"/>
                  </a:moveTo>
                  <a:lnTo>
                    <a:pt x="0" y="516127"/>
                  </a:lnTo>
                  <a:lnTo>
                    <a:pt x="77850" y="481583"/>
                  </a:lnTo>
                  <a:lnTo>
                    <a:pt x="65228" y="471169"/>
                  </a:lnTo>
                  <a:lnTo>
                    <a:pt x="45338" y="471169"/>
                  </a:lnTo>
                  <a:lnTo>
                    <a:pt x="35432" y="463041"/>
                  </a:lnTo>
                  <a:lnTo>
                    <a:pt x="43507" y="453248"/>
                  </a:lnTo>
                  <a:lnTo>
                    <a:pt x="19050" y="433069"/>
                  </a:lnTo>
                  <a:close/>
                </a:path>
                <a:path w="427355" h="516254">
                  <a:moveTo>
                    <a:pt x="43507" y="453248"/>
                  </a:moveTo>
                  <a:lnTo>
                    <a:pt x="35432" y="463041"/>
                  </a:lnTo>
                  <a:lnTo>
                    <a:pt x="45338" y="471169"/>
                  </a:lnTo>
                  <a:lnTo>
                    <a:pt x="53391" y="461403"/>
                  </a:lnTo>
                  <a:lnTo>
                    <a:pt x="43507" y="453248"/>
                  </a:lnTo>
                  <a:close/>
                </a:path>
                <a:path w="427355" h="516254">
                  <a:moveTo>
                    <a:pt x="53391" y="461403"/>
                  </a:moveTo>
                  <a:lnTo>
                    <a:pt x="45338" y="471169"/>
                  </a:lnTo>
                  <a:lnTo>
                    <a:pt x="65228" y="471169"/>
                  </a:lnTo>
                  <a:lnTo>
                    <a:pt x="53391" y="461403"/>
                  </a:lnTo>
                  <a:close/>
                </a:path>
                <a:path w="427355" h="516254">
                  <a:moveTo>
                    <a:pt x="417194" y="0"/>
                  </a:moveTo>
                  <a:lnTo>
                    <a:pt x="43507" y="453248"/>
                  </a:lnTo>
                  <a:lnTo>
                    <a:pt x="53391" y="461403"/>
                  </a:lnTo>
                  <a:lnTo>
                    <a:pt x="427100" y="8127"/>
                  </a:lnTo>
                  <a:lnTo>
                    <a:pt x="417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635123" y="5733694"/>
            <a:ext cx="5410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Wingdings"/>
                <a:cs typeface="Wingdings"/>
              </a:rPr>
              <a:t></a:t>
            </a: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15" name="object 15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244851" y="5070347"/>
            <a:ext cx="627380" cy="652145"/>
            <a:chOff x="2244851" y="5070347"/>
            <a:chExt cx="627380" cy="652145"/>
          </a:xfrm>
        </p:grpSpPr>
        <p:sp>
          <p:nvSpPr>
            <p:cNvPr id="18" name="object 18"/>
            <p:cNvSpPr/>
            <p:nvPr/>
          </p:nvSpPr>
          <p:spPr>
            <a:xfrm>
              <a:off x="2259329" y="5084825"/>
              <a:ext cx="513715" cy="207645"/>
            </a:xfrm>
            <a:custGeom>
              <a:avLst/>
              <a:gdLst/>
              <a:ahLst/>
              <a:cxnLst/>
              <a:rect l="l" t="t" r="r" b="b"/>
              <a:pathLst>
                <a:path w="513714" h="207645">
                  <a:moveTo>
                    <a:pt x="0" y="34543"/>
                  </a:moveTo>
                  <a:lnTo>
                    <a:pt x="2718" y="21109"/>
                  </a:lnTo>
                  <a:lnTo>
                    <a:pt x="10128" y="10128"/>
                  </a:lnTo>
                  <a:lnTo>
                    <a:pt x="21109" y="2718"/>
                  </a:lnTo>
                  <a:lnTo>
                    <a:pt x="34543" y="0"/>
                  </a:lnTo>
                  <a:lnTo>
                    <a:pt x="479044" y="0"/>
                  </a:lnTo>
                  <a:lnTo>
                    <a:pt x="492478" y="2718"/>
                  </a:lnTo>
                  <a:lnTo>
                    <a:pt x="503459" y="10128"/>
                  </a:lnTo>
                  <a:lnTo>
                    <a:pt x="510869" y="21109"/>
                  </a:lnTo>
                  <a:lnTo>
                    <a:pt x="513588" y="34543"/>
                  </a:lnTo>
                  <a:lnTo>
                    <a:pt x="513588" y="172720"/>
                  </a:lnTo>
                  <a:lnTo>
                    <a:pt x="510869" y="186154"/>
                  </a:lnTo>
                  <a:lnTo>
                    <a:pt x="503459" y="197135"/>
                  </a:lnTo>
                  <a:lnTo>
                    <a:pt x="492478" y="204545"/>
                  </a:lnTo>
                  <a:lnTo>
                    <a:pt x="479044" y="207264"/>
                  </a:lnTo>
                  <a:lnTo>
                    <a:pt x="34543" y="207264"/>
                  </a:lnTo>
                  <a:lnTo>
                    <a:pt x="21109" y="204545"/>
                  </a:lnTo>
                  <a:lnTo>
                    <a:pt x="10128" y="197135"/>
                  </a:lnTo>
                  <a:lnTo>
                    <a:pt x="2718" y="186154"/>
                  </a:lnTo>
                  <a:lnTo>
                    <a:pt x="0" y="172720"/>
                  </a:lnTo>
                  <a:lnTo>
                    <a:pt x="0" y="3454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16123" y="5265419"/>
              <a:ext cx="355600" cy="456565"/>
            </a:xfrm>
            <a:custGeom>
              <a:avLst/>
              <a:gdLst/>
              <a:ahLst/>
              <a:cxnLst/>
              <a:rect l="l" t="t" r="r" b="b"/>
              <a:pathLst>
                <a:path w="355600" h="456564">
                  <a:moveTo>
                    <a:pt x="51702" y="56374"/>
                  </a:moveTo>
                  <a:lnTo>
                    <a:pt x="41669" y="64126"/>
                  </a:lnTo>
                  <a:lnTo>
                    <a:pt x="345439" y="456514"/>
                  </a:lnTo>
                  <a:lnTo>
                    <a:pt x="355600" y="448741"/>
                  </a:lnTo>
                  <a:lnTo>
                    <a:pt x="51702" y="56374"/>
                  </a:lnTo>
                  <a:close/>
                </a:path>
                <a:path w="355600" h="456564">
                  <a:moveTo>
                    <a:pt x="0" y="0"/>
                  </a:moveTo>
                  <a:lnTo>
                    <a:pt x="16509" y="83565"/>
                  </a:lnTo>
                  <a:lnTo>
                    <a:pt x="41669" y="64126"/>
                  </a:lnTo>
                  <a:lnTo>
                    <a:pt x="33908" y="54101"/>
                  </a:lnTo>
                  <a:lnTo>
                    <a:pt x="43942" y="46354"/>
                  </a:lnTo>
                  <a:lnTo>
                    <a:pt x="64671" y="46354"/>
                  </a:lnTo>
                  <a:lnTo>
                    <a:pt x="76834" y="36956"/>
                  </a:lnTo>
                  <a:lnTo>
                    <a:pt x="0" y="0"/>
                  </a:lnTo>
                  <a:close/>
                </a:path>
                <a:path w="355600" h="456564">
                  <a:moveTo>
                    <a:pt x="43942" y="46354"/>
                  </a:moveTo>
                  <a:lnTo>
                    <a:pt x="33908" y="54101"/>
                  </a:lnTo>
                  <a:lnTo>
                    <a:pt x="41669" y="64126"/>
                  </a:lnTo>
                  <a:lnTo>
                    <a:pt x="51702" y="56374"/>
                  </a:lnTo>
                  <a:lnTo>
                    <a:pt x="43942" y="46354"/>
                  </a:lnTo>
                  <a:close/>
                </a:path>
                <a:path w="355600" h="456564">
                  <a:moveTo>
                    <a:pt x="64671" y="46354"/>
                  </a:moveTo>
                  <a:lnTo>
                    <a:pt x="43942" y="46354"/>
                  </a:lnTo>
                  <a:lnTo>
                    <a:pt x="51702" y="56374"/>
                  </a:lnTo>
                  <a:lnTo>
                    <a:pt x="64671" y="46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9976" y="3421379"/>
            <a:ext cx="2933700" cy="1859280"/>
            <a:chOff x="569976" y="3421379"/>
            <a:chExt cx="2933700" cy="1859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976" y="3421379"/>
              <a:ext cx="2933700" cy="18592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1595" y="3927347"/>
              <a:ext cx="198119" cy="2362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96083" y="3424935"/>
              <a:ext cx="427355" cy="516255"/>
            </a:xfrm>
            <a:custGeom>
              <a:avLst/>
              <a:gdLst/>
              <a:ahLst/>
              <a:cxnLst/>
              <a:rect l="l" t="t" r="r" b="b"/>
              <a:pathLst>
                <a:path w="427355" h="516254">
                  <a:moveTo>
                    <a:pt x="19050" y="433069"/>
                  </a:moveTo>
                  <a:lnTo>
                    <a:pt x="0" y="516127"/>
                  </a:lnTo>
                  <a:lnTo>
                    <a:pt x="77851" y="481583"/>
                  </a:lnTo>
                  <a:lnTo>
                    <a:pt x="65228" y="471169"/>
                  </a:lnTo>
                  <a:lnTo>
                    <a:pt x="45339" y="471169"/>
                  </a:lnTo>
                  <a:lnTo>
                    <a:pt x="35433" y="463041"/>
                  </a:lnTo>
                  <a:lnTo>
                    <a:pt x="43507" y="453248"/>
                  </a:lnTo>
                  <a:lnTo>
                    <a:pt x="19050" y="433069"/>
                  </a:lnTo>
                  <a:close/>
                </a:path>
                <a:path w="427355" h="516254">
                  <a:moveTo>
                    <a:pt x="43507" y="453248"/>
                  </a:moveTo>
                  <a:lnTo>
                    <a:pt x="35433" y="463041"/>
                  </a:lnTo>
                  <a:lnTo>
                    <a:pt x="45339" y="471169"/>
                  </a:lnTo>
                  <a:lnTo>
                    <a:pt x="53391" y="461403"/>
                  </a:lnTo>
                  <a:lnTo>
                    <a:pt x="43507" y="453248"/>
                  </a:lnTo>
                  <a:close/>
                </a:path>
                <a:path w="427355" h="516254">
                  <a:moveTo>
                    <a:pt x="53391" y="461403"/>
                  </a:moveTo>
                  <a:lnTo>
                    <a:pt x="45339" y="471169"/>
                  </a:lnTo>
                  <a:lnTo>
                    <a:pt x="65228" y="471169"/>
                  </a:lnTo>
                  <a:lnTo>
                    <a:pt x="53391" y="461403"/>
                  </a:lnTo>
                  <a:close/>
                </a:path>
                <a:path w="427355" h="516254">
                  <a:moveTo>
                    <a:pt x="417195" y="0"/>
                  </a:moveTo>
                  <a:lnTo>
                    <a:pt x="43507" y="453248"/>
                  </a:lnTo>
                  <a:lnTo>
                    <a:pt x="53391" y="461403"/>
                  </a:lnTo>
                  <a:lnTo>
                    <a:pt x="427101" y="8127"/>
                  </a:lnTo>
                  <a:lnTo>
                    <a:pt x="4171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779264" y="2014727"/>
            <a:ext cx="3347720" cy="4038600"/>
            <a:chOff x="4779264" y="2014727"/>
            <a:chExt cx="3347720" cy="4038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9264" y="2014727"/>
              <a:ext cx="3032760" cy="4038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66894" y="3358133"/>
              <a:ext cx="360045" cy="207645"/>
            </a:xfrm>
            <a:custGeom>
              <a:avLst/>
              <a:gdLst/>
              <a:ahLst/>
              <a:cxnLst/>
              <a:rect l="l" t="t" r="r" b="b"/>
              <a:pathLst>
                <a:path w="360045" h="207645">
                  <a:moveTo>
                    <a:pt x="0" y="34543"/>
                  </a:moveTo>
                  <a:lnTo>
                    <a:pt x="2718" y="21109"/>
                  </a:lnTo>
                  <a:lnTo>
                    <a:pt x="10128" y="10128"/>
                  </a:lnTo>
                  <a:lnTo>
                    <a:pt x="21109" y="2718"/>
                  </a:lnTo>
                  <a:lnTo>
                    <a:pt x="34543" y="0"/>
                  </a:lnTo>
                  <a:lnTo>
                    <a:pt x="325119" y="0"/>
                  </a:lnTo>
                  <a:lnTo>
                    <a:pt x="338554" y="2718"/>
                  </a:lnTo>
                  <a:lnTo>
                    <a:pt x="349535" y="10128"/>
                  </a:lnTo>
                  <a:lnTo>
                    <a:pt x="356945" y="21109"/>
                  </a:lnTo>
                  <a:lnTo>
                    <a:pt x="359663" y="34543"/>
                  </a:lnTo>
                  <a:lnTo>
                    <a:pt x="359663" y="172719"/>
                  </a:lnTo>
                  <a:lnTo>
                    <a:pt x="356945" y="186154"/>
                  </a:lnTo>
                  <a:lnTo>
                    <a:pt x="349535" y="197135"/>
                  </a:lnTo>
                  <a:lnTo>
                    <a:pt x="338554" y="204545"/>
                  </a:lnTo>
                  <a:lnTo>
                    <a:pt x="325119" y="207263"/>
                  </a:lnTo>
                  <a:lnTo>
                    <a:pt x="34543" y="207263"/>
                  </a:lnTo>
                  <a:lnTo>
                    <a:pt x="21109" y="204545"/>
                  </a:lnTo>
                  <a:lnTo>
                    <a:pt x="10128" y="197135"/>
                  </a:lnTo>
                  <a:lnTo>
                    <a:pt x="2718" y="186154"/>
                  </a:lnTo>
                  <a:lnTo>
                    <a:pt x="0" y="172719"/>
                  </a:lnTo>
                  <a:lnTo>
                    <a:pt x="0" y="3454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6744" y="4741163"/>
              <a:ext cx="243839" cy="2346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97724" y="4824476"/>
              <a:ext cx="429259" cy="97155"/>
            </a:xfrm>
            <a:custGeom>
              <a:avLst/>
              <a:gdLst/>
              <a:ahLst/>
              <a:cxnLst/>
              <a:rect l="l" t="t" r="r" b="b"/>
              <a:pathLst>
                <a:path w="429259" h="97154">
                  <a:moveTo>
                    <a:pt x="76321" y="31346"/>
                  </a:moveTo>
                  <a:lnTo>
                    <a:pt x="74434" y="43917"/>
                  </a:lnTo>
                  <a:lnTo>
                    <a:pt x="427354" y="96647"/>
                  </a:lnTo>
                  <a:lnTo>
                    <a:pt x="429132" y="84200"/>
                  </a:lnTo>
                  <a:lnTo>
                    <a:pt x="76321" y="31346"/>
                  </a:lnTo>
                  <a:close/>
                </a:path>
                <a:path w="429259" h="97154">
                  <a:moveTo>
                    <a:pt x="81025" y="0"/>
                  </a:moveTo>
                  <a:lnTo>
                    <a:pt x="0" y="26416"/>
                  </a:lnTo>
                  <a:lnTo>
                    <a:pt x="69723" y="75311"/>
                  </a:lnTo>
                  <a:lnTo>
                    <a:pt x="74434" y="43917"/>
                  </a:lnTo>
                  <a:lnTo>
                    <a:pt x="61849" y="42037"/>
                  </a:lnTo>
                  <a:lnTo>
                    <a:pt x="63753" y="29463"/>
                  </a:lnTo>
                  <a:lnTo>
                    <a:pt x="76603" y="29463"/>
                  </a:lnTo>
                  <a:lnTo>
                    <a:pt x="81025" y="0"/>
                  </a:lnTo>
                  <a:close/>
                </a:path>
                <a:path w="429259" h="97154">
                  <a:moveTo>
                    <a:pt x="63753" y="29463"/>
                  </a:moveTo>
                  <a:lnTo>
                    <a:pt x="61849" y="42037"/>
                  </a:lnTo>
                  <a:lnTo>
                    <a:pt x="74434" y="43917"/>
                  </a:lnTo>
                  <a:lnTo>
                    <a:pt x="76321" y="31346"/>
                  </a:lnTo>
                  <a:lnTo>
                    <a:pt x="63753" y="29463"/>
                  </a:lnTo>
                  <a:close/>
                </a:path>
                <a:path w="429259" h="97154">
                  <a:moveTo>
                    <a:pt x="76603" y="29463"/>
                  </a:moveTo>
                  <a:lnTo>
                    <a:pt x="63753" y="29463"/>
                  </a:lnTo>
                  <a:lnTo>
                    <a:pt x="76321" y="31346"/>
                  </a:lnTo>
                  <a:lnTo>
                    <a:pt x="76603" y="29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83540" y="1732446"/>
            <a:ext cx="4001770" cy="152273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(4)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사용자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테마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20" b="1">
                <a:latin typeface="굴림"/>
                <a:cs typeface="굴림"/>
              </a:rPr>
              <a:t>-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Entity</a:t>
            </a:r>
            <a:r>
              <a:rPr dirty="0" sz="1800" spc="-6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Outline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색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변경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굴림"/>
              <a:cs typeface="굴림"/>
            </a:endParaRPr>
          </a:p>
          <a:p>
            <a:pPr marL="2272030">
              <a:lnSpc>
                <a:spcPct val="100000"/>
              </a:lnSpc>
            </a:pPr>
            <a:r>
              <a:rPr dirty="0" sz="1400" spc="-5">
                <a:latin typeface="Wingdings"/>
                <a:cs typeface="Wingdings"/>
              </a:rPr>
              <a:t></a:t>
            </a:r>
            <a:r>
              <a:rPr dirty="0" sz="1400">
                <a:latin typeface="굴림"/>
                <a:cs typeface="굴림"/>
              </a:rPr>
              <a:t>클릭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후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컬러를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변경</a:t>
            </a:r>
            <a:endParaRPr sz="1400">
              <a:latin typeface="굴림"/>
              <a:cs typeface="굴림"/>
            </a:endParaRPr>
          </a:p>
          <a:p>
            <a:pPr marL="227203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>
                <a:latin typeface="굴림"/>
                <a:cs typeface="굴림"/>
              </a:rPr>
              <a:t>검은색으로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4161" y="4782439"/>
            <a:ext cx="5410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Wingdings"/>
                <a:cs typeface="Wingdings"/>
              </a:rPr>
              <a:t></a:t>
            </a: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2023" y="5500217"/>
            <a:ext cx="5410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Wingdings"/>
                <a:cs typeface="Wingdings"/>
              </a:rPr>
              <a:t></a:t>
            </a: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15" name="object 15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342388" y="4838700"/>
            <a:ext cx="626745" cy="650240"/>
            <a:chOff x="2342388" y="4838700"/>
            <a:chExt cx="626745" cy="650240"/>
          </a:xfrm>
        </p:grpSpPr>
        <p:sp>
          <p:nvSpPr>
            <p:cNvPr id="18" name="object 18"/>
            <p:cNvSpPr/>
            <p:nvPr/>
          </p:nvSpPr>
          <p:spPr>
            <a:xfrm>
              <a:off x="2356866" y="4853177"/>
              <a:ext cx="512445" cy="207645"/>
            </a:xfrm>
            <a:custGeom>
              <a:avLst/>
              <a:gdLst/>
              <a:ahLst/>
              <a:cxnLst/>
              <a:rect l="l" t="t" r="r" b="b"/>
              <a:pathLst>
                <a:path w="512444" h="207645">
                  <a:moveTo>
                    <a:pt x="0" y="34544"/>
                  </a:moveTo>
                  <a:lnTo>
                    <a:pt x="2718" y="21109"/>
                  </a:lnTo>
                  <a:lnTo>
                    <a:pt x="10128" y="10128"/>
                  </a:lnTo>
                  <a:lnTo>
                    <a:pt x="21109" y="2718"/>
                  </a:lnTo>
                  <a:lnTo>
                    <a:pt x="34543" y="0"/>
                  </a:lnTo>
                  <a:lnTo>
                    <a:pt x="477519" y="0"/>
                  </a:lnTo>
                  <a:lnTo>
                    <a:pt x="490954" y="2718"/>
                  </a:lnTo>
                  <a:lnTo>
                    <a:pt x="501935" y="10128"/>
                  </a:lnTo>
                  <a:lnTo>
                    <a:pt x="509345" y="21109"/>
                  </a:lnTo>
                  <a:lnTo>
                    <a:pt x="512063" y="34544"/>
                  </a:lnTo>
                  <a:lnTo>
                    <a:pt x="512063" y="172720"/>
                  </a:lnTo>
                  <a:lnTo>
                    <a:pt x="509345" y="186154"/>
                  </a:lnTo>
                  <a:lnTo>
                    <a:pt x="501935" y="197135"/>
                  </a:lnTo>
                  <a:lnTo>
                    <a:pt x="490954" y="204545"/>
                  </a:lnTo>
                  <a:lnTo>
                    <a:pt x="477519" y="207264"/>
                  </a:lnTo>
                  <a:lnTo>
                    <a:pt x="34543" y="207264"/>
                  </a:lnTo>
                  <a:lnTo>
                    <a:pt x="21109" y="204545"/>
                  </a:lnTo>
                  <a:lnTo>
                    <a:pt x="10128" y="197135"/>
                  </a:lnTo>
                  <a:lnTo>
                    <a:pt x="2718" y="186154"/>
                  </a:lnTo>
                  <a:lnTo>
                    <a:pt x="0" y="172720"/>
                  </a:lnTo>
                  <a:lnTo>
                    <a:pt x="0" y="3454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612136" y="5033771"/>
              <a:ext cx="357505" cy="455295"/>
            </a:xfrm>
            <a:custGeom>
              <a:avLst/>
              <a:gdLst/>
              <a:ahLst/>
              <a:cxnLst/>
              <a:rect l="l" t="t" r="r" b="b"/>
              <a:pathLst>
                <a:path w="357505" h="455295">
                  <a:moveTo>
                    <a:pt x="51920" y="56164"/>
                  </a:moveTo>
                  <a:lnTo>
                    <a:pt x="41877" y="64020"/>
                  </a:lnTo>
                  <a:lnTo>
                    <a:pt x="347090" y="455040"/>
                  </a:lnTo>
                  <a:lnTo>
                    <a:pt x="356996" y="447166"/>
                  </a:lnTo>
                  <a:lnTo>
                    <a:pt x="51920" y="56164"/>
                  </a:lnTo>
                  <a:close/>
                </a:path>
                <a:path w="357505" h="455295">
                  <a:moveTo>
                    <a:pt x="0" y="0"/>
                  </a:moveTo>
                  <a:lnTo>
                    <a:pt x="16890" y="83565"/>
                  </a:lnTo>
                  <a:lnTo>
                    <a:pt x="41877" y="64020"/>
                  </a:lnTo>
                  <a:lnTo>
                    <a:pt x="34036" y="53975"/>
                  </a:lnTo>
                  <a:lnTo>
                    <a:pt x="44068" y="46100"/>
                  </a:lnTo>
                  <a:lnTo>
                    <a:pt x="64785" y="46100"/>
                  </a:lnTo>
                  <a:lnTo>
                    <a:pt x="76962" y="36575"/>
                  </a:lnTo>
                  <a:lnTo>
                    <a:pt x="0" y="0"/>
                  </a:lnTo>
                  <a:close/>
                </a:path>
                <a:path w="357505" h="455295">
                  <a:moveTo>
                    <a:pt x="44068" y="46100"/>
                  </a:moveTo>
                  <a:lnTo>
                    <a:pt x="34036" y="53975"/>
                  </a:lnTo>
                  <a:lnTo>
                    <a:pt x="41877" y="64020"/>
                  </a:lnTo>
                  <a:lnTo>
                    <a:pt x="51920" y="56164"/>
                  </a:lnTo>
                  <a:lnTo>
                    <a:pt x="44068" y="46100"/>
                  </a:lnTo>
                  <a:close/>
                </a:path>
                <a:path w="357505" h="455295">
                  <a:moveTo>
                    <a:pt x="64785" y="46100"/>
                  </a:moveTo>
                  <a:lnTo>
                    <a:pt x="44068" y="46100"/>
                  </a:lnTo>
                  <a:lnTo>
                    <a:pt x="51920" y="56164"/>
                  </a:lnTo>
                  <a:lnTo>
                    <a:pt x="64785" y="46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5904" y="3218052"/>
            <a:ext cx="2464435" cy="2284095"/>
            <a:chOff x="755904" y="3218052"/>
            <a:chExt cx="2464435" cy="2284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904" y="3421379"/>
              <a:ext cx="2464308" cy="20802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02942" y="3693413"/>
              <a:ext cx="166370" cy="253365"/>
            </a:xfrm>
            <a:custGeom>
              <a:avLst/>
              <a:gdLst/>
              <a:ahLst/>
              <a:cxnLst/>
              <a:rect l="l" t="t" r="r" b="b"/>
              <a:pathLst>
                <a:path w="166369" h="253364">
                  <a:moveTo>
                    <a:pt x="0" y="27686"/>
                  </a:moveTo>
                  <a:lnTo>
                    <a:pt x="2182" y="16930"/>
                  </a:lnTo>
                  <a:lnTo>
                    <a:pt x="8127" y="8128"/>
                  </a:lnTo>
                  <a:lnTo>
                    <a:pt x="16930" y="2182"/>
                  </a:lnTo>
                  <a:lnTo>
                    <a:pt x="27685" y="0"/>
                  </a:lnTo>
                  <a:lnTo>
                    <a:pt x="138430" y="0"/>
                  </a:lnTo>
                  <a:lnTo>
                    <a:pt x="149185" y="2182"/>
                  </a:lnTo>
                  <a:lnTo>
                    <a:pt x="157987" y="8128"/>
                  </a:lnTo>
                  <a:lnTo>
                    <a:pt x="163933" y="16930"/>
                  </a:lnTo>
                  <a:lnTo>
                    <a:pt x="166115" y="27686"/>
                  </a:lnTo>
                  <a:lnTo>
                    <a:pt x="166115" y="225298"/>
                  </a:lnTo>
                  <a:lnTo>
                    <a:pt x="163933" y="236053"/>
                  </a:lnTo>
                  <a:lnTo>
                    <a:pt x="157987" y="244856"/>
                  </a:lnTo>
                  <a:lnTo>
                    <a:pt x="149185" y="250801"/>
                  </a:lnTo>
                  <a:lnTo>
                    <a:pt x="138430" y="252984"/>
                  </a:lnTo>
                  <a:lnTo>
                    <a:pt x="27685" y="252984"/>
                  </a:lnTo>
                  <a:lnTo>
                    <a:pt x="16930" y="250801"/>
                  </a:lnTo>
                  <a:lnTo>
                    <a:pt x="8128" y="244856"/>
                  </a:lnTo>
                  <a:lnTo>
                    <a:pt x="2182" y="236053"/>
                  </a:lnTo>
                  <a:lnTo>
                    <a:pt x="0" y="225298"/>
                  </a:lnTo>
                  <a:lnTo>
                    <a:pt x="0" y="2768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68295" y="3218052"/>
              <a:ext cx="337820" cy="474980"/>
            </a:xfrm>
            <a:custGeom>
              <a:avLst/>
              <a:gdLst/>
              <a:ahLst/>
              <a:cxnLst/>
              <a:rect l="l" t="t" r="r" b="b"/>
              <a:pathLst>
                <a:path w="337819" h="474979">
                  <a:moveTo>
                    <a:pt x="12827" y="390398"/>
                  </a:moveTo>
                  <a:lnTo>
                    <a:pt x="0" y="474599"/>
                  </a:lnTo>
                  <a:lnTo>
                    <a:pt x="75056" y="434340"/>
                  </a:lnTo>
                  <a:lnTo>
                    <a:pt x="63726" y="426339"/>
                  </a:lnTo>
                  <a:lnTo>
                    <a:pt x="41783" y="426339"/>
                  </a:lnTo>
                  <a:lnTo>
                    <a:pt x="31368" y="419100"/>
                  </a:lnTo>
                  <a:lnTo>
                    <a:pt x="38719" y="408681"/>
                  </a:lnTo>
                  <a:lnTo>
                    <a:pt x="12827" y="390398"/>
                  </a:lnTo>
                  <a:close/>
                </a:path>
                <a:path w="337819" h="474979">
                  <a:moveTo>
                    <a:pt x="38719" y="408681"/>
                  </a:moveTo>
                  <a:lnTo>
                    <a:pt x="31368" y="419100"/>
                  </a:lnTo>
                  <a:lnTo>
                    <a:pt x="41783" y="426339"/>
                  </a:lnTo>
                  <a:lnTo>
                    <a:pt x="49080" y="415997"/>
                  </a:lnTo>
                  <a:lnTo>
                    <a:pt x="38719" y="408681"/>
                  </a:lnTo>
                  <a:close/>
                </a:path>
                <a:path w="337819" h="474979">
                  <a:moveTo>
                    <a:pt x="49080" y="415997"/>
                  </a:moveTo>
                  <a:lnTo>
                    <a:pt x="41783" y="426339"/>
                  </a:lnTo>
                  <a:lnTo>
                    <a:pt x="63726" y="426339"/>
                  </a:lnTo>
                  <a:lnTo>
                    <a:pt x="49080" y="415997"/>
                  </a:lnTo>
                  <a:close/>
                </a:path>
                <a:path w="337819" h="474979">
                  <a:moveTo>
                    <a:pt x="327025" y="0"/>
                  </a:moveTo>
                  <a:lnTo>
                    <a:pt x="38719" y="408681"/>
                  </a:lnTo>
                  <a:lnTo>
                    <a:pt x="49080" y="415997"/>
                  </a:lnTo>
                  <a:lnTo>
                    <a:pt x="337439" y="7366"/>
                  </a:lnTo>
                  <a:lnTo>
                    <a:pt x="327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779264" y="2014727"/>
            <a:ext cx="3347720" cy="4038600"/>
            <a:chOff x="4779264" y="2014727"/>
            <a:chExt cx="3347720" cy="4038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9264" y="2014727"/>
              <a:ext cx="3032760" cy="4038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66894" y="3358133"/>
              <a:ext cx="360045" cy="207645"/>
            </a:xfrm>
            <a:custGeom>
              <a:avLst/>
              <a:gdLst/>
              <a:ahLst/>
              <a:cxnLst/>
              <a:rect l="l" t="t" r="r" b="b"/>
              <a:pathLst>
                <a:path w="360045" h="207645">
                  <a:moveTo>
                    <a:pt x="0" y="34543"/>
                  </a:moveTo>
                  <a:lnTo>
                    <a:pt x="2718" y="21109"/>
                  </a:lnTo>
                  <a:lnTo>
                    <a:pt x="10128" y="10128"/>
                  </a:lnTo>
                  <a:lnTo>
                    <a:pt x="21109" y="2718"/>
                  </a:lnTo>
                  <a:lnTo>
                    <a:pt x="34543" y="0"/>
                  </a:lnTo>
                  <a:lnTo>
                    <a:pt x="325119" y="0"/>
                  </a:lnTo>
                  <a:lnTo>
                    <a:pt x="338554" y="2718"/>
                  </a:lnTo>
                  <a:lnTo>
                    <a:pt x="349535" y="10128"/>
                  </a:lnTo>
                  <a:lnTo>
                    <a:pt x="356945" y="21109"/>
                  </a:lnTo>
                  <a:lnTo>
                    <a:pt x="359663" y="34543"/>
                  </a:lnTo>
                  <a:lnTo>
                    <a:pt x="359663" y="172719"/>
                  </a:lnTo>
                  <a:lnTo>
                    <a:pt x="356945" y="186154"/>
                  </a:lnTo>
                  <a:lnTo>
                    <a:pt x="349535" y="197135"/>
                  </a:lnTo>
                  <a:lnTo>
                    <a:pt x="338554" y="204545"/>
                  </a:lnTo>
                  <a:lnTo>
                    <a:pt x="325119" y="207263"/>
                  </a:lnTo>
                  <a:lnTo>
                    <a:pt x="34543" y="207263"/>
                  </a:lnTo>
                  <a:lnTo>
                    <a:pt x="21109" y="204545"/>
                  </a:lnTo>
                  <a:lnTo>
                    <a:pt x="10128" y="197135"/>
                  </a:lnTo>
                  <a:lnTo>
                    <a:pt x="2718" y="186154"/>
                  </a:lnTo>
                  <a:lnTo>
                    <a:pt x="0" y="172719"/>
                  </a:lnTo>
                  <a:lnTo>
                    <a:pt x="0" y="3454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744" y="5038344"/>
              <a:ext cx="243839" cy="2346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97724" y="5121655"/>
              <a:ext cx="429259" cy="97155"/>
            </a:xfrm>
            <a:custGeom>
              <a:avLst/>
              <a:gdLst/>
              <a:ahLst/>
              <a:cxnLst/>
              <a:rect l="l" t="t" r="r" b="b"/>
              <a:pathLst>
                <a:path w="429259" h="97154">
                  <a:moveTo>
                    <a:pt x="76321" y="31346"/>
                  </a:moveTo>
                  <a:lnTo>
                    <a:pt x="74434" y="43917"/>
                  </a:lnTo>
                  <a:lnTo>
                    <a:pt x="427354" y="96647"/>
                  </a:lnTo>
                  <a:lnTo>
                    <a:pt x="429132" y="84201"/>
                  </a:lnTo>
                  <a:lnTo>
                    <a:pt x="76321" y="31346"/>
                  </a:lnTo>
                  <a:close/>
                </a:path>
                <a:path w="429259" h="97154">
                  <a:moveTo>
                    <a:pt x="81025" y="0"/>
                  </a:moveTo>
                  <a:lnTo>
                    <a:pt x="0" y="26416"/>
                  </a:lnTo>
                  <a:lnTo>
                    <a:pt x="69723" y="75311"/>
                  </a:lnTo>
                  <a:lnTo>
                    <a:pt x="74434" y="43917"/>
                  </a:lnTo>
                  <a:lnTo>
                    <a:pt x="61849" y="42037"/>
                  </a:lnTo>
                  <a:lnTo>
                    <a:pt x="63753" y="29464"/>
                  </a:lnTo>
                  <a:lnTo>
                    <a:pt x="76603" y="29464"/>
                  </a:lnTo>
                  <a:lnTo>
                    <a:pt x="81025" y="0"/>
                  </a:lnTo>
                  <a:close/>
                </a:path>
                <a:path w="429259" h="97154">
                  <a:moveTo>
                    <a:pt x="63753" y="29464"/>
                  </a:moveTo>
                  <a:lnTo>
                    <a:pt x="61849" y="42037"/>
                  </a:lnTo>
                  <a:lnTo>
                    <a:pt x="74434" y="43917"/>
                  </a:lnTo>
                  <a:lnTo>
                    <a:pt x="76321" y="31346"/>
                  </a:lnTo>
                  <a:lnTo>
                    <a:pt x="63753" y="29464"/>
                  </a:lnTo>
                  <a:close/>
                </a:path>
                <a:path w="429259" h="97154">
                  <a:moveTo>
                    <a:pt x="76603" y="29464"/>
                  </a:moveTo>
                  <a:lnTo>
                    <a:pt x="63753" y="29464"/>
                  </a:lnTo>
                  <a:lnTo>
                    <a:pt x="76321" y="31346"/>
                  </a:lnTo>
                  <a:lnTo>
                    <a:pt x="76603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83540" y="1732446"/>
            <a:ext cx="3879215" cy="143954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(4)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사용자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테마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20" b="1">
                <a:latin typeface="굴림"/>
                <a:cs typeface="굴림"/>
              </a:rPr>
              <a:t>-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Diagram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Fill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변경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굴림"/>
              <a:cs typeface="굴림"/>
            </a:endParaRPr>
          </a:p>
          <a:p>
            <a:pPr marL="1463675">
              <a:lnSpc>
                <a:spcPct val="100000"/>
              </a:lnSpc>
            </a:pPr>
            <a:r>
              <a:rPr dirty="0" sz="1400" spc="-5">
                <a:latin typeface="Wingdings"/>
                <a:cs typeface="Wingdings"/>
              </a:rPr>
              <a:t></a:t>
            </a:r>
            <a:r>
              <a:rPr dirty="0" sz="1400">
                <a:latin typeface="굴림"/>
                <a:cs typeface="굴림"/>
              </a:rPr>
              <a:t>클릭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후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</a:t>
            </a:r>
            <a:r>
              <a:rPr dirty="0" sz="1400">
                <a:latin typeface="Times New Roman"/>
                <a:cs typeface="Times New Roman"/>
              </a:rPr>
              <a:t>ll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 spc="-20">
                <a:latin typeface="Times New Roman"/>
                <a:cs typeface="Times New Roman"/>
              </a:rPr>
              <a:t>y</a:t>
            </a:r>
            <a:r>
              <a:rPr dirty="0" sz="1400">
                <a:latin typeface="Times New Roman"/>
                <a:cs typeface="Times New Roman"/>
              </a:rPr>
              <a:t>pe,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굴림"/>
                <a:cs typeface="굴림"/>
              </a:rPr>
              <a:t>컬러를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변경</a:t>
            </a:r>
            <a:endParaRPr sz="1400">
              <a:latin typeface="굴림"/>
              <a:cs typeface="굴림"/>
            </a:endParaRPr>
          </a:p>
          <a:p>
            <a:pPr marL="146367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(solid,</a:t>
            </a:r>
            <a:r>
              <a:rPr dirty="0" sz="1400">
                <a:latin typeface="굴림"/>
                <a:cs typeface="굴림"/>
              </a:rPr>
              <a:t>흰색으로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4161" y="5077714"/>
            <a:ext cx="5410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Wingdings"/>
                <a:cs typeface="Wingdings"/>
              </a:rPr>
              <a:t></a:t>
            </a: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0395" y="5790691"/>
            <a:ext cx="5410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Wingdings"/>
                <a:cs typeface="Wingdings"/>
              </a:rPr>
              <a:t></a:t>
            </a: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15" name="object 15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270760" y="5128259"/>
            <a:ext cx="626745" cy="652145"/>
            <a:chOff x="2270760" y="5128259"/>
            <a:chExt cx="626745" cy="652145"/>
          </a:xfrm>
        </p:grpSpPr>
        <p:sp>
          <p:nvSpPr>
            <p:cNvPr id="18" name="object 18"/>
            <p:cNvSpPr/>
            <p:nvPr/>
          </p:nvSpPr>
          <p:spPr>
            <a:xfrm>
              <a:off x="2285238" y="5142737"/>
              <a:ext cx="512445" cy="205740"/>
            </a:xfrm>
            <a:custGeom>
              <a:avLst/>
              <a:gdLst/>
              <a:ahLst/>
              <a:cxnLst/>
              <a:rect l="l" t="t" r="r" b="b"/>
              <a:pathLst>
                <a:path w="512444" h="205739">
                  <a:moveTo>
                    <a:pt x="0" y="34289"/>
                  </a:moveTo>
                  <a:lnTo>
                    <a:pt x="2696" y="20949"/>
                  </a:lnTo>
                  <a:lnTo>
                    <a:pt x="10048" y="10048"/>
                  </a:lnTo>
                  <a:lnTo>
                    <a:pt x="20949" y="2696"/>
                  </a:lnTo>
                  <a:lnTo>
                    <a:pt x="34289" y="0"/>
                  </a:lnTo>
                  <a:lnTo>
                    <a:pt x="477774" y="0"/>
                  </a:lnTo>
                  <a:lnTo>
                    <a:pt x="491114" y="2696"/>
                  </a:lnTo>
                  <a:lnTo>
                    <a:pt x="502015" y="10048"/>
                  </a:lnTo>
                  <a:lnTo>
                    <a:pt x="509367" y="20949"/>
                  </a:lnTo>
                  <a:lnTo>
                    <a:pt x="512063" y="34289"/>
                  </a:lnTo>
                  <a:lnTo>
                    <a:pt x="512063" y="171450"/>
                  </a:lnTo>
                  <a:lnTo>
                    <a:pt x="509367" y="184790"/>
                  </a:lnTo>
                  <a:lnTo>
                    <a:pt x="502015" y="195691"/>
                  </a:lnTo>
                  <a:lnTo>
                    <a:pt x="491114" y="203043"/>
                  </a:lnTo>
                  <a:lnTo>
                    <a:pt x="477774" y="205740"/>
                  </a:lnTo>
                  <a:lnTo>
                    <a:pt x="34289" y="205740"/>
                  </a:lnTo>
                  <a:lnTo>
                    <a:pt x="20949" y="203043"/>
                  </a:lnTo>
                  <a:lnTo>
                    <a:pt x="10048" y="195691"/>
                  </a:lnTo>
                  <a:lnTo>
                    <a:pt x="2696" y="184790"/>
                  </a:lnTo>
                  <a:lnTo>
                    <a:pt x="0" y="171450"/>
                  </a:lnTo>
                  <a:lnTo>
                    <a:pt x="0" y="3428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40508" y="5323331"/>
              <a:ext cx="357505" cy="456565"/>
            </a:xfrm>
            <a:custGeom>
              <a:avLst/>
              <a:gdLst/>
              <a:ahLst/>
              <a:cxnLst/>
              <a:rect l="l" t="t" r="r" b="b"/>
              <a:pathLst>
                <a:path w="357505" h="456564">
                  <a:moveTo>
                    <a:pt x="51752" y="56270"/>
                  </a:moveTo>
                  <a:lnTo>
                    <a:pt x="41836" y="64005"/>
                  </a:lnTo>
                  <a:lnTo>
                    <a:pt x="347091" y="456526"/>
                  </a:lnTo>
                  <a:lnTo>
                    <a:pt x="356997" y="448729"/>
                  </a:lnTo>
                  <a:lnTo>
                    <a:pt x="51752" y="56270"/>
                  </a:lnTo>
                  <a:close/>
                </a:path>
                <a:path w="357505" h="456564">
                  <a:moveTo>
                    <a:pt x="0" y="0"/>
                  </a:moveTo>
                  <a:lnTo>
                    <a:pt x="16764" y="83566"/>
                  </a:lnTo>
                  <a:lnTo>
                    <a:pt x="41836" y="64005"/>
                  </a:lnTo>
                  <a:lnTo>
                    <a:pt x="34036" y="53975"/>
                  </a:lnTo>
                  <a:lnTo>
                    <a:pt x="43942" y="46228"/>
                  </a:lnTo>
                  <a:lnTo>
                    <a:pt x="64625" y="46228"/>
                  </a:lnTo>
                  <a:lnTo>
                    <a:pt x="76835" y="36703"/>
                  </a:lnTo>
                  <a:lnTo>
                    <a:pt x="0" y="0"/>
                  </a:lnTo>
                  <a:close/>
                </a:path>
                <a:path w="357505" h="456564">
                  <a:moveTo>
                    <a:pt x="43942" y="46228"/>
                  </a:moveTo>
                  <a:lnTo>
                    <a:pt x="34036" y="53975"/>
                  </a:lnTo>
                  <a:lnTo>
                    <a:pt x="41836" y="64005"/>
                  </a:lnTo>
                  <a:lnTo>
                    <a:pt x="51752" y="56270"/>
                  </a:lnTo>
                  <a:lnTo>
                    <a:pt x="43942" y="46228"/>
                  </a:lnTo>
                  <a:close/>
                </a:path>
                <a:path w="357505" h="456564">
                  <a:moveTo>
                    <a:pt x="64625" y="46228"/>
                  </a:moveTo>
                  <a:lnTo>
                    <a:pt x="43942" y="46228"/>
                  </a:lnTo>
                  <a:lnTo>
                    <a:pt x="51752" y="56270"/>
                  </a:lnTo>
                  <a:lnTo>
                    <a:pt x="64625" y="46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1853183"/>
            <a:ext cx="3011805" cy="4010025"/>
            <a:chOff x="4572000" y="1853183"/>
            <a:chExt cx="3011805" cy="4010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1853183"/>
              <a:ext cx="3011424" cy="40096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4247" y="3523488"/>
              <a:ext cx="233171" cy="2087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20462" y="3141725"/>
              <a:ext cx="375285" cy="238125"/>
            </a:xfrm>
            <a:custGeom>
              <a:avLst/>
              <a:gdLst/>
              <a:ahLst/>
              <a:cxnLst/>
              <a:rect l="l" t="t" r="r" b="b"/>
              <a:pathLst>
                <a:path w="375285" h="238125">
                  <a:moveTo>
                    <a:pt x="0" y="39624"/>
                  </a:moveTo>
                  <a:lnTo>
                    <a:pt x="3119" y="24217"/>
                  </a:lnTo>
                  <a:lnTo>
                    <a:pt x="11620" y="11620"/>
                  </a:lnTo>
                  <a:lnTo>
                    <a:pt x="24217" y="3119"/>
                  </a:lnTo>
                  <a:lnTo>
                    <a:pt x="39624" y="0"/>
                  </a:lnTo>
                  <a:lnTo>
                    <a:pt x="335279" y="0"/>
                  </a:lnTo>
                  <a:lnTo>
                    <a:pt x="350686" y="3119"/>
                  </a:lnTo>
                  <a:lnTo>
                    <a:pt x="363283" y="11620"/>
                  </a:lnTo>
                  <a:lnTo>
                    <a:pt x="371784" y="24217"/>
                  </a:lnTo>
                  <a:lnTo>
                    <a:pt x="374903" y="39624"/>
                  </a:lnTo>
                  <a:lnTo>
                    <a:pt x="374903" y="198120"/>
                  </a:lnTo>
                  <a:lnTo>
                    <a:pt x="371784" y="213526"/>
                  </a:lnTo>
                  <a:lnTo>
                    <a:pt x="363283" y="226123"/>
                  </a:lnTo>
                  <a:lnTo>
                    <a:pt x="350686" y="234624"/>
                  </a:lnTo>
                  <a:lnTo>
                    <a:pt x="335279" y="237744"/>
                  </a:lnTo>
                  <a:lnTo>
                    <a:pt x="39624" y="237744"/>
                  </a:lnTo>
                  <a:lnTo>
                    <a:pt x="24217" y="234624"/>
                  </a:lnTo>
                  <a:lnTo>
                    <a:pt x="11620" y="226123"/>
                  </a:lnTo>
                  <a:lnTo>
                    <a:pt x="3119" y="213526"/>
                  </a:lnTo>
                  <a:lnTo>
                    <a:pt x="0" y="198120"/>
                  </a:lnTo>
                  <a:lnTo>
                    <a:pt x="0" y="396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49697" y="3717035"/>
              <a:ext cx="419734" cy="249554"/>
            </a:xfrm>
            <a:custGeom>
              <a:avLst/>
              <a:gdLst/>
              <a:ahLst/>
              <a:cxnLst/>
              <a:rect l="l" t="t" r="r" b="b"/>
              <a:pathLst>
                <a:path w="419735" h="249554">
                  <a:moveTo>
                    <a:pt x="350289" y="33058"/>
                  </a:moveTo>
                  <a:lnTo>
                    <a:pt x="0" y="238378"/>
                  </a:lnTo>
                  <a:lnTo>
                    <a:pt x="6350" y="249300"/>
                  </a:lnTo>
                  <a:lnTo>
                    <a:pt x="356708" y="44011"/>
                  </a:lnTo>
                  <a:lnTo>
                    <a:pt x="350289" y="33058"/>
                  </a:lnTo>
                  <a:close/>
                </a:path>
                <a:path w="419735" h="249554">
                  <a:moveTo>
                    <a:pt x="401858" y="26669"/>
                  </a:moveTo>
                  <a:lnTo>
                    <a:pt x="361188" y="26669"/>
                  </a:lnTo>
                  <a:lnTo>
                    <a:pt x="367664" y="37591"/>
                  </a:lnTo>
                  <a:lnTo>
                    <a:pt x="356708" y="44011"/>
                  </a:lnTo>
                  <a:lnTo>
                    <a:pt x="372744" y="71374"/>
                  </a:lnTo>
                  <a:lnTo>
                    <a:pt x="401858" y="26669"/>
                  </a:lnTo>
                  <a:close/>
                </a:path>
                <a:path w="419735" h="249554">
                  <a:moveTo>
                    <a:pt x="361188" y="26669"/>
                  </a:moveTo>
                  <a:lnTo>
                    <a:pt x="350289" y="33058"/>
                  </a:lnTo>
                  <a:lnTo>
                    <a:pt x="356708" y="44011"/>
                  </a:lnTo>
                  <a:lnTo>
                    <a:pt x="367664" y="37591"/>
                  </a:lnTo>
                  <a:lnTo>
                    <a:pt x="361188" y="26669"/>
                  </a:lnTo>
                  <a:close/>
                </a:path>
                <a:path w="419735" h="249554">
                  <a:moveTo>
                    <a:pt x="419226" y="0"/>
                  </a:moveTo>
                  <a:lnTo>
                    <a:pt x="334263" y="5714"/>
                  </a:lnTo>
                  <a:lnTo>
                    <a:pt x="350289" y="33058"/>
                  </a:lnTo>
                  <a:lnTo>
                    <a:pt x="361188" y="26669"/>
                  </a:lnTo>
                  <a:lnTo>
                    <a:pt x="401858" y="26669"/>
                  </a:lnTo>
                  <a:lnTo>
                    <a:pt x="4192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936" y="3378708"/>
            <a:ext cx="2828543" cy="203301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9" name="object 9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2" name="object 12"/>
          <p:cNvSpPr txBox="1"/>
          <p:nvPr/>
        </p:nvSpPr>
        <p:spPr>
          <a:xfrm>
            <a:off x="383540" y="1732446"/>
            <a:ext cx="3500754" cy="14585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(4)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사용자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테마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20" b="1">
                <a:latin typeface="굴림"/>
                <a:cs typeface="굴림"/>
              </a:rPr>
              <a:t>-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속성/왜래키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Font</a:t>
            </a:r>
            <a:r>
              <a:rPr dirty="0" sz="1800" spc="-6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색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변경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굴림"/>
              <a:cs typeface="굴림"/>
            </a:endParaRPr>
          </a:p>
          <a:p>
            <a:pPr marL="1771014">
              <a:lnSpc>
                <a:spcPct val="100000"/>
              </a:lnSpc>
            </a:pPr>
            <a:r>
              <a:rPr dirty="0" sz="1400" spc="-5">
                <a:latin typeface="Wingdings"/>
                <a:cs typeface="Wingdings"/>
              </a:rPr>
              <a:t></a:t>
            </a:r>
            <a:r>
              <a:rPr dirty="0" sz="1400">
                <a:latin typeface="굴림"/>
                <a:cs typeface="굴림"/>
              </a:rPr>
              <a:t>클릭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후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컬러를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변경</a:t>
            </a:r>
            <a:endParaRPr sz="1400">
              <a:latin typeface="굴림"/>
              <a:cs typeface="굴림"/>
            </a:endParaRPr>
          </a:p>
          <a:p>
            <a:pPr marL="1771014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>
                <a:latin typeface="굴림"/>
                <a:cs typeface="굴림"/>
              </a:rPr>
              <a:t>검은색색으로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8554" y="3945763"/>
            <a:ext cx="5410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Wingdings"/>
                <a:cs typeface="Wingdings"/>
              </a:rPr>
              <a:t></a:t>
            </a: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11323" y="3221354"/>
            <a:ext cx="687070" cy="995680"/>
            <a:chOff x="2211323" y="3221354"/>
            <a:chExt cx="687070" cy="99568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1323" y="4030979"/>
              <a:ext cx="187451" cy="1859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78963" y="3221354"/>
              <a:ext cx="519430" cy="784225"/>
            </a:xfrm>
            <a:custGeom>
              <a:avLst/>
              <a:gdLst/>
              <a:ahLst/>
              <a:cxnLst/>
              <a:rect l="l" t="t" r="r" b="b"/>
              <a:pathLst>
                <a:path w="519430" h="784225">
                  <a:moveTo>
                    <a:pt x="10033" y="699135"/>
                  </a:moveTo>
                  <a:lnTo>
                    <a:pt x="0" y="783717"/>
                  </a:lnTo>
                  <a:lnTo>
                    <a:pt x="73660" y="741045"/>
                  </a:lnTo>
                  <a:lnTo>
                    <a:pt x="63248" y="734187"/>
                  </a:lnTo>
                  <a:lnTo>
                    <a:pt x="40259" y="734187"/>
                  </a:lnTo>
                  <a:lnTo>
                    <a:pt x="29591" y="727202"/>
                  </a:lnTo>
                  <a:lnTo>
                    <a:pt x="36563" y="716609"/>
                  </a:lnTo>
                  <a:lnTo>
                    <a:pt x="10033" y="699135"/>
                  </a:lnTo>
                  <a:close/>
                </a:path>
                <a:path w="519430" h="784225">
                  <a:moveTo>
                    <a:pt x="36563" y="716609"/>
                  </a:moveTo>
                  <a:lnTo>
                    <a:pt x="29591" y="727202"/>
                  </a:lnTo>
                  <a:lnTo>
                    <a:pt x="40259" y="734187"/>
                  </a:lnTo>
                  <a:lnTo>
                    <a:pt x="47210" y="723623"/>
                  </a:lnTo>
                  <a:lnTo>
                    <a:pt x="36563" y="716609"/>
                  </a:lnTo>
                  <a:close/>
                </a:path>
                <a:path w="519430" h="784225">
                  <a:moveTo>
                    <a:pt x="47210" y="723623"/>
                  </a:moveTo>
                  <a:lnTo>
                    <a:pt x="40259" y="734187"/>
                  </a:lnTo>
                  <a:lnTo>
                    <a:pt x="63248" y="734187"/>
                  </a:lnTo>
                  <a:lnTo>
                    <a:pt x="47210" y="723623"/>
                  </a:lnTo>
                  <a:close/>
                </a:path>
                <a:path w="519430" h="784225">
                  <a:moveTo>
                    <a:pt x="508254" y="0"/>
                  </a:moveTo>
                  <a:lnTo>
                    <a:pt x="36563" y="716609"/>
                  </a:lnTo>
                  <a:lnTo>
                    <a:pt x="47210" y="723623"/>
                  </a:lnTo>
                  <a:lnTo>
                    <a:pt x="518922" y="6858"/>
                  </a:lnTo>
                  <a:lnTo>
                    <a:pt x="508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674747" y="5641644"/>
            <a:ext cx="5410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Wingdings"/>
                <a:cs typeface="Wingdings"/>
              </a:rPr>
              <a:t></a:t>
            </a: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96667" y="4962144"/>
            <a:ext cx="614680" cy="668655"/>
            <a:chOff x="2296667" y="4962144"/>
            <a:chExt cx="614680" cy="668655"/>
          </a:xfrm>
        </p:grpSpPr>
        <p:sp>
          <p:nvSpPr>
            <p:cNvPr id="19" name="object 19"/>
            <p:cNvSpPr/>
            <p:nvPr/>
          </p:nvSpPr>
          <p:spPr>
            <a:xfrm>
              <a:off x="2311145" y="4976622"/>
              <a:ext cx="512445" cy="205740"/>
            </a:xfrm>
            <a:custGeom>
              <a:avLst/>
              <a:gdLst/>
              <a:ahLst/>
              <a:cxnLst/>
              <a:rect l="l" t="t" r="r" b="b"/>
              <a:pathLst>
                <a:path w="512444" h="205739">
                  <a:moveTo>
                    <a:pt x="0" y="34289"/>
                  </a:moveTo>
                  <a:lnTo>
                    <a:pt x="2696" y="20949"/>
                  </a:lnTo>
                  <a:lnTo>
                    <a:pt x="10048" y="10048"/>
                  </a:lnTo>
                  <a:lnTo>
                    <a:pt x="20949" y="2696"/>
                  </a:lnTo>
                  <a:lnTo>
                    <a:pt x="34290" y="0"/>
                  </a:lnTo>
                  <a:lnTo>
                    <a:pt x="477774" y="0"/>
                  </a:lnTo>
                  <a:lnTo>
                    <a:pt x="491114" y="2696"/>
                  </a:lnTo>
                  <a:lnTo>
                    <a:pt x="502015" y="10048"/>
                  </a:lnTo>
                  <a:lnTo>
                    <a:pt x="509367" y="20949"/>
                  </a:lnTo>
                  <a:lnTo>
                    <a:pt x="512064" y="34289"/>
                  </a:lnTo>
                  <a:lnTo>
                    <a:pt x="512064" y="171450"/>
                  </a:lnTo>
                  <a:lnTo>
                    <a:pt x="509367" y="184790"/>
                  </a:lnTo>
                  <a:lnTo>
                    <a:pt x="502015" y="195691"/>
                  </a:lnTo>
                  <a:lnTo>
                    <a:pt x="491114" y="203043"/>
                  </a:lnTo>
                  <a:lnTo>
                    <a:pt x="477774" y="205739"/>
                  </a:lnTo>
                  <a:lnTo>
                    <a:pt x="34290" y="205739"/>
                  </a:lnTo>
                  <a:lnTo>
                    <a:pt x="20949" y="203043"/>
                  </a:lnTo>
                  <a:lnTo>
                    <a:pt x="10048" y="195691"/>
                  </a:lnTo>
                  <a:lnTo>
                    <a:pt x="2696" y="184790"/>
                  </a:lnTo>
                  <a:lnTo>
                    <a:pt x="0" y="171450"/>
                  </a:lnTo>
                  <a:lnTo>
                    <a:pt x="0" y="3428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55747" y="5173980"/>
              <a:ext cx="355600" cy="456565"/>
            </a:xfrm>
            <a:custGeom>
              <a:avLst/>
              <a:gdLst/>
              <a:ahLst/>
              <a:cxnLst/>
              <a:rect l="l" t="t" r="r" b="b"/>
              <a:pathLst>
                <a:path w="355600" h="456564">
                  <a:moveTo>
                    <a:pt x="51702" y="56374"/>
                  </a:moveTo>
                  <a:lnTo>
                    <a:pt x="41669" y="64126"/>
                  </a:lnTo>
                  <a:lnTo>
                    <a:pt x="345439" y="456514"/>
                  </a:lnTo>
                  <a:lnTo>
                    <a:pt x="355600" y="448741"/>
                  </a:lnTo>
                  <a:lnTo>
                    <a:pt x="51702" y="56374"/>
                  </a:lnTo>
                  <a:close/>
                </a:path>
                <a:path w="355600" h="456564">
                  <a:moveTo>
                    <a:pt x="0" y="0"/>
                  </a:moveTo>
                  <a:lnTo>
                    <a:pt x="16509" y="83566"/>
                  </a:lnTo>
                  <a:lnTo>
                    <a:pt x="41669" y="64126"/>
                  </a:lnTo>
                  <a:lnTo>
                    <a:pt x="33908" y="54102"/>
                  </a:lnTo>
                  <a:lnTo>
                    <a:pt x="43941" y="46355"/>
                  </a:lnTo>
                  <a:lnTo>
                    <a:pt x="64671" y="46355"/>
                  </a:lnTo>
                  <a:lnTo>
                    <a:pt x="76834" y="36957"/>
                  </a:lnTo>
                  <a:lnTo>
                    <a:pt x="0" y="0"/>
                  </a:lnTo>
                  <a:close/>
                </a:path>
                <a:path w="355600" h="456564">
                  <a:moveTo>
                    <a:pt x="43941" y="46355"/>
                  </a:moveTo>
                  <a:lnTo>
                    <a:pt x="33908" y="54102"/>
                  </a:lnTo>
                  <a:lnTo>
                    <a:pt x="41669" y="64126"/>
                  </a:lnTo>
                  <a:lnTo>
                    <a:pt x="51702" y="56374"/>
                  </a:lnTo>
                  <a:lnTo>
                    <a:pt x="43941" y="46355"/>
                  </a:lnTo>
                  <a:close/>
                </a:path>
                <a:path w="355600" h="456564">
                  <a:moveTo>
                    <a:pt x="64671" y="46355"/>
                  </a:moveTo>
                  <a:lnTo>
                    <a:pt x="43941" y="46355"/>
                  </a:lnTo>
                  <a:lnTo>
                    <a:pt x="51702" y="56374"/>
                  </a:lnTo>
                  <a:lnTo>
                    <a:pt x="64671" y="46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893811" y="4652264"/>
            <a:ext cx="91694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Wingdings"/>
                <a:cs typeface="Wingdings"/>
              </a:rPr>
              <a:t></a:t>
            </a:r>
            <a:r>
              <a:rPr dirty="0" sz="1400">
                <a:latin typeface="굴림"/>
                <a:cs typeface="굴림"/>
              </a:rPr>
              <a:t>클릭하여 </a:t>
            </a:r>
            <a:r>
              <a:rPr dirty="0" sz="1400" spc="-45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검은색으로  </a:t>
            </a:r>
            <a:r>
              <a:rPr dirty="0" sz="1400">
                <a:latin typeface="굴림"/>
                <a:cs typeface="굴림"/>
              </a:rPr>
              <a:t>변경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39000" y="4270247"/>
            <a:ext cx="664845" cy="357505"/>
            <a:chOff x="7239000" y="4270247"/>
            <a:chExt cx="664845" cy="357505"/>
          </a:xfrm>
        </p:grpSpPr>
        <p:sp>
          <p:nvSpPr>
            <p:cNvPr id="23" name="object 23"/>
            <p:cNvSpPr/>
            <p:nvPr/>
          </p:nvSpPr>
          <p:spPr>
            <a:xfrm>
              <a:off x="7470647" y="4375403"/>
              <a:ext cx="433070" cy="252729"/>
            </a:xfrm>
            <a:custGeom>
              <a:avLst/>
              <a:gdLst/>
              <a:ahLst/>
              <a:cxnLst/>
              <a:rect l="l" t="t" r="r" b="b"/>
              <a:pathLst>
                <a:path w="433070" h="252729">
                  <a:moveTo>
                    <a:pt x="69238" y="32521"/>
                  </a:moveTo>
                  <a:lnTo>
                    <a:pt x="62971" y="43420"/>
                  </a:lnTo>
                  <a:lnTo>
                    <a:pt x="426593" y="252349"/>
                  </a:lnTo>
                  <a:lnTo>
                    <a:pt x="432943" y="241427"/>
                  </a:lnTo>
                  <a:lnTo>
                    <a:pt x="69238" y="32521"/>
                  </a:lnTo>
                  <a:close/>
                </a:path>
                <a:path w="433070" h="252729">
                  <a:moveTo>
                    <a:pt x="0" y="0"/>
                  </a:moveTo>
                  <a:lnTo>
                    <a:pt x="47117" y="70993"/>
                  </a:lnTo>
                  <a:lnTo>
                    <a:pt x="62971" y="43420"/>
                  </a:lnTo>
                  <a:lnTo>
                    <a:pt x="51943" y="37084"/>
                  </a:lnTo>
                  <a:lnTo>
                    <a:pt x="58166" y="26162"/>
                  </a:lnTo>
                  <a:lnTo>
                    <a:pt x="72894" y="26162"/>
                  </a:lnTo>
                  <a:lnTo>
                    <a:pt x="85090" y="4953"/>
                  </a:lnTo>
                  <a:lnTo>
                    <a:pt x="0" y="0"/>
                  </a:lnTo>
                  <a:close/>
                </a:path>
                <a:path w="433070" h="252729">
                  <a:moveTo>
                    <a:pt x="58166" y="26162"/>
                  </a:moveTo>
                  <a:lnTo>
                    <a:pt x="51943" y="37084"/>
                  </a:lnTo>
                  <a:lnTo>
                    <a:pt x="62971" y="43420"/>
                  </a:lnTo>
                  <a:lnTo>
                    <a:pt x="69238" y="32521"/>
                  </a:lnTo>
                  <a:lnTo>
                    <a:pt x="58166" y="26162"/>
                  </a:lnTo>
                  <a:close/>
                </a:path>
                <a:path w="433070" h="252729">
                  <a:moveTo>
                    <a:pt x="72894" y="26162"/>
                  </a:moveTo>
                  <a:lnTo>
                    <a:pt x="58166" y="26162"/>
                  </a:lnTo>
                  <a:lnTo>
                    <a:pt x="69238" y="32521"/>
                  </a:lnTo>
                  <a:lnTo>
                    <a:pt x="72894" y="26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9000" y="4270247"/>
              <a:ext cx="234696" cy="210311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2469769"/>
            <a:ext cx="7687309" cy="3909695"/>
            <a:chOff x="1048511" y="2469769"/>
            <a:chExt cx="7687309" cy="3909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9240" y="3043427"/>
              <a:ext cx="3386327" cy="28590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511" y="2564892"/>
              <a:ext cx="3927348" cy="38145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93769" y="3777233"/>
              <a:ext cx="1403985" cy="1443355"/>
            </a:xfrm>
            <a:custGeom>
              <a:avLst/>
              <a:gdLst/>
              <a:ahLst/>
              <a:cxnLst/>
              <a:rect l="l" t="t" r="r" b="b"/>
              <a:pathLst>
                <a:path w="1403985" h="1443354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609600" y="0"/>
                  </a:lnTo>
                  <a:lnTo>
                    <a:pt x="624447" y="2988"/>
                  </a:lnTo>
                  <a:lnTo>
                    <a:pt x="636555" y="11144"/>
                  </a:lnTo>
                  <a:lnTo>
                    <a:pt x="644711" y="23252"/>
                  </a:lnTo>
                  <a:lnTo>
                    <a:pt x="647700" y="38100"/>
                  </a:lnTo>
                  <a:lnTo>
                    <a:pt x="647700" y="190500"/>
                  </a:lnTo>
                  <a:lnTo>
                    <a:pt x="644711" y="205347"/>
                  </a:lnTo>
                  <a:lnTo>
                    <a:pt x="636555" y="217455"/>
                  </a:lnTo>
                  <a:lnTo>
                    <a:pt x="624447" y="225611"/>
                  </a:lnTo>
                  <a:lnTo>
                    <a:pt x="609600" y="228600"/>
                  </a:lnTo>
                  <a:lnTo>
                    <a:pt x="38100" y="228600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500"/>
                  </a:lnTo>
                  <a:lnTo>
                    <a:pt x="0" y="38100"/>
                  </a:lnTo>
                  <a:close/>
                </a:path>
                <a:path w="1403985" h="1443354">
                  <a:moveTo>
                    <a:pt x="1098803" y="1246378"/>
                  </a:moveTo>
                  <a:lnTo>
                    <a:pt x="1101901" y="1231064"/>
                  </a:lnTo>
                  <a:lnTo>
                    <a:pt x="1110345" y="1218549"/>
                  </a:lnTo>
                  <a:lnTo>
                    <a:pt x="1122860" y="1210105"/>
                  </a:lnTo>
                  <a:lnTo>
                    <a:pt x="1138174" y="1207008"/>
                  </a:lnTo>
                  <a:lnTo>
                    <a:pt x="1364233" y="1207008"/>
                  </a:lnTo>
                  <a:lnTo>
                    <a:pt x="1379547" y="1210105"/>
                  </a:lnTo>
                  <a:lnTo>
                    <a:pt x="1392062" y="1218549"/>
                  </a:lnTo>
                  <a:lnTo>
                    <a:pt x="1400506" y="1231064"/>
                  </a:lnTo>
                  <a:lnTo>
                    <a:pt x="1403603" y="1246378"/>
                  </a:lnTo>
                  <a:lnTo>
                    <a:pt x="1403603" y="1403858"/>
                  </a:lnTo>
                  <a:lnTo>
                    <a:pt x="1400506" y="1419171"/>
                  </a:lnTo>
                  <a:lnTo>
                    <a:pt x="1392062" y="1431686"/>
                  </a:lnTo>
                  <a:lnTo>
                    <a:pt x="1379547" y="1440130"/>
                  </a:lnTo>
                  <a:lnTo>
                    <a:pt x="1364233" y="1443228"/>
                  </a:lnTo>
                  <a:lnTo>
                    <a:pt x="1138174" y="1443228"/>
                  </a:lnTo>
                  <a:lnTo>
                    <a:pt x="1122860" y="1440130"/>
                  </a:lnTo>
                  <a:lnTo>
                    <a:pt x="1110345" y="1431686"/>
                  </a:lnTo>
                  <a:lnTo>
                    <a:pt x="1101901" y="1419171"/>
                  </a:lnTo>
                  <a:lnTo>
                    <a:pt x="1098803" y="1403858"/>
                  </a:lnTo>
                  <a:lnTo>
                    <a:pt x="1098803" y="12463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10911" y="5023104"/>
              <a:ext cx="306705" cy="134620"/>
            </a:xfrm>
            <a:custGeom>
              <a:avLst/>
              <a:gdLst/>
              <a:ahLst/>
              <a:cxnLst/>
              <a:rect l="l" t="t" r="r" b="b"/>
              <a:pathLst>
                <a:path w="306704" h="134620">
                  <a:moveTo>
                    <a:pt x="239267" y="0"/>
                  </a:moveTo>
                  <a:lnTo>
                    <a:pt x="239267" y="33528"/>
                  </a:lnTo>
                  <a:lnTo>
                    <a:pt x="0" y="33528"/>
                  </a:lnTo>
                  <a:lnTo>
                    <a:pt x="0" y="100584"/>
                  </a:lnTo>
                  <a:lnTo>
                    <a:pt x="239267" y="100584"/>
                  </a:lnTo>
                  <a:lnTo>
                    <a:pt x="239267" y="134112"/>
                  </a:lnTo>
                  <a:lnTo>
                    <a:pt x="306324" y="67056"/>
                  </a:lnTo>
                  <a:lnTo>
                    <a:pt x="23926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10911" y="5023104"/>
              <a:ext cx="306705" cy="134620"/>
            </a:xfrm>
            <a:custGeom>
              <a:avLst/>
              <a:gdLst/>
              <a:ahLst/>
              <a:cxnLst/>
              <a:rect l="l" t="t" r="r" b="b"/>
              <a:pathLst>
                <a:path w="306704" h="134620">
                  <a:moveTo>
                    <a:pt x="0" y="33528"/>
                  </a:moveTo>
                  <a:lnTo>
                    <a:pt x="239267" y="33528"/>
                  </a:lnTo>
                  <a:lnTo>
                    <a:pt x="239267" y="0"/>
                  </a:lnTo>
                  <a:lnTo>
                    <a:pt x="306324" y="67056"/>
                  </a:lnTo>
                  <a:lnTo>
                    <a:pt x="239267" y="134112"/>
                  </a:lnTo>
                  <a:lnTo>
                    <a:pt x="239267" y="100584"/>
                  </a:lnTo>
                  <a:lnTo>
                    <a:pt x="0" y="100584"/>
                  </a:lnTo>
                  <a:lnTo>
                    <a:pt x="0" y="33528"/>
                  </a:lnTo>
                  <a:close/>
                </a:path>
              </a:pathLst>
            </a:custGeom>
            <a:ln w="12192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74714" y="3475482"/>
              <a:ext cx="835660" cy="603885"/>
            </a:xfrm>
            <a:custGeom>
              <a:avLst/>
              <a:gdLst/>
              <a:ahLst/>
              <a:cxnLst/>
              <a:rect l="l" t="t" r="r" b="b"/>
              <a:pathLst>
                <a:path w="835659" h="603885">
                  <a:moveTo>
                    <a:pt x="0" y="100583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734567" y="0"/>
                  </a:lnTo>
                  <a:lnTo>
                    <a:pt x="773697" y="7911"/>
                  </a:lnTo>
                  <a:lnTo>
                    <a:pt x="805672" y="29479"/>
                  </a:lnTo>
                  <a:lnTo>
                    <a:pt x="827240" y="61454"/>
                  </a:lnTo>
                  <a:lnTo>
                    <a:pt x="835152" y="100583"/>
                  </a:lnTo>
                  <a:lnTo>
                    <a:pt x="835152" y="502919"/>
                  </a:lnTo>
                  <a:lnTo>
                    <a:pt x="827240" y="542049"/>
                  </a:lnTo>
                  <a:lnTo>
                    <a:pt x="805672" y="574024"/>
                  </a:lnTo>
                  <a:lnTo>
                    <a:pt x="773697" y="595592"/>
                  </a:lnTo>
                  <a:lnTo>
                    <a:pt x="734567" y="603503"/>
                  </a:lnTo>
                  <a:lnTo>
                    <a:pt x="100584" y="603503"/>
                  </a:lnTo>
                  <a:lnTo>
                    <a:pt x="61454" y="595592"/>
                  </a:lnTo>
                  <a:lnTo>
                    <a:pt x="29479" y="574024"/>
                  </a:lnTo>
                  <a:lnTo>
                    <a:pt x="7911" y="542049"/>
                  </a:lnTo>
                  <a:lnTo>
                    <a:pt x="0" y="502919"/>
                  </a:lnTo>
                  <a:lnTo>
                    <a:pt x="0" y="10058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54417" y="2469769"/>
              <a:ext cx="361950" cy="959485"/>
            </a:xfrm>
            <a:custGeom>
              <a:avLst/>
              <a:gdLst/>
              <a:ahLst/>
              <a:cxnLst/>
              <a:rect l="l" t="t" r="r" b="b"/>
              <a:pathLst>
                <a:path w="361950" h="959485">
                  <a:moveTo>
                    <a:pt x="0" y="874648"/>
                  </a:moveTo>
                  <a:lnTo>
                    <a:pt x="9905" y="959230"/>
                  </a:lnTo>
                  <a:lnTo>
                    <a:pt x="70425" y="901700"/>
                  </a:lnTo>
                  <a:lnTo>
                    <a:pt x="37464" y="901700"/>
                  </a:lnTo>
                  <a:lnTo>
                    <a:pt x="25526" y="897381"/>
                  </a:lnTo>
                  <a:lnTo>
                    <a:pt x="29842" y="885443"/>
                  </a:lnTo>
                  <a:lnTo>
                    <a:pt x="0" y="874648"/>
                  </a:lnTo>
                  <a:close/>
                </a:path>
                <a:path w="361950" h="959485">
                  <a:moveTo>
                    <a:pt x="29842" y="885443"/>
                  </a:moveTo>
                  <a:lnTo>
                    <a:pt x="25526" y="897381"/>
                  </a:lnTo>
                  <a:lnTo>
                    <a:pt x="37464" y="901700"/>
                  </a:lnTo>
                  <a:lnTo>
                    <a:pt x="41780" y="889761"/>
                  </a:lnTo>
                  <a:lnTo>
                    <a:pt x="29842" y="885443"/>
                  </a:lnTo>
                  <a:close/>
                </a:path>
                <a:path w="361950" h="959485">
                  <a:moveTo>
                    <a:pt x="41780" y="889761"/>
                  </a:moveTo>
                  <a:lnTo>
                    <a:pt x="37464" y="901700"/>
                  </a:lnTo>
                  <a:lnTo>
                    <a:pt x="70425" y="901700"/>
                  </a:lnTo>
                  <a:lnTo>
                    <a:pt x="71627" y="900556"/>
                  </a:lnTo>
                  <a:lnTo>
                    <a:pt x="41780" y="889761"/>
                  </a:lnTo>
                  <a:close/>
                </a:path>
                <a:path w="361950" h="959485">
                  <a:moveTo>
                    <a:pt x="349884" y="0"/>
                  </a:moveTo>
                  <a:lnTo>
                    <a:pt x="29842" y="885443"/>
                  </a:lnTo>
                  <a:lnTo>
                    <a:pt x="41780" y="889761"/>
                  </a:lnTo>
                  <a:lnTo>
                    <a:pt x="361823" y="4317"/>
                  </a:lnTo>
                  <a:lnTo>
                    <a:pt x="349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11" name="object 11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383540" y="1732446"/>
            <a:ext cx="3121660" cy="7581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(4)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사용자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테마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20" b="1">
                <a:latin typeface="굴림"/>
                <a:cs typeface="굴림"/>
              </a:rPr>
              <a:t>-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A</a:t>
            </a:r>
            <a:r>
              <a:rPr dirty="0" sz="1800" b="1">
                <a:latin typeface="굴림"/>
                <a:cs typeface="굴림"/>
              </a:rPr>
              <a:t>nnotation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배경색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변경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9431" y="1710055"/>
            <a:ext cx="1004569" cy="668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Solid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>
                <a:latin typeface="굴림"/>
                <a:cs typeface="굴림"/>
              </a:rPr>
              <a:t>흰색</a:t>
            </a:r>
            <a:endParaRPr sz="14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latin typeface="Times New Roman"/>
                <a:cs typeface="Times New Roman"/>
              </a:rPr>
              <a:t>5</a:t>
            </a:r>
            <a:r>
              <a:rPr dirty="0" sz="1400">
                <a:latin typeface="Times New Roman"/>
                <a:cs typeface="Times New Roman"/>
              </a:rPr>
              <a:t>0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굴림"/>
                <a:cs typeface="굴림"/>
              </a:rPr>
              <a:t>으로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변경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72232" y="2279904"/>
          <a:ext cx="1087755" cy="1224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/>
                <a:gridCol w="507365"/>
              </a:tblGrid>
              <a:tr h="546100">
                <a:tc gridSpan="2">
                  <a:txBody>
                    <a:bodyPr vert="horz" lIns="0" tIns="889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30504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 gridSpan="2">
                  <a:txBody>
                    <a:bodyPr vert="horz" lIns="0" tIns="130810" rIns="0" bIns="0" anchor="t" anchorCtr="0"/>
                    <a:p>
                      <a:pPr marL="139065">
                        <a:lnSpc>
                          <a:spcPct val="100000"/>
                        </a:lnSpc>
                        <a:spcBef>
                          <a:spcPts val="1030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 rot="0">
            <a:off x="2462593" y="985837"/>
            <a:ext cx="1177925" cy="568960"/>
            <a:chOff x="2462593" y="985837"/>
            <a:chExt cx="1177925" cy="568960"/>
          </a:xfrm>
        </p:grpSpPr>
        <p:sp>
          <p:nvSpPr>
            <p:cNvPr id="4" name="object 4"/>
            <p:cNvSpPr/>
            <p:nvPr/>
          </p:nvSpPr>
          <p:spPr>
            <a:xfrm>
              <a:off x="2488184" y="1010919"/>
              <a:ext cx="1152525" cy="543560"/>
            </a:xfrm>
            <a:custGeom>
              <a:avLst/>
              <a:gd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" name="object 5"/>
            <p:cNvSpPr/>
            <p:nvPr/>
          </p:nvSpPr>
          <p:spPr>
            <a:xfrm>
              <a:off x="2467355" y="990600"/>
              <a:ext cx="1143000" cy="533400"/>
            </a:xfrm>
            <a:custGeom>
              <a:avLst/>
              <a:gd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2467355" y="990600"/>
              <a:ext cx="1143000" cy="533400"/>
            </a:xfrm>
            <a:custGeom>
              <a:avLst/>
              <a:gd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2999" y="5334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1927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돋움"/>
                <a:cs typeface="돋움"/>
              </a:rPr>
              <a:t>업무</a:t>
            </a:r>
            <a:r>
              <a:rPr sz="1200" spc="-55">
                <a:latin typeface="돋움"/>
                <a:cs typeface="돋움"/>
              </a:rPr>
              <a:t> </a:t>
            </a:r>
            <a:r>
              <a:rPr sz="120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  <a:defRPr/>
            </a:pPr>
            <a:r>
              <a:rPr sz="120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 rot="0">
            <a:off x="4000309" y="985837"/>
            <a:ext cx="1177925" cy="568960"/>
            <a:chOff x="4000309" y="985837"/>
            <a:chExt cx="1177925" cy="568960"/>
          </a:xfrm>
        </p:grpSpPr>
        <p:sp>
          <p:nvSpPr>
            <p:cNvPr id="9" name="object 9"/>
            <p:cNvSpPr/>
            <p:nvPr/>
          </p:nvSpPr>
          <p:spPr>
            <a:xfrm>
              <a:off x="4025900" y="1010919"/>
              <a:ext cx="1152525" cy="543560"/>
            </a:xfrm>
            <a:custGeom>
              <a:avLst/>
              <a:gd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5071" y="990600"/>
              <a:ext cx="1143000" cy="533400"/>
            </a:xfrm>
            <a:custGeom>
              <a:avLst/>
              <a:gd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5071" y="990600"/>
              <a:ext cx="1143000" cy="533400"/>
            </a:xfrm>
            <a:custGeom>
              <a:avLst/>
              <a:gd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9644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돋움"/>
                <a:cs typeface="돋움"/>
              </a:rPr>
              <a:t>논리적</a:t>
            </a:r>
            <a:r>
              <a:rPr sz="1200" spc="-55">
                <a:latin typeface="돋움"/>
                <a:cs typeface="돋움"/>
              </a:rPr>
              <a:t> </a:t>
            </a:r>
            <a:r>
              <a:rPr sz="1200" spc="-10">
                <a:latin typeface="돋움"/>
                <a:cs typeface="돋움"/>
              </a:rPr>
              <a:t>DB</a:t>
            </a:r>
            <a:endParaRPr sz="1200" spc="-1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  <a:defRPr/>
            </a:pPr>
            <a:r>
              <a:rPr sz="120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 rot="0">
            <a:off x="5524309" y="985837"/>
            <a:ext cx="1177925" cy="568960"/>
            <a:chOff x="5524309" y="985837"/>
            <a:chExt cx="1177925" cy="568960"/>
          </a:xfrm>
        </p:grpSpPr>
        <p:sp>
          <p:nvSpPr>
            <p:cNvPr id="14" name="object 14"/>
            <p:cNvSpPr/>
            <p:nvPr/>
          </p:nvSpPr>
          <p:spPr>
            <a:xfrm>
              <a:off x="5549900" y="1010919"/>
              <a:ext cx="1152525" cy="543560"/>
            </a:xfrm>
            <a:custGeom>
              <a:avLst/>
              <a:gd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9071" y="990600"/>
              <a:ext cx="1143000" cy="533400"/>
            </a:xfrm>
            <a:custGeom>
              <a:avLst/>
              <a:gd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9071" y="990600"/>
              <a:ext cx="1143000" cy="533400"/>
            </a:xfrm>
            <a:custGeom>
              <a:avLst/>
              <a:gd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33644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돋움"/>
                <a:cs typeface="돋움"/>
              </a:rPr>
              <a:t>물리적</a:t>
            </a:r>
            <a:r>
              <a:rPr sz="1200" spc="-55">
                <a:latin typeface="돋움"/>
                <a:cs typeface="돋움"/>
              </a:rPr>
              <a:t> </a:t>
            </a:r>
            <a:r>
              <a:rPr sz="1200" spc="-10">
                <a:latin typeface="돋움"/>
                <a:cs typeface="돋움"/>
              </a:rPr>
              <a:t>DB</a:t>
            </a:r>
            <a:endParaRPr sz="1200" spc="-10">
              <a:latin typeface="돋움"/>
              <a:cs typeface="돋움"/>
            </a:endParaRPr>
          </a:p>
          <a:p>
            <a:pPr marL="167640">
              <a:lnSpc>
                <a:spcPct val="100000"/>
              </a:lnSpc>
              <a:defRPr/>
            </a:pPr>
            <a:r>
              <a:rPr sz="1200">
                <a:latin typeface="돋움"/>
                <a:cs typeface="돋움"/>
              </a:rPr>
              <a:t>설계</a:t>
            </a:r>
            <a:r>
              <a:rPr sz="1200" spc="-50">
                <a:latin typeface="돋움"/>
                <a:cs typeface="돋움"/>
              </a:rPr>
              <a:t> </a:t>
            </a:r>
            <a:r>
              <a:rPr sz="1200" spc="-5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8" name="object 18"/>
          <p:cNvGrpSpPr/>
          <p:nvPr/>
        </p:nvGrpSpPr>
        <p:grpSpPr>
          <a:xfrm rot="0">
            <a:off x="7048309" y="985837"/>
            <a:ext cx="1177925" cy="568960"/>
            <a:chOff x="7048309" y="985837"/>
            <a:chExt cx="1177925" cy="568960"/>
          </a:xfrm>
        </p:grpSpPr>
        <p:sp>
          <p:nvSpPr>
            <p:cNvPr id="19" name="object 19"/>
            <p:cNvSpPr/>
            <p:nvPr/>
          </p:nvSpPr>
          <p:spPr>
            <a:xfrm>
              <a:off x="7073900" y="1010919"/>
              <a:ext cx="1152525" cy="543560"/>
            </a:xfrm>
            <a:custGeom>
              <a:avLst/>
              <a:gd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3071" y="990600"/>
              <a:ext cx="1143000" cy="533400"/>
            </a:xfrm>
            <a:custGeom>
              <a:avLst/>
              <a:gd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3071" y="990600"/>
              <a:ext cx="1143000" cy="533400"/>
            </a:xfrm>
            <a:custGeom>
              <a:avLst/>
              <a:gd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57643" y="1066546"/>
            <a:ext cx="1134110" cy="3911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67640" marR="101600" indent="-58419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돋움"/>
                <a:cs typeface="돋움"/>
              </a:rPr>
              <a:t>데이터베이스  구축</a:t>
            </a:r>
            <a:r>
              <a:rPr sz="1200" spc="-45">
                <a:latin typeface="돋움"/>
                <a:cs typeface="돋움"/>
              </a:rPr>
              <a:t> </a:t>
            </a:r>
            <a:r>
              <a:rPr sz="1200" spc="-5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57400" y="2305049"/>
            <a:ext cx="31750" cy="533400"/>
          </a:xfrm>
          <a:custGeom>
            <a:avLst/>
            <a:gdLst/>
            <a:rect l="l" t="t" r="r" b="b"/>
            <a:pathLst>
              <a:path w="31750" h="533400">
                <a:moveTo>
                  <a:pt x="31496" y="0"/>
                </a:moveTo>
                <a:lnTo>
                  <a:pt x="0" y="0"/>
                </a:lnTo>
                <a:lnTo>
                  <a:pt x="0" y="6350"/>
                </a:lnTo>
                <a:lnTo>
                  <a:pt x="0" y="12700"/>
                </a:lnTo>
                <a:lnTo>
                  <a:pt x="0" y="514350"/>
                </a:lnTo>
                <a:lnTo>
                  <a:pt x="19304" y="514350"/>
                </a:lnTo>
                <a:lnTo>
                  <a:pt x="19304" y="533400"/>
                </a:lnTo>
                <a:lnTo>
                  <a:pt x="31496" y="533400"/>
                </a:lnTo>
                <a:lnTo>
                  <a:pt x="31496" y="12700"/>
                </a:lnTo>
                <a:lnTo>
                  <a:pt x="314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4"/>
          <p:cNvSpPr/>
          <p:nvPr/>
        </p:nvSpPr>
        <p:spPr>
          <a:xfrm>
            <a:off x="2057400" y="3059429"/>
            <a:ext cx="31750" cy="527050"/>
          </a:xfrm>
          <a:custGeom>
            <a:avLst/>
            <a:gdLst/>
            <a:rect l="l" t="t" r="r" b="b"/>
            <a:pathLst>
              <a:path w="31750" h="527050">
                <a:moveTo>
                  <a:pt x="31496" y="6350"/>
                </a:moveTo>
                <a:lnTo>
                  <a:pt x="25400" y="6350"/>
                </a:lnTo>
                <a:lnTo>
                  <a:pt x="25400" y="0"/>
                </a:lnTo>
                <a:lnTo>
                  <a:pt x="0" y="0"/>
                </a:lnTo>
                <a:lnTo>
                  <a:pt x="0" y="508000"/>
                </a:lnTo>
                <a:lnTo>
                  <a:pt x="19304" y="508000"/>
                </a:lnTo>
                <a:lnTo>
                  <a:pt x="19304" y="527050"/>
                </a:lnTo>
                <a:lnTo>
                  <a:pt x="31496" y="527050"/>
                </a:lnTo>
                <a:lnTo>
                  <a:pt x="31496" y="63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object 25"/>
          <p:cNvSpPr/>
          <p:nvPr/>
        </p:nvSpPr>
        <p:spPr>
          <a:xfrm>
            <a:off x="2057400" y="3797300"/>
            <a:ext cx="30480" cy="533400"/>
          </a:xfrm>
          <a:custGeom>
            <a:avLst/>
            <a:gd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97026" y="986027"/>
          <a:ext cx="1143635" cy="418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81025"/>
              </a:tblGrid>
              <a:tr h="546100">
                <a:tc gridSpan="2">
                  <a:txBody>
                    <a:bodyPr vert="horz" lIns="0" tIns="88265" rIns="0" bIns="0" anchor="t" anchorCtr="0"/>
                    <a:p>
                      <a:pPr marL="418465" marR="183515" indent="-279400">
                        <a:lnSpc>
                          <a:spcPct val="100000"/>
                        </a:lnSpc>
                        <a:spcBef>
                          <a:spcPts val="695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설계를</a:t>
                      </a:r>
                      <a:r>
                        <a:rPr sz="1200" spc="-5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위한  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74866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 gridSpan="2">
                  <a:txBody>
                    <a:bodyPr vert="horz" lIns="0" tIns="88900" rIns="0" bIns="0" anchor="t" anchorCtr="0"/>
                    <a:p>
                      <a:pPr marL="215265" marR="107314" indent="-102235">
                        <a:lnSpc>
                          <a:spcPct val="100000"/>
                        </a:lnSpc>
                        <a:spcBef>
                          <a:spcPts val="700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데이터베이스  개요</a:t>
                      </a:r>
                      <a:r>
                        <a:rPr sz="1200" spc="-40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0193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465">
                <a:tc gridSpan="2">
                  <a:txBody>
                    <a:bodyPr vert="horz" lIns="0" tIns="88265" rIns="0" bIns="0" anchor="t" anchorCtr="0"/>
                    <a:p>
                      <a:pPr marL="110489">
                        <a:lnSpc>
                          <a:spcPct val="100000"/>
                        </a:lnSpc>
                        <a:spcBef>
                          <a:spcPts val="695"/>
                        </a:spcBef>
                        <a:defRPr/>
                      </a:pPr>
                      <a:r>
                        <a:rPr sz="1200" spc="-5">
                          <a:latin typeface="돋움"/>
                          <a:cs typeface="돋움"/>
                        </a:rPr>
                        <a:t>시스템구축</a:t>
                      </a:r>
                      <a:r>
                        <a:rPr sz="1200" spc="-95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&amp;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defRPr/>
                      </a:pPr>
                      <a:r>
                        <a:rPr sz="1200" spc="-5">
                          <a:latin typeface="돋움"/>
                          <a:cs typeface="돋움"/>
                        </a:rPr>
                        <a:t>DB설계</a:t>
                      </a:r>
                      <a:r>
                        <a:rPr sz="1200" spc="-85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19558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465">
                <a:tc gridSpan="2">
                  <a:txBody>
                    <a:bodyPr vert="horz" lIns="0" tIns="89535" rIns="0" bIns="0" anchor="t" anchorCtr="0"/>
                    <a:p>
                      <a:pPr marL="37465" marR="43180" indent="71120">
                        <a:lnSpc>
                          <a:spcPct val="100000"/>
                        </a:lnSpc>
                        <a:spcBef>
                          <a:spcPts val="705"/>
                        </a:spcBef>
                        <a:defRPr/>
                      </a:pPr>
                      <a:r>
                        <a:rPr sz="1200" spc="-5">
                          <a:latin typeface="돋움"/>
                          <a:cs typeface="돋움"/>
                        </a:rPr>
                        <a:t>DB </a:t>
                      </a:r>
                      <a:r>
                        <a:rPr sz="120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주요</a:t>
                      </a:r>
                      <a:r>
                        <a:rPr sz="1200" spc="400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개념 </a:t>
                      </a:r>
                      <a:r>
                        <a:rPr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159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465">
                <a:tc gridSpan="2">
                  <a:txBody>
                    <a:bodyPr vert="horz" lIns="0" tIns="89535" rIns="0" bIns="0" anchor="t" anchorCtr="0"/>
                    <a:p>
                      <a:pPr marL="240029" marR="81280" indent="-151130">
                        <a:lnSpc>
                          <a:spcPct val="100000"/>
                        </a:lnSpc>
                        <a:spcBef>
                          <a:spcPts val="705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모델링</a:t>
                      </a:r>
                      <a:r>
                        <a:rPr sz="1200" spc="-5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도구의  사용</a:t>
                      </a:r>
                      <a:r>
                        <a:rPr sz="1200" spc="-30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27" name="object 27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005071" y="2523744"/>
            <a:ext cx="228600" cy="76200"/>
          </a:xfrm>
          <a:prstGeom prst="rect">
            <a:avLst/>
          </a:prstGeom>
        </p:spPr>
      </p:pic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216400" y="2281427"/>
          <a:ext cx="1270635" cy="324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/>
                <a:gridCol w="594995"/>
              </a:tblGrid>
              <a:tr h="546100">
                <a:tc gridSpan="2">
                  <a:txBody>
                    <a:bodyPr vert="horz" lIns="0" tIns="88900" rIns="0" bIns="0" anchor="t" anchorCtr="0"/>
                    <a:p>
                      <a:pPr marL="290830" marR="178435" indent="-184785">
                        <a:lnSpc>
                          <a:spcPct val="100000"/>
                        </a:lnSpc>
                        <a:spcBef>
                          <a:spcPts val="700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식별자/관계의  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1526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 vert="horz" lIns="0" tIns="127635" rIns="0" bIns="0" anchor="t" anchorCtr="0"/>
                    <a:p>
                      <a:pPr marL="157480">
                        <a:lnSpc>
                          <a:spcPct val="100000"/>
                        </a:lnSpc>
                        <a:spcBef>
                          <a:spcPts val="1005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4193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 vert="horz" lIns="0" tIns="127635" rIns="0" bIns="0" anchor="t" anchorCtr="0"/>
                    <a:p>
                      <a:pPr marL="309880">
                        <a:lnSpc>
                          <a:spcPct val="100000"/>
                        </a:lnSpc>
                        <a:spcBef>
                          <a:spcPts val="1005"/>
                        </a:spcBef>
                        <a:defRPr/>
                      </a:pPr>
                      <a:r>
                        <a:rPr sz="1200" spc="-5">
                          <a:latin typeface="돋움"/>
                          <a:cs typeface="돋움"/>
                        </a:rPr>
                        <a:t>관</a:t>
                      </a:r>
                      <a:r>
                        <a:rPr sz="1200">
                          <a:latin typeface="돋움"/>
                          <a:cs typeface="돋움"/>
                        </a:rPr>
                        <a:t>계</a:t>
                      </a:r>
                      <a:r>
                        <a:rPr sz="1200" spc="-7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 vert="horz" lIns="0" tIns="127000" rIns="0" bIns="0" anchor="t" anchorCtr="0"/>
                    <a:p>
                      <a:pPr marL="81280">
                        <a:lnSpc>
                          <a:spcPct val="100000"/>
                        </a:lnSpc>
                        <a:spcBef>
                          <a:spcPts val="1000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외래식별자</a:t>
                      </a:r>
                      <a:r>
                        <a:rPr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 vert="horz" lIns="0" tIns="127635" rIns="0" bIns="0" anchor="t" anchorCtr="0"/>
                    <a:p>
                      <a:pPr marL="178435">
                        <a:lnSpc>
                          <a:spcPct val="100000"/>
                        </a:lnSpc>
                        <a:spcBef>
                          <a:spcPts val="1005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6871716" y="4422139"/>
            <a:ext cx="30480" cy="627380"/>
          </a:xfrm>
          <a:custGeom>
            <a:avLst/>
            <a:gdLst/>
            <a:rect l="l" t="t" r="r" b="b"/>
            <a:pathLst>
              <a:path w="30479" h="627379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607060"/>
                </a:lnTo>
                <a:lnTo>
                  <a:pt x="20828" y="607060"/>
                </a:lnTo>
                <a:lnTo>
                  <a:pt x="20828" y="627380"/>
                </a:lnTo>
                <a:lnTo>
                  <a:pt x="29972" y="62738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741923" y="2279904"/>
          <a:ext cx="1094739" cy="275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600709"/>
              </a:tblGrid>
              <a:tr h="546100">
                <a:tc gridSpan="2">
                  <a:txBody>
                    <a:bodyPr vert="horz" lIns="0" tIns="88900" rIns="0" bIns="0" anchor="t" anchorCtr="0"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1526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 vert="horz" lIns="0" tIns="36195" rIns="0" bIns="0" anchor="t" anchorCtr="0"/>
                    <a:p>
                      <a:pPr marL="385445" marR="245110" indent="-153035">
                        <a:lnSpc>
                          <a:spcPct val="100000"/>
                        </a:lnSpc>
                        <a:spcBef>
                          <a:spcPts val="285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세부속성  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4193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930">
                <a:tc gridSpan="2">
                  <a:txBody>
                    <a:bodyPr vert="horz" lIns="0" tIns="36195" rIns="0" bIns="0" anchor="t" anchorCtr="0"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  <a:defRPr/>
                      </a:pPr>
                      <a:r>
                        <a:rPr sz="1200" spc="-5">
                          <a:latin typeface="Arial"/>
                          <a:cs typeface="Arial"/>
                        </a:rPr>
                        <a:t>(8</a:t>
                      </a:r>
                      <a:r>
                        <a:rPr sz="1200" spc="-5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spc="-5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1082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715">
                <a:tc gridSpan="2">
                  <a:txBody>
                    <a:bodyPr vert="horz" lIns="0" tIns="36830" rIns="0" bIns="0" anchor="t" anchorCtr="0"/>
                    <a:p>
                      <a:pPr marL="208915" marR="191770" indent="92710" algn="just">
                        <a:lnSpc>
                          <a:spcPct val="100000"/>
                        </a:lnSpc>
                        <a:spcBef>
                          <a:spcPts val="290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도메인</a:t>
                      </a:r>
                      <a:r>
                        <a:rPr sz="1200">
                          <a:latin typeface="Arial"/>
                          <a:cs typeface="Arial"/>
                        </a:rPr>
                        <a:t>/ </a:t>
                      </a:r>
                      <a:r>
                        <a:rPr sz="1200" spc="5">
                          <a:latin typeface="Arial"/>
                          <a:cs typeface="Arial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정의</a:t>
                      </a:r>
                      <a:r>
                        <a:rPr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>
                          <a:latin typeface="Arial"/>
                          <a:cs typeface="Arial"/>
                        </a:rPr>
                        <a:t>(</a:t>
                      </a:r>
                      <a:r>
                        <a:rPr sz="1200" spc="5">
                          <a:latin typeface="Arial"/>
                          <a:cs typeface="Arial"/>
                        </a:rPr>
                        <a:t>9</a:t>
                      </a:r>
                      <a:r>
                        <a:rPr sz="120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071116" y="1223771"/>
            <a:ext cx="4986655" cy="81280"/>
          </a:xfrm>
          <a:custGeom>
            <a:avLst/>
            <a:gd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32" name="object 32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5529071" y="2523744"/>
            <a:ext cx="228600" cy="76200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6892543" y="3764279"/>
            <a:ext cx="9525" cy="434340"/>
          </a:xfrm>
          <a:custGeom>
            <a:avLst/>
            <a:gdLst/>
            <a:rect l="l" t="t" r="r" b="b"/>
            <a:pathLst>
              <a:path w="9525" h="434339">
                <a:moveTo>
                  <a:pt x="0" y="434340"/>
                </a:moveTo>
                <a:lnTo>
                  <a:pt x="9144" y="434340"/>
                </a:lnTo>
                <a:lnTo>
                  <a:pt x="9144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7069328" y="2279904"/>
          <a:ext cx="1089659" cy="32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568325"/>
              </a:tblGrid>
              <a:tr h="546100">
                <a:tc gridSpan="2">
                  <a:txBody>
                    <a:bodyPr vert="horz" lIns="0" tIns="889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통합및</a:t>
                      </a:r>
                      <a:r>
                        <a:rPr sz="1200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200" spc="-5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1526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 vert="horz" lIns="0" tIns="127635" rIns="0" bIns="0" anchor="t" anchorCtr="0"/>
                    <a:p>
                      <a:pPr marL="208279">
                        <a:lnSpc>
                          <a:spcPct val="100000"/>
                        </a:lnSpc>
                        <a:spcBef>
                          <a:spcPts val="1005"/>
                        </a:spcBef>
                        <a:defRPr/>
                      </a:pPr>
                      <a:r>
                        <a:rPr sz="1200" spc="-5">
                          <a:latin typeface="Arial"/>
                          <a:cs typeface="Arial"/>
                        </a:rPr>
                        <a:t>ERD</a:t>
                      </a:r>
                      <a:r>
                        <a:rPr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4193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 vert="horz" lIns="0" tIns="127635" rIns="0" bIns="0" anchor="t" anchorCtr="0"/>
                    <a:p>
                      <a:pPr marL="142875">
                        <a:lnSpc>
                          <a:spcPct val="100000"/>
                        </a:lnSpc>
                        <a:spcBef>
                          <a:spcPts val="1005"/>
                        </a:spcBef>
                        <a:defRPr/>
                      </a:pPr>
                      <a:r>
                        <a:rPr sz="1200" spc="-5">
                          <a:latin typeface="돋움"/>
                          <a:cs typeface="돋움"/>
                        </a:rPr>
                        <a:t>엔티</a:t>
                      </a:r>
                      <a:r>
                        <a:rPr sz="1200">
                          <a:latin typeface="돋움"/>
                          <a:cs typeface="돋움"/>
                        </a:rPr>
                        <a:t>티</a:t>
                      </a:r>
                      <a:r>
                        <a:rPr sz="1200" spc="-7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2352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59">
                <a:tc gridSpan="2">
                  <a:txBody>
                    <a:bodyPr vert="horz" lIns="0" tIns="127000" rIns="0" bIns="0" anchor="t" anchorCtr="0"/>
                    <a:p>
                      <a:pPr marL="211454">
                        <a:lnSpc>
                          <a:spcPct val="100000"/>
                        </a:lnSpc>
                        <a:spcBef>
                          <a:spcPts val="1000"/>
                        </a:spcBef>
                        <a:defRPr/>
                      </a:pPr>
                      <a:r>
                        <a:rPr sz="1200" spc="-5">
                          <a:latin typeface="돋움"/>
                          <a:cs typeface="돋움"/>
                        </a:rPr>
                        <a:t>관</a:t>
                      </a:r>
                      <a:r>
                        <a:rPr sz="1200">
                          <a:latin typeface="돋움"/>
                          <a:cs typeface="돋움"/>
                        </a:rPr>
                        <a:t>계</a:t>
                      </a:r>
                      <a:r>
                        <a:rPr sz="1200" spc="-7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4828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 vert="horz" lIns="0" tIns="127635" rIns="0" bIns="0" anchor="t" anchorCtr="0"/>
                    <a:p>
                      <a:pPr marL="213995">
                        <a:lnSpc>
                          <a:spcPct val="100000"/>
                        </a:lnSpc>
                        <a:spcBef>
                          <a:spcPts val="1005"/>
                        </a:spcBef>
                        <a:defRPr/>
                      </a:pPr>
                      <a:r>
                        <a:rPr sz="1200">
                          <a:latin typeface="돋움"/>
                          <a:cs typeface="돋움"/>
                        </a:rPr>
                        <a:t>속성</a:t>
                      </a:r>
                      <a:r>
                        <a:rPr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35" name="object 35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853428" y="2523744"/>
            <a:ext cx="228600" cy="76200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2895600" y="1524000"/>
            <a:ext cx="5257800" cy="762000"/>
          </a:xfrm>
          <a:custGeom>
            <a:avLst/>
            <a:gdLst/>
            <a:rect l="l" t="t" r="r" b="b"/>
            <a:pathLst>
              <a:path w="5257800" h="762000">
                <a:moveTo>
                  <a:pt x="1143000" y="0"/>
                </a:moveTo>
                <a:lnTo>
                  <a:pt x="0" y="762000"/>
                </a:lnTo>
              </a:path>
              <a:path w="5257800" h="762000">
                <a:moveTo>
                  <a:pt x="2272284" y="0"/>
                </a:moveTo>
                <a:lnTo>
                  <a:pt x="5257800" y="7482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37" name="object 37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728472" y="4567428"/>
            <a:ext cx="161544" cy="237744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4장.</a:t>
            </a:r>
            <a:r>
              <a:rPr spc="-65"/>
              <a:t> </a:t>
            </a:r>
            <a:r>
              <a:rPr spc="-50"/>
              <a:t>모델링</a:t>
            </a:r>
            <a:r>
              <a:rPr spc="-70"/>
              <a:t> </a:t>
            </a:r>
            <a:r>
              <a:rPr spc="-50"/>
              <a:t>도구</a:t>
            </a:r>
            <a:endParaRPr spc="-5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32357"/>
            <a:ext cx="6743065" cy="132461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585"/>
              </a:spcBef>
              <a:buAutoNum type="arabicParenBoth" startAt="5"/>
              <a:tabLst>
                <a:tab pos="426084" algn="l"/>
              </a:tabLst>
            </a:pPr>
            <a:r>
              <a:rPr dirty="0" sz="2000" spc="15" b="1">
                <a:latin typeface="굴림"/>
                <a:cs typeface="굴림"/>
              </a:rPr>
              <a:t>ERD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40" b="1">
                <a:latin typeface="굴림"/>
                <a:cs typeface="굴림"/>
              </a:rPr>
              <a:t>의</a:t>
            </a:r>
            <a:r>
              <a:rPr dirty="0" sz="2000" spc="-5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기본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b="1">
                <a:latin typeface="굴림"/>
                <a:cs typeface="굴림"/>
              </a:rPr>
              <a:t>display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5" b="1">
                <a:latin typeface="굴림"/>
                <a:cs typeface="굴림"/>
              </a:rPr>
              <a:t>level</a:t>
            </a:r>
            <a:r>
              <a:rPr dirty="0" sz="2000" spc="-5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"/>
              <a:buChar char="-"/>
              <a:tabLst>
                <a:tab pos="756285" algn="l"/>
                <a:tab pos="756920" algn="l"/>
              </a:tabLst>
            </a:pPr>
            <a:r>
              <a:rPr dirty="0" sz="1800" spc="15" b="1">
                <a:latin typeface="굴림"/>
                <a:cs typeface="굴림"/>
              </a:rPr>
              <a:t>ERD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는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여러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레벨로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display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할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수</a:t>
            </a:r>
            <a:r>
              <a:rPr dirty="0" sz="1800" spc="-4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있는데,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작성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시점에서는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dirty="0" sz="1800" b="1">
                <a:latin typeface="굴림"/>
                <a:cs typeface="굴림"/>
              </a:rPr>
              <a:t>attribute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level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하는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것이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좋음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"/>
              <a:buChar char="-"/>
              <a:tabLst>
                <a:tab pos="756285" algn="l"/>
                <a:tab pos="756920" algn="l"/>
              </a:tabLst>
            </a:pPr>
            <a:r>
              <a:rPr dirty="0" sz="1800" spc="25" b="1">
                <a:latin typeface="굴림"/>
                <a:cs typeface="굴림"/>
              </a:rPr>
              <a:t>메인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메뉴에서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[Diagram]→[Diagrams]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21891" y="3573779"/>
            <a:ext cx="6300470" cy="2075814"/>
            <a:chOff x="1421891" y="3573779"/>
            <a:chExt cx="6300470" cy="207581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1891" y="3573779"/>
              <a:ext cx="6300216" cy="20756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1289" y="4222241"/>
              <a:ext cx="719455" cy="862965"/>
            </a:xfrm>
            <a:custGeom>
              <a:avLst/>
              <a:gdLst/>
              <a:ahLst/>
              <a:cxnLst/>
              <a:rect l="l" t="t" r="r" b="b"/>
              <a:pathLst>
                <a:path w="719454" h="86296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599439" y="0"/>
                  </a:lnTo>
                  <a:lnTo>
                    <a:pt x="646086" y="9427"/>
                  </a:lnTo>
                  <a:lnTo>
                    <a:pt x="684196" y="35131"/>
                  </a:lnTo>
                  <a:lnTo>
                    <a:pt x="709900" y="73241"/>
                  </a:lnTo>
                  <a:lnTo>
                    <a:pt x="719327" y="119887"/>
                  </a:lnTo>
                  <a:lnTo>
                    <a:pt x="719327" y="742695"/>
                  </a:lnTo>
                  <a:lnTo>
                    <a:pt x="709900" y="789342"/>
                  </a:lnTo>
                  <a:lnTo>
                    <a:pt x="684196" y="827452"/>
                  </a:lnTo>
                  <a:lnTo>
                    <a:pt x="646086" y="853156"/>
                  </a:lnTo>
                  <a:lnTo>
                    <a:pt x="599439" y="862583"/>
                  </a:lnTo>
                  <a:lnTo>
                    <a:pt x="119887" y="862583"/>
                  </a:lnTo>
                  <a:lnTo>
                    <a:pt x="73241" y="853156"/>
                  </a:lnTo>
                  <a:lnTo>
                    <a:pt x="35131" y="827452"/>
                  </a:lnTo>
                  <a:lnTo>
                    <a:pt x="9427" y="789342"/>
                  </a:lnTo>
                  <a:lnTo>
                    <a:pt x="0" y="742695"/>
                  </a:lnTo>
                  <a:lnTo>
                    <a:pt x="0" y="11988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93189"/>
            <a:ext cx="39427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굴림"/>
                <a:cs typeface="굴림"/>
              </a:rPr>
              <a:t>(5)</a:t>
            </a:r>
            <a:r>
              <a:rPr dirty="0" sz="2000" spc="-6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ERD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40" b="1">
                <a:latin typeface="굴림"/>
                <a:cs typeface="굴림"/>
              </a:rPr>
              <a:t>의</a:t>
            </a:r>
            <a:r>
              <a:rPr dirty="0" sz="2000" spc="-5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기본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b="1">
                <a:latin typeface="굴림"/>
                <a:cs typeface="굴림"/>
              </a:rPr>
              <a:t>display</a:t>
            </a:r>
            <a:r>
              <a:rPr dirty="0" sz="2000" spc="-60" b="1">
                <a:latin typeface="굴림"/>
                <a:cs typeface="굴림"/>
              </a:rPr>
              <a:t> </a:t>
            </a:r>
            <a:r>
              <a:rPr dirty="0" sz="2000" spc="5" b="1">
                <a:latin typeface="굴림"/>
                <a:cs typeface="굴림"/>
              </a:rPr>
              <a:t>level</a:t>
            </a:r>
            <a:r>
              <a:rPr dirty="0" sz="2000" spc="-5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79676" y="2385060"/>
            <a:ext cx="4269105" cy="3467100"/>
            <a:chOff x="1979676" y="2385060"/>
            <a:chExt cx="4269105" cy="34671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676" y="2385060"/>
              <a:ext cx="4268724" cy="3467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94710" y="4293870"/>
              <a:ext cx="2691765" cy="629920"/>
            </a:xfrm>
            <a:custGeom>
              <a:avLst/>
              <a:gdLst/>
              <a:ahLst/>
              <a:cxnLst/>
              <a:rect l="l" t="t" r="r" b="b"/>
              <a:pathLst>
                <a:path w="2691765" h="629920">
                  <a:moveTo>
                    <a:pt x="0" y="450341"/>
                  </a:moveTo>
                  <a:lnTo>
                    <a:pt x="2809" y="436387"/>
                  </a:lnTo>
                  <a:lnTo>
                    <a:pt x="10477" y="425005"/>
                  </a:lnTo>
                  <a:lnTo>
                    <a:pt x="21859" y="417337"/>
                  </a:lnTo>
                  <a:lnTo>
                    <a:pt x="35813" y="414527"/>
                  </a:lnTo>
                  <a:lnTo>
                    <a:pt x="2655569" y="414527"/>
                  </a:lnTo>
                  <a:lnTo>
                    <a:pt x="2669524" y="417337"/>
                  </a:lnTo>
                  <a:lnTo>
                    <a:pt x="2680906" y="425005"/>
                  </a:lnTo>
                  <a:lnTo>
                    <a:pt x="2688574" y="436387"/>
                  </a:lnTo>
                  <a:lnTo>
                    <a:pt x="2691384" y="450341"/>
                  </a:lnTo>
                  <a:lnTo>
                    <a:pt x="2691384" y="593597"/>
                  </a:lnTo>
                  <a:lnTo>
                    <a:pt x="2688574" y="607552"/>
                  </a:lnTo>
                  <a:lnTo>
                    <a:pt x="2680906" y="618934"/>
                  </a:lnTo>
                  <a:lnTo>
                    <a:pt x="2669524" y="626602"/>
                  </a:lnTo>
                  <a:lnTo>
                    <a:pt x="2655569" y="629411"/>
                  </a:lnTo>
                  <a:lnTo>
                    <a:pt x="35813" y="629411"/>
                  </a:lnTo>
                  <a:lnTo>
                    <a:pt x="21859" y="626602"/>
                  </a:lnTo>
                  <a:lnTo>
                    <a:pt x="10477" y="618934"/>
                  </a:lnTo>
                  <a:lnTo>
                    <a:pt x="2809" y="607552"/>
                  </a:lnTo>
                  <a:lnTo>
                    <a:pt x="0" y="593597"/>
                  </a:lnTo>
                  <a:lnTo>
                    <a:pt x="0" y="450341"/>
                  </a:lnTo>
                  <a:close/>
                </a:path>
                <a:path w="2691765" h="629920">
                  <a:moveTo>
                    <a:pt x="746760" y="35813"/>
                  </a:moveTo>
                  <a:lnTo>
                    <a:pt x="749569" y="21859"/>
                  </a:lnTo>
                  <a:lnTo>
                    <a:pt x="757237" y="10477"/>
                  </a:lnTo>
                  <a:lnTo>
                    <a:pt x="768619" y="2809"/>
                  </a:lnTo>
                  <a:lnTo>
                    <a:pt x="782574" y="0"/>
                  </a:lnTo>
                  <a:lnTo>
                    <a:pt x="1142238" y="0"/>
                  </a:lnTo>
                  <a:lnTo>
                    <a:pt x="1156192" y="2809"/>
                  </a:lnTo>
                  <a:lnTo>
                    <a:pt x="1167574" y="10477"/>
                  </a:lnTo>
                  <a:lnTo>
                    <a:pt x="1175242" y="21859"/>
                  </a:lnTo>
                  <a:lnTo>
                    <a:pt x="1178052" y="35813"/>
                  </a:lnTo>
                  <a:lnTo>
                    <a:pt x="1178052" y="179069"/>
                  </a:lnTo>
                  <a:lnTo>
                    <a:pt x="1175242" y="193024"/>
                  </a:lnTo>
                  <a:lnTo>
                    <a:pt x="1167574" y="204406"/>
                  </a:lnTo>
                  <a:lnTo>
                    <a:pt x="1156192" y="212074"/>
                  </a:lnTo>
                  <a:lnTo>
                    <a:pt x="1142238" y="214883"/>
                  </a:lnTo>
                  <a:lnTo>
                    <a:pt x="782574" y="214883"/>
                  </a:lnTo>
                  <a:lnTo>
                    <a:pt x="768619" y="212074"/>
                  </a:lnTo>
                  <a:lnTo>
                    <a:pt x="757237" y="204406"/>
                  </a:lnTo>
                  <a:lnTo>
                    <a:pt x="749569" y="193024"/>
                  </a:lnTo>
                  <a:lnTo>
                    <a:pt x="746760" y="179069"/>
                  </a:lnTo>
                  <a:lnTo>
                    <a:pt x="746760" y="3581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2328" y="4745482"/>
            <a:ext cx="209486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돋움"/>
                <a:cs typeface="돋움"/>
              </a:rPr>
              <a:t>변경후</a:t>
            </a:r>
            <a:r>
              <a:rPr dirty="0" sz="1400" spc="-30">
                <a:latin typeface="돋움"/>
                <a:cs typeface="돋움"/>
              </a:rPr>
              <a:t> </a:t>
            </a:r>
            <a:r>
              <a:rPr dirty="0" sz="1400" spc="-5">
                <a:latin typeface="돋움"/>
                <a:cs typeface="돋움"/>
              </a:rPr>
              <a:t>[Close</a:t>
            </a:r>
            <a:r>
              <a:rPr dirty="0" sz="1400" spc="-15">
                <a:latin typeface="돋움"/>
                <a:cs typeface="돋움"/>
              </a:rPr>
              <a:t> </a:t>
            </a:r>
            <a:r>
              <a:rPr dirty="0" sz="1400">
                <a:latin typeface="돋움"/>
                <a:cs typeface="돋움"/>
              </a:rPr>
              <a:t>버튼</a:t>
            </a:r>
            <a:r>
              <a:rPr dirty="0" sz="1400" spc="-30">
                <a:latin typeface="돋움"/>
                <a:cs typeface="돋움"/>
              </a:rPr>
              <a:t> </a:t>
            </a:r>
            <a:r>
              <a:rPr dirty="0" sz="1400">
                <a:latin typeface="돋움"/>
                <a:cs typeface="돋움"/>
              </a:rPr>
              <a:t>클릭]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51304" y="6003035"/>
            <a:ext cx="4197350" cy="408940"/>
            <a:chOff x="2051304" y="6003035"/>
            <a:chExt cx="4197350" cy="40894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1304" y="6003035"/>
              <a:ext cx="4197096" cy="4084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79086" y="6073901"/>
              <a:ext cx="680085" cy="274320"/>
            </a:xfrm>
            <a:custGeom>
              <a:avLst/>
              <a:gdLst/>
              <a:ahLst/>
              <a:cxnLst/>
              <a:rect l="l" t="t" r="r" b="b"/>
              <a:pathLst>
                <a:path w="680085" h="274320">
                  <a:moveTo>
                    <a:pt x="0" y="45720"/>
                  </a:moveTo>
                  <a:lnTo>
                    <a:pt x="3589" y="27924"/>
                  </a:lnTo>
                  <a:lnTo>
                    <a:pt x="13382" y="13392"/>
                  </a:lnTo>
                  <a:lnTo>
                    <a:pt x="27914" y="3593"/>
                  </a:lnTo>
                  <a:lnTo>
                    <a:pt x="45719" y="0"/>
                  </a:lnTo>
                  <a:lnTo>
                    <a:pt x="633984" y="0"/>
                  </a:lnTo>
                  <a:lnTo>
                    <a:pt x="651789" y="3593"/>
                  </a:lnTo>
                  <a:lnTo>
                    <a:pt x="666321" y="13392"/>
                  </a:lnTo>
                  <a:lnTo>
                    <a:pt x="676114" y="27924"/>
                  </a:lnTo>
                  <a:lnTo>
                    <a:pt x="679703" y="45720"/>
                  </a:lnTo>
                  <a:lnTo>
                    <a:pt x="679703" y="228600"/>
                  </a:lnTo>
                  <a:lnTo>
                    <a:pt x="676114" y="246395"/>
                  </a:lnTo>
                  <a:lnTo>
                    <a:pt x="666321" y="260927"/>
                  </a:lnTo>
                  <a:lnTo>
                    <a:pt x="651789" y="270726"/>
                  </a:lnTo>
                  <a:lnTo>
                    <a:pt x="633984" y="274320"/>
                  </a:lnTo>
                  <a:lnTo>
                    <a:pt x="45719" y="274320"/>
                  </a:lnTo>
                  <a:lnTo>
                    <a:pt x="27914" y="270726"/>
                  </a:lnTo>
                  <a:lnTo>
                    <a:pt x="13382" y="260927"/>
                  </a:lnTo>
                  <a:lnTo>
                    <a:pt x="3589" y="246395"/>
                  </a:lnTo>
                  <a:lnTo>
                    <a:pt x="0" y="228600"/>
                  </a:lnTo>
                  <a:lnTo>
                    <a:pt x="0" y="4572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16989"/>
            <a:ext cx="16548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굴림"/>
                <a:cs typeface="굴림"/>
              </a:rPr>
              <a:t>(6)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Erwin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화면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4" name="object 4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527" y="1676400"/>
            <a:ext cx="5498591" cy="44363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17235" y="3779520"/>
            <a:ext cx="1054735" cy="5867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dirty="0" sz="1600" spc="-5">
                <a:solidFill>
                  <a:srgbClr val="FF0000"/>
                </a:solidFill>
                <a:latin typeface="굴림"/>
                <a:cs typeface="굴림"/>
              </a:rPr>
              <a:t>이곳에</a:t>
            </a:r>
            <a:endParaRPr sz="1600">
              <a:latin typeface="굴림"/>
              <a:cs typeface="굴림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ERD</a:t>
            </a:r>
            <a:r>
              <a:rPr dirty="0" sz="16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굴림"/>
                <a:cs typeface="굴림"/>
              </a:rPr>
              <a:t>작성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12023" y="2631820"/>
            <a:ext cx="574675" cy="509905"/>
          </a:xfrm>
          <a:custGeom>
            <a:avLst/>
            <a:gdLst/>
            <a:ahLst/>
            <a:cxnLst/>
            <a:rect l="l" t="t" r="r" b="b"/>
            <a:pathLst>
              <a:path w="574675" h="509905">
                <a:moveTo>
                  <a:pt x="31750" y="430529"/>
                </a:moveTo>
                <a:lnTo>
                  <a:pt x="0" y="509524"/>
                </a:lnTo>
                <a:lnTo>
                  <a:pt x="82296" y="487552"/>
                </a:lnTo>
                <a:lnTo>
                  <a:pt x="68674" y="472186"/>
                </a:lnTo>
                <a:lnTo>
                  <a:pt x="51689" y="472186"/>
                </a:lnTo>
                <a:lnTo>
                  <a:pt x="43306" y="462661"/>
                </a:lnTo>
                <a:lnTo>
                  <a:pt x="52787" y="454263"/>
                </a:lnTo>
                <a:lnTo>
                  <a:pt x="31750" y="430529"/>
                </a:lnTo>
                <a:close/>
              </a:path>
              <a:path w="574675" h="509905">
                <a:moveTo>
                  <a:pt x="52787" y="454263"/>
                </a:moveTo>
                <a:lnTo>
                  <a:pt x="43306" y="462661"/>
                </a:lnTo>
                <a:lnTo>
                  <a:pt x="51689" y="472186"/>
                </a:lnTo>
                <a:lnTo>
                  <a:pt x="61203" y="463758"/>
                </a:lnTo>
                <a:lnTo>
                  <a:pt x="52787" y="454263"/>
                </a:lnTo>
                <a:close/>
              </a:path>
              <a:path w="574675" h="509905">
                <a:moveTo>
                  <a:pt x="61203" y="463758"/>
                </a:moveTo>
                <a:lnTo>
                  <a:pt x="51689" y="472186"/>
                </a:lnTo>
                <a:lnTo>
                  <a:pt x="68674" y="472186"/>
                </a:lnTo>
                <a:lnTo>
                  <a:pt x="61203" y="463758"/>
                </a:lnTo>
                <a:close/>
              </a:path>
              <a:path w="574675" h="509905">
                <a:moveTo>
                  <a:pt x="565657" y="0"/>
                </a:moveTo>
                <a:lnTo>
                  <a:pt x="52787" y="454263"/>
                </a:lnTo>
                <a:lnTo>
                  <a:pt x="61203" y="463758"/>
                </a:lnTo>
                <a:lnTo>
                  <a:pt x="574167" y="9398"/>
                </a:lnTo>
                <a:lnTo>
                  <a:pt x="5656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328786" y="2329433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굴림"/>
                <a:cs typeface="굴림"/>
              </a:rPr>
              <a:t>클릭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311" y="2636520"/>
            <a:ext cx="4825365" cy="3487420"/>
            <a:chOff x="972311" y="2636520"/>
            <a:chExt cx="4825365" cy="3487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311" y="2636520"/>
              <a:ext cx="4320540" cy="34869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40707" y="4274439"/>
              <a:ext cx="1656714" cy="434975"/>
            </a:xfrm>
            <a:custGeom>
              <a:avLst/>
              <a:gdLst/>
              <a:ahLst/>
              <a:cxnLst/>
              <a:rect l="l" t="t" r="r" b="b"/>
              <a:pathLst>
                <a:path w="1656714" h="434975">
                  <a:moveTo>
                    <a:pt x="75492" y="30876"/>
                  </a:moveTo>
                  <a:lnTo>
                    <a:pt x="72424" y="43191"/>
                  </a:lnTo>
                  <a:lnTo>
                    <a:pt x="1653539" y="434848"/>
                  </a:lnTo>
                  <a:lnTo>
                    <a:pt x="1656588" y="422402"/>
                  </a:lnTo>
                  <a:lnTo>
                    <a:pt x="75492" y="30876"/>
                  </a:lnTo>
                  <a:close/>
                </a:path>
                <a:path w="1656714" h="434975">
                  <a:moveTo>
                    <a:pt x="83184" y="0"/>
                  </a:moveTo>
                  <a:lnTo>
                    <a:pt x="0" y="18668"/>
                  </a:lnTo>
                  <a:lnTo>
                    <a:pt x="64769" y="73913"/>
                  </a:lnTo>
                  <a:lnTo>
                    <a:pt x="72424" y="43191"/>
                  </a:lnTo>
                  <a:lnTo>
                    <a:pt x="60070" y="40131"/>
                  </a:lnTo>
                  <a:lnTo>
                    <a:pt x="63118" y="27812"/>
                  </a:lnTo>
                  <a:lnTo>
                    <a:pt x="76255" y="27812"/>
                  </a:lnTo>
                  <a:lnTo>
                    <a:pt x="83184" y="0"/>
                  </a:lnTo>
                  <a:close/>
                </a:path>
                <a:path w="1656714" h="434975">
                  <a:moveTo>
                    <a:pt x="63118" y="27812"/>
                  </a:moveTo>
                  <a:lnTo>
                    <a:pt x="60070" y="40131"/>
                  </a:lnTo>
                  <a:lnTo>
                    <a:pt x="72424" y="43191"/>
                  </a:lnTo>
                  <a:lnTo>
                    <a:pt x="75492" y="30876"/>
                  </a:lnTo>
                  <a:lnTo>
                    <a:pt x="63118" y="27812"/>
                  </a:lnTo>
                  <a:close/>
                </a:path>
                <a:path w="1656714" h="434975">
                  <a:moveTo>
                    <a:pt x="76255" y="27812"/>
                  </a:moveTo>
                  <a:lnTo>
                    <a:pt x="63118" y="27812"/>
                  </a:lnTo>
                  <a:lnTo>
                    <a:pt x="75492" y="30876"/>
                  </a:lnTo>
                  <a:lnTo>
                    <a:pt x="76255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6" name="object 6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83540" y="1732446"/>
            <a:ext cx="2935605" cy="7581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(7)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30" b="1">
                <a:latin typeface="굴림"/>
                <a:cs typeface="굴림"/>
              </a:rPr>
              <a:t>모델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테마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굴림"/>
                <a:cs typeface="굴림"/>
              </a:rPr>
              <a:t>-</a:t>
            </a:r>
            <a:r>
              <a:rPr dirty="0" sz="2000" spc="-4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바탕화면</a:t>
            </a:r>
            <a:r>
              <a:rPr dirty="0" sz="1800" spc="-3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배경색</a:t>
            </a:r>
            <a:r>
              <a:rPr dirty="0" sz="1800" spc="-3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변경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8603" y="4532833"/>
            <a:ext cx="153797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굴림"/>
                <a:cs typeface="굴림"/>
              </a:rPr>
              <a:t>마우</a:t>
            </a:r>
            <a:r>
              <a:rPr dirty="0" sz="1400" spc="5">
                <a:latin typeface="굴림"/>
                <a:cs typeface="굴림"/>
              </a:rPr>
              <a:t>스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오른</a:t>
            </a:r>
            <a:r>
              <a:rPr dirty="0" sz="1400" spc="5">
                <a:latin typeface="굴림"/>
                <a:cs typeface="굴림"/>
              </a:rPr>
              <a:t>쪽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버튼</a:t>
            </a:r>
            <a:endParaRPr sz="14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Property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40" y="1789176"/>
            <a:ext cx="4753610" cy="3743325"/>
            <a:chOff x="3596640" y="1789176"/>
            <a:chExt cx="4753610" cy="3743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40" y="1789176"/>
              <a:ext cx="4753356" cy="3742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49218" y="3934205"/>
              <a:ext cx="4429125" cy="1071880"/>
            </a:xfrm>
            <a:custGeom>
              <a:avLst/>
              <a:gdLst/>
              <a:ahLst/>
              <a:cxnLst/>
              <a:rect l="l" t="t" r="r" b="b"/>
              <a:pathLst>
                <a:path w="4429125" h="107187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515874" y="0"/>
                  </a:lnTo>
                  <a:lnTo>
                    <a:pt x="534572" y="3768"/>
                  </a:lnTo>
                  <a:lnTo>
                    <a:pt x="549830" y="14049"/>
                  </a:lnTo>
                  <a:lnTo>
                    <a:pt x="560111" y="29307"/>
                  </a:lnTo>
                  <a:lnTo>
                    <a:pt x="563880" y="48006"/>
                  </a:lnTo>
                  <a:lnTo>
                    <a:pt x="563880" y="240030"/>
                  </a:lnTo>
                  <a:lnTo>
                    <a:pt x="560111" y="258728"/>
                  </a:lnTo>
                  <a:lnTo>
                    <a:pt x="549830" y="273986"/>
                  </a:lnTo>
                  <a:lnTo>
                    <a:pt x="534572" y="284267"/>
                  </a:lnTo>
                  <a:lnTo>
                    <a:pt x="515874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30"/>
                  </a:lnTo>
                  <a:lnTo>
                    <a:pt x="0" y="48006"/>
                  </a:lnTo>
                  <a:close/>
                </a:path>
                <a:path w="4429125" h="1071879">
                  <a:moveTo>
                    <a:pt x="1354836" y="831342"/>
                  </a:moveTo>
                  <a:lnTo>
                    <a:pt x="1358604" y="812643"/>
                  </a:lnTo>
                  <a:lnTo>
                    <a:pt x="1368885" y="797385"/>
                  </a:lnTo>
                  <a:lnTo>
                    <a:pt x="1384143" y="787104"/>
                  </a:lnTo>
                  <a:lnTo>
                    <a:pt x="1402842" y="783336"/>
                  </a:lnTo>
                  <a:lnTo>
                    <a:pt x="4380738" y="783336"/>
                  </a:lnTo>
                  <a:lnTo>
                    <a:pt x="4399436" y="787104"/>
                  </a:lnTo>
                  <a:lnTo>
                    <a:pt x="4414694" y="797385"/>
                  </a:lnTo>
                  <a:lnTo>
                    <a:pt x="4424975" y="812643"/>
                  </a:lnTo>
                  <a:lnTo>
                    <a:pt x="4428744" y="831342"/>
                  </a:lnTo>
                  <a:lnTo>
                    <a:pt x="4428744" y="1023366"/>
                  </a:lnTo>
                  <a:lnTo>
                    <a:pt x="4424975" y="1042064"/>
                  </a:lnTo>
                  <a:lnTo>
                    <a:pt x="4414694" y="1057322"/>
                  </a:lnTo>
                  <a:lnTo>
                    <a:pt x="4399436" y="1067603"/>
                  </a:lnTo>
                  <a:lnTo>
                    <a:pt x="4380738" y="1071372"/>
                  </a:lnTo>
                  <a:lnTo>
                    <a:pt x="1402842" y="1071372"/>
                  </a:lnTo>
                  <a:lnTo>
                    <a:pt x="1384143" y="1067603"/>
                  </a:lnTo>
                  <a:lnTo>
                    <a:pt x="1368885" y="1057322"/>
                  </a:lnTo>
                  <a:lnTo>
                    <a:pt x="1358604" y="1042064"/>
                  </a:lnTo>
                  <a:lnTo>
                    <a:pt x="1354836" y="1023366"/>
                  </a:lnTo>
                  <a:lnTo>
                    <a:pt x="1354836" y="83134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6" name="object 6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83540" y="1793189"/>
            <a:ext cx="2354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굴림"/>
                <a:cs typeface="굴림"/>
              </a:rPr>
              <a:t>(7)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30" b="1">
                <a:latin typeface="굴림"/>
                <a:cs typeface="굴림"/>
              </a:rPr>
              <a:t>모델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테마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바꾸기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6571" y="4734814"/>
            <a:ext cx="22332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굴림"/>
                <a:cs typeface="굴림"/>
              </a:rPr>
              <a:t>테마를</a:t>
            </a:r>
            <a:r>
              <a:rPr dirty="0" sz="1400" spc="215">
                <a:latin typeface="굴림"/>
                <a:cs typeface="굴림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he</a:t>
            </a:r>
            <a:r>
              <a:rPr dirty="0" sz="1400" spc="-25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굴림"/>
                <a:cs typeface="굴림"/>
              </a:rPr>
              <a:t>으로</a:t>
            </a:r>
            <a:r>
              <a:rPr dirty="0" sz="1400" spc="-12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변경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43783" y="2595372"/>
            <a:ext cx="3764279" cy="3822700"/>
            <a:chOff x="2843783" y="2595372"/>
            <a:chExt cx="3764279" cy="3822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3783" y="2595372"/>
              <a:ext cx="3726179" cy="38221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7697" y="2853690"/>
              <a:ext cx="3671570" cy="1694814"/>
            </a:xfrm>
            <a:custGeom>
              <a:avLst/>
              <a:gdLst/>
              <a:ahLst/>
              <a:cxnLst/>
              <a:rect l="l" t="t" r="r" b="b"/>
              <a:pathLst>
                <a:path w="3671570" h="1694814">
                  <a:moveTo>
                    <a:pt x="286512" y="37084"/>
                  </a:moveTo>
                  <a:lnTo>
                    <a:pt x="289431" y="22663"/>
                  </a:lnTo>
                  <a:lnTo>
                    <a:pt x="297386" y="10874"/>
                  </a:lnTo>
                  <a:lnTo>
                    <a:pt x="309175" y="2919"/>
                  </a:lnTo>
                  <a:lnTo>
                    <a:pt x="323595" y="0"/>
                  </a:lnTo>
                  <a:lnTo>
                    <a:pt x="680719" y="0"/>
                  </a:lnTo>
                  <a:lnTo>
                    <a:pt x="695140" y="2919"/>
                  </a:lnTo>
                  <a:lnTo>
                    <a:pt x="706929" y="10874"/>
                  </a:lnTo>
                  <a:lnTo>
                    <a:pt x="714884" y="22663"/>
                  </a:lnTo>
                  <a:lnTo>
                    <a:pt x="717803" y="37084"/>
                  </a:lnTo>
                  <a:lnTo>
                    <a:pt x="717803" y="185420"/>
                  </a:lnTo>
                  <a:lnTo>
                    <a:pt x="714884" y="199840"/>
                  </a:lnTo>
                  <a:lnTo>
                    <a:pt x="706929" y="211629"/>
                  </a:lnTo>
                  <a:lnTo>
                    <a:pt x="695140" y="219584"/>
                  </a:lnTo>
                  <a:lnTo>
                    <a:pt x="680719" y="222504"/>
                  </a:lnTo>
                  <a:lnTo>
                    <a:pt x="323595" y="222504"/>
                  </a:lnTo>
                  <a:lnTo>
                    <a:pt x="309175" y="219584"/>
                  </a:lnTo>
                  <a:lnTo>
                    <a:pt x="297386" y="211629"/>
                  </a:lnTo>
                  <a:lnTo>
                    <a:pt x="289431" y="199840"/>
                  </a:lnTo>
                  <a:lnTo>
                    <a:pt x="286512" y="185420"/>
                  </a:lnTo>
                  <a:lnTo>
                    <a:pt x="286512" y="37084"/>
                  </a:lnTo>
                  <a:close/>
                </a:path>
                <a:path w="3671570" h="1694814">
                  <a:moveTo>
                    <a:pt x="0" y="1510538"/>
                  </a:moveTo>
                  <a:lnTo>
                    <a:pt x="2897" y="1496210"/>
                  </a:lnTo>
                  <a:lnTo>
                    <a:pt x="10794" y="1484503"/>
                  </a:lnTo>
                  <a:lnTo>
                    <a:pt x="22502" y="1476605"/>
                  </a:lnTo>
                  <a:lnTo>
                    <a:pt x="36829" y="1473708"/>
                  </a:lnTo>
                  <a:lnTo>
                    <a:pt x="3634485" y="1473708"/>
                  </a:lnTo>
                  <a:lnTo>
                    <a:pt x="3648813" y="1476605"/>
                  </a:lnTo>
                  <a:lnTo>
                    <a:pt x="3660521" y="1484503"/>
                  </a:lnTo>
                  <a:lnTo>
                    <a:pt x="3668418" y="1496210"/>
                  </a:lnTo>
                  <a:lnTo>
                    <a:pt x="3671316" y="1510538"/>
                  </a:lnTo>
                  <a:lnTo>
                    <a:pt x="3671316" y="1657858"/>
                  </a:lnTo>
                  <a:lnTo>
                    <a:pt x="3668418" y="1672185"/>
                  </a:lnTo>
                  <a:lnTo>
                    <a:pt x="3660521" y="1683893"/>
                  </a:lnTo>
                  <a:lnTo>
                    <a:pt x="3648813" y="1691790"/>
                  </a:lnTo>
                  <a:lnTo>
                    <a:pt x="3634485" y="1694688"/>
                  </a:lnTo>
                  <a:lnTo>
                    <a:pt x="36829" y="1694688"/>
                  </a:lnTo>
                  <a:lnTo>
                    <a:pt x="22502" y="1691790"/>
                  </a:lnTo>
                  <a:lnTo>
                    <a:pt x="10794" y="1683893"/>
                  </a:lnTo>
                  <a:lnTo>
                    <a:pt x="2897" y="1672185"/>
                  </a:lnTo>
                  <a:lnTo>
                    <a:pt x="0" y="1657858"/>
                  </a:lnTo>
                  <a:lnTo>
                    <a:pt x="0" y="151053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6" name="object 6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83540" y="1696683"/>
            <a:ext cx="5654675" cy="78867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000" spc="10" b="1">
                <a:latin typeface="굴림"/>
                <a:cs typeface="굴림"/>
              </a:rPr>
              <a:t>(7)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30" b="1">
                <a:latin typeface="굴림"/>
                <a:cs typeface="굴림"/>
              </a:rPr>
              <a:t>모델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테마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바꾸기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dirty="0" sz="1800">
                <a:latin typeface="굴림"/>
                <a:cs typeface="굴림"/>
              </a:rPr>
              <a:t>- </a:t>
            </a:r>
            <a:r>
              <a:rPr dirty="0" sz="1800" spc="15" b="1">
                <a:latin typeface="굴림"/>
                <a:cs typeface="굴림"/>
              </a:rPr>
              <a:t>엔티티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테마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변경: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[Model]→[Model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Properties]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065" y="4394961"/>
            <a:ext cx="2186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굴림"/>
                <a:cs typeface="굴림"/>
              </a:rPr>
              <a:t>테마를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he</a:t>
            </a:r>
            <a:r>
              <a:rPr dirty="0" sz="1400" spc="-25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굴림"/>
                <a:cs typeface="굴림"/>
              </a:rPr>
              <a:t>으로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변경</a:t>
            </a:r>
            <a:endParaRPr sz="1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3888" y="2484120"/>
            <a:ext cx="4826635" cy="3609340"/>
            <a:chOff x="2913888" y="2484120"/>
            <a:chExt cx="4826635" cy="3609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8896" y="2484120"/>
              <a:ext cx="4381500" cy="3608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20134" y="3016758"/>
              <a:ext cx="381000" cy="360045"/>
            </a:xfrm>
            <a:custGeom>
              <a:avLst/>
              <a:gdLst/>
              <a:ahLst/>
              <a:cxnLst/>
              <a:rect l="l" t="t" r="r" b="b"/>
              <a:pathLst>
                <a:path w="381000" h="360045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321055" y="0"/>
                  </a:lnTo>
                  <a:lnTo>
                    <a:pt x="344406" y="4704"/>
                  </a:lnTo>
                  <a:lnTo>
                    <a:pt x="363458" y="17541"/>
                  </a:lnTo>
                  <a:lnTo>
                    <a:pt x="376295" y="36593"/>
                  </a:lnTo>
                  <a:lnTo>
                    <a:pt x="381000" y="59943"/>
                  </a:lnTo>
                  <a:lnTo>
                    <a:pt x="381000" y="299719"/>
                  </a:lnTo>
                  <a:lnTo>
                    <a:pt x="376295" y="323070"/>
                  </a:lnTo>
                  <a:lnTo>
                    <a:pt x="363458" y="342122"/>
                  </a:lnTo>
                  <a:lnTo>
                    <a:pt x="344406" y="354959"/>
                  </a:lnTo>
                  <a:lnTo>
                    <a:pt x="321055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13888" y="3223260"/>
              <a:ext cx="1184275" cy="661035"/>
            </a:xfrm>
            <a:custGeom>
              <a:avLst/>
              <a:gdLst/>
              <a:ahLst/>
              <a:cxnLst/>
              <a:rect l="l" t="t" r="r" b="b"/>
              <a:pathLst>
                <a:path w="1184275" h="661035">
                  <a:moveTo>
                    <a:pt x="1114475" y="31445"/>
                  </a:moveTo>
                  <a:lnTo>
                    <a:pt x="0" y="649732"/>
                  </a:lnTo>
                  <a:lnTo>
                    <a:pt x="6095" y="660907"/>
                  </a:lnTo>
                  <a:lnTo>
                    <a:pt x="1120602" y="42478"/>
                  </a:lnTo>
                  <a:lnTo>
                    <a:pt x="1114475" y="31445"/>
                  </a:lnTo>
                  <a:close/>
                </a:path>
                <a:path w="1184275" h="661035">
                  <a:moveTo>
                    <a:pt x="1166827" y="25273"/>
                  </a:moveTo>
                  <a:lnTo>
                    <a:pt x="1125601" y="25273"/>
                  </a:lnTo>
                  <a:lnTo>
                    <a:pt x="1131697" y="36322"/>
                  </a:lnTo>
                  <a:lnTo>
                    <a:pt x="1120602" y="42478"/>
                  </a:lnTo>
                  <a:lnTo>
                    <a:pt x="1136014" y="70230"/>
                  </a:lnTo>
                  <a:lnTo>
                    <a:pt x="1166827" y="25273"/>
                  </a:lnTo>
                  <a:close/>
                </a:path>
                <a:path w="1184275" h="661035">
                  <a:moveTo>
                    <a:pt x="1125601" y="25273"/>
                  </a:moveTo>
                  <a:lnTo>
                    <a:pt x="1114475" y="31445"/>
                  </a:lnTo>
                  <a:lnTo>
                    <a:pt x="1120602" y="42478"/>
                  </a:lnTo>
                  <a:lnTo>
                    <a:pt x="1131697" y="36322"/>
                  </a:lnTo>
                  <a:lnTo>
                    <a:pt x="1125601" y="25273"/>
                  </a:lnTo>
                  <a:close/>
                </a:path>
                <a:path w="1184275" h="661035">
                  <a:moveTo>
                    <a:pt x="1184148" y="0"/>
                  </a:moveTo>
                  <a:lnTo>
                    <a:pt x="1099058" y="3682"/>
                  </a:lnTo>
                  <a:lnTo>
                    <a:pt x="1114475" y="31445"/>
                  </a:lnTo>
                  <a:lnTo>
                    <a:pt x="1125601" y="25273"/>
                  </a:lnTo>
                  <a:lnTo>
                    <a:pt x="1166827" y="25273"/>
                  </a:lnTo>
                  <a:lnTo>
                    <a:pt x="1184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306573" y="377596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Wingdings"/>
                <a:cs typeface="Wingdings"/>
              </a:rPr>
              <a:t></a:t>
            </a:r>
            <a:r>
              <a:rPr dirty="0" sz="1600" spc="-5">
                <a:latin typeface="굴림"/>
                <a:cs typeface="굴림"/>
              </a:rPr>
              <a:t>클릭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696683"/>
            <a:ext cx="2298065" cy="78867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000" spc="10" b="1">
                <a:latin typeface="굴림"/>
                <a:cs typeface="굴림"/>
              </a:rPr>
              <a:t>(8)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엔터티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dirty="0" sz="1800" spc="15" b="1">
                <a:latin typeface="굴림"/>
                <a:cs typeface="굴림"/>
              </a:rPr>
              <a:t>-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Home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메뉴에서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9" name="object 9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2" name="object 12"/>
          <p:cNvSpPr txBox="1"/>
          <p:nvPr/>
        </p:nvSpPr>
        <p:spPr>
          <a:xfrm>
            <a:off x="2368423" y="4926533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Wingdings"/>
                <a:cs typeface="Wingdings"/>
              </a:rPr>
              <a:t></a:t>
            </a:r>
            <a:r>
              <a:rPr dirty="0" sz="1600" spc="-10">
                <a:latin typeface="굴림"/>
                <a:cs typeface="굴림"/>
              </a:rPr>
              <a:t>클릭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1583" y="5033517"/>
            <a:ext cx="2702560" cy="234315"/>
          </a:xfrm>
          <a:custGeom>
            <a:avLst/>
            <a:gdLst/>
            <a:ahLst/>
            <a:cxnLst/>
            <a:rect l="l" t="t" r="r" b="b"/>
            <a:pathLst>
              <a:path w="2702560" h="234314">
                <a:moveTo>
                  <a:pt x="2629281" y="157987"/>
                </a:moveTo>
                <a:lnTo>
                  <a:pt x="2627009" y="189584"/>
                </a:lnTo>
                <a:lnTo>
                  <a:pt x="2639695" y="190499"/>
                </a:lnTo>
                <a:lnTo>
                  <a:pt x="2638806" y="203199"/>
                </a:lnTo>
                <a:lnTo>
                  <a:pt x="2626029" y="203199"/>
                </a:lnTo>
                <a:lnTo>
                  <a:pt x="2623820" y="233933"/>
                </a:lnTo>
                <a:lnTo>
                  <a:pt x="2698253" y="203199"/>
                </a:lnTo>
                <a:lnTo>
                  <a:pt x="2638806" y="203199"/>
                </a:lnTo>
                <a:lnTo>
                  <a:pt x="2626095" y="202282"/>
                </a:lnTo>
                <a:lnTo>
                  <a:pt x="2700476" y="202282"/>
                </a:lnTo>
                <a:lnTo>
                  <a:pt x="2702560" y="201421"/>
                </a:lnTo>
                <a:lnTo>
                  <a:pt x="2629281" y="157987"/>
                </a:lnTo>
                <a:close/>
              </a:path>
              <a:path w="2702560" h="234314">
                <a:moveTo>
                  <a:pt x="2627009" y="189584"/>
                </a:moveTo>
                <a:lnTo>
                  <a:pt x="2626095" y="202282"/>
                </a:lnTo>
                <a:lnTo>
                  <a:pt x="2638806" y="203199"/>
                </a:lnTo>
                <a:lnTo>
                  <a:pt x="2639695" y="190499"/>
                </a:lnTo>
                <a:lnTo>
                  <a:pt x="2627009" y="189584"/>
                </a:lnTo>
                <a:close/>
              </a:path>
              <a:path w="2702560" h="234314">
                <a:moveTo>
                  <a:pt x="1016" y="0"/>
                </a:moveTo>
                <a:lnTo>
                  <a:pt x="0" y="12699"/>
                </a:lnTo>
                <a:lnTo>
                  <a:pt x="2626095" y="202282"/>
                </a:lnTo>
                <a:lnTo>
                  <a:pt x="2627009" y="189584"/>
                </a:lnTo>
                <a:lnTo>
                  <a:pt x="1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39795" y="2276855"/>
            <a:ext cx="4656455" cy="3686810"/>
            <a:chOff x="2939795" y="2276855"/>
            <a:chExt cx="4656455" cy="3686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9795" y="2276855"/>
              <a:ext cx="4328159" cy="36865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7400" y="5007610"/>
              <a:ext cx="1728470" cy="111760"/>
            </a:xfrm>
            <a:custGeom>
              <a:avLst/>
              <a:gdLst/>
              <a:ahLst/>
              <a:cxnLst/>
              <a:rect l="l" t="t" r="r" b="b"/>
              <a:pathLst>
                <a:path w="1728470" h="111760">
                  <a:moveTo>
                    <a:pt x="74549" y="35306"/>
                  </a:moveTo>
                  <a:lnTo>
                    <a:pt x="0" y="76453"/>
                  </a:lnTo>
                  <a:lnTo>
                    <a:pt x="77724" y="111378"/>
                  </a:lnTo>
                  <a:lnTo>
                    <a:pt x="76425" y="80263"/>
                  </a:lnTo>
                  <a:lnTo>
                    <a:pt x="63753" y="80263"/>
                  </a:lnTo>
                  <a:lnTo>
                    <a:pt x="63246" y="67563"/>
                  </a:lnTo>
                  <a:lnTo>
                    <a:pt x="75873" y="67051"/>
                  </a:lnTo>
                  <a:lnTo>
                    <a:pt x="74549" y="35306"/>
                  </a:lnTo>
                  <a:close/>
                </a:path>
                <a:path w="1728470" h="111760">
                  <a:moveTo>
                    <a:pt x="75873" y="67051"/>
                  </a:moveTo>
                  <a:lnTo>
                    <a:pt x="63246" y="67563"/>
                  </a:lnTo>
                  <a:lnTo>
                    <a:pt x="63753" y="80263"/>
                  </a:lnTo>
                  <a:lnTo>
                    <a:pt x="76403" y="79750"/>
                  </a:lnTo>
                  <a:lnTo>
                    <a:pt x="75873" y="67051"/>
                  </a:lnTo>
                  <a:close/>
                </a:path>
                <a:path w="1728470" h="111760">
                  <a:moveTo>
                    <a:pt x="76403" y="79750"/>
                  </a:moveTo>
                  <a:lnTo>
                    <a:pt x="63753" y="80263"/>
                  </a:lnTo>
                  <a:lnTo>
                    <a:pt x="76425" y="80263"/>
                  </a:lnTo>
                  <a:lnTo>
                    <a:pt x="76403" y="79750"/>
                  </a:lnTo>
                  <a:close/>
                </a:path>
                <a:path w="1728470" h="111760">
                  <a:moveTo>
                    <a:pt x="1727961" y="0"/>
                  </a:moveTo>
                  <a:lnTo>
                    <a:pt x="75873" y="67051"/>
                  </a:lnTo>
                  <a:lnTo>
                    <a:pt x="76403" y="79750"/>
                  </a:lnTo>
                  <a:lnTo>
                    <a:pt x="1728470" y="12700"/>
                  </a:lnTo>
                  <a:lnTo>
                    <a:pt x="1727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83540" y="1793189"/>
            <a:ext cx="17722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굴림"/>
                <a:cs typeface="굴림"/>
              </a:rPr>
              <a:t>(8)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엔터티</a:t>
            </a:r>
            <a:r>
              <a:rPr dirty="0" sz="2000" spc="-11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7" name="object 7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7676133" y="4826889"/>
            <a:ext cx="6337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굴림"/>
                <a:cs typeface="굴림"/>
              </a:rPr>
              <a:t>생성된  엔티티</a:t>
            </a:r>
            <a:endParaRPr sz="16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800" y="2778251"/>
            <a:ext cx="4845050" cy="3098800"/>
            <a:chOff x="1066800" y="2778251"/>
            <a:chExt cx="4845050" cy="3098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2778251"/>
              <a:ext cx="4844796" cy="3098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90521" y="4106544"/>
              <a:ext cx="508634" cy="365760"/>
            </a:xfrm>
            <a:custGeom>
              <a:avLst/>
              <a:gdLst/>
              <a:ahLst/>
              <a:cxnLst/>
              <a:rect l="l" t="t" r="r" b="b"/>
              <a:pathLst>
                <a:path w="508635" h="365760">
                  <a:moveTo>
                    <a:pt x="442769" y="326482"/>
                  </a:moveTo>
                  <a:lnTo>
                    <a:pt x="424306" y="352297"/>
                  </a:lnTo>
                  <a:lnTo>
                    <a:pt x="508508" y="365505"/>
                  </a:lnTo>
                  <a:lnTo>
                    <a:pt x="491734" y="333882"/>
                  </a:lnTo>
                  <a:lnTo>
                    <a:pt x="453136" y="333882"/>
                  </a:lnTo>
                  <a:lnTo>
                    <a:pt x="442769" y="326482"/>
                  </a:lnTo>
                  <a:close/>
                </a:path>
                <a:path w="508635" h="365760">
                  <a:moveTo>
                    <a:pt x="450189" y="316107"/>
                  </a:moveTo>
                  <a:lnTo>
                    <a:pt x="442769" y="326482"/>
                  </a:lnTo>
                  <a:lnTo>
                    <a:pt x="453136" y="333882"/>
                  </a:lnTo>
                  <a:lnTo>
                    <a:pt x="460502" y="323468"/>
                  </a:lnTo>
                  <a:lnTo>
                    <a:pt x="450189" y="316107"/>
                  </a:lnTo>
                  <a:close/>
                </a:path>
                <a:path w="508635" h="365760">
                  <a:moveTo>
                    <a:pt x="468630" y="290321"/>
                  </a:moveTo>
                  <a:lnTo>
                    <a:pt x="450189" y="316107"/>
                  </a:lnTo>
                  <a:lnTo>
                    <a:pt x="460502" y="323468"/>
                  </a:lnTo>
                  <a:lnTo>
                    <a:pt x="453136" y="333882"/>
                  </a:lnTo>
                  <a:lnTo>
                    <a:pt x="491734" y="333882"/>
                  </a:lnTo>
                  <a:lnTo>
                    <a:pt x="468630" y="290321"/>
                  </a:lnTo>
                  <a:close/>
                </a:path>
                <a:path w="508635" h="365760">
                  <a:moveTo>
                    <a:pt x="7366" y="0"/>
                  </a:moveTo>
                  <a:lnTo>
                    <a:pt x="0" y="10413"/>
                  </a:lnTo>
                  <a:lnTo>
                    <a:pt x="442769" y="326482"/>
                  </a:lnTo>
                  <a:lnTo>
                    <a:pt x="450189" y="316107"/>
                  </a:lnTo>
                  <a:lnTo>
                    <a:pt x="7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83540" y="1732446"/>
            <a:ext cx="4615180" cy="7581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(8)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엔터티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20" b="1">
                <a:latin typeface="굴림"/>
                <a:cs typeface="굴림"/>
              </a:rPr>
              <a:t>-</a:t>
            </a:r>
            <a:r>
              <a:rPr dirty="0" sz="2000" spc="-45" b="1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같은</a:t>
            </a:r>
            <a:r>
              <a:rPr dirty="0" sz="2000" spc="-2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방법으로</a:t>
            </a:r>
            <a:r>
              <a:rPr dirty="0" sz="2000" spc="-2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두번째</a:t>
            </a:r>
            <a:r>
              <a:rPr dirty="0" sz="2000" spc="-3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엔티티</a:t>
            </a:r>
            <a:r>
              <a:rPr dirty="0" sz="2000" spc="-2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생성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7" name="object 7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2914650" y="4244085"/>
            <a:ext cx="109093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굴림"/>
                <a:cs typeface="굴림"/>
              </a:rPr>
              <a:t>드래그</a:t>
            </a:r>
            <a:r>
              <a:rPr dirty="0" sz="1600" spc="-12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하여  </a:t>
            </a:r>
            <a:r>
              <a:rPr dirty="0" sz="1600" spc="-10">
                <a:latin typeface="굴림"/>
                <a:cs typeface="굴림"/>
              </a:rPr>
              <a:t>엔티</a:t>
            </a:r>
            <a:r>
              <a:rPr dirty="0" sz="1600" spc="-5">
                <a:latin typeface="굴림"/>
                <a:cs typeface="굴림"/>
              </a:rPr>
              <a:t>티</a:t>
            </a:r>
            <a:r>
              <a:rPr dirty="0" sz="1600" spc="-130">
                <a:latin typeface="굴림"/>
                <a:cs typeface="굴림"/>
              </a:rPr>
              <a:t> </a:t>
            </a:r>
            <a:r>
              <a:rPr dirty="0" sz="1600" spc="-10">
                <a:latin typeface="굴림"/>
                <a:cs typeface="굴림"/>
              </a:rPr>
              <a:t>크기  </a:t>
            </a:r>
            <a:r>
              <a:rPr dirty="0" sz="1600" spc="-5">
                <a:latin typeface="굴림"/>
                <a:cs typeface="굴림"/>
              </a:rPr>
              <a:t>조절</a:t>
            </a:r>
            <a:endParaRPr sz="16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1639" y="2722808"/>
            <a:ext cx="5326380" cy="3416300"/>
            <a:chOff x="1691639" y="2722808"/>
            <a:chExt cx="5326380" cy="3416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9" y="2722808"/>
              <a:ext cx="5326379" cy="34158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56509" y="3438906"/>
              <a:ext cx="937260" cy="360045"/>
            </a:xfrm>
            <a:custGeom>
              <a:avLst/>
              <a:gdLst/>
              <a:ahLst/>
              <a:cxnLst/>
              <a:rect l="l" t="t" r="r" b="b"/>
              <a:pathLst>
                <a:path w="937260" h="360045">
                  <a:moveTo>
                    <a:pt x="0" y="59944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877315" y="0"/>
                  </a:lnTo>
                  <a:lnTo>
                    <a:pt x="900666" y="4704"/>
                  </a:lnTo>
                  <a:lnTo>
                    <a:pt x="919718" y="17541"/>
                  </a:lnTo>
                  <a:lnTo>
                    <a:pt x="932555" y="36593"/>
                  </a:lnTo>
                  <a:lnTo>
                    <a:pt x="937260" y="59944"/>
                  </a:lnTo>
                  <a:lnTo>
                    <a:pt x="937260" y="299720"/>
                  </a:lnTo>
                  <a:lnTo>
                    <a:pt x="932555" y="323070"/>
                  </a:lnTo>
                  <a:lnTo>
                    <a:pt x="919718" y="342122"/>
                  </a:lnTo>
                  <a:lnTo>
                    <a:pt x="900666" y="354959"/>
                  </a:lnTo>
                  <a:lnTo>
                    <a:pt x="877315" y="359664"/>
                  </a:lnTo>
                  <a:lnTo>
                    <a:pt x="59943" y="359664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83540" y="1732446"/>
            <a:ext cx="6549390" cy="7581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(8)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엔터티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편집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20" b="1">
                <a:latin typeface="굴림"/>
                <a:cs typeface="굴림"/>
              </a:rPr>
              <a:t>-</a:t>
            </a:r>
            <a:r>
              <a:rPr dirty="0" sz="2000" spc="-40" b="1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E/2</a:t>
            </a:r>
            <a:r>
              <a:rPr dirty="0" sz="2000" spc="-1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를</a:t>
            </a:r>
            <a:r>
              <a:rPr dirty="0" sz="2000" spc="-1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클릭하여</a:t>
            </a:r>
            <a:r>
              <a:rPr dirty="0" sz="2000" spc="-2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편집상태가</a:t>
            </a:r>
            <a:r>
              <a:rPr dirty="0" sz="2000" spc="-2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되면</a:t>
            </a:r>
            <a:r>
              <a:rPr dirty="0" sz="2000" spc="-2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엔티티</a:t>
            </a:r>
            <a:r>
              <a:rPr dirty="0" sz="2000" spc="-2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이름</a:t>
            </a:r>
            <a:r>
              <a:rPr dirty="0" sz="2000" spc="-1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7" name="object 7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 idx="0"/>
          </p:nvPr>
        </p:nvSpPr>
        <p:spPr>
          <a:xfrm>
            <a:off x="614172" y="4188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4.1</a:t>
            </a:r>
            <a:r>
              <a:rPr sz="3000" spc="-85"/>
              <a:t> </a:t>
            </a:r>
            <a:r>
              <a:rPr sz="3000" spc="15"/>
              <a:t>모델링도구</a:t>
            </a:r>
            <a:r>
              <a:rPr sz="3000" spc="-100"/>
              <a:t> </a:t>
            </a:r>
            <a:r>
              <a:rPr sz="3000" spc="15"/>
              <a:t>개요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4장.</a:t>
            </a:r>
            <a:r>
              <a:rPr spc="-65"/>
              <a:t> </a:t>
            </a:r>
            <a:r>
              <a:rPr spc="-50"/>
              <a:t>모델링</a:t>
            </a:r>
            <a:r>
              <a:rPr spc="-70"/>
              <a:t> </a:t>
            </a:r>
            <a:r>
              <a:rPr spc="-50"/>
              <a:t>도구</a:t>
            </a:r>
            <a:endParaRPr spc="-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83540" y="1732357"/>
            <a:ext cx="8241030" cy="3465195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ea typeface="+mj-ea"/>
                <a:cs typeface="굴림"/>
              </a:rPr>
              <a:t>CASE</a:t>
            </a:r>
            <a:r>
              <a:rPr sz="2000" b="1" spc="-120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도구</a:t>
            </a:r>
            <a:endParaRPr sz="2000" b="1" spc="10">
              <a:latin typeface="굴림"/>
              <a:ea typeface="+mj-ea"/>
              <a:cs typeface="굴림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  <a:defRPr/>
            </a:pPr>
            <a:r>
              <a:rPr sz="1800" b="1" spc="5">
                <a:latin typeface="굴림"/>
                <a:ea typeface="+mj-ea"/>
                <a:cs typeface="굴림"/>
              </a:rPr>
              <a:t>정보시스템의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개발은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장시간이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소요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되며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많은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개발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인력이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필요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  <a:defRPr/>
            </a:pPr>
            <a:r>
              <a:rPr sz="1800" b="1" spc="20">
                <a:latin typeface="굴림"/>
                <a:ea typeface="+mj-ea"/>
                <a:cs typeface="굴림"/>
              </a:rPr>
              <a:t>대규모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시스템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개발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환경에서는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개발과정에서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작성되는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문서들이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개발자들 </a:t>
            </a:r>
            <a:r>
              <a:rPr sz="1800" b="1" spc="-5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간에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공유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되어야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하고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하나의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문서는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모든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사람에게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동일한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의미로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이해되 </a:t>
            </a:r>
            <a:r>
              <a:rPr sz="1800" b="1" spc="-57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어야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한다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34"/>
              </a:spcBef>
              <a:buChar char="–"/>
              <a:tabLst>
                <a:tab pos="756920" algn="l"/>
              </a:tabLst>
              <a:defRPr/>
            </a:pPr>
            <a:r>
              <a:rPr sz="1800" b="1">
                <a:latin typeface="굴림"/>
                <a:ea typeface="+mj-ea"/>
                <a:cs typeface="굴림"/>
              </a:rPr>
              <a:t>워드프로세서를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이용해서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작업할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경우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표준화,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공유의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한계</a:t>
            </a:r>
            <a:endParaRPr sz="1800" b="1" spc="20">
              <a:latin typeface="굴림"/>
              <a:ea typeface="+mj-ea"/>
              <a:cs typeface="굴림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  <a:defRPr/>
            </a:pPr>
            <a:endParaRPr sz="2350">
              <a:latin typeface="굴림"/>
              <a:ea typeface="+mj-ea"/>
              <a:cs typeface="굴림"/>
            </a:endParaRPr>
          </a:p>
          <a:p>
            <a:pPr marL="756285" marR="10610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ea typeface="+mj-ea"/>
                <a:cs typeface="굴림"/>
              </a:rPr>
              <a:t>대규모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시스템을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효과적으로</a:t>
            </a:r>
            <a:r>
              <a:rPr sz="1800" b="1" spc="-10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개발하기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위하여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개발자들은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CASE </a:t>
            </a:r>
            <a:r>
              <a:rPr sz="1800" b="1" spc="-575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(Computer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Aided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Software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Engineering)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도구를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사용</a:t>
            </a:r>
            <a:endParaRPr sz="1800" b="1" spc="15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10">
                <a:latin typeface="굴림"/>
                <a:ea typeface="+mj-ea"/>
                <a:cs typeface="굴림"/>
              </a:rPr>
              <a:t>분석,</a:t>
            </a:r>
            <a:r>
              <a:rPr sz="1800" b="1" spc="-6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설계,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구현,</a:t>
            </a:r>
            <a:r>
              <a:rPr sz="1800" b="1" spc="-5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테스트의</a:t>
            </a:r>
            <a:r>
              <a:rPr sz="1800" b="1" spc="-95">
                <a:latin typeface="굴림"/>
                <a:ea typeface="+mj-ea"/>
                <a:cs typeface="굴림"/>
              </a:rPr>
              <a:t> </a:t>
            </a:r>
            <a:r>
              <a:rPr sz="1800" b="1" spc="35">
                <a:latin typeface="굴림"/>
                <a:ea typeface="+mj-ea"/>
                <a:cs typeface="굴림"/>
              </a:rPr>
              <a:t>전</a:t>
            </a:r>
            <a:r>
              <a:rPr sz="1800" b="1" spc="-4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과정을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지원하는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S/W</a:t>
            </a:r>
            <a:r>
              <a:rPr sz="1800" b="1" spc="-7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로서</a:t>
            </a:r>
            <a:r>
              <a:rPr sz="1800" b="1" spc="-6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문서화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기능</a:t>
            </a:r>
            <a:endParaRPr sz="1800" b="1" spc="20">
              <a:latin typeface="굴림"/>
              <a:ea typeface="+mj-ea"/>
              <a:cs typeface="굴림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  <a:defRPr/>
            </a:pPr>
            <a:r>
              <a:rPr sz="1800" b="1" spc="15">
                <a:latin typeface="굴림"/>
                <a:ea typeface="+mj-ea"/>
                <a:cs typeface="굴림"/>
              </a:rPr>
              <a:t>까</a:t>
            </a:r>
            <a:r>
              <a:rPr sz="1800" b="1" spc="5">
                <a:latin typeface="굴림"/>
                <a:ea typeface="+mj-ea"/>
                <a:cs typeface="굴림"/>
              </a:rPr>
              <a:t>지</a:t>
            </a:r>
            <a:r>
              <a:rPr sz="1800" b="1" spc="30">
                <a:latin typeface="굴림"/>
                <a:ea typeface="+mj-ea"/>
                <a:cs typeface="굴림"/>
              </a:rPr>
              <a:t>를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포함</a:t>
            </a:r>
            <a:endParaRPr sz="1800">
              <a:latin typeface="굴림"/>
              <a:ea typeface="+mj-ea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3436" y="2686233"/>
            <a:ext cx="5328285" cy="3423920"/>
            <a:chOff x="1583436" y="2686233"/>
            <a:chExt cx="5328285" cy="3423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436" y="2686233"/>
              <a:ext cx="5327904" cy="34234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11730" y="3717797"/>
              <a:ext cx="937260" cy="288290"/>
            </a:xfrm>
            <a:custGeom>
              <a:avLst/>
              <a:gdLst/>
              <a:ahLst/>
              <a:cxnLst/>
              <a:rect l="l" t="t" r="r" b="b"/>
              <a:pathLst>
                <a:path w="937260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889254" y="0"/>
                  </a:lnTo>
                  <a:lnTo>
                    <a:pt x="907952" y="3768"/>
                  </a:lnTo>
                  <a:lnTo>
                    <a:pt x="923210" y="14049"/>
                  </a:lnTo>
                  <a:lnTo>
                    <a:pt x="933491" y="29307"/>
                  </a:lnTo>
                  <a:lnTo>
                    <a:pt x="937259" y="48006"/>
                  </a:lnTo>
                  <a:lnTo>
                    <a:pt x="937259" y="240029"/>
                  </a:lnTo>
                  <a:lnTo>
                    <a:pt x="933491" y="258728"/>
                  </a:lnTo>
                  <a:lnTo>
                    <a:pt x="923210" y="273986"/>
                  </a:lnTo>
                  <a:lnTo>
                    <a:pt x="907952" y="284267"/>
                  </a:lnTo>
                  <a:lnTo>
                    <a:pt x="889254" y="288035"/>
                  </a:lnTo>
                  <a:lnTo>
                    <a:pt x="48006" y="288035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83540" y="1732357"/>
            <a:ext cx="6413500" cy="72136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(7)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30" b="1">
                <a:latin typeface="굴림"/>
                <a:cs typeface="굴림"/>
              </a:rPr>
              <a:t>속성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편집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dirty="0" sz="1800" spc="15" b="1">
                <a:latin typeface="굴림"/>
                <a:cs typeface="굴림"/>
              </a:rPr>
              <a:t>-</a:t>
            </a:r>
            <a:r>
              <a:rPr dirty="0" sz="1800" spc="-30" b="1">
                <a:latin typeface="굴림"/>
                <a:cs typeface="굴림"/>
              </a:rPr>
              <a:t> </a:t>
            </a:r>
            <a:r>
              <a:rPr dirty="0" sz="1800" spc="-5">
                <a:latin typeface="굴림"/>
                <a:cs typeface="굴림"/>
              </a:rPr>
              <a:t>&lt;Tab&gt;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키로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주식별자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항목으로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이동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후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‘부서코드’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입력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7" name="object 7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1639" y="2643759"/>
            <a:ext cx="5256530" cy="3388360"/>
            <a:chOff x="1691639" y="2643759"/>
            <a:chExt cx="5256530" cy="33883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9" y="2643759"/>
              <a:ext cx="5256275" cy="33882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56509" y="3830573"/>
              <a:ext cx="937260" cy="287020"/>
            </a:xfrm>
            <a:custGeom>
              <a:avLst/>
              <a:gdLst/>
              <a:ahLst/>
              <a:cxnLst/>
              <a:rect l="l" t="t" r="r" b="b"/>
              <a:pathLst>
                <a:path w="937260" h="287020">
                  <a:moveTo>
                    <a:pt x="0" y="47751"/>
                  </a:moveTo>
                  <a:lnTo>
                    <a:pt x="3746" y="29146"/>
                  </a:lnTo>
                  <a:lnTo>
                    <a:pt x="13969" y="13969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889507" y="0"/>
                  </a:lnTo>
                  <a:lnTo>
                    <a:pt x="908113" y="3746"/>
                  </a:lnTo>
                  <a:lnTo>
                    <a:pt x="923289" y="13969"/>
                  </a:lnTo>
                  <a:lnTo>
                    <a:pt x="933513" y="29146"/>
                  </a:lnTo>
                  <a:lnTo>
                    <a:pt x="937260" y="47751"/>
                  </a:lnTo>
                  <a:lnTo>
                    <a:pt x="937260" y="238759"/>
                  </a:lnTo>
                  <a:lnTo>
                    <a:pt x="933513" y="257365"/>
                  </a:lnTo>
                  <a:lnTo>
                    <a:pt x="923289" y="272541"/>
                  </a:lnTo>
                  <a:lnTo>
                    <a:pt x="908113" y="282765"/>
                  </a:lnTo>
                  <a:lnTo>
                    <a:pt x="889507" y="286512"/>
                  </a:lnTo>
                  <a:lnTo>
                    <a:pt x="47751" y="286512"/>
                  </a:lnTo>
                  <a:lnTo>
                    <a:pt x="29146" y="282765"/>
                  </a:lnTo>
                  <a:lnTo>
                    <a:pt x="13969" y="272542"/>
                  </a:lnTo>
                  <a:lnTo>
                    <a:pt x="3746" y="257365"/>
                  </a:lnTo>
                  <a:lnTo>
                    <a:pt x="0" y="238759"/>
                  </a:lnTo>
                  <a:lnTo>
                    <a:pt x="0" y="4775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83540" y="1732446"/>
            <a:ext cx="6311265" cy="7581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(7)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30" b="1">
                <a:latin typeface="굴림"/>
                <a:cs typeface="굴림"/>
              </a:rPr>
              <a:t>속성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편집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굴림"/>
                <a:cs typeface="굴림"/>
              </a:rPr>
              <a:t>-</a:t>
            </a:r>
            <a:r>
              <a:rPr dirty="0" sz="2000" spc="-1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&lt;Tab&gt;</a:t>
            </a:r>
            <a:r>
              <a:rPr dirty="0" sz="2000" spc="-1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키로</a:t>
            </a:r>
            <a:r>
              <a:rPr dirty="0" sz="2000" spc="-2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속성</a:t>
            </a:r>
            <a:r>
              <a:rPr dirty="0" sz="2000" spc="-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항목으로</a:t>
            </a:r>
            <a:r>
              <a:rPr dirty="0" sz="2000" spc="-2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이동</a:t>
            </a:r>
            <a:r>
              <a:rPr dirty="0" sz="2000" spc="-2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후</a:t>
            </a:r>
            <a:r>
              <a:rPr dirty="0" sz="2000" spc="-1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‘부서명’</a:t>
            </a:r>
            <a:r>
              <a:rPr dirty="0" sz="2000" spc="-3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7" name="object 7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6755" y="2643920"/>
            <a:ext cx="5398135" cy="3441700"/>
            <a:chOff x="1476755" y="2643920"/>
            <a:chExt cx="5398135" cy="3441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755" y="2643920"/>
              <a:ext cx="5398008" cy="34414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22397" y="4024121"/>
              <a:ext cx="934719" cy="287020"/>
            </a:xfrm>
            <a:custGeom>
              <a:avLst/>
              <a:gdLst/>
              <a:ahLst/>
              <a:cxnLst/>
              <a:rect l="l" t="t" r="r" b="b"/>
              <a:pathLst>
                <a:path w="934720" h="287020">
                  <a:moveTo>
                    <a:pt x="0" y="47751"/>
                  </a:moveTo>
                  <a:lnTo>
                    <a:pt x="3746" y="29146"/>
                  </a:lnTo>
                  <a:lnTo>
                    <a:pt x="13969" y="13969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886460" y="0"/>
                  </a:lnTo>
                  <a:lnTo>
                    <a:pt x="905065" y="3746"/>
                  </a:lnTo>
                  <a:lnTo>
                    <a:pt x="920241" y="13969"/>
                  </a:lnTo>
                  <a:lnTo>
                    <a:pt x="930465" y="29146"/>
                  </a:lnTo>
                  <a:lnTo>
                    <a:pt x="934212" y="47751"/>
                  </a:lnTo>
                  <a:lnTo>
                    <a:pt x="934212" y="238759"/>
                  </a:lnTo>
                  <a:lnTo>
                    <a:pt x="930465" y="257365"/>
                  </a:lnTo>
                  <a:lnTo>
                    <a:pt x="920241" y="272541"/>
                  </a:lnTo>
                  <a:lnTo>
                    <a:pt x="905065" y="282765"/>
                  </a:lnTo>
                  <a:lnTo>
                    <a:pt x="886460" y="286511"/>
                  </a:lnTo>
                  <a:lnTo>
                    <a:pt x="47751" y="286511"/>
                  </a:lnTo>
                  <a:lnTo>
                    <a:pt x="29146" y="282765"/>
                  </a:lnTo>
                  <a:lnTo>
                    <a:pt x="13969" y="272541"/>
                  </a:lnTo>
                  <a:lnTo>
                    <a:pt x="3746" y="257365"/>
                  </a:lnTo>
                  <a:lnTo>
                    <a:pt x="0" y="238759"/>
                  </a:lnTo>
                  <a:lnTo>
                    <a:pt x="0" y="47751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83540" y="1732357"/>
            <a:ext cx="5657215" cy="72136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(7)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30" b="1">
                <a:latin typeface="굴림"/>
                <a:cs typeface="굴림"/>
              </a:rPr>
              <a:t>속성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편집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굴림"/>
                <a:cs typeface="굴림"/>
              </a:rPr>
              <a:t>-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속성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항목에서</a:t>
            </a:r>
            <a:r>
              <a:rPr dirty="0" sz="1800" spc="-1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다음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속성을</a:t>
            </a:r>
            <a:r>
              <a:rPr dirty="0" sz="1800" spc="-1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추가할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때는</a:t>
            </a:r>
            <a:r>
              <a:rPr dirty="0" sz="1800" spc="-15">
                <a:latin typeface="굴림"/>
                <a:cs typeface="굴림"/>
              </a:rPr>
              <a:t> </a:t>
            </a:r>
            <a:r>
              <a:rPr dirty="0" sz="1800" spc="-5">
                <a:latin typeface="굴림"/>
                <a:cs typeface="굴림"/>
              </a:rPr>
              <a:t>&lt;Enter&gt;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7" name="object 7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6067" y="2592323"/>
            <a:ext cx="5499100" cy="3519170"/>
            <a:chOff x="1306067" y="2592323"/>
            <a:chExt cx="5499100" cy="3519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6067" y="2592323"/>
              <a:ext cx="5498591" cy="35189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59329" y="4150613"/>
              <a:ext cx="937260" cy="358140"/>
            </a:xfrm>
            <a:custGeom>
              <a:avLst/>
              <a:gdLst/>
              <a:ahLst/>
              <a:cxnLst/>
              <a:rect l="l" t="t" r="r" b="b"/>
              <a:pathLst>
                <a:path w="937260" h="358139">
                  <a:moveTo>
                    <a:pt x="0" y="59690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89" y="0"/>
                  </a:lnTo>
                  <a:lnTo>
                    <a:pt x="877569" y="0"/>
                  </a:lnTo>
                  <a:lnTo>
                    <a:pt x="900826" y="4683"/>
                  </a:lnTo>
                  <a:lnTo>
                    <a:pt x="919797" y="17462"/>
                  </a:lnTo>
                  <a:lnTo>
                    <a:pt x="932576" y="36433"/>
                  </a:lnTo>
                  <a:lnTo>
                    <a:pt x="937259" y="59690"/>
                  </a:lnTo>
                  <a:lnTo>
                    <a:pt x="937259" y="298450"/>
                  </a:lnTo>
                  <a:lnTo>
                    <a:pt x="932576" y="321706"/>
                  </a:lnTo>
                  <a:lnTo>
                    <a:pt x="919797" y="340677"/>
                  </a:lnTo>
                  <a:lnTo>
                    <a:pt x="900826" y="353456"/>
                  </a:lnTo>
                  <a:lnTo>
                    <a:pt x="877569" y="358140"/>
                  </a:lnTo>
                  <a:lnTo>
                    <a:pt x="59689" y="358140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9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83540" y="1732357"/>
            <a:ext cx="4208145" cy="72136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(7)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30" b="1">
                <a:latin typeface="굴림"/>
                <a:cs typeface="굴림"/>
              </a:rPr>
              <a:t>속성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편집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굴림"/>
                <a:cs typeface="굴림"/>
              </a:rPr>
              <a:t>-</a:t>
            </a:r>
            <a:r>
              <a:rPr dirty="0" sz="1800" spc="-1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동일한</a:t>
            </a:r>
            <a:r>
              <a:rPr dirty="0" sz="1800" spc="-2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방법으로</a:t>
            </a:r>
            <a:r>
              <a:rPr dirty="0" sz="1800" spc="-2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나머지</a:t>
            </a:r>
            <a:r>
              <a:rPr dirty="0" sz="1800" spc="-2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속성</a:t>
            </a:r>
            <a:r>
              <a:rPr dirty="0" sz="1800" spc="-2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입력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7" name="object 7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32357"/>
            <a:ext cx="7485380" cy="99568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(7)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30" b="1">
                <a:latin typeface="굴림"/>
                <a:cs typeface="굴림"/>
              </a:rPr>
              <a:t>속성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편집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굴림"/>
                <a:cs typeface="굴림"/>
              </a:rPr>
              <a:t>-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사원정보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엔티티도</a:t>
            </a:r>
            <a:r>
              <a:rPr dirty="0" sz="1800" spc="-1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동일하게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편집한다.</a:t>
            </a:r>
            <a:r>
              <a:rPr dirty="0" sz="1800" spc="-2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단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속성중</a:t>
            </a:r>
            <a:r>
              <a:rPr dirty="0" sz="1800" spc="-1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외래식별자인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부 </a:t>
            </a:r>
            <a:r>
              <a:rPr dirty="0" sz="1800" spc="-58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서코드는</a:t>
            </a:r>
            <a:r>
              <a:rPr dirty="0" sz="1800" spc="-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제외하고 입력.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4" name="object 4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2838533"/>
            <a:ext cx="5045964" cy="323460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32446"/>
            <a:ext cx="7404734" cy="148971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(8)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사원정보의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b="1">
                <a:latin typeface="굴림"/>
                <a:cs typeface="굴림"/>
              </a:rPr>
              <a:t>외래식별자(부서코드)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굴림"/>
                <a:cs typeface="굴림"/>
              </a:rPr>
              <a:t>-</a:t>
            </a:r>
            <a:r>
              <a:rPr dirty="0" sz="2000" spc="-1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부서정보와</a:t>
            </a:r>
            <a:r>
              <a:rPr dirty="0" sz="2000" spc="-2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사원정보를</a:t>
            </a:r>
            <a:r>
              <a:rPr dirty="0" sz="2000" spc="-3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부모-자식</a:t>
            </a:r>
            <a:r>
              <a:rPr dirty="0" sz="2000" spc="-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관계로</a:t>
            </a:r>
            <a:r>
              <a:rPr dirty="0" sz="2000" spc="-2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맺어주면</a:t>
            </a:r>
            <a:r>
              <a:rPr dirty="0" sz="2000" spc="-1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사원정 </a:t>
            </a:r>
            <a:r>
              <a:rPr dirty="0" sz="2000" spc="-65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보에</a:t>
            </a:r>
            <a:r>
              <a:rPr dirty="0" sz="2000" spc="-1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외래</a:t>
            </a:r>
            <a:r>
              <a:rPr dirty="0" sz="2000" spc="-20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식별자가</a:t>
            </a:r>
            <a:r>
              <a:rPr dirty="0" sz="2000" spc="-15">
                <a:latin typeface="굴림"/>
                <a:cs typeface="굴림"/>
              </a:rPr>
              <a:t> </a:t>
            </a:r>
            <a:r>
              <a:rPr dirty="0" sz="2000">
                <a:latin typeface="굴림"/>
                <a:cs typeface="굴림"/>
              </a:rPr>
              <a:t>생성된다.</a:t>
            </a:r>
            <a:endParaRPr sz="2000">
              <a:latin typeface="굴림"/>
              <a:cs typeface="굴림"/>
            </a:endParaRPr>
          </a:p>
          <a:p>
            <a:pPr marL="1924685">
              <a:lnSpc>
                <a:spcPct val="100000"/>
              </a:lnSpc>
              <a:spcBef>
                <a:spcPts val="1440"/>
              </a:spcBef>
            </a:pPr>
            <a:r>
              <a:rPr dirty="0" sz="1600" spc="-5">
                <a:latin typeface="Wingdings"/>
                <a:cs typeface="Wingdings"/>
              </a:rPr>
              <a:t></a:t>
            </a:r>
            <a:r>
              <a:rPr dirty="0" sz="1600" spc="-5">
                <a:latin typeface="굴림"/>
                <a:cs typeface="굴림"/>
              </a:rPr>
              <a:t>클릭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5444" y="3315970"/>
            <a:ext cx="4982210" cy="2129790"/>
            <a:chOff x="885444" y="3315970"/>
            <a:chExt cx="4982210" cy="21297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444" y="3616452"/>
              <a:ext cx="4981956" cy="1828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77005" y="4185666"/>
              <a:ext cx="1103630" cy="295910"/>
            </a:xfrm>
            <a:custGeom>
              <a:avLst/>
              <a:gdLst/>
              <a:ahLst/>
              <a:cxnLst/>
              <a:rect l="l" t="t" r="r" b="b"/>
              <a:pathLst>
                <a:path w="1103629" h="295910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6" y="0"/>
                  </a:lnTo>
                  <a:lnTo>
                    <a:pt x="1054100" y="0"/>
                  </a:lnTo>
                  <a:lnTo>
                    <a:pt x="1073265" y="3877"/>
                  </a:lnTo>
                  <a:lnTo>
                    <a:pt x="1088929" y="14446"/>
                  </a:lnTo>
                  <a:lnTo>
                    <a:pt x="1099498" y="30110"/>
                  </a:lnTo>
                  <a:lnTo>
                    <a:pt x="1103376" y="49275"/>
                  </a:lnTo>
                  <a:lnTo>
                    <a:pt x="1103376" y="246379"/>
                  </a:lnTo>
                  <a:lnTo>
                    <a:pt x="1099498" y="265545"/>
                  </a:lnTo>
                  <a:lnTo>
                    <a:pt x="1088929" y="281209"/>
                  </a:lnTo>
                  <a:lnTo>
                    <a:pt x="1073265" y="291778"/>
                  </a:lnTo>
                  <a:lnTo>
                    <a:pt x="1054100" y="295655"/>
                  </a:lnTo>
                  <a:lnTo>
                    <a:pt x="49276" y="295655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09113" y="3315970"/>
              <a:ext cx="1003935" cy="869315"/>
            </a:xfrm>
            <a:custGeom>
              <a:avLst/>
              <a:gdLst/>
              <a:ahLst/>
              <a:cxnLst/>
              <a:rect l="l" t="t" r="r" b="b"/>
              <a:pathLst>
                <a:path w="1003935" h="869314">
                  <a:moveTo>
                    <a:pt x="942142" y="823938"/>
                  </a:moveTo>
                  <a:lnTo>
                    <a:pt x="921385" y="847978"/>
                  </a:lnTo>
                  <a:lnTo>
                    <a:pt x="1003935" y="868933"/>
                  </a:lnTo>
                  <a:lnTo>
                    <a:pt x="988637" y="832230"/>
                  </a:lnTo>
                  <a:lnTo>
                    <a:pt x="951738" y="832230"/>
                  </a:lnTo>
                  <a:lnTo>
                    <a:pt x="942142" y="823938"/>
                  </a:lnTo>
                  <a:close/>
                </a:path>
                <a:path w="1003935" h="869314">
                  <a:moveTo>
                    <a:pt x="950443" y="814324"/>
                  </a:moveTo>
                  <a:lnTo>
                    <a:pt x="942142" y="823938"/>
                  </a:lnTo>
                  <a:lnTo>
                    <a:pt x="951738" y="832230"/>
                  </a:lnTo>
                  <a:lnTo>
                    <a:pt x="959992" y="822578"/>
                  </a:lnTo>
                  <a:lnTo>
                    <a:pt x="950443" y="814324"/>
                  </a:lnTo>
                  <a:close/>
                </a:path>
                <a:path w="1003935" h="869314">
                  <a:moveTo>
                    <a:pt x="971169" y="790320"/>
                  </a:moveTo>
                  <a:lnTo>
                    <a:pt x="950443" y="814324"/>
                  </a:lnTo>
                  <a:lnTo>
                    <a:pt x="959992" y="822578"/>
                  </a:lnTo>
                  <a:lnTo>
                    <a:pt x="951738" y="832230"/>
                  </a:lnTo>
                  <a:lnTo>
                    <a:pt x="988637" y="832230"/>
                  </a:lnTo>
                  <a:lnTo>
                    <a:pt x="971169" y="790320"/>
                  </a:lnTo>
                  <a:close/>
                </a:path>
                <a:path w="1003935" h="869314">
                  <a:moveTo>
                    <a:pt x="8381" y="0"/>
                  </a:moveTo>
                  <a:lnTo>
                    <a:pt x="0" y="9651"/>
                  </a:lnTo>
                  <a:lnTo>
                    <a:pt x="942142" y="823938"/>
                  </a:lnTo>
                  <a:lnTo>
                    <a:pt x="950443" y="814324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5979" y="3010154"/>
            <a:ext cx="4532630" cy="3026410"/>
            <a:chOff x="2125979" y="3010154"/>
            <a:chExt cx="4532630" cy="3026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5979" y="3131957"/>
              <a:ext cx="4532376" cy="29046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66158" y="3010154"/>
              <a:ext cx="656590" cy="1356360"/>
            </a:xfrm>
            <a:custGeom>
              <a:avLst/>
              <a:gdLst/>
              <a:ahLst/>
              <a:cxnLst/>
              <a:rect l="l" t="t" r="r" b="b"/>
              <a:pathLst>
                <a:path w="656589" h="1356360">
                  <a:moveTo>
                    <a:pt x="0" y="1270889"/>
                  </a:moveTo>
                  <a:lnTo>
                    <a:pt x="1396" y="1356106"/>
                  </a:lnTo>
                  <a:lnTo>
                    <a:pt x="68706" y="1303909"/>
                  </a:lnTo>
                  <a:lnTo>
                    <a:pt x="63950" y="1301623"/>
                  </a:lnTo>
                  <a:lnTo>
                    <a:pt x="34543" y="1301623"/>
                  </a:lnTo>
                  <a:lnTo>
                    <a:pt x="23113" y="1296162"/>
                  </a:lnTo>
                  <a:lnTo>
                    <a:pt x="28635" y="1284651"/>
                  </a:lnTo>
                  <a:lnTo>
                    <a:pt x="0" y="1270889"/>
                  </a:lnTo>
                  <a:close/>
                </a:path>
                <a:path w="656589" h="1356360">
                  <a:moveTo>
                    <a:pt x="28635" y="1284651"/>
                  </a:moveTo>
                  <a:lnTo>
                    <a:pt x="23113" y="1296162"/>
                  </a:lnTo>
                  <a:lnTo>
                    <a:pt x="34543" y="1301623"/>
                  </a:lnTo>
                  <a:lnTo>
                    <a:pt x="40053" y="1290138"/>
                  </a:lnTo>
                  <a:lnTo>
                    <a:pt x="28635" y="1284651"/>
                  </a:lnTo>
                  <a:close/>
                </a:path>
                <a:path w="656589" h="1356360">
                  <a:moveTo>
                    <a:pt x="40053" y="1290138"/>
                  </a:moveTo>
                  <a:lnTo>
                    <a:pt x="34543" y="1301623"/>
                  </a:lnTo>
                  <a:lnTo>
                    <a:pt x="63950" y="1301623"/>
                  </a:lnTo>
                  <a:lnTo>
                    <a:pt x="40053" y="1290138"/>
                  </a:lnTo>
                  <a:close/>
                </a:path>
                <a:path w="656589" h="1356360">
                  <a:moveTo>
                    <a:pt x="644905" y="0"/>
                  </a:moveTo>
                  <a:lnTo>
                    <a:pt x="28635" y="1284651"/>
                  </a:lnTo>
                  <a:lnTo>
                    <a:pt x="40053" y="1290138"/>
                  </a:lnTo>
                  <a:lnTo>
                    <a:pt x="656336" y="5587"/>
                  </a:lnTo>
                  <a:lnTo>
                    <a:pt x="644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6" name="object 6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383540" y="1793189"/>
            <a:ext cx="3455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굴림"/>
                <a:cs typeface="굴림"/>
              </a:rPr>
              <a:t>(8)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b="1">
                <a:latin typeface="굴림"/>
                <a:cs typeface="굴림"/>
              </a:rPr>
              <a:t>외래식별자(부서코드)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9063" y="2702432"/>
            <a:ext cx="172973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Wingdings"/>
                <a:cs typeface="Wingdings"/>
              </a:rPr>
              <a:t></a:t>
            </a:r>
            <a:r>
              <a:rPr dirty="0" sz="1600" spc="-5">
                <a:latin typeface="굴림"/>
                <a:cs typeface="굴림"/>
              </a:rPr>
              <a:t>부모</a:t>
            </a:r>
            <a:r>
              <a:rPr dirty="0" sz="1600" spc="-12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엔티티</a:t>
            </a:r>
            <a:r>
              <a:rPr dirty="0" sz="1600" spc="-12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클릭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2260" y="2408681"/>
            <a:ext cx="172973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Wingdings"/>
                <a:cs typeface="Wingdings"/>
              </a:rPr>
              <a:t></a:t>
            </a:r>
            <a:r>
              <a:rPr dirty="0" sz="1600" spc="-5">
                <a:latin typeface="굴림"/>
                <a:cs typeface="굴림"/>
              </a:rPr>
              <a:t>자식</a:t>
            </a:r>
            <a:r>
              <a:rPr dirty="0" sz="1600" spc="-12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엔티티</a:t>
            </a:r>
            <a:r>
              <a:rPr dirty="0" sz="1600" spc="-12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클릭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10585" y="2707894"/>
            <a:ext cx="111760" cy="1873250"/>
          </a:xfrm>
          <a:custGeom>
            <a:avLst/>
            <a:gdLst/>
            <a:ahLst/>
            <a:cxnLst/>
            <a:rect l="l" t="t" r="r" b="b"/>
            <a:pathLst>
              <a:path w="111760" h="1873250">
                <a:moveTo>
                  <a:pt x="67217" y="1797358"/>
                </a:moveTo>
                <a:lnTo>
                  <a:pt x="35559" y="1798573"/>
                </a:lnTo>
                <a:lnTo>
                  <a:pt x="76453" y="1873249"/>
                </a:lnTo>
                <a:lnTo>
                  <a:pt x="105126" y="1810003"/>
                </a:lnTo>
                <a:lnTo>
                  <a:pt x="67690" y="1810003"/>
                </a:lnTo>
                <a:lnTo>
                  <a:pt x="67217" y="1797358"/>
                </a:lnTo>
                <a:close/>
              </a:path>
              <a:path w="111760" h="1873250">
                <a:moveTo>
                  <a:pt x="79918" y="1796870"/>
                </a:moveTo>
                <a:lnTo>
                  <a:pt x="67217" y="1797358"/>
                </a:lnTo>
                <a:lnTo>
                  <a:pt x="67690" y="1810003"/>
                </a:lnTo>
                <a:lnTo>
                  <a:pt x="80390" y="1809495"/>
                </a:lnTo>
                <a:lnTo>
                  <a:pt x="79918" y="1796870"/>
                </a:lnTo>
                <a:close/>
              </a:path>
              <a:path w="111760" h="1873250">
                <a:moveTo>
                  <a:pt x="111632" y="1795652"/>
                </a:moveTo>
                <a:lnTo>
                  <a:pt x="79918" y="1796870"/>
                </a:lnTo>
                <a:lnTo>
                  <a:pt x="80390" y="1809495"/>
                </a:lnTo>
                <a:lnTo>
                  <a:pt x="67690" y="1810003"/>
                </a:lnTo>
                <a:lnTo>
                  <a:pt x="105126" y="1810003"/>
                </a:lnTo>
                <a:lnTo>
                  <a:pt x="111632" y="1795652"/>
                </a:lnTo>
                <a:close/>
              </a:path>
              <a:path w="111760" h="1873250">
                <a:moveTo>
                  <a:pt x="12700" y="0"/>
                </a:moveTo>
                <a:lnTo>
                  <a:pt x="0" y="507"/>
                </a:lnTo>
                <a:lnTo>
                  <a:pt x="67217" y="1797358"/>
                </a:lnTo>
                <a:lnTo>
                  <a:pt x="79918" y="179687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71258" y="2391866"/>
            <a:ext cx="1778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돋움"/>
                <a:cs typeface="돋움"/>
              </a:rPr>
              <a:t>클릭</a:t>
            </a:r>
            <a:r>
              <a:rPr dirty="0" sz="1800" spc="-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돋움"/>
                <a:cs typeface="돋움"/>
              </a:rPr>
              <a:t>순서에</a:t>
            </a:r>
            <a:r>
              <a:rPr dirty="0" sz="1800" spc="-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돋움"/>
                <a:cs typeface="돋움"/>
              </a:rPr>
              <a:t>주의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908048" y="2266393"/>
            <a:ext cx="5687567" cy="364672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 rot="0"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4" name="object 4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614172" y="4188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4.2</a:t>
            </a:r>
            <a:r>
              <a:rPr sz="3000" spc="-85"/>
              <a:t> </a:t>
            </a:r>
            <a:r>
              <a:rPr sz="3000" spc="15"/>
              <a:t>모델링도구</a:t>
            </a:r>
            <a:r>
              <a:rPr sz="3000" spc="-100"/>
              <a:t> </a:t>
            </a:r>
            <a:r>
              <a:rPr sz="3000" spc="15"/>
              <a:t>따라하기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383540" y="1793189"/>
            <a:ext cx="3455035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2000" b="1" spc="10">
                <a:latin typeface="굴림"/>
                <a:ea typeface="+mj-ea"/>
                <a:cs typeface="굴림"/>
              </a:rPr>
              <a:t>(8)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>
                <a:latin typeface="굴림"/>
                <a:ea typeface="+mj-ea"/>
                <a:cs typeface="굴림"/>
              </a:rPr>
              <a:t>외래식별자(부서코드)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입력</a:t>
            </a:r>
            <a:endParaRPr sz="2000">
              <a:latin typeface="굴림"/>
              <a:ea typeface="+mj-ea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2950" y="4879340"/>
            <a:ext cx="2733040" cy="45275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latin typeface="굴림"/>
                <a:ea typeface="+mj-ea"/>
                <a:cs typeface="굴림"/>
              </a:rPr>
              <a:t>관계선의</a:t>
            </a:r>
            <a:r>
              <a:rPr sz="1400" spc="-140">
                <a:latin typeface="굴림"/>
                <a:ea typeface="+mj-ea"/>
                <a:cs typeface="굴림"/>
              </a:rPr>
              <a:t> </a:t>
            </a:r>
            <a:r>
              <a:rPr sz="1400">
                <a:latin typeface="굴림"/>
                <a:ea typeface="+mj-ea"/>
                <a:cs typeface="굴림"/>
              </a:rPr>
              <a:t>끝부분이</a:t>
            </a:r>
            <a:endParaRPr sz="1400">
              <a:latin typeface="굴림"/>
              <a:ea typeface="+mj-ea"/>
              <a:cs typeface="굴림"/>
            </a:endParaRPr>
          </a:p>
          <a:p>
            <a:pPr marL="12700">
              <a:lnSpc>
                <a:spcPct val="100000"/>
              </a:lnSpc>
              <a:defRPr/>
            </a:pPr>
            <a:r>
              <a:rPr sz="1400">
                <a:latin typeface="Times New Roman"/>
                <a:cs typeface="Times New Roman"/>
              </a:rPr>
              <a:t>ID</a:t>
            </a:r>
            <a:r>
              <a:rPr sz="1400" spc="-10">
                <a:latin typeface="Times New Roman"/>
                <a:cs typeface="Times New Roman"/>
              </a:rPr>
              <a:t>E</a:t>
            </a:r>
            <a:r>
              <a:rPr sz="1400">
                <a:latin typeface="Times New Roman"/>
                <a:cs typeface="Times New Roman"/>
              </a:rPr>
              <a:t>F</a:t>
            </a:r>
            <a:r>
              <a:rPr sz="1400" spc="5">
                <a:latin typeface="Times New Roman"/>
                <a:cs typeface="Times New Roman"/>
              </a:rPr>
              <a:t>1</a:t>
            </a:r>
            <a:r>
              <a:rPr sz="1400">
                <a:latin typeface="Times New Roman"/>
                <a:cs typeface="Times New Roman"/>
              </a:rPr>
              <a:t>x</a:t>
            </a:r>
            <a:r>
              <a:rPr sz="1400" spc="-30">
                <a:latin typeface="Times New Roman"/>
                <a:cs typeface="Times New Roman"/>
              </a:rPr>
              <a:t> </a:t>
            </a:r>
            <a:r>
              <a:rPr sz="1400">
                <a:latin typeface="굴림"/>
                <a:ea typeface="+mj-ea"/>
                <a:cs typeface="굴림"/>
              </a:rPr>
              <a:t>표기로</a:t>
            </a:r>
            <a:r>
              <a:rPr sz="1400" spc="-135">
                <a:latin typeface="굴림"/>
                <a:ea typeface="+mj-ea"/>
                <a:cs typeface="굴림"/>
              </a:rPr>
              <a:t> </a:t>
            </a:r>
            <a:r>
              <a:rPr sz="1400">
                <a:latin typeface="굴림"/>
                <a:ea typeface="+mj-ea"/>
                <a:cs typeface="굴림"/>
              </a:rPr>
              <a:t>나오는</a:t>
            </a:r>
            <a:r>
              <a:rPr sz="1400" spc="-120">
                <a:latin typeface="굴림"/>
                <a:ea typeface="+mj-ea"/>
                <a:cs typeface="굴림"/>
              </a:rPr>
              <a:t> </a:t>
            </a:r>
            <a:r>
              <a:rPr sz="1400">
                <a:latin typeface="굴림"/>
                <a:ea typeface="+mj-ea"/>
                <a:cs typeface="굴림"/>
              </a:rPr>
              <a:t>경우가</a:t>
            </a:r>
            <a:r>
              <a:rPr sz="1400" spc="-130">
                <a:latin typeface="굴림"/>
                <a:ea typeface="+mj-ea"/>
                <a:cs typeface="굴림"/>
              </a:rPr>
              <a:t> </a:t>
            </a:r>
            <a:r>
              <a:rPr sz="1400">
                <a:latin typeface="굴림"/>
                <a:ea typeface="+mj-ea"/>
                <a:cs typeface="굴림"/>
              </a:rPr>
              <a:t>있음</a:t>
            </a:r>
            <a:endParaRPr sz="1400">
              <a:latin typeface="굴림"/>
              <a:ea typeface="+mj-ea"/>
              <a:cs typeface="굴림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95928" y="4712208"/>
            <a:ext cx="508000" cy="344170"/>
          </a:xfrm>
          <a:custGeom>
            <a:avLst/>
            <a:gdLst/>
            <a:rect l="l" t="t" r="r" b="b"/>
            <a:pathLst>
              <a:path w="508000" h="344170">
                <a:moveTo>
                  <a:pt x="66778" y="37151"/>
                </a:moveTo>
                <a:lnTo>
                  <a:pt x="59694" y="47713"/>
                </a:lnTo>
                <a:lnTo>
                  <a:pt x="500888" y="343662"/>
                </a:lnTo>
                <a:lnTo>
                  <a:pt x="508000" y="332994"/>
                </a:lnTo>
                <a:lnTo>
                  <a:pt x="66778" y="37151"/>
                </a:lnTo>
                <a:close/>
              </a:path>
              <a:path w="508000" h="344170">
                <a:moveTo>
                  <a:pt x="0" y="0"/>
                </a:moveTo>
                <a:lnTo>
                  <a:pt x="42037" y="74041"/>
                </a:lnTo>
                <a:lnTo>
                  <a:pt x="59694" y="47713"/>
                </a:lnTo>
                <a:lnTo>
                  <a:pt x="49149" y="40640"/>
                </a:lnTo>
                <a:lnTo>
                  <a:pt x="56261" y="30099"/>
                </a:lnTo>
                <a:lnTo>
                  <a:pt x="71508" y="30099"/>
                </a:lnTo>
                <a:lnTo>
                  <a:pt x="84455" y="10795"/>
                </a:lnTo>
                <a:lnTo>
                  <a:pt x="0" y="0"/>
                </a:lnTo>
                <a:close/>
              </a:path>
              <a:path w="508000" h="344170">
                <a:moveTo>
                  <a:pt x="56261" y="30099"/>
                </a:moveTo>
                <a:lnTo>
                  <a:pt x="49149" y="40640"/>
                </a:lnTo>
                <a:lnTo>
                  <a:pt x="59694" y="47713"/>
                </a:lnTo>
                <a:lnTo>
                  <a:pt x="66778" y="37151"/>
                </a:lnTo>
                <a:lnTo>
                  <a:pt x="56261" y="30099"/>
                </a:lnTo>
                <a:close/>
              </a:path>
              <a:path w="508000" h="344170">
                <a:moveTo>
                  <a:pt x="71508" y="30099"/>
                </a:moveTo>
                <a:lnTo>
                  <a:pt x="56261" y="30099"/>
                </a:lnTo>
                <a:lnTo>
                  <a:pt x="66778" y="37151"/>
                </a:lnTo>
                <a:lnTo>
                  <a:pt x="71508" y="3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4장.</a:t>
            </a:r>
            <a:r>
              <a:rPr spc="-65"/>
              <a:t> </a:t>
            </a:r>
            <a:r>
              <a:rPr spc="-50"/>
              <a:t>모델링</a:t>
            </a:r>
            <a:r>
              <a:rPr spc="-70"/>
              <a:t> </a:t>
            </a:r>
            <a:r>
              <a:rPr spc="-50"/>
              <a:t>도구</a:t>
            </a:r>
            <a:endParaRPr spc="-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32357"/>
            <a:ext cx="5013960" cy="72136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(9)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관계선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모양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바꾸기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굴림"/>
                <a:cs typeface="굴림"/>
              </a:rPr>
              <a:t>-</a:t>
            </a:r>
            <a:r>
              <a:rPr dirty="0" sz="1800" spc="-10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메인메뉴에서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[Model]→[Model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property]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91183" y="2686811"/>
            <a:ext cx="5713730" cy="1323340"/>
            <a:chOff x="1091183" y="2686811"/>
            <a:chExt cx="5713730" cy="13233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3" y="2686811"/>
              <a:ext cx="5713475" cy="13228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28594" y="2891789"/>
              <a:ext cx="2999740" cy="1042669"/>
            </a:xfrm>
            <a:custGeom>
              <a:avLst/>
              <a:gdLst/>
              <a:ahLst/>
              <a:cxnLst/>
              <a:rect l="l" t="t" r="r" b="b"/>
              <a:pathLst>
                <a:path w="2999740" h="1042670">
                  <a:moveTo>
                    <a:pt x="0" y="49022"/>
                  </a:moveTo>
                  <a:lnTo>
                    <a:pt x="3855" y="29950"/>
                  </a:lnTo>
                  <a:lnTo>
                    <a:pt x="14366" y="14366"/>
                  </a:lnTo>
                  <a:lnTo>
                    <a:pt x="29950" y="3855"/>
                  </a:lnTo>
                  <a:lnTo>
                    <a:pt x="49021" y="0"/>
                  </a:lnTo>
                  <a:lnTo>
                    <a:pt x="647445" y="0"/>
                  </a:lnTo>
                  <a:lnTo>
                    <a:pt x="666517" y="3855"/>
                  </a:lnTo>
                  <a:lnTo>
                    <a:pt x="682101" y="14366"/>
                  </a:lnTo>
                  <a:lnTo>
                    <a:pt x="692612" y="29950"/>
                  </a:lnTo>
                  <a:lnTo>
                    <a:pt x="696468" y="49022"/>
                  </a:lnTo>
                  <a:lnTo>
                    <a:pt x="696468" y="245110"/>
                  </a:lnTo>
                  <a:lnTo>
                    <a:pt x="692612" y="264181"/>
                  </a:lnTo>
                  <a:lnTo>
                    <a:pt x="682101" y="279765"/>
                  </a:lnTo>
                  <a:lnTo>
                    <a:pt x="666517" y="290276"/>
                  </a:lnTo>
                  <a:lnTo>
                    <a:pt x="647445" y="294132"/>
                  </a:lnTo>
                  <a:lnTo>
                    <a:pt x="49021" y="294132"/>
                  </a:lnTo>
                  <a:lnTo>
                    <a:pt x="29950" y="290276"/>
                  </a:lnTo>
                  <a:lnTo>
                    <a:pt x="14366" y="279765"/>
                  </a:lnTo>
                  <a:lnTo>
                    <a:pt x="3855" y="264181"/>
                  </a:lnTo>
                  <a:lnTo>
                    <a:pt x="0" y="245110"/>
                  </a:lnTo>
                  <a:lnTo>
                    <a:pt x="0" y="49022"/>
                  </a:lnTo>
                  <a:close/>
                </a:path>
                <a:path w="2999740" h="1042670">
                  <a:moveTo>
                    <a:pt x="2375916" y="419354"/>
                  </a:moveTo>
                  <a:lnTo>
                    <a:pt x="2384075" y="378904"/>
                  </a:lnTo>
                  <a:lnTo>
                    <a:pt x="2406332" y="345884"/>
                  </a:lnTo>
                  <a:lnTo>
                    <a:pt x="2439352" y="323627"/>
                  </a:lnTo>
                  <a:lnTo>
                    <a:pt x="2479802" y="315468"/>
                  </a:lnTo>
                  <a:lnTo>
                    <a:pt x="2895346" y="315468"/>
                  </a:lnTo>
                  <a:lnTo>
                    <a:pt x="2935795" y="323627"/>
                  </a:lnTo>
                  <a:lnTo>
                    <a:pt x="2968815" y="345884"/>
                  </a:lnTo>
                  <a:lnTo>
                    <a:pt x="2991072" y="378904"/>
                  </a:lnTo>
                  <a:lnTo>
                    <a:pt x="2999232" y="419354"/>
                  </a:lnTo>
                  <a:lnTo>
                    <a:pt x="2999232" y="938530"/>
                  </a:lnTo>
                  <a:lnTo>
                    <a:pt x="2991072" y="978979"/>
                  </a:lnTo>
                  <a:lnTo>
                    <a:pt x="2968815" y="1011999"/>
                  </a:lnTo>
                  <a:lnTo>
                    <a:pt x="2935795" y="1034256"/>
                  </a:lnTo>
                  <a:lnTo>
                    <a:pt x="2895346" y="1042416"/>
                  </a:lnTo>
                  <a:lnTo>
                    <a:pt x="2479802" y="1042416"/>
                  </a:lnTo>
                  <a:lnTo>
                    <a:pt x="2439352" y="1034256"/>
                  </a:lnTo>
                  <a:lnTo>
                    <a:pt x="2406332" y="1011999"/>
                  </a:lnTo>
                  <a:lnTo>
                    <a:pt x="2384075" y="978979"/>
                  </a:lnTo>
                  <a:lnTo>
                    <a:pt x="2375916" y="938530"/>
                  </a:lnTo>
                  <a:lnTo>
                    <a:pt x="2375916" y="41935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93189"/>
            <a:ext cx="26047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굴림"/>
                <a:cs typeface="굴림"/>
              </a:rPr>
              <a:t>(9)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관계선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모양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바꾸기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64635" y="1379219"/>
            <a:ext cx="4747260" cy="4861560"/>
            <a:chOff x="3564635" y="1379219"/>
            <a:chExt cx="4747260" cy="48615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4635" y="1379219"/>
              <a:ext cx="4747259" cy="48615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35501" y="1728977"/>
              <a:ext cx="4177665" cy="4221480"/>
            </a:xfrm>
            <a:custGeom>
              <a:avLst/>
              <a:gdLst/>
              <a:ahLst/>
              <a:cxnLst/>
              <a:rect l="l" t="t" r="r" b="b"/>
              <a:pathLst>
                <a:path w="4177665" h="4221480">
                  <a:moveTo>
                    <a:pt x="0" y="43434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4" y="0"/>
                  </a:lnTo>
                  <a:lnTo>
                    <a:pt x="462534" y="0"/>
                  </a:lnTo>
                  <a:lnTo>
                    <a:pt x="479446" y="3411"/>
                  </a:lnTo>
                  <a:lnTo>
                    <a:pt x="493252" y="12715"/>
                  </a:lnTo>
                  <a:lnTo>
                    <a:pt x="502556" y="26521"/>
                  </a:lnTo>
                  <a:lnTo>
                    <a:pt x="505968" y="43434"/>
                  </a:lnTo>
                  <a:lnTo>
                    <a:pt x="505968" y="217170"/>
                  </a:lnTo>
                  <a:lnTo>
                    <a:pt x="502556" y="234082"/>
                  </a:lnTo>
                  <a:lnTo>
                    <a:pt x="493252" y="247888"/>
                  </a:lnTo>
                  <a:lnTo>
                    <a:pt x="479446" y="257192"/>
                  </a:lnTo>
                  <a:lnTo>
                    <a:pt x="462534" y="260604"/>
                  </a:lnTo>
                  <a:lnTo>
                    <a:pt x="43434" y="260604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70"/>
                  </a:lnTo>
                  <a:lnTo>
                    <a:pt x="0" y="43434"/>
                  </a:lnTo>
                  <a:close/>
                </a:path>
                <a:path w="4177665" h="4221480">
                  <a:moveTo>
                    <a:pt x="1360932" y="1413002"/>
                  </a:moveTo>
                  <a:lnTo>
                    <a:pt x="1366573" y="1385000"/>
                  </a:lnTo>
                  <a:lnTo>
                    <a:pt x="1381966" y="1362154"/>
                  </a:lnTo>
                  <a:lnTo>
                    <a:pt x="1404812" y="1346761"/>
                  </a:lnTo>
                  <a:lnTo>
                    <a:pt x="1432814" y="1341120"/>
                  </a:lnTo>
                  <a:lnTo>
                    <a:pt x="4105402" y="1341120"/>
                  </a:lnTo>
                  <a:lnTo>
                    <a:pt x="4133403" y="1346761"/>
                  </a:lnTo>
                  <a:lnTo>
                    <a:pt x="4156249" y="1362154"/>
                  </a:lnTo>
                  <a:lnTo>
                    <a:pt x="4171642" y="1385000"/>
                  </a:lnTo>
                  <a:lnTo>
                    <a:pt x="4177283" y="1413002"/>
                  </a:lnTo>
                  <a:lnTo>
                    <a:pt x="4177283" y="1700530"/>
                  </a:lnTo>
                  <a:lnTo>
                    <a:pt x="4171642" y="1728531"/>
                  </a:lnTo>
                  <a:lnTo>
                    <a:pt x="4156249" y="1751377"/>
                  </a:lnTo>
                  <a:lnTo>
                    <a:pt x="4133403" y="1766770"/>
                  </a:lnTo>
                  <a:lnTo>
                    <a:pt x="4105402" y="1772412"/>
                  </a:lnTo>
                  <a:lnTo>
                    <a:pt x="1432814" y="1772412"/>
                  </a:lnTo>
                  <a:lnTo>
                    <a:pt x="1404812" y="1766770"/>
                  </a:lnTo>
                  <a:lnTo>
                    <a:pt x="1381966" y="1751377"/>
                  </a:lnTo>
                  <a:lnTo>
                    <a:pt x="1366573" y="1728531"/>
                  </a:lnTo>
                  <a:lnTo>
                    <a:pt x="1360932" y="1700530"/>
                  </a:lnTo>
                  <a:lnTo>
                    <a:pt x="1360932" y="1413002"/>
                  </a:lnTo>
                  <a:close/>
                </a:path>
                <a:path w="4177665" h="4221480">
                  <a:moveTo>
                    <a:pt x="2808732" y="3981450"/>
                  </a:moveTo>
                  <a:lnTo>
                    <a:pt x="2812500" y="3962761"/>
                  </a:lnTo>
                  <a:lnTo>
                    <a:pt x="2822781" y="3947502"/>
                  </a:lnTo>
                  <a:lnTo>
                    <a:pt x="2838039" y="3937215"/>
                  </a:lnTo>
                  <a:lnTo>
                    <a:pt x="2856738" y="3933444"/>
                  </a:lnTo>
                  <a:lnTo>
                    <a:pt x="3626357" y="3933444"/>
                  </a:lnTo>
                  <a:lnTo>
                    <a:pt x="3645056" y="3937215"/>
                  </a:lnTo>
                  <a:lnTo>
                    <a:pt x="3660314" y="3947502"/>
                  </a:lnTo>
                  <a:lnTo>
                    <a:pt x="3670595" y="3962761"/>
                  </a:lnTo>
                  <a:lnTo>
                    <a:pt x="3674364" y="3981450"/>
                  </a:lnTo>
                  <a:lnTo>
                    <a:pt x="3674364" y="4173474"/>
                  </a:lnTo>
                  <a:lnTo>
                    <a:pt x="3670595" y="4192162"/>
                  </a:lnTo>
                  <a:lnTo>
                    <a:pt x="3660314" y="4207421"/>
                  </a:lnTo>
                  <a:lnTo>
                    <a:pt x="3645056" y="4217708"/>
                  </a:lnTo>
                  <a:lnTo>
                    <a:pt x="3626357" y="4221480"/>
                  </a:lnTo>
                  <a:lnTo>
                    <a:pt x="2856738" y="4221480"/>
                  </a:lnTo>
                  <a:lnTo>
                    <a:pt x="2838039" y="4217708"/>
                  </a:lnTo>
                  <a:lnTo>
                    <a:pt x="2822781" y="4207421"/>
                  </a:lnTo>
                  <a:lnTo>
                    <a:pt x="2812500" y="4192162"/>
                  </a:lnTo>
                  <a:lnTo>
                    <a:pt x="2808732" y="4173474"/>
                  </a:lnTo>
                  <a:lnTo>
                    <a:pt x="2808732" y="398145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 idx="0"/>
          </p:nvPr>
        </p:nvSpPr>
        <p:spPr>
          <a:xfrm>
            <a:off x="614172" y="4188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4.1</a:t>
            </a:r>
            <a:r>
              <a:rPr sz="3000" spc="-85"/>
              <a:t> </a:t>
            </a:r>
            <a:r>
              <a:rPr sz="3000" spc="15"/>
              <a:t>모델링도구</a:t>
            </a:r>
            <a:r>
              <a:rPr sz="3000" spc="-100"/>
              <a:t> </a:t>
            </a:r>
            <a:r>
              <a:rPr sz="3000" spc="15"/>
              <a:t>개요</a:t>
            </a:r>
            <a:endParaRPr sz="3000"/>
          </a:p>
        </p:txBody>
      </p:sp>
      <p:pic>
        <p:nvPicPr>
          <p:cNvPr id="6" name="object 6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600200" y="1866900"/>
            <a:ext cx="5848380" cy="37185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65298" y="5921755"/>
            <a:ext cx="3418840" cy="240029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b="1" spc="20">
                <a:latin typeface="돋움"/>
                <a:cs typeface="돋움"/>
              </a:rPr>
              <a:t>&lt;그림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4.1&gt;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CASE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도구를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사용한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S/W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개발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4장.</a:t>
            </a:r>
            <a:r>
              <a:rPr spc="-65"/>
              <a:t> </a:t>
            </a:r>
            <a:r>
              <a:rPr spc="-50"/>
              <a:t>모델링</a:t>
            </a:r>
            <a:r>
              <a:rPr spc="-70"/>
              <a:t> </a:t>
            </a:r>
            <a:r>
              <a:rPr spc="-50"/>
              <a:t>도구</a:t>
            </a:r>
            <a:endParaRPr spc="-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93189"/>
            <a:ext cx="26047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굴림"/>
                <a:cs typeface="굴림"/>
              </a:rPr>
              <a:t>(9)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관계선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모양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바꾸기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104" y="2538983"/>
            <a:ext cx="5193792" cy="33543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93189"/>
            <a:ext cx="19215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latin typeface="굴림"/>
                <a:cs typeface="굴림"/>
              </a:rPr>
              <a:t>(10)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완성된</a:t>
            </a:r>
            <a:r>
              <a:rPr dirty="0" sz="2000" spc="-114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ERD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901" y="2836607"/>
            <a:ext cx="3057881" cy="213426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840739" y="4623053"/>
            <a:ext cx="3411854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30"/>
              </a:spcBef>
              <a:buChar char="-"/>
              <a:tabLst>
                <a:tab pos="299085" algn="l"/>
                <a:tab pos="299720" algn="l"/>
              </a:tabLst>
            </a:pPr>
            <a:r>
              <a:rPr dirty="0" sz="1800">
                <a:latin typeface="굴림"/>
                <a:cs typeface="굴림"/>
              </a:rPr>
              <a:t>메인</a:t>
            </a:r>
            <a:r>
              <a:rPr dirty="0" sz="1800" spc="-3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메뉴에서</a:t>
            </a:r>
            <a:r>
              <a:rPr dirty="0" sz="1800" spc="-30">
                <a:latin typeface="굴림"/>
                <a:cs typeface="굴림"/>
              </a:rPr>
              <a:t> </a:t>
            </a:r>
            <a:r>
              <a:rPr dirty="0" sz="1800" spc="-5">
                <a:latin typeface="굴림"/>
                <a:cs typeface="굴림"/>
              </a:rPr>
              <a:t>[File]→[Save]</a:t>
            </a:r>
            <a:endParaRPr sz="1800">
              <a:latin typeface="굴림"/>
              <a:cs typeface="굴림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Char char="-"/>
              <a:tabLst>
                <a:tab pos="299085" algn="l"/>
                <a:tab pos="299720" algn="l"/>
              </a:tabLst>
            </a:pPr>
            <a:r>
              <a:rPr dirty="0" sz="1800">
                <a:latin typeface="굴림"/>
                <a:cs typeface="굴림"/>
              </a:rPr>
              <a:t>단축키</a:t>
            </a:r>
            <a:r>
              <a:rPr dirty="0" sz="1800" spc="-25">
                <a:latin typeface="굴림"/>
                <a:cs typeface="굴림"/>
              </a:rPr>
              <a:t> </a:t>
            </a:r>
            <a:r>
              <a:rPr dirty="0" sz="1800">
                <a:latin typeface="굴림"/>
                <a:cs typeface="굴림"/>
              </a:rPr>
              <a:t>:</a:t>
            </a:r>
            <a:r>
              <a:rPr dirty="0" sz="1800" spc="-25">
                <a:latin typeface="굴림"/>
                <a:cs typeface="굴림"/>
              </a:rPr>
              <a:t> </a:t>
            </a:r>
            <a:r>
              <a:rPr dirty="0" sz="1800" spc="-5">
                <a:latin typeface="굴림"/>
                <a:cs typeface="굴림"/>
              </a:rPr>
              <a:t>&lt;Ctrl&gt;+&lt;s&gt;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3183635"/>
            <a:ext cx="4178808" cy="11247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732446"/>
            <a:ext cx="2555875" cy="12446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5" b="1">
                <a:latin typeface="굴림"/>
                <a:cs typeface="굴림"/>
              </a:rPr>
              <a:t>(12)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모델의</a:t>
            </a:r>
            <a:r>
              <a:rPr dirty="0" sz="2000" spc="-11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저장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굴림"/>
                <a:cs typeface="굴림"/>
              </a:rPr>
              <a:t>-</a:t>
            </a:r>
            <a:r>
              <a:rPr dirty="0" sz="2000" spc="-35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저장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아이콘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클릭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굴림"/>
              <a:cs typeface="굴림"/>
            </a:endParaRPr>
          </a:p>
          <a:p>
            <a:pPr algn="r" marR="5080">
              <a:lnSpc>
                <a:spcPct val="100000"/>
              </a:lnSpc>
            </a:pPr>
            <a:r>
              <a:rPr dirty="0" sz="1400">
                <a:latin typeface="굴림"/>
                <a:cs typeface="굴림"/>
              </a:rPr>
              <a:t>클릭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73351" y="2889757"/>
            <a:ext cx="813435" cy="579120"/>
            <a:chOff x="1673351" y="2889757"/>
            <a:chExt cx="813435" cy="579120"/>
          </a:xfrm>
        </p:grpSpPr>
        <p:sp>
          <p:nvSpPr>
            <p:cNvPr id="10" name="object 10"/>
            <p:cNvSpPr/>
            <p:nvPr/>
          </p:nvSpPr>
          <p:spPr>
            <a:xfrm>
              <a:off x="1834895" y="2889757"/>
              <a:ext cx="652145" cy="297815"/>
            </a:xfrm>
            <a:custGeom>
              <a:avLst/>
              <a:gdLst/>
              <a:ahLst/>
              <a:cxnLst/>
              <a:rect l="l" t="t" r="r" b="b"/>
              <a:pathLst>
                <a:path w="652144" h="297814">
                  <a:moveTo>
                    <a:pt x="54229" y="228091"/>
                  </a:moveTo>
                  <a:lnTo>
                    <a:pt x="0" y="293877"/>
                  </a:lnTo>
                  <a:lnTo>
                    <a:pt x="85090" y="297814"/>
                  </a:lnTo>
                  <a:lnTo>
                    <a:pt x="74521" y="273938"/>
                  </a:lnTo>
                  <a:lnTo>
                    <a:pt x="60579" y="273938"/>
                  </a:lnTo>
                  <a:lnTo>
                    <a:pt x="55499" y="262381"/>
                  </a:lnTo>
                  <a:lnTo>
                    <a:pt x="67123" y="257222"/>
                  </a:lnTo>
                  <a:lnTo>
                    <a:pt x="54229" y="228091"/>
                  </a:lnTo>
                  <a:close/>
                </a:path>
                <a:path w="652144" h="297814">
                  <a:moveTo>
                    <a:pt x="67123" y="257222"/>
                  </a:moveTo>
                  <a:lnTo>
                    <a:pt x="55499" y="262381"/>
                  </a:lnTo>
                  <a:lnTo>
                    <a:pt x="60579" y="273938"/>
                  </a:lnTo>
                  <a:lnTo>
                    <a:pt x="72233" y="268768"/>
                  </a:lnTo>
                  <a:lnTo>
                    <a:pt x="67123" y="257222"/>
                  </a:lnTo>
                  <a:close/>
                </a:path>
                <a:path w="652144" h="297814">
                  <a:moveTo>
                    <a:pt x="72233" y="268768"/>
                  </a:moveTo>
                  <a:lnTo>
                    <a:pt x="60579" y="273938"/>
                  </a:lnTo>
                  <a:lnTo>
                    <a:pt x="74521" y="273938"/>
                  </a:lnTo>
                  <a:lnTo>
                    <a:pt x="72233" y="268768"/>
                  </a:lnTo>
                  <a:close/>
                </a:path>
                <a:path w="652144" h="297814">
                  <a:moveTo>
                    <a:pt x="646684" y="0"/>
                  </a:moveTo>
                  <a:lnTo>
                    <a:pt x="67123" y="257222"/>
                  </a:lnTo>
                  <a:lnTo>
                    <a:pt x="72233" y="268768"/>
                  </a:lnTo>
                  <a:lnTo>
                    <a:pt x="651764" y="11683"/>
                  </a:lnTo>
                  <a:lnTo>
                    <a:pt x="646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92401" y="3160013"/>
              <a:ext cx="216535" cy="289560"/>
            </a:xfrm>
            <a:custGeom>
              <a:avLst/>
              <a:gdLst/>
              <a:ahLst/>
              <a:cxnLst/>
              <a:rect l="l" t="t" r="r" b="b"/>
              <a:pathLst>
                <a:path w="216535" h="289560">
                  <a:moveTo>
                    <a:pt x="0" y="36068"/>
                  </a:moveTo>
                  <a:lnTo>
                    <a:pt x="2831" y="22020"/>
                  </a:lnTo>
                  <a:lnTo>
                    <a:pt x="10556" y="10556"/>
                  </a:lnTo>
                  <a:lnTo>
                    <a:pt x="22020" y="2831"/>
                  </a:lnTo>
                  <a:lnTo>
                    <a:pt x="36068" y="0"/>
                  </a:lnTo>
                  <a:lnTo>
                    <a:pt x="180340" y="0"/>
                  </a:lnTo>
                  <a:lnTo>
                    <a:pt x="194387" y="2831"/>
                  </a:lnTo>
                  <a:lnTo>
                    <a:pt x="205851" y="10556"/>
                  </a:lnTo>
                  <a:lnTo>
                    <a:pt x="213576" y="22020"/>
                  </a:lnTo>
                  <a:lnTo>
                    <a:pt x="216408" y="36068"/>
                  </a:lnTo>
                  <a:lnTo>
                    <a:pt x="216408" y="253491"/>
                  </a:lnTo>
                  <a:lnTo>
                    <a:pt x="213576" y="267539"/>
                  </a:lnTo>
                  <a:lnTo>
                    <a:pt x="205851" y="279003"/>
                  </a:lnTo>
                  <a:lnTo>
                    <a:pt x="194387" y="286728"/>
                  </a:lnTo>
                  <a:lnTo>
                    <a:pt x="180340" y="289560"/>
                  </a:lnTo>
                  <a:lnTo>
                    <a:pt x="36068" y="289560"/>
                  </a:lnTo>
                  <a:lnTo>
                    <a:pt x="22020" y="286728"/>
                  </a:lnTo>
                  <a:lnTo>
                    <a:pt x="10556" y="279003"/>
                  </a:lnTo>
                  <a:lnTo>
                    <a:pt x="2831" y="267539"/>
                  </a:lnTo>
                  <a:lnTo>
                    <a:pt x="0" y="253491"/>
                  </a:lnTo>
                  <a:lnTo>
                    <a:pt x="0" y="3606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850635" y="2564892"/>
            <a:ext cx="3054350" cy="2664460"/>
            <a:chOff x="5850635" y="2564892"/>
            <a:chExt cx="3054350" cy="266446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0635" y="2564892"/>
              <a:ext cx="3054095" cy="26639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12941" y="4632198"/>
              <a:ext cx="1152525" cy="288290"/>
            </a:xfrm>
            <a:custGeom>
              <a:avLst/>
              <a:gdLst/>
              <a:ahLst/>
              <a:cxnLst/>
              <a:rect l="l" t="t" r="r" b="b"/>
              <a:pathLst>
                <a:path w="1152525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1104138" y="0"/>
                  </a:lnTo>
                  <a:lnTo>
                    <a:pt x="1122836" y="3768"/>
                  </a:lnTo>
                  <a:lnTo>
                    <a:pt x="1138094" y="14049"/>
                  </a:lnTo>
                  <a:lnTo>
                    <a:pt x="1148375" y="29307"/>
                  </a:lnTo>
                  <a:lnTo>
                    <a:pt x="1152143" y="48006"/>
                  </a:lnTo>
                  <a:lnTo>
                    <a:pt x="1152143" y="240029"/>
                  </a:lnTo>
                  <a:lnTo>
                    <a:pt x="1148375" y="258728"/>
                  </a:lnTo>
                  <a:lnTo>
                    <a:pt x="1138094" y="273986"/>
                  </a:lnTo>
                  <a:lnTo>
                    <a:pt x="1122836" y="284267"/>
                  </a:lnTo>
                  <a:lnTo>
                    <a:pt x="1104138" y="288035"/>
                  </a:lnTo>
                  <a:lnTo>
                    <a:pt x="48006" y="288035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528" y="1178052"/>
            <a:ext cx="4395470" cy="1824355"/>
            <a:chOff x="4224528" y="1178052"/>
            <a:chExt cx="4395470" cy="1824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528" y="1178052"/>
              <a:ext cx="4395216" cy="18135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89170" y="1472946"/>
              <a:ext cx="3816350" cy="1519555"/>
            </a:xfrm>
            <a:custGeom>
              <a:avLst/>
              <a:gdLst/>
              <a:ahLst/>
              <a:cxnLst/>
              <a:rect l="l" t="t" r="r" b="b"/>
              <a:pathLst>
                <a:path w="3816350" h="1519555">
                  <a:moveTo>
                    <a:pt x="0" y="1240027"/>
                  </a:moveTo>
                  <a:lnTo>
                    <a:pt x="4391" y="1218277"/>
                  </a:lnTo>
                  <a:lnTo>
                    <a:pt x="16367" y="1200515"/>
                  </a:lnTo>
                  <a:lnTo>
                    <a:pt x="34129" y="1188539"/>
                  </a:lnTo>
                  <a:lnTo>
                    <a:pt x="55879" y="1184148"/>
                  </a:lnTo>
                  <a:lnTo>
                    <a:pt x="701547" y="1184148"/>
                  </a:lnTo>
                  <a:lnTo>
                    <a:pt x="723298" y="1188539"/>
                  </a:lnTo>
                  <a:lnTo>
                    <a:pt x="741060" y="1200515"/>
                  </a:lnTo>
                  <a:lnTo>
                    <a:pt x="753036" y="1218277"/>
                  </a:lnTo>
                  <a:lnTo>
                    <a:pt x="757427" y="1240027"/>
                  </a:lnTo>
                  <a:lnTo>
                    <a:pt x="757427" y="1463548"/>
                  </a:lnTo>
                  <a:lnTo>
                    <a:pt x="753036" y="1485298"/>
                  </a:lnTo>
                  <a:lnTo>
                    <a:pt x="741060" y="1503060"/>
                  </a:lnTo>
                  <a:lnTo>
                    <a:pt x="723298" y="1515036"/>
                  </a:lnTo>
                  <a:lnTo>
                    <a:pt x="701547" y="1519427"/>
                  </a:lnTo>
                  <a:lnTo>
                    <a:pt x="55879" y="1519427"/>
                  </a:lnTo>
                  <a:lnTo>
                    <a:pt x="34129" y="1515036"/>
                  </a:lnTo>
                  <a:lnTo>
                    <a:pt x="16367" y="1503060"/>
                  </a:lnTo>
                  <a:lnTo>
                    <a:pt x="4391" y="1485298"/>
                  </a:lnTo>
                  <a:lnTo>
                    <a:pt x="0" y="1463548"/>
                  </a:lnTo>
                  <a:lnTo>
                    <a:pt x="0" y="1240027"/>
                  </a:lnTo>
                  <a:close/>
                </a:path>
                <a:path w="3816350" h="1519555">
                  <a:moveTo>
                    <a:pt x="1473707" y="409701"/>
                  </a:moveTo>
                  <a:lnTo>
                    <a:pt x="1482199" y="367706"/>
                  </a:lnTo>
                  <a:lnTo>
                    <a:pt x="1505346" y="333390"/>
                  </a:lnTo>
                  <a:lnTo>
                    <a:pt x="1539662" y="310243"/>
                  </a:lnTo>
                  <a:lnTo>
                    <a:pt x="1581657" y="301751"/>
                  </a:lnTo>
                  <a:lnTo>
                    <a:pt x="3708146" y="301751"/>
                  </a:lnTo>
                  <a:lnTo>
                    <a:pt x="3750141" y="310243"/>
                  </a:lnTo>
                  <a:lnTo>
                    <a:pt x="3784457" y="333390"/>
                  </a:lnTo>
                  <a:lnTo>
                    <a:pt x="3807604" y="367706"/>
                  </a:lnTo>
                  <a:lnTo>
                    <a:pt x="3816096" y="409701"/>
                  </a:lnTo>
                  <a:lnTo>
                    <a:pt x="3816096" y="841501"/>
                  </a:lnTo>
                  <a:lnTo>
                    <a:pt x="3807604" y="883497"/>
                  </a:lnTo>
                  <a:lnTo>
                    <a:pt x="3784457" y="917813"/>
                  </a:lnTo>
                  <a:lnTo>
                    <a:pt x="3750141" y="940960"/>
                  </a:lnTo>
                  <a:lnTo>
                    <a:pt x="3708146" y="949451"/>
                  </a:lnTo>
                  <a:lnTo>
                    <a:pt x="1581657" y="949451"/>
                  </a:lnTo>
                  <a:lnTo>
                    <a:pt x="1539662" y="940960"/>
                  </a:lnTo>
                  <a:lnTo>
                    <a:pt x="1505346" y="917813"/>
                  </a:lnTo>
                  <a:lnTo>
                    <a:pt x="1482199" y="883497"/>
                  </a:lnTo>
                  <a:lnTo>
                    <a:pt x="1473707" y="841501"/>
                  </a:lnTo>
                  <a:lnTo>
                    <a:pt x="1473707" y="409701"/>
                  </a:lnTo>
                  <a:close/>
                </a:path>
                <a:path w="3816350" h="1519555">
                  <a:moveTo>
                    <a:pt x="44195" y="43941"/>
                  </a:moveTo>
                  <a:lnTo>
                    <a:pt x="47650" y="26842"/>
                  </a:lnTo>
                  <a:lnTo>
                    <a:pt x="57070" y="12874"/>
                  </a:lnTo>
                  <a:lnTo>
                    <a:pt x="71038" y="3454"/>
                  </a:lnTo>
                  <a:lnTo>
                    <a:pt x="88137" y="0"/>
                  </a:lnTo>
                  <a:lnTo>
                    <a:pt x="599185" y="0"/>
                  </a:lnTo>
                  <a:lnTo>
                    <a:pt x="616285" y="3454"/>
                  </a:lnTo>
                  <a:lnTo>
                    <a:pt x="630253" y="12874"/>
                  </a:lnTo>
                  <a:lnTo>
                    <a:pt x="639673" y="26842"/>
                  </a:lnTo>
                  <a:lnTo>
                    <a:pt x="643127" y="43941"/>
                  </a:lnTo>
                  <a:lnTo>
                    <a:pt x="643127" y="219709"/>
                  </a:lnTo>
                  <a:lnTo>
                    <a:pt x="639673" y="236809"/>
                  </a:lnTo>
                  <a:lnTo>
                    <a:pt x="630253" y="250777"/>
                  </a:lnTo>
                  <a:lnTo>
                    <a:pt x="616285" y="260197"/>
                  </a:lnTo>
                  <a:lnTo>
                    <a:pt x="599185" y="263651"/>
                  </a:lnTo>
                  <a:lnTo>
                    <a:pt x="88137" y="263651"/>
                  </a:lnTo>
                  <a:lnTo>
                    <a:pt x="71038" y="260197"/>
                  </a:lnTo>
                  <a:lnTo>
                    <a:pt x="57070" y="250777"/>
                  </a:lnTo>
                  <a:lnTo>
                    <a:pt x="47650" y="236809"/>
                  </a:lnTo>
                  <a:lnTo>
                    <a:pt x="44195" y="219709"/>
                  </a:lnTo>
                  <a:lnTo>
                    <a:pt x="44195" y="43941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83540" y="1793189"/>
            <a:ext cx="27819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카디낼러티</a:t>
            </a:r>
            <a:r>
              <a:rPr dirty="0" sz="2000" spc="-13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설정</a:t>
            </a:r>
            <a:r>
              <a:rPr dirty="0" sz="2000" spc="-11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메뉴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4293108"/>
            <a:ext cx="4470400" cy="1014094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 spc="30" b="1">
                <a:latin typeface="굴림"/>
                <a:cs typeface="굴림"/>
              </a:rPr>
              <a:t>①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1:N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관계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(Identifying</a:t>
            </a:r>
            <a:r>
              <a:rPr dirty="0" sz="1800" spc="-6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Relationship)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30" b="1">
                <a:latin typeface="굴림"/>
                <a:cs typeface="굴림"/>
              </a:rPr>
              <a:t>②</a:t>
            </a:r>
            <a:r>
              <a:rPr dirty="0" sz="1800" spc="-4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1:N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관계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(Non-Identifying</a:t>
            </a:r>
            <a:r>
              <a:rPr dirty="0" sz="1800" spc="-6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Relationship)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30" b="1">
                <a:latin typeface="굴림"/>
                <a:cs typeface="굴림"/>
              </a:rPr>
              <a:t>③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M:N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관계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8" name="object 8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0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4.3</a:t>
            </a:r>
            <a:r>
              <a:rPr dirty="0" sz="3000" spc="-85"/>
              <a:t> </a:t>
            </a:r>
            <a:r>
              <a:rPr dirty="0" sz="3000" spc="25"/>
              <a:t>관계의</a:t>
            </a:r>
            <a:r>
              <a:rPr dirty="0" sz="3000" spc="-95"/>
              <a:t> </a:t>
            </a:r>
            <a:r>
              <a:rPr dirty="0" sz="3000" spc="15"/>
              <a:t>설정</a:t>
            </a:r>
            <a:endParaRPr sz="300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3392" y="2543555"/>
            <a:ext cx="943356" cy="4480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14270" y="3295014"/>
            <a:ext cx="10877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9895" algn="l"/>
                <a:tab pos="847725" algn="l"/>
              </a:tabLst>
            </a:pPr>
            <a:r>
              <a:rPr dirty="0" sz="2000">
                <a:latin typeface="Wingdings"/>
                <a:cs typeface="Wingdings"/>
              </a:rPr>
              <a:t>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Wingdings"/>
                <a:cs typeface="Wingdings"/>
              </a:rPr>
              <a:t>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Wingdings"/>
                <a:cs typeface="Wingdings"/>
              </a:rPr>
              <a:t>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08759" y="2900171"/>
            <a:ext cx="850900" cy="459740"/>
          </a:xfrm>
          <a:custGeom>
            <a:avLst/>
            <a:gdLst/>
            <a:ahLst/>
            <a:cxnLst/>
            <a:rect l="l" t="t" r="r" b="b"/>
            <a:pathLst>
              <a:path w="850900" h="459739">
                <a:moveTo>
                  <a:pt x="170434" y="84328"/>
                </a:moveTo>
                <a:lnTo>
                  <a:pt x="166700" y="58293"/>
                </a:lnTo>
                <a:lnTo>
                  <a:pt x="158369" y="0"/>
                </a:lnTo>
                <a:lnTo>
                  <a:pt x="98171" y="60198"/>
                </a:lnTo>
                <a:lnTo>
                  <a:pt x="128219" y="70243"/>
                </a:lnTo>
                <a:lnTo>
                  <a:pt x="0" y="455168"/>
                </a:lnTo>
                <a:lnTo>
                  <a:pt x="11938" y="459232"/>
                </a:lnTo>
                <a:lnTo>
                  <a:pt x="140258" y="74256"/>
                </a:lnTo>
                <a:lnTo>
                  <a:pt x="170434" y="84328"/>
                </a:lnTo>
                <a:close/>
              </a:path>
              <a:path w="850900" h="459739">
                <a:moveTo>
                  <a:pt x="503047" y="75311"/>
                </a:moveTo>
                <a:lnTo>
                  <a:pt x="496722" y="63373"/>
                </a:lnTo>
                <a:lnTo>
                  <a:pt x="463169" y="0"/>
                </a:lnTo>
                <a:lnTo>
                  <a:pt x="426847" y="77089"/>
                </a:lnTo>
                <a:lnTo>
                  <a:pt x="458635" y="76352"/>
                </a:lnTo>
                <a:lnTo>
                  <a:pt x="467487" y="457327"/>
                </a:lnTo>
                <a:lnTo>
                  <a:pt x="480187" y="457073"/>
                </a:lnTo>
                <a:lnTo>
                  <a:pt x="471335" y="76060"/>
                </a:lnTo>
                <a:lnTo>
                  <a:pt x="503047" y="75311"/>
                </a:lnTo>
                <a:close/>
              </a:path>
              <a:path w="850900" h="459739">
                <a:moveTo>
                  <a:pt x="850392" y="456057"/>
                </a:moveTo>
                <a:lnTo>
                  <a:pt x="781646" y="73863"/>
                </a:lnTo>
                <a:lnTo>
                  <a:pt x="812927" y="68199"/>
                </a:lnTo>
                <a:lnTo>
                  <a:pt x="807783" y="61341"/>
                </a:lnTo>
                <a:lnTo>
                  <a:pt x="761873" y="0"/>
                </a:lnTo>
                <a:lnTo>
                  <a:pt x="737870" y="81788"/>
                </a:lnTo>
                <a:lnTo>
                  <a:pt x="769073" y="76149"/>
                </a:lnTo>
                <a:lnTo>
                  <a:pt x="837946" y="458343"/>
                </a:lnTo>
                <a:lnTo>
                  <a:pt x="850392" y="456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611879" y="2737104"/>
            <a:ext cx="443865" cy="169545"/>
            <a:chOff x="3611879" y="2737104"/>
            <a:chExt cx="443865" cy="169545"/>
          </a:xfrm>
        </p:grpSpPr>
        <p:sp>
          <p:nvSpPr>
            <p:cNvPr id="15" name="object 15"/>
            <p:cNvSpPr/>
            <p:nvPr/>
          </p:nvSpPr>
          <p:spPr>
            <a:xfrm>
              <a:off x="3617975" y="2743200"/>
              <a:ext cx="431800" cy="157480"/>
            </a:xfrm>
            <a:custGeom>
              <a:avLst/>
              <a:gdLst/>
              <a:ahLst/>
              <a:cxnLst/>
              <a:rect l="l" t="t" r="r" b="b"/>
              <a:pathLst>
                <a:path w="431800" h="157480">
                  <a:moveTo>
                    <a:pt x="78486" y="0"/>
                  </a:moveTo>
                  <a:lnTo>
                    <a:pt x="0" y="78486"/>
                  </a:lnTo>
                  <a:lnTo>
                    <a:pt x="78486" y="156972"/>
                  </a:lnTo>
                  <a:lnTo>
                    <a:pt x="78486" y="117728"/>
                  </a:lnTo>
                  <a:lnTo>
                    <a:pt x="431291" y="117728"/>
                  </a:lnTo>
                  <a:lnTo>
                    <a:pt x="431291" y="39242"/>
                  </a:lnTo>
                  <a:lnTo>
                    <a:pt x="78486" y="39242"/>
                  </a:lnTo>
                  <a:lnTo>
                    <a:pt x="7848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17975" y="2743200"/>
              <a:ext cx="431800" cy="157480"/>
            </a:xfrm>
            <a:custGeom>
              <a:avLst/>
              <a:gdLst/>
              <a:ahLst/>
              <a:cxnLst/>
              <a:rect l="l" t="t" r="r" b="b"/>
              <a:pathLst>
                <a:path w="431800" h="157480">
                  <a:moveTo>
                    <a:pt x="0" y="78486"/>
                  </a:moveTo>
                  <a:lnTo>
                    <a:pt x="78486" y="0"/>
                  </a:lnTo>
                  <a:lnTo>
                    <a:pt x="78486" y="39242"/>
                  </a:lnTo>
                  <a:lnTo>
                    <a:pt x="431291" y="39242"/>
                  </a:lnTo>
                  <a:lnTo>
                    <a:pt x="431291" y="117728"/>
                  </a:lnTo>
                  <a:lnTo>
                    <a:pt x="78486" y="117728"/>
                  </a:lnTo>
                  <a:lnTo>
                    <a:pt x="78486" y="156972"/>
                  </a:lnTo>
                  <a:lnTo>
                    <a:pt x="0" y="78486"/>
                  </a:lnTo>
                  <a:close/>
                </a:path>
              </a:pathLst>
            </a:custGeom>
            <a:ln w="12192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624829" y="4318508"/>
            <a:ext cx="28028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돋움"/>
                <a:cs typeface="돋움"/>
              </a:rPr>
              <a:t>외래식별자가</a:t>
            </a:r>
            <a:r>
              <a:rPr dirty="0" sz="1600" spc="-15">
                <a:latin typeface="돋움"/>
                <a:cs typeface="돋움"/>
              </a:rPr>
              <a:t> </a:t>
            </a:r>
            <a:r>
              <a:rPr dirty="0" sz="1600" spc="-5">
                <a:latin typeface="돋움"/>
                <a:cs typeface="돋움"/>
              </a:rPr>
              <a:t>주식별자의</a:t>
            </a:r>
            <a:r>
              <a:rPr dirty="0" sz="1600" spc="-20">
                <a:latin typeface="돋움"/>
                <a:cs typeface="돋움"/>
              </a:rPr>
              <a:t> </a:t>
            </a:r>
            <a:r>
              <a:rPr dirty="0" sz="1600" spc="-5">
                <a:latin typeface="돋움"/>
                <a:cs typeface="돋움"/>
              </a:rPr>
              <a:t>일부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5630926" y="4729734"/>
            <a:ext cx="28028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돋움"/>
                <a:cs typeface="돋움"/>
              </a:rPr>
              <a:t>외래식별자가</a:t>
            </a:r>
            <a:r>
              <a:rPr dirty="0" sz="1600" spc="-20">
                <a:latin typeface="돋움"/>
                <a:cs typeface="돋움"/>
              </a:rPr>
              <a:t> </a:t>
            </a:r>
            <a:r>
              <a:rPr dirty="0" sz="1600" spc="-5">
                <a:latin typeface="돋움"/>
                <a:cs typeface="돋움"/>
              </a:rPr>
              <a:t>주식별자와</a:t>
            </a:r>
            <a:r>
              <a:rPr dirty="0" sz="1600" spc="-25">
                <a:latin typeface="돋움"/>
                <a:cs typeface="돋움"/>
              </a:rPr>
              <a:t> </a:t>
            </a:r>
            <a:r>
              <a:rPr dirty="0" sz="1600" spc="-5">
                <a:latin typeface="돋움"/>
                <a:cs typeface="돋움"/>
              </a:rPr>
              <a:t>별개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1374647" y="3800094"/>
            <a:ext cx="1518920" cy="347980"/>
            <a:chOff x="1374647" y="3800094"/>
            <a:chExt cx="1518920" cy="347980"/>
          </a:xfrm>
        </p:grpSpPr>
        <p:sp>
          <p:nvSpPr>
            <p:cNvPr id="3" name="object 3"/>
            <p:cNvSpPr/>
            <p:nvPr/>
          </p:nvSpPr>
          <p:spPr>
            <a:xfrm>
              <a:off x="1404365" y="3978402"/>
              <a:ext cx="1489075" cy="0"/>
            </a:xfrm>
            <a:custGeom>
              <a:avLst/>
              <a:gdLst/>
              <a:rect l="l" t="t" r="r" b="b"/>
              <a:pathLst>
                <a:path w="1489075">
                  <a:moveTo>
                    <a:pt x="0" y="0"/>
                  </a:moveTo>
                  <a:lnTo>
                    <a:pt x="1489075" y="0"/>
                  </a:lnTo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object 4"/>
            <p:cNvSpPr/>
            <p:nvPr/>
          </p:nvSpPr>
          <p:spPr>
            <a:xfrm>
              <a:off x="1384553" y="3800094"/>
              <a:ext cx="216535" cy="347980"/>
            </a:xfrm>
            <a:custGeom>
              <a:avLst/>
              <a:gdLst/>
              <a:rect l="l" t="t" r="r" b="b"/>
              <a:pathLst>
                <a:path w="216534" h="347979">
                  <a:moveTo>
                    <a:pt x="0" y="35051"/>
                  </a:moveTo>
                  <a:lnTo>
                    <a:pt x="216408" y="171576"/>
                  </a:lnTo>
                  <a:lnTo>
                    <a:pt x="31877" y="320039"/>
                  </a:lnTo>
                </a:path>
                <a:path w="216534" h="347979">
                  <a:moveTo>
                    <a:pt x="216408" y="0"/>
                  </a:moveTo>
                  <a:lnTo>
                    <a:pt x="216408" y="34759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5" name="object 5"/>
          <p:cNvGrpSpPr/>
          <p:nvPr/>
        </p:nvGrpSpPr>
        <p:grpSpPr>
          <a:xfrm rot="0">
            <a:off x="1371600" y="2637282"/>
            <a:ext cx="1518920" cy="347980"/>
            <a:chOff x="1371600" y="2637282"/>
            <a:chExt cx="1518920" cy="347980"/>
          </a:xfrm>
        </p:grpSpPr>
        <p:sp>
          <p:nvSpPr>
            <p:cNvPr id="6" name="object 6"/>
            <p:cNvSpPr/>
            <p:nvPr/>
          </p:nvSpPr>
          <p:spPr>
            <a:xfrm>
              <a:off x="1401317" y="2817114"/>
              <a:ext cx="1489075" cy="0"/>
            </a:xfrm>
            <a:custGeom>
              <a:avLst/>
              <a:gdLst/>
              <a:rect l="l" t="t" r="r" b="b"/>
              <a:pathLst>
                <a:path w="1489075">
                  <a:moveTo>
                    <a:pt x="0" y="0"/>
                  </a:moveTo>
                  <a:lnTo>
                    <a:pt x="1489075" y="0"/>
                  </a:lnTo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1381505" y="2637282"/>
              <a:ext cx="216535" cy="347980"/>
            </a:xfrm>
            <a:custGeom>
              <a:avLst/>
              <a:gdLst/>
              <a:rect l="l" t="t" r="r" b="b"/>
              <a:pathLst>
                <a:path w="216534" h="347980">
                  <a:moveTo>
                    <a:pt x="0" y="35051"/>
                  </a:moveTo>
                  <a:lnTo>
                    <a:pt x="216407" y="172338"/>
                  </a:lnTo>
                  <a:lnTo>
                    <a:pt x="31877" y="321563"/>
                  </a:lnTo>
                </a:path>
                <a:path w="216534" h="347980">
                  <a:moveTo>
                    <a:pt x="216407" y="0"/>
                  </a:moveTo>
                  <a:lnTo>
                    <a:pt x="216407" y="34759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8" name="object 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01724" y="2692908"/>
              <a:ext cx="236219" cy="228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72666" y="3037077"/>
            <a:ext cx="177673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>
                <a:solidFill>
                  <a:srgbClr val="ff0000"/>
                </a:solidFill>
                <a:latin typeface="돋움"/>
                <a:cs typeface="돋움"/>
              </a:rPr>
              <a:t>zero,</a:t>
            </a:r>
            <a:r>
              <a:rPr sz="1600" b="1" spc="-6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5">
                <a:solidFill>
                  <a:srgbClr val="ff0000"/>
                </a:solidFill>
                <a:latin typeface="돋움"/>
                <a:cs typeface="돋움"/>
              </a:rPr>
              <a:t>one,</a:t>
            </a:r>
            <a:r>
              <a:rPr sz="1600" b="1" spc="-6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ff0000"/>
                </a:solidFill>
                <a:latin typeface="돋움"/>
                <a:cs typeface="돋움"/>
              </a:rPr>
              <a:t>or</a:t>
            </a:r>
            <a:r>
              <a:rPr sz="1600" b="1" spc="-6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ff0000"/>
                </a:solidFill>
                <a:latin typeface="돋움"/>
                <a:cs typeface="돋움"/>
              </a:rPr>
              <a:t>more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6571" y="4189857"/>
            <a:ext cx="117030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0">
                <a:solidFill>
                  <a:srgbClr val="ff0000"/>
                </a:solidFill>
                <a:latin typeface="돋움"/>
                <a:cs typeface="돋움"/>
              </a:rPr>
              <a:t>one</a:t>
            </a:r>
            <a:r>
              <a:rPr sz="1600" b="1" spc="-8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ff0000"/>
                </a:solidFill>
                <a:latin typeface="돋움"/>
                <a:cs typeface="돋움"/>
              </a:rPr>
              <a:t>or</a:t>
            </a:r>
            <a:r>
              <a:rPr sz="1600" b="1" spc="-8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ff0000"/>
                </a:solidFill>
                <a:latin typeface="돋움"/>
                <a:cs typeface="돋움"/>
              </a:rPr>
              <a:t>more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11" name="object 11"/>
          <p:cNvGrpSpPr/>
          <p:nvPr/>
        </p:nvGrpSpPr>
        <p:grpSpPr>
          <a:xfrm rot="0">
            <a:off x="1427225" y="4865370"/>
            <a:ext cx="1489075" cy="347980"/>
            <a:chOff x="1427225" y="4865370"/>
            <a:chExt cx="1489075" cy="347980"/>
          </a:xfrm>
        </p:grpSpPr>
        <p:sp>
          <p:nvSpPr>
            <p:cNvPr id="12" name="object 12"/>
            <p:cNvSpPr/>
            <p:nvPr/>
          </p:nvSpPr>
          <p:spPr>
            <a:xfrm>
              <a:off x="1427225" y="5049774"/>
              <a:ext cx="1489075" cy="0"/>
            </a:xfrm>
            <a:custGeom>
              <a:avLst/>
              <a:gdLst/>
              <a:rect l="l" t="t" r="r" b="b"/>
              <a:pathLst>
                <a:path w="1489075">
                  <a:moveTo>
                    <a:pt x="0" y="0"/>
                  </a:moveTo>
                  <a:lnTo>
                    <a:pt x="1489075" y="0"/>
                  </a:lnTo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5345" y="4865370"/>
              <a:ext cx="0" cy="347980"/>
            </a:xfrm>
            <a:custGeom>
              <a:avLst/>
              <a:gdLst/>
              <a:rect l="l" t="t" r="r" b="b"/>
              <a:pathLst>
                <a:path h="347979">
                  <a:moveTo>
                    <a:pt x="0" y="0"/>
                  </a:moveTo>
                  <a:lnTo>
                    <a:pt x="0" y="34772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4" name="object 14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20011" y="4939284"/>
              <a:ext cx="234695" cy="2286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37817" y="5291708"/>
            <a:ext cx="1082675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5">
                <a:solidFill>
                  <a:srgbClr val="ff0000"/>
                </a:solidFill>
                <a:latin typeface="돋움"/>
                <a:cs typeface="돋움"/>
              </a:rPr>
              <a:t>zero</a:t>
            </a:r>
            <a:r>
              <a:rPr sz="1600" b="1" spc="-85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ff0000"/>
                </a:solidFill>
                <a:latin typeface="돋움"/>
                <a:cs typeface="돋움"/>
              </a:rPr>
              <a:t>or</a:t>
            </a:r>
            <a:r>
              <a:rPr sz="1600" b="1" spc="-7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ff0000"/>
                </a:solidFill>
                <a:latin typeface="돋움"/>
                <a:cs typeface="돋움"/>
              </a:rPr>
              <a:t>one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1793189"/>
            <a:ext cx="3244850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ea typeface="+mj-ea"/>
                <a:cs typeface="굴림"/>
              </a:rPr>
              <a:t>Erwin</a:t>
            </a:r>
            <a:r>
              <a:rPr sz="2000" b="1" spc="-100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의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카디낼러티</a:t>
            </a:r>
            <a:r>
              <a:rPr sz="2000" b="1" spc="-114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표시</a:t>
            </a:r>
            <a:endParaRPr sz="2000">
              <a:latin typeface="굴림"/>
              <a:ea typeface="+mj-ea"/>
              <a:cs typeface="굴림"/>
            </a:endParaRPr>
          </a:p>
        </p:txBody>
      </p:sp>
      <p:grpSp>
        <p:nvGrpSpPr>
          <p:cNvPr id="17" name="object 17"/>
          <p:cNvGrpSpPr/>
          <p:nvPr/>
        </p:nvGrpSpPr>
        <p:grpSpPr>
          <a:xfrm rot="0"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18" name="object 18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 idx="0"/>
          </p:nvPr>
        </p:nvSpPr>
        <p:spPr>
          <a:xfrm>
            <a:off x="614172" y="4188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0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4.3</a:t>
            </a:r>
            <a:r>
              <a:rPr sz="3000" spc="-85"/>
              <a:t> </a:t>
            </a:r>
            <a:r>
              <a:rPr sz="3000" spc="25"/>
              <a:t>관계의</a:t>
            </a:r>
            <a:r>
              <a:rPr sz="3000" spc="-95"/>
              <a:t> </a:t>
            </a:r>
            <a:r>
              <a:rPr sz="3000" spc="15"/>
              <a:t>설정</a:t>
            </a:r>
            <a:endParaRPr sz="3000"/>
          </a:p>
        </p:txBody>
      </p:sp>
      <p:pic>
        <p:nvPicPr>
          <p:cNvPr id="21" name="object 2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4783085" y="2867087"/>
            <a:ext cx="3057881" cy="2134261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4장.</a:t>
            </a:r>
            <a:r>
              <a:rPr spc="-65"/>
              <a:t> </a:t>
            </a:r>
            <a:r>
              <a:rPr spc="-50"/>
              <a:t>모델링</a:t>
            </a:r>
            <a:r>
              <a:rPr spc="-70"/>
              <a:t> </a:t>
            </a:r>
            <a:r>
              <a:rPr spc="-50"/>
              <a:t>도구</a:t>
            </a:r>
            <a:endParaRPr spc="-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5405628" y="2153411"/>
            <a:ext cx="466725" cy="238125"/>
            <a:chOff x="5405628" y="2153411"/>
            <a:chExt cx="466725" cy="238125"/>
          </a:xfrm>
        </p:grpSpPr>
        <p:sp>
          <p:nvSpPr>
            <p:cNvPr id="3" name="object 3"/>
            <p:cNvSpPr/>
            <p:nvPr/>
          </p:nvSpPr>
          <p:spPr>
            <a:xfrm>
              <a:off x="5410200" y="2157983"/>
              <a:ext cx="457200" cy="228600"/>
            </a:xfrm>
            <a:custGeom>
              <a:avLst/>
              <a:gd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object 4"/>
            <p:cNvSpPr/>
            <p:nvPr/>
          </p:nvSpPr>
          <p:spPr>
            <a:xfrm>
              <a:off x="5410200" y="2157983"/>
              <a:ext cx="457200" cy="228600"/>
            </a:xfrm>
            <a:custGeom>
              <a:avLst/>
              <a:gdLst/>
              <a:rect l="l" t="t" r="r" b="b"/>
              <a:pathLst>
                <a:path w="457200" h="228600">
                  <a:moveTo>
                    <a:pt x="0" y="57150"/>
                  </a:move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5" name="object 5"/>
          <p:cNvGrpSpPr/>
          <p:nvPr/>
        </p:nvGrpSpPr>
        <p:grpSpPr>
          <a:xfrm rot="0">
            <a:off x="2738627" y="1696211"/>
            <a:ext cx="2524125" cy="1152525"/>
            <a:chOff x="2738627" y="1696211"/>
            <a:chExt cx="2524125" cy="1152525"/>
          </a:xfrm>
        </p:grpSpPr>
        <p:sp>
          <p:nvSpPr>
            <p:cNvPr id="6" name="object 6"/>
            <p:cNvSpPr/>
            <p:nvPr/>
          </p:nvSpPr>
          <p:spPr>
            <a:xfrm>
              <a:off x="2743199" y="1700783"/>
              <a:ext cx="2514600" cy="1143000"/>
            </a:xfrm>
            <a:custGeom>
              <a:avLst/>
              <a:gdLst/>
              <a:rect l="l" t="t" r="r" b="b"/>
              <a:pathLst>
                <a:path w="2514600" h="1143000">
                  <a:moveTo>
                    <a:pt x="0" y="1143000"/>
                  </a:moveTo>
                  <a:lnTo>
                    <a:pt x="2514600" y="11430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7" name="object 7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64551" y="1903112"/>
              <a:ext cx="2146888" cy="76363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 rot="0">
            <a:off x="6015228" y="1696211"/>
            <a:ext cx="2524125" cy="1152525"/>
            <a:chOff x="6015228" y="1696211"/>
            <a:chExt cx="2524125" cy="1152525"/>
          </a:xfrm>
        </p:grpSpPr>
        <p:sp>
          <p:nvSpPr>
            <p:cNvPr id="9" name="object 9"/>
            <p:cNvSpPr/>
            <p:nvPr/>
          </p:nvSpPr>
          <p:spPr>
            <a:xfrm>
              <a:off x="6019800" y="1700783"/>
              <a:ext cx="2514600" cy="1143000"/>
            </a:xfrm>
            <a:custGeom>
              <a:avLst/>
              <a:gdLst/>
              <a:rect l="l" t="t" r="r" b="b"/>
              <a:pathLst>
                <a:path w="2514600" h="1143000">
                  <a:moveTo>
                    <a:pt x="0" y="1143000"/>
                  </a:moveTo>
                  <a:lnTo>
                    <a:pt x="2514600" y="11430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0" name="object 10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23748" y="1870855"/>
              <a:ext cx="2120138" cy="7557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 rot="0">
            <a:off x="5405628" y="3648455"/>
            <a:ext cx="466725" cy="238125"/>
            <a:chOff x="5405628" y="3648455"/>
            <a:chExt cx="466725" cy="238125"/>
          </a:xfrm>
        </p:grpSpPr>
        <p:sp>
          <p:nvSpPr>
            <p:cNvPr id="12" name="object 12"/>
            <p:cNvSpPr/>
            <p:nvPr/>
          </p:nvSpPr>
          <p:spPr>
            <a:xfrm>
              <a:off x="5410200" y="3653027"/>
              <a:ext cx="457200" cy="228600"/>
            </a:xfrm>
            <a:custGeom>
              <a:avLst/>
              <a:gd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10200" y="3653027"/>
              <a:ext cx="457200" cy="228600"/>
            </a:xfrm>
            <a:custGeom>
              <a:avLst/>
              <a:gdLst/>
              <a:rect l="l" t="t" r="r" b="b"/>
              <a:pathLst>
                <a:path w="457200" h="228600">
                  <a:moveTo>
                    <a:pt x="0" y="57150"/>
                  </a:move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14" name="object 14"/>
          <p:cNvGrpSpPr/>
          <p:nvPr/>
        </p:nvGrpSpPr>
        <p:grpSpPr>
          <a:xfrm rot="0">
            <a:off x="5436108" y="5260847"/>
            <a:ext cx="466725" cy="238125"/>
            <a:chOff x="5436108" y="5260847"/>
            <a:chExt cx="466725" cy="238125"/>
          </a:xfrm>
        </p:grpSpPr>
        <p:sp>
          <p:nvSpPr>
            <p:cNvPr id="15" name="object 15"/>
            <p:cNvSpPr/>
            <p:nvPr/>
          </p:nvSpPr>
          <p:spPr>
            <a:xfrm>
              <a:off x="5440680" y="5265419"/>
              <a:ext cx="457200" cy="228600"/>
            </a:xfrm>
            <a:custGeom>
              <a:avLst/>
              <a:gd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49"/>
                  </a:lnTo>
                  <a:lnTo>
                    <a:pt x="0" y="57149"/>
                  </a:lnTo>
                  <a:lnTo>
                    <a:pt x="0" y="171449"/>
                  </a:lnTo>
                  <a:lnTo>
                    <a:pt x="342900" y="171449"/>
                  </a:lnTo>
                  <a:lnTo>
                    <a:pt x="342900" y="228599"/>
                  </a:lnTo>
                  <a:lnTo>
                    <a:pt x="457200" y="114299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object 16"/>
            <p:cNvSpPr/>
            <p:nvPr/>
          </p:nvSpPr>
          <p:spPr>
            <a:xfrm>
              <a:off x="5440680" y="5265419"/>
              <a:ext cx="457200" cy="228600"/>
            </a:xfrm>
            <a:custGeom>
              <a:avLst/>
              <a:gdLst/>
              <a:rect l="l" t="t" r="r" b="b"/>
              <a:pathLst>
                <a:path w="457200" h="228600">
                  <a:moveTo>
                    <a:pt x="0" y="57149"/>
                  </a:moveTo>
                  <a:lnTo>
                    <a:pt x="342900" y="57149"/>
                  </a:lnTo>
                  <a:lnTo>
                    <a:pt x="342900" y="0"/>
                  </a:lnTo>
                  <a:lnTo>
                    <a:pt x="457200" y="114299"/>
                  </a:lnTo>
                  <a:lnTo>
                    <a:pt x="342900" y="228599"/>
                  </a:lnTo>
                  <a:lnTo>
                    <a:pt x="342900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 idx="0"/>
          </p:nvPr>
        </p:nvSpPr>
        <p:spPr>
          <a:xfrm>
            <a:off x="367690" y="1839848"/>
            <a:ext cx="1399540" cy="8483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30">
                <a:solidFill>
                  <a:srgbClr val="000000"/>
                </a:solidFill>
              </a:rPr>
              <a:t>① </a:t>
            </a:r>
            <a:r>
              <a:rPr sz="1800" spc="10">
                <a:solidFill>
                  <a:srgbClr val="000000"/>
                </a:solidFill>
              </a:rPr>
              <a:t>1:N </a:t>
            </a:r>
            <a:r>
              <a:rPr sz="1800" spc="15">
                <a:solidFill>
                  <a:srgbClr val="000000"/>
                </a:solidFill>
              </a:rPr>
              <a:t>관계 </a:t>
            </a:r>
            <a:r>
              <a:rPr sz="1800" spc="2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(Identifying </a:t>
            </a:r>
            <a:r>
              <a:rPr sz="1800" spc="5">
                <a:solidFill>
                  <a:srgbClr val="000000"/>
                </a:solidFill>
              </a:rPr>
              <a:t> </a:t>
            </a:r>
            <a:r>
              <a:rPr sz="1800" spc="20">
                <a:solidFill>
                  <a:srgbClr val="000000"/>
                </a:solidFill>
              </a:rPr>
              <a:t>R</a:t>
            </a:r>
            <a:r>
              <a:rPr sz="1800">
                <a:solidFill>
                  <a:srgbClr val="000000"/>
                </a:solidFill>
              </a:rPr>
              <a:t>ela</a:t>
            </a:r>
            <a:r>
              <a:rPr sz="1800" spc="-10">
                <a:solidFill>
                  <a:srgbClr val="000000"/>
                </a:solidFill>
              </a:rPr>
              <a:t>ti</a:t>
            </a:r>
            <a:r>
              <a:rPr sz="1800" spc="5">
                <a:solidFill>
                  <a:srgbClr val="000000"/>
                </a:solidFill>
              </a:rPr>
              <a:t>o</a:t>
            </a:r>
            <a:r>
              <a:rPr sz="1800" spc="-10">
                <a:solidFill>
                  <a:srgbClr val="000000"/>
                </a:solidFill>
              </a:rPr>
              <a:t>ns</a:t>
            </a:r>
            <a:r>
              <a:rPr sz="1800" spc="5">
                <a:solidFill>
                  <a:srgbClr val="000000"/>
                </a:solidFill>
              </a:rPr>
              <a:t>h</a:t>
            </a:r>
            <a:r>
              <a:rPr sz="1800" spc="-10">
                <a:solidFill>
                  <a:srgbClr val="000000"/>
                </a:solidFill>
              </a:rPr>
              <a:t>i</a:t>
            </a:r>
            <a:r>
              <a:rPr sz="1800" spc="5">
                <a:solidFill>
                  <a:srgbClr val="000000"/>
                </a:solidFill>
              </a:rPr>
              <a:t>p</a:t>
            </a:r>
            <a:r>
              <a:rPr sz="1800" spc="10">
                <a:solidFill>
                  <a:srgbClr val="000000"/>
                </a:solidFill>
              </a:rPr>
              <a:t>)</a:t>
            </a:r>
            <a:endParaRPr sz="1800"/>
          </a:p>
        </p:txBody>
      </p:sp>
      <p:sp>
        <p:nvSpPr>
          <p:cNvPr id="18" name="object 18"/>
          <p:cNvSpPr txBox="1"/>
          <p:nvPr/>
        </p:nvSpPr>
        <p:spPr>
          <a:xfrm>
            <a:off x="367690" y="3487928"/>
            <a:ext cx="1770380" cy="84899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30">
                <a:latin typeface="굴림"/>
                <a:ea typeface="+mj-ea"/>
                <a:cs typeface="굴림"/>
              </a:rPr>
              <a:t>② </a:t>
            </a:r>
            <a:r>
              <a:rPr sz="1800" b="1" spc="10">
                <a:latin typeface="굴림"/>
                <a:ea typeface="+mj-ea"/>
                <a:cs typeface="굴림"/>
              </a:rPr>
              <a:t>1:N </a:t>
            </a:r>
            <a:r>
              <a:rPr sz="1800" b="1" spc="15">
                <a:latin typeface="굴림"/>
                <a:ea typeface="+mj-ea"/>
                <a:cs typeface="굴림"/>
              </a:rPr>
              <a:t>관계 </a:t>
            </a:r>
            <a:r>
              <a:rPr sz="1800" b="1" spc="2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(</a:t>
            </a:r>
            <a:r>
              <a:rPr sz="1800" b="1" spc="5">
                <a:latin typeface="굴림"/>
                <a:ea typeface="+mj-ea"/>
                <a:cs typeface="굴림"/>
              </a:rPr>
              <a:t>No</a:t>
            </a:r>
            <a:r>
              <a:rPr sz="1800" b="1" spc="-10">
                <a:latin typeface="굴림"/>
                <a:ea typeface="+mj-ea"/>
                <a:cs typeface="굴림"/>
              </a:rPr>
              <a:t>n-</a:t>
            </a:r>
            <a:r>
              <a:rPr sz="1800" b="1" spc="5">
                <a:latin typeface="굴림"/>
                <a:ea typeface="+mj-ea"/>
                <a:cs typeface="굴림"/>
              </a:rPr>
              <a:t>I</a:t>
            </a:r>
            <a:r>
              <a:rPr sz="1800" b="1" spc="-10">
                <a:latin typeface="굴림"/>
                <a:ea typeface="+mj-ea"/>
                <a:cs typeface="굴림"/>
              </a:rPr>
              <a:t>de</a:t>
            </a:r>
            <a:r>
              <a:rPr sz="1800" b="1" spc="5">
                <a:latin typeface="굴림"/>
                <a:ea typeface="+mj-ea"/>
                <a:cs typeface="굴림"/>
              </a:rPr>
              <a:t>n</a:t>
            </a:r>
            <a:r>
              <a:rPr sz="1800" b="1" spc="-5">
                <a:latin typeface="굴림"/>
                <a:ea typeface="+mj-ea"/>
                <a:cs typeface="굴림"/>
              </a:rPr>
              <a:t>t</a:t>
            </a:r>
            <a:r>
              <a:rPr sz="1800" b="1" spc="-10">
                <a:latin typeface="굴림"/>
                <a:ea typeface="+mj-ea"/>
                <a:cs typeface="굴림"/>
              </a:rPr>
              <a:t>i</a:t>
            </a:r>
            <a:r>
              <a:rPr sz="1800" b="1" spc="-5">
                <a:latin typeface="굴림"/>
                <a:ea typeface="+mj-ea"/>
                <a:cs typeface="굴림"/>
              </a:rPr>
              <a:t>f</a:t>
            </a:r>
            <a:r>
              <a:rPr sz="1800" b="1" spc="5">
                <a:latin typeface="굴림"/>
                <a:ea typeface="+mj-ea"/>
                <a:cs typeface="굴림"/>
              </a:rPr>
              <a:t>y</a:t>
            </a:r>
            <a:r>
              <a:rPr sz="1800" b="1">
                <a:latin typeface="굴림"/>
                <a:ea typeface="+mj-ea"/>
                <a:cs typeface="굴림"/>
              </a:rPr>
              <a:t>i</a:t>
            </a:r>
            <a:r>
              <a:rPr sz="1800" b="1" spc="-10">
                <a:latin typeface="굴림"/>
                <a:ea typeface="+mj-ea"/>
                <a:cs typeface="굴림"/>
              </a:rPr>
              <a:t>n</a:t>
            </a:r>
            <a:r>
              <a:rPr sz="1800" b="1" spc="10">
                <a:latin typeface="굴림"/>
                <a:ea typeface="+mj-ea"/>
                <a:cs typeface="굴림"/>
              </a:rPr>
              <a:t>g  </a:t>
            </a:r>
            <a:r>
              <a:rPr sz="1800" b="1">
                <a:latin typeface="굴림"/>
                <a:ea typeface="+mj-ea"/>
                <a:cs typeface="굴림"/>
              </a:rPr>
              <a:t>Relationship)</a:t>
            </a:r>
            <a:endParaRPr sz="1800">
              <a:latin typeface="굴림"/>
              <a:ea typeface="+mj-ea"/>
              <a:cs typeface="굴림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690" y="5156708"/>
            <a:ext cx="1264920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30">
                <a:latin typeface="굴림"/>
                <a:ea typeface="+mj-ea"/>
                <a:cs typeface="굴림"/>
              </a:rPr>
              <a:t>③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M:N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관계</a:t>
            </a:r>
            <a:endParaRPr sz="1800">
              <a:latin typeface="굴림"/>
              <a:ea typeface="+mj-ea"/>
              <a:cs typeface="굴림"/>
            </a:endParaRPr>
          </a:p>
        </p:txBody>
      </p:sp>
      <p:grpSp>
        <p:nvGrpSpPr>
          <p:cNvPr id="20" name="object 20"/>
          <p:cNvGrpSpPr/>
          <p:nvPr/>
        </p:nvGrpSpPr>
        <p:grpSpPr>
          <a:xfrm rot="0">
            <a:off x="6015228" y="3267455"/>
            <a:ext cx="2524125" cy="1152525"/>
            <a:chOff x="6015228" y="3267455"/>
            <a:chExt cx="2524125" cy="1152525"/>
          </a:xfrm>
        </p:grpSpPr>
        <p:pic>
          <p:nvPicPr>
            <p:cNvPr id="21" name="object 21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179053" y="3400835"/>
              <a:ext cx="2220018" cy="93223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19800" y="3272027"/>
              <a:ext cx="2514600" cy="1143000"/>
            </a:xfrm>
            <a:custGeom>
              <a:avLst/>
              <a:gdLst/>
              <a:rect l="l" t="t" r="r" b="b"/>
              <a:pathLst>
                <a:path w="2514600" h="1143000">
                  <a:moveTo>
                    <a:pt x="0" y="1143000"/>
                  </a:moveTo>
                  <a:lnTo>
                    <a:pt x="2514600" y="11430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23" name="object 23"/>
          <p:cNvGrpSpPr/>
          <p:nvPr/>
        </p:nvGrpSpPr>
        <p:grpSpPr>
          <a:xfrm rot="0">
            <a:off x="2738627" y="3267455"/>
            <a:ext cx="2524125" cy="1152525"/>
            <a:chOff x="2738627" y="3267455"/>
            <a:chExt cx="2524125" cy="1152525"/>
          </a:xfrm>
        </p:grpSpPr>
        <p:pic>
          <p:nvPicPr>
            <p:cNvPr id="24" name="object 24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864528" y="3398990"/>
              <a:ext cx="2293512" cy="96351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43199" y="3272027"/>
              <a:ext cx="2514600" cy="1143000"/>
            </a:xfrm>
            <a:custGeom>
              <a:avLst/>
              <a:gdLst/>
              <a:rect l="l" t="t" r="r" b="b"/>
              <a:pathLst>
                <a:path w="2514600" h="1143000">
                  <a:moveTo>
                    <a:pt x="0" y="1143000"/>
                  </a:moveTo>
                  <a:lnTo>
                    <a:pt x="2514600" y="11430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26" name="object 26"/>
          <p:cNvGrpSpPr/>
          <p:nvPr/>
        </p:nvGrpSpPr>
        <p:grpSpPr>
          <a:xfrm rot="0">
            <a:off x="2755392" y="4931664"/>
            <a:ext cx="2524125" cy="1152525"/>
            <a:chOff x="2755392" y="4931664"/>
            <a:chExt cx="2524125" cy="1152525"/>
          </a:xfrm>
        </p:grpSpPr>
        <p:pic>
          <p:nvPicPr>
            <p:cNvPr id="27" name="object 27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845073" y="5050978"/>
              <a:ext cx="2336643" cy="83490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59964" y="4936236"/>
              <a:ext cx="2514600" cy="1143000"/>
            </a:xfrm>
            <a:custGeom>
              <a:avLst/>
              <a:gdLst/>
              <a:rect l="l" t="t" r="r" b="b"/>
              <a:pathLst>
                <a:path w="2514600" h="1143000">
                  <a:moveTo>
                    <a:pt x="0" y="1143000"/>
                  </a:moveTo>
                  <a:lnTo>
                    <a:pt x="2514600" y="11430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29" name="object 29"/>
          <p:cNvGrpSpPr/>
          <p:nvPr/>
        </p:nvGrpSpPr>
        <p:grpSpPr>
          <a:xfrm rot="0">
            <a:off x="6085332" y="4879847"/>
            <a:ext cx="2524125" cy="1152525"/>
            <a:chOff x="6085332" y="4879847"/>
            <a:chExt cx="2524125" cy="1152525"/>
          </a:xfrm>
        </p:grpSpPr>
        <p:pic>
          <p:nvPicPr>
            <p:cNvPr id="30" name="object 30"/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239557" y="4980923"/>
              <a:ext cx="2255070" cy="8070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89904" y="4884419"/>
              <a:ext cx="2514600" cy="1143000"/>
            </a:xfrm>
            <a:custGeom>
              <a:avLst/>
              <a:gdLst/>
              <a:rect l="l" t="t" r="r" b="b"/>
              <a:pathLst>
                <a:path w="2514600" h="1143000">
                  <a:moveTo>
                    <a:pt x="0" y="1142999"/>
                  </a:moveTo>
                  <a:lnTo>
                    <a:pt x="2514600" y="1142999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4장.</a:t>
            </a:r>
            <a:r>
              <a:rPr spc="-65"/>
              <a:t> </a:t>
            </a:r>
            <a:r>
              <a:rPr spc="-50"/>
              <a:t>모델링</a:t>
            </a:r>
            <a:r>
              <a:rPr spc="-70"/>
              <a:t> </a:t>
            </a:r>
            <a:r>
              <a:rPr spc="-50"/>
              <a:t>도구</a:t>
            </a:r>
            <a:endParaRPr spc="-5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789431" y="2957322"/>
            <a:ext cx="2876550" cy="1301750"/>
            <a:chOff x="789431" y="2957322"/>
            <a:chExt cx="2876550" cy="1301750"/>
          </a:xfrm>
        </p:grpSpPr>
        <p:pic>
          <p:nvPicPr>
            <p:cNvPr id="3" name="object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89431" y="2957322"/>
              <a:ext cx="2876549" cy="10287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99818" y="3576827"/>
              <a:ext cx="148590" cy="682625"/>
            </a:xfrm>
            <a:custGeom>
              <a:avLst/>
              <a:gdLst/>
              <a:rect l="l" t="t" r="r" b="b"/>
              <a:pathLst>
                <a:path w="148589" h="682625">
                  <a:moveTo>
                    <a:pt x="43814" y="73984"/>
                  </a:moveTo>
                  <a:lnTo>
                    <a:pt x="31366" y="76129"/>
                  </a:lnTo>
                  <a:lnTo>
                    <a:pt x="135889" y="682117"/>
                  </a:lnTo>
                  <a:lnTo>
                    <a:pt x="148336" y="679958"/>
                  </a:lnTo>
                  <a:lnTo>
                    <a:pt x="43814" y="73984"/>
                  </a:lnTo>
                  <a:close/>
                </a:path>
                <a:path w="148589" h="682625">
                  <a:moveTo>
                    <a:pt x="24637" y="0"/>
                  </a:moveTo>
                  <a:lnTo>
                    <a:pt x="0" y="81534"/>
                  </a:lnTo>
                  <a:lnTo>
                    <a:pt x="31366" y="76129"/>
                  </a:lnTo>
                  <a:lnTo>
                    <a:pt x="29209" y="63627"/>
                  </a:lnTo>
                  <a:lnTo>
                    <a:pt x="41656" y="61468"/>
                  </a:lnTo>
                  <a:lnTo>
                    <a:pt x="69942" y="61468"/>
                  </a:lnTo>
                  <a:lnTo>
                    <a:pt x="24637" y="0"/>
                  </a:lnTo>
                  <a:close/>
                </a:path>
                <a:path w="148589" h="682625">
                  <a:moveTo>
                    <a:pt x="41656" y="61468"/>
                  </a:moveTo>
                  <a:lnTo>
                    <a:pt x="29209" y="63627"/>
                  </a:lnTo>
                  <a:lnTo>
                    <a:pt x="31366" y="76129"/>
                  </a:lnTo>
                  <a:lnTo>
                    <a:pt x="43814" y="73984"/>
                  </a:lnTo>
                  <a:lnTo>
                    <a:pt x="41656" y="61468"/>
                  </a:lnTo>
                  <a:close/>
                </a:path>
                <a:path w="148589" h="682625">
                  <a:moveTo>
                    <a:pt x="69942" y="61468"/>
                  </a:moveTo>
                  <a:lnTo>
                    <a:pt x="41656" y="61468"/>
                  </a:lnTo>
                  <a:lnTo>
                    <a:pt x="43814" y="73984"/>
                  </a:lnTo>
                  <a:lnTo>
                    <a:pt x="75183" y="68580"/>
                  </a:lnTo>
                  <a:lnTo>
                    <a:pt x="69942" y="61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3540" y="1793189"/>
            <a:ext cx="2246630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M:N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관계의</a:t>
            </a:r>
            <a:r>
              <a:rPr sz="2000" b="1" spc="-114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해소</a:t>
            </a:r>
            <a:endParaRPr sz="2000">
              <a:latin typeface="굴림"/>
              <a:ea typeface="+mj-ea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 rot="0"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7" name="object 7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 idx="0"/>
          </p:nvPr>
        </p:nvSpPr>
        <p:spPr>
          <a:xfrm>
            <a:off x="614172" y="4188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0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4.3</a:t>
            </a:r>
            <a:r>
              <a:rPr sz="3000" spc="-85"/>
              <a:t> </a:t>
            </a:r>
            <a:r>
              <a:rPr sz="3000" spc="25"/>
              <a:t>관계의</a:t>
            </a:r>
            <a:r>
              <a:rPr sz="3000" spc="-95"/>
              <a:t> </a:t>
            </a:r>
            <a:r>
              <a:rPr sz="3000" spc="15"/>
              <a:t>설정</a:t>
            </a:r>
            <a:endParaRPr sz="3000"/>
          </a:p>
        </p:txBody>
      </p:sp>
      <p:sp>
        <p:nvSpPr>
          <p:cNvPr id="10" name="object 10"/>
          <p:cNvSpPr txBox="1"/>
          <p:nvPr/>
        </p:nvSpPr>
        <p:spPr>
          <a:xfrm>
            <a:off x="1555496" y="4288663"/>
            <a:ext cx="135763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Wingdings"/>
                <a:cs typeface="Wingdings"/>
              </a:rPr>
              <a:t></a:t>
            </a:r>
            <a:r>
              <a:rPr sz="1600" spc="100">
                <a:latin typeface="Times New Roman"/>
                <a:cs typeface="Times New Roman"/>
              </a:rPr>
              <a:t> </a:t>
            </a:r>
            <a:r>
              <a:rPr sz="1600" spc="-5">
                <a:latin typeface="돋움"/>
                <a:cs typeface="돋움"/>
              </a:rPr>
              <a:t>관계선</a:t>
            </a:r>
            <a:r>
              <a:rPr sz="1600" spc="-40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선택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11" name="object 11"/>
          <p:cNvGrpSpPr/>
          <p:nvPr/>
        </p:nvGrpSpPr>
        <p:grpSpPr>
          <a:xfrm rot="0">
            <a:off x="4172711" y="2350007"/>
            <a:ext cx="3950335" cy="3182620"/>
            <a:chOff x="4172711" y="2350007"/>
            <a:chExt cx="3950335" cy="3182620"/>
          </a:xfrm>
        </p:grpSpPr>
        <p:pic>
          <p:nvPicPr>
            <p:cNvPr id="12" name="object 12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172711" y="2350007"/>
              <a:ext cx="3950208" cy="31363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46625" y="2564129"/>
              <a:ext cx="3785870" cy="2958465"/>
            </a:xfrm>
            <a:custGeom>
              <a:avLst/>
              <a:gdLst/>
              <a:rect l="l" t="t" r="r" b="b"/>
              <a:pathLst>
                <a:path w="3785870" h="2958465">
                  <a:moveTo>
                    <a:pt x="3026664" y="56134"/>
                  </a:moveTo>
                  <a:lnTo>
                    <a:pt x="3031077" y="34289"/>
                  </a:lnTo>
                  <a:lnTo>
                    <a:pt x="3043110" y="16446"/>
                  </a:lnTo>
                  <a:lnTo>
                    <a:pt x="3060954" y="4413"/>
                  </a:lnTo>
                  <a:lnTo>
                    <a:pt x="3082798" y="0"/>
                  </a:lnTo>
                  <a:lnTo>
                    <a:pt x="3729481" y="0"/>
                  </a:lnTo>
                  <a:lnTo>
                    <a:pt x="3751326" y="4413"/>
                  </a:lnTo>
                  <a:lnTo>
                    <a:pt x="3769169" y="16446"/>
                  </a:lnTo>
                  <a:lnTo>
                    <a:pt x="3781202" y="34290"/>
                  </a:lnTo>
                  <a:lnTo>
                    <a:pt x="3785616" y="56134"/>
                  </a:lnTo>
                  <a:lnTo>
                    <a:pt x="3785616" y="280670"/>
                  </a:lnTo>
                  <a:lnTo>
                    <a:pt x="3781202" y="302514"/>
                  </a:lnTo>
                  <a:lnTo>
                    <a:pt x="3769169" y="320357"/>
                  </a:lnTo>
                  <a:lnTo>
                    <a:pt x="3751326" y="332390"/>
                  </a:lnTo>
                  <a:lnTo>
                    <a:pt x="3729481" y="336804"/>
                  </a:lnTo>
                  <a:lnTo>
                    <a:pt x="3082798" y="336804"/>
                  </a:lnTo>
                  <a:lnTo>
                    <a:pt x="3060954" y="332390"/>
                  </a:lnTo>
                  <a:lnTo>
                    <a:pt x="3043110" y="320357"/>
                  </a:lnTo>
                  <a:lnTo>
                    <a:pt x="3031077" y="302513"/>
                  </a:lnTo>
                  <a:lnTo>
                    <a:pt x="3026664" y="280670"/>
                  </a:lnTo>
                  <a:lnTo>
                    <a:pt x="3026664" y="56134"/>
                  </a:lnTo>
                  <a:close/>
                </a:path>
                <a:path w="3785870" h="2958465">
                  <a:moveTo>
                    <a:pt x="38100" y="396494"/>
                  </a:moveTo>
                  <a:lnTo>
                    <a:pt x="45545" y="359616"/>
                  </a:lnTo>
                  <a:lnTo>
                    <a:pt x="65849" y="329501"/>
                  </a:lnTo>
                  <a:lnTo>
                    <a:pt x="95964" y="309197"/>
                  </a:lnTo>
                  <a:lnTo>
                    <a:pt x="132841" y="301752"/>
                  </a:lnTo>
                  <a:lnTo>
                    <a:pt x="700786" y="301752"/>
                  </a:lnTo>
                  <a:lnTo>
                    <a:pt x="737663" y="309197"/>
                  </a:lnTo>
                  <a:lnTo>
                    <a:pt x="767778" y="329501"/>
                  </a:lnTo>
                  <a:lnTo>
                    <a:pt x="788082" y="359616"/>
                  </a:lnTo>
                  <a:lnTo>
                    <a:pt x="795527" y="396494"/>
                  </a:lnTo>
                  <a:lnTo>
                    <a:pt x="795527" y="775462"/>
                  </a:lnTo>
                  <a:lnTo>
                    <a:pt x="788082" y="812339"/>
                  </a:lnTo>
                  <a:lnTo>
                    <a:pt x="767778" y="842454"/>
                  </a:lnTo>
                  <a:lnTo>
                    <a:pt x="737663" y="862758"/>
                  </a:lnTo>
                  <a:lnTo>
                    <a:pt x="700786" y="870204"/>
                  </a:lnTo>
                  <a:lnTo>
                    <a:pt x="132841" y="870204"/>
                  </a:lnTo>
                  <a:lnTo>
                    <a:pt x="95964" y="862758"/>
                  </a:lnTo>
                  <a:lnTo>
                    <a:pt x="65849" y="842454"/>
                  </a:lnTo>
                  <a:lnTo>
                    <a:pt x="45545" y="812339"/>
                  </a:lnTo>
                  <a:lnTo>
                    <a:pt x="38100" y="775462"/>
                  </a:lnTo>
                  <a:lnTo>
                    <a:pt x="38100" y="396494"/>
                  </a:lnTo>
                  <a:close/>
                </a:path>
                <a:path w="3785870" h="2958465">
                  <a:moveTo>
                    <a:pt x="0" y="2678684"/>
                  </a:moveTo>
                  <a:lnTo>
                    <a:pt x="4391" y="2656933"/>
                  </a:lnTo>
                  <a:lnTo>
                    <a:pt x="16367" y="2639171"/>
                  </a:lnTo>
                  <a:lnTo>
                    <a:pt x="34129" y="2627195"/>
                  </a:lnTo>
                  <a:lnTo>
                    <a:pt x="55879" y="2622804"/>
                  </a:lnTo>
                  <a:lnTo>
                    <a:pt x="2358135" y="2622804"/>
                  </a:lnTo>
                  <a:lnTo>
                    <a:pt x="2379886" y="2627195"/>
                  </a:lnTo>
                  <a:lnTo>
                    <a:pt x="2397648" y="2639171"/>
                  </a:lnTo>
                  <a:lnTo>
                    <a:pt x="2409624" y="2656933"/>
                  </a:lnTo>
                  <a:lnTo>
                    <a:pt x="2414016" y="2678684"/>
                  </a:lnTo>
                  <a:lnTo>
                    <a:pt x="2414016" y="2902204"/>
                  </a:lnTo>
                  <a:lnTo>
                    <a:pt x="2409624" y="2923954"/>
                  </a:lnTo>
                  <a:lnTo>
                    <a:pt x="2397648" y="2941716"/>
                  </a:lnTo>
                  <a:lnTo>
                    <a:pt x="2379886" y="2953692"/>
                  </a:lnTo>
                  <a:lnTo>
                    <a:pt x="2358135" y="2958084"/>
                  </a:lnTo>
                  <a:lnTo>
                    <a:pt x="55879" y="2958084"/>
                  </a:lnTo>
                  <a:lnTo>
                    <a:pt x="34129" y="2953692"/>
                  </a:lnTo>
                  <a:lnTo>
                    <a:pt x="16367" y="2941716"/>
                  </a:lnTo>
                  <a:lnTo>
                    <a:pt x="4391" y="2923954"/>
                  </a:lnTo>
                  <a:lnTo>
                    <a:pt x="0" y="2902204"/>
                  </a:lnTo>
                  <a:lnTo>
                    <a:pt x="0" y="2678684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84423" y="5282565"/>
            <a:ext cx="68072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Wingdings"/>
                <a:cs typeface="Wingdings"/>
              </a:rPr>
              <a:t></a:t>
            </a:r>
            <a:r>
              <a:rPr sz="1600" spc="60">
                <a:latin typeface="Times New Roman"/>
                <a:cs typeface="Times New Roman"/>
              </a:rPr>
              <a:t> </a:t>
            </a:r>
            <a:r>
              <a:rPr sz="1600" spc="-5">
                <a:latin typeface="돋움"/>
                <a:cs typeface="돋움"/>
              </a:rPr>
              <a:t>클릭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53028" y="5338571"/>
            <a:ext cx="472440" cy="76200"/>
          </a:xfrm>
          <a:custGeom>
            <a:avLst/>
            <a:gdLst/>
            <a:rect l="l" t="t" r="r" b="b"/>
            <a:pathLst>
              <a:path w="472439" h="76200">
                <a:moveTo>
                  <a:pt x="396239" y="0"/>
                </a:moveTo>
                <a:lnTo>
                  <a:pt x="396239" y="76199"/>
                </a:lnTo>
                <a:lnTo>
                  <a:pt x="459739" y="44449"/>
                </a:lnTo>
                <a:lnTo>
                  <a:pt x="408939" y="44449"/>
                </a:lnTo>
                <a:lnTo>
                  <a:pt x="408939" y="31749"/>
                </a:lnTo>
                <a:lnTo>
                  <a:pt x="459739" y="31749"/>
                </a:lnTo>
                <a:lnTo>
                  <a:pt x="396239" y="0"/>
                </a:lnTo>
                <a:close/>
              </a:path>
              <a:path w="472439" h="76200">
                <a:moveTo>
                  <a:pt x="39623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96239" y="44449"/>
                </a:lnTo>
                <a:lnTo>
                  <a:pt x="396239" y="31749"/>
                </a:lnTo>
                <a:close/>
              </a:path>
              <a:path w="472439" h="76200">
                <a:moveTo>
                  <a:pt x="459739" y="31749"/>
                </a:moveTo>
                <a:lnTo>
                  <a:pt x="408939" y="31749"/>
                </a:lnTo>
                <a:lnTo>
                  <a:pt x="408939" y="44449"/>
                </a:lnTo>
                <a:lnTo>
                  <a:pt x="459739" y="44449"/>
                </a:lnTo>
                <a:lnTo>
                  <a:pt x="472439" y="38099"/>
                </a:lnTo>
                <a:lnTo>
                  <a:pt x="459739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4장.</a:t>
            </a:r>
            <a:r>
              <a:rPr spc="-65"/>
              <a:t> </a:t>
            </a:r>
            <a:r>
              <a:rPr spc="-50"/>
              <a:t>모델링</a:t>
            </a:r>
            <a:r>
              <a:rPr spc="-70"/>
              <a:t> </a:t>
            </a:r>
            <a:r>
              <a:rPr spc="-50"/>
              <a:t>도구</a:t>
            </a:r>
            <a:endParaRPr spc="-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32446"/>
            <a:ext cx="5323840" cy="7581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M:N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관계의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해소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20" b="1">
                <a:latin typeface="굴림"/>
                <a:cs typeface="굴림"/>
              </a:rPr>
              <a:t>-</a:t>
            </a:r>
            <a:r>
              <a:rPr dirty="0" sz="2000" spc="-5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M:N</a:t>
            </a:r>
            <a:r>
              <a:rPr dirty="0" sz="1800" spc="-6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관계선이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사라지고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연결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엔티티가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추가됨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9110" y="3090291"/>
            <a:ext cx="3723208" cy="19907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5" name="object 5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0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4.3</a:t>
            </a:r>
            <a:r>
              <a:rPr dirty="0" sz="3000" spc="-85"/>
              <a:t> </a:t>
            </a:r>
            <a:r>
              <a:rPr dirty="0" sz="3000" spc="25"/>
              <a:t>관계의</a:t>
            </a:r>
            <a:r>
              <a:rPr dirty="0" sz="3000" spc="-95"/>
              <a:t> </a:t>
            </a:r>
            <a:r>
              <a:rPr dirty="0" sz="3000" spc="15"/>
              <a:t>설정</a:t>
            </a:r>
            <a:endParaRPr sz="30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2032" y="4139349"/>
            <a:ext cx="3340735" cy="1505585"/>
            <a:chOff x="2542032" y="4139349"/>
            <a:chExt cx="3340735" cy="1505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3962" y="4139349"/>
              <a:ext cx="3192428" cy="15054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56510" y="4437125"/>
              <a:ext cx="3312160" cy="1080770"/>
            </a:xfrm>
            <a:custGeom>
              <a:avLst/>
              <a:gdLst/>
              <a:ahLst/>
              <a:cxnLst/>
              <a:rect l="l" t="t" r="r" b="b"/>
              <a:pathLst>
                <a:path w="3312160" h="1080770">
                  <a:moveTo>
                    <a:pt x="2161031" y="928116"/>
                  </a:moveTo>
                  <a:lnTo>
                    <a:pt x="2178601" y="890580"/>
                  </a:lnTo>
                  <a:lnTo>
                    <a:pt x="2228434" y="856457"/>
                  </a:lnTo>
                  <a:lnTo>
                    <a:pt x="2264103" y="841032"/>
                  </a:lnTo>
                  <a:lnTo>
                    <a:pt x="2306220" y="826887"/>
                  </a:lnTo>
                  <a:lnTo>
                    <a:pt x="2354248" y="814166"/>
                  </a:lnTo>
                  <a:lnTo>
                    <a:pt x="2407646" y="803012"/>
                  </a:lnTo>
                  <a:lnTo>
                    <a:pt x="2465877" y="793565"/>
                  </a:lnTo>
                  <a:lnTo>
                    <a:pt x="2528401" y="785970"/>
                  </a:lnTo>
                  <a:lnTo>
                    <a:pt x="2594679" y="780368"/>
                  </a:lnTo>
                  <a:lnTo>
                    <a:pt x="2664172" y="776902"/>
                  </a:lnTo>
                  <a:lnTo>
                    <a:pt x="2736341" y="775716"/>
                  </a:lnTo>
                  <a:lnTo>
                    <a:pt x="2808511" y="776902"/>
                  </a:lnTo>
                  <a:lnTo>
                    <a:pt x="2878004" y="780368"/>
                  </a:lnTo>
                  <a:lnTo>
                    <a:pt x="2944282" y="785970"/>
                  </a:lnTo>
                  <a:lnTo>
                    <a:pt x="3006806" y="793565"/>
                  </a:lnTo>
                  <a:lnTo>
                    <a:pt x="3065037" y="803012"/>
                  </a:lnTo>
                  <a:lnTo>
                    <a:pt x="3118435" y="814166"/>
                  </a:lnTo>
                  <a:lnTo>
                    <a:pt x="3166463" y="826887"/>
                  </a:lnTo>
                  <a:lnTo>
                    <a:pt x="3208580" y="841032"/>
                  </a:lnTo>
                  <a:lnTo>
                    <a:pt x="3244249" y="856457"/>
                  </a:lnTo>
                  <a:lnTo>
                    <a:pt x="3294082" y="890580"/>
                  </a:lnTo>
                  <a:lnTo>
                    <a:pt x="3311652" y="928116"/>
                  </a:lnTo>
                  <a:lnTo>
                    <a:pt x="3307169" y="947239"/>
                  </a:lnTo>
                  <a:lnTo>
                    <a:pt x="3272929" y="983210"/>
                  </a:lnTo>
                  <a:lnTo>
                    <a:pt x="3208580" y="1015199"/>
                  </a:lnTo>
                  <a:lnTo>
                    <a:pt x="3166463" y="1029344"/>
                  </a:lnTo>
                  <a:lnTo>
                    <a:pt x="3118435" y="1042065"/>
                  </a:lnTo>
                  <a:lnTo>
                    <a:pt x="3065037" y="1053219"/>
                  </a:lnTo>
                  <a:lnTo>
                    <a:pt x="3006806" y="1062666"/>
                  </a:lnTo>
                  <a:lnTo>
                    <a:pt x="2944282" y="1070261"/>
                  </a:lnTo>
                  <a:lnTo>
                    <a:pt x="2878004" y="1075863"/>
                  </a:lnTo>
                  <a:lnTo>
                    <a:pt x="2808511" y="1079329"/>
                  </a:lnTo>
                  <a:lnTo>
                    <a:pt x="2736341" y="1080516"/>
                  </a:lnTo>
                  <a:lnTo>
                    <a:pt x="2664172" y="1079329"/>
                  </a:lnTo>
                  <a:lnTo>
                    <a:pt x="2594679" y="1075863"/>
                  </a:lnTo>
                  <a:lnTo>
                    <a:pt x="2528401" y="1070261"/>
                  </a:lnTo>
                  <a:lnTo>
                    <a:pt x="2465877" y="1062666"/>
                  </a:lnTo>
                  <a:lnTo>
                    <a:pt x="2407646" y="1053219"/>
                  </a:lnTo>
                  <a:lnTo>
                    <a:pt x="2354248" y="1042065"/>
                  </a:lnTo>
                  <a:lnTo>
                    <a:pt x="2306220" y="1029344"/>
                  </a:lnTo>
                  <a:lnTo>
                    <a:pt x="2264103" y="1015199"/>
                  </a:lnTo>
                  <a:lnTo>
                    <a:pt x="2228434" y="999774"/>
                  </a:lnTo>
                  <a:lnTo>
                    <a:pt x="2178601" y="965651"/>
                  </a:lnTo>
                  <a:lnTo>
                    <a:pt x="2161031" y="928116"/>
                  </a:lnTo>
                  <a:close/>
                </a:path>
                <a:path w="3312160" h="1080770">
                  <a:moveTo>
                    <a:pt x="0" y="152400"/>
                  </a:moveTo>
                  <a:lnTo>
                    <a:pt x="31615" y="107068"/>
                  </a:lnTo>
                  <a:lnTo>
                    <a:pt x="84876" y="79742"/>
                  </a:lnTo>
                  <a:lnTo>
                    <a:pt x="160587" y="55445"/>
                  </a:lnTo>
                  <a:lnTo>
                    <a:pt x="205978" y="44624"/>
                  </a:lnTo>
                  <a:lnTo>
                    <a:pt x="255921" y="34790"/>
                  </a:lnTo>
                  <a:lnTo>
                    <a:pt x="310064" y="26018"/>
                  </a:lnTo>
                  <a:lnTo>
                    <a:pt x="368053" y="18387"/>
                  </a:lnTo>
                  <a:lnTo>
                    <a:pt x="429535" y="11971"/>
                  </a:lnTo>
                  <a:lnTo>
                    <a:pt x="494157" y="6848"/>
                  </a:lnTo>
                  <a:lnTo>
                    <a:pt x="561564" y="3094"/>
                  </a:lnTo>
                  <a:lnTo>
                    <a:pt x="631405" y="786"/>
                  </a:lnTo>
                  <a:lnTo>
                    <a:pt x="703326" y="0"/>
                  </a:lnTo>
                  <a:lnTo>
                    <a:pt x="775246" y="786"/>
                  </a:lnTo>
                  <a:lnTo>
                    <a:pt x="845087" y="3094"/>
                  </a:lnTo>
                  <a:lnTo>
                    <a:pt x="912494" y="6848"/>
                  </a:lnTo>
                  <a:lnTo>
                    <a:pt x="977116" y="11971"/>
                  </a:lnTo>
                  <a:lnTo>
                    <a:pt x="1038598" y="18387"/>
                  </a:lnTo>
                  <a:lnTo>
                    <a:pt x="1096587" y="26018"/>
                  </a:lnTo>
                  <a:lnTo>
                    <a:pt x="1150730" y="34790"/>
                  </a:lnTo>
                  <a:lnTo>
                    <a:pt x="1200673" y="44624"/>
                  </a:lnTo>
                  <a:lnTo>
                    <a:pt x="1246064" y="55445"/>
                  </a:lnTo>
                  <a:lnTo>
                    <a:pt x="1286549" y="67177"/>
                  </a:lnTo>
                  <a:lnTo>
                    <a:pt x="1351389" y="93065"/>
                  </a:lnTo>
                  <a:lnTo>
                    <a:pt x="1392365" y="121676"/>
                  </a:lnTo>
                  <a:lnTo>
                    <a:pt x="1406652" y="152400"/>
                  </a:lnTo>
                  <a:lnTo>
                    <a:pt x="1403021" y="167987"/>
                  </a:lnTo>
                  <a:lnTo>
                    <a:pt x="1375036" y="197731"/>
                  </a:lnTo>
                  <a:lnTo>
                    <a:pt x="1321775" y="225057"/>
                  </a:lnTo>
                  <a:lnTo>
                    <a:pt x="1246064" y="249354"/>
                  </a:lnTo>
                  <a:lnTo>
                    <a:pt x="1200673" y="260175"/>
                  </a:lnTo>
                  <a:lnTo>
                    <a:pt x="1150730" y="270009"/>
                  </a:lnTo>
                  <a:lnTo>
                    <a:pt x="1096587" y="278781"/>
                  </a:lnTo>
                  <a:lnTo>
                    <a:pt x="1038598" y="286412"/>
                  </a:lnTo>
                  <a:lnTo>
                    <a:pt x="977116" y="292828"/>
                  </a:lnTo>
                  <a:lnTo>
                    <a:pt x="912494" y="297951"/>
                  </a:lnTo>
                  <a:lnTo>
                    <a:pt x="845087" y="301705"/>
                  </a:lnTo>
                  <a:lnTo>
                    <a:pt x="775246" y="304013"/>
                  </a:lnTo>
                  <a:lnTo>
                    <a:pt x="703326" y="304800"/>
                  </a:lnTo>
                  <a:lnTo>
                    <a:pt x="631405" y="304013"/>
                  </a:lnTo>
                  <a:lnTo>
                    <a:pt x="561564" y="301705"/>
                  </a:lnTo>
                  <a:lnTo>
                    <a:pt x="494157" y="297951"/>
                  </a:lnTo>
                  <a:lnTo>
                    <a:pt x="429535" y="292828"/>
                  </a:lnTo>
                  <a:lnTo>
                    <a:pt x="368053" y="286412"/>
                  </a:lnTo>
                  <a:lnTo>
                    <a:pt x="310064" y="278781"/>
                  </a:lnTo>
                  <a:lnTo>
                    <a:pt x="255921" y="270009"/>
                  </a:lnTo>
                  <a:lnTo>
                    <a:pt x="205978" y="260175"/>
                  </a:lnTo>
                  <a:lnTo>
                    <a:pt x="160587" y="249354"/>
                  </a:lnTo>
                  <a:lnTo>
                    <a:pt x="120102" y="237622"/>
                  </a:lnTo>
                  <a:lnTo>
                    <a:pt x="55262" y="211734"/>
                  </a:lnTo>
                  <a:lnTo>
                    <a:pt x="14286" y="183123"/>
                  </a:lnTo>
                  <a:lnTo>
                    <a:pt x="0" y="15240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6" name="object 6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0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4.3</a:t>
            </a:r>
            <a:r>
              <a:rPr dirty="0" sz="3000" spc="-85"/>
              <a:t> </a:t>
            </a:r>
            <a:r>
              <a:rPr dirty="0" sz="3000" spc="25"/>
              <a:t>관계의</a:t>
            </a:r>
            <a:r>
              <a:rPr dirty="0" sz="3000" spc="-95"/>
              <a:t> </a:t>
            </a:r>
            <a:r>
              <a:rPr dirty="0" sz="3000" spc="15"/>
              <a:t>설정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383540" y="1732446"/>
            <a:ext cx="7564755" cy="203898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30" b="1">
                <a:latin typeface="굴림"/>
                <a:cs typeface="굴림"/>
              </a:rPr>
              <a:t>외래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식별자의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명칭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변경</a:t>
            </a:r>
            <a:endParaRPr sz="2000">
              <a:latin typeface="굴림"/>
              <a:cs typeface="굴림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80"/>
              </a:spcBef>
              <a:buFont typeface="Symbol"/>
              <a:buChar char="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앞에서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설명한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방법대로</a:t>
            </a:r>
            <a:r>
              <a:rPr dirty="0" sz="1800" spc="-2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외래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식별자를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생성하면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외래식별자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40" b="1">
                <a:latin typeface="굴림"/>
                <a:cs typeface="굴림"/>
              </a:rPr>
              <a:t>속 </a:t>
            </a:r>
            <a:r>
              <a:rPr dirty="0" sz="2000" spc="-64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성이 </a:t>
            </a:r>
            <a:r>
              <a:rPr dirty="0" sz="2000" spc="15" b="1">
                <a:latin typeface="굴림"/>
                <a:cs typeface="굴림"/>
              </a:rPr>
              <a:t>참조하고 </a:t>
            </a:r>
            <a:r>
              <a:rPr dirty="0" sz="2000" spc="25" b="1">
                <a:latin typeface="굴림"/>
                <a:cs typeface="굴림"/>
              </a:rPr>
              <a:t>있는 </a:t>
            </a:r>
            <a:r>
              <a:rPr dirty="0" sz="2000" spc="10" b="1">
                <a:latin typeface="굴림"/>
                <a:cs typeface="굴림"/>
              </a:rPr>
              <a:t>엔터티의 </a:t>
            </a:r>
            <a:r>
              <a:rPr dirty="0" sz="2000" spc="15" b="1">
                <a:latin typeface="굴림"/>
                <a:cs typeface="굴림"/>
              </a:rPr>
              <a:t>주식별자 속성의 </a:t>
            </a:r>
            <a:r>
              <a:rPr dirty="0" sz="2000" spc="20" b="1">
                <a:latin typeface="굴림"/>
                <a:cs typeface="굴림"/>
              </a:rPr>
              <a:t>이름과 </a:t>
            </a:r>
            <a:r>
              <a:rPr dirty="0" sz="2000" spc="15" b="1">
                <a:latin typeface="굴림"/>
                <a:cs typeface="굴림"/>
              </a:rPr>
              <a:t>같게 </a:t>
            </a:r>
            <a:r>
              <a:rPr dirty="0" sz="2000" spc="2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된다</a:t>
            </a:r>
            <a:endParaRPr sz="20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Symbol"/>
              <a:buChar char=""/>
              <a:tabLst>
                <a:tab pos="756285" algn="l"/>
                <a:tab pos="756920" algn="l"/>
              </a:tabLst>
            </a:pPr>
            <a:r>
              <a:rPr dirty="0" sz="2000" spc="20" b="1">
                <a:latin typeface="굴림"/>
                <a:cs typeface="굴림"/>
              </a:rPr>
              <a:t>경우에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따라서는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외래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식별자의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이름을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20" b="1">
                <a:latin typeface="굴림"/>
                <a:cs typeface="굴림"/>
              </a:rPr>
              <a:t>다르게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해야</a:t>
            </a:r>
            <a:r>
              <a:rPr dirty="0" sz="2000" spc="-60" b="1">
                <a:latin typeface="굴림"/>
                <a:cs typeface="굴림"/>
              </a:rPr>
              <a:t> </a:t>
            </a:r>
            <a:r>
              <a:rPr dirty="0" sz="2000" spc="40" b="1">
                <a:latin typeface="굴림"/>
                <a:cs typeface="굴림"/>
              </a:rPr>
              <a:t>할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필요</a:t>
            </a:r>
            <a:endParaRPr sz="20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000" spc="40" b="1">
                <a:latin typeface="굴림"/>
                <a:cs typeface="굴림"/>
              </a:rPr>
              <a:t>가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있다.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3600" y="5373623"/>
            <a:ext cx="765810" cy="499109"/>
          </a:xfrm>
          <a:custGeom>
            <a:avLst/>
            <a:gdLst/>
            <a:ahLst/>
            <a:cxnLst/>
            <a:rect l="l" t="t" r="r" b="b"/>
            <a:pathLst>
              <a:path w="765809" h="499110">
                <a:moveTo>
                  <a:pt x="67423" y="36114"/>
                </a:moveTo>
                <a:lnTo>
                  <a:pt x="60473" y="46804"/>
                </a:lnTo>
                <a:lnTo>
                  <a:pt x="758571" y="499109"/>
                </a:lnTo>
                <a:lnTo>
                  <a:pt x="765428" y="488441"/>
                </a:lnTo>
                <a:lnTo>
                  <a:pt x="67423" y="36114"/>
                </a:lnTo>
                <a:close/>
              </a:path>
              <a:path w="765809" h="499110">
                <a:moveTo>
                  <a:pt x="0" y="0"/>
                </a:moveTo>
                <a:lnTo>
                  <a:pt x="43179" y="73406"/>
                </a:lnTo>
                <a:lnTo>
                  <a:pt x="60473" y="46804"/>
                </a:lnTo>
                <a:lnTo>
                  <a:pt x="49784" y="39878"/>
                </a:lnTo>
                <a:lnTo>
                  <a:pt x="56769" y="29209"/>
                </a:lnTo>
                <a:lnTo>
                  <a:pt x="71911" y="29209"/>
                </a:lnTo>
                <a:lnTo>
                  <a:pt x="84709" y="9525"/>
                </a:lnTo>
                <a:lnTo>
                  <a:pt x="0" y="0"/>
                </a:lnTo>
                <a:close/>
              </a:path>
              <a:path w="765809" h="499110">
                <a:moveTo>
                  <a:pt x="56769" y="29209"/>
                </a:moveTo>
                <a:lnTo>
                  <a:pt x="49784" y="39878"/>
                </a:lnTo>
                <a:lnTo>
                  <a:pt x="60473" y="46804"/>
                </a:lnTo>
                <a:lnTo>
                  <a:pt x="67423" y="36114"/>
                </a:lnTo>
                <a:lnTo>
                  <a:pt x="56769" y="29209"/>
                </a:lnTo>
                <a:close/>
              </a:path>
              <a:path w="765809" h="499110">
                <a:moveTo>
                  <a:pt x="71911" y="29209"/>
                </a:moveTo>
                <a:lnTo>
                  <a:pt x="56769" y="29209"/>
                </a:lnTo>
                <a:lnTo>
                  <a:pt x="67423" y="36114"/>
                </a:lnTo>
                <a:lnTo>
                  <a:pt x="71911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23228" y="5865367"/>
            <a:ext cx="2007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latin typeface="Times New Roman"/>
                <a:cs typeface="Times New Roman"/>
              </a:rPr>
              <a:t>“</a:t>
            </a:r>
            <a:r>
              <a:rPr dirty="0" sz="1600" spc="5" b="1">
                <a:latin typeface="돋움"/>
                <a:cs typeface="돋움"/>
              </a:rPr>
              <a:t>상품코드</a:t>
            </a:r>
            <a:r>
              <a:rPr dirty="0" sz="1600" spc="5">
                <a:latin typeface="돋움"/>
                <a:cs typeface="돋움"/>
              </a:rPr>
              <a:t>”로</a:t>
            </a:r>
            <a:r>
              <a:rPr dirty="0" sz="1600" spc="-100">
                <a:latin typeface="돋움"/>
                <a:cs typeface="돋움"/>
              </a:rPr>
              <a:t> </a:t>
            </a:r>
            <a:r>
              <a:rPr dirty="0" sz="1600" spc="-5">
                <a:latin typeface="돋움"/>
                <a:cs typeface="돋움"/>
              </a:rPr>
              <a:t>하려면?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4975" y="2596537"/>
            <a:ext cx="5697220" cy="3477895"/>
            <a:chOff x="1704975" y="2596537"/>
            <a:chExt cx="5697220" cy="3477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975" y="2596537"/>
              <a:ext cx="5667375" cy="34773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41470" y="3742182"/>
              <a:ext cx="3251200" cy="335280"/>
            </a:xfrm>
            <a:custGeom>
              <a:avLst/>
              <a:gdLst/>
              <a:ahLst/>
              <a:cxnLst/>
              <a:rect l="l" t="t" r="r" b="b"/>
              <a:pathLst>
                <a:path w="3251200" h="335279">
                  <a:moveTo>
                    <a:pt x="0" y="55880"/>
                  </a:moveTo>
                  <a:lnTo>
                    <a:pt x="4391" y="34129"/>
                  </a:lnTo>
                  <a:lnTo>
                    <a:pt x="16367" y="16367"/>
                  </a:lnTo>
                  <a:lnTo>
                    <a:pt x="34129" y="4391"/>
                  </a:lnTo>
                  <a:lnTo>
                    <a:pt x="55879" y="0"/>
                  </a:lnTo>
                  <a:lnTo>
                    <a:pt x="3194811" y="0"/>
                  </a:lnTo>
                  <a:lnTo>
                    <a:pt x="3216562" y="4391"/>
                  </a:lnTo>
                  <a:lnTo>
                    <a:pt x="3234324" y="16367"/>
                  </a:lnTo>
                  <a:lnTo>
                    <a:pt x="3246300" y="34129"/>
                  </a:lnTo>
                  <a:lnTo>
                    <a:pt x="3250691" y="55880"/>
                  </a:lnTo>
                  <a:lnTo>
                    <a:pt x="3250691" y="279400"/>
                  </a:lnTo>
                  <a:lnTo>
                    <a:pt x="3246300" y="301150"/>
                  </a:lnTo>
                  <a:lnTo>
                    <a:pt x="3234324" y="318912"/>
                  </a:lnTo>
                  <a:lnTo>
                    <a:pt x="3216562" y="330888"/>
                  </a:lnTo>
                  <a:lnTo>
                    <a:pt x="3194811" y="335280"/>
                  </a:lnTo>
                  <a:lnTo>
                    <a:pt x="55879" y="335280"/>
                  </a:lnTo>
                  <a:lnTo>
                    <a:pt x="34129" y="330888"/>
                  </a:lnTo>
                  <a:lnTo>
                    <a:pt x="16367" y="318912"/>
                  </a:lnTo>
                  <a:lnTo>
                    <a:pt x="4391" y="301150"/>
                  </a:lnTo>
                  <a:lnTo>
                    <a:pt x="0" y="279400"/>
                  </a:lnTo>
                  <a:lnTo>
                    <a:pt x="0" y="55880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6" name="object 6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0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4.3</a:t>
            </a:r>
            <a:r>
              <a:rPr dirty="0" sz="3000" spc="-85"/>
              <a:t> </a:t>
            </a:r>
            <a:r>
              <a:rPr dirty="0" sz="3000" spc="25"/>
              <a:t>관계의</a:t>
            </a:r>
            <a:r>
              <a:rPr dirty="0" sz="3000" spc="-95"/>
              <a:t> </a:t>
            </a:r>
            <a:r>
              <a:rPr dirty="0" sz="3000" spc="15"/>
              <a:t>설정</a:t>
            </a:r>
            <a:endParaRPr sz="3000"/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83540" y="1732357"/>
            <a:ext cx="4383405" cy="72136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30" b="1">
                <a:latin typeface="굴림"/>
                <a:cs typeface="굴림"/>
              </a:rPr>
              <a:t>외래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식별자의</a:t>
            </a:r>
            <a:r>
              <a:rPr dirty="0" sz="2000" spc="-100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명칭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변경</a:t>
            </a:r>
            <a:endParaRPr sz="20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Symbol"/>
              <a:buChar char=""/>
              <a:tabLst>
                <a:tab pos="756285" algn="l"/>
                <a:tab pos="756920" algn="l"/>
              </a:tabLst>
            </a:pPr>
            <a:r>
              <a:rPr dirty="0" sz="1800" b="1">
                <a:latin typeface="굴림"/>
                <a:cs typeface="굴림"/>
              </a:rPr>
              <a:t>Attribute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property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에서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변경하면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됨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 idx="0"/>
          </p:nvPr>
        </p:nvSpPr>
        <p:spPr>
          <a:xfrm>
            <a:off x="614172" y="4188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4.1</a:t>
            </a:r>
            <a:r>
              <a:rPr sz="3000" spc="-85"/>
              <a:t> </a:t>
            </a:r>
            <a:r>
              <a:rPr sz="3000" spc="15"/>
              <a:t>모델링도구</a:t>
            </a:r>
            <a:r>
              <a:rPr sz="3000" spc="-100"/>
              <a:t> </a:t>
            </a:r>
            <a:r>
              <a:rPr sz="3000" spc="15"/>
              <a:t>개요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4장.</a:t>
            </a:r>
            <a:r>
              <a:rPr spc="-65"/>
              <a:t> </a:t>
            </a:r>
            <a:r>
              <a:rPr spc="-50"/>
              <a:t>모델링</a:t>
            </a:r>
            <a:r>
              <a:rPr spc="-70"/>
              <a:t> </a:t>
            </a:r>
            <a:r>
              <a:rPr spc="-50"/>
              <a:t>도구</a:t>
            </a:r>
            <a:endParaRPr spc="-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5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83540" y="1732357"/>
            <a:ext cx="6671945" cy="2038350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5">
                <a:latin typeface="굴림"/>
                <a:ea typeface="+mj-ea"/>
                <a:cs typeface="굴림"/>
              </a:rPr>
              <a:t>데이터</a:t>
            </a:r>
            <a:r>
              <a:rPr sz="2000" b="1" spc="-114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설계</a:t>
            </a:r>
            <a:r>
              <a:rPr sz="2000" b="1" spc="-95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도구</a:t>
            </a:r>
            <a:endParaRPr sz="2000" b="1" spc="10">
              <a:latin typeface="굴림"/>
              <a:ea typeface="+mj-ea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ea typeface="+mj-ea"/>
                <a:cs typeface="굴림"/>
              </a:rPr>
              <a:t>데이터베이스</a:t>
            </a:r>
            <a:r>
              <a:rPr sz="1800" b="1" spc="-9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설계의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30">
                <a:latin typeface="굴림"/>
                <a:ea typeface="+mj-ea"/>
                <a:cs typeface="굴림"/>
              </a:rPr>
              <a:t>전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 spc="15">
                <a:latin typeface="굴림"/>
                <a:ea typeface="+mj-ea"/>
                <a:cs typeface="굴림"/>
              </a:rPr>
              <a:t>과정을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지원해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5">
                <a:latin typeface="굴림"/>
                <a:ea typeface="+mj-ea"/>
                <a:cs typeface="굴림"/>
              </a:rPr>
              <a:t>주는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전문적인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도구</a:t>
            </a:r>
            <a:endParaRPr sz="1800" b="1" spc="20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15">
                <a:latin typeface="굴림"/>
                <a:ea typeface="+mj-ea"/>
                <a:cs typeface="굴림"/>
              </a:rPr>
              <a:t>논</a:t>
            </a:r>
            <a:r>
              <a:rPr sz="1800" b="1" spc="5">
                <a:latin typeface="굴림"/>
                <a:ea typeface="+mj-ea"/>
                <a:cs typeface="굴림"/>
              </a:rPr>
              <a:t>리</a:t>
            </a:r>
            <a:r>
              <a:rPr sz="1800" b="1" spc="30">
                <a:latin typeface="굴림"/>
                <a:ea typeface="+mj-ea"/>
                <a:cs typeface="굴림"/>
              </a:rPr>
              <a:t>적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모델링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15">
                <a:latin typeface="굴림"/>
                <a:ea typeface="+mj-ea"/>
                <a:cs typeface="굴림"/>
              </a:rPr>
              <a:t>물</a:t>
            </a:r>
            <a:r>
              <a:rPr sz="1800" b="1" spc="5">
                <a:latin typeface="굴림"/>
                <a:ea typeface="+mj-ea"/>
                <a:cs typeface="굴림"/>
              </a:rPr>
              <a:t>리</a:t>
            </a:r>
            <a:r>
              <a:rPr sz="1800" b="1" spc="30">
                <a:latin typeface="굴림"/>
                <a:ea typeface="+mj-ea"/>
                <a:cs typeface="굴림"/>
              </a:rPr>
              <a:t>적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5">
                <a:latin typeface="굴림"/>
                <a:ea typeface="+mj-ea"/>
                <a:cs typeface="굴림"/>
              </a:rPr>
              <a:t>모델링</a:t>
            </a:r>
            <a:endParaRPr sz="1800" b="1" spc="5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15">
                <a:latin typeface="굴림"/>
                <a:ea typeface="+mj-ea"/>
                <a:cs typeface="굴림"/>
              </a:rPr>
              <a:t>DBMS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35">
                <a:latin typeface="굴림"/>
                <a:ea typeface="+mj-ea"/>
                <a:cs typeface="굴림"/>
              </a:rPr>
              <a:t>와</a:t>
            </a:r>
            <a:r>
              <a:rPr sz="1800" b="1" spc="-50">
                <a:latin typeface="굴림"/>
                <a:ea typeface="+mj-ea"/>
                <a:cs typeface="굴림"/>
              </a:rPr>
              <a:t> </a:t>
            </a:r>
            <a:r>
              <a:rPr sz="1800" b="1" spc="10">
                <a:latin typeface="굴림"/>
                <a:ea typeface="+mj-ea"/>
                <a:cs typeface="굴림"/>
              </a:rPr>
              <a:t>연동하여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데이터베이스를</a:t>
            </a:r>
            <a:r>
              <a:rPr sz="1800" b="1" spc="-80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구축해</a:t>
            </a:r>
            <a:r>
              <a:rPr sz="1800" b="1" spc="-8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주는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 spc="20">
                <a:latin typeface="굴림"/>
                <a:ea typeface="+mj-ea"/>
                <a:cs typeface="굴림"/>
              </a:rPr>
              <a:t>기능</a:t>
            </a:r>
            <a:endParaRPr sz="1800" b="1" spc="20">
              <a:latin typeface="굴림"/>
              <a:ea typeface="+mj-ea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-5">
                <a:latin typeface="굴림"/>
                <a:ea typeface="+mj-ea"/>
                <a:cs typeface="굴림"/>
              </a:rPr>
              <a:t>역공학(reverse</a:t>
            </a:r>
            <a:r>
              <a:rPr sz="1800" b="1" spc="-75">
                <a:latin typeface="굴림"/>
                <a:ea typeface="+mj-ea"/>
                <a:cs typeface="굴림"/>
              </a:rPr>
              <a:t> </a:t>
            </a:r>
            <a:r>
              <a:rPr sz="1800" b="1">
                <a:latin typeface="굴림"/>
                <a:ea typeface="+mj-ea"/>
                <a:cs typeface="굴림"/>
              </a:rPr>
              <a:t>engineering)</a:t>
            </a:r>
            <a:endParaRPr sz="1800">
              <a:latin typeface="굴림"/>
              <a:ea typeface="+mj-ea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2334767"/>
            <a:ext cx="7153909" cy="2749550"/>
            <a:chOff x="611123" y="2334767"/>
            <a:chExt cx="7153909" cy="2749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23" y="2334767"/>
              <a:ext cx="4425696" cy="19583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8228" y="3127247"/>
              <a:ext cx="4416552" cy="1956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5037" y="3726941"/>
              <a:ext cx="3625850" cy="1042669"/>
            </a:xfrm>
            <a:custGeom>
              <a:avLst/>
              <a:gdLst/>
              <a:ahLst/>
              <a:cxnLst/>
              <a:rect l="l" t="t" r="r" b="b"/>
              <a:pathLst>
                <a:path w="3625850" h="1042670">
                  <a:moveTo>
                    <a:pt x="0" y="43687"/>
                  </a:moveTo>
                  <a:lnTo>
                    <a:pt x="3432" y="26681"/>
                  </a:lnTo>
                  <a:lnTo>
                    <a:pt x="12795" y="12795"/>
                  </a:lnTo>
                  <a:lnTo>
                    <a:pt x="26681" y="3432"/>
                  </a:lnTo>
                  <a:lnTo>
                    <a:pt x="43688" y="0"/>
                  </a:lnTo>
                  <a:lnTo>
                    <a:pt x="820420" y="0"/>
                  </a:lnTo>
                  <a:lnTo>
                    <a:pt x="837426" y="3432"/>
                  </a:lnTo>
                  <a:lnTo>
                    <a:pt x="851312" y="12795"/>
                  </a:lnTo>
                  <a:lnTo>
                    <a:pt x="860675" y="26681"/>
                  </a:lnTo>
                  <a:lnTo>
                    <a:pt x="864108" y="43687"/>
                  </a:lnTo>
                  <a:lnTo>
                    <a:pt x="864108" y="218439"/>
                  </a:lnTo>
                  <a:lnTo>
                    <a:pt x="860675" y="235446"/>
                  </a:lnTo>
                  <a:lnTo>
                    <a:pt x="851312" y="249332"/>
                  </a:lnTo>
                  <a:lnTo>
                    <a:pt x="837426" y="258695"/>
                  </a:lnTo>
                  <a:lnTo>
                    <a:pt x="820420" y="262127"/>
                  </a:lnTo>
                  <a:lnTo>
                    <a:pt x="43688" y="262127"/>
                  </a:lnTo>
                  <a:lnTo>
                    <a:pt x="26681" y="258695"/>
                  </a:lnTo>
                  <a:lnTo>
                    <a:pt x="12795" y="249332"/>
                  </a:lnTo>
                  <a:lnTo>
                    <a:pt x="3432" y="235446"/>
                  </a:lnTo>
                  <a:lnTo>
                    <a:pt x="0" y="218439"/>
                  </a:lnTo>
                  <a:lnTo>
                    <a:pt x="0" y="43687"/>
                  </a:lnTo>
                  <a:close/>
                </a:path>
                <a:path w="3625850" h="1042670">
                  <a:moveTo>
                    <a:pt x="2759964" y="825245"/>
                  </a:moveTo>
                  <a:lnTo>
                    <a:pt x="2763375" y="808333"/>
                  </a:lnTo>
                  <a:lnTo>
                    <a:pt x="2772679" y="794527"/>
                  </a:lnTo>
                  <a:lnTo>
                    <a:pt x="2786485" y="785223"/>
                  </a:lnTo>
                  <a:lnTo>
                    <a:pt x="2803398" y="781811"/>
                  </a:lnTo>
                  <a:lnTo>
                    <a:pt x="3582162" y="781811"/>
                  </a:lnTo>
                  <a:lnTo>
                    <a:pt x="3599074" y="785223"/>
                  </a:lnTo>
                  <a:lnTo>
                    <a:pt x="3612880" y="794527"/>
                  </a:lnTo>
                  <a:lnTo>
                    <a:pt x="3622184" y="808333"/>
                  </a:lnTo>
                  <a:lnTo>
                    <a:pt x="3625596" y="825245"/>
                  </a:lnTo>
                  <a:lnTo>
                    <a:pt x="3625596" y="998981"/>
                  </a:lnTo>
                  <a:lnTo>
                    <a:pt x="3622184" y="1015894"/>
                  </a:lnTo>
                  <a:lnTo>
                    <a:pt x="3612880" y="1029700"/>
                  </a:lnTo>
                  <a:lnTo>
                    <a:pt x="3599074" y="1039004"/>
                  </a:lnTo>
                  <a:lnTo>
                    <a:pt x="3582162" y="1042415"/>
                  </a:lnTo>
                  <a:lnTo>
                    <a:pt x="2803398" y="1042415"/>
                  </a:lnTo>
                  <a:lnTo>
                    <a:pt x="2786485" y="1039004"/>
                  </a:lnTo>
                  <a:lnTo>
                    <a:pt x="2772679" y="1029700"/>
                  </a:lnTo>
                  <a:lnTo>
                    <a:pt x="2763375" y="1015894"/>
                  </a:lnTo>
                  <a:lnTo>
                    <a:pt x="2759964" y="998981"/>
                  </a:lnTo>
                  <a:lnTo>
                    <a:pt x="2759964" y="825245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46351" y="3982338"/>
              <a:ext cx="1899285" cy="668655"/>
            </a:xfrm>
            <a:custGeom>
              <a:avLst/>
              <a:gdLst/>
              <a:ahLst/>
              <a:cxnLst/>
              <a:rect l="l" t="t" r="r" b="b"/>
              <a:pathLst>
                <a:path w="1899285" h="668654">
                  <a:moveTo>
                    <a:pt x="1824971" y="638136"/>
                  </a:moveTo>
                  <a:lnTo>
                    <a:pt x="1814702" y="668147"/>
                  </a:lnTo>
                  <a:lnTo>
                    <a:pt x="1899031" y="656844"/>
                  </a:lnTo>
                  <a:lnTo>
                    <a:pt x="1884670" y="642238"/>
                  </a:lnTo>
                  <a:lnTo>
                    <a:pt x="1836927" y="642238"/>
                  </a:lnTo>
                  <a:lnTo>
                    <a:pt x="1824971" y="638136"/>
                  </a:lnTo>
                  <a:close/>
                </a:path>
                <a:path w="1899285" h="668654">
                  <a:moveTo>
                    <a:pt x="1829105" y="626052"/>
                  </a:moveTo>
                  <a:lnTo>
                    <a:pt x="1824971" y="638136"/>
                  </a:lnTo>
                  <a:lnTo>
                    <a:pt x="1836927" y="642238"/>
                  </a:lnTo>
                  <a:lnTo>
                    <a:pt x="1841119" y="630174"/>
                  </a:lnTo>
                  <a:lnTo>
                    <a:pt x="1829105" y="626052"/>
                  </a:lnTo>
                  <a:close/>
                </a:path>
                <a:path w="1899285" h="668654">
                  <a:moveTo>
                    <a:pt x="1839340" y="596138"/>
                  </a:moveTo>
                  <a:lnTo>
                    <a:pt x="1829105" y="626052"/>
                  </a:lnTo>
                  <a:lnTo>
                    <a:pt x="1841119" y="630174"/>
                  </a:lnTo>
                  <a:lnTo>
                    <a:pt x="1836927" y="642238"/>
                  </a:lnTo>
                  <a:lnTo>
                    <a:pt x="1884670" y="642238"/>
                  </a:lnTo>
                  <a:lnTo>
                    <a:pt x="1839340" y="596138"/>
                  </a:lnTo>
                  <a:close/>
                </a:path>
                <a:path w="1899285" h="668654">
                  <a:moveTo>
                    <a:pt x="4064" y="0"/>
                  </a:moveTo>
                  <a:lnTo>
                    <a:pt x="0" y="11937"/>
                  </a:lnTo>
                  <a:lnTo>
                    <a:pt x="1824971" y="638136"/>
                  </a:lnTo>
                  <a:lnTo>
                    <a:pt x="1829105" y="626052"/>
                  </a:lnTo>
                  <a:lnTo>
                    <a:pt x="40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8" name="object 8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0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4.3</a:t>
            </a:r>
            <a:r>
              <a:rPr dirty="0" sz="3000" spc="-85"/>
              <a:t> </a:t>
            </a:r>
            <a:r>
              <a:rPr dirty="0" sz="3000" spc="25"/>
              <a:t>관계의</a:t>
            </a:r>
            <a:r>
              <a:rPr dirty="0" sz="3000" spc="-95"/>
              <a:t> </a:t>
            </a:r>
            <a:r>
              <a:rPr dirty="0" sz="3000" spc="15"/>
              <a:t>설정</a:t>
            </a:r>
            <a:endParaRPr sz="3000"/>
          </a:p>
        </p:txBody>
      </p:sp>
      <p:sp>
        <p:nvSpPr>
          <p:cNvPr id="11" name="object 11"/>
          <p:cNvSpPr txBox="1"/>
          <p:nvPr/>
        </p:nvSpPr>
        <p:spPr>
          <a:xfrm>
            <a:off x="383540" y="1793189"/>
            <a:ext cx="31140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30" b="1">
                <a:latin typeface="굴림"/>
                <a:cs typeface="굴림"/>
              </a:rPr>
              <a:t>외래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식별자의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2000" spc="25" b="1">
                <a:latin typeface="굴림"/>
                <a:cs typeface="굴림"/>
              </a:rPr>
              <a:t>명칭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변경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1820" y="5213603"/>
            <a:ext cx="3133344" cy="161848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4.4</a:t>
            </a:r>
            <a:r>
              <a:rPr dirty="0" sz="3000" spc="-80"/>
              <a:t> </a:t>
            </a:r>
            <a:r>
              <a:rPr dirty="0" sz="3000" spc="20"/>
              <a:t>ERD를</a:t>
            </a:r>
            <a:r>
              <a:rPr dirty="0" sz="3000" spc="-100"/>
              <a:t> </a:t>
            </a:r>
            <a:r>
              <a:rPr dirty="0" sz="3000" spc="20"/>
              <a:t>레벨별로</a:t>
            </a:r>
            <a:r>
              <a:rPr dirty="0" sz="3000" spc="-100"/>
              <a:t> </a:t>
            </a:r>
            <a:r>
              <a:rPr dirty="0" sz="3000" spc="15"/>
              <a:t>보기</a:t>
            </a:r>
            <a:endParaRPr sz="3000"/>
          </a:p>
        </p:txBody>
      </p:sp>
      <p:grpSp>
        <p:nvGrpSpPr>
          <p:cNvPr id="6" name="object 6"/>
          <p:cNvGrpSpPr/>
          <p:nvPr/>
        </p:nvGrpSpPr>
        <p:grpSpPr>
          <a:xfrm>
            <a:off x="1993392" y="2627376"/>
            <a:ext cx="4079875" cy="2388235"/>
            <a:chOff x="1993392" y="2627376"/>
            <a:chExt cx="4079875" cy="23882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3392" y="2627376"/>
              <a:ext cx="4079748" cy="1752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37917" y="3779519"/>
              <a:ext cx="1311910" cy="1235710"/>
            </a:xfrm>
            <a:custGeom>
              <a:avLst/>
              <a:gdLst/>
              <a:ahLst/>
              <a:cxnLst/>
              <a:rect l="l" t="t" r="r" b="b"/>
              <a:pathLst>
                <a:path w="1311910" h="1235710">
                  <a:moveTo>
                    <a:pt x="796798" y="0"/>
                  </a:moveTo>
                  <a:lnTo>
                    <a:pt x="717296" y="30353"/>
                  </a:lnTo>
                  <a:lnTo>
                    <a:pt x="740727" y="51892"/>
                  </a:lnTo>
                  <a:lnTo>
                    <a:pt x="0" y="859282"/>
                  </a:lnTo>
                  <a:lnTo>
                    <a:pt x="9398" y="867918"/>
                  </a:lnTo>
                  <a:lnTo>
                    <a:pt x="749998" y="60401"/>
                  </a:lnTo>
                  <a:lnTo>
                    <a:pt x="773430" y="81915"/>
                  </a:lnTo>
                  <a:lnTo>
                    <a:pt x="784656" y="42545"/>
                  </a:lnTo>
                  <a:lnTo>
                    <a:pt x="796798" y="0"/>
                  </a:lnTo>
                  <a:close/>
                </a:path>
                <a:path w="1311910" h="1235710">
                  <a:moveTo>
                    <a:pt x="1311402" y="84455"/>
                  </a:moveTo>
                  <a:lnTo>
                    <a:pt x="1307985" y="57785"/>
                  </a:lnTo>
                  <a:lnTo>
                    <a:pt x="1300607" y="0"/>
                  </a:lnTo>
                  <a:lnTo>
                    <a:pt x="1239520" y="59309"/>
                  </a:lnTo>
                  <a:lnTo>
                    <a:pt x="1269479" y="69799"/>
                  </a:lnTo>
                  <a:lnTo>
                    <a:pt x="862838" y="1231392"/>
                  </a:lnTo>
                  <a:lnTo>
                    <a:pt x="874776" y="1235583"/>
                  </a:lnTo>
                  <a:lnTo>
                    <a:pt x="1281417" y="73977"/>
                  </a:lnTo>
                  <a:lnTo>
                    <a:pt x="1311402" y="844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85620" y="4599597"/>
            <a:ext cx="1775460" cy="7461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800">
                <a:latin typeface="돋움"/>
                <a:cs typeface="돋움"/>
              </a:rPr>
              <a:t>엔티티</a:t>
            </a:r>
            <a:r>
              <a:rPr dirty="0" sz="1800" spc="-5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레벨</a:t>
            </a:r>
            <a:endParaRPr sz="1800">
              <a:latin typeface="돋움"/>
              <a:cs typeface="돋움"/>
            </a:endParaRPr>
          </a:p>
          <a:p>
            <a:pPr marL="771525">
              <a:lnSpc>
                <a:spcPct val="100000"/>
              </a:lnSpc>
              <a:spcBef>
                <a:spcPts val="680"/>
              </a:spcBef>
            </a:pPr>
            <a:r>
              <a:rPr dirty="0" sz="1800" spc="-5">
                <a:latin typeface="돋움"/>
                <a:cs typeface="돋움"/>
              </a:rPr>
              <a:t>속성</a:t>
            </a:r>
            <a:r>
              <a:rPr dirty="0" sz="1800" spc="-80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레벨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34764" y="3779519"/>
            <a:ext cx="1338580" cy="1411605"/>
          </a:xfrm>
          <a:custGeom>
            <a:avLst/>
            <a:gdLst/>
            <a:ahLst/>
            <a:cxnLst/>
            <a:rect l="l" t="t" r="r" b="b"/>
            <a:pathLst>
              <a:path w="1338579" h="1411604">
                <a:moveTo>
                  <a:pt x="76200" y="210820"/>
                </a:moveTo>
                <a:lnTo>
                  <a:pt x="69888" y="199009"/>
                </a:lnTo>
                <a:lnTo>
                  <a:pt x="36068" y="135636"/>
                </a:lnTo>
                <a:lnTo>
                  <a:pt x="0" y="212852"/>
                </a:lnTo>
                <a:lnTo>
                  <a:pt x="31699" y="212013"/>
                </a:lnTo>
                <a:lnTo>
                  <a:pt x="53594" y="1050163"/>
                </a:lnTo>
                <a:lnTo>
                  <a:pt x="66167" y="1049909"/>
                </a:lnTo>
                <a:lnTo>
                  <a:pt x="44386" y="211670"/>
                </a:lnTo>
                <a:lnTo>
                  <a:pt x="76200" y="210820"/>
                </a:lnTo>
                <a:close/>
              </a:path>
              <a:path w="1338579" h="1411604">
                <a:moveTo>
                  <a:pt x="1338199" y="1405001"/>
                </a:moveTo>
                <a:lnTo>
                  <a:pt x="583450" y="63309"/>
                </a:lnTo>
                <a:lnTo>
                  <a:pt x="603211" y="52197"/>
                </a:lnTo>
                <a:lnTo>
                  <a:pt x="611124" y="47752"/>
                </a:lnTo>
                <a:lnTo>
                  <a:pt x="540512" y="0"/>
                </a:lnTo>
                <a:lnTo>
                  <a:pt x="544703" y="85090"/>
                </a:lnTo>
                <a:lnTo>
                  <a:pt x="572401" y="69519"/>
                </a:lnTo>
                <a:lnTo>
                  <a:pt x="1327150" y="1411224"/>
                </a:lnTo>
                <a:lnTo>
                  <a:pt x="1338199" y="14050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73500" y="4795773"/>
            <a:ext cx="2552065" cy="76581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800">
                <a:latin typeface="돋움"/>
                <a:cs typeface="돋움"/>
              </a:rPr>
              <a:t>주식별자</a:t>
            </a:r>
            <a:r>
              <a:rPr dirty="0" sz="1800" spc="-5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레벨</a:t>
            </a:r>
            <a:endParaRPr sz="1800">
              <a:latin typeface="돋움"/>
              <a:cs typeface="돋움"/>
            </a:endParaRPr>
          </a:p>
          <a:p>
            <a:pPr marL="131889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돋움"/>
                <a:cs typeface="돋움"/>
              </a:rPr>
              <a:t>식별자</a:t>
            </a:r>
            <a:r>
              <a:rPr dirty="0" sz="1800" spc="-9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레벨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83540" y="1793189"/>
            <a:ext cx="27419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0" b="1">
                <a:latin typeface="굴림"/>
                <a:cs typeface="굴림"/>
              </a:rPr>
              <a:t>메인메뉴에서</a:t>
            </a:r>
            <a:r>
              <a:rPr dirty="0" sz="2000" spc="-155" b="1">
                <a:latin typeface="굴림"/>
                <a:cs typeface="굴림"/>
              </a:rPr>
              <a:t> </a:t>
            </a:r>
            <a:r>
              <a:rPr dirty="0" sz="2000" spc="5" b="1">
                <a:latin typeface="굴림"/>
                <a:cs typeface="굴림"/>
              </a:rPr>
              <a:t>[View]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4.4</a:t>
            </a:r>
            <a:r>
              <a:rPr dirty="0" sz="3000" spc="-80"/>
              <a:t> </a:t>
            </a:r>
            <a:r>
              <a:rPr dirty="0" sz="3000" spc="20"/>
              <a:t>ERD를</a:t>
            </a:r>
            <a:r>
              <a:rPr dirty="0" sz="3000" spc="-100"/>
              <a:t> </a:t>
            </a:r>
            <a:r>
              <a:rPr dirty="0" sz="3000" spc="20"/>
              <a:t>레벨별로</a:t>
            </a:r>
            <a:r>
              <a:rPr dirty="0" sz="3000" spc="-100"/>
              <a:t> </a:t>
            </a:r>
            <a:r>
              <a:rPr dirty="0" sz="3000" spc="15"/>
              <a:t>보기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93189"/>
            <a:ext cx="27387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-5" b="1">
                <a:latin typeface="굴림"/>
                <a:cs typeface="굴림"/>
              </a:rPr>
              <a:t>엔티티(Entities)</a:t>
            </a:r>
            <a:r>
              <a:rPr dirty="0" sz="2000" spc="-8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레벨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3089" y="2803475"/>
            <a:ext cx="2419010" cy="66729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4.4</a:t>
            </a:r>
            <a:r>
              <a:rPr dirty="0" sz="3000" spc="-80"/>
              <a:t> </a:t>
            </a:r>
            <a:r>
              <a:rPr dirty="0" sz="3000" spc="20"/>
              <a:t>ERD를</a:t>
            </a:r>
            <a:r>
              <a:rPr dirty="0" sz="3000" spc="-100"/>
              <a:t> </a:t>
            </a:r>
            <a:r>
              <a:rPr dirty="0" sz="3000" spc="20"/>
              <a:t>레벨별로</a:t>
            </a:r>
            <a:r>
              <a:rPr dirty="0" sz="3000" spc="-100"/>
              <a:t> </a:t>
            </a:r>
            <a:r>
              <a:rPr dirty="0" sz="3000" spc="15"/>
              <a:t>보기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93189"/>
            <a:ext cx="36429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b="1">
                <a:latin typeface="굴림"/>
                <a:cs typeface="굴림"/>
              </a:rPr>
              <a:t>주식별자(Primary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Keys)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레벨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2273" y="2765068"/>
            <a:ext cx="2420340" cy="61959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4.4</a:t>
            </a:r>
            <a:r>
              <a:rPr dirty="0" sz="3000" spc="-80"/>
              <a:t> </a:t>
            </a:r>
            <a:r>
              <a:rPr dirty="0" sz="3000" spc="20"/>
              <a:t>ERD를</a:t>
            </a:r>
            <a:r>
              <a:rPr dirty="0" sz="3000" spc="-100"/>
              <a:t> </a:t>
            </a:r>
            <a:r>
              <a:rPr dirty="0" sz="3000" spc="20"/>
              <a:t>레벨별로</a:t>
            </a:r>
            <a:r>
              <a:rPr dirty="0" sz="3000" spc="-100"/>
              <a:t> </a:t>
            </a:r>
            <a:r>
              <a:rPr dirty="0" sz="3000" spc="15"/>
              <a:t>보기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93189"/>
            <a:ext cx="24460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b="1">
                <a:latin typeface="굴림"/>
                <a:cs typeface="굴림"/>
              </a:rPr>
              <a:t>식별자(Keys)</a:t>
            </a:r>
            <a:r>
              <a:rPr dirty="0" sz="2000" spc="-10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레벨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0744" y="2726926"/>
            <a:ext cx="2419687" cy="7815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0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4.4</a:t>
            </a:r>
            <a:r>
              <a:rPr dirty="0" sz="3000" spc="-80"/>
              <a:t> </a:t>
            </a:r>
            <a:r>
              <a:rPr dirty="0" sz="3000" spc="20"/>
              <a:t>ERD를</a:t>
            </a:r>
            <a:r>
              <a:rPr dirty="0" sz="3000" spc="-100"/>
              <a:t> </a:t>
            </a:r>
            <a:r>
              <a:rPr dirty="0" sz="3000" spc="20"/>
              <a:t>레벨별로</a:t>
            </a:r>
            <a:r>
              <a:rPr dirty="0" sz="3000" spc="-100"/>
              <a:t> </a:t>
            </a:r>
            <a:r>
              <a:rPr dirty="0" sz="3000" spc="15"/>
              <a:t>보기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93189"/>
            <a:ext cx="27432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-5" b="1">
                <a:latin typeface="굴림"/>
                <a:cs typeface="굴림"/>
              </a:rPr>
              <a:t>속성(Attributes)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레벨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8131" y="2669717"/>
            <a:ext cx="3085754" cy="211556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4.5</a:t>
            </a:r>
            <a:r>
              <a:rPr dirty="0" sz="3000" spc="-85"/>
              <a:t> </a:t>
            </a:r>
            <a:r>
              <a:rPr dirty="0" sz="3000" spc="20"/>
              <a:t>주석문의</a:t>
            </a:r>
            <a:r>
              <a:rPr dirty="0" sz="3000" spc="-105"/>
              <a:t> </a:t>
            </a:r>
            <a:r>
              <a:rPr dirty="0" sz="3000" spc="15"/>
              <a:t>삽입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32357"/>
            <a:ext cx="4809490" cy="137985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주석문</a:t>
            </a:r>
            <a:endParaRPr sz="20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모델의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요소에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대한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간단한</a:t>
            </a:r>
            <a:r>
              <a:rPr dirty="0" sz="1800" spc="-10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설명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도형을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이용하여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ERD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를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장식할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수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있음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5" b="1">
                <a:latin typeface="굴림"/>
                <a:cs typeface="굴림"/>
              </a:rPr>
              <a:t>메인메뉴에서</a:t>
            </a:r>
            <a:r>
              <a:rPr dirty="0" sz="1800" spc="-12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[Home]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0153" y="5643168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굴림"/>
                <a:cs typeface="굴림"/>
              </a:rPr>
              <a:t>주석문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5030" y="5622442"/>
            <a:ext cx="431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굴림"/>
                <a:cs typeface="굴림"/>
              </a:rPr>
              <a:t>도형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67611" y="3439667"/>
            <a:ext cx="5994400" cy="2369185"/>
            <a:chOff x="1467611" y="3439667"/>
            <a:chExt cx="5994400" cy="236918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7611" y="3439667"/>
              <a:ext cx="5993892" cy="17632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70982" y="3989069"/>
              <a:ext cx="1739264" cy="584200"/>
            </a:xfrm>
            <a:custGeom>
              <a:avLst/>
              <a:gdLst/>
              <a:ahLst/>
              <a:cxnLst/>
              <a:rect l="l" t="t" r="r" b="b"/>
              <a:pathLst>
                <a:path w="1739265" h="584200">
                  <a:moveTo>
                    <a:pt x="0" y="104901"/>
                  </a:moveTo>
                  <a:lnTo>
                    <a:pt x="7532" y="67651"/>
                  </a:lnTo>
                  <a:lnTo>
                    <a:pt x="28066" y="37210"/>
                  </a:lnTo>
                  <a:lnTo>
                    <a:pt x="58507" y="16676"/>
                  </a:lnTo>
                  <a:lnTo>
                    <a:pt x="95757" y="9143"/>
                  </a:lnTo>
                  <a:lnTo>
                    <a:pt x="625093" y="9143"/>
                  </a:lnTo>
                  <a:lnTo>
                    <a:pt x="662344" y="16676"/>
                  </a:lnTo>
                  <a:lnTo>
                    <a:pt x="692785" y="37210"/>
                  </a:lnTo>
                  <a:lnTo>
                    <a:pt x="713319" y="67651"/>
                  </a:lnTo>
                  <a:lnTo>
                    <a:pt x="720851" y="104901"/>
                  </a:lnTo>
                  <a:lnTo>
                    <a:pt x="720851" y="487933"/>
                  </a:lnTo>
                  <a:lnTo>
                    <a:pt x="713319" y="525184"/>
                  </a:lnTo>
                  <a:lnTo>
                    <a:pt x="692785" y="555624"/>
                  </a:lnTo>
                  <a:lnTo>
                    <a:pt x="662344" y="576159"/>
                  </a:lnTo>
                  <a:lnTo>
                    <a:pt x="625093" y="583691"/>
                  </a:lnTo>
                  <a:lnTo>
                    <a:pt x="95757" y="583691"/>
                  </a:lnTo>
                  <a:lnTo>
                    <a:pt x="58507" y="576159"/>
                  </a:lnTo>
                  <a:lnTo>
                    <a:pt x="28067" y="555625"/>
                  </a:lnTo>
                  <a:lnTo>
                    <a:pt x="7532" y="525184"/>
                  </a:lnTo>
                  <a:lnTo>
                    <a:pt x="0" y="487933"/>
                  </a:lnTo>
                  <a:lnTo>
                    <a:pt x="0" y="104901"/>
                  </a:lnTo>
                  <a:close/>
                </a:path>
                <a:path w="1739265" h="584200">
                  <a:moveTo>
                    <a:pt x="729995" y="96011"/>
                  </a:moveTo>
                  <a:lnTo>
                    <a:pt x="737532" y="58614"/>
                  </a:lnTo>
                  <a:lnTo>
                    <a:pt x="758094" y="28098"/>
                  </a:lnTo>
                  <a:lnTo>
                    <a:pt x="788610" y="7536"/>
                  </a:lnTo>
                  <a:lnTo>
                    <a:pt x="826007" y="0"/>
                  </a:lnTo>
                  <a:lnTo>
                    <a:pt x="1642871" y="0"/>
                  </a:lnTo>
                  <a:lnTo>
                    <a:pt x="1680269" y="7536"/>
                  </a:lnTo>
                  <a:lnTo>
                    <a:pt x="1710785" y="28098"/>
                  </a:lnTo>
                  <a:lnTo>
                    <a:pt x="1731347" y="58614"/>
                  </a:lnTo>
                  <a:lnTo>
                    <a:pt x="1738884" y="96011"/>
                  </a:lnTo>
                  <a:lnTo>
                    <a:pt x="1738884" y="480059"/>
                  </a:lnTo>
                  <a:lnTo>
                    <a:pt x="1731347" y="517457"/>
                  </a:lnTo>
                  <a:lnTo>
                    <a:pt x="1710785" y="547973"/>
                  </a:lnTo>
                  <a:lnTo>
                    <a:pt x="1680269" y="568535"/>
                  </a:lnTo>
                  <a:lnTo>
                    <a:pt x="1642871" y="576071"/>
                  </a:lnTo>
                  <a:lnTo>
                    <a:pt x="826007" y="576071"/>
                  </a:lnTo>
                  <a:lnTo>
                    <a:pt x="788610" y="568535"/>
                  </a:lnTo>
                  <a:lnTo>
                    <a:pt x="758094" y="547973"/>
                  </a:lnTo>
                  <a:lnTo>
                    <a:pt x="737532" y="517457"/>
                  </a:lnTo>
                  <a:lnTo>
                    <a:pt x="729995" y="480059"/>
                  </a:lnTo>
                  <a:lnTo>
                    <a:pt x="729995" y="96011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61050" y="4564379"/>
              <a:ext cx="1461770" cy="1010285"/>
            </a:xfrm>
            <a:custGeom>
              <a:avLst/>
              <a:gdLst/>
              <a:ahLst/>
              <a:cxnLst/>
              <a:rect l="l" t="t" r="r" b="b"/>
              <a:pathLst>
                <a:path w="1461770" h="1010285">
                  <a:moveTo>
                    <a:pt x="121793" y="79121"/>
                  </a:moveTo>
                  <a:lnTo>
                    <a:pt x="115239" y="62738"/>
                  </a:lnTo>
                  <a:lnTo>
                    <a:pt x="90170" y="0"/>
                  </a:lnTo>
                  <a:lnTo>
                    <a:pt x="45847" y="72771"/>
                  </a:lnTo>
                  <a:lnTo>
                    <a:pt x="77546" y="75425"/>
                  </a:lnTo>
                  <a:lnTo>
                    <a:pt x="0" y="1006856"/>
                  </a:lnTo>
                  <a:lnTo>
                    <a:pt x="12700" y="1007872"/>
                  </a:lnTo>
                  <a:lnTo>
                    <a:pt x="90119" y="76479"/>
                  </a:lnTo>
                  <a:lnTo>
                    <a:pt x="121793" y="79121"/>
                  </a:lnTo>
                  <a:close/>
                </a:path>
                <a:path w="1461770" h="1010285">
                  <a:moveTo>
                    <a:pt x="1461516" y="1004824"/>
                  </a:moveTo>
                  <a:lnTo>
                    <a:pt x="1050163" y="67233"/>
                  </a:lnTo>
                  <a:lnTo>
                    <a:pt x="1076629" y="55626"/>
                  </a:lnTo>
                  <a:lnTo>
                    <a:pt x="1079246" y="54483"/>
                  </a:lnTo>
                  <a:lnTo>
                    <a:pt x="1013714" y="0"/>
                  </a:lnTo>
                  <a:lnTo>
                    <a:pt x="1009396" y="85090"/>
                  </a:lnTo>
                  <a:lnTo>
                    <a:pt x="1038491" y="72339"/>
                  </a:lnTo>
                  <a:lnTo>
                    <a:pt x="1449832" y="1009904"/>
                  </a:lnTo>
                  <a:lnTo>
                    <a:pt x="1461516" y="1004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01133" y="4869941"/>
              <a:ext cx="1943100" cy="288290"/>
            </a:xfrm>
            <a:custGeom>
              <a:avLst/>
              <a:gdLst/>
              <a:ahLst/>
              <a:cxnLst/>
              <a:rect l="l" t="t" r="r" b="b"/>
              <a:pathLst>
                <a:path w="1943100" h="288289">
                  <a:moveTo>
                    <a:pt x="0" y="48005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5" y="0"/>
                  </a:lnTo>
                  <a:lnTo>
                    <a:pt x="1895093" y="0"/>
                  </a:lnTo>
                  <a:lnTo>
                    <a:pt x="1913792" y="3768"/>
                  </a:lnTo>
                  <a:lnTo>
                    <a:pt x="1929050" y="14049"/>
                  </a:lnTo>
                  <a:lnTo>
                    <a:pt x="1939331" y="29307"/>
                  </a:lnTo>
                  <a:lnTo>
                    <a:pt x="1943100" y="48005"/>
                  </a:lnTo>
                  <a:lnTo>
                    <a:pt x="1943100" y="240029"/>
                  </a:lnTo>
                  <a:lnTo>
                    <a:pt x="1939331" y="258728"/>
                  </a:lnTo>
                  <a:lnTo>
                    <a:pt x="1929050" y="273986"/>
                  </a:lnTo>
                  <a:lnTo>
                    <a:pt x="1913792" y="284267"/>
                  </a:lnTo>
                  <a:lnTo>
                    <a:pt x="1895093" y="288035"/>
                  </a:lnTo>
                  <a:lnTo>
                    <a:pt x="48005" y="288035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5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41011" y="5157216"/>
              <a:ext cx="476250" cy="651510"/>
            </a:xfrm>
            <a:custGeom>
              <a:avLst/>
              <a:gdLst/>
              <a:ahLst/>
              <a:cxnLst/>
              <a:rect l="l" t="t" r="r" b="b"/>
              <a:pathLst>
                <a:path w="476250" h="651510">
                  <a:moveTo>
                    <a:pt x="426092" y="57920"/>
                  </a:moveTo>
                  <a:lnTo>
                    <a:pt x="0" y="643966"/>
                  </a:lnTo>
                  <a:lnTo>
                    <a:pt x="10160" y="651433"/>
                  </a:lnTo>
                  <a:lnTo>
                    <a:pt x="436299" y="65349"/>
                  </a:lnTo>
                  <a:lnTo>
                    <a:pt x="426092" y="57920"/>
                  </a:lnTo>
                  <a:close/>
                </a:path>
                <a:path w="476250" h="651510">
                  <a:moveTo>
                    <a:pt x="468082" y="47624"/>
                  </a:moveTo>
                  <a:lnTo>
                    <a:pt x="433577" y="47624"/>
                  </a:lnTo>
                  <a:lnTo>
                    <a:pt x="443738" y="55117"/>
                  </a:lnTo>
                  <a:lnTo>
                    <a:pt x="436299" y="65349"/>
                  </a:lnTo>
                  <a:lnTo>
                    <a:pt x="462025" y="84073"/>
                  </a:lnTo>
                  <a:lnTo>
                    <a:pt x="468082" y="47624"/>
                  </a:lnTo>
                  <a:close/>
                </a:path>
                <a:path w="476250" h="651510">
                  <a:moveTo>
                    <a:pt x="433577" y="47624"/>
                  </a:moveTo>
                  <a:lnTo>
                    <a:pt x="426092" y="57920"/>
                  </a:lnTo>
                  <a:lnTo>
                    <a:pt x="436299" y="65349"/>
                  </a:lnTo>
                  <a:lnTo>
                    <a:pt x="443738" y="55117"/>
                  </a:lnTo>
                  <a:lnTo>
                    <a:pt x="433577" y="47624"/>
                  </a:lnTo>
                  <a:close/>
                </a:path>
                <a:path w="476250" h="651510">
                  <a:moveTo>
                    <a:pt x="475996" y="0"/>
                  </a:moveTo>
                  <a:lnTo>
                    <a:pt x="400430" y="39242"/>
                  </a:lnTo>
                  <a:lnTo>
                    <a:pt x="426092" y="57920"/>
                  </a:lnTo>
                  <a:lnTo>
                    <a:pt x="433577" y="47624"/>
                  </a:lnTo>
                  <a:lnTo>
                    <a:pt x="468082" y="47624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835020" y="5720892"/>
            <a:ext cx="16510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굴림"/>
                <a:cs typeface="굴림"/>
              </a:rPr>
              <a:t>주석</a:t>
            </a:r>
            <a:r>
              <a:rPr dirty="0" sz="1600" spc="-5">
                <a:latin typeface="Times New Roman"/>
                <a:cs typeface="Times New Roman"/>
              </a:rPr>
              <a:t>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굴림"/>
                <a:cs typeface="굴림"/>
              </a:rPr>
              <a:t>도형의</a:t>
            </a:r>
            <a:r>
              <a:rPr dirty="0" sz="1600" spc="-114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폰트</a:t>
            </a:r>
            <a:r>
              <a:rPr dirty="0" sz="1600" spc="-5">
                <a:latin typeface="Times New Roman"/>
                <a:cs typeface="Times New Roman"/>
              </a:rPr>
              <a:t>,  </a:t>
            </a:r>
            <a:r>
              <a:rPr dirty="0" sz="1600" spc="-5">
                <a:latin typeface="굴림"/>
                <a:cs typeface="굴림"/>
              </a:rPr>
              <a:t>색</a:t>
            </a:r>
            <a:r>
              <a:rPr dirty="0" sz="1600" spc="-12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등을</a:t>
            </a:r>
            <a:r>
              <a:rPr dirty="0" sz="1600" spc="-125">
                <a:latin typeface="굴림"/>
                <a:cs typeface="굴림"/>
              </a:rPr>
              <a:t> </a:t>
            </a:r>
            <a:r>
              <a:rPr dirty="0" sz="1600" spc="-5">
                <a:latin typeface="굴림"/>
                <a:cs typeface="굴림"/>
              </a:rPr>
              <a:t>조절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1964435" y="2711195"/>
            <a:ext cx="5215255" cy="3310254"/>
            <a:chOff x="1964435" y="2711195"/>
            <a:chExt cx="5215255" cy="3310254"/>
          </a:xfrm>
        </p:grpSpPr>
        <p:pic>
          <p:nvPicPr>
            <p:cNvPr id="3" name="object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64435" y="2711195"/>
              <a:ext cx="5215127" cy="33101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45479" y="3677411"/>
              <a:ext cx="201295" cy="617855"/>
            </a:xfrm>
            <a:custGeom>
              <a:avLst/>
              <a:gdLst/>
              <a:rect l="l" t="t" r="r" b="b"/>
              <a:pathLst>
                <a:path w="201295" h="617854">
                  <a:moveTo>
                    <a:pt x="42677" y="71372"/>
                  </a:moveTo>
                  <a:lnTo>
                    <a:pt x="30485" y="74928"/>
                  </a:lnTo>
                  <a:lnTo>
                    <a:pt x="188975" y="617474"/>
                  </a:lnTo>
                  <a:lnTo>
                    <a:pt x="201168" y="613918"/>
                  </a:lnTo>
                  <a:lnTo>
                    <a:pt x="42677" y="71372"/>
                  </a:lnTo>
                  <a:close/>
                </a:path>
                <a:path w="201295" h="617854">
                  <a:moveTo>
                    <a:pt x="15240" y="0"/>
                  </a:moveTo>
                  <a:lnTo>
                    <a:pt x="0" y="83819"/>
                  </a:lnTo>
                  <a:lnTo>
                    <a:pt x="30485" y="74928"/>
                  </a:lnTo>
                  <a:lnTo>
                    <a:pt x="26924" y="62737"/>
                  </a:lnTo>
                  <a:lnTo>
                    <a:pt x="39116" y="59181"/>
                  </a:lnTo>
                  <a:lnTo>
                    <a:pt x="70091" y="59181"/>
                  </a:lnTo>
                  <a:lnTo>
                    <a:pt x="15240" y="0"/>
                  </a:lnTo>
                  <a:close/>
                </a:path>
                <a:path w="201295" h="617854">
                  <a:moveTo>
                    <a:pt x="39116" y="59181"/>
                  </a:moveTo>
                  <a:lnTo>
                    <a:pt x="26924" y="62737"/>
                  </a:lnTo>
                  <a:lnTo>
                    <a:pt x="30485" y="74928"/>
                  </a:lnTo>
                  <a:lnTo>
                    <a:pt x="42677" y="71372"/>
                  </a:lnTo>
                  <a:lnTo>
                    <a:pt x="39116" y="59181"/>
                  </a:lnTo>
                  <a:close/>
                </a:path>
                <a:path w="201295" h="617854">
                  <a:moveTo>
                    <a:pt x="70091" y="59181"/>
                  </a:moveTo>
                  <a:lnTo>
                    <a:pt x="39116" y="59181"/>
                  </a:lnTo>
                  <a:lnTo>
                    <a:pt x="42677" y="71372"/>
                  </a:lnTo>
                  <a:lnTo>
                    <a:pt x="73152" y="62483"/>
                  </a:lnTo>
                  <a:lnTo>
                    <a:pt x="70091" y="591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5" name="object 5"/>
          <p:cNvGrpSpPr/>
          <p:nvPr/>
        </p:nvGrpSpPr>
        <p:grpSpPr>
          <a:xfrm rot="0"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6" name="object 6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 idx="0"/>
          </p:nvPr>
        </p:nvSpPr>
        <p:spPr>
          <a:xfrm>
            <a:off x="614172" y="4188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35394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4.5</a:t>
            </a:r>
            <a:r>
              <a:rPr sz="3000" spc="-85"/>
              <a:t> </a:t>
            </a:r>
            <a:r>
              <a:rPr sz="3000" spc="20"/>
              <a:t>주석문의</a:t>
            </a:r>
            <a:r>
              <a:rPr sz="3000" spc="-104"/>
              <a:t> </a:t>
            </a:r>
            <a:r>
              <a:rPr sz="3000" spc="15"/>
              <a:t>삽입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383540" y="1793189"/>
            <a:ext cx="2366645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ea typeface="+mj-ea"/>
                <a:cs typeface="굴림"/>
              </a:rPr>
              <a:t>주석문,</a:t>
            </a:r>
            <a:r>
              <a:rPr sz="2000" b="1" spc="-95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도형</a:t>
            </a:r>
            <a:r>
              <a:rPr sz="2000" b="1" spc="-100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삽입</a:t>
            </a:r>
            <a:endParaRPr sz="2000">
              <a:latin typeface="굴림"/>
              <a:ea typeface="+mj-ea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4678" y="4344415"/>
            <a:ext cx="737870" cy="700405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31877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굴림"/>
                <a:ea typeface="+mj-ea"/>
                <a:cs typeface="굴림"/>
              </a:rPr>
              <a:t>주석</a:t>
            </a:r>
            <a:endParaRPr sz="1600" spc="-5">
              <a:latin typeface="굴림"/>
              <a:ea typeface="+mj-ea"/>
              <a:cs typeface="굴림"/>
            </a:endParaRPr>
          </a:p>
          <a:p>
            <a:pPr>
              <a:lnSpc>
                <a:spcPct val="100000"/>
              </a:lnSpc>
              <a:defRPr/>
            </a:pPr>
            <a:endParaRPr sz="1150">
              <a:latin typeface="굴림"/>
              <a:ea typeface="+mj-ea"/>
              <a:cs typeface="굴림"/>
            </a:endParaRPr>
          </a:p>
          <a:p>
            <a:pPr marL="12700">
              <a:lnSpc>
                <a:spcPct val="100000"/>
              </a:lnSpc>
              <a:defRPr/>
            </a:pPr>
            <a:r>
              <a:rPr sz="1600" spc="-10">
                <a:latin typeface="굴림"/>
                <a:ea typeface="+mj-ea"/>
                <a:cs typeface="굴림"/>
              </a:rPr>
              <a:t>도형</a:t>
            </a:r>
            <a:endParaRPr sz="1600">
              <a:latin typeface="굴림"/>
              <a:ea typeface="+mj-ea"/>
              <a:cs typeface="굴림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31664" y="4652771"/>
            <a:ext cx="435609" cy="222250"/>
          </a:xfrm>
          <a:custGeom>
            <a:avLst/>
            <a:gdLst/>
            <a:rect l="l" t="t" r="r" b="b"/>
            <a:pathLst>
              <a:path w="435610" h="222250">
                <a:moveTo>
                  <a:pt x="70997" y="28386"/>
                </a:moveTo>
                <a:lnTo>
                  <a:pt x="65323" y="39712"/>
                </a:lnTo>
                <a:lnTo>
                  <a:pt x="430022" y="222122"/>
                </a:lnTo>
                <a:lnTo>
                  <a:pt x="435610" y="210692"/>
                </a:lnTo>
                <a:lnTo>
                  <a:pt x="70997" y="28386"/>
                </a:lnTo>
                <a:close/>
              </a:path>
              <a:path w="435610" h="222250">
                <a:moveTo>
                  <a:pt x="85216" y="0"/>
                </a:moveTo>
                <a:lnTo>
                  <a:pt x="0" y="0"/>
                </a:lnTo>
                <a:lnTo>
                  <a:pt x="51053" y="68198"/>
                </a:lnTo>
                <a:lnTo>
                  <a:pt x="65323" y="39712"/>
                </a:lnTo>
                <a:lnTo>
                  <a:pt x="53975" y="34035"/>
                </a:lnTo>
                <a:lnTo>
                  <a:pt x="59689" y="22732"/>
                </a:lnTo>
                <a:lnTo>
                  <a:pt x="73829" y="22732"/>
                </a:lnTo>
                <a:lnTo>
                  <a:pt x="85216" y="0"/>
                </a:lnTo>
                <a:close/>
              </a:path>
              <a:path w="435610" h="222250">
                <a:moveTo>
                  <a:pt x="59689" y="22732"/>
                </a:moveTo>
                <a:lnTo>
                  <a:pt x="53975" y="34035"/>
                </a:lnTo>
                <a:lnTo>
                  <a:pt x="65323" y="39712"/>
                </a:lnTo>
                <a:lnTo>
                  <a:pt x="70997" y="28386"/>
                </a:lnTo>
                <a:lnTo>
                  <a:pt x="59689" y="22732"/>
                </a:lnTo>
                <a:close/>
              </a:path>
              <a:path w="435610" h="222250">
                <a:moveTo>
                  <a:pt x="73829" y="22732"/>
                </a:moveTo>
                <a:lnTo>
                  <a:pt x="59689" y="22732"/>
                </a:lnTo>
                <a:lnTo>
                  <a:pt x="70997" y="28386"/>
                </a:lnTo>
                <a:lnTo>
                  <a:pt x="73829" y="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4장.</a:t>
            </a:r>
            <a:r>
              <a:rPr spc="-65"/>
              <a:t> </a:t>
            </a:r>
            <a:r>
              <a:rPr spc="-50"/>
              <a:t>모델링</a:t>
            </a:r>
            <a:r>
              <a:rPr spc="-70"/>
              <a:t> </a:t>
            </a:r>
            <a:r>
              <a:rPr spc="-50"/>
              <a:t>도구</a:t>
            </a:r>
            <a:endParaRPr spc="-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172" y="4188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기타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1787525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ea typeface="+mj-ea"/>
                <a:cs typeface="굴림"/>
              </a:rPr>
              <a:t>ERD</a:t>
            </a:r>
            <a:r>
              <a:rPr sz="2000" b="1" spc="-110">
                <a:latin typeface="굴림"/>
                <a:ea typeface="+mj-ea"/>
                <a:cs typeface="굴림"/>
              </a:rPr>
              <a:t> </a:t>
            </a:r>
            <a:r>
              <a:rPr sz="2000" b="1" spc="40">
                <a:latin typeface="굴림"/>
                <a:ea typeface="+mj-ea"/>
                <a:cs typeface="굴림"/>
              </a:rPr>
              <a:t>의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10">
                <a:latin typeface="굴림"/>
                <a:ea typeface="+mj-ea"/>
                <a:cs typeface="굴림"/>
              </a:rPr>
              <a:t>인쇄</a:t>
            </a:r>
            <a:endParaRPr sz="2000">
              <a:latin typeface="굴림"/>
              <a:ea typeface="+mj-ea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00683" y="2708148"/>
            <a:ext cx="3314700" cy="18196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79522" y="2111755"/>
            <a:ext cx="1471930" cy="26924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spc="-5">
                <a:latin typeface="굴림"/>
                <a:ea typeface="+mj-ea"/>
                <a:cs typeface="굴림"/>
              </a:rPr>
              <a:t>인쇄</a:t>
            </a:r>
            <a:r>
              <a:rPr sz="1600" spc="-125">
                <a:latin typeface="굴림"/>
                <a:ea typeface="+mj-ea"/>
                <a:cs typeface="굴림"/>
              </a:rPr>
              <a:t> </a:t>
            </a:r>
            <a:r>
              <a:rPr sz="1600" spc="-5">
                <a:latin typeface="Times New Roman"/>
                <a:cs typeface="Times New Roman"/>
              </a:rPr>
              <a:t>&lt;Ctrl&gt;+&lt;p&gt;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 rot="0">
            <a:off x="2188464" y="2345054"/>
            <a:ext cx="659765" cy="735330"/>
            <a:chOff x="2188464" y="2345054"/>
            <a:chExt cx="659765" cy="735330"/>
          </a:xfrm>
        </p:grpSpPr>
        <p:sp>
          <p:nvSpPr>
            <p:cNvPr id="7" name="object 7"/>
            <p:cNvSpPr/>
            <p:nvPr/>
          </p:nvSpPr>
          <p:spPr>
            <a:xfrm>
              <a:off x="2198370" y="2708909"/>
              <a:ext cx="358140" cy="361315"/>
            </a:xfrm>
            <a:custGeom>
              <a:avLst/>
              <a:gdLst/>
              <a:rect l="l" t="t" r="r" b="b"/>
              <a:pathLst>
                <a:path w="358139" h="361314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90" y="0"/>
                  </a:lnTo>
                  <a:lnTo>
                    <a:pt x="298450" y="0"/>
                  </a:lnTo>
                  <a:lnTo>
                    <a:pt x="321706" y="4683"/>
                  </a:lnTo>
                  <a:lnTo>
                    <a:pt x="340677" y="17462"/>
                  </a:lnTo>
                  <a:lnTo>
                    <a:pt x="353456" y="36433"/>
                  </a:lnTo>
                  <a:lnTo>
                    <a:pt x="358140" y="59689"/>
                  </a:lnTo>
                  <a:lnTo>
                    <a:pt x="358140" y="301498"/>
                  </a:lnTo>
                  <a:lnTo>
                    <a:pt x="353456" y="324754"/>
                  </a:lnTo>
                  <a:lnTo>
                    <a:pt x="340677" y="343725"/>
                  </a:lnTo>
                  <a:lnTo>
                    <a:pt x="321706" y="356504"/>
                  </a:lnTo>
                  <a:lnTo>
                    <a:pt x="298450" y="361188"/>
                  </a:lnTo>
                  <a:lnTo>
                    <a:pt x="59690" y="361188"/>
                  </a:lnTo>
                  <a:lnTo>
                    <a:pt x="36433" y="356504"/>
                  </a:lnTo>
                  <a:lnTo>
                    <a:pt x="17462" y="343725"/>
                  </a:lnTo>
                  <a:lnTo>
                    <a:pt x="4683" y="324754"/>
                  </a:lnTo>
                  <a:lnTo>
                    <a:pt x="0" y="301498"/>
                  </a:lnTo>
                  <a:lnTo>
                    <a:pt x="0" y="59689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2410968" y="2345054"/>
              <a:ext cx="436880" cy="363220"/>
            </a:xfrm>
            <a:custGeom>
              <a:avLst/>
              <a:gdLst/>
              <a:rect l="l" t="t" r="r" b="b"/>
              <a:pathLst>
                <a:path w="436880" h="363219">
                  <a:moveTo>
                    <a:pt x="34417" y="285115"/>
                  </a:moveTo>
                  <a:lnTo>
                    <a:pt x="0" y="363093"/>
                  </a:lnTo>
                  <a:lnTo>
                    <a:pt x="83057" y="343916"/>
                  </a:lnTo>
                  <a:lnTo>
                    <a:pt x="69505" y="327533"/>
                  </a:lnTo>
                  <a:lnTo>
                    <a:pt x="52958" y="327533"/>
                  </a:lnTo>
                  <a:lnTo>
                    <a:pt x="44831" y="317754"/>
                  </a:lnTo>
                  <a:lnTo>
                    <a:pt x="54676" y="309605"/>
                  </a:lnTo>
                  <a:lnTo>
                    <a:pt x="34417" y="285115"/>
                  </a:lnTo>
                  <a:close/>
                </a:path>
                <a:path w="436880" h="363219">
                  <a:moveTo>
                    <a:pt x="54676" y="309605"/>
                  </a:moveTo>
                  <a:lnTo>
                    <a:pt x="44831" y="317754"/>
                  </a:lnTo>
                  <a:lnTo>
                    <a:pt x="52958" y="327533"/>
                  </a:lnTo>
                  <a:lnTo>
                    <a:pt x="62782" y="319405"/>
                  </a:lnTo>
                  <a:lnTo>
                    <a:pt x="54676" y="309605"/>
                  </a:lnTo>
                  <a:close/>
                </a:path>
                <a:path w="436880" h="363219">
                  <a:moveTo>
                    <a:pt x="62782" y="319405"/>
                  </a:moveTo>
                  <a:lnTo>
                    <a:pt x="52958" y="327533"/>
                  </a:lnTo>
                  <a:lnTo>
                    <a:pt x="69505" y="327533"/>
                  </a:lnTo>
                  <a:lnTo>
                    <a:pt x="62782" y="319405"/>
                  </a:lnTo>
                  <a:close/>
                </a:path>
                <a:path w="436880" h="363219">
                  <a:moveTo>
                    <a:pt x="428751" y="0"/>
                  </a:moveTo>
                  <a:lnTo>
                    <a:pt x="54676" y="309605"/>
                  </a:lnTo>
                  <a:lnTo>
                    <a:pt x="62782" y="319405"/>
                  </a:lnTo>
                  <a:lnTo>
                    <a:pt x="436880" y="9906"/>
                  </a:lnTo>
                  <a:lnTo>
                    <a:pt x="4287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4장.</a:t>
            </a:r>
            <a:r>
              <a:rPr spc="-65"/>
              <a:t> </a:t>
            </a:r>
            <a:r>
              <a:rPr spc="-50"/>
              <a:t>모델링</a:t>
            </a:r>
            <a:r>
              <a:rPr spc="-70"/>
              <a:t> </a:t>
            </a:r>
            <a:r>
              <a:rPr spc="-50"/>
              <a:t>도구</a:t>
            </a:r>
            <a:endParaRPr spc="-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2357437" y="386943"/>
            <a:ext cx="5973445" cy="5703570"/>
            <a:chOff x="2357437" y="386943"/>
            <a:chExt cx="5973445" cy="5703570"/>
          </a:xfrm>
        </p:grpSpPr>
        <p:pic>
          <p:nvPicPr>
            <p:cNvPr id="3" name="object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672960" y="386943"/>
              <a:ext cx="5657358" cy="57031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62200" y="1610868"/>
              <a:ext cx="304800" cy="304800"/>
            </a:xfrm>
            <a:custGeom>
              <a:avLst/>
              <a:gdLst/>
              <a:rect l="l" t="t" r="r" b="b"/>
              <a:pathLst>
                <a:path w="3048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304800" y="152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" name="object 5"/>
            <p:cNvSpPr/>
            <p:nvPr/>
          </p:nvSpPr>
          <p:spPr>
            <a:xfrm>
              <a:off x="2362200" y="1610868"/>
              <a:ext cx="304800" cy="304800"/>
            </a:xfrm>
            <a:custGeom>
              <a:avLst/>
              <a:gd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228600" y="0"/>
                  </a:lnTo>
                  <a:lnTo>
                    <a:pt x="304800" y="152400"/>
                  </a:lnTo>
                  <a:lnTo>
                    <a:pt x="2286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6290" y="5525211"/>
            <a:ext cx="1687195" cy="45275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20">
                <a:latin typeface="돋움"/>
                <a:cs typeface="돋움"/>
              </a:rPr>
              <a:t>&lt;표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4.1&gt;</a:t>
            </a:r>
            <a:r>
              <a:rPr sz="1400" b="1" spc="-9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데이터베이 </a:t>
            </a:r>
            <a:r>
              <a:rPr sz="1400" b="1" spc="-444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스</a:t>
            </a:r>
            <a:r>
              <a:rPr sz="1400" b="1" spc="-4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설계</a:t>
            </a:r>
            <a:r>
              <a:rPr sz="1400" b="1" spc="-4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도구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540" y="1490472"/>
            <a:ext cx="2809240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>
            <a:spAutoFit/>
          </a:bodyPr>
          <a:lstStyle/>
          <a:p>
            <a:pPr marL="92710" marR="97790">
              <a:lnSpc>
                <a:spcPct val="100000"/>
              </a:lnSpc>
              <a:spcBef>
                <a:spcPts val="400"/>
              </a:spcBef>
              <a:defRPr/>
            </a:pPr>
            <a:r>
              <a:rPr sz="1200" b="1" spc="-5">
                <a:latin typeface="돋움"/>
                <a:cs typeface="돋움"/>
              </a:rPr>
              <a:t>https://</a:t>
            </a:r>
            <a:r>
              <a:rPr sz="1200" b="1" spc="-5">
                <a:latin typeface="돋움"/>
                <a:cs typeface="돋움"/>
                <a:hlinkClick r:id="rId4"/>
              </a:rPr>
              <a:t>www.erwin.com/products/erw </a:t>
            </a:r>
            <a:r>
              <a:rPr sz="1200" b="1" spc="-380">
                <a:latin typeface="돋움"/>
                <a:cs typeface="돋움"/>
              </a:rPr>
              <a:t> </a:t>
            </a:r>
            <a:r>
              <a:rPr sz="1200" b="1">
                <a:latin typeface="돋움"/>
                <a:cs typeface="돋움"/>
              </a:rPr>
              <a:t>in-data-modeler/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 rot="0">
            <a:off x="2895600" y="1554480"/>
            <a:ext cx="939165" cy="3017520"/>
            <a:chOff x="2895600" y="1554480"/>
            <a:chExt cx="939165" cy="3017520"/>
          </a:xfrm>
        </p:grpSpPr>
        <p:pic>
          <p:nvPicPr>
            <p:cNvPr id="9" name="object 9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895600" y="1554480"/>
              <a:ext cx="938784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895600" y="3834384"/>
              <a:ext cx="812291" cy="73761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95928" y="3933444"/>
            <a:ext cx="1316990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2704" rIns="0" bIns="0">
            <a:spAutoFit/>
          </a:bodyPr>
          <a:lstStyle/>
          <a:p>
            <a:pPr marL="92075">
              <a:lnSpc>
                <a:spcPct val="100000"/>
              </a:lnSpc>
              <a:spcBef>
                <a:spcPts val="414"/>
              </a:spcBef>
              <a:defRPr/>
            </a:pPr>
            <a:r>
              <a:rPr sz="1600" spc="-5">
                <a:latin typeface="돋움"/>
                <a:cs typeface="돋움"/>
              </a:rPr>
              <a:t>oracle</a:t>
            </a:r>
            <a:r>
              <a:rPr sz="1600" spc="-45">
                <a:latin typeface="돋움"/>
                <a:cs typeface="돋움"/>
              </a:rPr>
              <a:t> </a:t>
            </a:r>
            <a:r>
              <a:rPr sz="1600" spc="-5">
                <a:latin typeface="돋움"/>
                <a:cs typeface="돋움"/>
              </a:rPr>
              <a:t>sql</a:t>
            </a:r>
            <a:endParaRPr sz="1600" spc="-5">
              <a:latin typeface="돋움"/>
              <a:cs typeface="돋움"/>
            </a:endParaRPr>
          </a:p>
          <a:p>
            <a:pPr marL="92075">
              <a:lnSpc>
                <a:spcPct val="100000"/>
              </a:lnSpc>
              <a:defRPr/>
            </a:pPr>
            <a:r>
              <a:rPr sz="1600" spc="-5">
                <a:latin typeface="돋움"/>
                <a:cs typeface="돋움"/>
              </a:rPr>
              <a:t>developer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4장.</a:t>
            </a:r>
            <a:r>
              <a:rPr spc="-65"/>
              <a:t> </a:t>
            </a:r>
            <a:r>
              <a:rPr spc="-50"/>
              <a:t>모델링</a:t>
            </a:r>
            <a:r>
              <a:rPr spc="-70"/>
              <a:t> </a:t>
            </a:r>
            <a:r>
              <a:rPr spc="-50"/>
              <a:t>도구</a:t>
            </a:r>
            <a:endParaRPr spc="-5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6</a:t>
            </a:fld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5580379" y="3924680"/>
            <a:ext cx="2602230" cy="57404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defRPr/>
            </a:pPr>
            <a:r>
              <a:rPr sz="1200" b="1" spc="-5">
                <a:latin typeface="돋움"/>
                <a:cs typeface="돋움"/>
              </a:rPr>
              <a:t>https://</a:t>
            </a:r>
            <a:r>
              <a:rPr sz="1200" b="1" spc="-5">
                <a:latin typeface="돋움"/>
                <a:cs typeface="돋움"/>
                <a:hlinkClick r:id="rId7"/>
              </a:rPr>
              <a:t>www.oracle.com/tools/downl </a:t>
            </a:r>
            <a:r>
              <a:rPr sz="1200" b="1" spc="-380">
                <a:latin typeface="돋움"/>
                <a:cs typeface="돋움"/>
              </a:rPr>
              <a:t> </a:t>
            </a:r>
            <a:r>
              <a:rPr sz="1200" b="1">
                <a:latin typeface="돋움"/>
                <a:cs typeface="돋움"/>
              </a:rPr>
              <a:t>oads/sql-data-modeler- </a:t>
            </a:r>
            <a:r>
              <a:rPr sz="1200" b="1" spc="5">
                <a:latin typeface="돋움"/>
                <a:cs typeface="돋움"/>
              </a:rPr>
              <a:t> </a:t>
            </a:r>
            <a:r>
              <a:rPr sz="1200" b="1">
                <a:latin typeface="돋움"/>
                <a:cs typeface="돋움"/>
              </a:rPr>
              <a:t>downloads.html</a:t>
            </a:r>
            <a:endParaRPr sz="12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4219955" y="3372611"/>
            <a:ext cx="311150" cy="314325"/>
            <a:chOff x="4219955" y="3372611"/>
            <a:chExt cx="311150" cy="314325"/>
          </a:xfrm>
        </p:grpSpPr>
        <p:pic>
          <p:nvPicPr>
            <p:cNvPr id="3" name="object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78451" y="3454907"/>
              <a:ext cx="152400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24527" y="3377183"/>
              <a:ext cx="152400" cy="304800"/>
            </a:xfrm>
            <a:custGeom>
              <a:avLst/>
              <a:gd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152400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76512" y="2648013"/>
          <a:ext cx="4114163" cy="298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/>
                <a:gridCol w="775335"/>
                <a:gridCol w="80644"/>
                <a:gridCol w="78739"/>
                <a:gridCol w="1537970"/>
              </a:tblGrid>
              <a:tr h="334645">
                <a:tc>
                  <a:txBody>
                    <a:bodyPr vert="horz" lIns="0" tIns="43180" rIns="0" bIns="0" anchor="t" anchorCtr="0"/>
                    <a:p>
                      <a:pPr marL="468630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사원정보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3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>
                  <a:txBody>
                    <a:bodyPr vert="horz" lIns="0" tIns="43180" rIns="0" bIns="0" anchor="t" anchorCtr="0"/>
                    <a:p>
                      <a:pPr marL="418465">
                        <a:lnSpc>
                          <a:spcPct val="100000"/>
                        </a:lnSpc>
                        <a:spcBef>
                          <a:spcPts val="340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부서정보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 vert="horz" lIns="0" tIns="43814" rIns="0" bIns="0" anchor="t" anchorCtr="0"/>
                    <a:p>
                      <a:pPr marL="315595" indent="-224790">
                        <a:lnSpc>
                          <a:spcPct val="100000"/>
                        </a:lnSpc>
                        <a:spcBef>
                          <a:spcPts val="345"/>
                        </a:spcBef>
                        <a:buChar char="◆"/>
                        <a:tabLst>
                          <a:tab pos="316230" algn="l"/>
                        </a:tabLst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사번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>
                  <a:txBody>
                    <a:bodyPr vert="horz" lIns="0" tIns="43814" rIns="0" bIns="0" anchor="t" anchorCtr="0"/>
                    <a:p>
                      <a:pPr marL="316230" indent="-224154">
                        <a:lnSpc>
                          <a:spcPct val="100000"/>
                        </a:lnSpc>
                        <a:spcBef>
                          <a:spcPts val="345"/>
                        </a:spcBef>
                        <a:buChar char="◆"/>
                        <a:tabLst>
                          <a:tab pos="316230" algn="l"/>
                        </a:tabLst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부서코드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470">
                <a:tc rowSpan="5">
                  <a:txBody>
                    <a:bodyPr vert="horz" lIns="0" tIns="43814" rIns="0" bIns="0" anchor="t" anchorCtr="0"/>
                    <a:p>
                      <a:pPr marL="91440" marR="483870">
                        <a:lnSpc>
                          <a:spcPct val="100000"/>
                        </a:lnSpc>
                        <a:spcBef>
                          <a:spcPts val="345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이름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>
                          <a:latin typeface="돋움"/>
                          <a:cs typeface="돋움"/>
                        </a:rPr>
                        <a:t>주민</a:t>
                      </a:r>
                      <a:r>
                        <a:rPr sz="1400" b="1" spc="-25">
                          <a:latin typeface="돋움"/>
                          <a:cs typeface="돋움"/>
                        </a:rPr>
                        <a:t>등</a:t>
                      </a:r>
                      <a:r>
                        <a:rPr sz="1400" b="1" spc="-40">
                          <a:latin typeface="돋움"/>
                          <a:cs typeface="돋움"/>
                        </a:rPr>
                        <a:t>록</a:t>
                      </a:r>
                      <a:r>
                        <a:rPr sz="1400" b="1" spc="-25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>
                          <a:latin typeface="돋움"/>
                          <a:cs typeface="돋움"/>
                        </a:rPr>
                        <a:t>호 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생년월일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나이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>
                          <a:latin typeface="돋움"/>
                          <a:cs typeface="돋움"/>
                        </a:rPr>
                        <a:t>부서</a:t>
                      </a:r>
                      <a:r>
                        <a:rPr sz="1400" b="1" spc="-25">
                          <a:latin typeface="돋움"/>
                          <a:cs typeface="돋움"/>
                        </a:rPr>
                        <a:t>코</a:t>
                      </a:r>
                      <a:r>
                        <a:rPr sz="1400" b="1" spc="-35">
                          <a:latin typeface="돋움"/>
                          <a:cs typeface="돋움"/>
                        </a:rPr>
                        <a:t>드</a:t>
                      </a:r>
                      <a:r>
                        <a:rPr sz="1400" b="1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-10">
                          <a:latin typeface="Arial"/>
                          <a:cs typeface="Arial"/>
                        </a:rPr>
                        <a:t>FK</a:t>
                      </a:r>
                      <a:r>
                        <a:rPr sz="1400" b="1">
                          <a:latin typeface="Arial"/>
                          <a:cs typeface="Arial"/>
                        </a:rPr>
                        <a:t>) 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입사일자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급여액</a:t>
                      </a:r>
                      <a:endParaRPr sz="1400" b="1" spc="15">
                        <a:latin typeface="돋움"/>
                        <a:cs typeface="돋움"/>
                      </a:endParaRPr>
                    </a:p>
                    <a:p>
                      <a:pPr marL="91440" marR="835025">
                        <a:lnSpc>
                          <a:spcPct val="100000"/>
                        </a:lnSpc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직위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>
                          <a:latin typeface="돋움"/>
                          <a:cs typeface="돋움"/>
                        </a:rPr>
                        <a:t>담당</a:t>
                      </a:r>
                      <a:r>
                        <a:rPr sz="1400" b="1" spc="-25">
                          <a:latin typeface="돋움"/>
                          <a:cs typeface="돋움"/>
                        </a:rPr>
                        <a:t>업</a:t>
                      </a:r>
                      <a:r>
                        <a:rPr sz="1400" b="1">
                          <a:latin typeface="돋움"/>
                          <a:cs typeface="돋움"/>
                        </a:rPr>
                        <a:t>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rowSpan="4">
                  <a:txBody>
                    <a:bodyPr vert="horz" lIns="0" tIns="43814" rIns="0" bIns="0" anchor="t" anchorCtr="0"/>
                    <a:p>
                      <a:pPr marL="92075" marR="509905">
                        <a:lnSpc>
                          <a:spcPct val="100000"/>
                        </a:lnSpc>
                        <a:spcBef>
                          <a:spcPts val="345"/>
                        </a:spcBef>
                        <a:defRPr/>
                      </a:pPr>
                      <a:r>
                        <a:rPr sz="1400" b="1" spc="15">
                          <a:latin typeface="돋움"/>
                          <a:cs typeface="돋움"/>
                        </a:rPr>
                        <a:t>부서명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>
                          <a:latin typeface="돋움"/>
                          <a:cs typeface="돋움"/>
                        </a:rPr>
                        <a:t>년</a:t>
                      </a:r>
                      <a:r>
                        <a:rPr sz="1400" b="1">
                          <a:latin typeface="돋움"/>
                          <a:cs typeface="돋움"/>
                        </a:rPr>
                        <a:t>간</a:t>
                      </a:r>
                      <a:r>
                        <a:rPr sz="1400" b="1" spc="-125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>
                          <a:latin typeface="돋움"/>
                          <a:cs typeface="돋움"/>
                        </a:rPr>
                        <a:t>매출액 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매출순위 </a:t>
                      </a:r>
                      <a:r>
                        <a:rPr sz="1400" b="1" spc="2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>
                          <a:latin typeface="돋움"/>
                          <a:cs typeface="돋움"/>
                        </a:rPr>
                        <a:t>총인원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795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0014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2494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71245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71925" y="5982106"/>
            <a:ext cx="1748789" cy="240029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1400" b="1" spc="20">
                <a:latin typeface="돋움"/>
                <a:cs typeface="돋움"/>
              </a:rPr>
              <a:t>&lt;그림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4.2&gt;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예제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ERD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7" name="object 7"/>
          <p:cNvGrpSpPr/>
          <p:nvPr/>
        </p:nvGrpSpPr>
        <p:grpSpPr>
          <a:xfrm rot="0"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8" name="object 8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 idx="0"/>
          </p:nvPr>
        </p:nvSpPr>
        <p:spPr>
          <a:xfrm>
            <a:off x="614172" y="418846"/>
            <a:ext cx="7763509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4.2</a:t>
            </a:r>
            <a:r>
              <a:rPr sz="3000" spc="-85"/>
              <a:t> </a:t>
            </a:r>
            <a:r>
              <a:rPr sz="3000" spc="15"/>
              <a:t>모델링도구</a:t>
            </a:r>
            <a:r>
              <a:rPr sz="3000" spc="-100"/>
              <a:t> </a:t>
            </a:r>
            <a:r>
              <a:rPr sz="3000" spc="15"/>
              <a:t>따라하기</a:t>
            </a:r>
            <a:endParaRPr sz="30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4장.</a:t>
            </a:r>
            <a:r>
              <a:rPr spc="-65"/>
              <a:t> </a:t>
            </a:r>
            <a:r>
              <a:rPr spc="-50"/>
              <a:t>모델링</a:t>
            </a:r>
            <a:r>
              <a:rPr spc="-70"/>
              <a:t> </a:t>
            </a:r>
            <a:r>
              <a:rPr spc="-50"/>
              <a:t>도구</a:t>
            </a:r>
            <a:endParaRPr spc="-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7</a:t>
            </a:fld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383540" y="1793189"/>
            <a:ext cx="5729605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5">
                <a:latin typeface="굴림"/>
                <a:ea typeface="+mj-ea"/>
                <a:cs typeface="굴림"/>
              </a:rPr>
              <a:t>다음의</a:t>
            </a:r>
            <a:r>
              <a:rPr sz="2000" b="1" spc="-95">
                <a:latin typeface="굴림"/>
                <a:ea typeface="+mj-ea"/>
                <a:cs typeface="굴림"/>
              </a:rPr>
              <a:t> </a:t>
            </a:r>
            <a:r>
              <a:rPr sz="2000" b="1" spc="25">
                <a:latin typeface="굴림"/>
                <a:ea typeface="+mj-ea"/>
                <a:cs typeface="굴림"/>
              </a:rPr>
              <a:t>예제</a:t>
            </a:r>
            <a:r>
              <a:rPr sz="2000" b="1" spc="-75">
                <a:latin typeface="굴림"/>
                <a:ea typeface="+mj-ea"/>
                <a:cs typeface="굴림"/>
              </a:rPr>
              <a:t> </a:t>
            </a:r>
            <a:r>
              <a:rPr sz="2000" b="1" spc="15">
                <a:latin typeface="굴림"/>
                <a:ea typeface="+mj-ea"/>
                <a:cs typeface="굴림"/>
              </a:rPr>
              <a:t>ERD를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5">
                <a:latin typeface="굴림"/>
                <a:ea typeface="+mj-ea"/>
                <a:cs typeface="굴림"/>
              </a:rPr>
              <a:t>erwin</a:t>
            </a:r>
            <a:r>
              <a:rPr sz="2000" b="1" spc="-8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도구를</a:t>
            </a:r>
            <a:r>
              <a:rPr sz="2000" b="1" spc="-90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이용해</a:t>
            </a:r>
            <a:r>
              <a:rPr sz="2000" b="1" spc="-85">
                <a:latin typeface="굴림"/>
                <a:ea typeface="+mj-ea"/>
                <a:cs typeface="굴림"/>
              </a:rPr>
              <a:t> </a:t>
            </a:r>
            <a:r>
              <a:rPr sz="2000" b="1" spc="20">
                <a:latin typeface="굴림"/>
                <a:ea typeface="+mj-ea"/>
                <a:cs typeface="굴림"/>
              </a:rPr>
              <a:t>작성함</a:t>
            </a:r>
            <a:endParaRPr sz="2000">
              <a:latin typeface="굴림"/>
              <a:ea typeface="+mj-ea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3" name="object 3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83540" y="1732357"/>
            <a:ext cx="5139690" cy="72136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10" b="1">
                <a:latin typeface="굴림"/>
                <a:cs typeface="굴림"/>
              </a:rPr>
              <a:t>(1)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5" b="1">
                <a:latin typeface="굴림"/>
                <a:cs typeface="굴림"/>
              </a:rPr>
              <a:t>erwin</a:t>
            </a:r>
            <a:r>
              <a:rPr dirty="0" sz="2000" spc="-7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다운로드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40" b="1">
                <a:latin typeface="굴림"/>
                <a:cs typeface="굴림"/>
              </a:rPr>
              <a:t>및</a:t>
            </a:r>
            <a:r>
              <a:rPr dirty="0" sz="2000" spc="-6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설치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dirty="0" sz="1800">
                <a:latin typeface="굴림"/>
                <a:cs typeface="굴림"/>
              </a:rPr>
              <a:t>–	</a:t>
            </a:r>
            <a:r>
              <a:rPr dirty="0" sz="1800" spc="-5">
                <a:latin typeface="굴림"/>
                <a:cs typeface="굴림"/>
              </a:rPr>
              <a:t>https://</a:t>
            </a:r>
            <a:r>
              <a:rPr dirty="0" sz="1800" spc="-5">
                <a:latin typeface="굴림"/>
                <a:cs typeface="굴림"/>
                <a:hlinkClick r:id="rId2"/>
              </a:rPr>
              <a:t>www.erwin.com/register/129709/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98904" y="2627376"/>
            <a:ext cx="4940935" cy="3497579"/>
            <a:chOff x="1898904" y="2627376"/>
            <a:chExt cx="4940935" cy="349757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8048" y="2636520"/>
              <a:ext cx="4922520" cy="34792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03476" y="2631948"/>
              <a:ext cx="4932045" cy="3488690"/>
            </a:xfrm>
            <a:custGeom>
              <a:avLst/>
              <a:gdLst/>
              <a:ahLst/>
              <a:cxnLst/>
              <a:rect l="l" t="t" r="r" b="b"/>
              <a:pathLst>
                <a:path w="4932045" h="3488690">
                  <a:moveTo>
                    <a:pt x="0" y="3488436"/>
                  </a:moveTo>
                  <a:lnTo>
                    <a:pt x="4931664" y="3488436"/>
                  </a:lnTo>
                  <a:lnTo>
                    <a:pt x="4931664" y="0"/>
                  </a:lnTo>
                  <a:lnTo>
                    <a:pt x="0" y="0"/>
                  </a:lnTo>
                  <a:lnTo>
                    <a:pt x="0" y="3488436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1055" y="2350007"/>
            <a:ext cx="3560445" cy="3438525"/>
            <a:chOff x="1591055" y="2350007"/>
            <a:chExt cx="3560445" cy="3438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055" y="2350007"/>
              <a:ext cx="3104388" cy="34381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42109" y="4077461"/>
              <a:ext cx="3054350" cy="431800"/>
            </a:xfrm>
            <a:custGeom>
              <a:avLst/>
              <a:gdLst/>
              <a:ahLst/>
              <a:cxnLst/>
              <a:rect l="l" t="t" r="r" b="b"/>
              <a:pathLst>
                <a:path w="3054350" h="431800">
                  <a:moveTo>
                    <a:pt x="0" y="71881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1" y="0"/>
                  </a:lnTo>
                  <a:lnTo>
                    <a:pt x="2982214" y="0"/>
                  </a:lnTo>
                  <a:lnTo>
                    <a:pt x="3010215" y="5641"/>
                  </a:lnTo>
                  <a:lnTo>
                    <a:pt x="3033061" y="21034"/>
                  </a:lnTo>
                  <a:lnTo>
                    <a:pt x="3048454" y="43880"/>
                  </a:lnTo>
                  <a:lnTo>
                    <a:pt x="3054095" y="71881"/>
                  </a:lnTo>
                  <a:lnTo>
                    <a:pt x="3054095" y="359410"/>
                  </a:lnTo>
                  <a:lnTo>
                    <a:pt x="3048454" y="387411"/>
                  </a:lnTo>
                  <a:lnTo>
                    <a:pt x="3033061" y="410257"/>
                  </a:lnTo>
                  <a:lnTo>
                    <a:pt x="3010215" y="425650"/>
                  </a:lnTo>
                  <a:lnTo>
                    <a:pt x="2982214" y="431292"/>
                  </a:lnTo>
                  <a:lnTo>
                    <a:pt x="71881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47260" y="4317491"/>
              <a:ext cx="404495" cy="269240"/>
            </a:xfrm>
            <a:custGeom>
              <a:avLst/>
              <a:gdLst/>
              <a:ahLst/>
              <a:cxnLst/>
              <a:rect l="l" t="t" r="r" b="b"/>
              <a:pathLst>
                <a:path w="404495" h="269239">
                  <a:moveTo>
                    <a:pt x="67109" y="36559"/>
                  </a:moveTo>
                  <a:lnTo>
                    <a:pt x="60096" y="47206"/>
                  </a:lnTo>
                  <a:lnTo>
                    <a:pt x="397382" y="268985"/>
                  </a:lnTo>
                  <a:lnTo>
                    <a:pt x="404240" y="258317"/>
                  </a:lnTo>
                  <a:lnTo>
                    <a:pt x="67109" y="36559"/>
                  </a:lnTo>
                  <a:close/>
                </a:path>
                <a:path w="404495" h="269239">
                  <a:moveTo>
                    <a:pt x="0" y="0"/>
                  </a:moveTo>
                  <a:lnTo>
                    <a:pt x="42672" y="73659"/>
                  </a:lnTo>
                  <a:lnTo>
                    <a:pt x="60096" y="47206"/>
                  </a:lnTo>
                  <a:lnTo>
                    <a:pt x="49529" y="40258"/>
                  </a:lnTo>
                  <a:lnTo>
                    <a:pt x="56514" y="29590"/>
                  </a:lnTo>
                  <a:lnTo>
                    <a:pt x="71699" y="29590"/>
                  </a:lnTo>
                  <a:lnTo>
                    <a:pt x="84581" y="10032"/>
                  </a:lnTo>
                  <a:lnTo>
                    <a:pt x="0" y="0"/>
                  </a:lnTo>
                  <a:close/>
                </a:path>
                <a:path w="404495" h="269239">
                  <a:moveTo>
                    <a:pt x="56514" y="29590"/>
                  </a:moveTo>
                  <a:lnTo>
                    <a:pt x="49529" y="40258"/>
                  </a:lnTo>
                  <a:lnTo>
                    <a:pt x="60096" y="47206"/>
                  </a:lnTo>
                  <a:lnTo>
                    <a:pt x="67109" y="36559"/>
                  </a:lnTo>
                  <a:lnTo>
                    <a:pt x="56514" y="29590"/>
                  </a:lnTo>
                  <a:close/>
                </a:path>
                <a:path w="404495" h="269239">
                  <a:moveTo>
                    <a:pt x="71699" y="29590"/>
                  </a:moveTo>
                  <a:lnTo>
                    <a:pt x="56514" y="29590"/>
                  </a:lnTo>
                  <a:lnTo>
                    <a:pt x="67109" y="36559"/>
                  </a:lnTo>
                  <a:lnTo>
                    <a:pt x="71699" y="29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156453" y="4537964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굴림"/>
                <a:cs typeface="굴림"/>
              </a:rPr>
              <a:t>클릭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793189"/>
            <a:ext cx="16395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굴림"/>
                <a:cs typeface="굴림"/>
              </a:rPr>
              <a:t>(2)</a:t>
            </a:r>
            <a:r>
              <a:rPr dirty="0" sz="2000" spc="-85" b="1">
                <a:latin typeface="굴림"/>
                <a:cs typeface="굴림"/>
              </a:rPr>
              <a:t> </a:t>
            </a:r>
            <a:r>
              <a:rPr dirty="0" sz="2000" spc="5" b="1">
                <a:latin typeface="굴림"/>
                <a:cs typeface="굴림"/>
              </a:rPr>
              <a:t>erwin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실행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5027" y="376427"/>
            <a:ext cx="7807325" cy="568960"/>
            <a:chOff x="605027" y="376427"/>
            <a:chExt cx="7807325" cy="568960"/>
          </a:xfrm>
        </p:grpSpPr>
        <p:sp>
          <p:nvSpPr>
            <p:cNvPr id="9" name="object 9"/>
            <p:cNvSpPr/>
            <p:nvPr/>
          </p:nvSpPr>
          <p:spPr>
            <a:xfrm>
              <a:off x="630428" y="401319"/>
              <a:ext cx="7781925" cy="543560"/>
            </a:xfrm>
            <a:custGeom>
              <a:avLst/>
              <a:gdLst/>
              <a:ahLst/>
              <a:cxnLst/>
              <a:rect l="l" t="t" r="r" b="b"/>
              <a:pathLst>
                <a:path w="7781925" h="543560">
                  <a:moveTo>
                    <a:pt x="7781544" y="0"/>
                  </a:moveTo>
                  <a:lnTo>
                    <a:pt x="7751559" y="0"/>
                  </a:lnTo>
                  <a:lnTo>
                    <a:pt x="7751559" y="10160"/>
                  </a:lnTo>
                  <a:lnTo>
                    <a:pt x="77515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7781544" y="543560"/>
                  </a:lnTo>
                  <a:lnTo>
                    <a:pt x="7781544" y="5334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599" y="380999"/>
              <a:ext cx="7772400" cy="533400"/>
            </a:xfrm>
            <a:custGeom>
              <a:avLst/>
              <a:gdLst/>
              <a:ahLst/>
              <a:cxnLst/>
              <a:rect l="l" t="t" r="r" b="b"/>
              <a:pathLst>
                <a:path w="7772400" h="533400">
                  <a:moveTo>
                    <a:pt x="0" y="533400"/>
                  </a:moveTo>
                  <a:lnTo>
                    <a:pt x="7772400" y="533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4172" y="418846"/>
            <a:ext cx="77635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0064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4.2</a:t>
            </a:r>
            <a:r>
              <a:rPr dirty="0" sz="3000" spc="-85"/>
              <a:t> </a:t>
            </a:r>
            <a:r>
              <a:rPr dirty="0" sz="3000" spc="15"/>
              <a:t>모델링도구</a:t>
            </a:r>
            <a:r>
              <a:rPr dirty="0" sz="3000" spc="-100"/>
              <a:t> </a:t>
            </a:r>
            <a:r>
              <a:rPr dirty="0" sz="3000" spc="15"/>
              <a:t>따라하기</a:t>
            </a:r>
            <a:endParaRPr sz="3000"/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4장.</a:t>
            </a:r>
            <a:r>
              <a:rPr dirty="0" spc="-65"/>
              <a:t> </a:t>
            </a:r>
            <a:r>
              <a:rPr dirty="0" spc="-50"/>
              <a:t>모델링</a:t>
            </a:r>
            <a:r>
              <a:rPr dirty="0" spc="-70"/>
              <a:t> </a:t>
            </a:r>
            <a:r>
              <a:rPr dirty="0" spc="-50"/>
              <a:t>도구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1120</ep:Words>
  <ep:PresentationFormat>On-screen Show (4:3)</ep:PresentationFormat>
  <ep:Paragraphs>364</ep:Paragraphs>
  <ep:Slides>58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ep:HeadingPairs>
  <ep:TitlesOfParts>
    <vt:vector size="59" baseType="lpstr">
      <vt:lpstr>Office Theme</vt:lpstr>
      <vt:lpstr>4장. 데이터 모델링도구</vt:lpstr>
      <vt:lpstr>슬라이드 2</vt:lpstr>
      <vt:lpstr>4.1 모델링도구 개요</vt:lpstr>
      <vt:lpstr>4.1 모델링도구 개요</vt:lpstr>
      <vt:lpstr>4.1 모델링도구 개요</vt:lpstr>
      <vt:lpstr>슬라이드 6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4.2 모델링도구 따라하기</vt:lpstr>
      <vt:lpstr>4.3 관계의 설정</vt:lpstr>
      <vt:lpstr>4.3 관계의 설정</vt:lpstr>
      <vt:lpstr>① 1:N 관계  (Identifying  Relationship)</vt:lpstr>
      <vt:lpstr>4.3 관계의 설정</vt:lpstr>
      <vt:lpstr>4.3 관계의 설정</vt:lpstr>
      <vt:lpstr>4.3 관계의 설정</vt:lpstr>
      <vt:lpstr>4.3 관계의 설정</vt:lpstr>
      <vt:lpstr>4.3 관계의 설정</vt:lpstr>
      <vt:lpstr>4.4 ERD를 레벨별로 보기</vt:lpstr>
      <vt:lpstr>4.4 ERD를 레벨별로 보기</vt:lpstr>
      <vt:lpstr>4.4 ERD를 레벨별로 보기</vt:lpstr>
      <vt:lpstr>4.4 ERD를 레벨별로 보기</vt:lpstr>
      <vt:lpstr>4.4 ERD를 레벨별로 보기</vt:lpstr>
      <vt:lpstr>4.5 주석문의 삽입</vt:lpstr>
      <vt:lpstr>4.5 주석문의 삽입</vt:lpstr>
      <vt:lpstr>기타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2021-09-27T07:36:35.000</dcterms:created>
  <dc:creator>SEJONG</dc:creator>
  <cp:lastModifiedBy>tmark</cp:lastModifiedBy>
  <dcterms:modified xsi:type="dcterms:W3CDTF">2021-09-27T08:53:32.132</dcterms:modified>
  <cp:revision>8</cp:revision>
  <dc:title>1장. 정보환경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