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세호" initials="전세" lastIdx="19" clrIdx="0">
    <p:extLst>
      <p:ext uri="{19B8F6BF-5375-455C-9EA6-DF929625EA0E}">
        <p15:presenceInfo xmlns:p15="http://schemas.microsoft.com/office/powerpoint/2012/main" userId="S::32144107@dankook.ac.kr::f683f4ce-6f64-4594-8f56-1bd348ae55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EC156-617B-808A-C606-01B73901D86D}" v="36" dt="2021-10-04T11:00:05.198"/>
    <p1510:client id="{9239526F-A800-0293-D224-650BE82F94B0}" v="3" dt="2021-10-04T10:30:52.9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34:37.898" idx="2">
    <p:pos x="1676" y="1047"/>
    <p:text>지금까지는 기본내용이었고 이제 실제로 업무분석에 들어간다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49:14.494" idx="13">
    <p:pos x="4090" y="2009"/>
    <p:text>목표를 확실하게 세우고 인터뷰를 시작해야 한다는 것 앞의 문서로 대략적인 틀을 잡아두고 그걸 체운다는 느낌으로 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54:41.129" idx="14">
    <p:pos x="4701" y="2335"/>
    <p:text>궁금한 업무에 대해 설명할 수 있는 사람을 만나야 함
나머지는 매너문제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55:07.380" idx="15">
    <p:pos x="4816" y="2202"/>
    <p:text>대답하기 쉬운 질문을 하라는 말임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56:13.615" idx="16">
    <p:pos x="3963" y="1609"/>
    <p:text>위에서 시킨일이기때문에 하기 싫어할 확률이 높다고 함 그리고 민감한 질문은 안하는게 좋음 ai예로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57:01.366" idx="17">
    <p:pos x="1803" y="1561"/>
    <p:text>업무 순서도임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58:47.400" idx="18">
    <p:pos x="2390" y="1246"/>
    <p:text>분석한 내용을 바탕으로 취합정리할때 데이터 흐름도를 사용한다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4:00:02.823" idx="19">
    <p:pos x="1313" y="853"/>
    <p:text>보통 데이터가 저장되는 곳은 네모표시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35:01.664" idx="3">
    <p:pos x="4181" y="2348"/>
    <p:text>설계단계에서 오류가 생기면 나중에 다 뜯어고쳐야 한다는 거임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35:47.978" idx="4">
    <p:pos x="4744" y="1258"/>
    <p:text>직장문화라는게 왜필요한지 모를수도 있지만 그만큼 회사에 대한 이해도가 높아야 됨
</p:text>
    <p:extLst>
      <p:ext uri="{C676402C-5697-4E1C-873F-D02D1690AC5C}">
        <p15:threadingInfo xmlns:p15="http://schemas.microsoft.com/office/powerpoint/2012/main" timeZoneBias="420"/>
      </p:ext>
    </p:extLst>
  </p:cm>
  <p:cm authorId="1" dt="2021-10-04T03:37:03.948" idx="5">
    <p:pos x="4350" y="2069"/>
    <p:text>전체 비즈니스 로직을 영역별로 나눠서 팀원끼리 분담하는것도 좋다고 함
그리고 나뉜 영역별로 데이터가 들어있는 문서를 수집해서 활동에 어떤 데이터들이 들어가는지를 알아야함
</p:text>
    <p:extLst>
      <p:ext uri="{C676402C-5697-4E1C-873F-D02D1690AC5C}">
        <p15:threadingInfo xmlns:p15="http://schemas.microsoft.com/office/powerpoint/2012/main" timeZoneBias="420"/>
      </p:ext>
    </p:extLst>
  </p:cm>
  <p:cm authorId="1" dt="2021-10-04T03:37:58.277" idx="6">
    <p:pos x="2777" y="3219"/>
    <p:text>문서가 수집되면 인터뷰를 통해 ERD를 완성시키는 것임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39:24.513" idx="7">
    <p:pos x="2832" y="1440"/>
    <p:text>문서들은 업무 설명서와 업무과정에서 주고받아지는 것과 뭔가를 혼자 저장해두는 문서들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39:51.326" idx="8">
    <p:pos x="4332" y="2106"/>
    <p:text>설명서 같은 개념임 그리고 용어들에 익숙해질 수 있다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44:24.409" idx="9">
    <p:pos x="2221" y="1670"/>
    <p:text>설계에서 명세서 같은 개념임 요구사항 분석이 가능해짐
어떤 업무에서 세부 사항들과 필요한 데이터들을 옅볼수있음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45:37.692" idx="10">
    <p:pos x="2233" y="1186"/>
    <p:text>여러가지 정보들이 기입할수 있게끔 들어있다는 것을 볼 수 있음 바탕으로 업무상 어떤 데이터 흐름이 있는지 파악가능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46:17.193" idx="11">
    <p:pos x="2632" y="1131"/>
    <p:text>데이터저장을 위한 개념이라고 보면 되는듯함 관리문서?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3:46:52.146" idx="12">
    <p:pos x="1773" y="1174"/>
    <p:text>매뉴얼과 업무문서로 대략적인 유추를 한 후 모르는 부분들을 체워나가는 과정임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600" y="381000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0092" y="2563190"/>
            <a:ext cx="3083814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733471"/>
            <a:ext cx="8376919" cy="198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825" y="6452315"/>
            <a:ext cx="1145540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12" y="210311"/>
            <a:ext cx="8920480" cy="6362700"/>
            <a:chOff x="134112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204216" y="2956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8773668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3668" y="6202680"/>
                  </a:lnTo>
                  <a:lnTo>
                    <a:pt x="87736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216" y="2956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2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609600"/>
              <a:ext cx="1981200" cy="1728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06420" y="2714116"/>
              <a:ext cx="2929255" cy="407670"/>
            </a:xfrm>
            <a:custGeom>
              <a:avLst/>
              <a:gdLst/>
              <a:ahLst/>
              <a:cxnLst/>
              <a:rect l="l" t="t" r="r" b="b"/>
              <a:pathLst>
                <a:path w="2929254" h="407669">
                  <a:moveTo>
                    <a:pt x="231902" y="266827"/>
                  </a:moveTo>
                  <a:lnTo>
                    <a:pt x="225107" y="220218"/>
                  </a:lnTo>
                  <a:lnTo>
                    <a:pt x="204584" y="182372"/>
                  </a:lnTo>
                  <a:lnTo>
                    <a:pt x="167360" y="152260"/>
                  </a:lnTo>
                  <a:lnTo>
                    <a:pt x="119380" y="142240"/>
                  </a:lnTo>
                  <a:lnTo>
                    <a:pt x="108254" y="142773"/>
                  </a:lnTo>
                  <a:lnTo>
                    <a:pt x="68300" y="153581"/>
                  </a:lnTo>
                  <a:lnTo>
                    <a:pt x="55372" y="167894"/>
                  </a:lnTo>
                  <a:lnTo>
                    <a:pt x="72644" y="59944"/>
                  </a:lnTo>
                  <a:lnTo>
                    <a:pt x="200647" y="59944"/>
                  </a:lnTo>
                  <a:lnTo>
                    <a:pt x="206108" y="57912"/>
                  </a:lnTo>
                  <a:lnTo>
                    <a:pt x="213995" y="50546"/>
                  </a:lnTo>
                  <a:lnTo>
                    <a:pt x="215519" y="46609"/>
                  </a:lnTo>
                  <a:lnTo>
                    <a:pt x="215519" y="36830"/>
                  </a:lnTo>
                  <a:lnTo>
                    <a:pt x="213487" y="32385"/>
                  </a:lnTo>
                  <a:lnTo>
                    <a:pt x="205613" y="25400"/>
                  </a:lnTo>
                  <a:lnTo>
                    <a:pt x="200647" y="23749"/>
                  </a:lnTo>
                  <a:lnTo>
                    <a:pt x="194564" y="23749"/>
                  </a:lnTo>
                  <a:lnTo>
                    <a:pt x="38989" y="23749"/>
                  </a:lnTo>
                  <a:lnTo>
                    <a:pt x="13843" y="196088"/>
                  </a:lnTo>
                  <a:lnTo>
                    <a:pt x="13487" y="204190"/>
                  </a:lnTo>
                  <a:lnTo>
                    <a:pt x="15278" y="210947"/>
                  </a:lnTo>
                  <a:lnTo>
                    <a:pt x="19253" y="216382"/>
                  </a:lnTo>
                  <a:lnTo>
                    <a:pt x="25400" y="220472"/>
                  </a:lnTo>
                  <a:lnTo>
                    <a:pt x="32778" y="221691"/>
                  </a:lnTo>
                  <a:lnTo>
                    <a:pt x="39687" y="220370"/>
                  </a:lnTo>
                  <a:lnTo>
                    <a:pt x="46113" y="216496"/>
                  </a:lnTo>
                  <a:lnTo>
                    <a:pt x="52070" y="210058"/>
                  </a:lnTo>
                  <a:lnTo>
                    <a:pt x="56921" y="203301"/>
                  </a:lnTo>
                  <a:lnTo>
                    <a:pt x="62179" y="197459"/>
                  </a:lnTo>
                  <a:lnTo>
                    <a:pt x="103263" y="179184"/>
                  </a:lnTo>
                  <a:lnTo>
                    <a:pt x="113538" y="178562"/>
                  </a:lnTo>
                  <a:lnTo>
                    <a:pt x="131076" y="180340"/>
                  </a:lnTo>
                  <a:lnTo>
                    <a:pt x="174752" y="207010"/>
                  </a:lnTo>
                  <a:lnTo>
                    <a:pt x="190715" y="249313"/>
                  </a:lnTo>
                  <a:lnTo>
                    <a:pt x="191770" y="266827"/>
                  </a:lnTo>
                  <a:lnTo>
                    <a:pt x="190385" y="284429"/>
                  </a:lnTo>
                  <a:lnTo>
                    <a:pt x="169545" y="334772"/>
                  </a:lnTo>
                  <a:lnTo>
                    <a:pt x="128460" y="353352"/>
                  </a:lnTo>
                  <a:lnTo>
                    <a:pt x="110871" y="354584"/>
                  </a:lnTo>
                  <a:lnTo>
                    <a:pt x="96545" y="353783"/>
                  </a:lnTo>
                  <a:lnTo>
                    <a:pt x="54432" y="335038"/>
                  </a:lnTo>
                  <a:lnTo>
                    <a:pt x="38989" y="302514"/>
                  </a:lnTo>
                  <a:lnTo>
                    <a:pt x="35687" y="298323"/>
                  </a:lnTo>
                  <a:lnTo>
                    <a:pt x="0" y="312420"/>
                  </a:lnTo>
                  <a:lnTo>
                    <a:pt x="1270" y="318262"/>
                  </a:lnTo>
                  <a:lnTo>
                    <a:pt x="23622" y="359575"/>
                  </a:lnTo>
                  <a:lnTo>
                    <a:pt x="70396" y="385572"/>
                  </a:lnTo>
                  <a:lnTo>
                    <a:pt x="108966" y="390906"/>
                  </a:lnTo>
                  <a:lnTo>
                    <a:pt x="138480" y="388480"/>
                  </a:lnTo>
                  <a:lnTo>
                    <a:pt x="186055" y="369049"/>
                  </a:lnTo>
                  <a:lnTo>
                    <a:pt x="216255" y="334289"/>
                  </a:lnTo>
                  <a:lnTo>
                    <a:pt x="230162" y="291668"/>
                  </a:lnTo>
                  <a:lnTo>
                    <a:pt x="231902" y="266827"/>
                  </a:lnTo>
                  <a:close/>
                </a:path>
                <a:path w="2929254" h="407669">
                  <a:moveTo>
                    <a:pt x="582422" y="198501"/>
                  </a:moveTo>
                  <a:lnTo>
                    <a:pt x="581152" y="193421"/>
                  </a:lnTo>
                  <a:lnTo>
                    <a:pt x="579501" y="188849"/>
                  </a:lnTo>
                  <a:lnTo>
                    <a:pt x="576453" y="185674"/>
                  </a:lnTo>
                  <a:lnTo>
                    <a:pt x="572135" y="184023"/>
                  </a:lnTo>
                  <a:lnTo>
                    <a:pt x="549465" y="174383"/>
                  </a:lnTo>
                  <a:lnTo>
                    <a:pt x="512699" y="154901"/>
                  </a:lnTo>
                  <a:lnTo>
                    <a:pt x="483260" y="123469"/>
                  </a:lnTo>
                  <a:lnTo>
                    <a:pt x="480377" y="117602"/>
                  </a:lnTo>
                  <a:lnTo>
                    <a:pt x="472300" y="101244"/>
                  </a:lnTo>
                  <a:lnTo>
                    <a:pt x="465734" y="78371"/>
                  </a:lnTo>
                  <a:lnTo>
                    <a:pt x="463638" y="55880"/>
                  </a:lnTo>
                  <a:lnTo>
                    <a:pt x="463550" y="44958"/>
                  </a:lnTo>
                  <a:lnTo>
                    <a:pt x="563499" y="44958"/>
                  </a:lnTo>
                  <a:lnTo>
                    <a:pt x="569214" y="39243"/>
                  </a:lnTo>
                  <a:lnTo>
                    <a:pt x="569214" y="16764"/>
                  </a:lnTo>
                  <a:lnTo>
                    <a:pt x="563499" y="11176"/>
                  </a:lnTo>
                  <a:lnTo>
                    <a:pt x="324612" y="11176"/>
                  </a:lnTo>
                  <a:lnTo>
                    <a:pt x="318516" y="16637"/>
                  </a:lnTo>
                  <a:lnTo>
                    <a:pt x="318516" y="27686"/>
                  </a:lnTo>
                  <a:lnTo>
                    <a:pt x="318262" y="39243"/>
                  </a:lnTo>
                  <a:lnTo>
                    <a:pt x="324104" y="44958"/>
                  </a:lnTo>
                  <a:lnTo>
                    <a:pt x="425323" y="44958"/>
                  </a:lnTo>
                  <a:lnTo>
                    <a:pt x="425323" y="55880"/>
                  </a:lnTo>
                  <a:lnTo>
                    <a:pt x="417423" y="100355"/>
                  </a:lnTo>
                  <a:lnTo>
                    <a:pt x="393827" y="138049"/>
                  </a:lnTo>
                  <a:lnTo>
                    <a:pt x="361315" y="164719"/>
                  </a:lnTo>
                  <a:lnTo>
                    <a:pt x="316611" y="187579"/>
                  </a:lnTo>
                  <a:lnTo>
                    <a:pt x="311912" y="189357"/>
                  </a:lnTo>
                  <a:lnTo>
                    <a:pt x="308737" y="192786"/>
                  </a:lnTo>
                  <a:lnTo>
                    <a:pt x="306959" y="197612"/>
                  </a:lnTo>
                  <a:lnTo>
                    <a:pt x="305816" y="202184"/>
                  </a:lnTo>
                  <a:lnTo>
                    <a:pt x="306324" y="206629"/>
                  </a:lnTo>
                  <a:lnTo>
                    <a:pt x="327660" y="222250"/>
                  </a:lnTo>
                  <a:lnTo>
                    <a:pt x="333121" y="220853"/>
                  </a:lnTo>
                  <a:lnTo>
                    <a:pt x="373811" y="200964"/>
                  </a:lnTo>
                  <a:lnTo>
                    <a:pt x="407670" y="175641"/>
                  </a:lnTo>
                  <a:lnTo>
                    <a:pt x="439127" y="132321"/>
                  </a:lnTo>
                  <a:lnTo>
                    <a:pt x="443611" y="117602"/>
                  </a:lnTo>
                  <a:lnTo>
                    <a:pt x="447535" y="130784"/>
                  </a:lnTo>
                  <a:lnTo>
                    <a:pt x="481584" y="172974"/>
                  </a:lnTo>
                  <a:lnTo>
                    <a:pt x="514629" y="197078"/>
                  </a:lnTo>
                  <a:lnTo>
                    <a:pt x="552069" y="216408"/>
                  </a:lnTo>
                  <a:lnTo>
                    <a:pt x="563118" y="218948"/>
                  </a:lnTo>
                  <a:lnTo>
                    <a:pt x="568452" y="217551"/>
                  </a:lnTo>
                  <a:lnTo>
                    <a:pt x="573659" y="215773"/>
                  </a:lnTo>
                  <a:lnTo>
                    <a:pt x="577596" y="212471"/>
                  </a:lnTo>
                  <a:lnTo>
                    <a:pt x="580136" y="207772"/>
                  </a:lnTo>
                  <a:lnTo>
                    <a:pt x="582041" y="203200"/>
                  </a:lnTo>
                  <a:lnTo>
                    <a:pt x="582422" y="198501"/>
                  </a:lnTo>
                  <a:close/>
                </a:path>
                <a:path w="2929254" h="407669">
                  <a:moveTo>
                    <a:pt x="652145" y="330835"/>
                  </a:moveTo>
                  <a:lnTo>
                    <a:pt x="630720" y="287401"/>
                  </a:lnTo>
                  <a:lnTo>
                    <a:pt x="613918" y="276034"/>
                  </a:lnTo>
                  <a:lnTo>
                    <a:pt x="613918" y="330835"/>
                  </a:lnTo>
                  <a:lnTo>
                    <a:pt x="612533" y="339432"/>
                  </a:lnTo>
                  <a:lnTo>
                    <a:pt x="571919" y="365671"/>
                  </a:lnTo>
                  <a:lnTo>
                    <a:pt x="522579" y="372529"/>
                  </a:lnTo>
                  <a:lnTo>
                    <a:pt x="493268" y="373380"/>
                  </a:lnTo>
                  <a:lnTo>
                    <a:pt x="464159" y="372554"/>
                  </a:lnTo>
                  <a:lnTo>
                    <a:pt x="417055" y="365887"/>
                  </a:lnTo>
                  <a:lnTo>
                    <a:pt x="379196" y="347306"/>
                  </a:lnTo>
                  <a:lnTo>
                    <a:pt x="372618" y="330835"/>
                  </a:lnTo>
                  <a:lnTo>
                    <a:pt x="374154" y="321741"/>
                  </a:lnTo>
                  <a:lnTo>
                    <a:pt x="416001" y="294805"/>
                  </a:lnTo>
                  <a:lnTo>
                    <a:pt x="463918" y="288226"/>
                  </a:lnTo>
                  <a:lnTo>
                    <a:pt x="493268" y="287401"/>
                  </a:lnTo>
                  <a:lnTo>
                    <a:pt x="522389" y="288226"/>
                  </a:lnTo>
                  <a:lnTo>
                    <a:pt x="571398" y="294805"/>
                  </a:lnTo>
                  <a:lnTo>
                    <a:pt x="608279" y="313778"/>
                  </a:lnTo>
                  <a:lnTo>
                    <a:pt x="613918" y="330835"/>
                  </a:lnTo>
                  <a:lnTo>
                    <a:pt x="613918" y="276034"/>
                  </a:lnTo>
                  <a:lnTo>
                    <a:pt x="561530" y="258495"/>
                  </a:lnTo>
                  <a:lnTo>
                    <a:pt x="493268" y="252984"/>
                  </a:lnTo>
                  <a:lnTo>
                    <a:pt x="456730" y="254368"/>
                  </a:lnTo>
                  <a:lnTo>
                    <a:pt x="397052" y="265366"/>
                  </a:lnTo>
                  <a:lnTo>
                    <a:pt x="356565" y="286245"/>
                  </a:lnTo>
                  <a:lnTo>
                    <a:pt x="334391" y="330835"/>
                  </a:lnTo>
                  <a:lnTo>
                    <a:pt x="336829" y="347040"/>
                  </a:lnTo>
                  <a:lnTo>
                    <a:pt x="373888" y="385445"/>
                  </a:lnTo>
                  <a:lnTo>
                    <a:pt x="424624" y="401853"/>
                  </a:lnTo>
                  <a:lnTo>
                    <a:pt x="493268" y="407289"/>
                  </a:lnTo>
                  <a:lnTo>
                    <a:pt x="529640" y="405930"/>
                  </a:lnTo>
                  <a:lnTo>
                    <a:pt x="589165" y="395020"/>
                  </a:lnTo>
                  <a:lnTo>
                    <a:pt x="629691" y="374332"/>
                  </a:lnTo>
                  <a:lnTo>
                    <a:pt x="630605" y="373380"/>
                  </a:lnTo>
                  <a:lnTo>
                    <a:pt x="642150" y="361530"/>
                  </a:lnTo>
                  <a:lnTo>
                    <a:pt x="649643" y="347040"/>
                  </a:lnTo>
                  <a:lnTo>
                    <a:pt x="652145" y="330835"/>
                  </a:lnTo>
                  <a:close/>
                </a:path>
                <a:path w="2929254" h="407669">
                  <a:moveTo>
                    <a:pt x="707771" y="131699"/>
                  </a:moveTo>
                  <a:lnTo>
                    <a:pt x="694817" y="114681"/>
                  </a:lnTo>
                  <a:lnTo>
                    <a:pt x="643890" y="114681"/>
                  </a:lnTo>
                  <a:lnTo>
                    <a:pt x="643890" y="17145"/>
                  </a:lnTo>
                  <a:lnTo>
                    <a:pt x="642670" y="9652"/>
                  </a:lnTo>
                  <a:lnTo>
                    <a:pt x="639013" y="4292"/>
                  </a:lnTo>
                  <a:lnTo>
                    <a:pt x="632904" y="1079"/>
                  </a:lnTo>
                  <a:lnTo>
                    <a:pt x="624332" y="0"/>
                  </a:lnTo>
                  <a:lnTo>
                    <a:pt x="616153" y="1104"/>
                  </a:lnTo>
                  <a:lnTo>
                    <a:pt x="610323" y="4406"/>
                  </a:lnTo>
                  <a:lnTo>
                    <a:pt x="606818" y="9918"/>
                  </a:lnTo>
                  <a:lnTo>
                    <a:pt x="605739" y="17145"/>
                  </a:lnTo>
                  <a:lnTo>
                    <a:pt x="605663" y="241300"/>
                  </a:lnTo>
                  <a:lnTo>
                    <a:pt x="607441" y="245999"/>
                  </a:lnTo>
                  <a:lnTo>
                    <a:pt x="610997" y="249428"/>
                  </a:lnTo>
                  <a:lnTo>
                    <a:pt x="614807" y="252857"/>
                  </a:lnTo>
                  <a:lnTo>
                    <a:pt x="619252" y="254508"/>
                  </a:lnTo>
                  <a:lnTo>
                    <a:pt x="629539" y="254508"/>
                  </a:lnTo>
                  <a:lnTo>
                    <a:pt x="634111" y="252730"/>
                  </a:lnTo>
                  <a:lnTo>
                    <a:pt x="637921" y="249428"/>
                  </a:lnTo>
                  <a:lnTo>
                    <a:pt x="641985" y="246253"/>
                  </a:lnTo>
                  <a:lnTo>
                    <a:pt x="643890" y="241808"/>
                  </a:lnTo>
                  <a:lnTo>
                    <a:pt x="643890" y="148463"/>
                  </a:lnTo>
                  <a:lnTo>
                    <a:pt x="696341" y="148463"/>
                  </a:lnTo>
                  <a:lnTo>
                    <a:pt x="700532" y="146685"/>
                  </a:lnTo>
                  <a:lnTo>
                    <a:pt x="703707" y="143002"/>
                  </a:lnTo>
                  <a:lnTo>
                    <a:pt x="706374" y="139319"/>
                  </a:lnTo>
                  <a:lnTo>
                    <a:pt x="707771" y="135636"/>
                  </a:lnTo>
                  <a:lnTo>
                    <a:pt x="707771" y="131699"/>
                  </a:lnTo>
                  <a:close/>
                </a:path>
                <a:path w="2929254" h="407669">
                  <a:moveTo>
                    <a:pt x="857377" y="350647"/>
                  </a:moveTo>
                  <a:lnTo>
                    <a:pt x="854710" y="343281"/>
                  </a:lnTo>
                  <a:lnTo>
                    <a:pt x="843534" y="330708"/>
                  </a:lnTo>
                  <a:lnTo>
                    <a:pt x="835914" y="327533"/>
                  </a:lnTo>
                  <a:lnTo>
                    <a:pt x="826389" y="327533"/>
                  </a:lnTo>
                  <a:lnTo>
                    <a:pt x="816610" y="327533"/>
                  </a:lnTo>
                  <a:lnTo>
                    <a:pt x="809117" y="330454"/>
                  </a:lnTo>
                  <a:lnTo>
                    <a:pt x="803910" y="336550"/>
                  </a:lnTo>
                  <a:lnTo>
                    <a:pt x="798576" y="343027"/>
                  </a:lnTo>
                  <a:lnTo>
                    <a:pt x="795909" y="350647"/>
                  </a:lnTo>
                  <a:lnTo>
                    <a:pt x="795909" y="367538"/>
                  </a:lnTo>
                  <a:lnTo>
                    <a:pt x="826389" y="390906"/>
                  </a:lnTo>
                  <a:lnTo>
                    <a:pt x="836041" y="390906"/>
                  </a:lnTo>
                  <a:lnTo>
                    <a:pt x="843407" y="387858"/>
                  </a:lnTo>
                  <a:lnTo>
                    <a:pt x="848360" y="381762"/>
                  </a:lnTo>
                  <a:lnTo>
                    <a:pt x="854329" y="375031"/>
                  </a:lnTo>
                  <a:lnTo>
                    <a:pt x="857377" y="367538"/>
                  </a:lnTo>
                  <a:lnTo>
                    <a:pt x="857377" y="350647"/>
                  </a:lnTo>
                  <a:close/>
                </a:path>
                <a:path w="2929254" h="407669">
                  <a:moveTo>
                    <a:pt x="1467612" y="251714"/>
                  </a:moveTo>
                  <a:lnTo>
                    <a:pt x="1465707" y="247269"/>
                  </a:lnTo>
                  <a:lnTo>
                    <a:pt x="1461643" y="244094"/>
                  </a:lnTo>
                  <a:lnTo>
                    <a:pt x="1457833" y="240665"/>
                  </a:lnTo>
                  <a:lnTo>
                    <a:pt x="1453261" y="239014"/>
                  </a:lnTo>
                  <a:lnTo>
                    <a:pt x="1442720" y="239014"/>
                  </a:lnTo>
                  <a:lnTo>
                    <a:pt x="1429004" y="282448"/>
                  </a:lnTo>
                  <a:lnTo>
                    <a:pt x="1429004" y="316357"/>
                  </a:lnTo>
                  <a:lnTo>
                    <a:pt x="1429004" y="354330"/>
                  </a:lnTo>
                  <a:lnTo>
                    <a:pt x="1428115" y="357251"/>
                  </a:lnTo>
                  <a:lnTo>
                    <a:pt x="1426210" y="358775"/>
                  </a:lnTo>
                  <a:lnTo>
                    <a:pt x="1424813" y="360172"/>
                  </a:lnTo>
                  <a:lnTo>
                    <a:pt x="1421511" y="360807"/>
                  </a:lnTo>
                  <a:lnTo>
                    <a:pt x="1201039" y="360807"/>
                  </a:lnTo>
                  <a:lnTo>
                    <a:pt x="1197483" y="359918"/>
                  </a:lnTo>
                  <a:lnTo>
                    <a:pt x="1194181" y="356616"/>
                  </a:lnTo>
                  <a:lnTo>
                    <a:pt x="1193419" y="353822"/>
                  </a:lnTo>
                  <a:lnTo>
                    <a:pt x="1193419" y="316357"/>
                  </a:lnTo>
                  <a:lnTo>
                    <a:pt x="1429004" y="316357"/>
                  </a:lnTo>
                  <a:lnTo>
                    <a:pt x="1429004" y="282448"/>
                  </a:lnTo>
                  <a:lnTo>
                    <a:pt x="1193419" y="282448"/>
                  </a:lnTo>
                  <a:lnTo>
                    <a:pt x="1193355" y="251714"/>
                  </a:lnTo>
                  <a:lnTo>
                    <a:pt x="1191514" y="247269"/>
                  </a:lnTo>
                  <a:lnTo>
                    <a:pt x="1187577" y="244221"/>
                  </a:lnTo>
                  <a:lnTo>
                    <a:pt x="1183640" y="240665"/>
                  </a:lnTo>
                  <a:lnTo>
                    <a:pt x="1179068" y="239014"/>
                  </a:lnTo>
                  <a:lnTo>
                    <a:pt x="1168781" y="239014"/>
                  </a:lnTo>
                  <a:lnTo>
                    <a:pt x="1164590" y="240538"/>
                  </a:lnTo>
                  <a:lnTo>
                    <a:pt x="1161034" y="243586"/>
                  </a:lnTo>
                  <a:lnTo>
                    <a:pt x="1157097" y="247015"/>
                  </a:lnTo>
                  <a:lnTo>
                    <a:pt x="1155192" y="251714"/>
                  </a:lnTo>
                  <a:lnTo>
                    <a:pt x="1155268" y="356235"/>
                  </a:lnTo>
                  <a:lnTo>
                    <a:pt x="1178331" y="391858"/>
                  </a:lnTo>
                  <a:lnTo>
                    <a:pt x="1195197" y="394716"/>
                  </a:lnTo>
                  <a:lnTo>
                    <a:pt x="1424432" y="394716"/>
                  </a:lnTo>
                  <a:lnTo>
                    <a:pt x="1461922" y="376974"/>
                  </a:lnTo>
                  <a:lnTo>
                    <a:pt x="1467612" y="316357"/>
                  </a:lnTo>
                  <a:lnTo>
                    <a:pt x="1467612" y="282448"/>
                  </a:lnTo>
                  <a:lnTo>
                    <a:pt x="1467612" y="251714"/>
                  </a:lnTo>
                  <a:close/>
                </a:path>
                <a:path w="2929254" h="407669">
                  <a:moveTo>
                    <a:pt x="1467612" y="12700"/>
                  </a:moveTo>
                  <a:lnTo>
                    <a:pt x="1465326" y="8001"/>
                  </a:lnTo>
                  <a:lnTo>
                    <a:pt x="1460754" y="4318"/>
                  </a:lnTo>
                  <a:lnTo>
                    <a:pt x="1457452" y="1524"/>
                  </a:lnTo>
                  <a:lnTo>
                    <a:pt x="1453261" y="0"/>
                  </a:lnTo>
                  <a:lnTo>
                    <a:pt x="1442593" y="0"/>
                  </a:lnTo>
                  <a:lnTo>
                    <a:pt x="1437894" y="1905"/>
                  </a:lnTo>
                  <a:lnTo>
                    <a:pt x="1434084" y="5715"/>
                  </a:lnTo>
                  <a:lnTo>
                    <a:pt x="1430655" y="8763"/>
                  </a:lnTo>
                  <a:lnTo>
                    <a:pt x="1429004" y="13208"/>
                  </a:lnTo>
                  <a:lnTo>
                    <a:pt x="1429004" y="96266"/>
                  </a:lnTo>
                  <a:lnTo>
                    <a:pt x="1347609" y="96266"/>
                  </a:lnTo>
                  <a:lnTo>
                    <a:pt x="1347063" y="90754"/>
                  </a:lnTo>
                  <a:lnTo>
                    <a:pt x="1340891" y="71729"/>
                  </a:lnTo>
                  <a:lnTo>
                    <a:pt x="1330579" y="54178"/>
                  </a:lnTo>
                  <a:lnTo>
                    <a:pt x="1320101" y="42545"/>
                  </a:lnTo>
                  <a:lnTo>
                    <a:pt x="1316101" y="38100"/>
                  </a:lnTo>
                  <a:lnTo>
                    <a:pt x="1311402" y="34036"/>
                  </a:lnTo>
                  <a:lnTo>
                    <a:pt x="1311402" y="111252"/>
                  </a:lnTo>
                  <a:lnTo>
                    <a:pt x="1310157" y="125133"/>
                  </a:lnTo>
                  <a:lnTo>
                    <a:pt x="1291590" y="162814"/>
                  </a:lnTo>
                  <a:lnTo>
                    <a:pt x="1253261" y="178892"/>
                  </a:lnTo>
                  <a:lnTo>
                    <a:pt x="1236218" y="179959"/>
                  </a:lnTo>
                  <a:lnTo>
                    <a:pt x="1218780" y="178638"/>
                  </a:lnTo>
                  <a:lnTo>
                    <a:pt x="1178941" y="158750"/>
                  </a:lnTo>
                  <a:lnTo>
                    <a:pt x="1161034" y="111252"/>
                  </a:lnTo>
                  <a:lnTo>
                    <a:pt x="1162138" y="97205"/>
                  </a:lnTo>
                  <a:lnTo>
                    <a:pt x="1190040" y="54343"/>
                  </a:lnTo>
                  <a:lnTo>
                    <a:pt x="1236218" y="42545"/>
                  </a:lnTo>
                  <a:lnTo>
                    <a:pt x="1253566" y="43954"/>
                  </a:lnTo>
                  <a:lnTo>
                    <a:pt x="1296543" y="64897"/>
                  </a:lnTo>
                  <a:lnTo>
                    <a:pt x="1311402" y="111252"/>
                  </a:lnTo>
                  <a:lnTo>
                    <a:pt x="1311402" y="34036"/>
                  </a:lnTo>
                  <a:lnTo>
                    <a:pt x="1301026" y="25031"/>
                  </a:lnTo>
                  <a:lnTo>
                    <a:pt x="1282674" y="15709"/>
                  </a:lnTo>
                  <a:lnTo>
                    <a:pt x="1261071" y="10121"/>
                  </a:lnTo>
                  <a:lnTo>
                    <a:pt x="1236218" y="8255"/>
                  </a:lnTo>
                  <a:lnTo>
                    <a:pt x="1210729" y="10210"/>
                  </a:lnTo>
                  <a:lnTo>
                    <a:pt x="1168006" y="25882"/>
                  </a:lnTo>
                  <a:lnTo>
                    <a:pt x="1138313" y="54965"/>
                  </a:lnTo>
                  <a:lnTo>
                    <a:pt x="1124077" y="90779"/>
                  </a:lnTo>
                  <a:lnTo>
                    <a:pt x="1122299" y="111252"/>
                  </a:lnTo>
                  <a:lnTo>
                    <a:pt x="1123988" y="131076"/>
                  </a:lnTo>
                  <a:lnTo>
                    <a:pt x="1149350" y="176784"/>
                  </a:lnTo>
                  <a:lnTo>
                    <a:pt x="1187640" y="203822"/>
                  </a:lnTo>
                  <a:lnTo>
                    <a:pt x="1236218" y="212852"/>
                  </a:lnTo>
                  <a:lnTo>
                    <a:pt x="1261262" y="210997"/>
                  </a:lnTo>
                  <a:lnTo>
                    <a:pt x="1282890" y="205409"/>
                  </a:lnTo>
                  <a:lnTo>
                    <a:pt x="1301076" y="196088"/>
                  </a:lnTo>
                  <a:lnTo>
                    <a:pt x="1315847" y="183007"/>
                  </a:lnTo>
                  <a:lnTo>
                    <a:pt x="1318653" y="179959"/>
                  </a:lnTo>
                  <a:lnTo>
                    <a:pt x="1330413" y="167246"/>
                  </a:lnTo>
                  <a:lnTo>
                    <a:pt x="1340815" y="150037"/>
                  </a:lnTo>
                  <a:lnTo>
                    <a:pt x="1347038" y="131381"/>
                  </a:lnTo>
                  <a:lnTo>
                    <a:pt x="1347241" y="129476"/>
                  </a:lnTo>
                  <a:lnTo>
                    <a:pt x="1349121" y="130175"/>
                  </a:lnTo>
                  <a:lnTo>
                    <a:pt x="1429004" y="130175"/>
                  </a:lnTo>
                  <a:lnTo>
                    <a:pt x="1429004" y="212217"/>
                  </a:lnTo>
                  <a:lnTo>
                    <a:pt x="1430909" y="217043"/>
                  </a:lnTo>
                  <a:lnTo>
                    <a:pt x="1438021" y="224155"/>
                  </a:lnTo>
                  <a:lnTo>
                    <a:pt x="1442593" y="225933"/>
                  </a:lnTo>
                  <a:lnTo>
                    <a:pt x="1453515" y="225933"/>
                  </a:lnTo>
                  <a:lnTo>
                    <a:pt x="1458087" y="223901"/>
                  </a:lnTo>
                  <a:lnTo>
                    <a:pt x="1462024" y="219964"/>
                  </a:lnTo>
                  <a:lnTo>
                    <a:pt x="1465834" y="216662"/>
                  </a:lnTo>
                  <a:lnTo>
                    <a:pt x="1467561" y="212217"/>
                  </a:lnTo>
                  <a:lnTo>
                    <a:pt x="1467612" y="12700"/>
                  </a:lnTo>
                  <a:close/>
                </a:path>
                <a:path w="2929254" h="407669">
                  <a:moveTo>
                    <a:pt x="1962581" y="144272"/>
                  </a:moveTo>
                  <a:lnTo>
                    <a:pt x="1962543" y="53594"/>
                  </a:lnTo>
                  <a:lnTo>
                    <a:pt x="1961908" y="46482"/>
                  </a:lnTo>
                  <a:lnTo>
                    <a:pt x="1961819" y="45415"/>
                  </a:lnTo>
                  <a:lnTo>
                    <a:pt x="1933028" y="15354"/>
                  </a:lnTo>
                  <a:lnTo>
                    <a:pt x="1923923" y="13525"/>
                  </a:lnTo>
                  <a:lnTo>
                    <a:pt x="1923923" y="53594"/>
                  </a:lnTo>
                  <a:lnTo>
                    <a:pt x="1923923" y="145542"/>
                  </a:lnTo>
                  <a:lnTo>
                    <a:pt x="1922653" y="148082"/>
                  </a:lnTo>
                  <a:lnTo>
                    <a:pt x="1920240" y="149860"/>
                  </a:lnTo>
                  <a:lnTo>
                    <a:pt x="1918208" y="151511"/>
                  </a:lnTo>
                  <a:lnTo>
                    <a:pt x="1914144" y="152400"/>
                  </a:lnTo>
                  <a:lnTo>
                    <a:pt x="1680083" y="152400"/>
                  </a:lnTo>
                  <a:lnTo>
                    <a:pt x="1675892" y="151638"/>
                  </a:lnTo>
                  <a:lnTo>
                    <a:pt x="1674368" y="150368"/>
                  </a:lnTo>
                  <a:lnTo>
                    <a:pt x="1672082" y="148082"/>
                  </a:lnTo>
                  <a:lnTo>
                    <a:pt x="1670939" y="144272"/>
                  </a:lnTo>
                  <a:lnTo>
                    <a:pt x="1671040" y="53594"/>
                  </a:lnTo>
                  <a:lnTo>
                    <a:pt x="1671955" y="50546"/>
                  </a:lnTo>
                  <a:lnTo>
                    <a:pt x="1673860" y="48641"/>
                  </a:lnTo>
                  <a:lnTo>
                    <a:pt x="1675511" y="47244"/>
                  </a:lnTo>
                  <a:lnTo>
                    <a:pt x="1679321" y="46482"/>
                  </a:lnTo>
                  <a:lnTo>
                    <a:pt x="1913636" y="46482"/>
                  </a:lnTo>
                  <a:lnTo>
                    <a:pt x="1918335" y="47625"/>
                  </a:lnTo>
                  <a:lnTo>
                    <a:pt x="1921510" y="50038"/>
                  </a:lnTo>
                  <a:lnTo>
                    <a:pt x="1923161" y="51054"/>
                  </a:lnTo>
                  <a:lnTo>
                    <a:pt x="1923923" y="53594"/>
                  </a:lnTo>
                  <a:lnTo>
                    <a:pt x="1923923" y="13525"/>
                  </a:lnTo>
                  <a:lnTo>
                    <a:pt x="1922665" y="13271"/>
                  </a:lnTo>
                  <a:lnTo>
                    <a:pt x="1910842" y="12573"/>
                  </a:lnTo>
                  <a:lnTo>
                    <a:pt x="1680591" y="12573"/>
                  </a:lnTo>
                  <a:lnTo>
                    <a:pt x="1644015" y="25400"/>
                  </a:lnTo>
                  <a:lnTo>
                    <a:pt x="1632280" y="143510"/>
                  </a:lnTo>
                  <a:lnTo>
                    <a:pt x="1632991" y="151638"/>
                  </a:lnTo>
                  <a:lnTo>
                    <a:pt x="1660423" y="183057"/>
                  </a:lnTo>
                  <a:lnTo>
                    <a:pt x="1680591" y="185801"/>
                  </a:lnTo>
                  <a:lnTo>
                    <a:pt x="1913763" y="185801"/>
                  </a:lnTo>
                  <a:lnTo>
                    <a:pt x="1950085" y="173482"/>
                  </a:lnTo>
                  <a:lnTo>
                    <a:pt x="1961896" y="152400"/>
                  </a:lnTo>
                  <a:lnTo>
                    <a:pt x="1962581" y="144272"/>
                  </a:lnTo>
                  <a:close/>
                </a:path>
                <a:path w="2929254" h="407669">
                  <a:moveTo>
                    <a:pt x="2000758" y="249809"/>
                  </a:moveTo>
                  <a:lnTo>
                    <a:pt x="1999322" y="241719"/>
                  </a:lnTo>
                  <a:lnTo>
                    <a:pt x="1995766" y="235927"/>
                  </a:lnTo>
                  <a:lnTo>
                    <a:pt x="1990077" y="232435"/>
                  </a:lnTo>
                  <a:lnTo>
                    <a:pt x="1982216" y="231267"/>
                  </a:lnTo>
                  <a:lnTo>
                    <a:pt x="1601089" y="231267"/>
                  </a:lnTo>
                  <a:lnTo>
                    <a:pt x="1594993" y="236728"/>
                  </a:lnTo>
                  <a:lnTo>
                    <a:pt x="1594485" y="247777"/>
                  </a:lnTo>
                  <a:lnTo>
                    <a:pt x="1594231" y="259334"/>
                  </a:lnTo>
                  <a:lnTo>
                    <a:pt x="1599819" y="265049"/>
                  </a:lnTo>
                  <a:lnTo>
                    <a:pt x="1778762" y="265049"/>
                  </a:lnTo>
                  <a:lnTo>
                    <a:pt x="1778762" y="393065"/>
                  </a:lnTo>
                  <a:lnTo>
                    <a:pt x="1780794" y="398018"/>
                  </a:lnTo>
                  <a:lnTo>
                    <a:pt x="1784604" y="401828"/>
                  </a:lnTo>
                  <a:lnTo>
                    <a:pt x="1788033" y="404876"/>
                  </a:lnTo>
                  <a:lnTo>
                    <a:pt x="1792351" y="406273"/>
                  </a:lnTo>
                  <a:lnTo>
                    <a:pt x="1802511" y="406273"/>
                  </a:lnTo>
                  <a:lnTo>
                    <a:pt x="1806956" y="404368"/>
                  </a:lnTo>
                  <a:lnTo>
                    <a:pt x="1810893" y="400431"/>
                  </a:lnTo>
                  <a:lnTo>
                    <a:pt x="1814703" y="397129"/>
                  </a:lnTo>
                  <a:lnTo>
                    <a:pt x="1816481" y="392557"/>
                  </a:lnTo>
                  <a:lnTo>
                    <a:pt x="1816481" y="265049"/>
                  </a:lnTo>
                  <a:lnTo>
                    <a:pt x="1994916" y="265049"/>
                  </a:lnTo>
                  <a:lnTo>
                    <a:pt x="2000758" y="259969"/>
                  </a:lnTo>
                  <a:lnTo>
                    <a:pt x="2000758" y="249809"/>
                  </a:lnTo>
                  <a:close/>
                </a:path>
                <a:path w="2929254" h="407669">
                  <a:moveTo>
                    <a:pt x="2450338" y="47879"/>
                  </a:moveTo>
                  <a:lnTo>
                    <a:pt x="2450274" y="16637"/>
                  </a:lnTo>
                  <a:lnTo>
                    <a:pt x="2448306" y="12192"/>
                  </a:lnTo>
                  <a:lnTo>
                    <a:pt x="2444496" y="9144"/>
                  </a:lnTo>
                  <a:lnTo>
                    <a:pt x="2440559" y="5334"/>
                  </a:lnTo>
                  <a:lnTo>
                    <a:pt x="2435987" y="3429"/>
                  </a:lnTo>
                  <a:lnTo>
                    <a:pt x="2425192" y="3429"/>
                  </a:lnTo>
                  <a:lnTo>
                    <a:pt x="2420620" y="5334"/>
                  </a:lnTo>
                  <a:lnTo>
                    <a:pt x="2416810" y="9144"/>
                  </a:lnTo>
                  <a:lnTo>
                    <a:pt x="2413254" y="12192"/>
                  </a:lnTo>
                  <a:lnTo>
                    <a:pt x="2411603" y="16637"/>
                  </a:lnTo>
                  <a:lnTo>
                    <a:pt x="2411603" y="47879"/>
                  </a:lnTo>
                  <a:lnTo>
                    <a:pt x="2411603" y="81788"/>
                  </a:lnTo>
                  <a:lnTo>
                    <a:pt x="2411603" y="107950"/>
                  </a:lnTo>
                  <a:lnTo>
                    <a:pt x="2410206" y="111633"/>
                  </a:lnTo>
                  <a:lnTo>
                    <a:pt x="2407412" y="113919"/>
                  </a:lnTo>
                  <a:lnTo>
                    <a:pt x="2405253" y="116078"/>
                  </a:lnTo>
                  <a:lnTo>
                    <a:pt x="2400935" y="117094"/>
                  </a:lnTo>
                  <a:lnTo>
                    <a:pt x="2167509" y="117094"/>
                  </a:lnTo>
                  <a:lnTo>
                    <a:pt x="2163445" y="115951"/>
                  </a:lnTo>
                  <a:lnTo>
                    <a:pt x="2161286" y="113792"/>
                  </a:lnTo>
                  <a:lnTo>
                    <a:pt x="2159508" y="111887"/>
                  </a:lnTo>
                  <a:lnTo>
                    <a:pt x="2158619" y="108458"/>
                  </a:lnTo>
                  <a:lnTo>
                    <a:pt x="2158619" y="81788"/>
                  </a:lnTo>
                  <a:lnTo>
                    <a:pt x="2411603" y="81788"/>
                  </a:lnTo>
                  <a:lnTo>
                    <a:pt x="2411603" y="47879"/>
                  </a:lnTo>
                  <a:lnTo>
                    <a:pt x="2158619" y="47879"/>
                  </a:lnTo>
                  <a:lnTo>
                    <a:pt x="2158555" y="17780"/>
                  </a:lnTo>
                  <a:lnTo>
                    <a:pt x="2156714" y="13208"/>
                  </a:lnTo>
                  <a:lnTo>
                    <a:pt x="2153031" y="9906"/>
                  </a:lnTo>
                  <a:lnTo>
                    <a:pt x="2149094" y="5842"/>
                  </a:lnTo>
                  <a:lnTo>
                    <a:pt x="2144395" y="3937"/>
                  </a:lnTo>
                  <a:lnTo>
                    <a:pt x="2133600" y="3937"/>
                  </a:lnTo>
                  <a:lnTo>
                    <a:pt x="2129028" y="5588"/>
                  </a:lnTo>
                  <a:lnTo>
                    <a:pt x="2125599" y="9144"/>
                  </a:lnTo>
                  <a:lnTo>
                    <a:pt x="2121789" y="12954"/>
                  </a:lnTo>
                  <a:lnTo>
                    <a:pt x="2119884" y="17780"/>
                  </a:lnTo>
                  <a:lnTo>
                    <a:pt x="2119985" y="108458"/>
                  </a:lnTo>
                  <a:lnTo>
                    <a:pt x="2120646" y="115951"/>
                  </a:lnTo>
                  <a:lnTo>
                    <a:pt x="2149132" y="148082"/>
                  </a:lnTo>
                  <a:lnTo>
                    <a:pt x="2169795" y="150876"/>
                  </a:lnTo>
                  <a:lnTo>
                    <a:pt x="2399538" y="150876"/>
                  </a:lnTo>
                  <a:lnTo>
                    <a:pt x="2436876" y="138557"/>
                  </a:lnTo>
                  <a:lnTo>
                    <a:pt x="2450338" y="103759"/>
                  </a:lnTo>
                  <a:lnTo>
                    <a:pt x="2450338" y="81788"/>
                  </a:lnTo>
                  <a:lnTo>
                    <a:pt x="2450338" y="47879"/>
                  </a:lnTo>
                  <a:close/>
                </a:path>
                <a:path w="2929254" h="407669">
                  <a:moveTo>
                    <a:pt x="2455545" y="366395"/>
                  </a:moveTo>
                  <a:lnTo>
                    <a:pt x="2449703" y="360807"/>
                  </a:lnTo>
                  <a:lnTo>
                    <a:pt x="2168525" y="360807"/>
                  </a:lnTo>
                  <a:lnTo>
                    <a:pt x="2164080" y="360172"/>
                  </a:lnTo>
                  <a:lnTo>
                    <a:pt x="2162556" y="358775"/>
                  </a:lnTo>
                  <a:lnTo>
                    <a:pt x="2159889" y="356235"/>
                  </a:lnTo>
                  <a:lnTo>
                    <a:pt x="2158619" y="351282"/>
                  </a:lnTo>
                  <a:lnTo>
                    <a:pt x="2158619" y="288290"/>
                  </a:lnTo>
                  <a:lnTo>
                    <a:pt x="2156333" y="282575"/>
                  </a:lnTo>
                  <a:lnTo>
                    <a:pt x="2152015" y="278257"/>
                  </a:lnTo>
                  <a:lnTo>
                    <a:pt x="2148713" y="274574"/>
                  </a:lnTo>
                  <a:lnTo>
                    <a:pt x="2144395" y="272796"/>
                  </a:lnTo>
                  <a:lnTo>
                    <a:pt x="2133473" y="272796"/>
                  </a:lnTo>
                  <a:lnTo>
                    <a:pt x="2128901" y="274828"/>
                  </a:lnTo>
                  <a:lnTo>
                    <a:pt x="2125345" y="278765"/>
                  </a:lnTo>
                  <a:lnTo>
                    <a:pt x="2121789" y="282829"/>
                  </a:lnTo>
                  <a:lnTo>
                    <a:pt x="2119884" y="288290"/>
                  </a:lnTo>
                  <a:lnTo>
                    <a:pt x="2119884" y="348234"/>
                  </a:lnTo>
                  <a:lnTo>
                    <a:pt x="2138730" y="387223"/>
                  </a:lnTo>
                  <a:lnTo>
                    <a:pt x="2165477" y="394716"/>
                  </a:lnTo>
                  <a:lnTo>
                    <a:pt x="2449703" y="394716"/>
                  </a:lnTo>
                  <a:lnTo>
                    <a:pt x="2455545" y="389001"/>
                  </a:lnTo>
                  <a:lnTo>
                    <a:pt x="2455545" y="366395"/>
                  </a:lnTo>
                  <a:close/>
                </a:path>
                <a:path w="2929254" h="407669">
                  <a:moveTo>
                    <a:pt x="2488438" y="212090"/>
                  </a:moveTo>
                  <a:lnTo>
                    <a:pt x="2487028" y="204000"/>
                  </a:lnTo>
                  <a:lnTo>
                    <a:pt x="2483561" y="198208"/>
                  </a:lnTo>
                  <a:lnTo>
                    <a:pt x="2478024" y="194716"/>
                  </a:lnTo>
                  <a:lnTo>
                    <a:pt x="2470404" y="193548"/>
                  </a:lnTo>
                  <a:lnTo>
                    <a:pt x="2088515" y="193548"/>
                  </a:lnTo>
                  <a:lnTo>
                    <a:pt x="2082165" y="198882"/>
                  </a:lnTo>
                  <a:lnTo>
                    <a:pt x="2081784" y="209677"/>
                  </a:lnTo>
                  <a:lnTo>
                    <a:pt x="2081022" y="221488"/>
                  </a:lnTo>
                  <a:lnTo>
                    <a:pt x="2086610" y="227330"/>
                  </a:lnTo>
                  <a:lnTo>
                    <a:pt x="2266442" y="227330"/>
                  </a:lnTo>
                  <a:lnTo>
                    <a:pt x="2266442" y="306070"/>
                  </a:lnTo>
                  <a:lnTo>
                    <a:pt x="2268474" y="310769"/>
                  </a:lnTo>
                  <a:lnTo>
                    <a:pt x="2272284" y="314325"/>
                  </a:lnTo>
                  <a:lnTo>
                    <a:pt x="2275713" y="317246"/>
                  </a:lnTo>
                  <a:lnTo>
                    <a:pt x="2280031" y="318770"/>
                  </a:lnTo>
                  <a:lnTo>
                    <a:pt x="2290191" y="318770"/>
                  </a:lnTo>
                  <a:lnTo>
                    <a:pt x="2294636" y="316865"/>
                  </a:lnTo>
                  <a:lnTo>
                    <a:pt x="2298573" y="312928"/>
                  </a:lnTo>
                  <a:lnTo>
                    <a:pt x="2302383" y="309499"/>
                  </a:lnTo>
                  <a:lnTo>
                    <a:pt x="2304161" y="304800"/>
                  </a:lnTo>
                  <a:lnTo>
                    <a:pt x="2304161" y="227330"/>
                  </a:lnTo>
                  <a:lnTo>
                    <a:pt x="2482723" y="227330"/>
                  </a:lnTo>
                  <a:lnTo>
                    <a:pt x="2488438" y="222250"/>
                  </a:lnTo>
                  <a:lnTo>
                    <a:pt x="2488438" y="212090"/>
                  </a:lnTo>
                  <a:close/>
                </a:path>
                <a:path w="2929254" h="407669">
                  <a:moveTo>
                    <a:pt x="2830576" y="209169"/>
                  </a:moveTo>
                  <a:lnTo>
                    <a:pt x="2794914" y="167894"/>
                  </a:lnTo>
                  <a:lnTo>
                    <a:pt x="2766695" y="141732"/>
                  </a:lnTo>
                  <a:lnTo>
                    <a:pt x="2721064" y="107950"/>
                  </a:lnTo>
                  <a:lnTo>
                    <a:pt x="2704084" y="97536"/>
                  </a:lnTo>
                  <a:lnTo>
                    <a:pt x="2707373" y="89814"/>
                  </a:lnTo>
                  <a:lnTo>
                    <a:pt x="2718892" y="44577"/>
                  </a:lnTo>
                  <a:lnTo>
                    <a:pt x="2720213" y="27813"/>
                  </a:lnTo>
                  <a:lnTo>
                    <a:pt x="2720213" y="21463"/>
                  </a:lnTo>
                  <a:lnTo>
                    <a:pt x="2718054" y="16256"/>
                  </a:lnTo>
                  <a:lnTo>
                    <a:pt x="2713609" y="12319"/>
                  </a:lnTo>
                  <a:lnTo>
                    <a:pt x="2709799" y="9017"/>
                  </a:lnTo>
                  <a:lnTo>
                    <a:pt x="2705227" y="7239"/>
                  </a:lnTo>
                  <a:lnTo>
                    <a:pt x="2699639" y="7239"/>
                  </a:lnTo>
                  <a:lnTo>
                    <a:pt x="2695067" y="6985"/>
                  </a:lnTo>
                  <a:lnTo>
                    <a:pt x="2690749" y="8509"/>
                  </a:lnTo>
                  <a:lnTo>
                    <a:pt x="2686939" y="11938"/>
                  </a:lnTo>
                  <a:lnTo>
                    <a:pt x="2683002" y="15367"/>
                  </a:lnTo>
                  <a:lnTo>
                    <a:pt x="2681097" y="20066"/>
                  </a:lnTo>
                  <a:lnTo>
                    <a:pt x="2681097" y="25908"/>
                  </a:lnTo>
                  <a:lnTo>
                    <a:pt x="2679636" y="46850"/>
                  </a:lnTo>
                  <a:lnTo>
                    <a:pt x="2667978" y="89903"/>
                  </a:lnTo>
                  <a:lnTo>
                    <a:pt x="2642578" y="137325"/>
                  </a:lnTo>
                  <a:lnTo>
                    <a:pt x="2602712" y="184238"/>
                  </a:lnTo>
                  <a:lnTo>
                    <a:pt x="2572258" y="209931"/>
                  </a:lnTo>
                  <a:lnTo>
                    <a:pt x="2569083" y="214630"/>
                  </a:lnTo>
                  <a:lnTo>
                    <a:pt x="2568676" y="219964"/>
                  </a:lnTo>
                  <a:lnTo>
                    <a:pt x="2568067" y="224790"/>
                  </a:lnTo>
                  <a:lnTo>
                    <a:pt x="2569337" y="228981"/>
                  </a:lnTo>
                  <a:lnTo>
                    <a:pt x="2572639" y="232537"/>
                  </a:lnTo>
                  <a:lnTo>
                    <a:pt x="2575814" y="236220"/>
                  </a:lnTo>
                  <a:lnTo>
                    <a:pt x="2579751" y="237998"/>
                  </a:lnTo>
                  <a:lnTo>
                    <a:pt x="2584450" y="237998"/>
                  </a:lnTo>
                  <a:lnTo>
                    <a:pt x="2589911" y="238252"/>
                  </a:lnTo>
                  <a:lnTo>
                    <a:pt x="2594864" y="236982"/>
                  </a:lnTo>
                  <a:lnTo>
                    <a:pt x="2630538" y="207416"/>
                  </a:lnTo>
                  <a:lnTo>
                    <a:pt x="2657221" y="178816"/>
                  </a:lnTo>
                  <a:lnTo>
                    <a:pt x="2683967" y="139763"/>
                  </a:lnTo>
                  <a:lnTo>
                    <a:pt x="2690876" y="126492"/>
                  </a:lnTo>
                  <a:lnTo>
                    <a:pt x="2703284" y="135407"/>
                  </a:lnTo>
                  <a:lnTo>
                    <a:pt x="2740914" y="166370"/>
                  </a:lnTo>
                  <a:lnTo>
                    <a:pt x="2781820" y="207733"/>
                  </a:lnTo>
                  <a:lnTo>
                    <a:pt x="2798953" y="228981"/>
                  </a:lnTo>
                  <a:lnTo>
                    <a:pt x="2803906" y="231902"/>
                  </a:lnTo>
                  <a:lnTo>
                    <a:pt x="2809875" y="232283"/>
                  </a:lnTo>
                  <a:lnTo>
                    <a:pt x="2815209" y="232537"/>
                  </a:lnTo>
                  <a:lnTo>
                    <a:pt x="2819908" y="230886"/>
                  </a:lnTo>
                  <a:lnTo>
                    <a:pt x="2824226" y="227330"/>
                  </a:lnTo>
                  <a:lnTo>
                    <a:pt x="2828163" y="224028"/>
                  </a:lnTo>
                  <a:lnTo>
                    <a:pt x="2830068" y="219837"/>
                  </a:lnTo>
                  <a:lnTo>
                    <a:pt x="2830195" y="213868"/>
                  </a:lnTo>
                  <a:lnTo>
                    <a:pt x="2830576" y="209169"/>
                  </a:lnTo>
                  <a:close/>
                </a:path>
                <a:path w="2929254" h="407669">
                  <a:moveTo>
                    <a:pt x="2929128" y="309372"/>
                  </a:moveTo>
                  <a:lnTo>
                    <a:pt x="2908274" y="270510"/>
                  </a:lnTo>
                  <a:lnTo>
                    <a:pt x="2878328" y="263652"/>
                  </a:lnTo>
                  <a:lnTo>
                    <a:pt x="2606294" y="263652"/>
                  </a:lnTo>
                  <a:lnTo>
                    <a:pt x="2600452" y="269367"/>
                  </a:lnTo>
                  <a:lnTo>
                    <a:pt x="2600591" y="275844"/>
                  </a:lnTo>
                  <a:lnTo>
                    <a:pt x="2600706" y="292354"/>
                  </a:lnTo>
                  <a:lnTo>
                    <a:pt x="2606675" y="297942"/>
                  </a:lnTo>
                  <a:lnTo>
                    <a:pt x="2881503" y="297942"/>
                  </a:lnTo>
                  <a:lnTo>
                    <a:pt x="2885567" y="298958"/>
                  </a:lnTo>
                  <a:lnTo>
                    <a:pt x="2887853" y="300990"/>
                  </a:lnTo>
                  <a:lnTo>
                    <a:pt x="2889631" y="302641"/>
                  </a:lnTo>
                  <a:lnTo>
                    <a:pt x="2890520" y="305689"/>
                  </a:lnTo>
                  <a:lnTo>
                    <a:pt x="2890520" y="393065"/>
                  </a:lnTo>
                  <a:lnTo>
                    <a:pt x="2892425" y="398018"/>
                  </a:lnTo>
                  <a:lnTo>
                    <a:pt x="2896362" y="401828"/>
                  </a:lnTo>
                  <a:lnTo>
                    <a:pt x="2899791" y="404876"/>
                  </a:lnTo>
                  <a:lnTo>
                    <a:pt x="2904109" y="406273"/>
                  </a:lnTo>
                  <a:lnTo>
                    <a:pt x="2914904" y="406273"/>
                  </a:lnTo>
                  <a:lnTo>
                    <a:pt x="2918206" y="405257"/>
                  </a:lnTo>
                  <a:lnTo>
                    <a:pt x="2919857" y="402971"/>
                  </a:lnTo>
                  <a:lnTo>
                    <a:pt x="2926080" y="398272"/>
                  </a:lnTo>
                  <a:lnTo>
                    <a:pt x="2929051" y="393065"/>
                  </a:lnTo>
                  <a:lnTo>
                    <a:pt x="2929128" y="309372"/>
                  </a:lnTo>
                  <a:close/>
                </a:path>
                <a:path w="2929254" h="407669">
                  <a:moveTo>
                    <a:pt x="2929128" y="11938"/>
                  </a:moveTo>
                  <a:lnTo>
                    <a:pt x="2926969" y="7620"/>
                  </a:lnTo>
                  <a:lnTo>
                    <a:pt x="2922397" y="4445"/>
                  </a:lnTo>
                  <a:lnTo>
                    <a:pt x="2918968" y="1524"/>
                  </a:lnTo>
                  <a:lnTo>
                    <a:pt x="2914777" y="0"/>
                  </a:lnTo>
                  <a:lnTo>
                    <a:pt x="2904236" y="0"/>
                  </a:lnTo>
                  <a:lnTo>
                    <a:pt x="2890520" y="94869"/>
                  </a:lnTo>
                  <a:lnTo>
                    <a:pt x="2768092" y="94869"/>
                  </a:lnTo>
                  <a:lnTo>
                    <a:pt x="2763393" y="96393"/>
                  </a:lnTo>
                  <a:lnTo>
                    <a:pt x="2759710" y="99568"/>
                  </a:lnTo>
                  <a:lnTo>
                    <a:pt x="2756662" y="103124"/>
                  </a:lnTo>
                  <a:lnTo>
                    <a:pt x="2755011" y="107061"/>
                  </a:lnTo>
                  <a:lnTo>
                    <a:pt x="2755011" y="116078"/>
                  </a:lnTo>
                  <a:lnTo>
                    <a:pt x="2756662" y="119888"/>
                  </a:lnTo>
                  <a:lnTo>
                    <a:pt x="2759710" y="123063"/>
                  </a:lnTo>
                  <a:lnTo>
                    <a:pt x="2764028" y="126873"/>
                  </a:lnTo>
                  <a:lnTo>
                    <a:pt x="2769108" y="128651"/>
                  </a:lnTo>
                  <a:lnTo>
                    <a:pt x="2890520" y="128651"/>
                  </a:lnTo>
                  <a:lnTo>
                    <a:pt x="2890520" y="212217"/>
                  </a:lnTo>
                  <a:lnTo>
                    <a:pt x="2892425" y="217043"/>
                  </a:lnTo>
                  <a:lnTo>
                    <a:pt x="2899537" y="224155"/>
                  </a:lnTo>
                  <a:lnTo>
                    <a:pt x="2904109" y="225933"/>
                  </a:lnTo>
                  <a:lnTo>
                    <a:pt x="2915031" y="225933"/>
                  </a:lnTo>
                  <a:lnTo>
                    <a:pt x="2919603" y="223901"/>
                  </a:lnTo>
                  <a:lnTo>
                    <a:pt x="2923540" y="219964"/>
                  </a:lnTo>
                  <a:lnTo>
                    <a:pt x="2927350" y="216662"/>
                  </a:lnTo>
                  <a:lnTo>
                    <a:pt x="2929077" y="212217"/>
                  </a:lnTo>
                  <a:lnTo>
                    <a:pt x="2929128" y="1193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5장.</a:t>
            </a:r>
            <a:r>
              <a:rPr spc="-125" dirty="0"/>
              <a:t> </a:t>
            </a:r>
            <a:r>
              <a:rPr spc="20" dirty="0"/>
              <a:t>업무분석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814827" y="4262628"/>
            <a:ext cx="3895725" cy="2067560"/>
            <a:chOff x="2814827" y="4262628"/>
            <a:chExt cx="3895725" cy="2067560"/>
          </a:xfrm>
        </p:grpSpPr>
        <p:sp>
          <p:nvSpPr>
            <p:cNvPr id="10" name="object 10"/>
            <p:cNvSpPr/>
            <p:nvPr/>
          </p:nvSpPr>
          <p:spPr>
            <a:xfrm>
              <a:off x="2891028" y="4338320"/>
              <a:ext cx="3819525" cy="1991360"/>
            </a:xfrm>
            <a:custGeom>
              <a:avLst/>
              <a:gdLst/>
              <a:ahLst/>
              <a:cxnLst/>
              <a:rect l="l" t="t" r="r" b="b"/>
              <a:pathLst>
                <a:path w="3819525" h="1991360">
                  <a:moveTo>
                    <a:pt x="3819144" y="2540"/>
                  </a:moveTo>
                  <a:lnTo>
                    <a:pt x="3817874" y="2540"/>
                  </a:lnTo>
                  <a:lnTo>
                    <a:pt x="3817874" y="0"/>
                  </a:lnTo>
                  <a:lnTo>
                    <a:pt x="3738372" y="0"/>
                  </a:lnTo>
                  <a:lnTo>
                    <a:pt x="3738372" y="2540"/>
                  </a:lnTo>
                  <a:lnTo>
                    <a:pt x="3738372" y="5080"/>
                  </a:lnTo>
                  <a:lnTo>
                    <a:pt x="3738372" y="10160"/>
                  </a:lnTo>
                  <a:lnTo>
                    <a:pt x="3738372" y="1910080"/>
                  </a:lnTo>
                  <a:lnTo>
                    <a:pt x="9144" y="1910080"/>
                  </a:lnTo>
                  <a:lnTo>
                    <a:pt x="4572" y="1910080"/>
                  </a:lnTo>
                  <a:lnTo>
                    <a:pt x="0" y="1910080"/>
                  </a:lnTo>
                  <a:lnTo>
                    <a:pt x="0" y="1981200"/>
                  </a:lnTo>
                  <a:lnTo>
                    <a:pt x="0" y="1988820"/>
                  </a:lnTo>
                  <a:lnTo>
                    <a:pt x="1270" y="1988820"/>
                  </a:lnTo>
                  <a:lnTo>
                    <a:pt x="1270" y="1991360"/>
                  </a:lnTo>
                  <a:lnTo>
                    <a:pt x="3817861" y="1991360"/>
                  </a:lnTo>
                  <a:lnTo>
                    <a:pt x="3817861" y="1988820"/>
                  </a:lnTo>
                  <a:lnTo>
                    <a:pt x="3819144" y="1988820"/>
                  </a:lnTo>
                  <a:lnTo>
                    <a:pt x="3819144" y="1981200"/>
                  </a:lnTo>
                  <a:lnTo>
                    <a:pt x="3819144" y="10160"/>
                  </a:lnTo>
                  <a:lnTo>
                    <a:pt x="3819144" y="254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399" y="4267200"/>
              <a:ext cx="3810000" cy="1981200"/>
            </a:xfrm>
            <a:custGeom>
              <a:avLst/>
              <a:gdLst/>
              <a:ahLst/>
              <a:cxnLst/>
              <a:rect l="l" t="t" r="r" b="b"/>
              <a:pathLst>
                <a:path w="3810000" h="1981200">
                  <a:moveTo>
                    <a:pt x="0" y="1981200"/>
                  </a:moveTo>
                  <a:lnTo>
                    <a:pt x="3810000" y="19812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98394" y="4248759"/>
            <a:ext cx="225552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5" dirty="0">
                <a:latin typeface="굴림"/>
                <a:cs typeface="굴림"/>
              </a:rPr>
              <a:t>문서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및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자료수집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담당자</a:t>
            </a:r>
            <a:r>
              <a:rPr sz="2000" b="1" spc="-1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인터뷰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분석</a:t>
            </a:r>
            <a:r>
              <a:rPr sz="2000" b="1" dirty="0">
                <a:latin typeface="굴림"/>
                <a:cs typeface="굴림"/>
              </a:rPr>
              <a:t>내</a:t>
            </a:r>
            <a:r>
              <a:rPr sz="2000" b="1" spc="40" dirty="0">
                <a:latin typeface="굴림"/>
                <a:cs typeface="굴림"/>
              </a:rPr>
              <a:t>용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정리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업무</a:t>
            </a:r>
            <a:r>
              <a:rPr sz="2000" b="1" dirty="0">
                <a:latin typeface="굴림"/>
                <a:cs typeface="굴림"/>
              </a:rPr>
              <a:t>분</a:t>
            </a:r>
            <a:r>
              <a:rPr sz="2000" b="1" spc="40" dirty="0">
                <a:latin typeface="굴림"/>
                <a:cs typeface="굴림"/>
              </a:rPr>
              <a:t>석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사례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5.2</a:t>
            </a:r>
            <a:r>
              <a:rPr sz="3000" spc="-80" dirty="0"/>
              <a:t> </a:t>
            </a:r>
            <a:r>
              <a:rPr sz="3000" spc="35" dirty="0"/>
              <a:t>문서</a:t>
            </a:r>
            <a:r>
              <a:rPr sz="3000" spc="-75" dirty="0"/>
              <a:t> </a:t>
            </a:r>
            <a:r>
              <a:rPr sz="3000" spc="55" dirty="0"/>
              <a:t>및</a:t>
            </a:r>
            <a:r>
              <a:rPr sz="3000" spc="-60" dirty="0"/>
              <a:t> </a:t>
            </a:r>
            <a:r>
              <a:rPr sz="3000" spc="35" dirty="0"/>
              <a:t>자료</a:t>
            </a:r>
            <a:r>
              <a:rPr sz="3000" spc="-80" dirty="0"/>
              <a:t> </a:t>
            </a:r>
            <a:r>
              <a:rPr sz="3000" spc="15" dirty="0"/>
              <a:t>수집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238490" cy="26765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고유</a:t>
            </a:r>
            <a:r>
              <a:rPr sz="20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0" dirty="0">
                <a:solidFill>
                  <a:srgbClr val="3333CC"/>
                </a:solidFill>
                <a:latin typeface="굴림"/>
                <a:cs typeface="굴림"/>
              </a:rPr>
              <a:t>업무를</a:t>
            </a:r>
            <a:r>
              <a:rPr sz="2000" b="1" spc="-9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위한</a:t>
            </a:r>
            <a:r>
              <a:rPr sz="20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문서들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140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주체와의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상호작용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만들어지는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아닌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고유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자체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를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위해서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만들어지고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관리되는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문서들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5" dirty="0">
                <a:latin typeface="굴림"/>
                <a:cs typeface="굴림"/>
              </a:rPr>
              <a:t>&lt;그림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5.2&gt;의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매뉴얼에서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입고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전표</a:t>
            </a:r>
            <a:endParaRPr sz="1800">
              <a:latin typeface="굴림"/>
              <a:cs typeface="굴림"/>
            </a:endParaRPr>
          </a:p>
          <a:p>
            <a:pPr marL="756285" marR="81280" lvl="1" indent="-287020">
              <a:lnSpc>
                <a:spcPct val="110000"/>
              </a:lnSpc>
              <a:spcBef>
                <a:spcPts val="434"/>
              </a:spcBef>
              <a:buFont typeface="Symbol"/>
              <a:buChar char=""/>
              <a:tabLst>
                <a:tab pos="831215" algn="l"/>
                <a:tab pos="831850" algn="l"/>
              </a:tabLst>
            </a:pPr>
            <a:r>
              <a:rPr dirty="0"/>
              <a:t>	</a:t>
            </a:r>
            <a:r>
              <a:rPr sz="1800" b="1" spc="10" dirty="0">
                <a:latin typeface="굴림"/>
                <a:cs typeface="굴림"/>
              </a:rPr>
              <a:t>누군가가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보냈거나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누구에게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보내어지기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위해서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작성하는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것이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아니고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창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고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관리의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필요에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만드는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것</a:t>
            </a:r>
            <a:endParaRPr sz="1800">
              <a:latin typeface="굴림"/>
              <a:cs typeface="굴림"/>
            </a:endParaRPr>
          </a:p>
          <a:p>
            <a:pPr marL="756285" marR="6350" lvl="1" indent="-287020">
              <a:lnSpc>
                <a:spcPct val="110100"/>
              </a:lnSpc>
              <a:spcBef>
                <a:spcPts val="430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이러한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문서들은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대외에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오픈된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아니기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때문에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담당자를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직접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찾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아가서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얻어야하는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많다.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5.2</a:t>
            </a:r>
            <a:r>
              <a:rPr sz="3000" spc="-80" dirty="0"/>
              <a:t> </a:t>
            </a:r>
            <a:r>
              <a:rPr sz="3000" spc="35" dirty="0"/>
              <a:t>문서</a:t>
            </a:r>
            <a:r>
              <a:rPr sz="3000" spc="-75" dirty="0"/>
              <a:t> </a:t>
            </a:r>
            <a:r>
              <a:rPr sz="3000" spc="55" dirty="0"/>
              <a:t>및</a:t>
            </a:r>
            <a:r>
              <a:rPr sz="3000" spc="-60" dirty="0"/>
              <a:t> </a:t>
            </a:r>
            <a:r>
              <a:rPr sz="3000" spc="35" dirty="0"/>
              <a:t>자료</a:t>
            </a:r>
            <a:r>
              <a:rPr sz="3000" spc="-80" dirty="0"/>
              <a:t> </a:t>
            </a:r>
            <a:r>
              <a:rPr sz="3000" spc="15" dirty="0"/>
              <a:t>수집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905000"/>
            <a:ext cx="6248400" cy="39687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87700" y="5906515"/>
            <a:ext cx="2090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5.4&gt;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입고전표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양식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20228" y="548640"/>
            <a:ext cx="828040" cy="5318760"/>
            <a:chOff x="7920228" y="548640"/>
            <a:chExt cx="828040" cy="5318760"/>
          </a:xfrm>
        </p:grpSpPr>
        <p:sp>
          <p:nvSpPr>
            <p:cNvPr id="6" name="object 6"/>
            <p:cNvSpPr/>
            <p:nvPr/>
          </p:nvSpPr>
          <p:spPr>
            <a:xfrm>
              <a:off x="7924800" y="1905000"/>
              <a:ext cx="0" cy="3962400"/>
            </a:xfrm>
            <a:custGeom>
              <a:avLst/>
              <a:gdLst/>
              <a:ahLst/>
              <a:cxnLst/>
              <a:rect l="l" t="t" r="r" b="b"/>
              <a:pathLst>
                <a:path h="3962400">
                  <a:moveTo>
                    <a:pt x="0" y="0"/>
                  </a:moveTo>
                  <a:lnTo>
                    <a:pt x="0" y="3962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2876" y="548640"/>
              <a:ext cx="214883" cy="2164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267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5.3</a:t>
            </a:r>
            <a:r>
              <a:rPr sz="3000" spc="-85" dirty="0"/>
              <a:t> </a:t>
            </a:r>
            <a:r>
              <a:rPr sz="3000" spc="25" dirty="0"/>
              <a:t>담당자</a:t>
            </a:r>
            <a:r>
              <a:rPr sz="3000" spc="-95" dirty="0"/>
              <a:t> </a:t>
            </a:r>
            <a:r>
              <a:rPr sz="3000" spc="15" dirty="0"/>
              <a:t>인터뷰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790180" cy="23660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인터뷰의</a:t>
            </a:r>
            <a:r>
              <a:rPr sz="2000" b="1" spc="-13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필요성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문서들만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가지고는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충분히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파악할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없다.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문서에서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불명확한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점을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분명히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할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실제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업무에서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중요한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정보와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그렇지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않은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정보를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분리할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필요가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현재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문제점은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실무자들이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가장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알고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spc="15" dirty="0">
                <a:latin typeface="굴림"/>
                <a:cs typeface="굴림"/>
              </a:rPr>
              <a:t>**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그러나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인터뷰는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어렵다.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411" y="3886200"/>
            <a:ext cx="2266188" cy="2286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267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5.3</a:t>
            </a:r>
            <a:r>
              <a:rPr sz="3000" spc="-85" dirty="0"/>
              <a:t> </a:t>
            </a:r>
            <a:r>
              <a:rPr sz="3000" spc="25" dirty="0"/>
              <a:t>담당자</a:t>
            </a:r>
            <a:r>
              <a:rPr sz="3000" spc="-95" dirty="0"/>
              <a:t> </a:t>
            </a:r>
            <a:r>
              <a:rPr sz="3000" spc="15" dirty="0"/>
              <a:t>인터뷰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12784" cy="35737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인터뷰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계획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(1)</a:t>
            </a:r>
            <a:endParaRPr sz="1400">
              <a:latin typeface="굴림"/>
              <a:cs typeface="굴림"/>
            </a:endParaRPr>
          </a:p>
          <a:p>
            <a:pPr marL="831215" lvl="1" indent="-36195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831215" algn="l"/>
                <a:tab pos="831850" algn="l"/>
              </a:tabLst>
            </a:pPr>
            <a:r>
              <a:rPr sz="1800" b="1" spc="10" dirty="0">
                <a:latin typeface="굴림"/>
                <a:cs typeface="굴림"/>
              </a:rPr>
              <a:t>인터뷰를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통해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무엇을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얻고자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하는지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명확한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목표를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수립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파악이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주목적인지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문제점의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도출이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주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목적인지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담당자와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친분을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쌓는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목적인지</a:t>
            </a:r>
            <a:endParaRPr sz="180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데이터베이스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관련된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인터뷰의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일반적인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목적은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조직의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처리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와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결정을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내리는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활동,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요구되는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기능에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정보를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수집하는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일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정보가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어디로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와서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어디로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흘러가는지,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형식은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어떠한지,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하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루에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정도의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빈도로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발생하는지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등을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파악하도록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준비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대상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최대한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숙지한다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매뉴얼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등을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통해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용어에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대해서도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숙지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267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5.3</a:t>
            </a:r>
            <a:r>
              <a:rPr sz="3000" spc="-85" dirty="0"/>
              <a:t> </a:t>
            </a:r>
            <a:r>
              <a:rPr sz="3000" spc="25" dirty="0"/>
              <a:t>담당자</a:t>
            </a:r>
            <a:r>
              <a:rPr sz="3000" spc="-95" dirty="0"/>
              <a:t> </a:t>
            </a:r>
            <a:r>
              <a:rPr sz="3000" spc="15" dirty="0"/>
              <a:t>인터뷰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38820" cy="41776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인터뷰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계획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(2)</a:t>
            </a:r>
            <a:endParaRPr sz="14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누구와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인터뷰할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것인가를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결정한다</a:t>
            </a:r>
            <a:endParaRPr sz="1800">
              <a:latin typeface="굴림"/>
              <a:cs typeface="굴림"/>
            </a:endParaRPr>
          </a:p>
          <a:p>
            <a:pPr marL="1230630" lvl="2" indent="-303530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229995" algn="l"/>
                <a:tab pos="1230630" algn="l"/>
              </a:tabLst>
            </a:pPr>
            <a:r>
              <a:rPr sz="1800" b="1" spc="10" dirty="0">
                <a:latin typeface="굴림"/>
                <a:cs typeface="굴림"/>
              </a:rPr>
              <a:t>데이터의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수집이나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파악을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위해서는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일선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담당자를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만나는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필요</a:t>
            </a:r>
            <a:endParaRPr sz="1800">
              <a:latin typeface="굴림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의사결정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구조나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경영적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측면에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관련된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중간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관리자를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만나는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것이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필요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인터뷰에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응하는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사람이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미리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준비할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있도록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배려한다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인터뷰할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내용을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사전에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알려주고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얻고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싶은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자료가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있다면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인터뷰시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가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b="1" spc="10" dirty="0">
                <a:latin typeface="굴림"/>
                <a:cs typeface="굴림"/>
              </a:rPr>
              <a:t>져오도록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미리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요청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업무에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지장이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가지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않도록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시간을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계획한다.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가급적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담당자가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가장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여유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시간에,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한시간을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넘지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않도록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질문하고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싶은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내용을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미리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작성한다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분석자가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사람이라면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인터뷰시의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역할을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분담한다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267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5.3</a:t>
            </a:r>
            <a:r>
              <a:rPr sz="3000" spc="-85" dirty="0"/>
              <a:t> </a:t>
            </a:r>
            <a:r>
              <a:rPr sz="3000" spc="25" dirty="0"/>
              <a:t>담당자</a:t>
            </a:r>
            <a:r>
              <a:rPr sz="3000" spc="-95" dirty="0"/>
              <a:t> </a:t>
            </a:r>
            <a:r>
              <a:rPr sz="3000" spc="15" dirty="0"/>
              <a:t>인터뷰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12784" cy="37261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질문의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준비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(1)</a:t>
            </a:r>
            <a:endParaRPr sz="1400">
              <a:latin typeface="굴림"/>
              <a:cs typeface="굴림"/>
            </a:endParaRPr>
          </a:p>
          <a:p>
            <a:pPr marL="756285" marR="15557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열린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질문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고정되어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답을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요구하는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것이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아니라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대상자의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생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각을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자유롭게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표현할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있도록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질문하는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것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5" dirty="0">
                <a:latin typeface="굴림"/>
                <a:cs typeface="굴림"/>
              </a:rPr>
              <a:t>예)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“</a:t>
            </a:r>
            <a:r>
              <a:rPr sz="1800" b="1" spc="10" dirty="0">
                <a:latin typeface="굴림"/>
                <a:cs typeface="굴림"/>
              </a:rPr>
              <a:t>업무를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하시면서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가장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애로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사항이라고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생각하시는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무엇입니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b="1" spc="10" dirty="0">
                <a:latin typeface="굴림"/>
                <a:cs typeface="굴림"/>
              </a:rPr>
              <a:t>까?</a:t>
            </a:r>
            <a:r>
              <a:rPr sz="1800" b="1" spc="10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의도와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방향으로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흘러갈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위험성이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있음</a:t>
            </a:r>
            <a:endParaRPr sz="1800">
              <a:latin typeface="굴림"/>
              <a:cs typeface="굴림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"/>
              <a:buChar char="•"/>
            </a:pPr>
            <a:endParaRPr sz="2350">
              <a:latin typeface="굴림"/>
              <a:cs typeface="굴림"/>
            </a:endParaRPr>
          </a:p>
          <a:p>
            <a:pPr marL="756285" lvl="1" indent="-287020" algn="just">
              <a:lnSpc>
                <a:spcPct val="100000"/>
              </a:lnSpc>
              <a:buFont typeface=""/>
              <a:buChar char="–"/>
              <a:tabLst>
                <a:tab pos="756920" algn="l"/>
              </a:tabLst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닫힌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질문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열린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질문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사용할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질문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유형으로서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인터뷰에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응하</a:t>
            </a:r>
            <a:endParaRPr sz="1800">
              <a:latin typeface="굴림"/>
              <a:cs typeface="굴림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1800" b="1" spc="30" dirty="0">
                <a:latin typeface="굴림"/>
                <a:cs typeface="굴림"/>
              </a:rPr>
              <a:t>는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사람에게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지정되어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몇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가지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답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중에서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고르도록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제약을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질문</a:t>
            </a:r>
            <a:endParaRPr sz="1800">
              <a:latin typeface="굴림"/>
              <a:cs typeface="굴림"/>
            </a:endParaRPr>
          </a:p>
          <a:p>
            <a:pPr marL="1155700" marR="81280" lvl="2" indent="-228600" algn="just">
              <a:lnSpc>
                <a:spcPct val="100000"/>
              </a:lnSpc>
              <a:spcBef>
                <a:spcPts val="335"/>
              </a:spcBef>
              <a:buFont typeface=""/>
              <a:buChar char="•"/>
              <a:tabLst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예)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“</a:t>
            </a:r>
            <a:r>
              <a:rPr sz="1800" b="1" spc="15" dirty="0">
                <a:latin typeface="굴림"/>
                <a:cs typeface="굴림"/>
              </a:rPr>
              <a:t>재고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관리가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잘되지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않는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이유는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제품의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추적의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어려움,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보관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공간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부족,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수작업에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부정확한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관리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중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어느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것이라고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생각하십니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까?</a:t>
            </a:r>
            <a:r>
              <a:rPr sz="1800" b="1" spc="10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267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5.3</a:t>
            </a:r>
            <a:r>
              <a:rPr sz="3000" spc="-85" dirty="0"/>
              <a:t> </a:t>
            </a:r>
            <a:r>
              <a:rPr sz="3000" spc="25" dirty="0"/>
              <a:t>담당자</a:t>
            </a:r>
            <a:r>
              <a:rPr sz="3000" spc="-95" dirty="0"/>
              <a:t> </a:t>
            </a:r>
            <a:r>
              <a:rPr sz="3000" spc="15" dirty="0"/>
              <a:t>인터뷰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67700" cy="21894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질문의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준비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(2)</a:t>
            </a:r>
            <a:endParaRPr sz="1400">
              <a:latin typeface="굴림"/>
              <a:cs typeface="굴림"/>
            </a:endParaRPr>
          </a:p>
          <a:p>
            <a:pPr marL="756285" marR="1847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추가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질문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대상자의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답변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중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명확히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알고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싶은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부분이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있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때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사용하는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질문으로서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앞에서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던진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질문에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보충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질문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추가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질문은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분석가가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답변을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듣고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이해하고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있음을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상대방에게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전달할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있으며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열린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질문이나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닫힌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질문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어느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것이나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될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  <a:p>
            <a:pPr marL="1155700" marR="27940" lvl="2" indent="-228600">
              <a:lnSpc>
                <a:spcPct val="100000"/>
              </a:lnSpc>
              <a:spcBef>
                <a:spcPts val="33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예)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“</a:t>
            </a:r>
            <a:r>
              <a:rPr sz="1800" b="1" spc="15" dirty="0">
                <a:latin typeface="굴림"/>
                <a:cs typeface="굴림"/>
              </a:rPr>
              <a:t>정보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시스템이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없어서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발생하는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문제를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예를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하나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들어주시겠습니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까?</a:t>
            </a:r>
            <a:r>
              <a:rPr sz="1800" b="1" spc="10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267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5.3</a:t>
            </a:r>
            <a:r>
              <a:rPr sz="3000" spc="-85" dirty="0"/>
              <a:t> </a:t>
            </a:r>
            <a:r>
              <a:rPr sz="3000" spc="25" dirty="0"/>
              <a:t>담당자</a:t>
            </a:r>
            <a:r>
              <a:rPr sz="3000" spc="-95" dirty="0"/>
              <a:t> </a:t>
            </a:r>
            <a:r>
              <a:rPr sz="3000" spc="15" dirty="0"/>
              <a:t>인터뷰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67700" cy="31896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인터뷰시</a:t>
            </a:r>
            <a:r>
              <a:rPr sz="2000" b="1" spc="-13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주의사항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대상자는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대부분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인터뷰에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소극적이다.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인터뷰를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주도적으로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진행할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필요가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인터뷰가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잡담이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되거나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인터뷰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대상자의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하소연을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듣는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것으로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끝난다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5" dirty="0">
                <a:latin typeface="굴림"/>
                <a:cs typeface="굴림"/>
              </a:rPr>
              <a:t>면..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분석가는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대상자가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편안하게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이야기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할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있도록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분위기를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조성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많은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경우에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현업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담당자들은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분석가들에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대하여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우호적인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감정보다는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10" dirty="0">
                <a:latin typeface="굴림"/>
                <a:cs typeface="굴림"/>
              </a:rPr>
              <a:t>귀찮거나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비협조적인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태도를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가지고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  <a:p>
            <a:pPr marL="756285" marR="3365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어떤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사안들은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현업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담당자들에게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매우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민감할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때문에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질문에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신중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하여야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091805" cy="16529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도구를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이용한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정리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자료의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수집과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분석이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끝나면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분량의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문서들이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쌓인다.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이러한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문서들을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체계적으로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분석하여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정리하고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사용할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있도록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0" dirty="0">
                <a:latin typeface="굴림"/>
                <a:cs typeface="굴림"/>
              </a:rPr>
              <a:t>준비할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필요가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있음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자료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정리에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케이스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도구(case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tool)가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이용됨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199" y="1810511"/>
              <a:ext cx="5916583" cy="4133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381000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분석내용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정리의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3847" y="6058915"/>
            <a:ext cx="4377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5.6&gt;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dirty="0">
                <a:latin typeface="돋움"/>
                <a:cs typeface="돋움"/>
              </a:rPr>
              <a:t>조직-데이터-기능-프로세스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통합</a:t>
            </a:r>
            <a:r>
              <a:rPr sz="1400" b="1" spc="-40" dirty="0">
                <a:latin typeface="돋움"/>
                <a:cs typeface="돋움"/>
              </a:rPr>
              <a:t> </a:t>
            </a:r>
            <a:r>
              <a:rPr sz="1400" b="1" dirty="0">
                <a:latin typeface="돋움"/>
                <a:cs typeface="돋움"/>
              </a:rPr>
              <a:t>뷰(ARIS)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2232" y="2308860"/>
          <a:ext cx="1087755" cy="122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38400" y="990600"/>
            <a:ext cx="1226820" cy="617220"/>
            <a:chOff x="2438400" y="990600"/>
            <a:chExt cx="1226820" cy="617220"/>
          </a:xfrm>
        </p:grpSpPr>
        <p:sp>
          <p:nvSpPr>
            <p:cNvPr id="4" name="object 4"/>
            <p:cNvSpPr/>
            <p:nvPr/>
          </p:nvSpPr>
          <p:spPr>
            <a:xfrm>
              <a:off x="2463800" y="1015999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19">
                  <a:moveTo>
                    <a:pt x="1200912" y="0"/>
                  </a:moveTo>
                  <a:lnTo>
                    <a:pt x="1146556" y="0"/>
                  </a:lnTo>
                  <a:lnTo>
                    <a:pt x="1146556" y="3810"/>
                  </a:lnTo>
                  <a:lnTo>
                    <a:pt x="1146556" y="29210"/>
                  </a:lnTo>
                  <a:lnTo>
                    <a:pt x="1146556" y="34290"/>
                  </a:lnTo>
                  <a:lnTo>
                    <a:pt x="1146556" y="46990"/>
                  </a:lnTo>
                  <a:lnTo>
                    <a:pt x="1146556" y="537210"/>
                  </a:lnTo>
                  <a:lnTo>
                    <a:pt x="46355" y="537210"/>
                  </a:lnTo>
                  <a:lnTo>
                    <a:pt x="34798" y="537210"/>
                  </a:lnTo>
                  <a:lnTo>
                    <a:pt x="28956" y="537210"/>
                  </a:lnTo>
                  <a:lnTo>
                    <a:pt x="3556" y="537210"/>
                  </a:lnTo>
                  <a:lnTo>
                    <a:pt x="3556" y="3810"/>
                  </a:lnTo>
                  <a:lnTo>
                    <a:pt x="1146556" y="3810"/>
                  </a:lnTo>
                  <a:lnTo>
                    <a:pt x="1146556" y="0"/>
                  </a:lnTo>
                  <a:lnTo>
                    <a:pt x="0" y="0"/>
                  </a:lnTo>
                  <a:lnTo>
                    <a:pt x="0" y="3556"/>
                  </a:lnTo>
                  <a:lnTo>
                    <a:pt x="0" y="3810"/>
                  </a:lnTo>
                  <a:lnTo>
                    <a:pt x="0" y="537210"/>
                  </a:lnTo>
                  <a:lnTo>
                    <a:pt x="0" y="556260"/>
                  </a:lnTo>
                  <a:lnTo>
                    <a:pt x="0" y="591820"/>
                  </a:lnTo>
                  <a:lnTo>
                    <a:pt x="1200912" y="591820"/>
                  </a:lnTo>
                  <a:lnTo>
                    <a:pt x="1200912" y="556260"/>
                  </a:lnTo>
                  <a:lnTo>
                    <a:pt x="1200912" y="34290"/>
                  </a:lnTo>
                  <a:lnTo>
                    <a:pt x="1200912" y="3810"/>
                  </a:lnTo>
                  <a:lnTo>
                    <a:pt x="1200912" y="3556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10195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0" y="990599"/>
              <a:ext cx="1201420" cy="591820"/>
            </a:xfrm>
            <a:custGeom>
              <a:avLst/>
              <a:gdLst/>
              <a:ahLst/>
              <a:cxnLst/>
              <a:rect l="l" t="t" r="r" b="b"/>
              <a:pathLst>
                <a:path w="1201420" h="591819">
                  <a:moveTo>
                    <a:pt x="1154557" y="46990"/>
                  </a:moveTo>
                  <a:lnTo>
                    <a:pt x="1143000" y="46990"/>
                  </a:lnTo>
                  <a:lnTo>
                    <a:pt x="1143000" y="58420"/>
                  </a:lnTo>
                  <a:lnTo>
                    <a:pt x="1143000" y="533400"/>
                  </a:lnTo>
                  <a:lnTo>
                    <a:pt x="57912" y="533400"/>
                  </a:lnTo>
                  <a:lnTo>
                    <a:pt x="57912" y="58420"/>
                  </a:lnTo>
                  <a:lnTo>
                    <a:pt x="1143000" y="58420"/>
                  </a:lnTo>
                  <a:lnTo>
                    <a:pt x="1143000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533400"/>
                  </a:lnTo>
                  <a:lnTo>
                    <a:pt x="46355" y="544830"/>
                  </a:lnTo>
                  <a:lnTo>
                    <a:pt x="1154557" y="544830"/>
                  </a:lnTo>
                  <a:lnTo>
                    <a:pt x="1154557" y="533400"/>
                  </a:lnTo>
                  <a:lnTo>
                    <a:pt x="1154557" y="58420"/>
                  </a:lnTo>
                  <a:lnTo>
                    <a:pt x="1154557" y="57912"/>
                  </a:lnTo>
                  <a:lnTo>
                    <a:pt x="1154557" y="46990"/>
                  </a:lnTo>
                  <a:close/>
                </a:path>
                <a:path w="1201420" h="591819">
                  <a:moveTo>
                    <a:pt x="1200912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556260"/>
                  </a:lnTo>
                  <a:lnTo>
                    <a:pt x="0" y="591820"/>
                  </a:lnTo>
                  <a:lnTo>
                    <a:pt x="1200912" y="591820"/>
                  </a:lnTo>
                  <a:lnTo>
                    <a:pt x="1200912" y="556514"/>
                  </a:lnTo>
                  <a:lnTo>
                    <a:pt x="1200912" y="556260"/>
                  </a:lnTo>
                  <a:lnTo>
                    <a:pt x="1200912" y="34798"/>
                  </a:lnTo>
                  <a:lnTo>
                    <a:pt x="1166114" y="34798"/>
                  </a:lnTo>
                  <a:lnTo>
                    <a:pt x="1166114" y="556260"/>
                  </a:lnTo>
                  <a:lnTo>
                    <a:pt x="34798" y="556260"/>
                  </a:lnTo>
                  <a:lnTo>
                    <a:pt x="34798" y="34290"/>
                  </a:lnTo>
                  <a:lnTo>
                    <a:pt x="1200912" y="34290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84754" y="1095247"/>
            <a:ext cx="110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1014793"/>
            <a:ext cx="1177925" cy="567690"/>
            <a:chOff x="4000309" y="1014793"/>
            <a:chExt cx="1177925" cy="567690"/>
          </a:xfrm>
        </p:grpSpPr>
        <p:sp>
          <p:nvSpPr>
            <p:cNvPr id="9" name="object 9"/>
            <p:cNvSpPr/>
            <p:nvPr/>
          </p:nvSpPr>
          <p:spPr>
            <a:xfrm>
              <a:off x="4025900" y="1040129"/>
              <a:ext cx="1152525" cy="542290"/>
            </a:xfrm>
            <a:custGeom>
              <a:avLst/>
              <a:gdLst/>
              <a:ahLst/>
              <a:cxnLst/>
              <a:rect l="l" t="t" r="r" b="b"/>
              <a:pathLst>
                <a:path w="1152525" h="54229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889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2290"/>
                  </a:lnTo>
                  <a:lnTo>
                    <a:pt x="1152144" y="542290"/>
                  </a:lnTo>
                  <a:lnTo>
                    <a:pt x="1152144" y="533400"/>
                  </a:lnTo>
                  <a:lnTo>
                    <a:pt x="1152144" y="889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10195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10195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1095247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1014793"/>
            <a:ext cx="1177925" cy="567690"/>
            <a:chOff x="5524309" y="1014793"/>
            <a:chExt cx="1177925" cy="567690"/>
          </a:xfrm>
        </p:grpSpPr>
        <p:sp>
          <p:nvSpPr>
            <p:cNvPr id="14" name="object 14"/>
            <p:cNvSpPr/>
            <p:nvPr/>
          </p:nvSpPr>
          <p:spPr>
            <a:xfrm>
              <a:off x="5549900" y="1040129"/>
              <a:ext cx="1152525" cy="542290"/>
            </a:xfrm>
            <a:custGeom>
              <a:avLst/>
              <a:gdLst/>
              <a:ahLst/>
              <a:cxnLst/>
              <a:rect l="l" t="t" r="r" b="b"/>
              <a:pathLst>
                <a:path w="1152525" h="54229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889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2290"/>
                  </a:lnTo>
                  <a:lnTo>
                    <a:pt x="1152144" y="542290"/>
                  </a:lnTo>
                  <a:lnTo>
                    <a:pt x="1152144" y="533400"/>
                  </a:lnTo>
                  <a:lnTo>
                    <a:pt x="1152144" y="889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10195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10195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1095247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1014793"/>
            <a:ext cx="1177925" cy="567690"/>
            <a:chOff x="7048309" y="1014793"/>
            <a:chExt cx="1177925" cy="567690"/>
          </a:xfrm>
        </p:grpSpPr>
        <p:sp>
          <p:nvSpPr>
            <p:cNvPr id="19" name="object 19"/>
            <p:cNvSpPr/>
            <p:nvPr/>
          </p:nvSpPr>
          <p:spPr>
            <a:xfrm>
              <a:off x="7073900" y="1040129"/>
              <a:ext cx="1152525" cy="542290"/>
            </a:xfrm>
            <a:custGeom>
              <a:avLst/>
              <a:gdLst/>
              <a:ahLst/>
              <a:cxnLst/>
              <a:rect l="l" t="t" r="r" b="b"/>
              <a:pathLst>
                <a:path w="1152525" h="54229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889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2290"/>
                  </a:lnTo>
                  <a:lnTo>
                    <a:pt x="1152144" y="542290"/>
                  </a:lnTo>
                  <a:lnTo>
                    <a:pt x="1152144" y="533400"/>
                  </a:lnTo>
                  <a:lnTo>
                    <a:pt x="1152144" y="889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10195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10195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1095247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252727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233425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308736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826509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3810"/>
                </a:lnTo>
                <a:lnTo>
                  <a:pt x="0" y="8890"/>
                </a:lnTo>
                <a:lnTo>
                  <a:pt x="0" y="511810"/>
                </a:lnTo>
                <a:lnTo>
                  <a:pt x="20828" y="51181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588509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3810"/>
                </a:lnTo>
                <a:lnTo>
                  <a:pt x="0" y="8890"/>
                </a:lnTo>
                <a:lnTo>
                  <a:pt x="0" y="511810"/>
                </a:lnTo>
                <a:lnTo>
                  <a:pt x="20828" y="51181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7127" y="1014983"/>
          <a:ext cx="1149985" cy="427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모델링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도구의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4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4005071" y="2552700"/>
            <a:ext cx="1752600" cy="76200"/>
            <a:chOff x="4005071" y="2552700"/>
            <a:chExt cx="1752600" cy="7620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5071" y="2552700"/>
              <a:ext cx="228600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9071" y="2552700"/>
              <a:ext cx="228600" cy="76200"/>
            </a:xfrm>
            <a:prstGeom prst="rect">
              <a:avLst/>
            </a:prstGeom>
          </p:spPr>
        </p:pic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216400" y="2310383"/>
          <a:ext cx="1270635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8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871716" y="4450079"/>
            <a:ext cx="30480" cy="628650"/>
          </a:xfrm>
          <a:custGeom>
            <a:avLst/>
            <a:gdLst/>
            <a:ahLst/>
            <a:cxnLst/>
            <a:rect l="l" t="t" r="r" b="b"/>
            <a:pathLst>
              <a:path w="30479" h="628650">
                <a:moveTo>
                  <a:pt x="29972" y="0"/>
                </a:moveTo>
                <a:lnTo>
                  <a:pt x="0" y="0"/>
                </a:lnTo>
                <a:lnTo>
                  <a:pt x="0" y="3810"/>
                </a:lnTo>
                <a:lnTo>
                  <a:pt x="0" y="8890"/>
                </a:lnTo>
                <a:lnTo>
                  <a:pt x="0" y="608330"/>
                </a:lnTo>
                <a:lnTo>
                  <a:pt x="20828" y="608330"/>
                </a:lnTo>
                <a:lnTo>
                  <a:pt x="20828" y="628650"/>
                </a:lnTo>
                <a:lnTo>
                  <a:pt x="29972" y="62865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741923" y="2308860"/>
          <a:ext cx="1094739" cy="275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  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50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6892543" y="3792220"/>
            <a:ext cx="9525" cy="433070"/>
          </a:xfrm>
          <a:custGeom>
            <a:avLst/>
            <a:gdLst/>
            <a:ahLst/>
            <a:cxnLst/>
            <a:rect l="l" t="t" r="r" b="b"/>
            <a:pathLst>
              <a:path w="9525" h="433070">
                <a:moveTo>
                  <a:pt x="0" y="433069"/>
                </a:moveTo>
                <a:lnTo>
                  <a:pt x="9144" y="433069"/>
                </a:lnTo>
                <a:lnTo>
                  <a:pt x="9144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069328" y="2308860"/>
          <a:ext cx="1089659" cy="3244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8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2295144" y="1014983"/>
            <a:ext cx="5862955" cy="1614170"/>
            <a:chOff x="2295144" y="1014983"/>
            <a:chExt cx="5862955" cy="161417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3428" y="2552700"/>
              <a:ext cx="228600" cy="76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895600" y="1552955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1143000" y="0"/>
                  </a:moveTo>
                  <a:lnTo>
                    <a:pt x="0" y="762000"/>
                  </a:lnTo>
                </a:path>
                <a:path w="5257800" h="762000">
                  <a:moveTo>
                    <a:pt x="2272284" y="0"/>
                  </a:moveTo>
                  <a:lnTo>
                    <a:pt x="5257800" y="7467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144" y="1014983"/>
              <a:ext cx="161544" cy="237744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분석내용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정리의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1371600"/>
            <a:ext cx="4953000" cy="4885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5906515"/>
            <a:ext cx="2741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5.7&gt;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데이터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dirty="0">
                <a:latin typeface="돋움"/>
                <a:cs typeface="돋움"/>
              </a:rPr>
              <a:t>흐름도(AONIX)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분석내용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정리의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209800"/>
            <a:ext cx="6553200" cy="38084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9251" y="6058915"/>
            <a:ext cx="2533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9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5.8&gt;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dirty="0">
                <a:latin typeface="돋움"/>
                <a:cs typeface="돋움"/>
              </a:rPr>
              <a:t>조직도(SmartDraw)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53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분석내용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정리의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455" y="1295400"/>
            <a:ext cx="5190744" cy="4962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739" y="5693765"/>
            <a:ext cx="2618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5.9&gt;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프로세스</a:t>
            </a:r>
            <a:r>
              <a:rPr sz="1400" b="1" spc="-9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다이어그램</a:t>
            </a:r>
            <a:endParaRPr sz="1400">
              <a:latin typeface="돋움"/>
              <a:cs typeface="돋움"/>
            </a:endParaRPr>
          </a:p>
          <a:p>
            <a:pPr marL="9531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돋움"/>
                <a:cs typeface="돋움"/>
              </a:rPr>
              <a:t>(SmartDraw)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162290" cy="19824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데이터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흐름도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(DFD)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5" dirty="0">
                <a:latin typeface="굴림"/>
                <a:cs typeface="굴림"/>
              </a:rPr>
              <a:t>DFD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3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Data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Flow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Diagram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데이터베이스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직접적으로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관련이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분석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정리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문서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시스템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내에서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어떻게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생성되어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어떤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프로세스를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거처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어디로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저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장이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되는지를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가시적으로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보여준다.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약속된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표기법을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사용한다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(&lt;표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5.1&gt;)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060" y="1571704"/>
            <a:ext cx="6090248" cy="4301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3575" y="5982715"/>
            <a:ext cx="2675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&lt;표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5.1&gt;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데이터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흐름도의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표기법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25" y="6425700"/>
            <a:ext cx="114554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5장.</a:t>
            </a:r>
            <a:r>
              <a:rPr sz="1450" i="1" spc="-3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업무분석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4409" y="6465519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굴림"/>
                <a:cs typeface="굴림"/>
              </a:rPr>
              <a:t>25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5" name="object 5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381000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5.4</a:t>
            </a:r>
            <a:r>
              <a:rPr sz="3000" spc="-80" dirty="0"/>
              <a:t> </a:t>
            </a:r>
            <a:r>
              <a:rPr sz="3000" spc="35" dirty="0"/>
              <a:t>분석</a:t>
            </a:r>
            <a:r>
              <a:rPr sz="3000" spc="-80" dirty="0"/>
              <a:t> </a:t>
            </a:r>
            <a:r>
              <a:rPr sz="3000" spc="25" dirty="0"/>
              <a:t>내용의</a:t>
            </a:r>
            <a:r>
              <a:rPr sz="3000" spc="-85" dirty="0"/>
              <a:t> </a:t>
            </a:r>
            <a:r>
              <a:rPr sz="3000" spc="15" dirty="0"/>
              <a:t>정리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383540" y="1793875"/>
            <a:ext cx="2730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데이터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흐름도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(DFD)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1840" y="6248400"/>
            <a:ext cx="4192904" cy="307975"/>
          </a:xfrm>
          <a:custGeom>
            <a:avLst/>
            <a:gdLst/>
            <a:ahLst/>
            <a:cxnLst/>
            <a:rect l="l" t="t" r="r" b="b"/>
            <a:pathLst>
              <a:path w="4192904" h="307975">
                <a:moveTo>
                  <a:pt x="4192523" y="0"/>
                </a:moveTo>
                <a:lnTo>
                  <a:pt x="0" y="0"/>
                </a:lnTo>
                <a:lnTo>
                  <a:pt x="0" y="307848"/>
                </a:lnTo>
                <a:lnTo>
                  <a:pt x="4192523" y="307848"/>
                </a:lnTo>
                <a:lnTo>
                  <a:pt x="41925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1850" y="6287515"/>
            <a:ext cx="4000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5.10&gt;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도서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5" dirty="0">
                <a:latin typeface="돋움"/>
                <a:cs typeface="돋움"/>
              </a:rPr>
              <a:t>대여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예약에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대한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데이터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흐름도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209800"/>
            <a:ext cx="5782056" cy="39822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46091" y="2997707"/>
            <a:ext cx="647700" cy="1435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71120">
              <a:lnSpc>
                <a:spcPts val="1075"/>
              </a:lnSpc>
              <a:spcBef>
                <a:spcPts val="50"/>
              </a:spcBef>
            </a:pPr>
            <a:r>
              <a:rPr sz="1000" b="1" spc="10" dirty="0">
                <a:latin typeface="돋움"/>
                <a:cs typeface="돋움"/>
              </a:rPr>
              <a:t>도서정보</a:t>
            </a:r>
            <a:endParaRPr sz="1000">
              <a:latin typeface="돋움"/>
              <a:cs typeface="돋움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876" y="548640"/>
            <a:ext cx="214883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5.5</a:t>
            </a:r>
            <a:r>
              <a:rPr sz="3000" spc="-85" dirty="0"/>
              <a:t> </a:t>
            </a:r>
            <a:r>
              <a:rPr sz="3000" spc="20" dirty="0"/>
              <a:t>업무분석</a:t>
            </a:r>
            <a:r>
              <a:rPr sz="3000" spc="-105" dirty="0"/>
              <a:t> </a:t>
            </a:r>
            <a:r>
              <a:rPr sz="3000" spc="15" dirty="0"/>
              <a:t>사례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3180080" cy="33540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도서관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교재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참조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굴림"/>
              <a:cs typeface="굴림"/>
            </a:endParaRPr>
          </a:p>
          <a:p>
            <a:pPr marL="768350" indent="-299085">
              <a:lnSpc>
                <a:spcPct val="100000"/>
              </a:lnSpc>
              <a:buChar char="○"/>
              <a:tabLst>
                <a:tab pos="768985" algn="l"/>
              </a:tabLst>
            </a:pPr>
            <a:r>
              <a:rPr sz="1800" b="1" spc="5" dirty="0">
                <a:latin typeface="굴림"/>
                <a:cs typeface="굴림"/>
              </a:rPr>
              <a:t>프로젝트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개요서</a:t>
            </a:r>
            <a:endParaRPr sz="1800">
              <a:latin typeface="굴림"/>
              <a:cs typeface="굴림"/>
            </a:endParaRPr>
          </a:p>
          <a:p>
            <a:pPr marL="768350" indent="-299085">
              <a:lnSpc>
                <a:spcPct val="100000"/>
              </a:lnSpc>
              <a:spcBef>
                <a:spcPts val="434"/>
              </a:spcBef>
              <a:buChar char="○"/>
              <a:tabLst>
                <a:tab pos="768985" algn="l"/>
              </a:tabLst>
            </a:pPr>
            <a:r>
              <a:rPr sz="1800" b="1" spc="15" dirty="0">
                <a:latin typeface="굴림"/>
                <a:cs typeface="굴림"/>
              </a:rPr>
              <a:t>시스템</a:t>
            </a:r>
            <a:r>
              <a:rPr sz="1800" b="1" spc="-12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기능도</a:t>
            </a:r>
            <a:endParaRPr sz="1800">
              <a:latin typeface="굴림"/>
              <a:cs typeface="굴림"/>
            </a:endParaRPr>
          </a:p>
          <a:p>
            <a:pPr marL="768350" indent="-299085">
              <a:lnSpc>
                <a:spcPct val="100000"/>
              </a:lnSpc>
              <a:spcBef>
                <a:spcPts val="430"/>
              </a:spcBef>
              <a:buChar char="○"/>
              <a:tabLst>
                <a:tab pos="768985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기술서</a:t>
            </a:r>
            <a:endParaRPr sz="1800">
              <a:latin typeface="굴림"/>
              <a:cs typeface="굴림"/>
            </a:endParaRPr>
          </a:p>
          <a:p>
            <a:pPr marL="768350" indent="-299085">
              <a:lnSpc>
                <a:spcPct val="100000"/>
              </a:lnSpc>
              <a:spcBef>
                <a:spcPts val="434"/>
              </a:spcBef>
              <a:buChar char="○"/>
              <a:tabLst>
                <a:tab pos="768985" algn="l"/>
              </a:tabLst>
            </a:pPr>
            <a:r>
              <a:rPr sz="1800" b="1" spc="15" dirty="0">
                <a:latin typeface="굴림"/>
                <a:cs typeface="굴림"/>
              </a:rPr>
              <a:t>사용자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요구사항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분석서</a:t>
            </a:r>
            <a:endParaRPr sz="1800">
              <a:latin typeface="굴림"/>
              <a:cs typeface="굴림"/>
            </a:endParaRPr>
          </a:p>
          <a:p>
            <a:pPr marL="768350" indent="-299085">
              <a:lnSpc>
                <a:spcPct val="100000"/>
              </a:lnSpc>
              <a:spcBef>
                <a:spcPts val="434"/>
              </a:spcBef>
              <a:buChar char="○"/>
              <a:tabLst>
                <a:tab pos="768985" algn="l"/>
              </a:tabLst>
            </a:pPr>
            <a:r>
              <a:rPr sz="1800" b="1" spc="5" dirty="0">
                <a:latin typeface="굴림"/>
                <a:cs typeface="굴림"/>
              </a:rPr>
              <a:t>관련문서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목록</a:t>
            </a:r>
            <a:endParaRPr sz="1800">
              <a:latin typeface="굴림"/>
              <a:cs typeface="굴림"/>
            </a:endParaRPr>
          </a:p>
          <a:p>
            <a:pPr marL="768350" indent="-299085">
              <a:lnSpc>
                <a:spcPct val="100000"/>
              </a:lnSpc>
              <a:spcBef>
                <a:spcPts val="430"/>
              </a:spcBef>
              <a:buChar char="○"/>
              <a:tabLst>
                <a:tab pos="768985" algn="l"/>
              </a:tabLst>
            </a:pPr>
            <a:r>
              <a:rPr sz="1800" b="1" spc="15" dirty="0">
                <a:latin typeface="굴림"/>
                <a:cs typeface="굴림"/>
              </a:rPr>
              <a:t>수집한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장부/전표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샘플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3361944" y="876300"/>
              <a:ext cx="204470" cy="2578735"/>
            </a:xfrm>
            <a:custGeom>
              <a:avLst/>
              <a:gdLst/>
              <a:ahLst/>
              <a:cxnLst/>
              <a:rect l="l" t="t" r="r" b="b"/>
              <a:pathLst>
                <a:path w="204470" h="2578735">
                  <a:moveTo>
                    <a:pt x="0" y="1409700"/>
                  </a:moveTo>
                  <a:lnTo>
                    <a:pt x="204215" y="1409700"/>
                  </a:lnTo>
                </a:path>
                <a:path w="204470" h="2578735">
                  <a:moveTo>
                    <a:pt x="0" y="2578608"/>
                  </a:moveTo>
                  <a:lnTo>
                    <a:pt x="204215" y="2578608"/>
                  </a:lnTo>
                </a:path>
                <a:path w="204470" h="2578735">
                  <a:moveTo>
                    <a:pt x="0" y="0"/>
                  </a:moveTo>
                  <a:lnTo>
                    <a:pt x="20421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61944" y="533399"/>
              <a:ext cx="228600" cy="4648200"/>
            </a:xfrm>
            <a:custGeom>
              <a:avLst/>
              <a:gdLst/>
              <a:ahLst/>
              <a:cxnLst/>
              <a:rect l="l" t="t" r="r" b="b"/>
              <a:pathLst>
                <a:path w="228600" h="4648200">
                  <a:moveTo>
                    <a:pt x="0" y="0"/>
                  </a:moveTo>
                  <a:lnTo>
                    <a:pt x="0" y="4648200"/>
                  </a:lnTo>
                  <a:lnTo>
                    <a:pt x="228600" y="4648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4172" y="248919"/>
              <a:ext cx="1861185" cy="317500"/>
            </a:xfrm>
            <a:custGeom>
              <a:avLst/>
              <a:gdLst/>
              <a:ahLst/>
              <a:cxnLst/>
              <a:rect l="l" t="t" r="r" b="b"/>
              <a:pathLst>
                <a:path w="1861185" h="317500">
                  <a:moveTo>
                    <a:pt x="1860804" y="0"/>
                  </a:moveTo>
                  <a:lnTo>
                    <a:pt x="1830832" y="0"/>
                  </a:lnTo>
                  <a:lnTo>
                    <a:pt x="1830832" y="5080"/>
                  </a:lnTo>
                  <a:lnTo>
                    <a:pt x="1830832" y="10160"/>
                  </a:lnTo>
                  <a:lnTo>
                    <a:pt x="1830832" y="287020"/>
                  </a:lnTo>
                  <a:lnTo>
                    <a:pt x="9144" y="287020"/>
                  </a:lnTo>
                  <a:lnTo>
                    <a:pt x="4572" y="287020"/>
                  </a:lnTo>
                  <a:lnTo>
                    <a:pt x="0" y="287020"/>
                  </a:lnTo>
                  <a:lnTo>
                    <a:pt x="0" y="308610"/>
                  </a:lnTo>
                  <a:lnTo>
                    <a:pt x="0" y="317500"/>
                  </a:lnTo>
                  <a:lnTo>
                    <a:pt x="1860804" y="317500"/>
                  </a:lnTo>
                  <a:lnTo>
                    <a:pt x="1860804" y="308610"/>
                  </a:lnTo>
                  <a:lnTo>
                    <a:pt x="1860804" y="10160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3343" y="228599"/>
              <a:ext cx="1851660" cy="307975"/>
            </a:xfrm>
            <a:custGeom>
              <a:avLst/>
              <a:gdLst/>
              <a:ahLst/>
              <a:cxnLst/>
              <a:rect l="l" t="t" r="r" b="b"/>
              <a:pathLst>
                <a:path w="1851660" h="307975">
                  <a:moveTo>
                    <a:pt x="0" y="307848"/>
                  </a:moveTo>
                  <a:lnTo>
                    <a:pt x="1851659" y="307848"/>
                  </a:lnTo>
                  <a:lnTo>
                    <a:pt x="1851659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6988" y="741679"/>
              <a:ext cx="1428115" cy="317500"/>
            </a:xfrm>
            <a:custGeom>
              <a:avLst/>
              <a:gdLst/>
              <a:ahLst/>
              <a:cxnLst/>
              <a:rect l="l" t="t" r="r" b="b"/>
              <a:pathLst>
                <a:path w="1428114" h="317500">
                  <a:moveTo>
                    <a:pt x="1427988" y="0"/>
                  </a:moveTo>
                  <a:lnTo>
                    <a:pt x="1398016" y="0"/>
                  </a:lnTo>
                  <a:lnTo>
                    <a:pt x="1398016" y="5080"/>
                  </a:lnTo>
                  <a:lnTo>
                    <a:pt x="1398016" y="8890"/>
                  </a:lnTo>
                  <a:lnTo>
                    <a:pt x="1398016" y="287020"/>
                  </a:lnTo>
                  <a:lnTo>
                    <a:pt x="9144" y="287020"/>
                  </a:lnTo>
                  <a:lnTo>
                    <a:pt x="4572" y="287020"/>
                  </a:lnTo>
                  <a:lnTo>
                    <a:pt x="0" y="287020"/>
                  </a:lnTo>
                  <a:lnTo>
                    <a:pt x="0" y="307340"/>
                  </a:lnTo>
                  <a:lnTo>
                    <a:pt x="0" y="317500"/>
                  </a:lnTo>
                  <a:lnTo>
                    <a:pt x="1427988" y="317500"/>
                  </a:lnTo>
                  <a:lnTo>
                    <a:pt x="1427988" y="307340"/>
                  </a:lnTo>
                  <a:lnTo>
                    <a:pt x="1427988" y="8890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6159" y="720852"/>
              <a:ext cx="1419225" cy="307975"/>
            </a:xfrm>
            <a:custGeom>
              <a:avLst/>
              <a:gdLst/>
              <a:ahLst/>
              <a:cxnLst/>
              <a:rect l="l" t="t" r="r" b="b"/>
              <a:pathLst>
                <a:path w="1419225" h="307975">
                  <a:moveTo>
                    <a:pt x="1418843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418843" y="307848"/>
                  </a:lnTo>
                  <a:lnTo>
                    <a:pt x="1418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6159" y="720852"/>
              <a:ext cx="1419225" cy="307975"/>
            </a:xfrm>
            <a:custGeom>
              <a:avLst/>
              <a:gdLst/>
              <a:ahLst/>
              <a:cxnLst/>
              <a:rect l="l" t="t" r="r" b="b"/>
              <a:pathLst>
                <a:path w="1419225" h="307975">
                  <a:moveTo>
                    <a:pt x="0" y="307848"/>
                  </a:moveTo>
                  <a:lnTo>
                    <a:pt x="1418843" y="307848"/>
                  </a:lnTo>
                  <a:lnTo>
                    <a:pt x="1418843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6988" y="2156459"/>
              <a:ext cx="1428115" cy="316230"/>
            </a:xfrm>
            <a:custGeom>
              <a:avLst/>
              <a:gdLst/>
              <a:ahLst/>
              <a:cxnLst/>
              <a:rect l="l" t="t" r="r" b="b"/>
              <a:pathLst>
                <a:path w="1428114" h="316230">
                  <a:moveTo>
                    <a:pt x="1427988" y="0"/>
                  </a:moveTo>
                  <a:lnTo>
                    <a:pt x="1398016" y="0"/>
                  </a:lnTo>
                  <a:lnTo>
                    <a:pt x="1398016" y="3810"/>
                  </a:lnTo>
                  <a:lnTo>
                    <a:pt x="1398016" y="8890"/>
                  </a:lnTo>
                  <a:lnTo>
                    <a:pt x="1398016" y="287020"/>
                  </a:lnTo>
                  <a:lnTo>
                    <a:pt x="9144" y="287020"/>
                  </a:lnTo>
                  <a:lnTo>
                    <a:pt x="4572" y="287020"/>
                  </a:lnTo>
                  <a:lnTo>
                    <a:pt x="0" y="287020"/>
                  </a:lnTo>
                  <a:lnTo>
                    <a:pt x="0" y="307340"/>
                  </a:lnTo>
                  <a:lnTo>
                    <a:pt x="0" y="316230"/>
                  </a:lnTo>
                  <a:lnTo>
                    <a:pt x="1427988" y="316230"/>
                  </a:lnTo>
                  <a:lnTo>
                    <a:pt x="1427988" y="307340"/>
                  </a:lnTo>
                  <a:lnTo>
                    <a:pt x="1427988" y="8890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6159" y="2135123"/>
              <a:ext cx="1419225" cy="307975"/>
            </a:xfrm>
            <a:custGeom>
              <a:avLst/>
              <a:gdLst/>
              <a:ahLst/>
              <a:cxnLst/>
              <a:rect l="l" t="t" r="r" b="b"/>
              <a:pathLst>
                <a:path w="1419225" h="307975">
                  <a:moveTo>
                    <a:pt x="1418843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418843" y="307848"/>
                  </a:lnTo>
                  <a:lnTo>
                    <a:pt x="1418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6159" y="2135123"/>
              <a:ext cx="1419225" cy="307975"/>
            </a:xfrm>
            <a:custGeom>
              <a:avLst/>
              <a:gdLst/>
              <a:ahLst/>
              <a:cxnLst/>
              <a:rect l="l" t="t" r="r" b="b"/>
              <a:pathLst>
                <a:path w="1419225" h="307975">
                  <a:moveTo>
                    <a:pt x="0" y="307848"/>
                  </a:moveTo>
                  <a:lnTo>
                    <a:pt x="1418843" y="307848"/>
                  </a:lnTo>
                  <a:lnTo>
                    <a:pt x="1418843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6988" y="3324859"/>
              <a:ext cx="1428115" cy="317500"/>
            </a:xfrm>
            <a:custGeom>
              <a:avLst/>
              <a:gdLst/>
              <a:ahLst/>
              <a:cxnLst/>
              <a:rect l="l" t="t" r="r" b="b"/>
              <a:pathLst>
                <a:path w="1428114" h="317500">
                  <a:moveTo>
                    <a:pt x="1427988" y="0"/>
                  </a:moveTo>
                  <a:lnTo>
                    <a:pt x="1398016" y="0"/>
                  </a:lnTo>
                  <a:lnTo>
                    <a:pt x="1398016" y="5080"/>
                  </a:lnTo>
                  <a:lnTo>
                    <a:pt x="1398016" y="8890"/>
                  </a:lnTo>
                  <a:lnTo>
                    <a:pt x="1398016" y="214223"/>
                  </a:lnTo>
                  <a:lnTo>
                    <a:pt x="1398016" y="223012"/>
                  </a:lnTo>
                  <a:lnTo>
                    <a:pt x="1398016" y="287020"/>
                  </a:lnTo>
                  <a:lnTo>
                    <a:pt x="9144" y="287020"/>
                  </a:lnTo>
                  <a:lnTo>
                    <a:pt x="4572" y="287020"/>
                  </a:lnTo>
                  <a:lnTo>
                    <a:pt x="0" y="287020"/>
                  </a:lnTo>
                  <a:lnTo>
                    <a:pt x="0" y="307340"/>
                  </a:lnTo>
                  <a:lnTo>
                    <a:pt x="0" y="317500"/>
                  </a:lnTo>
                  <a:lnTo>
                    <a:pt x="1427988" y="317500"/>
                  </a:lnTo>
                  <a:lnTo>
                    <a:pt x="1427988" y="307340"/>
                  </a:lnTo>
                  <a:lnTo>
                    <a:pt x="1427988" y="8890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6159" y="3304032"/>
              <a:ext cx="1419225" cy="307975"/>
            </a:xfrm>
            <a:custGeom>
              <a:avLst/>
              <a:gdLst/>
              <a:ahLst/>
              <a:cxnLst/>
              <a:rect l="l" t="t" r="r" b="b"/>
              <a:pathLst>
                <a:path w="1419225" h="307975">
                  <a:moveTo>
                    <a:pt x="1418843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1418843" y="307847"/>
                  </a:lnTo>
                  <a:lnTo>
                    <a:pt x="1418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6159" y="3304032"/>
              <a:ext cx="1419225" cy="307975"/>
            </a:xfrm>
            <a:custGeom>
              <a:avLst/>
              <a:gdLst/>
              <a:ahLst/>
              <a:cxnLst/>
              <a:rect l="l" t="t" r="r" b="b"/>
              <a:pathLst>
                <a:path w="1419225" h="307975">
                  <a:moveTo>
                    <a:pt x="0" y="307847"/>
                  </a:moveTo>
                  <a:lnTo>
                    <a:pt x="1418843" y="307847"/>
                  </a:lnTo>
                  <a:lnTo>
                    <a:pt x="1418843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6988" y="5046979"/>
              <a:ext cx="1428115" cy="317500"/>
            </a:xfrm>
            <a:custGeom>
              <a:avLst/>
              <a:gdLst/>
              <a:ahLst/>
              <a:cxnLst/>
              <a:rect l="l" t="t" r="r" b="b"/>
              <a:pathLst>
                <a:path w="1428114" h="317500">
                  <a:moveTo>
                    <a:pt x="1427988" y="0"/>
                  </a:moveTo>
                  <a:lnTo>
                    <a:pt x="1398016" y="0"/>
                  </a:lnTo>
                  <a:lnTo>
                    <a:pt x="1398016" y="5080"/>
                  </a:lnTo>
                  <a:lnTo>
                    <a:pt x="1398016" y="8890"/>
                  </a:lnTo>
                  <a:lnTo>
                    <a:pt x="1398016" y="287020"/>
                  </a:lnTo>
                  <a:lnTo>
                    <a:pt x="9144" y="287020"/>
                  </a:lnTo>
                  <a:lnTo>
                    <a:pt x="4572" y="287020"/>
                  </a:lnTo>
                  <a:lnTo>
                    <a:pt x="0" y="287020"/>
                  </a:lnTo>
                  <a:lnTo>
                    <a:pt x="0" y="307340"/>
                  </a:lnTo>
                  <a:lnTo>
                    <a:pt x="0" y="317500"/>
                  </a:lnTo>
                  <a:lnTo>
                    <a:pt x="1427988" y="317500"/>
                  </a:lnTo>
                  <a:lnTo>
                    <a:pt x="1427988" y="307340"/>
                  </a:lnTo>
                  <a:lnTo>
                    <a:pt x="1427988" y="8890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6159" y="5026152"/>
              <a:ext cx="1419225" cy="307975"/>
            </a:xfrm>
            <a:custGeom>
              <a:avLst/>
              <a:gdLst/>
              <a:ahLst/>
              <a:cxnLst/>
              <a:rect l="l" t="t" r="r" b="b"/>
              <a:pathLst>
                <a:path w="1419225" h="307975">
                  <a:moveTo>
                    <a:pt x="1418843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418843" y="307848"/>
                  </a:lnTo>
                  <a:lnTo>
                    <a:pt x="1418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6159" y="1150620"/>
              <a:ext cx="2158365" cy="5179060"/>
            </a:xfrm>
            <a:custGeom>
              <a:avLst/>
              <a:gdLst/>
              <a:ahLst/>
              <a:cxnLst/>
              <a:rect l="l" t="t" r="r" b="b"/>
              <a:pathLst>
                <a:path w="2158365" h="5179060">
                  <a:moveTo>
                    <a:pt x="0" y="4183379"/>
                  </a:moveTo>
                  <a:lnTo>
                    <a:pt x="1418843" y="4183379"/>
                  </a:lnTo>
                  <a:lnTo>
                    <a:pt x="1418843" y="3875531"/>
                  </a:lnTo>
                  <a:lnTo>
                    <a:pt x="0" y="3875531"/>
                  </a:lnTo>
                  <a:lnTo>
                    <a:pt x="0" y="4183379"/>
                  </a:lnTo>
                  <a:close/>
                </a:path>
                <a:path w="2158365" h="5179060">
                  <a:moveTo>
                    <a:pt x="431291" y="246887"/>
                  </a:moveTo>
                  <a:lnTo>
                    <a:pt x="2157984" y="246887"/>
                  </a:lnTo>
                  <a:lnTo>
                    <a:pt x="2157984" y="0"/>
                  </a:lnTo>
                  <a:lnTo>
                    <a:pt x="431291" y="0"/>
                  </a:lnTo>
                  <a:lnTo>
                    <a:pt x="431291" y="246887"/>
                  </a:lnTo>
                  <a:close/>
                </a:path>
                <a:path w="2158365" h="5179060">
                  <a:moveTo>
                    <a:pt x="431291" y="554735"/>
                  </a:moveTo>
                  <a:lnTo>
                    <a:pt x="2157984" y="554735"/>
                  </a:lnTo>
                  <a:lnTo>
                    <a:pt x="2157984" y="307847"/>
                  </a:lnTo>
                  <a:lnTo>
                    <a:pt x="431291" y="307847"/>
                  </a:lnTo>
                  <a:lnTo>
                    <a:pt x="431291" y="554735"/>
                  </a:lnTo>
                  <a:close/>
                </a:path>
                <a:path w="2158365" h="5179060">
                  <a:moveTo>
                    <a:pt x="431291" y="862583"/>
                  </a:moveTo>
                  <a:lnTo>
                    <a:pt x="2157984" y="862583"/>
                  </a:lnTo>
                  <a:lnTo>
                    <a:pt x="2157984" y="615695"/>
                  </a:lnTo>
                  <a:lnTo>
                    <a:pt x="431291" y="615695"/>
                  </a:lnTo>
                  <a:lnTo>
                    <a:pt x="431291" y="862583"/>
                  </a:lnTo>
                  <a:close/>
                </a:path>
                <a:path w="2158365" h="5179060">
                  <a:moveTo>
                    <a:pt x="431291" y="1661159"/>
                  </a:moveTo>
                  <a:lnTo>
                    <a:pt x="2157984" y="1661159"/>
                  </a:lnTo>
                  <a:lnTo>
                    <a:pt x="2157984" y="1414271"/>
                  </a:lnTo>
                  <a:lnTo>
                    <a:pt x="431291" y="1414271"/>
                  </a:lnTo>
                  <a:lnTo>
                    <a:pt x="431291" y="1661159"/>
                  </a:lnTo>
                  <a:close/>
                </a:path>
                <a:path w="2158365" h="5179060">
                  <a:moveTo>
                    <a:pt x="431291" y="1969007"/>
                  </a:moveTo>
                  <a:lnTo>
                    <a:pt x="2157984" y="1969007"/>
                  </a:lnTo>
                  <a:lnTo>
                    <a:pt x="2157984" y="1722119"/>
                  </a:lnTo>
                  <a:lnTo>
                    <a:pt x="431291" y="1722119"/>
                  </a:lnTo>
                  <a:lnTo>
                    <a:pt x="431291" y="1969007"/>
                  </a:lnTo>
                  <a:close/>
                </a:path>
                <a:path w="2158365" h="5179060">
                  <a:moveTo>
                    <a:pt x="431291" y="2831591"/>
                  </a:moveTo>
                  <a:lnTo>
                    <a:pt x="2157984" y="2831591"/>
                  </a:lnTo>
                  <a:lnTo>
                    <a:pt x="2157984" y="2584704"/>
                  </a:lnTo>
                  <a:lnTo>
                    <a:pt x="431291" y="2584704"/>
                  </a:lnTo>
                  <a:lnTo>
                    <a:pt x="431291" y="2831591"/>
                  </a:lnTo>
                  <a:close/>
                </a:path>
                <a:path w="2158365" h="5179060">
                  <a:moveTo>
                    <a:pt x="431291" y="3137916"/>
                  </a:moveTo>
                  <a:lnTo>
                    <a:pt x="2157984" y="3137916"/>
                  </a:lnTo>
                  <a:lnTo>
                    <a:pt x="2157984" y="2891028"/>
                  </a:lnTo>
                  <a:lnTo>
                    <a:pt x="431291" y="2891028"/>
                  </a:lnTo>
                  <a:lnTo>
                    <a:pt x="431291" y="3137916"/>
                  </a:lnTo>
                  <a:close/>
                </a:path>
                <a:path w="2158365" h="5179060">
                  <a:moveTo>
                    <a:pt x="431291" y="3445763"/>
                  </a:moveTo>
                  <a:lnTo>
                    <a:pt x="2157984" y="3445763"/>
                  </a:lnTo>
                  <a:lnTo>
                    <a:pt x="2157984" y="3198875"/>
                  </a:lnTo>
                  <a:lnTo>
                    <a:pt x="431291" y="3198875"/>
                  </a:lnTo>
                  <a:lnTo>
                    <a:pt x="431291" y="3445763"/>
                  </a:lnTo>
                  <a:close/>
                </a:path>
                <a:path w="2158365" h="5179060">
                  <a:moveTo>
                    <a:pt x="431291" y="3753611"/>
                  </a:moveTo>
                  <a:lnTo>
                    <a:pt x="2157984" y="3753611"/>
                  </a:lnTo>
                  <a:lnTo>
                    <a:pt x="2157984" y="3506724"/>
                  </a:lnTo>
                  <a:lnTo>
                    <a:pt x="431291" y="3506724"/>
                  </a:lnTo>
                  <a:lnTo>
                    <a:pt x="431291" y="3753611"/>
                  </a:lnTo>
                  <a:close/>
                </a:path>
                <a:path w="2158365" h="5179060">
                  <a:moveTo>
                    <a:pt x="431291" y="4562856"/>
                  </a:moveTo>
                  <a:lnTo>
                    <a:pt x="2157984" y="4562856"/>
                  </a:lnTo>
                  <a:lnTo>
                    <a:pt x="2157984" y="4317492"/>
                  </a:lnTo>
                  <a:lnTo>
                    <a:pt x="431291" y="4317492"/>
                  </a:lnTo>
                  <a:lnTo>
                    <a:pt x="431291" y="4562856"/>
                  </a:lnTo>
                  <a:close/>
                </a:path>
                <a:path w="2158365" h="5179060">
                  <a:moveTo>
                    <a:pt x="431291" y="4869180"/>
                  </a:moveTo>
                  <a:lnTo>
                    <a:pt x="2157984" y="4869180"/>
                  </a:lnTo>
                  <a:lnTo>
                    <a:pt x="2157984" y="4623816"/>
                  </a:lnTo>
                  <a:lnTo>
                    <a:pt x="431291" y="4623816"/>
                  </a:lnTo>
                  <a:lnTo>
                    <a:pt x="431291" y="4869180"/>
                  </a:lnTo>
                  <a:close/>
                </a:path>
                <a:path w="2158365" h="5179060">
                  <a:moveTo>
                    <a:pt x="431291" y="5178552"/>
                  </a:moveTo>
                  <a:lnTo>
                    <a:pt x="2157984" y="5178552"/>
                  </a:lnTo>
                  <a:lnTo>
                    <a:pt x="2157984" y="4933188"/>
                  </a:lnTo>
                  <a:lnTo>
                    <a:pt x="431291" y="4933188"/>
                  </a:lnTo>
                  <a:lnTo>
                    <a:pt x="431291" y="51785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04691" y="254254"/>
            <a:ext cx="2021205" cy="6094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도서관</a:t>
            </a:r>
            <a:r>
              <a:rPr sz="1600" spc="-3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관리</a:t>
            </a:r>
            <a:endParaRPr sz="16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굴림"/>
              <a:cs typeface="굴림"/>
            </a:endParaRPr>
          </a:p>
          <a:p>
            <a:pPr marL="152400">
              <a:lnSpc>
                <a:spcPct val="100000"/>
              </a:lnSpc>
            </a:pPr>
            <a:r>
              <a:rPr sz="1600" spc="-5" dirty="0">
                <a:latin typeface="굴림"/>
                <a:cs typeface="굴림"/>
              </a:rPr>
              <a:t>회원</a:t>
            </a:r>
            <a:r>
              <a:rPr sz="1600" spc="-4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관리</a:t>
            </a:r>
            <a:endParaRPr sz="1600">
              <a:latin typeface="굴림"/>
              <a:cs typeface="굴림"/>
            </a:endParaRPr>
          </a:p>
          <a:p>
            <a:pPr marL="584835" marR="142875">
              <a:lnSpc>
                <a:spcPct val="126299"/>
              </a:lnSpc>
              <a:spcBef>
                <a:spcPts val="720"/>
              </a:spcBef>
            </a:pPr>
            <a:r>
              <a:rPr sz="1600" spc="-5" dirty="0">
                <a:latin typeface="돋움"/>
                <a:cs typeface="돋움"/>
              </a:rPr>
              <a:t>회원 등록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10" dirty="0">
                <a:latin typeface="돋움"/>
                <a:cs typeface="돋움"/>
              </a:rPr>
              <a:t>우수회원</a:t>
            </a:r>
            <a:r>
              <a:rPr sz="1600" spc="-60" dirty="0">
                <a:latin typeface="돋움"/>
                <a:cs typeface="돋움"/>
              </a:rPr>
              <a:t> </a:t>
            </a:r>
            <a:r>
              <a:rPr sz="1600" spc="-10" dirty="0">
                <a:latin typeface="돋움"/>
                <a:cs typeface="돋움"/>
              </a:rPr>
              <a:t>관리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소모임</a:t>
            </a:r>
            <a:r>
              <a:rPr sz="1600" spc="-1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관리</a:t>
            </a:r>
            <a:endParaRPr sz="1600">
              <a:latin typeface="돋움"/>
              <a:cs typeface="돋움"/>
            </a:endParaRPr>
          </a:p>
          <a:p>
            <a:pPr marL="152400">
              <a:lnSpc>
                <a:spcPct val="100000"/>
              </a:lnSpc>
              <a:spcBef>
                <a:spcPts val="1225"/>
              </a:spcBef>
            </a:pPr>
            <a:r>
              <a:rPr sz="1600" spc="-10" dirty="0">
                <a:latin typeface="굴림"/>
                <a:cs typeface="굴림"/>
              </a:rPr>
              <a:t>도서구매</a:t>
            </a:r>
            <a:r>
              <a:rPr sz="1600" spc="-25" dirty="0">
                <a:latin typeface="굴림"/>
                <a:cs typeface="굴림"/>
              </a:rPr>
              <a:t> </a:t>
            </a:r>
            <a:r>
              <a:rPr sz="1600" spc="-10" dirty="0">
                <a:latin typeface="굴림"/>
                <a:cs typeface="굴림"/>
              </a:rPr>
              <a:t>관리</a:t>
            </a:r>
            <a:endParaRPr sz="1600">
              <a:latin typeface="굴림"/>
              <a:cs typeface="굴림"/>
            </a:endParaRPr>
          </a:p>
          <a:p>
            <a:pPr marL="584835" marR="5080">
              <a:lnSpc>
                <a:spcPct val="126200"/>
              </a:lnSpc>
              <a:spcBef>
                <a:spcPts val="720"/>
              </a:spcBef>
              <a:tabLst>
                <a:tab pos="1127125" algn="l"/>
              </a:tabLst>
            </a:pPr>
            <a:r>
              <a:rPr sz="1600" spc="-5" dirty="0">
                <a:latin typeface="돋움"/>
                <a:cs typeface="돋움"/>
              </a:rPr>
              <a:t>신규	도서</a:t>
            </a:r>
            <a:r>
              <a:rPr sz="1600" spc="-8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주문 </a:t>
            </a:r>
            <a:r>
              <a:rPr sz="1600" spc="-52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신규</a:t>
            </a:r>
            <a:r>
              <a:rPr sz="1600" spc="-3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도서</a:t>
            </a:r>
            <a:r>
              <a:rPr sz="1600" spc="-1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등록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돋움"/>
              <a:cs typeface="돋움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굴림"/>
                <a:cs typeface="굴림"/>
              </a:rPr>
              <a:t>대출</a:t>
            </a:r>
            <a:r>
              <a:rPr sz="1600" spc="-10" dirty="0">
                <a:latin typeface="돋움"/>
                <a:cs typeface="돋움"/>
              </a:rPr>
              <a:t>/</a:t>
            </a:r>
            <a:r>
              <a:rPr sz="1600" spc="-10" dirty="0">
                <a:latin typeface="굴림"/>
                <a:cs typeface="굴림"/>
              </a:rPr>
              <a:t>반납</a:t>
            </a:r>
            <a:r>
              <a:rPr sz="1600" spc="-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관리</a:t>
            </a:r>
            <a:endParaRPr sz="1600">
              <a:latin typeface="굴림"/>
              <a:cs typeface="굴림"/>
            </a:endParaRPr>
          </a:p>
          <a:p>
            <a:pPr marL="584835" marR="344805">
              <a:lnSpc>
                <a:spcPct val="126099"/>
              </a:lnSpc>
              <a:spcBef>
                <a:spcPts val="730"/>
              </a:spcBef>
            </a:pPr>
            <a:r>
              <a:rPr sz="1600" spc="-5" dirty="0">
                <a:latin typeface="돋움"/>
                <a:cs typeface="돋움"/>
              </a:rPr>
              <a:t>대출등록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반납 </a:t>
            </a:r>
            <a:r>
              <a:rPr sz="1600" spc="-10" dirty="0">
                <a:latin typeface="돋움"/>
                <a:cs typeface="돋움"/>
              </a:rPr>
              <a:t>등록 </a:t>
            </a:r>
            <a:r>
              <a:rPr sz="1600" spc="-5" dirty="0">
                <a:latin typeface="돋움"/>
                <a:cs typeface="돋움"/>
              </a:rPr>
              <a:t> 미반납</a:t>
            </a:r>
            <a:r>
              <a:rPr sz="1600" spc="-8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조회 </a:t>
            </a:r>
            <a:r>
              <a:rPr sz="1600" spc="-52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도서</a:t>
            </a:r>
            <a:r>
              <a:rPr sz="1600" spc="-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검색</a:t>
            </a:r>
            <a:endParaRPr sz="1600">
              <a:latin typeface="돋움"/>
              <a:cs typeface="돋움"/>
            </a:endParaRPr>
          </a:p>
          <a:p>
            <a:pPr marL="152400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latin typeface="굴림"/>
                <a:cs typeface="굴림"/>
              </a:rPr>
              <a:t>결산</a:t>
            </a:r>
            <a:r>
              <a:rPr sz="1600" spc="-4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관리</a:t>
            </a:r>
            <a:endParaRPr sz="1600">
              <a:latin typeface="굴림"/>
              <a:cs typeface="굴림"/>
            </a:endParaRPr>
          </a:p>
          <a:p>
            <a:pPr marL="584835" marR="73660" algn="just">
              <a:lnSpc>
                <a:spcPct val="126299"/>
              </a:lnSpc>
              <a:spcBef>
                <a:spcPts val="810"/>
              </a:spcBef>
            </a:pPr>
            <a:r>
              <a:rPr sz="1600" spc="-5" dirty="0">
                <a:latin typeface="돋움"/>
                <a:cs typeface="돋움"/>
              </a:rPr>
              <a:t>일일</a:t>
            </a:r>
            <a:r>
              <a:rPr sz="1600" spc="-4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이용</a:t>
            </a:r>
            <a:r>
              <a:rPr sz="1600" spc="-3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통계 </a:t>
            </a:r>
            <a:r>
              <a:rPr sz="1600" spc="-52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월별</a:t>
            </a:r>
            <a:r>
              <a:rPr sz="1600" spc="-4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이용</a:t>
            </a:r>
            <a:r>
              <a:rPr sz="1600" spc="-3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통계 </a:t>
            </a:r>
            <a:r>
              <a:rPr sz="1600" spc="-52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도서</a:t>
            </a:r>
            <a:r>
              <a:rPr sz="1600" spc="-4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폐기</a:t>
            </a:r>
            <a:r>
              <a:rPr sz="1600" spc="-3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처리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32859" y="1066800"/>
            <a:ext cx="165100" cy="5131435"/>
          </a:xfrm>
          <a:custGeom>
            <a:avLst/>
            <a:gdLst/>
            <a:ahLst/>
            <a:cxnLst/>
            <a:rect l="l" t="t" r="r" b="b"/>
            <a:pathLst>
              <a:path w="165100" h="5131435">
                <a:moveTo>
                  <a:pt x="0" y="0"/>
                </a:moveTo>
                <a:lnTo>
                  <a:pt x="0" y="838200"/>
                </a:lnTo>
                <a:lnTo>
                  <a:pt x="152400" y="838200"/>
                </a:lnTo>
              </a:path>
              <a:path w="165100" h="5131435">
                <a:moveTo>
                  <a:pt x="12191" y="1383791"/>
                </a:moveTo>
                <a:lnTo>
                  <a:pt x="12191" y="1917191"/>
                </a:lnTo>
                <a:lnTo>
                  <a:pt x="164591" y="1917191"/>
                </a:lnTo>
              </a:path>
              <a:path w="165100" h="5131435">
                <a:moveTo>
                  <a:pt x="12191" y="2552700"/>
                </a:moveTo>
                <a:lnTo>
                  <a:pt x="12191" y="3717036"/>
                </a:lnTo>
                <a:lnTo>
                  <a:pt x="149351" y="3717036"/>
                </a:lnTo>
              </a:path>
              <a:path w="165100" h="5131435">
                <a:moveTo>
                  <a:pt x="0" y="4293108"/>
                </a:moveTo>
                <a:lnTo>
                  <a:pt x="0" y="5131308"/>
                </a:lnTo>
                <a:lnTo>
                  <a:pt x="152400" y="5131308"/>
                </a:lnTo>
              </a:path>
              <a:path w="165100" h="5131435">
                <a:moveTo>
                  <a:pt x="0" y="216408"/>
                </a:moveTo>
                <a:lnTo>
                  <a:pt x="152400" y="216408"/>
                </a:lnTo>
              </a:path>
              <a:path w="165100" h="5131435">
                <a:moveTo>
                  <a:pt x="12191" y="521208"/>
                </a:moveTo>
                <a:lnTo>
                  <a:pt x="164591" y="521208"/>
                </a:lnTo>
              </a:path>
              <a:path w="165100" h="5131435">
                <a:moveTo>
                  <a:pt x="12191" y="1626108"/>
                </a:moveTo>
                <a:lnTo>
                  <a:pt x="164591" y="1626108"/>
                </a:lnTo>
              </a:path>
              <a:path w="165100" h="5131435">
                <a:moveTo>
                  <a:pt x="12191" y="2781300"/>
                </a:moveTo>
                <a:lnTo>
                  <a:pt x="164591" y="2781300"/>
                </a:lnTo>
              </a:path>
              <a:path w="165100" h="5131435">
                <a:moveTo>
                  <a:pt x="12191" y="3098292"/>
                </a:moveTo>
                <a:lnTo>
                  <a:pt x="164591" y="3098292"/>
                </a:lnTo>
              </a:path>
              <a:path w="165100" h="5131435">
                <a:moveTo>
                  <a:pt x="12191" y="3416807"/>
                </a:moveTo>
                <a:lnTo>
                  <a:pt x="164591" y="3416807"/>
                </a:lnTo>
              </a:path>
              <a:path w="165100" h="5131435">
                <a:moveTo>
                  <a:pt x="12191" y="4521708"/>
                </a:moveTo>
                <a:lnTo>
                  <a:pt x="164591" y="4521708"/>
                </a:lnTo>
              </a:path>
              <a:path w="165100" h="5131435">
                <a:moveTo>
                  <a:pt x="0" y="4826508"/>
                </a:moveTo>
                <a:lnTo>
                  <a:pt x="152400" y="48265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5.1</a:t>
            </a:r>
            <a:r>
              <a:rPr sz="3000" spc="-105" dirty="0"/>
              <a:t> </a:t>
            </a:r>
            <a:r>
              <a:rPr sz="3000" spc="15" dirty="0"/>
              <a:t>개요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534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분석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단계의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중요성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3336035"/>
            <a:ext cx="7095744" cy="21549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0950" y="4373117"/>
            <a:ext cx="1078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 marR="5080" indent="-102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분석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단계의  작은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오류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868" y="4233164"/>
            <a:ext cx="11042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26034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시스템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완성  </a:t>
            </a:r>
            <a:r>
              <a:rPr sz="1600" spc="-10" dirty="0">
                <a:latin typeface="굴림"/>
                <a:cs typeface="굴림"/>
              </a:rPr>
              <a:t>단계의 </a:t>
            </a:r>
            <a:r>
              <a:rPr sz="1600" spc="-5" dirty="0">
                <a:latin typeface="굴림"/>
                <a:cs typeface="굴림"/>
              </a:rPr>
              <a:t> 누적된</a:t>
            </a:r>
            <a:r>
              <a:rPr sz="1600" spc="-1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오류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2590800"/>
            <a:ext cx="7848600" cy="3200400"/>
          </a:xfrm>
          <a:custGeom>
            <a:avLst/>
            <a:gdLst/>
            <a:ahLst/>
            <a:cxnLst/>
            <a:rect l="l" t="t" r="r" b="b"/>
            <a:pathLst>
              <a:path w="7848600" h="3200400">
                <a:moveTo>
                  <a:pt x="0" y="3200400"/>
                </a:moveTo>
                <a:lnTo>
                  <a:pt x="7848600" y="3200400"/>
                </a:lnTo>
                <a:lnTo>
                  <a:pt x="78486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8495" y="5960465"/>
            <a:ext cx="3780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5.1&gt;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소프트웨어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공학에서의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눈덩이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효과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5.1</a:t>
            </a:r>
            <a:r>
              <a:rPr sz="3000" spc="-105" dirty="0"/>
              <a:t> </a:t>
            </a:r>
            <a:r>
              <a:rPr sz="3000" spc="15" dirty="0"/>
              <a:t>개요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67700" cy="42322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설계의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준비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단계로서의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업무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분석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개발을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의뢰한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회사에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이해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(매출규모,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종업원수,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조직,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굴림"/>
                <a:cs typeface="굴림"/>
              </a:rPr>
              <a:t>직장문화..)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서브젝트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에어리어(subject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area)의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전체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분석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가능한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크기의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영역으로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분할함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각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서브젝트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에어리어별로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관련된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수집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매뉴얼,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기록하는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장부,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거래에서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주고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받는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전표,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혹은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PC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에서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Excell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과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같은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스프레드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시트로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관리되는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자료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등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가능하면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들어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수집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담당자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endParaRPr sz="1800">
              <a:latin typeface="굴림"/>
              <a:cs typeface="굴림"/>
            </a:endParaRPr>
          </a:p>
          <a:p>
            <a:pPr marL="1155700" marR="9525" lvl="2" indent="-228600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해당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보다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명확히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이해하고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담당자들의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요구사항을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파악하기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위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함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수집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및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문서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정리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다이어그램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및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도구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이용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5.2</a:t>
            </a:r>
            <a:r>
              <a:rPr sz="3000" spc="-80" dirty="0"/>
              <a:t> </a:t>
            </a:r>
            <a:r>
              <a:rPr sz="3000" spc="35" dirty="0"/>
              <a:t>문서</a:t>
            </a:r>
            <a:r>
              <a:rPr sz="3000" spc="-75" dirty="0"/>
              <a:t> </a:t>
            </a:r>
            <a:r>
              <a:rPr sz="3000" spc="55" dirty="0"/>
              <a:t>및</a:t>
            </a:r>
            <a:r>
              <a:rPr sz="3000" spc="-60" dirty="0"/>
              <a:t> </a:t>
            </a:r>
            <a:r>
              <a:rPr sz="3000" spc="35" dirty="0"/>
              <a:t>자료</a:t>
            </a:r>
            <a:r>
              <a:rPr sz="3000" spc="-80" dirty="0"/>
              <a:t> </a:t>
            </a:r>
            <a:r>
              <a:rPr sz="3000" spc="15" dirty="0"/>
              <a:t>수집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5849620" cy="1378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수집해야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할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주요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문서들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매뉴얼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주체와의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업무과정에서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주고받는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문서들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고유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5.2</a:t>
            </a:r>
            <a:r>
              <a:rPr sz="3000" spc="-80" dirty="0"/>
              <a:t> </a:t>
            </a:r>
            <a:r>
              <a:rPr sz="3000" spc="35" dirty="0"/>
              <a:t>문서</a:t>
            </a:r>
            <a:r>
              <a:rPr sz="3000" spc="-75" dirty="0"/>
              <a:t> </a:t>
            </a:r>
            <a:r>
              <a:rPr sz="3000" spc="55" dirty="0"/>
              <a:t>및</a:t>
            </a:r>
            <a:r>
              <a:rPr sz="3000" spc="-60" dirty="0"/>
              <a:t> </a:t>
            </a:r>
            <a:r>
              <a:rPr sz="3000" spc="35" dirty="0"/>
              <a:t>자료</a:t>
            </a:r>
            <a:r>
              <a:rPr sz="3000" spc="-80" dirty="0"/>
              <a:t> </a:t>
            </a:r>
            <a:r>
              <a:rPr sz="3000" spc="15" dirty="0"/>
              <a:t>수집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163559" cy="23742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업무</a:t>
            </a:r>
            <a:r>
              <a:rPr sz="2000" b="1" spc="-114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매뉴얼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140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특정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어떤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절차와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방법에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수행해야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하는지를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명시적으로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기술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해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놓은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문서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신입사원을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교육할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때,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담당자가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바뀌어서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인수인계를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할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때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사용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분석자가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이해하는데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매우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소중한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자료</a:t>
            </a:r>
            <a:endParaRPr sz="1800">
              <a:latin typeface="굴림"/>
              <a:cs typeface="굴림"/>
            </a:endParaRPr>
          </a:p>
          <a:p>
            <a:pPr marL="756285" marR="6350" lvl="1" indent="-287020">
              <a:lnSpc>
                <a:spcPct val="110000"/>
              </a:lnSpc>
              <a:spcBef>
                <a:spcPts val="434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매뉴얼에는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해당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분야에서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사용되는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용어들이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나와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있으므로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이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를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이해하면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담당자들과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인터뷰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할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때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도움이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된다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5.2</a:t>
            </a:r>
            <a:r>
              <a:rPr sz="3000" spc="-80" dirty="0"/>
              <a:t> </a:t>
            </a:r>
            <a:r>
              <a:rPr sz="3000" spc="35" dirty="0"/>
              <a:t>문서</a:t>
            </a:r>
            <a:r>
              <a:rPr sz="3000" spc="-75" dirty="0"/>
              <a:t> </a:t>
            </a:r>
            <a:r>
              <a:rPr sz="3000" spc="55" dirty="0"/>
              <a:t>및</a:t>
            </a:r>
            <a:r>
              <a:rPr sz="3000" spc="-60" dirty="0"/>
              <a:t> </a:t>
            </a:r>
            <a:r>
              <a:rPr sz="3000" spc="35" dirty="0"/>
              <a:t>자료</a:t>
            </a:r>
            <a:r>
              <a:rPr sz="3000" spc="-80" dirty="0"/>
              <a:t> </a:t>
            </a:r>
            <a:r>
              <a:rPr sz="3000" spc="15" dirty="0"/>
              <a:t>수집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62000" y="2362200"/>
            <a:ext cx="7924800" cy="3429000"/>
          </a:xfrm>
          <a:custGeom>
            <a:avLst/>
            <a:gdLst/>
            <a:ahLst/>
            <a:cxnLst/>
            <a:rect l="l" t="t" r="r" b="b"/>
            <a:pathLst>
              <a:path w="7924800" h="3429000">
                <a:moveTo>
                  <a:pt x="0" y="3429000"/>
                </a:moveTo>
                <a:lnTo>
                  <a:pt x="7924800" y="3429000"/>
                </a:lnTo>
                <a:lnTo>
                  <a:pt x="79248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793875"/>
            <a:ext cx="7951470" cy="4352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업무</a:t>
            </a:r>
            <a:r>
              <a:rPr sz="2000" b="1" spc="-114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매뉴얼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"/>
            </a:pPr>
            <a:endParaRPr sz="31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</a:pPr>
            <a:r>
              <a:rPr sz="1800" b="1" spc="30" dirty="0">
                <a:latin typeface="돋움"/>
                <a:cs typeface="돋움"/>
              </a:rPr>
              <a:t>제</a:t>
            </a:r>
            <a:r>
              <a:rPr sz="1800" b="1" spc="-6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3절</a:t>
            </a:r>
            <a:r>
              <a:rPr sz="1800" b="1" spc="-85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원자재의</a:t>
            </a:r>
            <a:r>
              <a:rPr sz="1800" b="1" spc="-9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입고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돋움"/>
              <a:cs typeface="돋움"/>
            </a:endParaRPr>
          </a:p>
          <a:p>
            <a:pPr marL="765810" lvl="1" indent="-296545">
              <a:lnSpc>
                <a:spcPct val="100000"/>
              </a:lnSpc>
              <a:buAutoNum type="arabicPeriod"/>
              <a:tabLst>
                <a:tab pos="766445" algn="l"/>
              </a:tabLst>
            </a:pPr>
            <a:r>
              <a:rPr sz="1800" dirty="0">
                <a:latin typeface="돋움"/>
                <a:cs typeface="돋움"/>
              </a:rPr>
              <a:t>원자재는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수입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원자재와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국산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원자재로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구분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된다.</a:t>
            </a:r>
            <a:endParaRPr sz="1800">
              <a:latin typeface="돋움"/>
              <a:cs typeface="돋움"/>
            </a:endParaRPr>
          </a:p>
          <a:p>
            <a:pPr marL="765810" lvl="1" indent="-296545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766445" algn="l"/>
              </a:tabLst>
            </a:pPr>
            <a:r>
              <a:rPr sz="1800" dirty="0">
                <a:latin typeface="돋움"/>
                <a:cs typeface="돋움"/>
              </a:rPr>
              <a:t>수입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원자재는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품질검사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없이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입고된다.</a:t>
            </a:r>
            <a:endParaRPr sz="1800">
              <a:latin typeface="돋움"/>
              <a:cs typeface="돋움"/>
            </a:endParaRPr>
          </a:p>
          <a:p>
            <a:pPr marL="765810" lvl="1" indent="-29654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766445" algn="l"/>
              </a:tabLst>
            </a:pPr>
            <a:r>
              <a:rPr sz="1800" dirty="0">
                <a:latin typeface="돋움"/>
                <a:cs typeface="돋움"/>
              </a:rPr>
              <a:t>국산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원자재는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품질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검사를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거처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입고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시킨다.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불합격된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원자재는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반품</a:t>
            </a:r>
            <a:endParaRPr sz="1800">
              <a:latin typeface="돋움"/>
              <a:cs typeface="돋움"/>
            </a:endParaRPr>
          </a:p>
          <a:p>
            <a:pPr marL="774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돋움"/>
                <a:cs typeface="돋움"/>
              </a:rPr>
              <a:t>리스트를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작성한 </a:t>
            </a:r>
            <a:r>
              <a:rPr sz="1800" dirty="0">
                <a:latin typeface="돋움"/>
                <a:cs typeface="돋움"/>
              </a:rPr>
              <a:t>뒤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반품용 원자재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보관소에 보관한다.</a:t>
            </a:r>
            <a:endParaRPr sz="1800">
              <a:latin typeface="돋움"/>
              <a:cs typeface="돋움"/>
            </a:endParaRPr>
          </a:p>
          <a:p>
            <a:pPr marL="774700" marR="91440" lvl="1" indent="-305435">
              <a:lnSpc>
                <a:spcPct val="110000"/>
              </a:lnSpc>
              <a:spcBef>
                <a:spcPts val="5"/>
              </a:spcBef>
              <a:buAutoNum type="arabicPeriod" startAt="4"/>
              <a:tabLst>
                <a:tab pos="766445" algn="l"/>
              </a:tabLst>
            </a:pPr>
            <a:r>
              <a:rPr sz="1800" dirty="0">
                <a:latin typeface="돋움"/>
                <a:cs typeface="돋움"/>
              </a:rPr>
              <a:t>원자재의</a:t>
            </a:r>
            <a:r>
              <a:rPr sz="1800" spc="-2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입고시에는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거래명세서의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내역과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납품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내역이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일치하는지를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확인한다.</a:t>
            </a:r>
            <a:endParaRPr sz="1800">
              <a:latin typeface="돋움"/>
              <a:cs typeface="돋움"/>
            </a:endParaRPr>
          </a:p>
          <a:p>
            <a:pPr marL="765810" lvl="1" indent="-296545">
              <a:lnSpc>
                <a:spcPct val="100000"/>
              </a:lnSpc>
              <a:spcBef>
                <a:spcPts val="215"/>
              </a:spcBef>
              <a:buAutoNum type="arabicPeriod" startAt="4"/>
              <a:tabLst>
                <a:tab pos="766445" algn="l"/>
              </a:tabLst>
            </a:pPr>
            <a:r>
              <a:rPr sz="1800" dirty="0">
                <a:latin typeface="돋움"/>
                <a:cs typeface="돋움"/>
              </a:rPr>
              <a:t>수입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원자재의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입고시에는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L/C(신용장)와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대조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한다.</a:t>
            </a:r>
            <a:endParaRPr sz="1800">
              <a:latin typeface="돋움"/>
              <a:cs typeface="돋움"/>
            </a:endParaRPr>
          </a:p>
          <a:p>
            <a:pPr marL="765810" lvl="1" indent="-296545">
              <a:lnSpc>
                <a:spcPct val="100000"/>
              </a:lnSpc>
              <a:spcBef>
                <a:spcPts val="215"/>
              </a:spcBef>
              <a:buAutoNum type="arabicPeriod" startAt="4"/>
              <a:tabLst>
                <a:tab pos="766445" algn="l"/>
              </a:tabLst>
            </a:pPr>
            <a:r>
              <a:rPr sz="1800" spc="-5" dirty="0">
                <a:latin typeface="돋움"/>
                <a:cs typeface="돋움"/>
              </a:rPr>
              <a:t>원자재가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입고되면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입고 전표를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작성하여 보관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한다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돋움"/>
              <a:cs typeface="돋움"/>
            </a:endParaRPr>
          </a:p>
          <a:p>
            <a:pPr marL="285115" algn="ctr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5.2&gt;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업무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매뉴얼의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5.2</a:t>
            </a:r>
            <a:r>
              <a:rPr sz="3000" spc="-80" dirty="0"/>
              <a:t> </a:t>
            </a:r>
            <a:r>
              <a:rPr sz="3000" spc="35" dirty="0"/>
              <a:t>문서</a:t>
            </a:r>
            <a:r>
              <a:rPr sz="3000" spc="-75" dirty="0"/>
              <a:t> </a:t>
            </a:r>
            <a:r>
              <a:rPr sz="3000" spc="55" dirty="0"/>
              <a:t>및</a:t>
            </a:r>
            <a:r>
              <a:rPr sz="3000" spc="-60" dirty="0"/>
              <a:t> </a:t>
            </a:r>
            <a:r>
              <a:rPr sz="3000" spc="35" dirty="0"/>
              <a:t>자료</a:t>
            </a:r>
            <a:r>
              <a:rPr sz="3000" spc="-80" dirty="0"/>
              <a:t> </a:t>
            </a:r>
            <a:r>
              <a:rPr sz="3000" spc="15" dirty="0"/>
              <a:t>수집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175625" cy="23742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다른</a:t>
            </a:r>
            <a:r>
              <a:rPr sz="20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업무</a:t>
            </a:r>
            <a:r>
              <a:rPr sz="20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주체와의</a:t>
            </a:r>
            <a:r>
              <a:rPr sz="20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0" dirty="0">
                <a:solidFill>
                  <a:srgbClr val="3333CC"/>
                </a:solidFill>
                <a:latin typeface="굴림"/>
                <a:cs typeface="굴림"/>
              </a:rPr>
              <a:t>업무과정에서</a:t>
            </a:r>
            <a:r>
              <a:rPr sz="2000" b="1" spc="-10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주고받는</a:t>
            </a:r>
            <a:r>
              <a:rPr sz="20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문서들</a:t>
            </a:r>
            <a:endParaRPr sz="2000">
              <a:latin typeface="굴림"/>
              <a:cs typeface="굴림"/>
            </a:endParaRPr>
          </a:p>
          <a:p>
            <a:pPr marL="756285" marR="89535" lvl="1" indent="-287020">
              <a:lnSpc>
                <a:spcPct val="110000"/>
              </a:lnSpc>
              <a:spcBef>
                <a:spcPts val="14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굴림"/>
                <a:cs typeface="굴림"/>
              </a:rPr>
              <a:t>현실세계에서의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살펴보면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담당자가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물건을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구매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혹은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판매를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것과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같이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주체들과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상호작용을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해야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많다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업무가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올바로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이루어졌음을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상호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보증하기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위해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남기게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됨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5" dirty="0">
                <a:latin typeface="굴림"/>
                <a:cs typeface="굴림"/>
              </a:rPr>
              <a:t>&lt;그림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5.2&gt;의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매뉴얼에서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거래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명세서</a:t>
            </a:r>
            <a:endParaRPr sz="1800">
              <a:latin typeface="굴림"/>
              <a:cs typeface="굴림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5" dirty="0">
                <a:latin typeface="굴림"/>
                <a:cs typeface="굴림"/>
              </a:rPr>
              <a:t>&lt;그림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5.3&gt;의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거래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명세서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양식을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보면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누가,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언제,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어떤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물건을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납품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했는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지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알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있고,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누가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물건을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인수했는지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알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943" y="345890"/>
            <a:ext cx="4499089" cy="58759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5754116"/>
            <a:ext cx="2324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5.3&gt;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거래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명세서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양식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5장.</a:t>
            </a:r>
            <a:r>
              <a:rPr spc="-30" dirty="0"/>
              <a:t> </a:t>
            </a:r>
            <a:r>
              <a:rPr spc="-50" dirty="0"/>
              <a:t>업무분석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27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5장. 업무분석</vt:lpstr>
      <vt:lpstr>PowerPoint 프레젠테이션</vt:lpstr>
      <vt:lpstr>5.1 개요</vt:lpstr>
      <vt:lpstr>5.1 개요</vt:lpstr>
      <vt:lpstr>5.2 문서 및 자료 수집</vt:lpstr>
      <vt:lpstr>5.2 문서 및 자료 수집</vt:lpstr>
      <vt:lpstr>5.2 문서 및 자료 수집</vt:lpstr>
      <vt:lpstr>5.2 문서 및 자료 수집</vt:lpstr>
      <vt:lpstr>PowerPoint 프레젠테이션</vt:lpstr>
      <vt:lpstr>5.2 문서 및 자료 수집</vt:lpstr>
      <vt:lpstr>5.2 문서 및 자료 수집</vt:lpstr>
      <vt:lpstr>5.3 담당자 인터뷰</vt:lpstr>
      <vt:lpstr>5.3 담당자 인터뷰</vt:lpstr>
      <vt:lpstr>5.3 담당자 인터뷰</vt:lpstr>
      <vt:lpstr>5.3 담당자 인터뷰</vt:lpstr>
      <vt:lpstr>5.3 담당자 인터뷰</vt:lpstr>
      <vt:lpstr>5.3 담당자 인터뷰</vt:lpstr>
      <vt:lpstr>5.4 분석 내용의 정리</vt:lpstr>
      <vt:lpstr>5.4 분석 내용의 정리</vt:lpstr>
      <vt:lpstr>5.4 분석 내용의 정리</vt:lpstr>
      <vt:lpstr>5.4 분석 내용의 정리</vt:lpstr>
      <vt:lpstr>5.4 분석 내용의 정리</vt:lpstr>
      <vt:lpstr>5.4 분석 내용의 정리</vt:lpstr>
      <vt:lpstr>5.4 분석 내용의 정리</vt:lpstr>
      <vt:lpstr>5.4 분석 내용의 정리</vt:lpstr>
      <vt:lpstr>5.5 업무분석 사례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38</cp:revision>
  <dcterms:created xsi:type="dcterms:W3CDTF">2021-10-04T06:46:36Z</dcterms:created>
  <dcterms:modified xsi:type="dcterms:W3CDTF">2021-10-05T07:18:37Z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2021-10-04T00:00:00Z</vt:filetime>
  </property>
</Properties>
</file>