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2_0.xml" ContentType="application/vnd.ms-powerpoint.comments+xml"/>
  <Override PartName="/ppt/comments/modernComment_103_0.xml" ContentType="application/vnd.ms-powerpoint.comments+xml"/>
  <Override PartName="/ppt/comments/modernComment_105_0.xml" ContentType="application/vnd.ms-powerpoint.comments+xml"/>
  <Override PartName="/ppt/comments/modernComment_107_0.xml" ContentType="application/vnd.ms-powerpoint.comments+xml"/>
  <Override PartName="/ppt/comments/modernComment_109_0.xml" ContentType="application/vnd.ms-powerpoint.comments+xml"/>
  <Override PartName="/ppt/comments/modernComment_111_0.xml" ContentType="application/vnd.ms-powerpoint.comments+xml"/>
  <Override PartName="/ppt/comments/modernComment_112_0.xml" ContentType="application/vnd.ms-powerpoint.comments+xml"/>
  <Override PartName="/ppt/comments/modernComment_115_0.xml" ContentType="application/vnd.ms-powerpoint.comments+xml"/>
  <Override PartName="/ppt/comments/modernComment_116_0.xml" ContentType="application/vnd.ms-powerpoint.comments+xml"/>
  <Override PartName="/ppt/comments/modernComment_117_0.xml" ContentType="application/vnd.ms-powerpoint.comments+xml"/>
  <Override PartName="/ppt/comments/modernComment_11F_0.xml" ContentType="application/vnd.ms-powerpoint.comments+xml"/>
  <Override PartName="/ppt/comments/modernComment_122_0.xml" ContentType="application/vnd.ms-powerpoint.comments+xml"/>
  <Override PartName="/ppt/comments/modernComment_123_0.xml" ContentType="application/vnd.ms-powerpoint.comments+xml"/>
  <Override PartName="/ppt/comments/modernComment_124_0.xml" ContentType="application/vnd.ms-powerpoint.comments+xml"/>
  <Override PartName="/ppt/comments/modernComment_125_0.xml" ContentType="application/vnd.ms-powerpoint.comments+xml"/>
  <Override PartName="/ppt/comments/modernComment_128_0.xml" ContentType="application/vnd.ms-powerpoint.comments+xml"/>
  <Override PartName="/ppt/comments/modernComment_129_0.xml" ContentType="application/vnd.ms-powerpoint.comments+xml"/>
  <Override PartName="/ppt/comments/modernComment_12A_0.xml" ContentType="application/vnd.ms-powerpoint.comments+xml"/>
  <Override PartName="/ppt/comments/modernComment_12C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88500E-549F-6D3D-DEDA-AFFD8A66AA80}" name="전세호" initials="전세" userId="S::32144107@dankook.ac.kr::f683f4ce-6f64-4594-8f56-1bd348ae55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45946-C262-A9AE-C875-075875095ECC}" v="48" dt="2021-10-26T07:24:58.6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2B2042-3A24-4316-B3DA-339582C0637F}" authorId="{9B88500E-549F-6D3D-DEDA-AFFD8A66AA80}" created="2021-10-26T06:34:42.226">
    <pc:sldMkLst xmlns:pc="http://schemas.microsoft.com/office/powerpoint/2013/main/command">
      <pc:docMk/>
      <pc:sldMk cId="0" sldId="258"/>
    </pc:sldMkLst>
    <p188:pos x="4319686" y="3474530"/>
    <p188:txBody>
      <a:bodyPr/>
      <a:lstStyle/>
      <a:p>
        <a:r>
          <a:rPr lang="ko-KR" altLang="en-US"/>
          <a:t>엔티티를 도출하고 그 엔티티의 기본키 그리고 관계 그다음 속성을 정의한다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7CB8F8-D827-4B0E-BE0A-071B9D1F9CB4}" authorId="{9B88500E-549F-6D3D-DEDA-AFFD8A66AA80}" created="2021-10-26T06:35:40.758">
    <pc:sldMkLst xmlns:pc="http://schemas.microsoft.com/office/powerpoint/2013/main/command">
      <pc:docMk/>
      <pc:sldMk cId="0" sldId="259"/>
    </pc:sldMkLst>
    <p188:pos x="6966134" y="4575794"/>
    <p188:txBody>
      <a:bodyPr/>
      <a:lstStyle/>
      <a:p>
        <a:r>
          <a:rPr lang="ko-KR" altLang="en-US"/>
          <a:t>주식별자는 유니크해야함</a:t>
        </a:r>
      </a:p>
    </p188:txBody>
  </p188:cm>
</p188:cmLst>
</file>

<file path=ppt/comments/modernComment_10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9BE835-80AC-482F-8F14-3C8E69B4E87E}" authorId="{9B88500E-549F-6D3D-DEDA-AFFD8A66AA80}" created="2021-10-26T06:36:09.618">
    <pc:sldMkLst xmlns:pc="http://schemas.microsoft.com/office/powerpoint/2013/main/command">
      <pc:docMk/>
      <pc:sldMk cId="0" sldId="261"/>
    </pc:sldMkLst>
    <p188:pos x="6086830" y="2757428"/>
    <p188:txBody>
      <a:bodyPr/>
      <a:lstStyle/>
      <a:p>
        <a:r>
          <a:rPr lang="ko-KR" altLang="en-US"/>
          <a:t>처음에는 테이블 그려보면서 중복되는지 알아보라는데 그럴필요는 없을듯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67BCF1-7A5D-4F63-9508-4CA61ADC843E}" authorId="{9B88500E-549F-6D3D-DEDA-AFFD8A66AA80}" created="2021-10-26T06:36:58.837">
    <pc:sldMkLst xmlns:pc="http://schemas.microsoft.com/office/powerpoint/2013/main/command">
      <pc:docMk/>
      <pc:sldMk cId="0" sldId="263"/>
    </pc:sldMkLst>
    <p188:pos x="4029430" y="3380623"/>
    <p188:txBody>
      <a:bodyPr/>
      <a:lstStyle/>
      <a:p>
        <a:r>
          <a:rPr lang="ko-KR" altLang="en-US"/>
          <a:t>유니크한 것들이 후보이고 게중 검색을 위하여 짧고 길이가 같은 것이 더 좋다.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E9780B-C80B-412E-AE79-FDEEE7DA90C5}" authorId="{9B88500E-549F-6D3D-DEDA-AFFD8A66AA80}" created="2021-10-26T06:37:20.306">
    <pc:sldMkLst xmlns:pc="http://schemas.microsoft.com/office/powerpoint/2013/main/command">
      <pc:docMk/>
      <pc:sldMk cId="0" sldId="265"/>
    </pc:sldMkLst>
    <p188:pos x="3380623" y="2825723"/>
    <p188:txBody>
      <a:bodyPr/>
      <a:lstStyle/>
      <a:p>
        <a:r>
          <a:rPr lang="ko-KR" altLang="en-US"/>
          <a:t>두개를 묶어서 중복방지를 하는 기본키도 있음</a:t>
        </a:r>
      </a:p>
    </p188:txBody>
  </p188:cm>
</p188:cmLst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BC6196-39F3-4DA9-92EF-0C7DDC02C447}" authorId="{9B88500E-549F-6D3D-DEDA-AFFD8A66AA80}" created="2021-10-26T06:39:14.214">
    <pc:sldMkLst xmlns:pc="http://schemas.microsoft.com/office/powerpoint/2013/main/command">
      <pc:docMk/>
      <pc:sldMk cId="0" sldId="273"/>
    </pc:sldMkLst>
    <p188:pos x="7392980" y="3892839"/>
    <p188:txBody>
      <a:bodyPr/>
      <a:lstStyle/>
      <a:p>
        <a:r>
          <a:rPr lang="ko-KR" altLang="en-US"/>
          <a:t>주식별을 위해 인위적으로 하나를 만든다면 주의해야할 점은 주식별은 만들어진것이기 때문에 어떤 상황에서든 유니크한 값이다 그런데 내용이 같다면?!!ㅎㄷㄷ중복되는 값이 들어가는 것임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72D6B1-A496-41CF-B897-179135984C21}" authorId="{9B88500E-549F-6D3D-DEDA-AFFD8A66AA80}" created="2021-10-26T06:39:57.949">
    <pc:sldMkLst xmlns:pc="http://schemas.microsoft.com/office/powerpoint/2013/main/command">
      <pc:docMk/>
      <pc:sldMk cId="0" sldId="274"/>
    </pc:sldMkLst>
    <p188:pos x="7444202" y="3662342"/>
    <p188:txBody>
      <a:bodyPr/>
      <a:lstStyle/>
      <a:p>
        <a:r>
          <a:rPr lang="ko-KR" altLang="en-US"/>
          <a:t>또 필요없이 중복 속성이 들어가는 경우에는 같은 제품번호에 제품명이 두번이나 들어갈 수가 있음</a:t>
        </a:r>
      </a:p>
    </p188:txBody>
  </p188:cm>
</p188:cmLst>
</file>

<file path=ppt/comments/modernComment_11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42956F-5B0A-480A-A154-4422773E0FAA}" authorId="{9B88500E-549F-6D3D-DEDA-AFFD8A66AA80}" created="2021-10-26T06:59:26.328">
    <pc:sldMkLst xmlns:pc="http://schemas.microsoft.com/office/powerpoint/2013/main/command">
      <pc:docMk/>
      <pc:sldMk cId="0" sldId="277"/>
    </pc:sldMkLst>
    <p188:pos x="5429486" y="2911092"/>
    <p188:txBody>
      <a:bodyPr/>
      <a:lstStyle/>
      <a:p>
        <a:r>
          <a:rPr lang="ko-KR" altLang="en-US"/>
          <a:t>어떤 행위에 참여하는 엔티티들을 확인하는 것임</a:t>
        </a:r>
      </a:p>
    </p188:txBody>
  </p188:cm>
</p188:cmLst>
</file>

<file path=ppt/comments/modernComment_11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979D32-D7EE-4767-8028-3EB6121DA892}" authorId="{9B88500E-549F-6D3D-DEDA-AFFD8A66AA80}" created="2021-10-26T07:00:06.610">
    <pc:sldMkLst xmlns:pc="http://schemas.microsoft.com/office/powerpoint/2013/main/command">
      <pc:docMk/>
      <pc:sldMk cId="0" sldId="278"/>
    </pc:sldMkLst>
    <p188:pos x="6146589" y="5156305"/>
    <p188:txBody>
      <a:bodyPr/>
      <a:lstStyle/>
      <a:p>
        <a:r>
          <a:rPr lang="ko-KR" altLang="en-US"/>
          <a:t>부모 자식관계는 중요한데 먼저 만들어진게 부모고 거기 정보를 가져다 쓰는 게 자식엔티티임</a:t>
        </a:r>
      </a:p>
    </p188:txBody>
  </p188:cm>
</p188:cmLst>
</file>

<file path=ppt/comments/modernComment_11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73FE77D-CC64-43F3-8B8A-372194B68B19}" authorId="{9B88500E-549F-6D3D-DEDA-AFFD8A66AA80}" created="2021-10-26T07:01:27.690">
    <pc:sldMkLst xmlns:pc="http://schemas.microsoft.com/office/powerpoint/2013/main/command">
      <pc:docMk/>
      <pc:sldMk cId="0" sldId="279"/>
    </pc:sldMkLst>
    <p188:pos x="5788038" y="3696490"/>
    <p188:txBody>
      <a:bodyPr/>
      <a:lstStyle/>
      <a:p>
        <a:r>
          <a:rPr lang="ko-KR" altLang="en-US"/>
          <a:t>보통 부모가 자식의 엔티티 여러개에 매치되고 자식 엔티티속성에는 부모로부터 가져온 정보가 여러개 적힌다
또 부모는 딱히 자식의 데이터가 없어도 되지만 자식은 부모로부터 파생된것이기 때문에 대개 필수이다
실제 부모자식관계로 외우라함</a:t>
        </a:r>
      </a:p>
    </p188:txBody>
  </p188:cm>
</p188:cmLst>
</file>

<file path=ppt/comments/modernComment_11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08D870-97DA-4152-BE25-D143194D4612}" authorId="{9B88500E-549F-6D3D-DEDA-AFFD8A66AA80}" created="2021-10-26T07:20:07.668">
    <pc:sldMkLst xmlns:pc="http://schemas.microsoft.com/office/powerpoint/2013/main/command">
      <pc:docMk/>
      <pc:sldMk cId="0" sldId="287"/>
    </pc:sldMkLst>
    <p188:pos x="4379444" y="3986745"/>
    <p188:txBody>
      <a:bodyPr/>
      <a:lstStyle/>
      <a:p>
        <a:r>
          <a:rPr lang="ko-KR" altLang="en-US"/>
          <a:t>부모가 먼저 생ㅇ성되고 자식이 부모의 학번 정보를 외래키로 가져옴 그리고 그 외래키는 부모의 기본키</a:t>
        </a:r>
      </a:p>
    </p188:txBody>
  </p188:cm>
</p188:cmLst>
</file>

<file path=ppt/comments/modernComment_12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0165F4-8678-4DB1-9717-3633FCD63EFD}" authorId="{9B88500E-549F-6D3D-DEDA-AFFD8A66AA80}" created="2021-10-26T07:21:08.091">
    <pc:sldMkLst xmlns:pc="http://schemas.microsoft.com/office/powerpoint/2013/main/command">
      <pc:docMk/>
      <pc:sldMk cId="0" sldId="290"/>
    </pc:sldMkLst>
    <p188:pos x="5651447" y="3320865"/>
    <p188:txBody>
      <a:bodyPr/>
      <a:lstStyle/>
      <a:p>
        <a:r>
          <a:rPr lang="ko-KR" altLang="en-US"/>
          <a:t>엔티티간에 관계가 있으면 당연히 변화에 따라 상대쪽에도 영향이 가는데 그걸 정의하는게 업무규칙임</a:t>
        </a:r>
      </a:p>
    </p188:txBody>
  </p188:cm>
</p188:cmLst>
</file>

<file path=ppt/comments/modernComment_12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AD6322-F234-407F-A667-09075E55FD7E}" authorId="{9B88500E-549F-6D3D-DEDA-AFFD8A66AA80}" created="2021-10-26T07:21:53.952">
    <pc:sldMkLst xmlns:pc="http://schemas.microsoft.com/office/powerpoint/2013/main/command">
      <pc:docMk/>
      <pc:sldMk cId="0" sldId="291"/>
    </pc:sldMkLst>
    <p188:pos x="3414771" y="3611121"/>
    <p188:txBody>
      <a:bodyPr/>
      <a:lstStyle/>
      <a:p>
        <a:r>
          <a:rPr lang="ko-KR" altLang="en-US"/>
          <a:t>restrict제한
cascade연계
삭제못하게 막거나 
같이 삭제해버리거나
널값으로 대체한다거나
디폴트값으로 대체하거나</a:t>
        </a:r>
      </a:p>
    </p188:txBody>
  </p188:cm>
</p188:cmLst>
</file>

<file path=ppt/comments/modernComment_12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B32129-88A4-459D-BF2B-87D55B97B357}" authorId="{9B88500E-549F-6D3D-DEDA-AFFD8A66AA80}" created="2021-10-26T07:22:14.358">
    <pc:sldMkLst xmlns:pc="http://schemas.microsoft.com/office/powerpoint/2013/main/command">
      <pc:docMk/>
      <pc:sldMk cId="0" sldId="292"/>
    </pc:sldMkLst>
    <p188:pos x="3226959" y="4029430"/>
    <p188:txBody>
      <a:bodyPr/>
      <a:lstStyle/>
      <a:p>
        <a:r>
          <a:rPr lang="ko-KR" altLang="en-US"/>
          <a:t>수정도 마찬가지임</a:t>
        </a:r>
      </a:p>
    </p188:txBody>
  </p188:cm>
</p188:cmLst>
</file>

<file path=ppt/comments/modernComment_12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7B66D1-36B5-4227-84C7-5BC977466577}" authorId="{9B88500E-549F-6D3D-DEDA-AFFD8A66AA80}" created="2021-10-26T07:22:52.547">
    <pc:sldMkLst xmlns:pc="http://schemas.microsoft.com/office/powerpoint/2013/main/command">
      <pc:docMk/>
      <pc:sldMk cId="0" sldId="293"/>
    </pc:sldMkLst>
    <p188:pos x="2117158" y="3534288"/>
    <p188:txBody>
      <a:bodyPr/>
      <a:lstStyle/>
      <a:p>
        <a:r>
          <a:rPr lang="ko-KR" altLang="en-US"/>
          <a:t>부모는 자식것을 가져다 쓰는 입장이라 삭제때 아무 영향을 못주고 자식 자체에서 삽입 수정할때만 제한속성이 있음</a:t>
        </a:r>
      </a:p>
    </p188:txBody>
  </p188:cm>
</p188:cmLst>
</file>

<file path=ppt/comments/modernComment_12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77BA6C-A9EC-4878-B012-15A6BE3A9A58}" authorId="{9B88500E-549F-6D3D-DEDA-AFFD8A66AA80}" created="2021-10-26T07:23:17.125">
    <pc:sldMkLst xmlns:pc="http://schemas.microsoft.com/office/powerpoint/2013/main/command">
      <pc:docMk/>
      <pc:sldMk cId="0" sldId="296"/>
    </pc:sldMkLst>
    <p188:pos x="3542825" y="4379444"/>
    <p188:txBody>
      <a:bodyPr/>
      <a:lstStyle/>
      <a:p>
        <a:r>
          <a:rPr lang="ko-KR" altLang="en-US"/>
          <a:t>속성은 그냥 설계하면서 천천히 체워나가면 될듯</a:t>
        </a:r>
      </a:p>
    </p188:txBody>
  </p188:cm>
</p188:cmLst>
</file>

<file path=ppt/comments/modernComment_12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A8F3E8-51E3-421E-AA9A-5E0D20420D77}" authorId="{9B88500E-549F-6D3D-DEDA-AFFD8A66AA80}" created="2021-10-26T07:23:54.001">
    <pc:sldMkLst xmlns:pc="http://schemas.microsoft.com/office/powerpoint/2013/main/command">
      <pc:docMk/>
      <pc:sldMk cId="0" sldId="297"/>
    </pc:sldMkLst>
    <p188:pos x="3585510" y="2467172"/>
    <p188:txBody>
      <a:bodyPr/>
      <a:lstStyle/>
      <a:p>
        <a:r>
          <a:rPr lang="ko-KR" altLang="en-US"/>
          <a:t>현실정보가 대부분이고 
데이터관리를 위한 메모가 설계속성이고
계산에 따라 나온게 유도속성</a:t>
        </a:r>
      </a:p>
    </p188:txBody>
  </p188:cm>
</p188:cmLst>
</file>

<file path=ppt/comments/modernComment_12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7625E1-ED91-4C7F-81BC-60F4F8078110}" authorId="{9B88500E-549F-6D3D-DEDA-AFFD8A66AA80}" created="2021-10-26T07:24:23.471">
    <pc:sldMkLst xmlns:pc="http://schemas.microsoft.com/office/powerpoint/2013/main/command">
      <pc:docMk/>
      <pc:sldMk cId="0" sldId="298"/>
    </pc:sldMkLst>
    <p188:pos x="6488066" y="3389160"/>
    <p188:txBody>
      <a:bodyPr/>
      <a:lstStyle/>
      <a:p>
        <a:r>
          <a:rPr lang="ko-KR" altLang="en-US"/>
          <a:t>같은 나라를 다르게 표현하는 경우가 많으니 코드로 대체하는 것임 그게 데이터 관리 측면에서 더 현명하다</a:t>
        </a:r>
      </a:p>
    </p188:txBody>
  </p188:cm>
</p188:cmLst>
</file>

<file path=ppt/comments/modernComment_12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7398E9-D841-4A76-98DC-55B47471CB06}" authorId="{9B88500E-549F-6D3D-DEDA-AFFD8A66AA80}" created="2021-10-26T07:24:55.987">
    <pc:sldMkLst xmlns:pc="http://schemas.microsoft.com/office/powerpoint/2013/main/command">
      <pc:docMk/>
      <pc:sldMk cId="0" sldId="300"/>
    </pc:sldMkLst>
    <p188:pos x="6214884" y="3474530"/>
    <p188:txBody>
      <a:bodyPr/>
      <a:lstStyle/>
      <a:p>
        <a:r>
          <a:rPr lang="ko-KR" altLang="en-US"/>
          <a:t>단가가 바뀌면 유도속성인 금액도 같이 바껴야 됨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254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9832" y="143255"/>
            <a:ext cx="8772525" cy="6202680"/>
          </a:xfrm>
          <a:custGeom>
            <a:avLst/>
            <a:gdLst/>
            <a:ahLst/>
            <a:cxnLst/>
            <a:rect l="l" t="t" r="r" b="b"/>
            <a:pathLst>
              <a:path w="8772525" h="6202680">
                <a:moveTo>
                  <a:pt x="0" y="6202680"/>
                </a:moveTo>
                <a:lnTo>
                  <a:pt x="8772144" y="6202680"/>
                </a:lnTo>
                <a:lnTo>
                  <a:pt x="8772144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89280"/>
                </a:lnTo>
                <a:lnTo>
                  <a:pt x="9144" y="589280"/>
                </a:lnTo>
                <a:lnTo>
                  <a:pt x="457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544" y="619760"/>
                </a:lnTo>
                <a:lnTo>
                  <a:pt x="7781544" y="6096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599" y="380999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172" y="456946"/>
            <a:ext cx="79156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793875"/>
            <a:ext cx="5149850" cy="354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4576" y="6452315"/>
            <a:ext cx="2520950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15_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17_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F_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8/10/relationships/comments" Target="../comments/modernComment_122_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23_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24_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25_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8_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9_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8/10/relationships/comments" Target="../comments/modernComment_12A_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12C_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5_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8458" y="2563190"/>
            <a:ext cx="67868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0" dirty="0"/>
              <a:t>7장.</a:t>
            </a:r>
            <a:r>
              <a:rPr sz="3900" spc="-70" dirty="0"/>
              <a:t> </a:t>
            </a:r>
            <a:r>
              <a:rPr sz="3900" spc="10" dirty="0"/>
              <a:t>식별자,</a:t>
            </a:r>
            <a:r>
              <a:rPr sz="3900" spc="-90" dirty="0"/>
              <a:t> </a:t>
            </a:r>
            <a:r>
              <a:rPr sz="3900" spc="10" dirty="0"/>
              <a:t>관계,</a:t>
            </a:r>
            <a:r>
              <a:rPr sz="3900" spc="-75" dirty="0"/>
              <a:t> </a:t>
            </a:r>
            <a:r>
              <a:rPr sz="3900" spc="30" dirty="0"/>
              <a:t>속성의</a:t>
            </a:r>
            <a:r>
              <a:rPr sz="3900" spc="-120" dirty="0"/>
              <a:t> </a:t>
            </a:r>
            <a:r>
              <a:rPr sz="3900" spc="5" dirty="0"/>
              <a:t>정의</a:t>
            </a:r>
            <a:endParaRPr sz="3900"/>
          </a:p>
        </p:txBody>
      </p:sp>
      <p:grpSp>
        <p:nvGrpSpPr>
          <p:cNvPr id="8" name="object 8"/>
          <p:cNvGrpSpPr/>
          <p:nvPr/>
        </p:nvGrpSpPr>
        <p:grpSpPr>
          <a:xfrm>
            <a:off x="2814827" y="4262628"/>
            <a:ext cx="3895725" cy="2067560"/>
            <a:chOff x="2814827" y="4262628"/>
            <a:chExt cx="3895725" cy="2067560"/>
          </a:xfrm>
        </p:grpSpPr>
        <p:sp>
          <p:nvSpPr>
            <p:cNvPr id="9" name="object 9"/>
            <p:cNvSpPr/>
            <p:nvPr/>
          </p:nvSpPr>
          <p:spPr>
            <a:xfrm>
              <a:off x="2891028" y="4338320"/>
              <a:ext cx="3819525" cy="1991360"/>
            </a:xfrm>
            <a:custGeom>
              <a:avLst/>
              <a:gdLst/>
              <a:ahLst/>
              <a:cxnLst/>
              <a:rect l="l" t="t" r="r" b="b"/>
              <a:pathLst>
                <a:path w="3819525" h="1991360">
                  <a:moveTo>
                    <a:pt x="3819144" y="0"/>
                  </a:moveTo>
                  <a:lnTo>
                    <a:pt x="3738372" y="0"/>
                  </a:lnTo>
                  <a:lnTo>
                    <a:pt x="3738372" y="5080"/>
                  </a:lnTo>
                  <a:lnTo>
                    <a:pt x="3738372" y="10160"/>
                  </a:lnTo>
                  <a:lnTo>
                    <a:pt x="3738372" y="1910080"/>
                  </a:lnTo>
                  <a:lnTo>
                    <a:pt x="9144" y="1910080"/>
                  </a:lnTo>
                  <a:lnTo>
                    <a:pt x="4572" y="1910080"/>
                  </a:lnTo>
                  <a:lnTo>
                    <a:pt x="0" y="1910080"/>
                  </a:lnTo>
                  <a:lnTo>
                    <a:pt x="0" y="1981200"/>
                  </a:lnTo>
                  <a:lnTo>
                    <a:pt x="0" y="1991360"/>
                  </a:lnTo>
                  <a:lnTo>
                    <a:pt x="3819144" y="1991360"/>
                  </a:lnTo>
                  <a:lnTo>
                    <a:pt x="3819144" y="1981200"/>
                  </a:lnTo>
                  <a:lnTo>
                    <a:pt x="3819144" y="10160"/>
                  </a:lnTo>
                  <a:lnTo>
                    <a:pt x="3819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399" y="4267200"/>
              <a:ext cx="3810000" cy="1981200"/>
            </a:xfrm>
            <a:custGeom>
              <a:avLst/>
              <a:gdLst/>
              <a:ahLst/>
              <a:cxnLst/>
              <a:rect l="l" t="t" r="r" b="b"/>
              <a:pathLst>
                <a:path w="3810000" h="1981200">
                  <a:moveTo>
                    <a:pt x="0" y="1981200"/>
                  </a:moveTo>
                  <a:lnTo>
                    <a:pt x="3810000" y="19812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98394" y="4248759"/>
            <a:ext cx="301942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580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b="1" spc="15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240029" indent="-227965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b="1" spc="10" dirty="0">
                <a:latin typeface="굴림"/>
                <a:cs typeface="굴림"/>
              </a:rPr>
              <a:t>주식별자의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  <a:p>
            <a:pPr marL="240029" indent="-227965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b="1" spc="15" dirty="0">
                <a:latin typeface="굴림"/>
                <a:cs typeface="굴림"/>
              </a:rPr>
              <a:t>관계/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외래식별자의</a:t>
            </a:r>
            <a:r>
              <a:rPr sz="2000" b="1" spc="-13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  <a:p>
            <a:pPr marL="240029" indent="-227965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b="1" spc="25" dirty="0">
                <a:latin typeface="굴림"/>
                <a:cs typeface="굴림"/>
              </a:rPr>
              <a:t>업무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규칙의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  <a:p>
            <a:pPr marL="240029" indent="-227965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032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복합속성으로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이루어진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4512" y="3033712"/>
          <a:ext cx="1676400" cy="125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일일판매실적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91440" marR="772160" algn="just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판매일자  제품번호  판매수량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2284" y="2843608"/>
            <a:ext cx="3059934" cy="26860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1090" y="5906515"/>
            <a:ext cx="2616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7.9&gt;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일일판매실적</a:t>
            </a:r>
            <a:r>
              <a:rPr sz="1400" b="1" spc="-9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389501" y="5922365"/>
            <a:ext cx="2719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7.10&gt;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일일판매실적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테이블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4735" y="3305555"/>
            <a:ext cx="1018540" cy="276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1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395"/>
              </a:spcBef>
            </a:pPr>
            <a:r>
              <a:rPr sz="1200" b="1" dirty="0">
                <a:latin typeface="돋움"/>
                <a:cs typeface="돋움"/>
              </a:rPr>
              <a:t>2015.06.01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4735" y="3656076"/>
            <a:ext cx="101854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400"/>
              </a:spcBef>
            </a:pPr>
            <a:r>
              <a:rPr sz="1200" b="1" dirty="0">
                <a:latin typeface="돋움"/>
                <a:cs typeface="돋움"/>
              </a:rPr>
              <a:t>2015.06.01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4735" y="4015740"/>
            <a:ext cx="101854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sz="1200" b="1" dirty="0">
                <a:latin typeface="돋움"/>
                <a:cs typeface="돋움"/>
              </a:rPr>
              <a:t>2015.06.01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1500" y="4411979"/>
            <a:ext cx="101854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sz="1200" b="1" dirty="0">
                <a:latin typeface="돋움"/>
                <a:cs typeface="돋움"/>
              </a:rPr>
              <a:t>2015.06.02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2167" y="4817364"/>
            <a:ext cx="101854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sz="1200" b="1" dirty="0">
                <a:latin typeface="돋움"/>
                <a:cs typeface="돋움"/>
              </a:rPr>
              <a:t>2015.06.02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4735" y="5195315"/>
            <a:ext cx="101854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sz="1200" b="1" dirty="0">
                <a:latin typeface="돋움"/>
                <a:cs typeface="돋움"/>
              </a:rPr>
              <a:t>2015.06.02</a:t>
            </a:r>
            <a:endParaRPr sz="12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03288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복합속성으로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이루어진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10" dirty="0">
                <a:latin typeface="굴림"/>
                <a:cs typeface="굴림"/>
              </a:rPr>
              <a:t>주식별자</a:t>
            </a:r>
            <a:r>
              <a:rPr sz="1800" b="1" spc="-13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검토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552" y="2970804"/>
            <a:ext cx="5450416" cy="2034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706" y="2928535"/>
            <a:ext cx="2165230" cy="22330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41194" y="5754116"/>
            <a:ext cx="4057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7.11&gt;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일일판매실적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테이블에서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중복성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검토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03288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복합속성으로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이루어진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주식별자의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결정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0912" y="3414712"/>
          <a:ext cx="16764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일일판매실적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8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판매수량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612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마땅한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주식별자가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없는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경우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1712" y="3186112"/>
          <a:ext cx="1676400" cy="125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수입제품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91440" marR="772160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제품번호  제조업체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원산지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016" y="2984004"/>
            <a:ext cx="3116252" cy="23461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6794" y="5830316"/>
            <a:ext cx="2369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7.12&gt;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수입제품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711700" y="5830316"/>
            <a:ext cx="2369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7.13&gt;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수입제품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테이블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27109" y="6499799"/>
            <a:ext cx="1739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latin typeface="굴림"/>
                <a:cs typeface="굴림"/>
              </a:rPr>
              <a:t>14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3540" y="1733471"/>
            <a:ext cx="361251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마땅한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주식별자가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없는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경우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주식별자의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검토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3814" y="2640071"/>
            <a:ext cx="8087359" cy="4036695"/>
            <a:chOff x="713814" y="2640071"/>
            <a:chExt cx="8087359" cy="40366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814" y="2640071"/>
              <a:ext cx="5082988" cy="17095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4343400"/>
              <a:ext cx="3848100" cy="233324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4576" y="5830316"/>
            <a:ext cx="4199890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7.14&gt;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수입제품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테이블에서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중복성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검토</a:t>
            </a: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50" i="1" spc="-35" dirty="0">
                <a:latin typeface="돋움"/>
                <a:cs typeface="돋움"/>
              </a:rPr>
              <a:t>7장.</a:t>
            </a:r>
            <a:r>
              <a:rPr sz="1450" i="1" spc="-45" dirty="0">
                <a:latin typeface="돋움"/>
                <a:cs typeface="돋움"/>
              </a:rPr>
              <a:t> </a:t>
            </a:r>
            <a:r>
              <a:rPr sz="1450" i="1" spc="-40" dirty="0">
                <a:latin typeface="돋움"/>
                <a:cs typeface="돋움"/>
              </a:rPr>
              <a:t>식별자,</a:t>
            </a:r>
            <a:r>
              <a:rPr sz="1450" i="1" spc="-50" dirty="0">
                <a:latin typeface="돋움"/>
                <a:cs typeface="돋움"/>
              </a:rPr>
              <a:t> </a:t>
            </a:r>
            <a:r>
              <a:rPr sz="1450" i="1" spc="-40" dirty="0">
                <a:latin typeface="돋움"/>
                <a:cs typeface="돋움"/>
              </a:rPr>
              <a:t>관계,</a:t>
            </a:r>
            <a:r>
              <a:rPr sz="1450" i="1" spc="-4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속성의</a:t>
            </a:r>
            <a:r>
              <a:rPr sz="1450" i="1" spc="-5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정의</a:t>
            </a:r>
            <a:endParaRPr sz="145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361251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마땅한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주식별자가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없는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경우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주식별자의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결정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9312" y="3262312"/>
          <a:ext cx="1676400" cy="167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수입제품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8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제조업체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9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원산지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06900" y="3773804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돋움"/>
                <a:cs typeface="돋움"/>
              </a:rPr>
              <a:t>또는</a:t>
            </a:r>
            <a:endParaRPr sz="2000">
              <a:latin typeface="돋움"/>
              <a:cs typeface="돋움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95912" y="3262312"/>
          <a:ext cx="1676400" cy="1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수입제품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일련번호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115">
                <a:tc>
                  <a:txBody>
                    <a:bodyPr/>
                    <a:lstStyle/>
                    <a:p>
                      <a:pPr marL="92075" marR="771525" algn="just">
                        <a:lnSpc>
                          <a:spcPts val="2310"/>
                        </a:lnSpc>
                        <a:spcBef>
                          <a:spcPts val="9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제품번호  제조업체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원산지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162800" y="36957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1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1000" h="76200">
                <a:moveTo>
                  <a:pt x="381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7934" y="3470529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인위적 </a:t>
            </a:r>
            <a:r>
              <a:rPr sz="1800" b="1" spc="2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돋움"/>
                <a:cs typeface="돋움"/>
              </a:rPr>
              <a:t>주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식</a:t>
            </a:r>
            <a:r>
              <a:rPr sz="1800" b="1" spc="-10" dirty="0">
                <a:solidFill>
                  <a:srgbClr val="3333CC"/>
                </a:solidFill>
                <a:latin typeface="돋움"/>
                <a:cs typeface="돋움"/>
              </a:rPr>
              <a:t>별</a:t>
            </a:r>
            <a:r>
              <a:rPr sz="1800" b="1" spc="30" dirty="0">
                <a:solidFill>
                  <a:srgbClr val="3333CC"/>
                </a:solidFill>
                <a:latin typeface="돋움"/>
                <a:cs typeface="돋움"/>
              </a:rPr>
              <a:t>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540194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인위적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문제점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0" dirty="0">
                <a:latin typeface="굴림"/>
                <a:cs typeface="굴림"/>
              </a:rPr>
              <a:t>인위적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주식별자는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편리하지만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위험성도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9312" y="3211512"/>
          <a:ext cx="1828800" cy="2178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5" dirty="0">
                          <a:latin typeface="돋움"/>
                          <a:cs typeface="돋움"/>
                        </a:rPr>
                        <a:t>대출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대출일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9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회원번호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8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도서관리번호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반납예정일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반납여부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연체료납부여부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1112" y="3211512"/>
          <a:ext cx="1676400" cy="2487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5" dirty="0">
                          <a:latin typeface="돋움"/>
                          <a:cs typeface="돋움"/>
                        </a:rPr>
                        <a:t>대출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245745" indent="-15430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6379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대출번호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2764">
                <a:tc>
                  <a:txBody>
                    <a:bodyPr/>
                    <a:lstStyle/>
                    <a:p>
                      <a:pPr marL="92075" marR="369570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회원번호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도서관리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대출일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반납여부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70815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반납구분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연체료납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부여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33747" y="3950665"/>
            <a:ext cx="389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Times New Roman"/>
                <a:cs typeface="Times New Roman"/>
              </a:rPr>
              <a:t>vs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1047" y="36957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1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1000" h="76200">
                <a:moveTo>
                  <a:pt x="381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06182" y="3470529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인위적 </a:t>
            </a:r>
            <a:r>
              <a:rPr sz="1800" b="1" spc="2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돋움"/>
                <a:cs typeface="돋움"/>
              </a:rPr>
              <a:t>주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식</a:t>
            </a:r>
            <a:r>
              <a:rPr sz="1800" b="1" spc="-10" dirty="0">
                <a:solidFill>
                  <a:srgbClr val="3333CC"/>
                </a:solidFill>
                <a:latin typeface="돋움"/>
                <a:cs typeface="돋움"/>
              </a:rPr>
              <a:t>별</a:t>
            </a:r>
            <a:r>
              <a:rPr sz="1800" b="1" spc="30" dirty="0">
                <a:solidFill>
                  <a:srgbClr val="3333CC"/>
                </a:solidFill>
                <a:latin typeface="돋움"/>
                <a:cs typeface="돋움"/>
              </a:rPr>
              <a:t>자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771648" y="5982715"/>
            <a:ext cx="3183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7.16&gt;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서로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다른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주식별자의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지정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4970" y="2143125"/>
            <a:ext cx="4734650" cy="35242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6394" y="5906515"/>
            <a:ext cx="3590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7.17&gt;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대여를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기록하기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위한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25" dirty="0">
                <a:latin typeface="돋움"/>
                <a:cs typeface="돋움"/>
              </a:rPr>
              <a:t>대여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전표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72428" y="2814827"/>
            <a:ext cx="1990725" cy="1289685"/>
            <a:chOff x="6472428" y="2814827"/>
            <a:chExt cx="1990725" cy="1289685"/>
          </a:xfrm>
        </p:grpSpPr>
        <p:sp>
          <p:nvSpPr>
            <p:cNvPr id="5" name="object 5"/>
            <p:cNvSpPr/>
            <p:nvPr/>
          </p:nvSpPr>
          <p:spPr>
            <a:xfrm>
              <a:off x="6477000" y="2819399"/>
              <a:ext cx="1981200" cy="1280160"/>
            </a:xfrm>
            <a:custGeom>
              <a:avLst/>
              <a:gdLst/>
              <a:ahLst/>
              <a:cxnLst/>
              <a:rect l="l" t="t" r="r" b="b"/>
              <a:pathLst>
                <a:path w="1981200" h="1280160">
                  <a:moveTo>
                    <a:pt x="825500" y="1066800"/>
                  </a:moveTo>
                  <a:lnTo>
                    <a:pt x="330200" y="1066800"/>
                  </a:lnTo>
                  <a:lnTo>
                    <a:pt x="123825" y="1280160"/>
                  </a:lnTo>
                  <a:lnTo>
                    <a:pt x="825500" y="1066800"/>
                  </a:lnTo>
                  <a:close/>
                </a:path>
                <a:path w="1981200" h="1280160">
                  <a:moveTo>
                    <a:pt x="18034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1803400" y="1066800"/>
                  </a:lnTo>
                  <a:lnTo>
                    <a:pt x="1850657" y="1060447"/>
                  </a:lnTo>
                  <a:lnTo>
                    <a:pt x="1893127" y="1042519"/>
                  </a:lnTo>
                  <a:lnTo>
                    <a:pt x="1929114" y="1014714"/>
                  </a:lnTo>
                  <a:lnTo>
                    <a:pt x="1956919" y="978727"/>
                  </a:lnTo>
                  <a:lnTo>
                    <a:pt x="1974847" y="936257"/>
                  </a:lnTo>
                  <a:lnTo>
                    <a:pt x="1981200" y="889000"/>
                  </a:lnTo>
                  <a:lnTo>
                    <a:pt x="1981200" y="177800"/>
                  </a:lnTo>
                  <a:lnTo>
                    <a:pt x="1974847" y="130542"/>
                  </a:lnTo>
                  <a:lnTo>
                    <a:pt x="1956919" y="88072"/>
                  </a:lnTo>
                  <a:lnTo>
                    <a:pt x="1929114" y="52085"/>
                  </a:lnTo>
                  <a:lnTo>
                    <a:pt x="1893127" y="24280"/>
                  </a:lnTo>
                  <a:lnTo>
                    <a:pt x="1850657" y="6352"/>
                  </a:lnTo>
                  <a:lnTo>
                    <a:pt x="1803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7000" y="2819399"/>
              <a:ext cx="1981200" cy="1280160"/>
            </a:xfrm>
            <a:custGeom>
              <a:avLst/>
              <a:gdLst/>
              <a:ahLst/>
              <a:cxnLst/>
              <a:rect l="l" t="t" r="r" b="b"/>
              <a:pathLst>
                <a:path w="1981200" h="128016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330200" y="0"/>
                  </a:lnTo>
                  <a:lnTo>
                    <a:pt x="825500" y="0"/>
                  </a:lnTo>
                  <a:lnTo>
                    <a:pt x="1803400" y="0"/>
                  </a:lnTo>
                  <a:lnTo>
                    <a:pt x="1850657" y="6352"/>
                  </a:lnTo>
                  <a:lnTo>
                    <a:pt x="1893127" y="24280"/>
                  </a:lnTo>
                  <a:lnTo>
                    <a:pt x="1929114" y="52085"/>
                  </a:lnTo>
                  <a:lnTo>
                    <a:pt x="1956919" y="88072"/>
                  </a:lnTo>
                  <a:lnTo>
                    <a:pt x="1974847" y="130542"/>
                  </a:lnTo>
                  <a:lnTo>
                    <a:pt x="1981200" y="177800"/>
                  </a:lnTo>
                  <a:lnTo>
                    <a:pt x="1981200" y="622300"/>
                  </a:lnTo>
                  <a:lnTo>
                    <a:pt x="1981200" y="889000"/>
                  </a:lnTo>
                  <a:lnTo>
                    <a:pt x="1974847" y="936257"/>
                  </a:lnTo>
                  <a:lnTo>
                    <a:pt x="1956919" y="978727"/>
                  </a:lnTo>
                  <a:lnTo>
                    <a:pt x="1929114" y="1014714"/>
                  </a:lnTo>
                  <a:lnTo>
                    <a:pt x="1893127" y="1042519"/>
                  </a:lnTo>
                  <a:lnTo>
                    <a:pt x="1850657" y="1060447"/>
                  </a:lnTo>
                  <a:lnTo>
                    <a:pt x="1803400" y="1066800"/>
                  </a:lnTo>
                  <a:lnTo>
                    <a:pt x="825500" y="1066800"/>
                  </a:lnTo>
                  <a:lnTo>
                    <a:pt x="123825" y="1280160"/>
                  </a:lnTo>
                  <a:lnTo>
                    <a:pt x="3302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17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2607" y="2910916"/>
            <a:ext cx="1651635" cy="746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indent="-1905" algn="ctr">
              <a:lnSpc>
                <a:spcPct val="97900"/>
              </a:lnSpc>
              <a:spcBef>
                <a:spcPts val="135"/>
              </a:spcBef>
            </a:pPr>
            <a:r>
              <a:rPr sz="1600" spc="-5" dirty="0">
                <a:latin typeface="돋움"/>
                <a:cs typeface="돋움"/>
              </a:rPr>
              <a:t>이미 입력한 </a:t>
            </a:r>
            <a:r>
              <a:rPr sz="1600" spc="-10" dirty="0">
                <a:latin typeface="돋움"/>
                <a:cs typeface="돋움"/>
              </a:rPr>
              <a:t>전표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를</a:t>
            </a:r>
            <a:r>
              <a:rPr sz="1600" spc="-3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실수로</a:t>
            </a:r>
            <a:r>
              <a:rPr sz="1600" spc="-1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한번</a:t>
            </a:r>
            <a:r>
              <a:rPr sz="1600" spc="-2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더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입력한다면</a:t>
            </a: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48383" y="2205227"/>
            <a:ext cx="890269" cy="2609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90"/>
              </a:spcBef>
            </a:pPr>
            <a:r>
              <a:rPr sz="1100" b="1" spc="5" dirty="0">
                <a:latin typeface="돋움"/>
                <a:cs typeface="돋움"/>
              </a:rPr>
              <a:t>서문도서관</a:t>
            </a:r>
            <a:endParaRPr sz="11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69335" y="2366772"/>
            <a:ext cx="153162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sz="1600" spc="20" dirty="0">
                <a:solidFill>
                  <a:srgbClr val="000000"/>
                </a:solidFill>
                <a:latin typeface="돋움"/>
                <a:cs typeface="돋움"/>
              </a:rPr>
              <a:t>도서</a:t>
            </a:r>
            <a:r>
              <a:rPr sz="1600" spc="-7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spc="20" dirty="0">
                <a:solidFill>
                  <a:srgbClr val="000000"/>
                </a:solidFill>
                <a:latin typeface="돋움"/>
                <a:cs typeface="돋움"/>
              </a:rPr>
              <a:t>대출</a:t>
            </a:r>
            <a:r>
              <a:rPr sz="1600" spc="-7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spc="10" dirty="0">
                <a:solidFill>
                  <a:srgbClr val="000000"/>
                </a:solidFill>
                <a:latin typeface="돋움"/>
                <a:cs typeface="돋움"/>
              </a:rPr>
              <a:t>전표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504" y="2894076"/>
            <a:ext cx="1187450" cy="231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1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5"/>
              </a:spcBef>
            </a:pPr>
            <a:r>
              <a:rPr sz="900" b="1" spc="10" dirty="0">
                <a:latin typeface="돋움"/>
                <a:cs typeface="돋움"/>
              </a:rPr>
              <a:t>대출일:</a:t>
            </a:r>
            <a:r>
              <a:rPr sz="900" b="1" spc="-70" dirty="0">
                <a:latin typeface="돋움"/>
                <a:cs typeface="돋움"/>
              </a:rPr>
              <a:t> </a:t>
            </a:r>
            <a:r>
              <a:rPr sz="900" b="1" dirty="0">
                <a:latin typeface="돋움"/>
                <a:cs typeface="돋움"/>
              </a:rPr>
              <a:t>2015.7.10</a:t>
            </a:r>
            <a:endParaRPr sz="900">
              <a:latin typeface="돋움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0176" y="3707891"/>
            <a:ext cx="791210" cy="2152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1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95"/>
              </a:spcBef>
            </a:pPr>
            <a:r>
              <a:rPr sz="800" b="1" spc="5" dirty="0">
                <a:latin typeface="돋움"/>
                <a:cs typeface="돋움"/>
              </a:rPr>
              <a:t>도서관리번호</a:t>
            </a:r>
            <a:endParaRPr sz="80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7800" y="3977640"/>
            <a:ext cx="67691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0"/>
              </a:spcBef>
            </a:pPr>
            <a:r>
              <a:rPr sz="800" b="1" spc="5" dirty="0">
                <a:latin typeface="돋움"/>
                <a:cs typeface="돋움"/>
              </a:rPr>
              <a:t>2015.7.20</a:t>
            </a:r>
            <a:endParaRPr sz="800">
              <a:latin typeface="돋움"/>
              <a:cs typeface="돋움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5967" y="5239511"/>
            <a:ext cx="588645" cy="2152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95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90"/>
              </a:spcBef>
            </a:pPr>
            <a:r>
              <a:rPr sz="800" b="1" spc="15" dirty="0">
                <a:latin typeface="돋움"/>
                <a:cs typeface="돋움"/>
              </a:rPr>
              <a:t>대출번호</a:t>
            </a:r>
            <a:endParaRPr sz="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2848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인위적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문제점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3762" y="3313112"/>
          <a:ext cx="6324600" cy="2183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대출번호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(PK)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회원번호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도서관리번호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..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대출일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반납예정일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05-361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1021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B13261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05-362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2131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B10002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20.10.4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05-363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2045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B21312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05-364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1021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B13261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20.10.3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232904" y="3962400"/>
            <a:ext cx="614680" cy="1143000"/>
          </a:xfrm>
          <a:custGeom>
            <a:avLst/>
            <a:gdLst/>
            <a:ahLst/>
            <a:cxnLst/>
            <a:rect l="l" t="t" r="r" b="b"/>
            <a:pathLst>
              <a:path w="614679" h="1143000">
                <a:moveTo>
                  <a:pt x="614553" y="461137"/>
                </a:moveTo>
                <a:lnTo>
                  <a:pt x="609600" y="457200"/>
                </a:lnTo>
                <a:lnTo>
                  <a:pt x="613410" y="452120"/>
                </a:lnTo>
                <a:lnTo>
                  <a:pt x="64770" y="40640"/>
                </a:lnTo>
                <a:lnTo>
                  <a:pt x="70472" y="33020"/>
                </a:lnTo>
                <a:lnTo>
                  <a:pt x="83820" y="15240"/>
                </a:lnTo>
                <a:lnTo>
                  <a:pt x="0" y="0"/>
                </a:lnTo>
                <a:lnTo>
                  <a:pt x="38100" y="76200"/>
                </a:lnTo>
                <a:lnTo>
                  <a:pt x="57150" y="50800"/>
                </a:lnTo>
                <a:lnTo>
                  <a:pt x="600633" y="458419"/>
                </a:lnTo>
                <a:lnTo>
                  <a:pt x="117957" y="1078941"/>
                </a:lnTo>
                <a:lnTo>
                  <a:pt x="92964" y="1059434"/>
                </a:lnTo>
                <a:lnTo>
                  <a:pt x="76200" y="1143000"/>
                </a:lnTo>
                <a:lnTo>
                  <a:pt x="153035" y="1106297"/>
                </a:lnTo>
                <a:lnTo>
                  <a:pt x="140817" y="1096772"/>
                </a:lnTo>
                <a:lnTo>
                  <a:pt x="127952" y="1086739"/>
                </a:lnTo>
                <a:lnTo>
                  <a:pt x="614553" y="46113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45932" y="4079824"/>
            <a:ext cx="77978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3333CC"/>
                </a:solidFill>
                <a:latin typeface="돋움"/>
                <a:cs typeface="돋움"/>
              </a:rPr>
              <a:t>내용상</a:t>
            </a:r>
            <a:endParaRPr sz="20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5" dirty="0">
                <a:solidFill>
                  <a:srgbClr val="3333CC"/>
                </a:solidFill>
                <a:latin typeface="돋움"/>
                <a:cs typeface="돋움"/>
              </a:rPr>
              <a:t>중복</a:t>
            </a:r>
            <a:endParaRPr sz="200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72237" y="1595437"/>
            <a:ext cx="1990725" cy="1082675"/>
            <a:chOff x="6472237" y="1595437"/>
            <a:chExt cx="1990725" cy="1082675"/>
          </a:xfrm>
        </p:grpSpPr>
        <p:sp>
          <p:nvSpPr>
            <p:cNvPr id="8" name="object 8"/>
            <p:cNvSpPr/>
            <p:nvPr/>
          </p:nvSpPr>
          <p:spPr>
            <a:xfrm>
              <a:off x="6477000" y="1600200"/>
              <a:ext cx="1981200" cy="1073150"/>
            </a:xfrm>
            <a:custGeom>
              <a:avLst/>
              <a:gdLst/>
              <a:ahLst/>
              <a:cxnLst/>
              <a:rect l="l" t="t" r="r" b="b"/>
              <a:pathLst>
                <a:path w="1981200" h="1073150">
                  <a:moveTo>
                    <a:pt x="825500" y="1066800"/>
                  </a:moveTo>
                  <a:lnTo>
                    <a:pt x="330200" y="1066800"/>
                  </a:lnTo>
                  <a:lnTo>
                    <a:pt x="290449" y="1073150"/>
                  </a:lnTo>
                  <a:lnTo>
                    <a:pt x="825500" y="1066800"/>
                  </a:lnTo>
                  <a:close/>
                </a:path>
                <a:path w="1981200" h="1073150">
                  <a:moveTo>
                    <a:pt x="18034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1803400" y="1066800"/>
                  </a:lnTo>
                  <a:lnTo>
                    <a:pt x="1850657" y="1060447"/>
                  </a:lnTo>
                  <a:lnTo>
                    <a:pt x="1893127" y="1042519"/>
                  </a:lnTo>
                  <a:lnTo>
                    <a:pt x="1929114" y="1014714"/>
                  </a:lnTo>
                  <a:lnTo>
                    <a:pt x="1956919" y="978727"/>
                  </a:lnTo>
                  <a:lnTo>
                    <a:pt x="1974847" y="936257"/>
                  </a:lnTo>
                  <a:lnTo>
                    <a:pt x="1981200" y="889000"/>
                  </a:lnTo>
                  <a:lnTo>
                    <a:pt x="1981200" y="177800"/>
                  </a:lnTo>
                  <a:lnTo>
                    <a:pt x="1974847" y="130542"/>
                  </a:lnTo>
                  <a:lnTo>
                    <a:pt x="1956919" y="88072"/>
                  </a:lnTo>
                  <a:lnTo>
                    <a:pt x="1929114" y="52085"/>
                  </a:lnTo>
                  <a:lnTo>
                    <a:pt x="1893127" y="24280"/>
                  </a:lnTo>
                  <a:lnTo>
                    <a:pt x="1850657" y="6352"/>
                  </a:lnTo>
                  <a:lnTo>
                    <a:pt x="18034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7000" y="1600200"/>
              <a:ext cx="1981200" cy="1073150"/>
            </a:xfrm>
            <a:custGeom>
              <a:avLst/>
              <a:gdLst/>
              <a:ahLst/>
              <a:cxnLst/>
              <a:rect l="l" t="t" r="r" b="b"/>
              <a:pathLst>
                <a:path w="1981200" h="107315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330200" y="0"/>
                  </a:lnTo>
                  <a:lnTo>
                    <a:pt x="825500" y="0"/>
                  </a:lnTo>
                  <a:lnTo>
                    <a:pt x="1803400" y="0"/>
                  </a:lnTo>
                  <a:lnTo>
                    <a:pt x="1850657" y="6352"/>
                  </a:lnTo>
                  <a:lnTo>
                    <a:pt x="1893127" y="24280"/>
                  </a:lnTo>
                  <a:lnTo>
                    <a:pt x="1929114" y="52085"/>
                  </a:lnTo>
                  <a:lnTo>
                    <a:pt x="1956919" y="88072"/>
                  </a:lnTo>
                  <a:lnTo>
                    <a:pt x="1974847" y="130542"/>
                  </a:lnTo>
                  <a:lnTo>
                    <a:pt x="1981200" y="177800"/>
                  </a:lnTo>
                  <a:lnTo>
                    <a:pt x="1981200" y="622300"/>
                  </a:lnTo>
                  <a:lnTo>
                    <a:pt x="1981200" y="889000"/>
                  </a:lnTo>
                  <a:lnTo>
                    <a:pt x="1974847" y="936257"/>
                  </a:lnTo>
                  <a:lnTo>
                    <a:pt x="1956919" y="978727"/>
                  </a:lnTo>
                  <a:lnTo>
                    <a:pt x="1929114" y="1014714"/>
                  </a:lnTo>
                  <a:lnTo>
                    <a:pt x="1893127" y="1042519"/>
                  </a:lnTo>
                  <a:lnTo>
                    <a:pt x="1850657" y="1060447"/>
                  </a:lnTo>
                  <a:lnTo>
                    <a:pt x="1803400" y="1066800"/>
                  </a:lnTo>
                  <a:lnTo>
                    <a:pt x="825500" y="1066800"/>
                  </a:lnTo>
                  <a:lnTo>
                    <a:pt x="290449" y="1073150"/>
                  </a:lnTo>
                  <a:lnTo>
                    <a:pt x="3302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17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42607" y="1691462"/>
            <a:ext cx="1651635" cy="746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indent="-1905" algn="ctr">
              <a:lnSpc>
                <a:spcPct val="97900"/>
              </a:lnSpc>
              <a:spcBef>
                <a:spcPts val="135"/>
              </a:spcBef>
            </a:pPr>
            <a:r>
              <a:rPr sz="1600" spc="-5" dirty="0">
                <a:latin typeface="돋움"/>
                <a:cs typeface="돋움"/>
              </a:rPr>
              <a:t>이미 입력한 </a:t>
            </a:r>
            <a:r>
              <a:rPr sz="1600" spc="-10" dirty="0">
                <a:latin typeface="돋움"/>
                <a:cs typeface="돋움"/>
              </a:rPr>
              <a:t>전표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를</a:t>
            </a:r>
            <a:r>
              <a:rPr sz="1600" spc="-3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실수로</a:t>
            </a:r>
            <a:r>
              <a:rPr sz="1600" spc="-1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한번</a:t>
            </a:r>
            <a:r>
              <a:rPr sz="1600" spc="-2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더 </a:t>
            </a:r>
            <a:r>
              <a:rPr sz="1600" spc="-52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입력한다면</a:t>
            </a:r>
            <a:r>
              <a:rPr sz="1600" spc="-5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42377" y="2665857"/>
            <a:ext cx="259079" cy="1296670"/>
          </a:xfrm>
          <a:custGeom>
            <a:avLst/>
            <a:gdLst/>
            <a:ahLst/>
            <a:cxnLst/>
            <a:rect l="l" t="t" r="r" b="b"/>
            <a:pathLst>
              <a:path w="259079" h="1296670">
                <a:moveTo>
                  <a:pt x="215345" y="1222578"/>
                </a:moveTo>
                <a:lnTo>
                  <a:pt x="184023" y="1228089"/>
                </a:lnTo>
                <a:lnTo>
                  <a:pt x="234823" y="1296542"/>
                </a:lnTo>
                <a:lnTo>
                  <a:pt x="253081" y="1235074"/>
                </a:lnTo>
                <a:lnTo>
                  <a:pt x="217550" y="1235074"/>
                </a:lnTo>
                <a:lnTo>
                  <a:pt x="215345" y="1222578"/>
                </a:lnTo>
                <a:close/>
              </a:path>
              <a:path w="259079" h="1296670">
                <a:moveTo>
                  <a:pt x="227786" y="1220388"/>
                </a:moveTo>
                <a:lnTo>
                  <a:pt x="215345" y="1222578"/>
                </a:lnTo>
                <a:lnTo>
                  <a:pt x="217550" y="1235074"/>
                </a:lnTo>
                <a:lnTo>
                  <a:pt x="229997" y="1232915"/>
                </a:lnTo>
                <a:lnTo>
                  <a:pt x="227786" y="1220388"/>
                </a:lnTo>
                <a:close/>
              </a:path>
              <a:path w="259079" h="1296670">
                <a:moveTo>
                  <a:pt x="259079" y="1214881"/>
                </a:moveTo>
                <a:lnTo>
                  <a:pt x="227786" y="1220388"/>
                </a:lnTo>
                <a:lnTo>
                  <a:pt x="229997" y="1232915"/>
                </a:lnTo>
                <a:lnTo>
                  <a:pt x="217550" y="1235074"/>
                </a:lnTo>
                <a:lnTo>
                  <a:pt x="253081" y="1235074"/>
                </a:lnTo>
                <a:lnTo>
                  <a:pt x="259079" y="1214881"/>
                </a:lnTo>
                <a:close/>
              </a:path>
              <a:path w="259079" h="1296670">
                <a:moveTo>
                  <a:pt x="12446" y="0"/>
                </a:moveTo>
                <a:lnTo>
                  <a:pt x="0" y="2285"/>
                </a:lnTo>
                <a:lnTo>
                  <a:pt x="215345" y="1222578"/>
                </a:lnTo>
                <a:lnTo>
                  <a:pt x="227786" y="1220388"/>
                </a:lnTo>
                <a:lnTo>
                  <a:pt x="12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27189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불필요한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속성이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주식별자에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포함되는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경우의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문제점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주식별자는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최소한의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구성되어야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0712" y="3194113"/>
          <a:ext cx="1828800" cy="1591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R="705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제품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08915" marR="715645" indent="-208915" algn="r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208915" algn="l"/>
                        </a:tabLst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제품번호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1327785">
                        <a:lnSpc>
                          <a:spcPct val="120000"/>
                        </a:lnSpc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규격  단가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62628" y="3805428"/>
            <a:ext cx="390525" cy="390525"/>
            <a:chOff x="4262628" y="3805428"/>
            <a:chExt cx="390525" cy="390525"/>
          </a:xfrm>
        </p:grpSpPr>
        <p:sp>
          <p:nvSpPr>
            <p:cNvPr id="6" name="object 6"/>
            <p:cNvSpPr/>
            <p:nvPr/>
          </p:nvSpPr>
          <p:spPr>
            <a:xfrm>
              <a:off x="4267200" y="3810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50" y="0"/>
                  </a:moveTo>
                  <a:lnTo>
                    <a:pt x="2857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285750" y="285750"/>
                  </a:lnTo>
                  <a:lnTo>
                    <a:pt x="285750" y="381000"/>
                  </a:lnTo>
                  <a:lnTo>
                    <a:pt x="381000" y="1905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3810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95250"/>
                  </a:moveTo>
                  <a:lnTo>
                    <a:pt x="285750" y="95250"/>
                  </a:lnTo>
                  <a:lnTo>
                    <a:pt x="285750" y="0"/>
                  </a:lnTo>
                  <a:lnTo>
                    <a:pt x="381000" y="190500"/>
                  </a:lnTo>
                  <a:lnTo>
                    <a:pt x="285750" y="381000"/>
                  </a:lnTo>
                  <a:lnTo>
                    <a:pt x="2857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43512" y="3186112"/>
          <a:ext cx="1828800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marL="245110" indent="-15367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3750"/>
                        <a:buFont typeface="Symbol"/>
                        <a:buChar char=""/>
                        <a:tabLst>
                          <a:tab pos="24574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제품번호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85"/>
                        </a:spcBef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solidFill>
                            <a:srgbClr val="3333CC"/>
                          </a:solidFill>
                          <a:latin typeface="돋움"/>
                          <a:cs typeface="돋움"/>
                        </a:rPr>
                        <a:t>제품명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pPr marL="92075" marR="1327150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규격  단가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193029" y="5145785"/>
            <a:ext cx="197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(주식별자가</a:t>
            </a:r>
            <a:r>
              <a:rPr sz="1600" b="1" spc="-13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불필요한</a:t>
            </a:r>
            <a:endParaRPr sz="16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600" b="1" spc="20" dirty="0">
                <a:solidFill>
                  <a:srgbClr val="3333CC"/>
                </a:solidFill>
                <a:latin typeface="돋움"/>
                <a:cs typeface="돋움"/>
              </a:rPr>
              <a:t>속성</a:t>
            </a:r>
            <a:r>
              <a:rPr sz="1600" b="1" spc="-8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포함)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5279" y="2359151"/>
          <a:ext cx="10877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62593" y="1062037"/>
            <a:ext cx="1177925" cy="568960"/>
            <a:chOff x="2462593" y="10620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927" y="11427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1062037"/>
            <a:ext cx="1177925" cy="568960"/>
            <a:chOff x="4000309" y="10620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11427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1062037"/>
            <a:ext cx="1177925" cy="568960"/>
            <a:chOff x="5524309" y="10620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11427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1062037"/>
            <a:ext cx="1177925" cy="568960"/>
            <a:chOff x="7048309" y="10620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10871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10668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11427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2999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23812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31356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8735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6355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7127" y="1062227"/>
          <a:ext cx="1149985" cy="436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240029" marR="93980" indent="-1511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모델링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도구의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3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2599944"/>
            <a:ext cx="228600" cy="76200"/>
          </a:xfrm>
          <a:prstGeom prst="rect">
            <a:avLst/>
          </a:prstGeom>
        </p:spPr>
      </p:pic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16400" y="2357627"/>
          <a:ext cx="1270635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871716" y="44983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41923" y="23561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15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2599944"/>
            <a:ext cx="228600" cy="7620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892543" y="38404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069328" y="2356104"/>
          <a:ext cx="1089659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2599944"/>
            <a:ext cx="228600" cy="7620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895600" y="1600200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5257800" h="762000">
                <a:moveTo>
                  <a:pt x="1143000" y="0"/>
                </a:moveTo>
                <a:lnTo>
                  <a:pt x="0" y="762000"/>
                </a:lnTo>
              </a:path>
              <a:path w="5257800" h="762000">
                <a:moveTo>
                  <a:pt x="2272284" y="0"/>
                </a:moveTo>
                <a:lnTo>
                  <a:pt x="5257800" y="748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2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6271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불필요한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속성이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주식별자에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포함되는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경우의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문제점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7312" y="3313112"/>
          <a:ext cx="4724400" cy="2183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제품번호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(PK)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제품명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(PK)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규격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단가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P001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TV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TR109</a:t>
                      </a:r>
                      <a:r>
                        <a:rPr sz="1400" b="1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32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680000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P002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라디오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MX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1315</a:t>
                      </a:r>
                      <a:r>
                        <a:rPr sz="1400" b="1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12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53200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P003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세탁기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90K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321200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P002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냉장고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P172312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1357340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096000" y="4329429"/>
            <a:ext cx="993775" cy="852169"/>
          </a:xfrm>
          <a:custGeom>
            <a:avLst/>
            <a:gdLst/>
            <a:ahLst/>
            <a:cxnLst/>
            <a:rect l="l" t="t" r="r" b="b"/>
            <a:pathLst>
              <a:path w="993775" h="852170">
                <a:moveTo>
                  <a:pt x="993648" y="324358"/>
                </a:moveTo>
                <a:lnTo>
                  <a:pt x="990600" y="318770"/>
                </a:lnTo>
                <a:lnTo>
                  <a:pt x="992505" y="312674"/>
                </a:lnTo>
                <a:lnTo>
                  <a:pt x="74714" y="30276"/>
                </a:lnTo>
                <a:lnTo>
                  <a:pt x="75869" y="26543"/>
                </a:lnTo>
                <a:lnTo>
                  <a:pt x="84074" y="0"/>
                </a:lnTo>
                <a:lnTo>
                  <a:pt x="0" y="13970"/>
                </a:lnTo>
                <a:lnTo>
                  <a:pt x="61595" y="72771"/>
                </a:lnTo>
                <a:lnTo>
                  <a:pt x="70942" y="42481"/>
                </a:lnTo>
                <a:lnTo>
                  <a:pt x="974153" y="320395"/>
                </a:lnTo>
                <a:lnTo>
                  <a:pt x="64109" y="810475"/>
                </a:lnTo>
                <a:lnTo>
                  <a:pt x="49022" y="782447"/>
                </a:lnTo>
                <a:lnTo>
                  <a:pt x="0" y="852170"/>
                </a:lnTo>
                <a:lnTo>
                  <a:pt x="85217" y="849630"/>
                </a:lnTo>
                <a:lnTo>
                  <a:pt x="73367" y="827659"/>
                </a:lnTo>
                <a:lnTo>
                  <a:pt x="70129" y="821639"/>
                </a:lnTo>
                <a:lnTo>
                  <a:pt x="993648" y="32435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26554" y="4407534"/>
            <a:ext cx="556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3333CC"/>
                </a:solidFill>
                <a:latin typeface="돋움"/>
                <a:cs typeface="돋움"/>
              </a:rPr>
              <a:t>???</a:t>
            </a:r>
            <a:endParaRPr sz="240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05443" y="571500"/>
            <a:ext cx="248920" cy="271780"/>
            <a:chOff x="8505443" y="571500"/>
            <a:chExt cx="248920" cy="271780"/>
          </a:xfrm>
        </p:grpSpPr>
        <p:sp>
          <p:nvSpPr>
            <p:cNvPr id="8" name="object 8"/>
            <p:cNvSpPr/>
            <p:nvPr/>
          </p:nvSpPr>
          <p:spPr>
            <a:xfrm>
              <a:off x="8511539" y="577595"/>
              <a:ext cx="236220" cy="259079"/>
            </a:xfrm>
            <a:custGeom>
              <a:avLst/>
              <a:gdLst/>
              <a:ahLst/>
              <a:cxnLst/>
              <a:rect l="l" t="t" r="r" b="b"/>
              <a:pathLst>
                <a:path w="236220" h="259080">
                  <a:moveTo>
                    <a:pt x="118109" y="0"/>
                  </a:moveTo>
                  <a:lnTo>
                    <a:pt x="72116" y="10185"/>
                  </a:lnTo>
                  <a:lnTo>
                    <a:pt x="34575" y="37957"/>
                  </a:lnTo>
                  <a:lnTo>
                    <a:pt x="9274" y="79134"/>
                  </a:lnTo>
                  <a:lnTo>
                    <a:pt x="0" y="129539"/>
                  </a:lnTo>
                  <a:lnTo>
                    <a:pt x="9274" y="179945"/>
                  </a:lnTo>
                  <a:lnTo>
                    <a:pt x="34575" y="221122"/>
                  </a:lnTo>
                  <a:lnTo>
                    <a:pt x="72116" y="248894"/>
                  </a:lnTo>
                  <a:lnTo>
                    <a:pt x="118109" y="259079"/>
                  </a:lnTo>
                  <a:lnTo>
                    <a:pt x="164103" y="248894"/>
                  </a:lnTo>
                  <a:lnTo>
                    <a:pt x="201644" y="221122"/>
                  </a:lnTo>
                  <a:lnTo>
                    <a:pt x="226945" y="179945"/>
                  </a:lnTo>
                  <a:lnTo>
                    <a:pt x="236219" y="129539"/>
                  </a:lnTo>
                  <a:lnTo>
                    <a:pt x="226945" y="79134"/>
                  </a:lnTo>
                  <a:lnTo>
                    <a:pt x="201644" y="37957"/>
                  </a:lnTo>
                  <a:lnTo>
                    <a:pt x="164103" y="10185"/>
                  </a:lnTo>
                  <a:lnTo>
                    <a:pt x="11810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1539" y="577595"/>
              <a:ext cx="236220" cy="259079"/>
            </a:xfrm>
            <a:custGeom>
              <a:avLst/>
              <a:gdLst/>
              <a:ahLst/>
              <a:cxnLst/>
              <a:rect l="l" t="t" r="r" b="b"/>
              <a:pathLst>
                <a:path w="236220" h="259080">
                  <a:moveTo>
                    <a:pt x="0" y="129539"/>
                  </a:moveTo>
                  <a:lnTo>
                    <a:pt x="9274" y="79134"/>
                  </a:lnTo>
                  <a:lnTo>
                    <a:pt x="34575" y="37957"/>
                  </a:lnTo>
                  <a:lnTo>
                    <a:pt x="72116" y="10185"/>
                  </a:lnTo>
                  <a:lnTo>
                    <a:pt x="118109" y="0"/>
                  </a:lnTo>
                  <a:lnTo>
                    <a:pt x="164103" y="10185"/>
                  </a:lnTo>
                  <a:lnTo>
                    <a:pt x="201644" y="37957"/>
                  </a:lnTo>
                  <a:lnTo>
                    <a:pt x="226945" y="79134"/>
                  </a:lnTo>
                  <a:lnTo>
                    <a:pt x="236219" y="129539"/>
                  </a:lnTo>
                  <a:lnTo>
                    <a:pt x="226945" y="179945"/>
                  </a:lnTo>
                  <a:lnTo>
                    <a:pt x="201644" y="221122"/>
                  </a:lnTo>
                  <a:lnTo>
                    <a:pt x="164103" y="248894"/>
                  </a:lnTo>
                  <a:lnTo>
                    <a:pt x="118109" y="259079"/>
                  </a:lnTo>
                  <a:lnTo>
                    <a:pt x="72116" y="248894"/>
                  </a:lnTo>
                  <a:lnTo>
                    <a:pt x="34575" y="221122"/>
                  </a:lnTo>
                  <a:lnTo>
                    <a:pt x="9274" y="179945"/>
                  </a:lnTo>
                  <a:lnTo>
                    <a:pt x="0" y="129539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529463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정의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방법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(관계가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있는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찾기)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(1)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문서로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부터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동사를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구분한다.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048000"/>
            <a:ext cx="7086600" cy="9144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b="1" spc="5" dirty="0">
                <a:latin typeface="돋움"/>
                <a:cs typeface="돋움"/>
              </a:rPr>
              <a:t>고객</a:t>
            </a:r>
            <a:r>
              <a:rPr sz="1800" spc="5" dirty="0">
                <a:latin typeface="돋움"/>
                <a:cs typeface="돋움"/>
              </a:rPr>
              <a:t>에게</a:t>
            </a:r>
            <a:r>
              <a:rPr sz="1800" spc="-65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주문서</a:t>
            </a:r>
            <a:r>
              <a:rPr sz="1800" dirty="0">
                <a:latin typeface="돋움"/>
                <a:cs typeface="돋움"/>
              </a:rPr>
              <a:t>를</a:t>
            </a:r>
            <a:r>
              <a:rPr sz="1800" spc="-60" dirty="0">
                <a:latin typeface="돋움"/>
                <a:cs typeface="돋움"/>
              </a:rPr>
              <a:t> </a:t>
            </a:r>
            <a:r>
              <a:rPr sz="1800" b="1" u="sng" spc="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돋움"/>
                <a:cs typeface="돋움"/>
              </a:rPr>
              <a:t>발송</a:t>
            </a:r>
            <a:r>
              <a:rPr sz="1800" spc="5" dirty="0">
                <a:latin typeface="돋움"/>
                <a:cs typeface="돋움"/>
              </a:rPr>
              <a:t>한다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0827" y="4338828"/>
            <a:ext cx="314325" cy="238125"/>
            <a:chOff x="1290827" y="4338828"/>
            <a:chExt cx="314325" cy="238125"/>
          </a:xfrm>
        </p:grpSpPr>
        <p:sp>
          <p:nvSpPr>
            <p:cNvPr id="6" name="object 6"/>
            <p:cNvSpPr/>
            <p:nvPr/>
          </p:nvSpPr>
          <p:spPr>
            <a:xfrm>
              <a:off x="1295399" y="4343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228600" y="0"/>
                  </a:moveTo>
                  <a:lnTo>
                    <a:pt x="2286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28600" y="171450"/>
                  </a:lnTo>
                  <a:lnTo>
                    <a:pt x="228600" y="228600"/>
                  </a:lnTo>
                  <a:lnTo>
                    <a:pt x="304800" y="114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399" y="43434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304800" y="114300"/>
                  </a:lnTo>
                  <a:lnTo>
                    <a:pt x="228600" y="228600"/>
                  </a:lnTo>
                  <a:lnTo>
                    <a:pt x="2286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47912" y="4633912"/>
          <a:ext cx="3429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고객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5" dirty="0">
                          <a:latin typeface="굴림"/>
                          <a:cs typeface="굴림"/>
                        </a:rPr>
                        <a:t>주문서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13175" y="5682488"/>
            <a:ext cx="62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3333CC"/>
                </a:solidFill>
                <a:latin typeface="돋움"/>
                <a:cs typeface="돋움"/>
              </a:rPr>
              <a:t>발송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6700" y="4953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44450" y="63500"/>
                </a:moveTo>
                <a:lnTo>
                  <a:pt x="31750" y="63500"/>
                </a:lnTo>
                <a:lnTo>
                  <a:pt x="31750" y="685800"/>
                </a:lnTo>
                <a:lnTo>
                  <a:pt x="44450" y="685800"/>
                </a:lnTo>
                <a:lnTo>
                  <a:pt x="44450" y="63500"/>
                </a:lnTo>
                <a:close/>
              </a:path>
              <a:path w="76200" h="6858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858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376174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정의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(2)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메트릭스를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그려본다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6895" y="5483758"/>
            <a:ext cx="21964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7.21&gt;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관계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메트릭스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187" y="3182239"/>
            <a:ext cx="4959758" cy="17913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562419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정의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5" dirty="0">
                <a:latin typeface="굴림"/>
                <a:cs typeface="굴림"/>
              </a:rPr>
              <a:t>(3)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부모,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자식관계에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엔티티들을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찾아본다.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048000"/>
            <a:ext cx="7086600" cy="16764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91440" marR="277495">
              <a:lnSpc>
                <a:spcPct val="110000"/>
              </a:lnSpc>
              <a:spcBef>
                <a:spcPts val="580"/>
              </a:spcBef>
            </a:pPr>
            <a:r>
              <a:rPr sz="1800" dirty="0">
                <a:latin typeface="돋움"/>
                <a:cs typeface="돋움"/>
              </a:rPr>
              <a:t>어떤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B의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정보가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만들어지기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위해서는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다른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A의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정 </a:t>
            </a:r>
            <a:r>
              <a:rPr sz="1800" spc="-59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보를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필요로</a:t>
            </a:r>
            <a:r>
              <a:rPr sz="1800" spc="-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하는</a:t>
            </a:r>
            <a:r>
              <a:rPr sz="1800" spc="-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관계에</a:t>
            </a:r>
            <a:r>
              <a:rPr sz="1800" spc="-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있을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때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돋움"/>
              <a:cs typeface="돋움"/>
            </a:endParaRPr>
          </a:p>
          <a:p>
            <a:pPr marL="303530" indent="-212090">
              <a:lnSpc>
                <a:spcPct val="100000"/>
              </a:lnSpc>
              <a:buChar char="-"/>
              <a:tabLst>
                <a:tab pos="303530" algn="l"/>
              </a:tabLst>
            </a:pPr>
            <a:r>
              <a:rPr sz="1800" spc="-5" dirty="0">
                <a:latin typeface="돋움"/>
                <a:cs typeface="돋움"/>
              </a:rPr>
              <a:t>엔티티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B는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엔티티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A와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관계를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가지며</a:t>
            </a:r>
            <a:endParaRPr sz="1800">
              <a:latin typeface="돋움"/>
              <a:cs typeface="돋움"/>
            </a:endParaRPr>
          </a:p>
          <a:p>
            <a:pPr marL="303530" indent="-212090">
              <a:lnSpc>
                <a:spcPct val="100000"/>
              </a:lnSpc>
              <a:spcBef>
                <a:spcPts val="220"/>
              </a:spcBef>
              <a:buChar char="-"/>
              <a:tabLst>
                <a:tab pos="303530" algn="l"/>
              </a:tabLst>
            </a:pPr>
            <a:r>
              <a:rPr sz="1800" dirty="0">
                <a:latin typeface="돋움"/>
                <a:cs typeface="돋움"/>
              </a:rPr>
              <a:t>엔티티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A는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B의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부모</a:t>
            </a:r>
            <a:r>
              <a:rPr sz="1800" spc="-2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엔티티가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된다.</a:t>
            </a:r>
            <a:endParaRPr sz="1800">
              <a:latin typeface="돋움"/>
              <a:cs typeface="돋움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52712" y="5091112"/>
          <a:ext cx="3429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학생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수강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06445" y="5779414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돋움"/>
                <a:cs typeface="돋움"/>
              </a:rPr>
              <a:t>(부모)</a:t>
            </a:r>
            <a:endParaRPr sz="24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2375" y="5758688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돋움"/>
                <a:cs typeface="돋움"/>
              </a:rPr>
              <a:t>(자식)</a:t>
            </a:r>
            <a:endParaRPr sz="24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5819140" cy="1378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정의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방법</a:t>
            </a:r>
            <a:endParaRPr sz="2000">
              <a:latin typeface="굴림"/>
              <a:cs typeface="굴림"/>
            </a:endParaRPr>
          </a:p>
          <a:p>
            <a:pPr marL="286385" marR="50165" lvl="1" indent="-286385" algn="r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286385" algn="l"/>
                <a:tab pos="287020" algn="l"/>
              </a:tabLst>
            </a:pPr>
            <a:r>
              <a:rPr sz="1800" b="1" spc="5" dirty="0">
                <a:latin typeface="굴림"/>
                <a:cs typeface="굴림"/>
              </a:rPr>
              <a:t>(4)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관계에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카디낼러티와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참여도를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표시한다.</a:t>
            </a:r>
            <a:endParaRPr sz="1800">
              <a:latin typeface="굴림"/>
              <a:cs typeface="굴림"/>
            </a:endParaRPr>
          </a:p>
          <a:p>
            <a:pPr marL="227965" marR="5080" lvl="2" indent="-227965" algn="r">
              <a:lnSpc>
                <a:spcPct val="100000"/>
              </a:lnSpc>
              <a:spcBef>
                <a:spcPts val="335"/>
              </a:spcBef>
              <a:buFont typeface=""/>
              <a:buChar char="•"/>
              <a:tabLst>
                <a:tab pos="227965" algn="l"/>
                <a:tab pos="228600" algn="l"/>
              </a:tabLst>
            </a:pPr>
            <a:r>
              <a:rPr sz="1800" b="1" spc="5" dirty="0">
                <a:latin typeface="굴림"/>
                <a:cs typeface="굴림"/>
              </a:rPr>
              <a:t>카디낼러티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굴림"/>
                <a:cs typeface="굴림"/>
              </a:rPr>
              <a:t>부모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1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자식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=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1:N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5" dirty="0">
                <a:latin typeface="굴림"/>
                <a:cs typeface="굴림"/>
              </a:rPr>
              <a:t>참여도: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부모쪽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필수,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자식쪽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선택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3886200"/>
            <a:ext cx="1219200" cy="533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600" b="1" spc="10" dirty="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3886200"/>
            <a:ext cx="1219200" cy="533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600" b="1" spc="10" dirty="0">
                <a:latin typeface="굴림"/>
                <a:cs typeface="굴림"/>
              </a:rPr>
              <a:t>수강</a:t>
            </a:r>
            <a:endParaRPr sz="16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81400" y="3957828"/>
            <a:ext cx="995680" cy="314325"/>
            <a:chOff x="3581400" y="3957828"/>
            <a:chExt cx="995680" cy="314325"/>
          </a:xfrm>
        </p:grpSpPr>
        <p:sp>
          <p:nvSpPr>
            <p:cNvPr id="7" name="object 7"/>
            <p:cNvSpPr/>
            <p:nvPr/>
          </p:nvSpPr>
          <p:spPr>
            <a:xfrm>
              <a:off x="3581400" y="40005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0" y="114300"/>
                  </a:moveTo>
                  <a:lnTo>
                    <a:pt x="990600" y="114300"/>
                  </a:lnTo>
                </a:path>
                <a:path w="990600" h="228600">
                  <a:moveTo>
                    <a:pt x="50291" y="0"/>
                  </a:moveTo>
                  <a:lnTo>
                    <a:pt x="50291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396240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5700" y="40005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340" y="4008120"/>
              <a:ext cx="179832" cy="1981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78509" y="5268214"/>
            <a:ext cx="7014209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돋움"/>
                <a:cs typeface="돋움"/>
              </a:rPr>
              <a:t>*참여도:</a:t>
            </a:r>
            <a:r>
              <a:rPr sz="1400" spc="-2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데이터</a:t>
            </a:r>
            <a:r>
              <a:rPr sz="1400" spc="-2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관리</a:t>
            </a:r>
            <a:r>
              <a:rPr sz="1400" spc="-1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정책에</a:t>
            </a:r>
            <a:r>
              <a:rPr sz="1400" spc="-1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따라</a:t>
            </a:r>
            <a:r>
              <a:rPr sz="1400" spc="-1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변경될</a:t>
            </a:r>
            <a:r>
              <a:rPr sz="1400" spc="-2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수는</a:t>
            </a:r>
            <a:r>
              <a:rPr sz="1400" spc="-1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있으나</a:t>
            </a:r>
            <a:r>
              <a:rPr sz="1400" spc="-1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일반적으로</a:t>
            </a:r>
            <a:r>
              <a:rPr sz="1400" spc="-2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부모필수,자식선택이 </a:t>
            </a:r>
            <a:r>
              <a:rPr sz="1400" spc="-45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된다.</a:t>
            </a:r>
            <a:r>
              <a:rPr sz="1400" spc="-1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(Erwin</a:t>
            </a:r>
            <a:r>
              <a:rPr sz="1400" spc="-3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에서는</a:t>
            </a:r>
            <a:r>
              <a:rPr sz="1400" spc="-1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부모도</a:t>
            </a:r>
            <a:r>
              <a:rPr sz="1400" spc="-1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‘선택’이</a:t>
            </a:r>
            <a:r>
              <a:rPr sz="1400" spc="-1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기본임)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3576828"/>
            <a:ext cx="181356" cy="1981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38800" y="3525011"/>
            <a:ext cx="1071880" cy="314325"/>
            <a:chOff x="5638800" y="3525011"/>
            <a:chExt cx="1071880" cy="314325"/>
          </a:xfrm>
        </p:grpSpPr>
        <p:sp>
          <p:nvSpPr>
            <p:cNvPr id="5" name="object 5"/>
            <p:cNvSpPr/>
            <p:nvPr/>
          </p:nvSpPr>
          <p:spPr>
            <a:xfrm>
              <a:off x="5643372" y="3681983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3372" y="3529583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3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2987" y="2579687"/>
            <a:ext cx="2771775" cy="3111500"/>
            <a:chOff x="1042987" y="2579687"/>
            <a:chExt cx="2771775" cy="3111500"/>
          </a:xfrm>
        </p:grpSpPr>
        <p:sp>
          <p:nvSpPr>
            <p:cNvPr id="8" name="object 8"/>
            <p:cNvSpPr/>
            <p:nvPr/>
          </p:nvSpPr>
          <p:spPr>
            <a:xfrm>
              <a:off x="2743200" y="3567683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114299"/>
                  </a:moveTo>
                  <a:lnTo>
                    <a:pt x="1066800" y="114299"/>
                  </a:lnTo>
                </a:path>
                <a:path w="1066800" h="228600">
                  <a:moveTo>
                    <a:pt x="88392" y="0"/>
                  </a:moveTo>
                  <a:lnTo>
                    <a:pt x="88392" y="228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0" y="3529583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399"/>
                  </a:lnTo>
                  <a:lnTo>
                    <a:pt x="152400" y="304799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5600" y="3567683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4720" y="3575303"/>
              <a:ext cx="181356" cy="1981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7275" y="2593975"/>
              <a:ext cx="1704975" cy="3082925"/>
            </a:xfrm>
            <a:custGeom>
              <a:avLst/>
              <a:gdLst/>
              <a:ahLst/>
              <a:cxnLst/>
              <a:rect l="l" t="t" r="r" b="b"/>
              <a:pathLst>
                <a:path w="1704975" h="3082925">
                  <a:moveTo>
                    <a:pt x="1690751" y="0"/>
                  </a:moveTo>
                  <a:lnTo>
                    <a:pt x="1690751" y="3082925"/>
                  </a:lnTo>
                </a:path>
                <a:path w="1704975" h="3082925">
                  <a:moveTo>
                    <a:pt x="14287" y="0"/>
                  </a:moveTo>
                  <a:lnTo>
                    <a:pt x="14287" y="3082925"/>
                  </a:lnTo>
                </a:path>
                <a:path w="1704975" h="3082925">
                  <a:moveTo>
                    <a:pt x="0" y="14224"/>
                  </a:moveTo>
                  <a:lnTo>
                    <a:pt x="1704975" y="14224"/>
                  </a:lnTo>
                </a:path>
                <a:path w="1704975" h="3082925">
                  <a:moveTo>
                    <a:pt x="0" y="3068637"/>
                  </a:moveTo>
                  <a:lnTo>
                    <a:pt x="1704975" y="30686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3650" y="2600388"/>
            <a:ext cx="1847850" cy="2790825"/>
            <a:chOff x="3803650" y="2600388"/>
            <a:chExt cx="1847850" cy="2790825"/>
          </a:xfrm>
        </p:grpSpPr>
        <p:sp>
          <p:nvSpPr>
            <p:cNvPr id="14" name="object 14"/>
            <p:cNvSpPr/>
            <p:nvPr/>
          </p:nvSpPr>
          <p:spPr>
            <a:xfrm>
              <a:off x="3803650" y="2949956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3650" y="3285363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3650" y="2614676"/>
              <a:ext cx="1847850" cy="2762250"/>
            </a:xfrm>
            <a:custGeom>
              <a:avLst/>
              <a:gdLst/>
              <a:ahLst/>
              <a:cxnLst/>
              <a:rect l="l" t="t" r="r" b="b"/>
              <a:pathLst>
                <a:path w="1847850" h="2762250">
                  <a:moveTo>
                    <a:pt x="0" y="0"/>
                  </a:moveTo>
                  <a:lnTo>
                    <a:pt x="1847850" y="0"/>
                  </a:lnTo>
                </a:path>
                <a:path w="1847850" h="2762250">
                  <a:moveTo>
                    <a:pt x="0" y="2762250"/>
                  </a:moveTo>
                  <a:lnTo>
                    <a:pt x="1847850" y="2762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38149"/>
              </p:ext>
            </p:extLst>
          </p:nvPr>
        </p:nvGraphicFramePr>
        <p:xfrm>
          <a:off x="1071562" y="2609072"/>
          <a:ext cx="3045867" cy="7243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756"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marL="299720" indent="-20891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Symbol"/>
                        <a:buChar char=""/>
                        <a:tabLst>
                          <a:tab pos="300355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회원번호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937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159">
                <a:tc>
                  <a:txBody>
                    <a:bodyPr/>
                    <a:lstStyle/>
                    <a:p>
                      <a:pPr marL="91440" marR="1836420" algn="just">
                        <a:lnSpc>
                          <a:spcPts val="2310"/>
                        </a:lnSpc>
                        <a:spcBef>
                          <a:spcPts val="6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회원이름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전화번호 집주소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이메일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탈퇴여부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우수회원</a:t>
                      </a:r>
                      <a:r>
                        <a:rPr sz="1600" spc="-10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1633220">
                        <a:lnSpc>
                          <a:spcPct val="120000"/>
                        </a:lnSpc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미반납여부 가입일자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82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582735" y="1822331"/>
            <a:ext cx="4808374" cy="41284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20" dirty="0"/>
              <a:t>도서관</a:t>
            </a:r>
            <a:r>
              <a:rPr spc="-100" dirty="0"/>
              <a:t> </a:t>
            </a:r>
            <a:r>
              <a:rPr spc="10" dirty="0"/>
              <a:t>관리에서</a:t>
            </a:r>
            <a:r>
              <a:rPr spc="-90" dirty="0"/>
              <a:t> </a:t>
            </a:r>
            <a:r>
              <a:rPr spc="20" dirty="0"/>
              <a:t>관계의</a:t>
            </a:r>
            <a:r>
              <a:rPr spc="-95" dirty="0"/>
              <a:t> </a:t>
            </a:r>
            <a:r>
              <a:rPr spc="15" dirty="0"/>
              <a:t>도출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"/>
            </a:pPr>
            <a:endParaRPr sz="2200"/>
          </a:p>
          <a:p>
            <a:pPr marL="4140835">
              <a:lnSpc>
                <a:spcPct val="100000"/>
              </a:lnSpc>
              <a:spcBef>
                <a:spcPts val="1470"/>
              </a:spcBef>
            </a:pPr>
            <a:r>
              <a:rPr sz="1600" b="0" spc="-10" dirty="0">
                <a:solidFill>
                  <a:srgbClr val="000000"/>
                </a:solidFill>
                <a:latin typeface="돋움"/>
                <a:cs typeface="돋움"/>
              </a:rPr>
              <a:t>대출</a:t>
            </a:r>
            <a:endParaRPr sz="1600">
              <a:latin typeface="돋움"/>
              <a:cs typeface="돋움"/>
            </a:endParaRPr>
          </a:p>
          <a:p>
            <a:pPr marL="3526154" marR="5080" lvl="1">
              <a:lnSpc>
                <a:spcPct val="128800"/>
              </a:lnSpc>
              <a:spcBef>
                <a:spcPts val="170"/>
              </a:spcBef>
              <a:buFont typeface="Symbol"/>
              <a:buChar char=""/>
              <a:tabLst>
                <a:tab pos="3735704" algn="l"/>
              </a:tabLst>
            </a:pPr>
            <a:r>
              <a:rPr sz="1600" spc="-5" dirty="0">
                <a:latin typeface="돋움"/>
                <a:cs typeface="돋움"/>
              </a:rPr>
              <a:t>대출번호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회원번호</a:t>
            </a:r>
            <a:r>
              <a:rPr sz="1600" spc="-5" dirty="0">
                <a:latin typeface="Arial"/>
                <a:cs typeface="Arial"/>
              </a:rPr>
              <a:t>(FK)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돋움"/>
                <a:cs typeface="돋움"/>
              </a:rPr>
              <a:t>도서관리번호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5" dirty="0">
                <a:latin typeface="Arial"/>
                <a:cs typeface="Arial"/>
              </a:rPr>
              <a:t>FK)</a:t>
            </a:r>
            <a:endParaRPr sz="1600">
              <a:latin typeface="Arial"/>
              <a:cs typeface="Arial"/>
            </a:endParaRPr>
          </a:p>
          <a:p>
            <a:pPr marL="3526154" marR="196215">
              <a:lnSpc>
                <a:spcPct val="120000"/>
              </a:lnSpc>
            </a:pP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대출일 </a:t>
            </a:r>
            <a:r>
              <a:rPr sz="1600" b="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돋움"/>
                <a:cs typeface="돋움"/>
              </a:rPr>
              <a:t>반납예정일 </a:t>
            </a: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 반납여부 </a:t>
            </a:r>
            <a:r>
              <a:rPr sz="1600" b="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반납구분 </a:t>
            </a:r>
            <a:r>
              <a:rPr sz="1600" b="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연체료납부여부</a:t>
            </a:r>
            <a:endParaRPr sz="1600">
              <a:latin typeface="돋움"/>
              <a:cs typeface="돋움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22988" y="2601976"/>
          <a:ext cx="2754628" cy="334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도서관리번호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765175">
                        <a:lnSpc>
                          <a:spcPts val="2310"/>
                        </a:lnSpc>
                        <a:spcBef>
                          <a:spcPts val="50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분류기호 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 저자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출판사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출판연도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10" dirty="0">
                          <a:latin typeface="돋움"/>
                          <a:cs typeface="돋움"/>
                        </a:rPr>
                        <a:t>구입일자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303530" algn="just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국내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해외구분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신간도서여부 </a:t>
                      </a:r>
                      <a:r>
                        <a:rPr sz="1600" spc="-5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기타정보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700901" y="2601976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0901" y="594995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247380" cy="13589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외래식별자의</a:t>
            </a:r>
            <a:r>
              <a:rPr sz="2000" b="1" spc="-14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(1)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관계가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두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부모,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자식으로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구분한다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(2)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부모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주식별자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자식이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가지고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지를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확인한다.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(없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219"/>
              </a:spcBef>
            </a:pPr>
            <a:r>
              <a:rPr sz="1800" b="1" spc="25" dirty="0">
                <a:latin typeface="굴림"/>
                <a:cs typeface="굴림"/>
              </a:rPr>
              <a:t>으면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추가)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581400"/>
            <a:ext cx="7086600" cy="9144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돋움"/>
                <a:cs typeface="돋움"/>
              </a:rPr>
              <a:t>부모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엔티티의</a:t>
            </a:r>
            <a:r>
              <a:rPr sz="1800" spc="-30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주식별자</a:t>
            </a:r>
            <a:r>
              <a:rPr sz="1800" b="1" spc="-95" dirty="0">
                <a:latin typeface="돋움"/>
                <a:cs typeface="돋움"/>
              </a:rPr>
              <a:t> </a:t>
            </a:r>
            <a:r>
              <a:rPr sz="1800" dirty="0">
                <a:latin typeface="돋움"/>
                <a:cs typeface="돋움"/>
              </a:rPr>
              <a:t>속성이</a:t>
            </a:r>
            <a:endParaRPr sz="180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돋움"/>
                <a:cs typeface="돋움"/>
              </a:rPr>
              <a:t>자식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엔티티의</a:t>
            </a:r>
            <a:r>
              <a:rPr sz="1800" spc="-10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외래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dirty="0">
                <a:latin typeface="돋움"/>
                <a:cs typeface="돋움"/>
              </a:rPr>
              <a:t>식별자</a:t>
            </a:r>
            <a:r>
              <a:rPr sz="1800" dirty="0">
                <a:latin typeface="돋움"/>
                <a:cs typeface="돋움"/>
              </a:rPr>
              <a:t>로서</a:t>
            </a:r>
            <a:r>
              <a:rPr sz="1800" spc="-4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존재해야</a:t>
            </a:r>
            <a:r>
              <a:rPr sz="1800" spc="-15" dirty="0">
                <a:latin typeface="돋움"/>
                <a:cs typeface="돋움"/>
              </a:rPr>
              <a:t> </a:t>
            </a:r>
            <a:r>
              <a:rPr sz="1800" spc="-5" dirty="0">
                <a:latin typeface="돋움"/>
                <a:cs typeface="돋움"/>
              </a:rPr>
              <a:t>한다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443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0" dirty="0">
                <a:solidFill>
                  <a:srgbClr val="3333CC"/>
                </a:solidFill>
                <a:latin typeface="굴림"/>
                <a:cs typeface="굴림"/>
              </a:rPr>
              <a:t>도서관</a:t>
            </a:r>
            <a:r>
              <a:rPr sz="2000" b="1" spc="-10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0" dirty="0">
                <a:solidFill>
                  <a:srgbClr val="3333CC"/>
                </a:solidFill>
                <a:latin typeface="굴림"/>
                <a:cs typeface="굴림"/>
              </a:rPr>
              <a:t>관리에서</a:t>
            </a:r>
            <a:r>
              <a:rPr sz="20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외래</a:t>
            </a:r>
            <a:r>
              <a:rPr sz="20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식별자의</a:t>
            </a:r>
            <a:r>
              <a:rPr sz="20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도출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3847" y="5906515"/>
            <a:ext cx="2774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7.22&gt;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회원과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대출와의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관계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21352" y="3451859"/>
            <a:ext cx="340360" cy="314325"/>
            <a:chOff x="4721352" y="3451859"/>
            <a:chExt cx="340360" cy="314325"/>
          </a:xfrm>
        </p:grpSpPr>
        <p:sp>
          <p:nvSpPr>
            <p:cNvPr id="6" name="object 6"/>
            <p:cNvSpPr/>
            <p:nvPr/>
          </p:nvSpPr>
          <p:spPr>
            <a:xfrm>
              <a:off x="4904232" y="345643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399"/>
                  </a:lnTo>
                  <a:lnTo>
                    <a:pt x="152400" y="304799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1352" y="3502151"/>
              <a:ext cx="181356" cy="19812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95588" y="2521013"/>
          <a:ext cx="4424045" cy="304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000000"/>
                        </a:buClr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solidFill>
                            <a:srgbClr val="FF3300"/>
                          </a:solidFill>
                          <a:latin typeface="돋움"/>
                          <a:cs typeface="돋움"/>
                        </a:rPr>
                        <a:t>회원번호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0355" indent="-20891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대출번호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15">
                <a:tc rowSpan="5">
                  <a:txBody>
                    <a:bodyPr/>
                    <a:lstStyle/>
                    <a:p>
                      <a:pPr marL="91440" marR="765810">
                        <a:lnSpc>
                          <a:spcPts val="23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회원이름  전화번호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집주소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이메일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300990">
                        <a:lnSpc>
                          <a:spcPts val="23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탈퇴여부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우수회원</a:t>
                      </a:r>
                      <a:r>
                        <a:rPr sz="16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여부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미반납여부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가입일자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92075" marR="360045" algn="just">
                        <a:lnSpc>
                          <a:spcPts val="23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회원번호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FK) 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도서관리번호 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대출일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57480">
                        <a:lnSpc>
                          <a:spcPts val="23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반납예정일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반납여부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반납구분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연체료납부여부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9222" y="5982715"/>
            <a:ext cx="2774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7.23&gt;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도서와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대출과의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관계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3505200"/>
            <a:ext cx="181356" cy="198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638800" y="3453384"/>
            <a:ext cx="1071880" cy="314325"/>
            <a:chOff x="5638800" y="3453384"/>
            <a:chExt cx="1071880" cy="314325"/>
          </a:xfrm>
        </p:grpSpPr>
        <p:sp>
          <p:nvSpPr>
            <p:cNvPr id="6" name="object 6"/>
            <p:cNvSpPr/>
            <p:nvPr/>
          </p:nvSpPr>
          <p:spPr>
            <a:xfrm>
              <a:off x="5643372" y="3610356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>
                  <a:moveTo>
                    <a:pt x="0" y="0"/>
                  </a:moveTo>
                  <a:lnTo>
                    <a:pt x="1066800" y="0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3372" y="3457956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2987" y="2508313"/>
            <a:ext cx="2771775" cy="3111500"/>
            <a:chOff x="1042987" y="2508313"/>
            <a:chExt cx="2771775" cy="3111500"/>
          </a:xfrm>
        </p:grpSpPr>
        <p:sp>
          <p:nvSpPr>
            <p:cNvPr id="9" name="object 9"/>
            <p:cNvSpPr/>
            <p:nvPr/>
          </p:nvSpPr>
          <p:spPr>
            <a:xfrm>
              <a:off x="2743200" y="3496056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114300"/>
                  </a:moveTo>
                  <a:lnTo>
                    <a:pt x="1066800" y="114300"/>
                  </a:lnTo>
                </a:path>
                <a:path w="1066800" h="228600">
                  <a:moveTo>
                    <a:pt x="88392" y="0"/>
                  </a:moveTo>
                  <a:lnTo>
                    <a:pt x="88392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600" y="3457956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5600" y="3496056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4720" y="3503676"/>
              <a:ext cx="181356" cy="1981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7275" y="2522601"/>
              <a:ext cx="1704975" cy="3082925"/>
            </a:xfrm>
            <a:custGeom>
              <a:avLst/>
              <a:gdLst/>
              <a:ahLst/>
              <a:cxnLst/>
              <a:rect l="l" t="t" r="r" b="b"/>
              <a:pathLst>
                <a:path w="1704975" h="3082925">
                  <a:moveTo>
                    <a:pt x="1690751" y="0"/>
                  </a:moveTo>
                  <a:lnTo>
                    <a:pt x="1690751" y="3082861"/>
                  </a:lnTo>
                </a:path>
                <a:path w="1704975" h="3082925">
                  <a:moveTo>
                    <a:pt x="14287" y="0"/>
                  </a:moveTo>
                  <a:lnTo>
                    <a:pt x="14287" y="3082861"/>
                  </a:lnTo>
                </a:path>
                <a:path w="1704975" h="3082925">
                  <a:moveTo>
                    <a:pt x="0" y="14224"/>
                  </a:moveTo>
                  <a:lnTo>
                    <a:pt x="1704975" y="14224"/>
                  </a:lnTo>
                </a:path>
                <a:path w="1704975" h="3082925">
                  <a:moveTo>
                    <a:pt x="0" y="3068574"/>
                  </a:moveTo>
                  <a:lnTo>
                    <a:pt x="1704975" y="3068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03650" y="2528887"/>
            <a:ext cx="1847850" cy="2790825"/>
            <a:chOff x="3803650" y="2528887"/>
            <a:chExt cx="1847850" cy="2790825"/>
          </a:xfrm>
        </p:grpSpPr>
        <p:sp>
          <p:nvSpPr>
            <p:cNvPr id="15" name="object 15"/>
            <p:cNvSpPr/>
            <p:nvPr/>
          </p:nvSpPr>
          <p:spPr>
            <a:xfrm>
              <a:off x="3803650" y="2878581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3650" y="3213862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3650" y="2543175"/>
              <a:ext cx="1847850" cy="2762250"/>
            </a:xfrm>
            <a:custGeom>
              <a:avLst/>
              <a:gdLst/>
              <a:ahLst/>
              <a:cxnLst/>
              <a:rect l="l" t="t" r="r" b="b"/>
              <a:pathLst>
                <a:path w="1847850" h="2762250">
                  <a:moveTo>
                    <a:pt x="0" y="0"/>
                  </a:moveTo>
                  <a:lnTo>
                    <a:pt x="1847850" y="0"/>
                  </a:lnTo>
                </a:path>
                <a:path w="1847850" h="2762250">
                  <a:moveTo>
                    <a:pt x="0" y="2762250"/>
                  </a:moveTo>
                  <a:lnTo>
                    <a:pt x="1847850" y="2762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71562" y="2537618"/>
          <a:ext cx="2747010" cy="942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191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99720" indent="-208915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000000"/>
                        </a:buClr>
                        <a:buFont typeface="Symbol"/>
                        <a:buChar char=""/>
                        <a:tabLst>
                          <a:tab pos="300355" algn="l"/>
                        </a:tabLst>
                      </a:pPr>
                      <a:r>
                        <a:rPr sz="1600" spc="-5" dirty="0">
                          <a:solidFill>
                            <a:srgbClr val="00AFEF"/>
                          </a:solidFill>
                          <a:latin typeface="돋움"/>
                          <a:cs typeface="돋움"/>
                        </a:rPr>
                        <a:t>회원번호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937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060">
                <a:tc>
                  <a:txBody>
                    <a:bodyPr/>
                    <a:lstStyle/>
                    <a:p>
                      <a:pPr marL="91440" marR="1836420" algn="just">
                        <a:lnSpc>
                          <a:spcPts val="23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회원이름 전화번호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집주소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1370965">
                        <a:lnSpc>
                          <a:spcPts val="23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이메일 탈퇴여부 우수회원</a:t>
                      </a:r>
                      <a:r>
                        <a:rPr sz="16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여부 미반납여부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가입일자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20" dirty="0"/>
              <a:t>도서관</a:t>
            </a:r>
            <a:r>
              <a:rPr spc="-95" dirty="0"/>
              <a:t> </a:t>
            </a:r>
            <a:r>
              <a:rPr spc="10" dirty="0"/>
              <a:t>관리에서</a:t>
            </a:r>
            <a:r>
              <a:rPr spc="-90" dirty="0"/>
              <a:t> </a:t>
            </a:r>
            <a:r>
              <a:rPr spc="25" dirty="0"/>
              <a:t>외래</a:t>
            </a:r>
            <a:r>
              <a:rPr spc="-75" dirty="0"/>
              <a:t> </a:t>
            </a:r>
            <a:r>
              <a:rPr spc="15" dirty="0"/>
              <a:t>식별자의</a:t>
            </a:r>
            <a:r>
              <a:rPr spc="-85" dirty="0"/>
              <a:t> </a:t>
            </a:r>
            <a:r>
              <a:rPr spc="15" dirty="0"/>
              <a:t>도출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"/>
            </a:pPr>
            <a:endParaRPr sz="2900"/>
          </a:p>
          <a:p>
            <a:pPr marL="4140835">
              <a:lnSpc>
                <a:spcPct val="100000"/>
              </a:lnSpc>
            </a:pP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대출</a:t>
            </a:r>
            <a:endParaRPr sz="1600">
              <a:latin typeface="돋움"/>
              <a:cs typeface="돋움"/>
            </a:endParaRPr>
          </a:p>
          <a:p>
            <a:pPr marL="3526154" marR="5080" lvl="1">
              <a:lnSpc>
                <a:spcPct val="128800"/>
              </a:lnSpc>
              <a:spcBef>
                <a:spcPts val="170"/>
              </a:spcBef>
              <a:buFont typeface="Symbol"/>
              <a:buChar char=""/>
              <a:tabLst>
                <a:tab pos="3735704" algn="l"/>
              </a:tabLst>
            </a:pPr>
            <a:r>
              <a:rPr sz="1600" spc="-5" dirty="0">
                <a:latin typeface="돋움"/>
                <a:cs typeface="돋움"/>
              </a:rPr>
              <a:t>대출번호 </a:t>
            </a:r>
            <a:r>
              <a:rPr sz="1600" dirty="0">
                <a:latin typeface="돋움"/>
                <a:cs typeface="돋움"/>
              </a:rPr>
              <a:t> </a:t>
            </a:r>
            <a:r>
              <a:rPr sz="1600" spc="-5" dirty="0">
                <a:solidFill>
                  <a:srgbClr val="00AFEF"/>
                </a:solidFill>
                <a:latin typeface="돋움"/>
                <a:cs typeface="돋움"/>
              </a:rPr>
              <a:t>회원번호</a:t>
            </a:r>
            <a:r>
              <a:rPr sz="1600" spc="-5" dirty="0">
                <a:solidFill>
                  <a:srgbClr val="00AFEF"/>
                </a:solidFill>
                <a:latin typeface="Arial"/>
                <a:cs typeface="Arial"/>
              </a:rPr>
              <a:t>(FK) </a:t>
            </a:r>
            <a:r>
              <a:rPr sz="16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돋움"/>
                <a:cs typeface="돋움"/>
              </a:rPr>
              <a:t>도서관리번</a:t>
            </a:r>
            <a:r>
              <a:rPr sz="1600" spc="-5" dirty="0">
                <a:solidFill>
                  <a:srgbClr val="FF0000"/>
                </a:solidFill>
                <a:latin typeface="돋움"/>
                <a:cs typeface="돋움"/>
              </a:rPr>
              <a:t>호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FK)</a:t>
            </a:r>
            <a:endParaRPr sz="1600">
              <a:latin typeface="Arial"/>
              <a:cs typeface="Arial"/>
            </a:endParaRPr>
          </a:p>
          <a:p>
            <a:pPr marL="3526154" marR="196850">
              <a:lnSpc>
                <a:spcPct val="120000"/>
              </a:lnSpc>
            </a:pP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대출일 </a:t>
            </a:r>
            <a:r>
              <a:rPr sz="1600" b="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반납예정일 </a:t>
            </a:r>
            <a:r>
              <a:rPr sz="1600" b="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반납여부 </a:t>
            </a:r>
            <a:r>
              <a:rPr sz="1600" b="0" dirty="0">
                <a:solidFill>
                  <a:srgbClr val="000000"/>
                </a:solidFill>
                <a:latin typeface="돋움"/>
                <a:cs typeface="돋움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돋움"/>
                <a:cs typeface="돋움"/>
              </a:rPr>
              <a:t>반납구분 </a:t>
            </a:r>
            <a:r>
              <a:rPr sz="1600" b="0" spc="-5" dirty="0">
                <a:solidFill>
                  <a:srgbClr val="000000"/>
                </a:solidFill>
                <a:latin typeface="돋움"/>
                <a:cs typeface="돋움"/>
              </a:rPr>
              <a:t> 연체료납부여부</a:t>
            </a:r>
            <a:endParaRPr sz="1600">
              <a:latin typeface="돋움"/>
              <a:cs typeface="돋움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22988" y="2530475"/>
          <a:ext cx="2754628" cy="334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도서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spc="-5" dirty="0">
                          <a:solidFill>
                            <a:srgbClr val="FF3300"/>
                          </a:solidFill>
                          <a:latin typeface="돋움"/>
                          <a:cs typeface="돋움"/>
                        </a:rPr>
                        <a:t>도서관리번호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765175">
                        <a:lnSpc>
                          <a:spcPts val="23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latin typeface="돋움"/>
                          <a:cs typeface="돋움"/>
                        </a:rPr>
                        <a:t>분류기호 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저자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출판사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303530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출판연도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 dirty="0">
                          <a:latin typeface="돋움"/>
                          <a:cs typeface="돋움"/>
                        </a:rPr>
                        <a:t>구입일자 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 국내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dirty="0">
                          <a:latin typeface="돋움"/>
                          <a:cs typeface="돋움"/>
                        </a:rPr>
                        <a:t>해외구분  </a:t>
                      </a:r>
                      <a:r>
                        <a:rPr sz="1600" spc="-10" dirty="0">
                          <a:latin typeface="돋움"/>
                          <a:cs typeface="돋움"/>
                        </a:rPr>
                        <a:t>신간도서여부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돋움"/>
                          <a:cs typeface="돋움"/>
                        </a:rPr>
                        <a:t>기타정보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700901" y="253047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0901" y="587714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9245" y="5906515"/>
            <a:ext cx="3124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7.24&gt;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세금계산서와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도서의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관계</a:t>
            </a:r>
            <a:endParaRPr sz="1400">
              <a:latin typeface="돋움"/>
              <a:cs typeface="돋움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04456" y="1196975"/>
          <a:ext cx="146939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돋움"/>
                          <a:cs typeface="돋움"/>
                        </a:rPr>
                        <a:t>세금계산서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85750" indent="-183515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Font typeface="Symbol"/>
                        <a:buChar char=""/>
                        <a:tabLst>
                          <a:tab pos="286385" algn="l"/>
                        </a:tabLst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돋움"/>
                          <a:cs typeface="돋움"/>
                        </a:rPr>
                        <a:t>접수번호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738437" y="1168463"/>
            <a:ext cx="5453380" cy="3120390"/>
            <a:chOff x="2738437" y="1168463"/>
            <a:chExt cx="5453380" cy="3120390"/>
          </a:xfrm>
        </p:grpSpPr>
        <p:sp>
          <p:nvSpPr>
            <p:cNvPr id="6" name="object 6"/>
            <p:cNvSpPr/>
            <p:nvPr/>
          </p:nvSpPr>
          <p:spPr>
            <a:xfrm>
              <a:off x="2743200" y="4017263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114300"/>
                  </a:moveTo>
                  <a:lnTo>
                    <a:pt x="1066800" y="114300"/>
                  </a:lnTo>
                </a:path>
                <a:path w="1066800" h="228600">
                  <a:moveTo>
                    <a:pt x="88392" y="0"/>
                  </a:moveTo>
                  <a:lnTo>
                    <a:pt x="88392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0" y="3979163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600" y="4017263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19" y="4026408"/>
              <a:ext cx="181356" cy="198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38800" y="4020311"/>
              <a:ext cx="896619" cy="228600"/>
            </a:xfrm>
            <a:custGeom>
              <a:avLst/>
              <a:gdLst/>
              <a:ahLst/>
              <a:cxnLst/>
              <a:rect l="l" t="t" r="r" b="b"/>
              <a:pathLst>
                <a:path w="896620" h="228600">
                  <a:moveTo>
                    <a:pt x="0" y="111251"/>
                  </a:moveTo>
                  <a:lnTo>
                    <a:pt x="896111" y="114300"/>
                  </a:lnTo>
                </a:path>
                <a:path w="896620" h="228600">
                  <a:moveTo>
                    <a:pt x="762000" y="0"/>
                  </a:moveTo>
                  <a:lnTo>
                    <a:pt x="763524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627" y="4027931"/>
              <a:ext cx="153924" cy="1981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38800" y="3979163"/>
              <a:ext cx="127000" cy="304800"/>
            </a:xfrm>
            <a:custGeom>
              <a:avLst/>
              <a:gdLst/>
              <a:ahLst/>
              <a:cxnLst/>
              <a:rect l="l" t="t" r="r" b="b"/>
              <a:pathLst>
                <a:path w="127000" h="304800">
                  <a:moveTo>
                    <a:pt x="0" y="0"/>
                  </a:moveTo>
                  <a:lnTo>
                    <a:pt x="126491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0901" y="1182750"/>
              <a:ext cx="1476375" cy="1240155"/>
            </a:xfrm>
            <a:custGeom>
              <a:avLst/>
              <a:gdLst/>
              <a:ahLst/>
              <a:cxnLst/>
              <a:rect l="l" t="t" r="r" b="b"/>
              <a:pathLst>
                <a:path w="1476375" h="1240155">
                  <a:moveTo>
                    <a:pt x="14224" y="0"/>
                  </a:moveTo>
                  <a:lnTo>
                    <a:pt x="14224" y="1239774"/>
                  </a:lnTo>
                </a:path>
                <a:path w="1476375" h="1240155">
                  <a:moveTo>
                    <a:pt x="1462024" y="0"/>
                  </a:moveTo>
                  <a:lnTo>
                    <a:pt x="1462024" y="1239774"/>
                  </a:lnTo>
                </a:path>
                <a:path w="1476375" h="1240155">
                  <a:moveTo>
                    <a:pt x="0" y="1225550"/>
                  </a:moveTo>
                  <a:lnTo>
                    <a:pt x="1476248" y="1225550"/>
                  </a:lnTo>
                </a:path>
                <a:path w="1476375" h="1240155">
                  <a:moveTo>
                    <a:pt x="0" y="14224"/>
                  </a:moveTo>
                  <a:lnTo>
                    <a:pt x="1476248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5712" y="3040062"/>
            <a:ext cx="1876425" cy="2508250"/>
            <a:chOff x="3795712" y="3040062"/>
            <a:chExt cx="1876425" cy="2508250"/>
          </a:xfrm>
        </p:grpSpPr>
        <p:sp>
          <p:nvSpPr>
            <p:cNvPr id="15" name="object 15"/>
            <p:cNvSpPr/>
            <p:nvPr/>
          </p:nvSpPr>
          <p:spPr>
            <a:xfrm>
              <a:off x="3810000" y="3373500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000" y="3678301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000" y="3054350"/>
              <a:ext cx="1847850" cy="2479675"/>
            </a:xfrm>
            <a:custGeom>
              <a:avLst/>
              <a:gdLst/>
              <a:ahLst/>
              <a:cxnLst/>
              <a:rect l="l" t="t" r="r" b="b"/>
              <a:pathLst>
                <a:path w="1847850" h="2479675">
                  <a:moveTo>
                    <a:pt x="1833626" y="0"/>
                  </a:moveTo>
                  <a:lnTo>
                    <a:pt x="1833626" y="2479675"/>
                  </a:lnTo>
                </a:path>
                <a:path w="1847850" h="2479675">
                  <a:moveTo>
                    <a:pt x="0" y="14350"/>
                  </a:moveTo>
                  <a:lnTo>
                    <a:pt x="1847850" y="14350"/>
                  </a:lnTo>
                </a:path>
                <a:path w="1847850" h="2479675">
                  <a:moveTo>
                    <a:pt x="0" y="2465451"/>
                  </a:moveTo>
                  <a:lnTo>
                    <a:pt x="1847850" y="24654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74825" y="3063113"/>
          <a:ext cx="2548253" cy="8483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돋움"/>
                          <a:cs typeface="돋움"/>
                        </a:rPr>
                        <a:t>회원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320" indent="-183515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dirty="0">
                          <a:latin typeface="돋움"/>
                          <a:cs typeface="돋움"/>
                        </a:rPr>
                        <a:t>회원번호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06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675">
                <a:tc>
                  <a:txBody>
                    <a:bodyPr/>
                    <a:lstStyle/>
                    <a:p>
                      <a:pPr marL="91440" marR="1736725" algn="just">
                        <a:lnSpc>
                          <a:spcPts val="2020"/>
                        </a:lnSpc>
                        <a:spcBef>
                          <a:spcPts val="105"/>
                        </a:spcBef>
                      </a:pPr>
                      <a:r>
                        <a:rPr sz="1400" dirty="0">
                          <a:latin typeface="돋움"/>
                          <a:cs typeface="돋움"/>
                        </a:rPr>
                        <a:t>회원이름 전화번호 </a:t>
                      </a:r>
                      <a:r>
                        <a:rPr sz="1400" spc="-5" dirty="0">
                          <a:latin typeface="돋움"/>
                          <a:cs typeface="돋움"/>
                        </a:rPr>
                        <a:t>집주소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돋움"/>
                          <a:cs typeface="돋움"/>
                        </a:rPr>
                        <a:t>이메일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1440" marR="1332865">
                        <a:lnSpc>
                          <a:spcPct val="120000"/>
                        </a:lnSpc>
                      </a:pPr>
                      <a:r>
                        <a:rPr sz="1400" dirty="0">
                          <a:latin typeface="돋움"/>
                          <a:cs typeface="돋움"/>
                        </a:rPr>
                        <a:t>탈퇴여부 우수회원</a:t>
                      </a:r>
                      <a:r>
                        <a:rPr sz="1400" spc="-1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dirty="0">
                          <a:latin typeface="돋움"/>
                          <a:cs typeface="돋움"/>
                        </a:rPr>
                        <a:t>여부 미반납여부 </a:t>
                      </a:r>
                      <a:r>
                        <a:rPr sz="1400" spc="-5" dirty="0">
                          <a:latin typeface="돋움"/>
                          <a:cs typeface="돋움"/>
                        </a:rPr>
                        <a:t>가입일자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333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1246187" y="2386393"/>
            <a:ext cx="6388100" cy="3411220"/>
            <a:chOff x="1246187" y="2386393"/>
            <a:chExt cx="6388100" cy="3411220"/>
          </a:xfrm>
        </p:grpSpPr>
        <p:sp>
          <p:nvSpPr>
            <p:cNvPr id="20" name="object 20"/>
            <p:cNvSpPr/>
            <p:nvPr/>
          </p:nvSpPr>
          <p:spPr>
            <a:xfrm>
              <a:off x="1260475" y="3048000"/>
              <a:ext cx="1490980" cy="2735580"/>
            </a:xfrm>
            <a:custGeom>
              <a:avLst/>
              <a:gdLst/>
              <a:ahLst/>
              <a:cxnLst/>
              <a:rect l="l" t="t" r="r" b="b"/>
              <a:pathLst>
                <a:path w="1490980" h="2735579">
                  <a:moveTo>
                    <a:pt x="1476375" y="0"/>
                  </a:moveTo>
                  <a:lnTo>
                    <a:pt x="1476375" y="2735262"/>
                  </a:lnTo>
                </a:path>
                <a:path w="1490980" h="2735579">
                  <a:moveTo>
                    <a:pt x="14350" y="0"/>
                  </a:moveTo>
                  <a:lnTo>
                    <a:pt x="14350" y="2735262"/>
                  </a:lnTo>
                </a:path>
                <a:path w="1490980" h="2735579">
                  <a:moveTo>
                    <a:pt x="0" y="14350"/>
                  </a:moveTo>
                  <a:lnTo>
                    <a:pt x="1490599" y="14350"/>
                  </a:lnTo>
                </a:path>
                <a:path w="1490980" h="2735579">
                  <a:moveTo>
                    <a:pt x="0" y="2720975"/>
                  </a:moveTo>
                  <a:lnTo>
                    <a:pt x="1490599" y="2720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3284" y="4020311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0" y="0"/>
                  </a:moveTo>
                  <a:lnTo>
                    <a:pt x="1524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72171" y="239115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24344" y="2904743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152400"/>
                  </a:moveTo>
                  <a:lnTo>
                    <a:pt x="152400" y="0"/>
                  </a:lnTo>
                  <a:lnTo>
                    <a:pt x="0" y="152400"/>
                  </a:lnTo>
                  <a:lnTo>
                    <a:pt x="30480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73111" y="2473451"/>
              <a:ext cx="228600" cy="50800"/>
            </a:xfrm>
            <a:custGeom>
              <a:avLst/>
              <a:gdLst/>
              <a:ahLst/>
              <a:cxnLst/>
              <a:rect l="l" t="t" r="r" b="b"/>
              <a:pathLst>
                <a:path w="228600" h="50800">
                  <a:moveTo>
                    <a:pt x="228600" y="0"/>
                  </a:moveTo>
                  <a:lnTo>
                    <a:pt x="0" y="0"/>
                  </a:lnTo>
                </a:path>
                <a:path w="228600" h="50800">
                  <a:moveTo>
                    <a:pt x="228600" y="50292"/>
                  </a:moveTo>
                  <a:lnTo>
                    <a:pt x="0" y="502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828" y="2720339"/>
              <a:ext cx="181355" cy="1965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542790" y="3099003"/>
            <a:ext cx="382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돋움"/>
                <a:cs typeface="돋움"/>
              </a:rPr>
              <a:t>대출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03726" y="3404361"/>
            <a:ext cx="9220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Font typeface="Symbol"/>
              <a:buChar char=""/>
              <a:tabLst>
                <a:tab pos="195580" algn="l"/>
              </a:tabLst>
            </a:pPr>
            <a:r>
              <a:rPr sz="1400" dirty="0">
                <a:latin typeface="돋움"/>
                <a:cs typeface="돋움"/>
              </a:rPr>
              <a:t>대출번호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3726" y="3667475"/>
            <a:ext cx="144208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1400" dirty="0">
                <a:latin typeface="돋움"/>
                <a:cs typeface="돋움"/>
              </a:rPr>
              <a:t>회원번호</a:t>
            </a:r>
            <a:r>
              <a:rPr sz="1400" dirty="0">
                <a:latin typeface="Arial"/>
                <a:cs typeface="Arial"/>
              </a:rPr>
              <a:t>(FK)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돋움"/>
                <a:cs typeface="돋움"/>
              </a:rPr>
              <a:t>도서관리번호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K)  </a:t>
            </a:r>
            <a:r>
              <a:rPr sz="1400" dirty="0">
                <a:latin typeface="돋움"/>
                <a:cs typeface="돋움"/>
              </a:rPr>
              <a:t>대출일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반납예정일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반납여부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반납구분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연체료납부여부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24625" y="3041586"/>
            <a:ext cx="1848485" cy="3247390"/>
            <a:chOff x="6524625" y="3041586"/>
            <a:chExt cx="1848485" cy="3247390"/>
          </a:xfrm>
        </p:grpSpPr>
        <p:sp>
          <p:nvSpPr>
            <p:cNvPr id="30" name="object 30"/>
            <p:cNvSpPr/>
            <p:nvPr/>
          </p:nvSpPr>
          <p:spPr>
            <a:xfrm>
              <a:off x="6524625" y="3360673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24625" y="3665473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>
                  <a:moveTo>
                    <a:pt x="0" y="0"/>
                  </a:moveTo>
                  <a:lnTo>
                    <a:pt x="18478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24625" y="3041649"/>
              <a:ext cx="1847850" cy="3247390"/>
            </a:xfrm>
            <a:custGeom>
              <a:avLst/>
              <a:gdLst/>
              <a:ahLst/>
              <a:cxnLst/>
              <a:rect l="l" t="t" r="r" b="b"/>
              <a:pathLst>
                <a:path w="1847850" h="3247390">
                  <a:moveTo>
                    <a:pt x="14350" y="0"/>
                  </a:moveTo>
                  <a:lnTo>
                    <a:pt x="14350" y="3247123"/>
                  </a:lnTo>
                </a:path>
                <a:path w="1847850" h="3247390">
                  <a:moveTo>
                    <a:pt x="1833626" y="0"/>
                  </a:moveTo>
                  <a:lnTo>
                    <a:pt x="1833626" y="3247123"/>
                  </a:lnTo>
                </a:path>
                <a:path w="1847850" h="3247390">
                  <a:moveTo>
                    <a:pt x="0" y="14224"/>
                  </a:moveTo>
                  <a:lnTo>
                    <a:pt x="1847850" y="14224"/>
                  </a:lnTo>
                </a:path>
                <a:path w="1847850" h="3247390">
                  <a:moveTo>
                    <a:pt x="0" y="3232835"/>
                  </a:moveTo>
                  <a:lnTo>
                    <a:pt x="1847850" y="32328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58050" y="3086862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돋움"/>
                <a:cs typeface="돋움"/>
              </a:rPr>
              <a:t>도서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6553263" y="3391661"/>
            <a:ext cx="1790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183515">
              <a:lnSpc>
                <a:spcPct val="100000"/>
              </a:lnSpc>
              <a:spcBef>
                <a:spcPts val="105"/>
              </a:spcBef>
              <a:buFont typeface="Symbol"/>
              <a:buChar char=""/>
              <a:tabLst>
                <a:tab pos="260985" algn="l"/>
              </a:tabLst>
            </a:pPr>
            <a:r>
              <a:rPr sz="1400" dirty="0">
                <a:latin typeface="돋움"/>
                <a:cs typeface="돋움"/>
              </a:rPr>
              <a:t>도서관리번호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53263" y="3654399"/>
            <a:ext cx="17907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991869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latin typeface="돋움"/>
                <a:cs typeface="돋움"/>
              </a:rPr>
              <a:t>분류기호  제목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저자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출판사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출판연도  구입일자</a:t>
            </a:r>
            <a:endParaRPr sz="1400">
              <a:latin typeface="돋움"/>
              <a:cs typeface="돋움"/>
            </a:endParaRPr>
          </a:p>
          <a:p>
            <a:pPr marL="77470" marR="110489">
              <a:lnSpc>
                <a:spcPct val="120000"/>
              </a:lnSpc>
            </a:pPr>
            <a:r>
              <a:rPr sz="1400" dirty="0">
                <a:latin typeface="돋움"/>
                <a:cs typeface="돋움"/>
              </a:rPr>
              <a:t>국내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dirty="0">
                <a:latin typeface="돋움"/>
                <a:cs typeface="돋움"/>
              </a:rPr>
              <a:t>해외구분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신간도서여부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기타정보 </a:t>
            </a:r>
            <a:r>
              <a:rPr sz="1400" spc="5" dirty="0"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FF0000"/>
                </a:solidFill>
                <a:latin typeface="돋움"/>
                <a:cs typeface="돋움"/>
              </a:rPr>
              <a:t>세금계산서번호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K)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8659" y="1582292"/>
            <a:ext cx="429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외래식별자와</a:t>
            </a:r>
            <a:endParaRPr sz="18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참조되는</a:t>
            </a:r>
            <a:r>
              <a:rPr sz="1800" spc="-20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주식별자의</a:t>
            </a:r>
            <a:r>
              <a:rPr sz="1800" spc="-25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이름은</a:t>
            </a:r>
            <a:r>
              <a:rPr sz="1800" spc="-20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다를</a:t>
            </a:r>
            <a:r>
              <a:rPr sz="1800" spc="-25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수</a:t>
            </a:r>
            <a:r>
              <a:rPr sz="1800" spc="-25" dirty="0">
                <a:solidFill>
                  <a:srgbClr val="006FC0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6FC0"/>
                </a:solidFill>
                <a:latin typeface="돋움"/>
                <a:cs typeface="돋움"/>
              </a:rPr>
              <a:t>있다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7.1</a:t>
            </a:r>
            <a:r>
              <a:rPr spc="-105" dirty="0"/>
              <a:t> </a:t>
            </a:r>
            <a:r>
              <a:rPr spc="15" dirty="0"/>
              <a:t>개요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3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5407025" cy="248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식별자,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관계,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정의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단계는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기술서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및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수집문서들을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엔티티의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45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주식별자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관계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관계에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따른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업무규칙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세부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  <a:p>
            <a:pPr marL="770255">
              <a:lnSpc>
                <a:spcPct val="100000"/>
              </a:lnSpc>
              <a:spcBef>
                <a:spcPts val="645"/>
              </a:spcBef>
            </a:pPr>
            <a:r>
              <a:rPr sz="1800" b="1" spc="35" dirty="0">
                <a:latin typeface="굴림"/>
                <a:cs typeface="굴림"/>
              </a:rPr>
              <a:t>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정의하는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단계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443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0" dirty="0">
                <a:solidFill>
                  <a:srgbClr val="3333CC"/>
                </a:solidFill>
                <a:latin typeface="굴림"/>
                <a:cs typeface="굴림"/>
              </a:rPr>
              <a:t>도서관</a:t>
            </a:r>
            <a:r>
              <a:rPr sz="2000" b="1" spc="-10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0" dirty="0">
                <a:solidFill>
                  <a:srgbClr val="3333CC"/>
                </a:solidFill>
                <a:latin typeface="굴림"/>
                <a:cs typeface="굴림"/>
              </a:rPr>
              <a:t>관리에서</a:t>
            </a:r>
            <a:r>
              <a:rPr sz="20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외래</a:t>
            </a:r>
            <a:r>
              <a:rPr sz="20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식별자의</a:t>
            </a:r>
            <a:r>
              <a:rPr sz="20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도출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1195" y="6090615"/>
            <a:ext cx="3014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7.26&gt;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모델링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도구에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의한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ERD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0798" y="2437195"/>
            <a:ext cx="4333531" cy="3351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07963" y="6082995"/>
            <a:ext cx="183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돋움"/>
                <a:cs typeface="돋움"/>
              </a:rPr>
              <a:t>Toad</a:t>
            </a:r>
            <a:r>
              <a:rPr sz="1600" spc="-15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돋움"/>
                <a:cs typeface="돋움"/>
              </a:rPr>
              <a:t>data</a:t>
            </a:r>
            <a:r>
              <a:rPr sz="1600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돋움"/>
                <a:cs typeface="돋움"/>
              </a:rPr>
              <a:t>modeler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081009" cy="994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관계/외래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식별자에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규칙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solidFill>
                  <a:srgbClr val="3333CC"/>
                </a:solidFill>
                <a:latin typeface="굴림"/>
                <a:cs typeface="굴림"/>
              </a:rPr>
              <a:t>–	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Rule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1</a:t>
            </a:r>
            <a:r>
              <a:rPr sz="1800" b="1" spc="-3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:</a:t>
            </a:r>
            <a:r>
              <a:rPr sz="1800" b="1" spc="-2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두</a:t>
            </a:r>
            <a:r>
              <a:rPr sz="1800" b="1" spc="-4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엔티티가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관련이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있다는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의미는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두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엔티티가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공유하는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속성이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있다는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뜻이다.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0712" y="3549713"/>
          <a:ext cx="1981200" cy="155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 marR="224154" algn="just">
                        <a:lnSpc>
                          <a:spcPct val="120100"/>
                        </a:lnSpc>
                        <a:spcBef>
                          <a:spcPts val="25"/>
                        </a:spcBef>
                      </a:pPr>
                      <a:r>
                        <a:rPr sz="1600" b="1" spc="-15" dirty="0">
                          <a:latin typeface="굴림"/>
                          <a:cs typeface="굴림"/>
                        </a:rPr>
                        <a:t>김철수  양길현  임영수  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07794" y="3256229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14912" y="3570287"/>
          <a:ext cx="2362200" cy="184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과목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2003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41630">
                        <a:lnSpc>
                          <a:spcPct val="120000"/>
                        </a:lnSpc>
                        <a:spcBef>
                          <a:spcPts val="25"/>
                        </a:spcBef>
                      </a:pPr>
                      <a:r>
                        <a:rPr sz="1600" b="1" spc="-15" dirty="0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이산수학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 dirty="0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웹디자인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이산수학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32375" y="3277361"/>
            <a:ext cx="837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수강과목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4811" y="5241035"/>
            <a:ext cx="818515" cy="213360"/>
          </a:xfrm>
          <a:custGeom>
            <a:avLst/>
            <a:gdLst/>
            <a:ahLst/>
            <a:cxnLst/>
            <a:rect l="l" t="t" r="r" b="b"/>
            <a:pathLst>
              <a:path w="818514" h="213360">
                <a:moveTo>
                  <a:pt x="818388" y="0"/>
                </a:moveTo>
                <a:lnTo>
                  <a:pt x="813040" y="41528"/>
                </a:lnTo>
                <a:lnTo>
                  <a:pt x="798464" y="75437"/>
                </a:lnTo>
                <a:lnTo>
                  <a:pt x="776864" y="98297"/>
                </a:lnTo>
                <a:lnTo>
                  <a:pt x="750443" y="106679"/>
                </a:lnTo>
                <a:lnTo>
                  <a:pt x="477138" y="106679"/>
                </a:lnTo>
                <a:lnTo>
                  <a:pt x="450717" y="115061"/>
                </a:lnTo>
                <a:lnTo>
                  <a:pt x="429117" y="137921"/>
                </a:lnTo>
                <a:lnTo>
                  <a:pt x="414541" y="171830"/>
                </a:lnTo>
                <a:lnTo>
                  <a:pt x="409194" y="213359"/>
                </a:lnTo>
                <a:lnTo>
                  <a:pt x="403846" y="171831"/>
                </a:lnTo>
                <a:lnTo>
                  <a:pt x="389270" y="137922"/>
                </a:lnTo>
                <a:lnTo>
                  <a:pt x="367670" y="115062"/>
                </a:lnTo>
                <a:lnTo>
                  <a:pt x="341249" y="106679"/>
                </a:lnTo>
                <a:lnTo>
                  <a:pt x="67944" y="106679"/>
                </a:lnTo>
                <a:lnTo>
                  <a:pt x="41523" y="98297"/>
                </a:lnTo>
                <a:lnTo>
                  <a:pt x="19923" y="75437"/>
                </a:lnTo>
                <a:lnTo>
                  <a:pt x="5347" y="4152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357627" y="5521452"/>
            <a:ext cx="3557270" cy="562610"/>
            <a:chOff x="2357627" y="5521452"/>
            <a:chExt cx="3557270" cy="562610"/>
          </a:xfrm>
        </p:grpSpPr>
        <p:sp>
          <p:nvSpPr>
            <p:cNvPr id="10" name="object 10"/>
            <p:cNvSpPr/>
            <p:nvPr/>
          </p:nvSpPr>
          <p:spPr>
            <a:xfrm>
              <a:off x="5091683" y="5526024"/>
              <a:ext cx="818515" cy="215265"/>
            </a:xfrm>
            <a:custGeom>
              <a:avLst/>
              <a:gdLst/>
              <a:ahLst/>
              <a:cxnLst/>
              <a:rect l="l" t="t" r="r" b="b"/>
              <a:pathLst>
                <a:path w="818514" h="215264">
                  <a:moveTo>
                    <a:pt x="818388" y="0"/>
                  </a:moveTo>
                  <a:lnTo>
                    <a:pt x="813014" y="41808"/>
                  </a:lnTo>
                  <a:lnTo>
                    <a:pt x="798353" y="75961"/>
                  </a:lnTo>
                  <a:lnTo>
                    <a:pt x="776597" y="98994"/>
                  </a:lnTo>
                  <a:lnTo>
                    <a:pt x="749935" y="107441"/>
                  </a:lnTo>
                  <a:lnTo>
                    <a:pt x="477646" y="107441"/>
                  </a:lnTo>
                  <a:lnTo>
                    <a:pt x="450984" y="115885"/>
                  </a:lnTo>
                  <a:lnTo>
                    <a:pt x="429228" y="138912"/>
                  </a:lnTo>
                  <a:lnTo>
                    <a:pt x="414567" y="173064"/>
                  </a:lnTo>
                  <a:lnTo>
                    <a:pt x="409193" y="214884"/>
                  </a:lnTo>
                  <a:lnTo>
                    <a:pt x="403820" y="173064"/>
                  </a:lnTo>
                  <a:lnTo>
                    <a:pt x="389159" y="138912"/>
                  </a:lnTo>
                  <a:lnTo>
                    <a:pt x="367403" y="115885"/>
                  </a:lnTo>
                  <a:lnTo>
                    <a:pt x="340740" y="107441"/>
                  </a:lnTo>
                  <a:lnTo>
                    <a:pt x="68452" y="107441"/>
                  </a:lnTo>
                  <a:lnTo>
                    <a:pt x="41790" y="98994"/>
                  </a:lnTo>
                  <a:lnTo>
                    <a:pt x="20034" y="75961"/>
                  </a:lnTo>
                  <a:lnTo>
                    <a:pt x="5373" y="41808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199" y="5545836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0" y="0"/>
                  </a:moveTo>
                  <a:lnTo>
                    <a:pt x="0" y="533399"/>
                  </a:lnTo>
                  <a:lnTo>
                    <a:pt x="3124200" y="533399"/>
                  </a:lnTo>
                  <a:lnTo>
                    <a:pt x="3124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87700" y="5789472"/>
            <a:ext cx="1295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공유하는</a:t>
            </a:r>
            <a:r>
              <a:rPr sz="1600" spc="-114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25790" cy="994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관계/외래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식별자에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규칙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solidFill>
                  <a:srgbClr val="3333CC"/>
                </a:solidFill>
                <a:latin typeface="굴림"/>
                <a:cs typeface="굴림"/>
              </a:rPr>
              <a:t>–	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Rule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2</a:t>
            </a:r>
            <a:r>
              <a:rPr sz="1800" b="1" spc="-3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:</a:t>
            </a:r>
            <a:r>
              <a:rPr sz="1800" b="1" spc="-2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공통속성의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값이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먼저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생성되는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쪽이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부모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엔티티,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가져다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쓰는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쪽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이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자식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엔티티가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된다.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2112" y="4064063"/>
          <a:ext cx="1981200" cy="155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3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 marR="223520" algn="just">
                        <a:lnSpc>
                          <a:spcPct val="120000"/>
                        </a:lnSpc>
                        <a:spcBef>
                          <a:spcPts val="30"/>
                        </a:spcBef>
                      </a:pPr>
                      <a:r>
                        <a:rPr sz="1600" b="1" spc="-10" dirty="0">
                          <a:latin typeface="굴림"/>
                          <a:cs typeface="굴림"/>
                        </a:rPr>
                        <a:t>김철수  양길현  </a:t>
                      </a:r>
                      <a:r>
                        <a:rPr sz="1600" b="1" spc="-15" dirty="0">
                          <a:latin typeface="굴림"/>
                          <a:cs typeface="굴림"/>
                        </a:rPr>
                        <a:t>임영수  </a:t>
                      </a:r>
                      <a:r>
                        <a:rPr sz="1600" b="1" spc="-10" dirty="0">
                          <a:latin typeface="굴림"/>
                          <a:cs typeface="굴림"/>
                        </a:rPr>
                        <a:t>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79194" y="377113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86312" y="4084637"/>
          <a:ext cx="2362200" cy="184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학번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과목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2101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2101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2102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2103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41630">
                        <a:lnSpc>
                          <a:spcPct val="120000"/>
                        </a:lnSpc>
                        <a:spcBef>
                          <a:spcPts val="30"/>
                        </a:spcBef>
                      </a:pPr>
                      <a:r>
                        <a:rPr sz="1600" b="1" spc="-15" dirty="0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이산수학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 dirty="0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웹디자인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이산수학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03775" y="3791839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수강과목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445" y="3193160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15" dirty="0">
                <a:latin typeface="굴림"/>
                <a:cs typeface="굴림"/>
              </a:rPr>
              <a:t>부</a:t>
            </a:r>
            <a:r>
              <a:rPr sz="1800" b="1" spc="30" dirty="0">
                <a:latin typeface="굴림"/>
                <a:cs typeface="굴림"/>
              </a:rPr>
              <a:t>모</a:t>
            </a:r>
            <a:r>
              <a:rPr sz="1800" b="1" spc="-204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</a:t>
            </a:r>
            <a:r>
              <a:rPr sz="1800" b="1" spc="5" dirty="0">
                <a:latin typeface="굴림"/>
                <a:cs typeface="굴림"/>
              </a:rPr>
              <a:t>티</a:t>
            </a:r>
            <a:r>
              <a:rPr sz="1800" b="1" spc="-5" dirty="0">
                <a:latin typeface="굴림"/>
                <a:cs typeface="굴림"/>
              </a:rPr>
              <a:t>티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5028" y="3193160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15" dirty="0">
                <a:latin typeface="굴림"/>
                <a:cs typeface="굴림"/>
              </a:rPr>
              <a:t>자</a:t>
            </a:r>
            <a:r>
              <a:rPr sz="1800" b="1" spc="30" dirty="0">
                <a:latin typeface="굴림"/>
                <a:cs typeface="굴림"/>
              </a:rPr>
              <a:t>식</a:t>
            </a:r>
            <a:r>
              <a:rPr sz="1800" b="1" spc="-204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</a:t>
            </a:r>
            <a:r>
              <a:rPr sz="1800" b="1" spc="5" dirty="0">
                <a:latin typeface="굴림"/>
                <a:cs typeface="굴림"/>
              </a:rPr>
              <a:t>티</a:t>
            </a:r>
            <a:r>
              <a:rPr sz="1800" b="1" spc="-10" dirty="0">
                <a:latin typeface="굴림"/>
                <a:cs typeface="굴림"/>
              </a:rPr>
              <a:t>티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5500" y="5638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44450" y="63500"/>
                </a:moveTo>
                <a:lnTo>
                  <a:pt x="31750" y="63500"/>
                </a:lnTo>
                <a:lnTo>
                  <a:pt x="31750" y="304800"/>
                </a:lnTo>
                <a:lnTo>
                  <a:pt x="44450" y="304800"/>
                </a:lnTo>
                <a:lnTo>
                  <a:pt x="44450" y="63500"/>
                </a:lnTo>
                <a:close/>
              </a:path>
              <a:path w="76200" h="3048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48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7246" y="5909564"/>
            <a:ext cx="99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3333CC"/>
                </a:solidFill>
                <a:latin typeface="돋움"/>
                <a:cs typeface="돋움"/>
              </a:rPr>
              <a:t>먼저</a:t>
            </a:r>
            <a:r>
              <a:rPr sz="1800" b="1" spc="-1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생성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6912" y="3929062"/>
          <a:ext cx="1981200" cy="155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학번(PK)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이름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21004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147955" algn="just">
                        <a:lnSpc>
                          <a:spcPct val="120100"/>
                        </a:lnSpc>
                        <a:spcBef>
                          <a:spcPts val="25"/>
                        </a:spcBef>
                      </a:pPr>
                      <a:r>
                        <a:rPr sz="1600" b="1" spc="-15" dirty="0">
                          <a:latin typeface="굴림"/>
                          <a:cs typeface="굴림"/>
                        </a:rPr>
                        <a:t>김철수  양길현  임영수  박한나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83994" y="3635705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굴림"/>
                <a:cs typeface="굴림"/>
              </a:rPr>
              <a:t>학생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400" y="3949700"/>
            <a:ext cx="0" cy="1873885"/>
          </a:xfrm>
          <a:custGeom>
            <a:avLst/>
            <a:gdLst/>
            <a:ahLst/>
            <a:cxnLst/>
            <a:rect l="l" t="t" r="r" b="b"/>
            <a:pathLst>
              <a:path h="1873885">
                <a:moveTo>
                  <a:pt x="0" y="0"/>
                </a:moveTo>
                <a:lnTo>
                  <a:pt x="0" y="18735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76888" y="3949763"/>
          <a:ext cx="2376170" cy="184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학번(FK)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10" dirty="0">
                          <a:latin typeface="굴림"/>
                          <a:cs typeface="굴림"/>
                        </a:rPr>
                        <a:t>과목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395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2001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dirty="0">
                          <a:latin typeface="굴림"/>
                          <a:cs typeface="굴림"/>
                        </a:rPr>
                        <a:t>2002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2003</a:t>
                      </a:r>
                      <a:endParaRPr sz="1600">
                        <a:latin typeface="굴림"/>
                        <a:cs typeface="굴림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5" dirty="0">
                          <a:latin typeface="굴림"/>
                          <a:cs typeface="굴림"/>
                        </a:rPr>
                        <a:t>2003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3030">
                        <a:lnSpc>
                          <a:spcPct val="120000"/>
                        </a:lnSpc>
                        <a:spcBef>
                          <a:spcPts val="30"/>
                        </a:spcBef>
                      </a:pPr>
                      <a:r>
                        <a:rPr sz="1600" b="1" spc="-15" dirty="0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이산수학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-15" dirty="0">
                          <a:latin typeface="굴림"/>
                          <a:cs typeface="굴림"/>
                        </a:rPr>
                        <a:t>전산학개론 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웹디자인 </a:t>
                      </a:r>
                      <a:r>
                        <a:rPr sz="16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600" b="1" spc="10" dirty="0">
                          <a:latin typeface="굴림"/>
                          <a:cs typeface="굴림"/>
                        </a:rPr>
                        <a:t>이산수학</a:t>
                      </a:r>
                      <a:endParaRPr sz="1600">
                        <a:latin typeface="굴림"/>
                        <a:cs typeface="굴림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08828" y="3656838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굴림"/>
                <a:cs typeface="굴림"/>
              </a:rPr>
              <a:t>수강과목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733471"/>
            <a:ext cx="8151495" cy="16249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관계/외래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식별자에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규칙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solidFill>
                  <a:srgbClr val="3333CC"/>
                </a:solidFill>
                <a:latin typeface="굴림"/>
                <a:cs typeface="굴림"/>
              </a:rPr>
              <a:t>–	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Rule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3</a:t>
            </a:r>
            <a:r>
              <a:rPr sz="1800" b="1" spc="-3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:</a:t>
            </a:r>
            <a:r>
              <a:rPr sz="1800" b="1" spc="-2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부모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엔티티에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있는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공통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속성은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주식별자이고,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자식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엔티티의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공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통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속성은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외래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식별자가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된다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굴림"/>
              <a:cs typeface="굴림"/>
            </a:endParaRPr>
          </a:p>
          <a:p>
            <a:pPr marL="279400" algn="ctr">
              <a:lnSpc>
                <a:spcPct val="100000"/>
              </a:lnSpc>
              <a:tabLst>
                <a:tab pos="3420110" algn="l"/>
              </a:tabLst>
            </a:pP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15" dirty="0">
                <a:latin typeface="굴림"/>
                <a:cs typeface="굴림"/>
              </a:rPr>
              <a:t>부</a:t>
            </a:r>
            <a:r>
              <a:rPr sz="1800" b="1" spc="30" dirty="0">
                <a:latin typeface="굴림"/>
                <a:cs typeface="굴림"/>
              </a:rPr>
              <a:t>모</a:t>
            </a:r>
            <a:r>
              <a:rPr sz="1800" b="1" spc="-204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</a:t>
            </a:r>
            <a:r>
              <a:rPr sz="1800" b="1" spc="5" dirty="0">
                <a:latin typeface="굴림"/>
                <a:cs typeface="굴림"/>
              </a:rPr>
              <a:t>티</a:t>
            </a:r>
            <a:r>
              <a:rPr sz="1800" b="1" spc="-10" dirty="0">
                <a:latin typeface="굴림"/>
                <a:cs typeface="굴림"/>
              </a:rPr>
              <a:t>티</a:t>
            </a:r>
            <a:r>
              <a:rPr sz="1800" b="1" dirty="0">
                <a:latin typeface="Times New Roman"/>
                <a:cs typeface="Times New Roman"/>
              </a:rPr>
              <a:t>)	(</a:t>
            </a:r>
            <a:r>
              <a:rPr sz="1800" b="1" spc="15" dirty="0">
                <a:latin typeface="굴림"/>
                <a:cs typeface="굴림"/>
              </a:rPr>
              <a:t>자</a:t>
            </a:r>
            <a:r>
              <a:rPr sz="1800" b="1" spc="30" dirty="0">
                <a:latin typeface="굴림"/>
                <a:cs typeface="굴림"/>
              </a:rPr>
              <a:t>식</a:t>
            </a:r>
            <a:r>
              <a:rPr sz="1800" b="1" spc="-204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엔</a:t>
            </a:r>
            <a:r>
              <a:rPr sz="1800" b="1" spc="5" dirty="0">
                <a:latin typeface="굴림"/>
                <a:cs typeface="굴림"/>
              </a:rPr>
              <a:t>티</a:t>
            </a:r>
            <a:r>
              <a:rPr sz="1800" b="1" spc="-10" dirty="0">
                <a:latin typeface="굴림"/>
                <a:cs typeface="굴림"/>
              </a:rPr>
              <a:t>티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0300" y="5544311"/>
            <a:ext cx="3321050" cy="692150"/>
          </a:xfrm>
          <a:custGeom>
            <a:avLst/>
            <a:gdLst/>
            <a:ahLst/>
            <a:cxnLst/>
            <a:rect l="l" t="t" r="r" b="b"/>
            <a:pathLst>
              <a:path w="3321050" h="692150">
                <a:moveTo>
                  <a:pt x="44450" y="63500"/>
                </a:moveTo>
                <a:lnTo>
                  <a:pt x="31750" y="63500"/>
                </a:lnTo>
                <a:lnTo>
                  <a:pt x="31750" y="689305"/>
                </a:lnTo>
                <a:lnTo>
                  <a:pt x="34543" y="692150"/>
                </a:lnTo>
                <a:lnTo>
                  <a:pt x="3318255" y="692150"/>
                </a:lnTo>
                <a:lnTo>
                  <a:pt x="3321050" y="689305"/>
                </a:lnTo>
                <a:lnTo>
                  <a:pt x="3321050" y="685800"/>
                </a:lnTo>
                <a:lnTo>
                  <a:pt x="44450" y="685800"/>
                </a:lnTo>
                <a:lnTo>
                  <a:pt x="38100" y="679450"/>
                </a:lnTo>
                <a:lnTo>
                  <a:pt x="44450" y="679450"/>
                </a:lnTo>
                <a:lnTo>
                  <a:pt x="44450" y="63500"/>
                </a:lnTo>
                <a:close/>
              </a:path>
              <a:path w="3321050" h="692150">
                <a:moveTo>
                  <a:pt x="44450" y="679450"/>
                </a:moveTo>
                <a:lnTo>
                  <a:pt x="38100" y="679450"/>
                </a:lnTo>
                <a:lnTo>
                  <a:pt x="44450" y="685800"/>
                </a:lnTo>
                <a:lnTo>
                  <a:pt x="44450" y="679450"/>
                </a:lnTo>
                <a:close/>
              </a:path>
              <a:path w="3321050" h="692150">
                <a:moveTo>
                  <a:pt x="3308350" y="679450"/>
                </a:moveTo>
                <a:lnTo>
                  <a:pt x="44450" y="679450"/>
                </a:lnTo>
                <a:lnTo>
                  <a:pt x="44450" y="685800"/>
                </a:lnTo>
                <a:lnTo>
                  <a:pt x="3308350" y="685800"/>
                </a:lnTo>
                <a:lnTo>
                  <a:pt x="3308350" y="679450"/>
                </a:lnTo>
                <a:close/>
              </a:path>
              <a:path w="3321050" h="692150">
                <a:moveTo>
                  <a:pt x="3321050" y="304800"/>
                </a:moveTo>
                <a:lnTo>
                  <a:pt x="3308350" y="304800"/>
                </a:lnTo>
                <a:lnTo>
                  <a:pt x="3308350" y="685800"/>
                </a:lnTo>
                <a:lnTo>
                  <a:pt x="3314700" y="679450"/>
                </a:lnTo>
                <a:lnTo>
                  <a:pt x="3321050" y="679450"/>
                </a:lnTo>
                <a:lnTo>
                  <a:pt x="3321050" y="304800"/>
                </a:lnTo>
                <a:close/>
              </a:path>
              <a:path w="3321050" h="692150">
                <a:moveTo>
                  <a:pt x="3321050" y="679450"/>
                </a:moveTo>
                <a:lnTo>
                  <a:pt x="3314700" y="679450"/>
                </a:lnTo>
                <a:lnTo>
                  <a:pt x="3308350" y="685800"/>
                </a:lnTo>
                <a:lnTo>
                  <a:pt x="3321050" y="685800"/>
                </a:lnTo>
                <a:lnTo>
                  <a:pt x="3321050" y="679450"/>
                </a:lnTo>
                <a:close/>
              </a:path>
              <a:path w="3321050" h="6921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3321050" h="6921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5575" y="5941872"/>
            <a:ext cx="42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굴림"/>
                <a:cs typeface="굴림"/>
              </a:rPr>
              <a:t>참조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7.3</a:t>
            </a:r>
            <a:r>
              <a:rPr spc="-80" dirty="0"/>
              <a:t> </a:t>
            </a:r>
            <a:r>
              <a:rPr spc="15" dirty="0"/>
              <a:t>관계/외래</a:t>
            </a:r>
            <a:r>
              <a:rPr spc="-85" dirty="0"/>
              <a:t> </a:t>
            </a:r>
            <a:r>
              <a:rPr spc="25" dirty="0"/>
              <a:t>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180705" cy="13239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관계/외래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식별자에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규칙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Rule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4</a:t>
            </a:r>
            <a:r>
              <a:rPr sz="1800" b="1" spc="-3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:</a:t>
            </a:r>
            <a:r>
              <a:rPr sz="1800" b="1" spc="-2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부모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엔티티와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자식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엔티티의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카디낼러티는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1:N이다.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어떤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두</a:t>
            </a:r>
            <a:r>
              <a:rPr sz="1800" b="1" spc="-5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엔티티가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관계가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있고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카디낼러티가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1:N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이라면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카디낼러티가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1인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쪽이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부모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엔티티이고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N인쪽이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자식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엔티티이다.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05112" y="3948112"/>
          <a:ext cx="3276600" cy="123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학생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수강과목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 rowSpan="4">
                  <a:txBody>
                    <a:bodyPr/>
                    <a:lstStyle/>
                    <a:p>
                      <a:pPr marL="91440" marR="488315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-10" dirty="0">
                          <a:latin typeface="돋움"/>
                          <a:cs typeface="돋움"/>
                        </a:rPr>
                        <a:t>학번  이름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92075" marR="716280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-10" dirty="0">
                          <a:latin typeface="돋움"/>
                          <a:cs typeface="돋움"/>
                        </a:rPr>
                        <a:t>학번  과목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16171" y="5434076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648335" algn="l"/>
              </a:tabLst>
            </a:pP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b="1" dirty="0">
                <a:latin typeface="Times New Roman"/>
                <a:cs typeface="Times New Roman"/>
              </a:rPr>
              <a:t>:	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44196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505443" y="542544"/>
            <a:ext cx="248920" cy="271780"/>
            <a:chOff x="8505443" y="542544"/>
            <a:chExt cx="248920" cy="271780"/>
          </a:xfrm>
        </p:grpSpPr>
        <p:sp>
          <p:nvSpPr>
            <p:cNvPr id="8" name="object 8"/>
            <p:cNvSpPr/>
            <p:nvPr/>
          </p:nvSpPr>
          <p:spPr>
            <a:xfrm>
              <a:off x="8511539" y="548640"/>
              <a:ext cx="236220" cy="259079"/>
            </a:xfrm>
            <a:custGeom>
              <a:avLst/>
              <a:gdLst/>
              <a:ahLst/>
              <a:cxnLst/>
              <a:rect l="l" t="t" r="r" b="b"/>
              <a:pathLst>
                <a:path w="236220" h="259079">
                  <a:moveTo>
                    <a:pt x="118109" y="0"/>
                  </a:moveTo>
                  <a:lnTo>
                    <a:pt x="72116" y="10185"/>
                  </a:lnTo>
                  <a:lnTo>
                    <a:pt x="34575" y="37957"/>
                  </a:lnTo>
                  <a:lnTo>
                    <a:pt x="9274" y="79134"/>
                  </a:lnTo>
                  <a:lnTo>
                    <a:pt x="0" y="129539"/>
                  </a:lnTo>
                  <a:lnTo>
                    <a:pt x="9274" y="179945"/>
                  </a:lnTo>
                  <a:lnTo>
                    <a:pt x="34575" y="221122"/>
                  </a:lnTo>
                  <a:lnTo>
                    <a:pt x="72116" y="248894"/>
                  </a:lnTo>
                  <a:lnTo>
                    <a:pt x="118109" y="259080"/>
                  </a:lnTo>
                  <a:lnTo>
                    <a:pt x="164103" y="248894"/>
                  </a:lnTo>
                  <a:lnTo>
                    <a:pt x="201644" y="221122"/>
                  </a:lnTo>
                  <a:lnTo>
                    <a:pt x="226945" y="179945"/>
                  </a:lnTo>
                  <a:lnTo>
                    <a:pt x="236219" y="129539"/>
                  </a:lnTo>
                  <a:lnTo>
                    <a:pt x="226945" y="79134"/>
                  </a:lnTo>
                  <a:lnTo>
                    <a:pt x="201644" y="37957"/>
                  </a:lnTo>
                  <a:lnTo>
                    <a:pt x="164103" y="10185"/>
                  </a:lnTo>
                  <a:lnTo>
                    <a:pt x="11810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1539" y="548640"/>
              <a:ext cx="236220" cy="259079"/>
            </a:xfrm>
            <a:custGeom>
              <a:avLst/>
              <a:gdLst/>
              <a:ahLst/>
              <a:cxnLst/>
              <a:rect l="l" t="t" r="r" b="b"/>
              <a:pathLst>
                <a:path w="236220" h="259079">
                  <a:moveTo>
                    <a:pt x="0" y="129539"/>
                  </a:moveTo>
                  <a:lnTo>
                    <a:pt x="9274" y="79134"/>
                  </a:lnTo>
                  <a:lnTo>
                    <a:pt x="34575" y="37957"/>
                  </a:lnTo>
                  <a:lnTo>
                    <a:pt x="72116" y="10185"/>
                  </a:lnTo>
                  <a:lnTo>
                    <a:pt x="118109" y="0"/>
                  </a:lnTo>
                  <a:lnTo>
                    <a:pt x="164103" y="10185"/>
                  </a:lnTo>
                  <a:lnTo>
                    <a:pt x="201644" y="37957"/>
                  </a:lnTo>
                  <a:lnTo>
                    <a:pt x="226945" y="79134"/>
                  </a:lnTo>
                  <a:lnTo>
                    <a:pt x="236219" y="129539"/>
                  </a:lnTo>
                  <a:lnTo>
                    <a:pt x="226945" y="179945"/>
                  </a:lnTo>
                  <a:lnTo>
                    <a:pt x="201644" y="221122"/>
                  </a:lnTo>
                  <a:lnTo>
                    <a:pt x="164103" y="248894"/>
                  </a:lnTo>
                  <a:lnTo>
                    <a:pt x="118109" y="259080"/>
                  </a:lnTo>
                  <a:lnTo>
                    <a:pt x="72116" y="248894"/>
                  </a:lnTo>
                  <a:lnTo>
                    <a:pt x="34575" y="221122"/>
                  </a:lnTo>
                  <a:lnTo>
                    <a:pt x="9274" y="179945"/>
                  </a:lnTo>
                  <a:lnTo>
                    <a:pt x="0" y="129539"/>
                  </a:lnTo>
                  <a:close/>
                </a:path>
              </a:pathLst>
            </a:custGeom>
            <a:ln w="12191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7.4</a:t>
            </a:r>
            <a:r>
              <a:rPr spc="-80" dirty="0"/>
              <a:t> </a:t>
            </a:r>
            <a:r>
              <a:rPr spc="35" dirty="0"/>
              <a:t>업무</a:t>
            </a:r>
            <a:r>
              <a:rPr spc="-80" dirty="0"/>
              <a:t> </a:t>
            </a:r>
            <a:r>
              <a:rPr spc="25" dirty="0"/>
              <a:t>규칙의</a:t>
            </a:r>
            <a:r>
              <a:rPr spc="-85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29930" cy="15982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업무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규칙이란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관계가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두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엔티티(테이블)에서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어느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한쪽의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데이터의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변화가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생기면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두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사이에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불일치가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발생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할수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데이터의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불일치가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일어나지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않도록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조치를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취해야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하는데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어떻게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조치를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취할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것인지를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정의한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업무규칙</a:t>
            </a:r>
            <a:r>
              <a:rPr sz="1800" b="1" dirty="0">
                <a:latin typeface="굴림"/>
                <a:cs typeface="굴림"/>
              </a:rPr>
              <a:t>이다.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0655" y="3835208"/>
            <a:ext cx="5428615" cy="1893570"/>
            <a:chOff x="1430655" y="3835208"/>
            <a:chExt cx="5428615" cy="18935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0655" y="3835208"/>
              <a:ext cx="5122783" cy="18929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67962" y="5029962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228600"/>
                  </a:moveTo>
                  <a:lnTo>
                    <a:pt x="16287" y="172317"/>
                  </a:lnTo>
                  <a:lnTo>
                    <a:pt x="62486" y="121140"/>
                  </a:lnTo>
                  <a:lnTo>
                    <a:pt x="95553" y="98002"/>
                  </a:lnTo>
                  <a:lnTo>
                    <a:pt x="134600" y="76783"/>
                  </a:lnTo>
                  <a:lnTo>
                    <a:pt x="179127" y="57698"/>
                  </a:lnTo>
                  <a:lnTo>
                    <a:pt x="228634" y="40961"/>
                  </a:lnTo>
                  <a:lnTo>
                    <a:pt x="282623" y="26786"/>
                  </a:lnTo>
                  <a:lnTo>
                    <a:pt x="340593" y="15389"/>
                  </a:lnTo>
                  <a:lnTo>
                    <a:pt x="402046" y="6982"/>
                  </a:lnTo>
                  <a:lnTo>
                    <a:pt x="466481" y="1781"/>
                  </a:lnTo>
                  <a:lnTo>
                    <a:pt x="533400" y="0"/>
                  </a:lnTo>
                  <a:lnTo>
                    <a:pt x="600318" y="1781"/>
                  </a:lnTo>
                  <a:lnTo>
                    <a:pt x="664753" y="6982"/>
                  </a:lnTo>
                  <a:lnTo>
                    <a:pt x="726206" y="15389"/>
                  </a:lnTo>
                  <a:lnTo>
                    <a:pt x="784176" y="26786"/>
                  </a:lnTo>
                  <a:lnTo>
                    <a:pt x="838165" y="40961"/>
                  </a:lnTo>
                  <a:lnTo>
                    <a:pt x="887672" y="57698"/>
                  </a:lnTo>
                  <a:lnTo>
                    <a:pt x="932199" y="76783"/>
                  </a:lnTo>
                  <a:lnTo>
                    <a:pt x="971246" y="98002"/>
                  </a:lnTo>
                  <a:lnTo>
                    <a:pt x="1004313" y="121140"/>
                  </a:lnTo>
                  <a:lnTo>
                    <a:pt x="1050512" y="172317"/>
                  </a:lnTo>
                  <a:lnTo>
                    <a:pt x="1066800" y="228600"/>
                  </a:lnTo>
                  <a:lnTo>
                    <a:pt x="1062644" y="257272"/>
                  </a:lnTo>
                  <a:lnTo>
                    <a:pt x="1030902" y="311216"/>
                  </a:lnTo>
                  <a:lnTo>
                    <a:pt x="971246" y="359197"/>
                  </a:lnTo>
                  <a:lnTo>
                    <a:pt x="932199" y="380416"/>
                  </a:lnTo>
                  <a:lnTo>
                    <a:pt x="887672" y="399501"/>
                  </a:lnTo>
                  <a:lnTo>
                    <a:pt x="838165" y="416238"/>
                  </a:lnTo>
                  <a:lnTo>
                    <a:pt x="784176" y="430413"/>
                  </a:lnTo>
                  <a:lnTo>
                    <a:pt x="726206" y="441810"/>
                  </a:lnTo>
                  <a:lnTo>
                    <a:pt x="664753" y="450217"/>
                  </a:lnTo>
                  <a:lnTo>
                    <a:pt x="600318" y="455418"/>
                  </a:lnTo>
                  <a:lnTo>
                    <a:pt x="533400" y="457200"/>
                  </a:lnTo>
                  <a:lnTo>
                    <a:pt x="466481" y="455418"/>
                  </a:lnTo>
                  <a:lnTo>
                    <a:pt x="402046" y="450217"/>
                  </a:lnTo>
                  <a:lnTo>
                    <a:pt x="340593" y="441810"/>
                  </a:lnTo>
                  <a:lnTo>
                    <a:pt x="282623" y="430413"/>
                  </a:lnTo>
                  <a:lnTo>
                    <a:pt x="228634" y="416238"/>
                  </a:lnTo>
                  <a:lnTo>
                    <a:pt x="179127" y="399501"/>
                  </a:lnTo>
                  <a:lnTo>
                    <a:pt x="134600" y="380416"/>
                  </a:lnTo>
                  <a:lnTo>
                    <a:pt x="95553" y="359197"/>
                  </a:lnTo>
                  <a:lnTo>
                    <a:pt x="62486" y="336059"/>
                  </a:lnTo>
                  <a:lnTo>
                    <a:pt x="16287" y="284882"/>
                  </a:lnTo>
                  <a:lnTo>
                    <a:pt x="0" y="228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57800" y="4794377"/>
              <a:ext cx="1601470" cy="334645"/>
            </a:xfrm>
            <a:custGeom>
              <a:avLst/>
              <a:gdLst/>
              <a:ahLst/>
              <a:cxnLst/>
              <a:rect l="l" t="t" r="r" b="b"/>
              <a:pathLst>
                <a:path w="1601470" h="334645">
                  <a:moveTo>
                    <a:pt x="67690" y="259334"/>
                  </a:moveTo>
                  <a:lnTo>
                    <a:pt x="0" y="311023"/>
                  </a:lnTo>
                  <a:lnTo>
                    <a:pt x="82041" y="334137"/>
                  </a:lnTo>
                  <a:lnTo>
                    <a:pt x="76535" y="305435"/>
                  </a:lnTo>
                  <a:lnTo>
                    <a:pt x="63626" y="305435"/>
                  </a:lnTo>
                  <a:lnTo>
                    <a:pt x="61213" y="292862"/>
                  </a:lnTo>
                  <a:lnTo>
                    <a:pt x="73668" y="290490"/>
                  </a:lnTo>
                  <a:lnTo>
                    <a:pt x="67690" y="259334"/>
                  </a:lnTo>
                  <a:close/>
                </a:path>
                <a:path w="1601470" h="334645">
                  <a:moveTo>
                    <a:pt x="73668" y="290490"/>
                  </a:moveTo>
                  <a:lnTo>
                    <a:pt x="61213" y="292862"/>
                  </a:lnTo>
                  <a:lnTo>
                    <a:pt x="63626" y="305435"/>
                  </a:lnTo>
                  <a:lnTo>
                    <a:pt x="76080" y="303062"/>
                  </a:lnTo>
                  <a:lnTo>
                    <a:pt x="73668" y="290490"/>
                  </a:lnTo>
                  <a:close/>
                </a:path>
                <a:path w="1601470" h="334645">
                  <a:moveTo>
                    <a:pt x="76080" y="303062"/>
                  </a:moveTo>
                  <a:lnTo>
                    <a:pt x="63626" y="305435"/>
                  </a:lnTo>
                  <a:lnTo>
                    <a:pt x="76535" y="305435"/>
                  </a:lnTo>
                  <a:lnTo>
                    <a:pt x="76080" y="303062"/>
                  </a:lnTo>
                  <a:close/>
                </a:path>
                <a:path w="1601470" h="334645">
                  <a:moveTo>
                    <a:pt x="1599056" y="0"/>
                  </a:moveTo>
                  <a:lnTo>
                    <a:pt x="73668" y="290490"/>
                  </a:lnTo>
                  <a:lnTo>
                    <a:pt x="76080" y="303062"/>
                  </a:lnTo>
                  <a:lnTo>
                    <a:pt x="1601343" y="12446"/>
                  </a:lnTo>
                  <a:lnTo>
                    <a:pt x="1599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22194" y="5982715"/>
            <a:ext cx="249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7.27&gt;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사원,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부서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997954" y="4559934"/>
            <a:ext cx="1282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삭제되거나 </a:t>
            </a:r>
            <a:r>
              <a:rPr sz="1800" b="1" spc="1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돋움"/>
                <a:cs typeface="돋움"/>
              </a:rPr>
              <a:t>변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경</a:t>
            </a:r>
            <a:r>
              <a:rPr sz="1800" b="1" spc="-10" dirty="0">
                <a:solidFill>
                  <a:srgbClr val="3333CC"/>
                </a:solidFill>
                <a:latin typeface="돋움"/>
                <a:cs typeface="돋움"/>
              </a:rPr>
              <a:t>된</a:t>
            </a:r>
            <a:r>
              <a:rPr sz="1800" b="1" spc="-20" dirty="0">
                <a:solidFill>
                  <a:srgbClr val="3333CC"/>
                </a:solidFill>
                <a:latin typeface="돋움"/>
                <a:cs typeface="돋움"/>
              </a:rPr>
              <a:t>다</a:t>
            </a:r>
            <a:r>
              <a:rPr sz="1800" b="1" spc="-5" dirty="0">
                <a:solidFill>
                  <a:srgbClr val="3333CC"/>
                </a:solidFill>
                <a:latin typeface="돋움"/>
                <a:cs typeface="돋움"/>
              </a:rPr>
              <a:t>면</a:t>
            </a:r>
            <a:r>
              <a:rPr sz="1800" b="1" spc="15" dirty="0">
                <a:solidFill>
                  <a:srgbClr val="3333CC"/>
                </a:solidFill>
                <a:latin typeface="돋움"/>
                <a:cs typeface="돋움"/>
              </a:rPr>
              <a:t>?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27109" y="6499799"/>
            <a:ext cx="1739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latin typeface="굴림"/>
                <a:cs typeface="굴림"/>
              </a:rPr>
              <a:t>36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7" name="object 7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7.4</a:t>
            </a:r>
            <a:r>
              <a:rPr spc="-80" dirty="0"/>
              <a:t> </a:t>
            </a:r>
            <a:r>
              <a:rPr spc="35" dirty="0"/>
              <a:t>업무</a:t>
            </a:r>
            <a:r>
              <a:rPr spc="-80" dirty="0"/>
              <a:t> </a:t>
            </a:r>
            <a:r>
              <a:rPr spc="25" dirty="0"/>
              <a:t>규칙의</a:t>
            </a:r>
            <a:r>
              <a:rPr spc="-85" dirty="0"/>
              <a:t> </a:t>
            </a:r>
            <a:r>
              <a:rPr spc="15" dirty="0"/>
              <a:t>정의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3571" y="1066800"/>
            <a:ext cx="5372100" cy="5562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4576" y="5617565"/>
            <a:ext cx="3134995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5080" indent="-5969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7.28&gt;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부모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테이블의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튜플에 </a:t>
            </a:r>
            <a:r>
              <a:rPr sz="1400" b="1" spc="-44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대한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삭제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규칙</a:t>
            </a: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</a:pP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50" i="1" spc="-35" dirty="0">
                <a:latin typeface="돋움"/>
                <a:cs typeface="돋움"/>
              </a:rPr>
              <a:t>7장.</a:t>
            </a:r>
            <a:r>
              <a:rPr sz="1450" i="1" spc="-45" dirty="0">
                <a:latin typeface="돋움"/>
                <a:cs typeface="돋움"/>
              </a:rPr>
              <a:t> </a:t>
            </a:r>
            <a:r>
              <a:rPr sz="1450" i="1" spc="-40" dirty="0">
                <a:latin typeface="돋움"/>
                <a:cs typeface="돋움"/>
              </a:rPr>
              <a:t>식별자,</a:t>
            </a:r>
            <a:r>
              <a:rPr sz="1450" i="1" spc="-50" dirty="0">
                <a:latin typeface="돋움"/>
                <a:cs typeface="돋움"/>
              </a:rPr>
              <a:t> </a:t>
            </a:r>
            <a:r>
              <a:rPr sz="1450" i="1" spc="-40" dirty="0">
                <a:latin typeface="돋움"/>
                <a:cs typeface="돋움"/>
              </a:rPr>
              <a:t>관계,</a:t>
            </a:r>
            <a:r>
              <a:rPr sz="1450" i="1" spc="-4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속성의</a:t>
            </a:r>
            <a:r>
              <a:rPr sz="1450" i="1" spc="-5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정의</a:t>
            </a:r>
            <a:endParaRPr sz="145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7.4</a:t>
            </a:r>
            <a:r>
              <a:rPr spc="-80" dirty="0"/>
              <a:t> </a:t>
            </a:r>
            <a:r>
              <a:rPr spc="35" dirty="0"/>
              <a:t>업무</a:t>
            </a:r>
            <a:r>
              <a:rPr spc="-80" dirty="0"/>
              <a:t> </a:t>
            </a:r>
            <a:r>
              <a:rPr spc="25" dirty="0"/>
              <a:t>규칙의</a:t>
            </a:r>
            <a:r>
              <a:rPr spc="-85" dirty="0"/>
              <a:t> </a:t>
            </a:r>
            <a:r>
              <a:rPr spc="15" dirty="0"/>
              <a:t>정의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9667" y="1219200"/>
            <a:ext cx="5242560" cy="5430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2716" y="5617565"/>
            <a:ext cx="2776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7.29&gt;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부모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테이블의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튜플에 </a:t>
            </a:r>
            <a:r>
              <a:rPr sz="1400" b="1" spc="-44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대한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수정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규칙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7109" y="6499799"/>
            <a:ext cx="869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latin typeface="굴림"/>
                <a:cs typeface="굴림"/>
              </a:rPr>
              <a:t>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01278" y="6487099"/>
            <a:ext cx="1123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spc="-10" dirty="0">
                <a:latin typeface="굴림"/>
                <a:cs typeface="굴림"/>
              </a:rPr>
              <a:t>7</a:t>
            </a:r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7.4</a:t>
            </a:r>
            <a:r>
              <a:rPr spc="-80" dirty="0"/>
              <a:t> </a:t>
            </a:r>
            <a:r>
              <a:rPr spc="35" dirty="0"/>
              <a:t>업무</a:t>
            </a:r>
            <a:r>
              <a:rPr spc="-80" dirty="0"/>
              <a:t> </a:t>
            </a:r>
            <a:r>
              <a:rPr spc="25" dirty="0"/>
              <a:t>규칙의</a:t>
            </a:r>
            <a:r>
              <a:rPr spc="-85" dirty="0"/>
              <a:t> </a:t>
            </a:r>
            <a:r>
              <a:rPr spc="15" dirty="0"/>
              <a:t>정의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8369" y="1662147"/>
            <a:ext cx="5269116" cy="3933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990" y="5984240"/>
            <a:ext cx="6529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**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자식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테이블의</a:t>
            </a:r>
            <a:r>
              <a:rPr sz="1600" b="1" spc="-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튜플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삭제는</a:t>
            </a:r>
            <a:r>
              <a:rPr sz="1600" b="1" spc="-4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부모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테이블에</a:t>
            </a:r>
            <a:r>
              <a:rPr sz="1600" b="1" spc="-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아무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영향을</a:t>
            </a:r>
            <a:r>
              <a:rPr sz="1600" b="1" spc="-5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미치지</a:t>
            </a:r>
            <a:r>
              <a:rPr sz="1600" b="1" spc="-4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않는다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4116" y="4991861"/>
            <a:ext cx="2776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7.30&gt;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자식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테이블의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튜플에 </a:t>
            </a:r>
            <a:r>
              <a:rPr sz="1400" b="1" spc="-44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대한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삽입/수정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규칙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7.4</a:t>
            </a:r>
            <a:r>
              <a:rPr spc="-80" dirty="0"/>
              <a:t> </a:t>
            </a:r>
            <a:r>
              <a:rPr spc="35" dirty="0"/>
              <a:t>업무</a:t>
            </a:r>
            <a:r>
              <a:rPr spc="-80" dirty="0"/>
              <a:t> </a:t>
            </a:r>
            <a:r>
              <a:rPr spc="25" dirty="0"/>
              <a:t>규칙의</a:t>
            </a:r>
            <a:r>
              <a:rPr spc="-85" dirty="0"/>
              <a:t> </a:t>
            </a:r>
            <a:r>
              <a:rPr spc="15" dirty="0"/>
              <a:t>정의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0" y="2778379"/>
            <a:ext cx="3660775" cy="3080385"/>
            <a:chOff x="609600" y="2778379"/>
            <a:chExt cx="3660775" cy="3080385"/>
          </a:xfrm>
        </p:grpSpPr>
        <p:sp>
          <p:nvSpPr>
            <p:cNvPr id="4" name="object 4"/>
            <p:cNvSpPr/>
            <p:nvPr/>
          </p:nvSpPr>
          <p:spPr>
            <a:xfrm>
              <a:off x="3960876" y="399135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28600" y="0"/>
                  </a:moveTo>
                  <a:lnTo>
                    <a:pt x="2286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228600" y="285750"/>
                  </a:lnTo>
                  <a:lnTo>
                    <a:pt x="228600" y="381000"/>
                  </a:lnTo>
                  <a:lnTo>
                    <a:pt x="304800" y="190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0876" y="399135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95250"/>
                  </a:moveTo>
                  <a:lnTo>
                    <a:pt x="228600" y="95250"/>
                  </a:lnTo>
                  <a:lnTo>
                    <a:pt x="228600" y="0"/>
                  </a:lnTo>
                  <a:lnTo>
                    <a:pt x="304800" y="190500"/>
                  </a:lnTo>
                  <a:lnTo>
                    <a:pt x="228600" y="381000"/>
                  </a:lnTo>
                  <a:lnTo>
                    <a:pt x="2286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3209544"/>
              <a:ext cx="3381755" cy="26487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0533" y="2778379"/>
              <a:ext cx="314325" cy="1298575"/>
            </a:xfrm>
            <a:custGeom>
              <a:avLst/>
              <a:gdLst/>
              <a:ahLst/>
              <a:cxnLst/>
              <a:rect l="l" t="t" r="r" b="b"/>
              <a:pathLst>
                <a:path w="314325" h="1298575">
                  <a:moveTo>
                    <a:pt x="270948" y="1225393"/>
                  </a:moveTo>
                  <a:lnTo>
                    <a:pt x="239903" y="1232281"/>
                  </a:lnTo>
                  <a:lnTo>
                    <a:pt x="293623" y="1298321"/>
                  </a:lnTo>
                  <a:lnTo>
                    <a:pt x="308815" y="1237742"/>
                  </a:lnTo>
                  <a:lnTo>
                    <a:pt x="273684" y="1237742"/>
                  </a:lnTo>
                  <a:lnTo>
                    <a:pt x="270948" y="1225393"/>
                  </a:lnTo>
                  <a:close/>
                </a:path>
                <a:path w="314325" h="1298575">
                  <a:moveTo>
                    <a:pt x="283255" y="1222663"/>
                  </a:moveTo>
                  <a:lnTo>
                    <a:pt x="270948" y="1225393"/>
                  </a:lnTo>
                  <a:lnTo>
                    <a:pt x="273684" y="1237742"/>
                  </a:lnTo>
                  <a:lnTo>
                    <a:pt x="286003" y="1235075"/>
                  </a:lnTo>
                  <a:lnTo>
                    <a:pt x="283255" y="1222663"/>
                  </a:lnTo>
                  <a:close/>
                </a:path>
                <a:path w="314325" h="1298575">
                  <a:moveTo>
                    <a:pt x="314324" y="1215771"/>
                  </a:moveTo>
                  <a:lnTo>
                    <a:pt x="283255" y="1222663"/>
                  </a:lnTo>
                  <a:lnTo>
                    <a:pt x="286003" y="1235075"/>
                  </a:lnTo>
                  <a:lnTo>
                    <a:pt x="273684" y="1237742"/>
                  </a:lnTo>
                  <a:lnTo>
                    <a:pt x="308815" y="1237742"/>
                  </a:lnTo>
                  <a:lnTo>
                    <a:pt x="314324" y="1215771"/>
                  </a:lnTo>
                  <a:close/>
                </a:path>
                <a:path w="314325" h="1298575">
                  <a:moveTo>
                    <a:pt x="12445" y="0"/>
                  </a:moveTo>
                  <a:lnTo>
                    <a:pt x="0" y="2794"/>
                  </a:lnTo>
                  <a:lnTo>
                    <a:pt x="270948" y="1225393"/>
                  </a:lnTo>
                  <a:lnTo>
                    <a:pt x="283255" y="1222663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1793875"/>
            <a:ext cx="4192904" cy="974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업무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규칙의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</a:t>
            </a:r>
            <a:endParaRPr sz="2000">
              <a:latin typeface="굴림"/>
              <a:cs typeface="굴림"/>
            </a:endParaRPr>
          </a:p>
          <a:p>
            <a:pPr marL="463550">
              <a:lnSpc>
                <a:spcPct val="100000"/>
              </a:lnSpc>
              <a:spcBef>
                <a:spcPts val="1700"/>
              </a:spcBef>
            </a:pPr>
            <a:r>
              <a:rPr sz="1400" b="1" spc="20" dirty="0">
                <a:solidFill>
                  <a:srgbClr val="FF0000"/>
                </a:solidFill>
                <a:latin typeface="돋움"/>
                <a:cs typeface="돋움"/>
              </a:rPr>
              <a:t>관계선</a:t>
            </a:r>
            <a:r>
              <a:rPr sz="1400" b="1" spc="-114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FF0000"/>
                </a:solidFill>
                <a:latin typeface="돋움"/>
                <a:cs typeface="돋움"/>
              </a:rPr>
              <a:t>위에서</a:t>
            </a:r>
            <a:endParaRPr sz="1400">
              <a:latin typeface="돋움"/>
              <a:cs typeface="돋움"/>
            </a:endParaRPr>
          </a:p>
          <a:p>
            <a:pPr marL="463550">
              <a:lnSpc>
                <a:spcPct val="100000"/>
              </a:lnSpc>
            </a:pPr>
            <a:r>
              <a:rPr sz="1400" b="1" spc="20" dirty="0">
                <a:solidFill>
                  <a:srgbClr val="FF0000"/>
                </a:solidFill>
                <a:latin typeface="돋움"/>
                <a:cs typeface="돋움"/>
              </a:rPr>
              <a:t>마우스</a:t>
            </a:r>
            <a:r>
              <a:rPr sz="1400" b="1" spc="-90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돋움"/>
                <a:cs typeface="돋움"/>
              </a:rPr>
              <a:t>오른쪽</a:t>
            </a:r>
            <a:r>
              <a:rPr sz="1400" b="1" spc="-80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400" b="1" spc="20" dirty="0">
                <a:solidFill>
                  <a:srgbClr val="FF0000"/>
                </a:solidFill>
                <a:latin typeface="돋움"/>
                <a:cs typeface="돋움"/>
              </a:rPr>
              <a:t>버튼</a:t>
            </a:r>
            <a:r>
              <a:rPr sz="1400" b="1" spc="-75" dirty="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FF0000"/>
                </a:solidFill>
                <a:latin typeface="돋움"/>
                <a:cs typeface="돋움"/>
              </a:rPr>
              <a:t>클릭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74691" y="2145792"/>
            <a:ext cx="3439795" cy="4072254"/>
            <a:chOff x="4774691" y="2145792"/>
            <a:chExt cx="3439795" cy="407225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8511" y="2145792"/>
              <a:ext cx="3340608" cy="407212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89169" y="3646170"/>
              <a:ext cx="3411220" cy="1367155"/>
            </a:xfrm>
            <a:custGeom>
              <a:avLst/>
              <a:gdLst/>
              <a:ahLst/>
              <a:cxnLst/>
              <a:rect l="l" t="t" r="r" b="b"/>
              <a:pathLst>
                <a:path w="3411220" h="1367154">
                  <a:moveTo>
                    <a:pt x="0" y="316356"/>
                  </a:moveTo>
                  <a:lnTo>
                    <a:pt x="7979" y="276873"/>
                  </a:lnTo>
                  <a:lnTo>
                    <a:pt x="29733" y="244617"/>
                  </a:lnTo>
                  <a:lnTo>
                    <a:pt x="61989" y="222863"/>
                  </a:lnTo>
                  <a:lnTo>
                    <a:pt x="101472" y="214883"/>
                  </a:lnTo>
                  <a:lnTo>
                    <a:pt x="3309238" y="214883"/>
                  </a:lnTo>
                  <a:lnTo>
                    <a:pt x="3348722" y="222863"/>
                  </a:lnTo>
                  <a:lnTo>
                    <a:pt x="3380978" y="244617"/>
                  </a:lnTo>
                  <a:lnTo>
                    <a:pt x="3402732" y="276873"/>
                  </a:lnTo>
                  <a:lnTo>
                    <a:pt x="3410711" y="316356"/>
                  </a:lnTo>
                  <a:lnTo>
                    <a:pt x="3410711" y="1265554"/>
                  </a:lnTo>
                  <a:lnTo>
                    <a:pt x="3402732" y="1305038"/>
                  </a:lnTo>
                  <a:lnTo>
                    <a:pt x="3380978" y="1337294"/>
                  </a:lnTo>
                  <a:lnTo>
                    <a:pt x="3348722" y="1359048"/>
                  </a:lnTo>
                  <a:lnTo>
                    <a:pt x="3309238" y="1367027"/>
                  </a:lnTo>
                  <a:lnTo>
                    <a:pt x="101472" y="1367027"/>
                  </a:lnTo>
                  <a:lnTo>
                    <a:pt x="61989" y="1359048"/>
                  </a:lnTo>
                  <a:lnTo>
                    <a:pt x="29733" y="1337294"/>
                  </a:lnTo>
                  <a:lnTo>
                    <a:pt x="7979" y="1305038"/>
                  </a:lnTo>
                  <a:lnTo>
                    <a:pt x="0" y="1265554"/>
                  </a:lnTo>
                  <a:lnTo>
                    <a:pt x="0" y="316356"/>
                  </a:lnTo>
                  <a:close/>
                </a:path>
                <a:path w="3411220" h="1367154">
                  <a:moveTo>
                    <a:pt x="1277112" y="18287"/>
                  </a:moveTo>
                  <a:lnTo>
                    <a:pt x="1278540" y="11144"/>
                  </a:lnTo>
                  <a:lnTo>
                    <a:pt x="1282446" y="5333"/>
                  </a:lnTo>
                  <a:lnTo>
                    <a:pt x="1288256" y="1428"/>
                  </a:lnTo>
                  <a:lnTo>
                    <a:pt x="1295400" y="0"/>
                  </a:lnTo>
                  <a:lnTo>
                    <a:pt x="1682495" y="0"/>
                  </a:lnTo>
                  <a:lnTo>
                    <a:pt x="1689639" y="1428"/>
                  </a:lnTo>
                  <a:lnTo>
                    <a:pt x="1695449" y="5333"/>
                  </a:lnTo>
                  <a:lnTo>
                    <a:pt x="1699355" y="11144"/>
                  </a:lnTo>
                  <a:lnTo>
                    <a:pt x="1700783" y="18287"/>
                  </a:lnTo>
                  <a:lnTo>
                    <a:pt x="1700783" y="188975"/>
                  </a:lnTo>
                  <a:lnTo>
                    <a:pt x="1699355" y="196119"/>
                  </a:lnTo>
                  <a:lnTo>
                    <a:pt x="1695449" y="201929"/>
                  </a:lnTo>
                  <a:lnTo>
                    <a:pt x="1689639" y="205835"/>
                  </a:lnTo>
                  <a:lnTo>
                    <a:pt x="1682495" y="207263"/>
                  </a:lnTo>
                  <a:lnTo>
                    <a:pt x="1295400" y="207263"/>
                  </a:lnTo>
                  <a:lnTo>
                    <a:pt x="1288256" y="205835"/>
                  </a:lnTo>
                  <a:lnTo>
                    <a:pt x="1282446" y="201929"/>
                  </a:lnTo>
                  <a:lnTo>
                    <a:pt x="1278540" y="196119"/>
                  </a:lnTo>
                  <a:lnTo>
                    <a:pt x="1277112" y="188975"/>
                  </a:lnTo>
                  <a:lnTo>
                    <a:pt x="1277112" y="18287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4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771525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주식별자의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정의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사례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10" dirty="0">
                <a:latin typeface="굴림"/>
                <a:cs typeface="굴림"/>
              </a:rPr>
              <a:t>주식별자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소속된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인스턴스들을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구분하는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기준이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971800"/>
            <a:ext cx="7086600" cy="12192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 marR="126364">
              <a:lnSpc>
                <a:spcPct val="100000"/>
              </a:lnSpc>
            </a:pPr>
            <a:r>
              <a:rPr sz="1800" b="1" spc="25" dirty="0">
                <a:latin typeface="돋움"/>
                <a:cs typeface="돋움"/>
              </a:rPr>
              <a:t>만일 </a:t>
            </a:r>
            <a:r>
              <a:rPr sz="1800" b="1" spc="20" dirty="0">
                <a:latin typeface="돋움"/>
                <a:cs typeface="돋움"/>
              </a:rPr>
              <a:t>어떤 </a:t>
            </a:r>
            <a:r>
              <a:rPr sz="1800" b="1" spc="25" dirty="0">
                <a:latin typeface="돋움"/>
                <a:cs typeface="돋움"/>
              </a:rPr>
              <a:t>속성 </a:t>
            </a:r>
            <a:r>
              <a:rPr sz="1800" b="1" spc="20" dirty="0">
                <a:latin typeface="돋움"/>
                <a:cs typeface="돋움"/>
              </a:rPr>
              <a:t>X가 </a:t>
            </a:r>
            <a:r>
              <a:rPr sz="1800" b="1" spc="10" dirty="0">
                <a:latin typeface="돋움"/>
                <a:cs typeface="돋움"/>
              </a:rPr>
              <a:t>엔티티의 </a:t>
            </a:r>
            <a:r>
              <a:rPr sz="1800" b="1" spc="5" dirty="0">
                <a:latin typeface="돋움"/>
                <a:cs typeface="돋움"/>
              </a:rPr>
              <a:t>주식별자라면 </a:t>
            </a:r>
            <a:r>
              <a:rPr sz="1800" b="1" spc="30" dirty="0">
                <a:latin typeface="돋움"/>
                <a:cs typeface="돋움"/>
              </a:rPr>
              <a:t>그 </a:t>
            </a:r>
            <a:r>
              <a:rPr sz="1800" b="1" spc="10" dirty="0">
                <a:latin typeface="돋움"/>
                <a:cs typeface="돋움"/>
              </a:rPr>
              <a:t>엔티티에 </a:t>
            </a:r>
            <a:r>
              <a:rPr sz="1800" b="1" spc="25" dirty="0">
                <a:latin typeface="돋움"/>
                <a:cs typeface="돋움"/>
              </a:rPr>
              <a:t>속한 </a:t>
            </a:r>
            <a:r>
              <a:rPr sz="1800" b="1" spc="15" dirty="0">
                <a:latin typeface="돋움"/>
                <a:cs typeface="돋움"/>
              </a:rPr>
              <a:t>모든 </a:t>
            </a:r>
            <a:r>
              <a:rPr sz="1800" b="1" spc="2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인스턴스들의</a:t>
            </a:r>
            <a:r>
              <a:rPr sz="1800" b="1" spc="-85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속성</a:t>
            </a:r>
            <a:r>
              <a:rPr sz="1800" b="1" spc="-6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X</a:t>
            </a:r>
            <a:r>
              <a:rPr sz="1800" b="1" spc="-45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값을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비교했을</a:t>
            </a:r>
            <a:r>
              <a:rPr sz="1800" b="1" spc="-80" dirty="0">
                <a:latin typeface="돋움"/>
                <a:cs typeface="돋움"/>
              </a:rPr>
              <a:t> </a:t>
            </a:r>
            <a:r>
              <a:rPr sz="1800" b="1" spc="30" dirty="0">
                <a:latin typeface="돋움"/>
                <a:cs typeface="돋움"/>
              </a:rPr>
              <a:t>때</a:t>
            </a:r>
            <a:r>
              <a:rPr sz="1800" b="1" spc="-6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중복된</a:t>
            </a:r>
            <a:r>
              <a:rPr sz="1800" b="1" spc="-80" dirty="0">
                <a:latin typeface="돋움"/>
                <a:cs typeface="돋움"/>
              </a:rPr>
              <a:t> </a:t>
            </a:r>
            <a:r>
              <a:rPr sz="1800" b="1" spc="25" dirty="0">
                <a:latin typeface="돋움"/>
                <a:cs typeface="돋움"/>
              </a:rPr>
              <a:t>값이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나타나지</a:t>
            </a:r>
            <a:r>
              <a:rPr sz="1800" b="1" spc="-8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않아야 </a:t>
            </a:r>
            <a:r>
              <a:rPr sz="1800" b="1" spc="-575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한다.</a:t>
            </a:r>
            <a:endParaRPr sz="1800">
              <a:latin typeface="돋움"/>
              <a:cs typeface="돋움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76512" y="4862512"/>
          <a:ext cx="4038600" cy="134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사원번호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부서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1001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강만길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영업부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1002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홍수인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영업부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1003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강만길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관리부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7.4</a:t>
            </a:r>
            <a:r>
              <a:rPr spc="-80" dirty="0"/>
              <a:t> </a:t>
            </a:r>
            <a:r>
              <a:rPr spc="35" dirty="0"/>
              <a:t>업무</a:t>
            </a:r>
            <a:r>
              <a:rPr spc="-80" dirty="0"/>
              <a:t> </a:t>
            </a:r>
            <a:r>
              <a:rPr spc="25" dirty="0"/>
              <a:t>규칙의</a:t>
            </a:r>
            <a:r>
              <a:rPr spc="-85" dirty="0"/>
              <a:t> </a:t>
            </a:r>
            <a:r>
              <a:rPr spc="15" dirty="0"/>
              <a:t>정의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0572" y="2421635"/>
            <a:ext cx="4563110" cy="2710180"/>
            <a:chOff x="2290572" y="2421635"/>
            <a:chExt cx="4563110" cy="2710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0572" y="2421635"/>
              <a:ext cx="4562856" cy="2694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0461" y="3717797"/>
              <a:ext cx="1511935" cy="1399540"/>
            </a:xfrm>
            <a:custGeom>
              <a:avLst/>
              <a:gdLst/>
              <a:ahLst/>
              <a:cxnLst/>
              <a:rect l="l" t="t" r="r" b="b"/>
              <a:pathLst>
                <a:path w="1511934" h="1399539">
                  <a:moveTo>
                    <a:pt x="0" y="123189"/>
                  </a:moveTo>
                  <a:lnTo>
                    <a:pt x="9675" y="75223"/>
                  </a:lnTo>
                  <a:lnTo>
                    <a:pt x="36067" y="36068"/>
                  </a:lnTo>
                  <a:lnTo>
                    <a:pt x="75223" y="9675"/>
                  </a:lnTo>
                  <a:lnTo>
                    <a:pt x="123189" y="0"/>
                  </a:lnTo>
                  <a:lnTo>
                    <a:pt x="1388617" y="0"/>
                  </a:lnTo>
                  <a:lnTo>
                    <a:pt x="1436584" y="9675"/>
                  </a:lnTo>
                  <a:lnTo>
                    <a:pt x="1475739" y="36068"/>
                  </a:lnTo>
                  <a:lnTo>
                    <a:pt x="1502132" y="75223"/>
                  </a:lnTo>
                  <a:lnTo>
                    <a:pt x="1511808" y="123189"/>
                  </a:lnTo>
                  <a:lnTo>
                    <a:pt x="1511808" y="1275841"/>
                  </a:lnTo>
                  <a:lnTo>
                    <a:pt x="1502132" y="1323808"/>
                  </a:lnTo>
                  <a:lnTo>
                    <a:pt x="1475739" y="1362964"/>
                  </a:lnTo>
                  <a:lnTo>
                    <a:pt x="1436584" y="1389356"/>
                  </a:lnTo>
                  <a:lnTo>
                    <a:pt x="1388617" y="1399032"/>
                  </a:lnTo>
                  <a:lnTo>
                    <a:pt x="123189" y="1399032"/>
                  </a:lnTo>
                  <a:lnTo>
                    <a:pt x="75223" y="1389356"/>
                  </a:lnTo>
                  <a:lnTo>
                    <a:pt x="36067" y="1362964"/>
                  </a:lnTo>
                  <a:lnTo>
                    <a:pt x="9675" y="1323808"/>
                  </a:lnTo>
                  <a:lnTo>
                    <a:pt x="0" y="1275841"/>
                  </a:lnTo>
                  <a:lnTo>
                    <a:pt x="0" y="123189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7.5</a:t>
            </a:r>
            <a:r>
              <a:rPr spc="-85" dirty="0"/>
              <a:t> </a:t>
            </a:r>
            <a:r>
              <a:rPr spc="25" dirty="0"/>
              <a:t>속성의</a:t>
            </a:r>
            <a:r>
              <a:rPr spc="-95" dirty="0"/>
              <a:t> </a:t>
            </a:r>
            <a:r>
              <a:rPr spc="15" dirty="0"/>
              <a:t>정의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22309" cy="2256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속성을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찾는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작업은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모델링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전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과정에서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지속적으로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발생한다.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(심지어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프로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그램의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코딩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단계에서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추가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되는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있다)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주요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엔티티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정의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단계에서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대부분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도출된다.</a:t>
            </a:r>
            <a:endParaRPr sz="1800">
              <a:latin typeface="굴림"/>
              <a:cs typeface="굴림"/>
            </a:endParaRPr>
          </a:p>
          <a:p>
            <a:pPr marL="756285" marR="8572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하나의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ERD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전체에서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한번만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나타나는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원칙이다.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그렇지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않으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면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중복.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관계의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연결을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외래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식별자의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경우는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예외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7.5</a:t>
            </a:r>
            <a:r>
              <a:rPr spc="-85" dirty="0"/>
              <a:t> </a:t>
            </a:r>
            <a:r>
              <a:rPr spc="25" dirty="0"/>
              <a:t>속성의</a:t>
            </a:r>
            <a:r>
              <a:rPr spc="-95" dirty="0"/>
              <a:t> </a:t>
            </a:r>
            <a:r>
              <a:rPr spc="15" dirty="0"/>
              <a:t>정의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63890" cy="42322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marR="6566534" indent="-342900" algn="r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42900" algn="l"/>
              </a:tabLst>
            </a:pPr>
            <a:r>
              <a:rPr sz="2000" b="1" spc="15" dirty="0">
                <a:latin typeface="굴림"/>
                <a:cs typeface="굴림"/>
              </a:rPr>
              <a:t>속성</a:t>
            </a:r>
            <a:r>
              <a:rPr sz="2000" b="1" spc="40" dirty="0">
                <a:latin typeface="굴림"/>
                <a:cs typeface="굴림"/>
              </a:rPr>
              <a:t>의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종류</a:t>
            </a:r>
            <a:endParaRPr sz="2000">
              <a:latin typeface="굴림"/>
              <a:cs typeface="굴림"/>
            </a:endParaRPr>
          </a:p>
          <a:p>
            <a:pPr marL="287020" marR="6525259" lvl="1" indent="-287020" algn="r">
              <a:lnSpc>
                <a:spcPct val="100000"/>
              </a:lnSpc>
              <a:spcBef>
                <a:spcPts val="425"/>
              </a:spcBef>
              <a:buFont typeface="Wingdings"/>
              <a:buChar char=""/>
              <a:tabLst>
                <a:tab pos="287020" algn="l"/>
              </a:tabLst>
            </a:pP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기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본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업무의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분석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과정에서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도출되는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속성들로서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현실세계에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존재하는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정보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35" dirty="0">
                <a:latin typeface="굴림"/>
                <a:cs typeface="굴림"/>
              </a:rPr>
              <a:t>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반영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이름,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나이,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수량,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무게,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직위,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전공,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주소,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굴림"/>
                <a:cs typeface="굴림"/>
              </a:rPr>
              <a:t>전화번호,..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전체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속성에서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가장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비율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차지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설계</a:t>
            </a:r>
            <a:r>
              <a:rPr sz="1800" b="1" spc="-11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실제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업무의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분석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내용에는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존재하지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않았지만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정보를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효과적으로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관리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하기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위해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차원에서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새로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만든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dirty="0">
                <a:latin typeface="굴림"/>
                <a:cs typeface="굴림"/>
              </a:rPr>
              <a:t>부서코드,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색상코드,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튜플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삭제여부,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Lock,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..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유도</a:t>
            </a:r>
            <a:r>
              <a:rPr sz="1800" b="1" spc="-11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다른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속성으로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부터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유도될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수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금액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(=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수량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x</a:t>
            </a:r>
            <a:r>
              <a:rPr sz="1800" b="1" spc="-3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단가)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743200" y="3190875"/>
            <a:ext cx="3583304" cy="1771650"/>
            <a:chOff x="2743200" y="3190875"/>
            <a:chExt cx="3583304" cy="17716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0" y="3190875"/>
              <a:ext cx="3019425" cy="17716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63261" y="3582161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876300" y="0"/>
                  </a:lnTo>
                  <a:lnTo>
                    <a:pt x="920787" y="8983"/>
                  </a:lnTo>
                  <a:lnTo>
                    <a:pt x="957119" y="33480"/>
                  </a:lnTo>
                  <a:lnTo>
                    <a:pt x="981616" y="69812"/>
                  </a:lnTo>
                  <a:lnTo>
                    <a:pt x="990600" y="114300"/>
                  </a:lnTo>
                  <a:lnTo>
                    <a:pt x="990600" y="571500"/>
                  </a:lnTo>
                  <a:lnTo>
                    <a:pt x="981616" y="615987"/>
                  </a:lnTo>
                  <a:lnTo>
                    <a:pt x="957119" y="652319"/>
                  </a:lnTo>
                  <a:lnTo>
                    <a:pt x="920787" y="676816"/>
                  </a:lnTo>
                  <a:lnTo>
                    <a:pt x="8763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91200" y="3727704"/>
              <a:ext cx="535305" cy="174625"/>
            </a:xfrm>
            <a:custGeom>
              <a:avLst/>
              <a:gdLst/>
              <a:ahLst/>
              <a:cxnLst/>
              <a:rect l="l" t="t" r="r" b="b"/>
              <a:pathLst>
                <a:path w="535304" h="174625">
                  <a:moveTo>
                    <a:pt x="62864" y="100965"/>
                  </a:moveTo>
                  <a:lnTo>
                    <a:pt x="0" y="158496"/>
                  </a:lnTo>
                  <a:lnTo>
                    <a:pt x="83692" y="174244"/>
                  </a:lnTo>
                  <a:lnTo>
                    <a:pt x="76004" y="147193"/>
                  </a:lnTo>
                  <a:lnTo>
                    <a:pt x="62864" y="147193"/>
                  </a:lnTo>
                  <a:lnTo>
                    <a:pt x="59309" y="135001"/>
                  </a:lnTo>
                  <a:lnTo>
                    <a:pt x="71544" y="131503"/>
                  </a:lnTo>
                  <a:lnTo>
                    <a:pt x="62864" y="100965"/>
                  </a:lnTo>
                  <a:close/>
                </a:path>
                <a:path w="535304" h="174625">
                  <a:moveTo>
                    <a:pt x="71544" y="131503"/>
                  </a:moveTo>
                  <a:lnTo>
                    <a:pt x="59309" y="135001"/>
                  </a:lnTo>
                  <a:lnTo>
                    <a:pt x="62864" y="147193"/>
                  </a:lnTo>
                  <a:lnTo>
                    <a:pt x="75017" y="143719"/>
                  </a:lnTo>
                  <a:lnTo>
                    <a:pt x="71544" y="131503"/>
                  </a:lnTo>
                  <a:close/>
                </a:path>
                <a:path w="535304" h="174625">
                  <a:moveTo>
                    <a:pt x="75017" y="143719"/>
                  </a:moveTo>
                  <a:lnTo>
                    <a:pt x="62864" y="147193"/>
                  </a:lnTo>
                  <a:lnTo>
                    <a:pt x="76004" y="147193"/>
                  </a:lnTo>
                  <a:lnTo>
                    <a:pt x="75017" y="143719"/>
                  </a:lnTo>
                  <a:close/>
                </a:path>
                <a:path w="535304" h="174625">
                  <a:moveTo>
                    <a:pt x="531622" y="0"/>
                  </a:moveTo>
                  <a:lnTo>
                    <a:pt x="71544" y="131503"/>
                  </a:lnTo>
                  <a:lnTo>
                    <a:pt x="75017" y="143719"/>
                  </a:lnTo>
                  <a:lnTo>
                    <a:pt x="535177" y="12192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10" name="object 10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7.5</a:t>
            </a:r>
            <a:r>
              <a:rPr spc="-85" dirty="0"/>
              <a:t> </a:t>
            </a:r>
            <a:r>
              <a:rPr spc="25" dirty="0"/>
              <a:t>속성의</a:t>
            </a:r>
            <a:r>
              <a:rPr spc="-95" dirty="0"/>
              <a:t> </a:t>
            </a:r>
            <a:r>
              <a:rPr spc="15" dirty="0"/>
              <a:t>정의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3540" y="1793875"/>
            <a:ext cx="20345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설계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5045" y="5144261"/>
            <a:ext cx="2602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7.31&gt;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코드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속성의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필요성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64553" y="3517849"/>
            <a:ext cx="15621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3333CC"/>
                </a:solidFill>
                <a:latin typeface="돋움"/>
                <a:cs typeface="돋움"/>
              </a:rPr>
              <a:t>같은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국가이름이 </a:t>
            </a:r>
            <a:r>
              <a:rPr sz="1600" b="1" spc="-509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서로</a:t>
            </a:r>
            <a:r>
              <a:rPr sz="1600" b="1" spc="-8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다른</a:t>
            </a:r>
            <a:r>
              <a:rPr sz="1600" b="1" spc="-7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단어로 </a:t>
            </a:r>
            <a:r>
              <a:rPr sz="1600" b="1" spc="-509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사용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8173" y="6040628"/>
            <a:ext cx="37007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252599"/>
                </a:solidFill>
                <a:latin typeface="돋움"/>
                <a:cs typeface="돋움"/>
              </a:rPr>
              <a:t>단지</a:t>
            </a:r>
            <a:r>
              <a:rPr sz="1400" b="1" spc="-55" dirty="0">
                <a:solidFill>
                  <a:srgbClr val="252599"/>
                </a:solidFill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252599"/>
                </a:solidFill>
                <a:latin typeface="돋움"/>
                <a:cs typeface="돋움"/>
              </a:rPr>
              <a:t>참고용</a:t>
            </a:r>
            <a:r>
              <a:rPr sz="1400" b="1" spc="-60" dirty="0">
                <a:solidFill>
                  <a:srgbClr val="252599"/>
                </a:solidFill>
                <a:latin typeface="돋움"/>
                <a:cs typeface="돋움"/>
              </a:rPr>
              <a:t> </a:t>
            </a:r>
            <a:r>
              <a:rPr sz="1400" b="1" spc="20" dirty="0">
                <a:solidFill>
                  <a:srgbClr val="252599"/>
                </a:solidFill>
                <a:latin typeface="돋움"/>
                <a:cs typeface="돋움"/>
              </a:rPr>
              <a:t>정보인</a:t>
            </a:r>
            <a:r>
              <a:rPr sz="1400" b="1" spc="-80" dirty="0">
                <a:solidFill>
                  <a:srgbClr val="252599"/>
                </a:solidFill>
                <a:latin typeface="돋움"/>
                <a:cs typeface="돋움"/>
              </a:rPr>
              <a:t> </a:t>
            </a:r>
            <a:r>
              <a:rPr sz="1400" b="1" spc="20" dirty="0">
                <a:solidFill>
                  <a:srgbClr val="252599"/>
                </a:solidFill>
                <a:latin typeface="돋움"/>
                <a:cs typeface="돋움"/>
              </a:rPr>
              <a:t>경우는</a:t>
            </a:r>
            <a:r>
              <a:rPr sz="1400" b="1" spc="-65" dirty="0">
                <a:solidFill>
                  <a:srgbClr val="252599"/>
                </a:solidFill>
                <a:latin typeface="돋움"/>
                <a:cs typeface="돋움"/>
              </a:rPr>
              <a:t> </a:t>
            </a:r>
            <a:r>
              <a:rPr sz="1400" b="1" spc="10" dirty="0">
                <a:solidFill>
                  <a:srgbClr val="252599"/>
                </a:solidFill>
                <a:latin typeface="돋움"/>
                <a:cs typeface="돋움"/>
              </a:rPr>
              <a:t>코드속성</a:t>
            </a:r>
            <a:r>
              <a:rPr sz="1400" b="1" spc="-75" dirty="0">
                <a:solidFill>
                  <a:srgbClr val="252599"/>
                </a:solidFill>
                <a:latin typeface="돋움"/>
                <a:cs typeface="돋움"/>
              </a:rPr>
              <a:t> </a:t>
            </a:r>
            <a:r>
              <a:rPr sz="1400" b="1" spc="25" dirty="0">
                <a:solidFill>
                  <a:srgbClr val="252599"/>
                </a:solidFill>
                <a:latin typeface="돋움"/>
                <a:cs typeface="돋움"/>
              </a:rPr>
              <a:t>필요</a:t>
            </a:r>
            <a:r>
              <a:rPr sz="1400" b="1" spc="-55" dirty="0">
                <a:solidFill>
                  <a:srgbClr val="252599"/>
                </a:solidFill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252599"/>
                </a:solidFill>
                <a:latin typeface="돋움"/>
                <a:cs typeface="돋움"/>
              </a:rPr>
              <a:t>없음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7.5</a:t>
            </a:r>
            <a:r>
              <a:rPr spc="-85" dirty="0"/>
              <a:t> </a:t>
            </a:r>
            <a:r>
              <a:rPr spc="25" dirty="0"/>
              <a:t>속성의</a:t>
            </a:r>
            <a:r>
              <a:rPr spc="-95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0345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설계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9257" y="3648052"/>
            <a:ext cx="5771800" cy="21142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78402" y="6058915"/>
            <a:ext cx="283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7.32&gt;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코드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엔터티의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사용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38512" y="1871662"/>
          <a:ext cx="4419599" cy="131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입사지원자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국가코드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274955" indent="-18288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지원번호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indent="-183515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275590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국가코드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92075" marR="868044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국적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FK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국가명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024628" y="2567939"/>
            <a:ext cx="334010" cy="314325"/>
            <a:chOff x="5024628" y="2567939"/>
            <a:chExt cx="334010" cy="314325"/>
          </a:xfrm>
        </p:grpSpPr>
        <p:sp>
          <p:nvSpPr>
            <p:cNvPr id="8" name="object 8"/>
            <p:cNvSpPr/>
            <p:nvPr/>
          </p:nvSpPr>
          <p:spPr>
            <a:xfrm>
              <a:off x="5029200" y="257251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1524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7028" y="2644139"/>
              <a:ext cx="181356" cy="19659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7.5</a:t>
            </a:r>
            <a:r>
              <a:rPr spc="-85" dirty="0"/>
              <a:t> </a:t>
            </a:r>
            <a:r>
              <a:rPr spc="25" dirty="0"/>
              <a:t>속성의</a:t>
            </a:r>
            <a:r>
              <a:rPr spc="-95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97039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유도속성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유도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불일치를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가져올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있으므로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주의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59" y="3371850"/>
            <a:ext cx="6878513" cy="1495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06244" y="5296357"/>
            <a:ext cx="43484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7.33&gt;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유도속성의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사용에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의한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불일치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발생의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05443" y="542544"/>
            <a:ext cx="248920" cy="271780"/>
            <a:chOff x="8505443" y="542544"/>
            <a:chExt cx="248920" cy="271780"/>
          </a:xfrm>
        </p:grpSpPr>
        <p:sp>
          <p:nvSpPr>
            <p:cNvPr id="7" name="object 7"/>
            <p:cNvSpPr/>
            <p:nvPr/>
          </p:nvSpPr>
          <p:spPr>
            <a:xfrm>
              <a:off x="8511539" y="548640"/>
              <a:ext cx="236220" cy="259079"/>
            </a:xfrm>
            <a:custGeom>
              <a:avLst/>
              <a:gdLst/>
              <a:ahLst/>
              <a:cxnLst/>
              <a:rect l="l" t="t" r="r" b="b"/>
              <a:pathLst>
                <a:path w="236220" h="259079">
                  <a:moveTo>
                    <a:pt x="118109" y="0"/>
                  </a:moveTo>
                  <a:lnTo>
                    <a:pt x="72116" y="10185"/>
                  </a:lnTo>
                  <a:lnTo>
                    <a:pt x="34575" y="37957"/>
                  </a:lnTo>
                  <a:lnTo>
                    <a:pt x="9274" y="79134"/>
                  </a:lnTo>
                  <a:lnTo>
                    <a:pt x="0" y="129539"/>
                  </a:lnTo>
                  <a:lnTo>
                    <a:pt x="9274" y="179945"/>
                  </a:lnTo>
                  <a:lnTo>
                    <a:pt x="34575" y="221122"/>
                  </a:lnTo>
                  <a:lnTo>
                    <a:pt x="72116" y="248894"/>
                  </a:lnTo>
                  <a:lnTo>
                    <a:pt x="118109" y="259080"/>
                  </a:lnTo>
                  <a:lnTo>
                    <a:pt x="164103" y="248894"/>
                  </a:lnTo>
                  <a:lnTo>
                    <a:pt x="201644" y="221122"/>
                  </a:lnTo>
                  <a:lnTo>
                    <a:pt x="226945" y="179945"/>
                  </a:lnTo>
                  <a:lnTo>
                    <a:pt x="236219" y="129539"/>
                  </a:lnTo>
                  <a:lnTo>
                    <a:pt x="226945" y="79134"/>
                  </a:lnTo>
                  <a:lnTo>
                    <a:pt x="201644" y="37957"/>
                  </a:lnTo>
                  <a:lnTo>
                    <a:pt x="164103" y="10185"/>
                  </a:lnTo>
                  <a:lnTo>
                    <a:pt x="11810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11539" y="548640"/>
              <a:ext cx="236220" cy="259079"/>
            </a:xfrm>
            <a:custGeom>
              <a:avLst/>
              <a:gdLst/>
              <a:ahLst/>
              <a:cxnLst/>
              <a:rect l="l" t="t" r="r" b="b"/>
              <a:pathLst>
                <a:path w="236220" h="259079">
                  <a:moveTo>
                    <a:pt x="0" y="129539"/>
                  </a:moveTo>
                  <a:lnTo>
                    <a:pt x="9274" y="79134"/>
                  </a:lnTo>
                  <a:lnTo>
                    <a:pt x="34575" y="37957"/>
                  </a:lnTo>
                  <a:lnTo>
                    <a:pt x="72116" y="10185"/>
                  </a:lnTo>
                  <a:lnTo>
                    <a:pt x="118109" y="0"/>
                  </a:lnTo>
                  <a:lnTo>
                    <a:pt x="164103" y="10185"/>
                  </a:lnTo>
                  <a:lnTo>
                    <a:pt x="201644" y="37957"/>
                  </a:lnTo>
                  <a:lnTo>
                    <a:pt x="226945" y="79134"/>
                  </a:lnTo>
                  <a:lnTo>
                    <a:pt x="236219" y="129539"/>
                  </a:lnTo>
                  <a:lnTo>
                    <a:pt x="226945" y="179945"/>
                  </a:lnTo>
                  <a:lnTo>
                    <a:pt x="201644" y="221122"/>
                  </a:lnTo>
                  <a:lnTo>
                    <a:pt x="164103" y="248894"/>
                  </a:lnTo>
                  <a:lnTo>
                    <a:pt x="118109" y="259080"/>
                  </a:lnTo>
                  <a:lnTo>
                    <a:pt x="72116" y="248894"/>
                  </a:lnTo>
                  <a:lnTo>
                    <a:pt x="34575" y="221122"/>
                  </a:lnTo>
                  <a:lnTo>
                    <a:pt x="9274" y="179945"/>
                  </a:lnTo>
                  <a:lnTo>
                    <a:pt x="0" y="129539"/>
                  </a:lnTo>
                  <a:close/>
                </a:path>
              </a:pathLst>
            </a:custGeom>
            <a:ln w="12191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612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회원</a:t>
            </a:r>
            <a:r>
              <a:rPr sz="20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엔티티의</a:t>
            </a:r>
            <a:r>
              <a:rPr sz="2000" b="1" spc="-10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0" dirty="0">
                <a:solidFill>
                  <a:srgbClr val="3333CC"/>
                </a:solidFill>
                <a:latin typeface="굴림"/>
                <a:cs typeface="굴림"/>
              </a:rPr>
              <a:t>주식별자</a:t>
            </a:r>
            <a:r>
              <a:rPr sz="2000" b="1" spc="-9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선정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24112" y="2768663"/>
          <a:ext cx="1676400" cy="331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515">
                <a:tc>
                  <a:txBody>
                    <a:bodyPr/>
                    <a:lstStyle/>
                    <a:p>
                      <a:pPr marL="91440" marR="772160" algn="just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회원번호  고객이름  전화번호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973455">
                        <a:lnSpc>
                          <a:spcPts val="2300"/>
                        </a:lnSpc>
                        <a:spcBef>
                          <a:spcPts val="1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집주소  이메일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이메일수신거부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탈퇴여부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317500">
                        <a:lnSpc>
                          <a:spcPct val="120000"/>
                        </a:lnSpc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보증금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우수회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원</a:t>
                      </a:r>
                      <a:r>
                        <a:rPr sz="1600" b="1" spc="-13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여부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가입일자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34000" y="2665645"/>
            <a:ext cx="2748280" cy="2821305"/>
            <a:chOff x="5334000" y="2665645"/>
            <a:chExt cx="2748280" cy="2821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0" y="3276599"/>
              <a:ext cx="903731" cy="2209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47811" y="2670217"/>
              <a:ext cx="1830070" cy="914400"/>
            </a:xfrm>
            <a:custGeom>
              <a:avLst/>
              <a:gdLst/>
              <a:ahLst/>
              <a:cxnLst/>
              <a:rect l="l" t="t" r="r" b="b"/>
              <a:pathLst>
                <a:path w="1830070" h="914400">
                  <a:moveTo>
                    <a:pt x="1104364" y="0"/>
                  </a:moveTo>
                  <a:lnTo>
                    <a:pt x="1057990" y="6228"/>
                  </a:lnTo>
                  <a:lnTo>
                    <a:pt x="1015426" y="20235"/>
                  </a:lnTo>
                  <a:lnTo>
                    <a:pt x="979036" y="41481"/>
                  </a:lnTo>
                  <a:lnTo>
                    <a:pt x="951183" y="69426"/>
                  </a:lnTo>
                  <a:lnTo>
                    <a:pt x="939165" y="61909"/>
                  </a:lnTo>
                  <a:lnTo>
                    <a:pt x="898732" y="43264"/>
                  </a:lnTo>
                  <a:lnTo>
                    <a:pt x="850222" y="30294"/>
                  </a:lnTo>
                  <a:lnTo>
                    <a:pt x="800293" y="25309"/>
                  </a:lnTo>
                  <a:lnTo>
                    <a:pt x="750775" y="27932"/>
                  </a:lnTo>
                  <a:lnTo>
                    <a:pt x="703498" y="37781"/>
                  </a:lnTo>
                  <a:lnTo>
                    <a:pt x="660294" y="54478"/>
                  </a:lnTo>
                  <a:lnTo>
                    <a:pt x="622992" y="77641"/>
                  </a:lnTo>
                  <a:lnTo>
                    <a:pt x="593424" y="106891"/>
                  </a:lnTo>
                  <a:lnTo>
                    <a:pt x="550488" y="92911"/>
                  </a:lnTo>
                  <a:lnTo>
                    <a:pt x="505016" y="84015"/>
                  </a:lnTo>
                  <a:lnTo>
                    <a:pt x="457996" y="80334"/>
                  </a:lnTo>
                  <a:lnTo>
                    <a:pt x="410417" y="81999"/>
                  </a:lnTo>
                  <a:lnTo>
                    <a:pt x="354104" y="91199"/>
                  </a:lnTo>
                  <a:lnTo>
                    <a:pt x="303169" y="107352"/>
                  </a:lnTo>
                  <a:lnTo>
                    <a:pt x="258599" y="129577"/>
                  </a:lnTo>
                  <a:lnTo>
                    <a:pt x="221377" y="156993"/>
                  </a:lnTo>
                  <a:lnTo>
                    <a:pt x="192490" y="188719"/>
                  </a:lnTo>
                  <a:lnTo>
                    <a:pt x="172923" y="223874"/>
                  </a:lnTo>
                  <a:lnTo>
                    <a:pt x="163660" y="261577"/>
                  </a:lnTo>
                  <a:lnTo>
                    <a:pt x="165688" y="300947"/>
                  </a:lnTo>
                  <a:lnTo>
                    <a:pt x="164164" y="303741"/>
                  </a:lnTo>
                  <a:lnTo>
                    <a:pt x="121885" y="310276"/>
                  </a:lnTo>
                  <a:lnTo>
                    <a:pt x="83487" y="323156"/>
                  </a:lnTo>
                  <a:lnTo>
                    <a:pt x="24337" y="365336"/>
                  </a:lnTo>
                  <a:lnTo>
                    <a:pt x="3003" y="402948"/>
                  </a:lnTo>
                  <a:lnTo>
                    <a:pt x="0" y="441810"/>
                  </a:lnTo>
                  <a:lnTo>
                    <a:pt x="14242" y="479088"/>
                  </a:lnTo>
                  <a:lnTo>
                    <a:pt x="44645" y="511945"/>
                  </a:lnTo>
                  <a:lnTo>
                    <a:pt x="90123" y="537548"/>
                  </a:lnTo>
                  <a:lnTo>
                    <a:pt x="65931" y="559420"/>
                  </a:lnTo>
                  <a:lnTo>
                    <a:pt x="49467" y="584030"/>
                  </a:lnTo>
                  <a:lnTo>
                    <a:pt x="41170" y="610450"/>
                  </a:lnTo>
                  <a:lnTo>
                    <a:pt x="41482" y="637751"/>
                  </a:lnTo>
                  <a:lnTo>
                    <a:pt x="57653" y="676328"/>
                  </a:lnTo>
                  <a:lnTo>
                    <a:pt x="89595" y="708406"/>
                  </a:lnTo>
                  <a:lnTo>
                    <a:pt x="133937" y="732181"/>
                  </a:lnTo>
                  <a:lnTo>
                    <a:pt x="187306" y="745850"/>
                  </a:lnTo>
                  <a:lnTo>
                    <a:pt x="246333" y="747606"/>
                  </a:lnTo>
                  <a:lnTo>
                    <a:pt x="248619" y="750273"/>
                  </a:lnTo>
                  <a:lnTo>
                    <a:pt x="280732" y="781071"/>
                  </a:lnTo>
                  <a:lnTo>
                    <a:pt x="317248" y="806152"/>
                  </a:lnTo>
                  <a:lnTo>
                    <a:pt x="358386" y="826629"/>
                  </a:lnTo>
                  <a:lnTo>
                    <a:pt x="403222" y="842345"/>
                  </a:lnTo>
                  <a:lnTo>
                    <a:pt x="450835" y="853143"/>
                  </a:lnTo>
                  <a:lnTo>
                    <a:pt x="500298" y="858866"/>
                  </a:lnTo>
                  <a:lnTo>
                    <a:pt x="550690" y="859358"/>
                  </a:lnTo>
                  <a:lnTo>
                    <a:pt x="601086" y="854460"/>
                  </a:lnTo>
                  <a:lnTo>
                    <a:pt x="650564" y="844016"/>
                  </a:lnTo>
                  <a:lnTo>
                    <a:pt x="698199" y="827870"/>
                  </a:lnTo>
                  <a:lnTo>
                    <a:pt x="729032" y="854114"/>
                  </a:lnTo>
                  <a:lnTo>
                    <a:pt x="765699" y="876178"/>
                  </a:lnTo>
                  <a:lnTo>
                    <a:pt x="807320" y="893646"/>
                  </a:lnTo>
                  <a:lnTo>
                    <a:pt x="853012" y="906102"/>
                  </a:lnTo>
                  <a:lnTo>
                    <a:pt x="903531" y="913262"/>
                  </a:lnTo>
                  <a:lnTo>
                    <a:pt x="953668" y="914158"/>
                  </a:lnTo>
                  <a:lnTo>
                    <a:pt x="1002416" y="909160"/>
                  </a:lnTo>
                  <a:lnTo>
                    <a:pt x="1048771" y="898636"/>
                  </a:lnTo>
                  <a:lnTo>
                    <a:pt x="1091729" y="882956"/>
                  </a:lnTo>
                  <a:lnTo>
                    <a:pt x="1130286" y="862489"/>
                  </a:lnTo>
                  <a:lnTo>
                    <a:pt x="1163436" y="837604"/>
                  </a:lnTo>
                  <a:lnTo>
                    <a:pt x="1190176" y="808669"/>
                  </a:lnTo>
                  <a:lnTo>
                    <a:pt x="1209501" y="776054"/>
                  </a:lnTo>
                  <a:lnTo>
                    <a:pt x="1239231" y="786823"/>
                  </a:lnTo>
                  <a:lnTo>
                    <a:pt x="1270747" y="794676"/>
                  </a:lnTo>
                  <a:lnTo>
                    <a:pt x="1303548" y="799504"/>
                  </a:lnTo>
                  <a:lnTo>
                    <a:pt x="1337136" y="801200"/>
                  </a:lnTo>
                  <a:lnTo>
                    <a:pt x="1393346" y="797120"/>
                  </a:lnTo>
                  <a:lnTo>
                    <a:pt x="1445053" y="784886"/>
                  </a:lnTo>
                  <a:lnTo>
                    <a:pt x="1490771" y="765491"/>
                  </a:lnTo>
                  <a:lnTo>
                    <a:pt x="1529013" y="739923"/>
                  </a:lnTo>
                  <a:lnTo>
                    <a:pt x="1558293" y="709175"/>
                  </a:lnTo>
                  <a:lnTo>
                    <a:pt x="1577126" y="674237"/>
                  </a:lnTo>
                  <a:lnTo>
                    <a:pt x="1584024" y="636100"/>
                  </a:lnTo>
                  <a:lnTo>
                    <a:pt x="1620052" y="630927"/>
                  </a:lnTo>
                  <a:lnTo>
                    <a:pt x="1687537" y="611579"/>
                  </a:lnTo>
                  <a:lnTo>
                    <a:pt x="1760421" y="570519"/>
                  </a:lnTo>
                  <a:lnTo>
                    <a:pt x="1792933" y="539195"/>
                  </a:lnTo>
                  <a:lnTo>
                    <a:pt x="1815458" y="504746"/>
                  </a:lnTo>
                  <a:lnTo>
                    <a:pt x="1827784" y="468270"/>
                  </a:lnTo>
                  <a:lnTo>
                    <a:pt x="1829699" y="430865"/>
                  </a:lnTo>
                  <a:lnTo>
                    <a:pt x="1820988" y="393629"/>
                  </a:lnTo>
                  <a:lnTo>
                    <a:pt x="1801440" y="357662"/>
                  </a:lnTo>
                  <a:lnTo>
                    <a:pt x="1770841" y="324061"/>
                  </a:lnTo>
                  <a:lnTo>
                    <a:pt x="1775032" y="317457"/>
                  </a:lnTo>
                  <a:lnTo>
                    <a:pt x="1778461" y="310726"/>
                  </a:lnTo>
                  <a:lnTo>
                    <a:pt x="1781255" y="303741"/>
                  </a:lnTo>
                  <a:lnTo>
                    <a:pt x="1789243" y="262808"/>
                  </a:lnTo>
                  <a:lnTo>
                    <a:pt x="1781452" y="223251"/>
                  </a:lnTo>
                  <a:lnTo>
                    <a:pt x="1759395" y="186869"/>
                  </a:lnTo>
                  <a:lnTo>
                    <a:pt x="1724585" y="155462"/>
                  </a:lnTo>
                  <a:lnTo>
                    <a:pt x="1678535" y="130827"/>
                  </a:lnTo>
                  <a:lnTo>
                    <a:pt x="1622759" y="114765"/>
                  </a:lnTo>
                  <a:lnTo>
                    <a:pt x="1613440" y="91504"/>
                  </a:lnTo>
                  <a:lnTo>
                    <a:pt x="1578325" y="50221"/>
                  </a:lnTo>
                  <a:lnTo>
                    <a:pt x="1506845" y="12885"/>
                  </a:lnTo>
                  <a:lnTo>
                    <a:pt x="1455970" y="2036"/>
                  </a:lnTo>
                  <a:lnTo>
                    <a:pt x="1403430" y="402"/>
                  </a:lnTo>
                  <a:lnTo>
                    <a:pt x="1351990" y="7826"/>
                  </a:lnTo>
                  <a:lnTo>
                    <a:pt x="1304417" y="24155"/>
                  </a:lnTo>
                  <a:lnTo>
                    <a:pt x="1263476" y="49233"/>
                  </a:lnTo>
                  <a:lnTo>
                    <a:pt x="1249736" y="38345"/>
                  </a:lnTo>
                  <a:lnTo>
                    <a:pt x="1234329" y="28612"/>
                  </a:lnTo>
                  <a:lnTo>
                    <a:pt x="1217399" y="20140"/>
                  </a:lnTo>
                  <a:lnTo>
                    <a:pt x="1199087" y="13038"/>
                  </a:lnTo>
                  <a:lnTo>
                    <a:pt x="1152184" y="2090"/>
                  </a:lnTo>
                  <a:lnTo>
                    <a:pt x="110436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2949" y="3507993"/>
              <a:ext cx="330580" cy="2814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47811" y="2670217"/>
              <a:ext cx="1830070" cy="914400"/>
            </a:xfrm>
            <a:custGeom>
              <a:avLst/>
              <a:gdLst/>
              <a:ahLst/>
              <a:cxnLst/>
              <a:rect l="l" t="t" r="r" b="b"/>
              <a:pathLst>
                <a:path w="1830070" h="914400">
                  <a:moveTo>
                    <a:pt x="165688" y="300947"/>
                  </a:moveTo>
                  <a:lnTo>
                    <a:pt x="163660" y="261577"/>
                  </a:lnTo>
                  <a:lnTo>
                    <a:pt x="172923" y="223874"/>
                  </a:lnTo>
                  <a:lnTo>
                    <a:pt x="192490" y="188719"/>
                  </a:lnTo>
                  <a:lnTo>
                    <a:pt x="221377" y="156993"/>
                  </a:lnTo>
                  <a:lnTo>
                    <a:pt x="258599" y="129577"/>
                  </a:lnTo>
                  <a:lnTo>
                    <a:pt x="303169" y="107352"/>
                  </a:lnTo>
                  <a:lnTo>
                    <a:pt x="354104" y="91199"/>
                  </a:lnTo>
                  <a:lnTo>
                    <a:pt x="410417" y="81999"/>
                  </a:lnTo>
                  <a:lnTo>
                    <a:pt x="457996" y="80334"/>
                  </a:lnTo>
                  <a:lnTo>
                    <a:pt x="505016" y="84015"/>
                  </a:lnTo>
                  <a:lnTo>
                    <a:pt x="550488" y="92911"/>
                  </a:lnTo>
                  <a:lnTo>
                    <a:pt x="593424" y="106891"/>
                  </a:lnTo>
                  <a:lnTo>
                    <a:pt x="622992" y="77641"/>
                  </a:lnTo>
                  <a:lnTo>
                    <a:pt x="660294" y="54478"/>
                  </a:lnTo>
                  <a:lnTo>
                    <a:pt x="703498" y="37781"/>
                  </a:lnTo>
                  <a:lnTo>
                    <a:pt x="750775" y="27932"/>
                  </a:lnTo>
                  <a:lnTo>
                    <a:pt x="800293" y="25309"/>
                  </a:lnTo>
                  <a:lnTo>
                    <a:pt x="850222" y="30294"/>
                  </a:lnTo>
                  <a:lnTo>
                    <a:pt x="898732" y="43264"/>
                  </a:lnTo>
                  <a:lnTo>
                    <a:pt x="939165" y="61909"/>
                  </a:lnTo>
                  <a:lnTo>
                    <a:pt x="951183" y="69426"/>
                  </a:lnTo>
                  <a:lnTo>
                    <a:pt x="979036" y="41481"/>
                  </a:lnTo>
                  <a:lnTo>
                    <a:pt x="1015426" y="20235"/>
                  </a:lnTo>
                  <a:lnTo>
                    <a:pt x="1057990" y="6228"/>
                  </a:lnTo>
                  <a:lnTo>
                    <a:pt x="1104364" y="0"/>
                  </a:lnTo>
                  <a:lnTo>
                    <a:pt x="1152184" y="2090"/>
                  </a:lnTo>
                  <a:lnTo>
                    <a:pt x="1199087" y="13038"/>
                  </a:lnTo>
                  <a:lnTo>
                    <a:pt x="1234329" y="28612"/>
                  </a:lnTo>
                  <a:lnTo>
                    <a:pt x="1263476" y="49233"/>
                  </a:lnTo>
                  <a:lnTo>
                    <a:pt x="1304417" y="24155"/>
                  </a:lnTo>
                  <a:lnTo>
                    <a:pt x="1351990" y="7826"/>
                  </a:lnTo>
                  <a:lnTo>
                    <a:pt x="1403430" y="402"/>
                  </a:lnTo>
                  <a:lnTo>
                    <a:pt x="1455970" y="2036"/>
                  </a:lnTo>
                  <a:lnTo>
                    <a:pt x="1506845" y="12885"/>
                  </a:lnTo>
                  <a:lnTo>
                    <a:pt x="1553290" y="33104"/>
                  </a:lnTo>
                  <a:lnTo>
                    <a:pt x="1598502" y="69839"/>
                  </a:lnTo>
                  <a:lnTo>
                    <a:pt x="1622759" y="114765"/>
                  </a:lnTo>
                  <a:lnTo>
                    <a:pt x="1678535" y="130827"/>
                  </a:lnTo>
                  <a:lnTo>
                    <a:pt x="1724585" y="155462"/>
                  </a:lnTo>
                  <a:lnTo>
                    <a:pt x="1759395" y="186869"/>
                  </a:lnTo>
                  <a:lnTo>
                    <a:pt x="1781452" y="223251"/>
                  </a:lnTo>
                  <a:lnTo>
                    <a:pt x="1789243" y="262808"/>
                  </a:lnTo>
                  <a:lnTo>
                    <a:pt x="1781255" y="303741"/>
                  </a:lnTo>
                  <a:lnTo>
                    <a:pt x="1778461" y="310726"/>
                  </a:lnTo>
                  <a:lnTo>
                    <a:pt x="1775032" y="317457"/>
                  </a:lnTo>
                  <a:lnTo>
                    <a:pt x="1770841" y="324061"/>
                  </a:lnTo>
                  <a:lnTo>
                    <a:pt x="1801440" y="357662"/>
                  </a:lnTo>
                  <a:lnTo>
                    <a:pt x="1820988" y="393629"/>
                  </a:lnTo>
                  <a:lnTo>
                    <a:pt x="1829699" y="430865"/>
                  </a:lnTo>
                  <a:lnTo>
                    <a:pt x="1827784" y="468270"/>
                  </a:lnTo>
                  <a:lnTo>
                    <a:pt x="1815458" y="504746"/>
                  </a:lnTo>
                  <a:lnTo>
                    <a:pt x="1792933" y="539195"/>
                  </a:lnTo>
                  <a:lnTo>
                    <a:pt x="1760421" y="570519"/>
                  </a:lnTo>
                  <a:lnTo>
                    <a:pt x="1718136" y="597619"/>
                  </a:lnTo>
                  <a:lnTo>
                    <a:pt x="1654699" y="622718"/>
                  </a:lnTo>
                  <a:lnTo>
                    <a:pt x="1584024" y="636100"/>
                  </a:lnTo>
                  <a:lnTo>
                    <a:pt x="1577126" y="674237"/>
                  </a:lnTo>
                  <a:lnTo>
                    <a:pt x="1558293" y="709175"/>
                  </a:lnTo>
                  <a:lnTo>
                    <a:pt x="1529013" y="739923"/>
                  </a:lnTo>
                  <a:lnTo>
                    <a:pt x="1490771" y="765491"/>
                  </a:lnTo>
                  <a:lnTo>
                    <a:pt x="1445053" y="784886"/>
                  </a:lnTo>
                  <a:lnTo>
                    <a:pt x="1393346" y="797120"/>
                  </a:lnTo>
                  <a:lnTo>
                    <a:pt x="1337136" y="801200"/>
                  </a:lnTo>
                  <a:lnTo>
                    <a:pt x="1303548" y="799504"/>
                  </a:lnTo>
                  <a:lnTo>
                    <a:pt x="1270747" y="794676"/>
                  </a:lnTo>
                  <a:lnTo>
                    <a:pt x="1239231" y="786823"/>
                  </a:lnTo>
                  <a:lnTo>
                    <a:pt x="1209501" y="776054"/>
                  </a:lnTo>
                  <a:lnTo>
                    <a:pt x="1190176" y="808669"/>
                  </a:lnTo>
                  <a:lnTo>
                    <a:pt x="1163436" y="837604"/>
                  </a:lnTo>
                  <a:lnTo>
                    <a:pt x="1130286" y="862489"/>
                  </a:lnTo>
                  <a:lnTo>
                    <a:pt x="1091729" y="882956"/>
                  </a:lnTo>
                  <a:lnTo>
                    <a:pt x="1048771" y="898636"/>
                  </a:lnTo>
                  <a:lnTo>
                    <a:pt x="1002416" y="909160"/>
                  </a:lnTo>
                  <a:lnTo>
                    <a:pt x="953668" y="914158"/>
                  </a:lnTo>
                  <a:lnTo>
                    <a:pt x="903531" y="913262"/>
                  </a:lnTo>
                  <a:lnTo>
                    <a:pt x="853012" y="906102"/>
                  </a:lnTo>
                  <a:lnTo>
                    <a:pt x="807320" y="893646"/>
                  </a:lnTo>
                  <a:lnTo>
                    <a:pt x="765699" y="876178"/>
                  </a:lnTo>
                  <a:lnTo>
                    <a:pt x="729032" y="854114"/>
                  </a:lnTo>
                  <a:lnTo>
                    <a:pt x="698199" y="827870"/>
                  </a:lnTo>
                  <a:lnTo>
                    <a:pt x="650564" y="844016"/>
                  </a:lnTo>
                  <a:lnTo>
                    <a:pt x="601086" y="854460"/>
                  </a:lnTo>
                  <a:lnTo>
                    <a:pt x="550690" y="859358"/>
                  </a:lnTo>
                  <a:lnTo>
                    <a:pt x="500298" y="858866"/>
                  </a:lnTo>
                  <a:lnTo>
                    <a:pt x="450835" y="853143"/>
                  </a:lnTo>
                  <a:lnTo>
                    <a:pt x="403222" y="842345"/>
                  </a:lnTo>
                  <a:lnTo>
                    <a:pt x="358386" y="826629"/>
                  </a:lnTo>
                  <a:lnTo>
                    <a:pt x="317248" y="806152"/>
                  </a:lnTo>
                  <a:lnTo>
                    <a:pt x="280732" y="781071"/>
                  </a:lnTo>
                  <a:lnTo>
                    <a:pt x="249762" y="751543"/>
                  </a:lnTo>
                  <a:lnTo>
                    <a:pt x="247476" y="748876"/>
                  </a:lnTo>
                  <a:lnTo>
                    <a:pt x="246333" y="747606"/>
                  </a:lnTo>
                  <a:lnTo>
                    <a:pt x="187306" y="745850"/>
                  </a:lnTo>
                  <a:lnTo>
                    <a:pt x="133937" y="732181"/>
                  </a:lnTo>
                  <a:lnTo>
                    <a:pt x="89595" y="708406"/>
                  </a:lnTo>
                  <a:lnTo>
                    <a:pt x="57653" y="676328"/>
                  </a:lnTo>
                  <a:lnTo>
                    <a:pt x="41482" y="637751"/>
                  </a:lnTo>
                  <a:lnTo>
                    <a:pt x="41170" y="610450"/>
                  </a:lnTo>
                  <a:lnTo>
                    <a:pt x="49467" y="584030"/>
                  </a:lnTo>
                  <a:lnTo>
                    <a:pt x="65931" y="559420"/>
                  </a:lnTo>
                  <a:lnTo>
                    <a:pt x="90123" y="537548"/>
                  </a:lnTo>
                  <a:lnTo>
                    <a:pt x="44645" y="511945"/>
                  </a:lnTo>
                  <a:lnTo>
                    <a:pt x="14242" y="479088"/>
                  </a:lnTo>
                  <a:lnTo>
                    <a:pt x="0" y="441810"/>
                  </a:lnTo>
                  <a:lnTo>
                    <a:pt x="3003" y="402948"/>
                  </a:lnTo>
                  <a:lnTo>
                    <a:pt x="24337" y="365336"/>
                  </a:lnTo>
                  <a:lnTo>
                    <a:pt x="83487" y="323156"/>
                  </a:lnTo>
                  <a:lnTo>
                    <a:pt x="121885" y="310276"/>
                  </a:lnTo>
                  <a:lnTo>
                    <a:pt x="164164" y="303741"/>
                  </a:lnTo>
                  <a:lnTo>
                    <a:pt x="165688" y="30094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377" y="3503421"/>
              <a:ext cx="339725" cy="2905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39839" y="2716529"/>
              <a:ext cx="1678305" cy="777875"/>
            </a:xfrm>
            <a:custGeom>
              <a:avLst/>
              <a:gdLst/>
              <a:ahLst/>
              <a:cxnLst/>
              <a:rect l="l" t="t" r="r" b="b"/>
              <a:pathLst>
                <a:path w="1678304" h="777875">
                  <a:moveTo>
                    <a:pt x="107187" y="504571"/>
                  </a:moveTo>
                  <a:lnTo>
                    <a:pt x="79242" y="504610"/>
                  </a:lnTo>
                  <a:lnTo>
                    <a:pt x="51736" y="501745"/>
                  </a:lnTo>
                  <a:lnTo>
                    <a:pt x="25159" y="496069"/>
                  </a:lnTo>
                  <a:lnTo>
                    <a:pt x="0" y="487680"/>
                  </a:lnTo>
                </a:path>
                <a:path w="1678304" h="777875">
                  <a:moveTo>
                    <a:pt x="201803" y="689102"/>
                  </a:moveTo>
                  <a:lnTo>
                    <a:pt x="190426" y="691961"/>
                  </a:lnTo>
                  <a:lnTo>
                    <a:pt x="178800" y="694261"/>
                  </a:lnTo>
                  <a:lnTo>
                    <a:pt x="166959" y="696013"/>
                  </a:lnTo>
                  <a:lnTo>
                    <a:pt x="154939" y="697230"/>
                  </a:lnTo>
                </a:path>
                <a:path w="1678304" h="777875">
                  <a:moveTo>
                    <a:pt x="606170" y="777875"/>
                  </a:moveTo>
                  <a:lnTo>
                    <a:pt x="598031" y="769066"/>
                  </a:lnTo>
                  <a:lnTo>
                    <a:pt x="590581" y="759983"/>
                  </a:lnTo>
                  <a:lnTo>
                    <a:pt x="583846" y="750639"/>
                  </a:lnTo>
                  <a:lnTo>
                    <a:pt x="577850" y="741045"/>
                  </a:lnTo>
                </a:path>
                <a:path w="1678304" h="777875">
                  <a:moveTo>
                    <a:pt x="1128903" y="686054"/>
                  </a:moveTo>
                  <a:lnTo>
                    <a:pt x="1127261" y="696293"/>
                  </a:lnTo>
                  <a:lnTo>
                    <a:pt x="1124823" y="706437"/>
                  </a:lnTo>
                  <a:lnTo>
                    <a:pt x="1121598" y="716486"/>
                  </a:lnTo>
                  <a:lnTo>
                    <a:pt x="1117600" y="726440"/>
                  </a:lnTo>
                </a:path>
                <a:path w="1678304" h="777875">
                  <a:moveTo>
                    <a:pt x="1353312" y="436372"/>
                  </a:moveTo>
                  <a:lnTo>
                    <a:pt x="1400279" y="456697"/>
                  </a:lnTo>
                  <a:lnTo>
                    <a:pt x="1438639" y="483179"/>
                  </a:lnTo>
                  <a:lnTo>
                    <a:pt x="1467282" y="514598"/>
                  </a:lnTo>
                  <a:lnTo>
                    <a:pt x="1485099" y="549737"/>
                  </a:lnTo>
                  <a:lnTo>
                    <a:pt x="1490980" y="587375"/>
                  </a:lnTo>
                </a:path>
                <a:path w="1678304" h="777875">
                  <a:moveTo>
                    <a:pt x="1678051" y="275463"/>
                  </a:moveTo>
                  <a:lnTo>
                    <a:pt x="1666359" y="291367"/>
                  </a:lnTo>
                  <a:lnTo>
                    <a:pt x="1652143" y="306212"/>
                  </a:lnTo>
                  <a:lnTo>
                    <a:pt x="1635545" y="319843"/>
                  </a:lnTo>
                  <a:lnTo>
                    <a:pt x="1616710" y="332105"/>
                  </a:lnTo>
                </a:path>
                <a:path w="1678304" h="777875">
                  <a:moveTo>
                    <a:pt x="1530985" y="65278"/>
                  </a:moveTo>
                  <a:lnTo>
                    <a:pt x="1532481" y="71947"/>
                  </a:lnTo>
                  <a:lnTo>
                    <a:pt x="1533525" y="78628"/>
                  </a:lnTo>
                  <a:lnTo>
                    <a:pt x="1534092" y="85334"/>
                  </a:lnTo>
                  <a:lnTo>
                    <a:pt x="1534160" y="92075"/>
                  </a:lnTo>
                </a:path>
                <a:path w="1678304" h="777875">
                  <a:moveTo>
                    <a:pt x="1139570" y="34162"/>
                  </a:moveTo>
                  <a:lnTo>
                    <a:pt x="1146044" y="25020"/>
                  </a:lnTo>
                  <a:lnTo>
                    <a:pt x="1153445" y="16271"/>
                  </a:lnTo>
                  <a:lnTo>
                    <a:pt x="1161752" y="7927"/>
                  </a:lnTo>
                  <a:lnTo>
                    <a:pt x="1170939" y="0"/>
                  </a:lnTo>
                </a:path>
                <a:path w="1678304" h="777875">
                  <a:moveTo>
                    <a:pt x="845819" y="50419"/>
                  </a:moveTo>
                  <a:lnTo>
                    <a:pt x="848629" y="42797"/>
                  </a:lnTo>
                  <a:lnTo>
                    <a:pt x="852106" y="35353"/>
                  </a:lnTo>
                  <a:lnTo>
                    <a:pt x="856249" y="28076"/>
                  </a:lnTo>
                  <a:lnTo>
                    <a:pt x="861060" y="20955"/>
                  </a:lnTo>
                </a:path>
                <a:path w="1678304" h="777875">
                  <a:moveTo>
                    <a:pt x="501268" y="60325"/>
                  </a:moveTo>
                  <a:lnTo>
                    <a:pt x="515933" y="66611"/>
                  </a:lnTo>
                  <a:lnTo>
                    <a:pt x="530002" y="73469"/>
                  </a:lnTo>
                  <a:lnTo>
                    <a:pt x="543452" y="80899"/>
                  </a:lnTo>
                  <a:lnTo>
                    <a:pt x="556260" y="88900"/>
                  </a:lnTo>
                </a:path>
                <a:path w="1678304" h="777875">
                  <a:moveTo>
                    <a:pt x="83312" y="284607"/>
                  </a:moveTo>
                  <a:lnTo>
                    <a:pt x="80214" y="277227"/>
                  </a:lnTo>
                  <a:lnTo>
                    <a:pt x="77581" y="269763"/>
                  </a:lnTo>
                  <a:lnTo>
                    <a:pt x="75400" y="262229"/>
                  </a:lnTo>
                  <a:lnTo>
                    <a:pt x="73660" y="25463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44182" y="2937128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주식별자는?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5</a:t>
            </a:fld>
            <a:endParaRPr sz="12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0700" y="5906515"/>
            <a:ext cx="1918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7.1&gt;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회원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25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굴림"/>
                <a:cs typeface="굴림"/>
              </a:rPr>
              <a:t>**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식별자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여부를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확인해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보려면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테이블을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그려본다.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353" y="2781300"/>
            <a:ext cx="7075592" cy="2971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08375" y="5982715"/>
            <a:ext cx="1918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7.2&gt;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회원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테이블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6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25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굴림"/>
                <a:cs typeface="굴림"/>
              </a:rPr>
              <a:t>**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식별자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여부를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확인해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보려면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테이블을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그려본다.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707" y="2666642"/>
            <a:ext cx="6493890" cy="26101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5604764"/>
            <a:ext cx="796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돋움"/>
                <a:cs typeface="돋움"/>
              </a:rPr>
              <a:t>주식별자(기본키)가</a:t>
            </a:r>
            <a:r>
              <a:rPr sz="1800" b="1" spc="-8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되려면</a:t>
            </a:r>
            <a:r>
              <a:rPr sz="1800" b="1" spc="-8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돋움"/>
                <a:cs typeface="돋움"/>
              </a:rPr>
              <a:t>현재</a:t>
            </a:r>
            <a:r>
              <a:rPr sz="1800" b="1" spc="-7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돋움"/>
                <a:cs typeface="돋움"/>
              </a:rPr>
              <a:t>시점에서</a:t>
            </a:r>
            <a:r>
              <a:rPr sz="1800" b="1" spc="-9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돋움"/>
                <a:cs typeface="돋움"/>
              </a:rPr>
              <a:t>뿐만</a:t>
            </a:r>
            <a:r>
              <a:rPr sz="1800" b="1" spc="-7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돋움"/>
                <a:cs typeface="돋움"/>
              </a:rPr>
              <a:t>아니라</a:t>
            </a:r>
            <a:r>
              <a:rPr sz="1800" b="1" spc="-8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FF3300"/>
                </a:solidFill>
                <a:latin typeface="돋움"/>
                <a:cs typeface="돋움"/>
              </a:rPr>
              <a:t>미래의</a:t>
            </a:r>
            <a:r>
              <a:rPr sz="1800" b="1" spc="-85" dirty="0">
                <a:solidFill>
                  <a:srgbClr val="FF3300"/>
                </a:solidFill>
                <a:latin typeface="돋움"/>
                <a:cs typeface="돋움"/>
              </a:rPr>
              <a:t> </a:t>
            </a:r>
            <a:r>
              <a:rPr sz="1800" b="1" spc="25" dirty="0">
                <a:solidFill>
                  <a:srgbClr val="FF3300"/>
                </a:solidFill>
                <a:latin typeface="돋움"/>
                <a:cs typeface="돋움"/>
              </a:rPr>
              <a:t>어떤</a:t>
            </a:r>
            <a:r>
              <a:rPr sz="1800" b="1" spc="-65" dirty="0">
                <a:solidFill>
                  <a:srgbClr val="FF3300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FF3300"/>
                </a:solidFill>
                <a:latin typeface="돋움"/>
                <a:cs typeface="돋움"/>
              </a:rPr>
              <a:t>시점에서도 </a:t>
            </a:r>
            <a:r>
              <a:rPr sz="1800" b="1" spc="-575" dirty="0">
                <a:solidFill>
                  <a:srgbClr val="FF3300"/>
                </a:solidFill>
                <a:latin typeface="돋움"/>
                <a:cs typeface="돋움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돋움"/>
                <a:cs typeface="돋움"/>
              </a:rPr>
              <a:t>중복이</a:t>
            </a:r>
            <a:r>
              <a:rPr sz="1800" b="1" spc="-8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돋움"/>
                <a:cs typeface="돋움"/>
              </a:rPr>
              <a:t>있어서는</a:t>
            </a:r>
            <a:r>
              <a:rPr sz="1800" b="1" spc="-8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돋움"/>
                <a:cs typeface="돋움"/>
              </a:rPr>
              <a:t>안된다.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7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57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굴림"/>
                <a:cs typeface="굴림"/>
              </a:rPr>
              <a:t>**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주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식별자를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결정한다.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1175" y="2768600"/>
            <a:ext cx="1704975" cy="3342004"/>
          </a:xfrm>
          <a:custGeom>
            <a:avLst/>
            <a:gdLst/>
            <a:ahLst/>
            <a:cxnLst/>
            <a:rect l="l" t="t" r="r" b="b"/>
            <a:pathLst>
              <a:path w="1704975" h="3342004">
                <a:moveTo>
                  <a:pt x="0" y="349630"/>
                </a:moveTo>
                <a:lnTo>
                  <a:pt x="1704848" y="349630"/>
                </a:lnTo>
              </a:path>
              <a:path w="1704975" h="3342004">
                <a:moveTo>
                  <a:pt x="14224" y="0"/>
                </a:moveTo>
                <a:lnTo>
                  <a:pt x="14224" y="3342004"/>
                </a:lnTo>
              </a:path>
              <a:path w="1704975" h="3342004">
                <a:moveTo>
                  <a:pt x="1690624" y="0"/>
                </a:moveTo>
                <a:lnTo>
                  <a:pt x="1690624" y="3342004"/>
                </a:lnTo>
              </a:path>
              <a:path w="1704975" h="3342004">
                <a:moveTo>
                  <a:pt x="0" y="14350"/>
                </a:moveTo>
                <a:lnTo>
                  <a:pt x="1704848" y="14350"/>
                </a:lnTo>
              </a:path>
              <a:path w="1704975" h="3342004">
                <a:moveTo>
                  <a:pt x="0" y="3327717"/>
                </a:moveTo>
                <a:lnTo>
                  <a:pt x="1704848" y="332771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9097" y="2813685"/>
            <a:ext cx="42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돋움"/>
                <a:cs typeface="돋움"/>
              </a:rPr>
              <a:t>회원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3099587"/>
            <a:ext cx="14319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6425">
              <a:lnSpc>
                <a:spcPct val="12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F3300"/>
                </a:solidFill>
                <a:latin typeface="돋움"/>
                <a:cs typeface="돋움"/>
              </a:rPr>
              <a:t>회원번호  </a:t>
            </a:r>
            <a:r>
              <a:rPr sz="1600" b="1" spc="5" dirty="0">
                <a:latin typeface="돋움"/>
                <a:cs typeface="돋움"/>
              </a:rPr>
              <a:t>고객이름  </a:t>
            </a:r>
            <a:r>
              <a:rPr sz="1600" b="1" spc="5" dirty="0">
                <a:solidFill>
                  <a:srgbClr val="FF3300"/>
                </a:solidFill>
                <a:latin typeface="돋움"/>
                <a:cs typeface="돋움"/>
              </a:rPr>
              <a:t>전화번호  </a:t>
            </a:r>
            <a:r>
              <a:rPr sz="1600" b="1" spc="10" dirty="0">
                <a:latin typeface="돋움"/>
                <a:cs typeface="돋움"/>
              </a:rPr>
              <a:t>집주소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FF3300"/>
                </a:solidFill>
                <a:latin typeface="돋움"/>
                <a:cs typeface="돋움"/>
              </a:rPr>
              <a:t>이메일</a:t>
            </a:r>
            <a:endParaRPr sz="16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10" dirty="0">
                <a:latin typeface="돋움"/>
                <a:cs typeface="돋움"/>
              </a:rPr>
              <a:t>이메일수</a:t>
            </a:r>
            <a:r>
              <a:rPr sz="1600" b="1" dirty="0">
                <a:latin typeface="돋움"/>
                <a:cs typeface="돋움"/>
              </a:rPr>
              <a:t>신거</a:t>
            </a:r>
            <a:r>
              <a:rPr sz="1600" b="1" spc="25" dirty="0">
                <a:latin typeface="돋움"/>
                <a:cs typeface="돋움"/>
              </a:rPr>
              <a:t>부</a:t>
            </a:r>
            <a:endParaRPr sz="16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10" dirty="0">
                <a:latin typeface="돋움"/>
                <a:cs typeface="돋움"/>
              </a:rPr>
              <a:t>탈퇴여부</a:t>
            </a:r>
            <a:endParaRPr sz="1600">
              <a:latin typeface="돋움"/>
              <a:cs typeface="돋움"/>
            </a:endParaRPr>
          </a:p>
          <a:p>
            <a:pPr marL="12700" marR="152400">
              <a:lnSpc>
                <a:spcPct val="120000"/>
              </a:lnSpc>
              <a:spcBef>
                <a:spcPts val="5"/>
              </a:spcBef>
            </a:pPr>
            <a:r>
              <a:rPr sz="1600" b="1" spc="10" dirty="0">
                <a:latin typeface="돋움"/>
                <a:cs typeface="돋움"/>
              </a:rPr>
              <a:t>보증금 </a:t>
            </a:r>
            <a:r>
              <a:rPr sz="1600" b="1" spc="15" dirty="0">
                <a:latin typeface="돋움"/>
                <a:cs typeface="돋움"/>
              </a:rPr>
              <a:t> </a:t>
            </a:r>
            <a:r>
              <a:rPr sz="1600" b="1" spc="10" dirty="0">
                <a:latin typeface="돋움"/>
                <a:cs typeface="돋움"/>
              </a:rPr>
              <a:t>우수회</a:t>
            </a:r>
            <a:r>
              <a:rPr sz="1600" b="1" spc="25" dirty="0">
                <a:latin typeface="돋움"/>
                <a:cs typeface="돋움"/>
              </a:rPr>
              <a:t>원</a:t>
            </a:r>
            <a:r>
              <a:rPr sz="1600" b="1" spc="-130" dirty="0">
                <a:latin typeface="돋움"/>
                <a:cs typeface="돋움"/>
              </a:rPr>
              <a:t> </a:t>
            </a:r>
            <a:r>
              <a:rPr sz="1600" b="1" dirty="0">
                <a:latin typeface="돋움"/>
                <a:cs typeface="돋움"/>
              </a:rPr>
              <a:t>여부  </a:t>
            </a:r>
            <a:r>
              <a:rPr sz="1600" b="1" spc="10" dirty="0">
                <a:latin typeface="돋움"/>
                <a:cs typeface="돋움"/>
              </a:rPr>
              <a:t>가입일자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3264534"/>
            <a:ext cx="1603375" cy="1231265"/>
          </a:xfrm>
          <a:custGeom>
            <a:avLst/>
            <a:gdLst/>
            <a:ahLst/>
            <a:cxnLst/>
            <a:rect l="l" t="t" r="r" b="b"/>
            <a:pathLst>
              <a:path w="1603375" h="1231264">
                <a:moveTo>
                  <a:pt x="1603121" y="398653"/>
                </a:moveTo>
                <a:lnTo>
                  <a:pt x="1600200" y="393065"/>
                </a:lnTo>
                <a:lnTo>
                  <a:pt x="1602232" y="387096"/>
                </a:lnTo>
                <a:lnTo>
                  <a:pt x="531444" y="30175"/>
                </a:lnTo>
                <a:lnTo>
                  <a:pt x="532790" y="26162"/>
                </a:lnTo>
                <a:lnTo>
                  <a:pt x="541528" y="0"/>
                </a:lnTo>
                <a:lnTo>
                  <a:pt x="457200" y="12065"/>
                </a:lnTo>
                <a:lnTo>
                  <a:pt x="517398" y="72263"/>
                </a:lnTo>
                <a:lnTo>
                  <a:pt x="527431" y="42214"/>
                </a:lnTo>
                <a:lnTo>
                  <a:pt x="1573288" y="390753"/>
                </a:lnTo>
                <a:lnTo>
                  <a:pt x="150622" y="604037"/>
                </a:lnTo>
                <a:lnTo>
                  <a:pt x="145923" y="572643"/>
                </a:lnTo>
                <a:lnTo>
                  <a:pt x="76200" y="621665"/>
                </a:lnTo>
                <a:lnTo>
                  <a:pt x="157226" y="648081"/>
                </a:lnTo>
                <a:lnTo>
                  <a:pt x="152781" y="618490"/>
                </a:lnTo>
                <a:lnTo>
                  <a:pt x="152501" y="616610"/>
                </a:lnTo>
                <a:lnTo>
                  <a:pt x="1564144" y="404837"/>
                </a:lnTo>
                <a:lnTo>
                  <a:pt x="64566" y="1190332"/>
                </a:lnTo>
                <a:lnTo>
                  <a:pt x="49784" y="1162177"/>
                </a:lnTo>
                <a:lnTo>
                  <a:pt x="0" y="1231265"/>
                </a:lnTo>
                <a:lnTo>
                  <a:pt x="85217" y="1229614"/>
                </a:lnTo>
                <a:lnTo>
                  <a:pt x="73533" y="1207389"/>
                </a:lnTo>
                <a:lnTo>
                  <a:pt x="70434" y="1201496"/>
                </a:lnTo>
                <a:lnTo>
                  <a:pt x="1603121" y="398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89375" y="3517849"/>
            <a:ext cx="830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FF3300"/>
                </a:solidFill>
                <a:latin typeface="돋움"/>
                <a:cs typeface="돋움"/>
              </a:rPr>
              <a:t>주식별자</a:t>
            </a:r>
            <a:endParaRPr sz="16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10" dirty="0">
                <a:solidFill>
                  <a:srgbClr val="FF3300"/>
                </a:solidFill>
                <a:latin typeface="돋움"/>
                <a:cs typeface="돋움"/>
              </a:rPr>
              <a:t>후보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96028" y="3957828"/>
            <a:ext cx="390525" cy="542925"/>
            <a:chOff x="4796028" y="3957828"/>
            <a:chExt cx="390525" cy="542925"/>
          </a:xfrm>
        </p:grpSpPr>
        <p:sp>
          <p:nvSpPr>
            <p:cNvPr id="10" name="object 10"/>
            <p:cNvSpPr/>
            <p:nvPr/>
          </p:nvSpPr>
          <p:spPr>
            <a:xfrm>
              <a:off x="4800600" y="3962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285750" y="0"/>
                  </a:moveTo>
                  <a:lnTo>
                    <a:pt x="28575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285750" y="400050"/>
                  </a:lnTo>
                  <a:lnTo>
                    <a:pt x="285750" y="533400"/>
                  </a:lnTo>
                  <a:lnTo>
                    <a:pt x="381000" y="2667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0600" y="39624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133350"/>
                  </a:moveTo>
                  <a:lnTo>
                    <a:pt x="285750" y="133350"/>
                  </a:lnTo>
                  <a:lnTo>
                    <a:pt x="285750" y="0"/>
                  </a:lnTo>
                  <a:lnTo>
                    <a:pt x="381000" y="266700"/>
                  </a:lnTo>
                  <a:lnTo>
                    <a:pt x="285750" y="533400"/>
                  </a:lnTo>
                  <a:lnTo>
                    <a:pt x="28575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76912" y="2727261"/>
          <a:ext cx="1676400" cy="335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회원번호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145">
                <a:tc>
                  <a:txBody>
                    <a:bodyPr/>
                    <a:lstStyle/>
                    <a:p>
                      <a:pPr marL="92075" marR="771525">
                        <a:lnSpc>
                          <a:spcPts val="2300"/>
                        </a:lnSpc>
                        <a:spcBef>
                          <a:spcPts val="100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고객이름  전화번호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집주소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이메일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70815">
                        <a:lnSpc>
                          <a:spcPts val="2300"/>
                        </a:lnSpc>
                        <a:spcBef>
                          <a:spcPts val="1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이메일수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신거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부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탈퇴여부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보증금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우수회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원</a:t>
                      </a:r>
                      <a:r>
                        <a:rPr sz="1600" b="1" spc="-13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가입일자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7장.</a:t>
            </a:r>
            <a:r>
              <a:rPr spc="-45" dirty="0"/>
              <a:t> </a:t>
            </a:r>
            <a:r>
              <a:rPr spc="-40" dirty="0"/>
              <a:t>식별자,</a:t>
            </a:r>
            <a:r>
              <a:rPr spc="-55" dirty="0"/>
              <a:t> </a:t>
            </a:r>
            <a:r>
              <a:rPr spc="-40" dirty="0"/>
              <a:t>관계,</a:t>
            </a:r>
            <a:r>
              <a:rPr spc="-45" dirty="0"/>
              <a:t> </a:t>
            </a:r>
            <a:r>
              <a:rPr spc="-50" dirty="0"/>
              <a:t>속성의</a:t>
            </a:r>
            <a:r>
              <a:rPr spc="-60" dirty="0"/>
              <a:t> </a:t>
            </a:r>
            <a:r>
              <a:rPr spc="-50" dirty="0"/>
              <a:t>정의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89009" y="6487099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dirty="0">
                <a:latin typeface="굴림"/>
                <a:cs typeface="굴림"/>
              </a:rPr>
              <a:t>8</a:t>
            </a:fld>
            <a:endParaRPr sz="12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57911"/>
            <a:ext cx="8920480" cy="6362700"/>
            <a:chOff x="108204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27254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832" y="1432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14409" y="646551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굴림"/>
                <a:cs typeface="굴림"/>
              </a:rPr>
              <a:t>9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576" y="6425700"/>
            <a:ext cx="25209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7장.</a:t>
            </a:r>
            <a:r>
              <a:rPr sz="1450" i="1" spc="-45" dirty="0">
                <a:latin typeface="돋움"/>
                <a:cs typeface="돋움"/>
              </a:rPr>
              <a:t> </a:t>
            </a:r>
            <a:r>
              <a:rPr sz="1450" i="1" spc="-40" dirty="0">
                <a:latin typeface="돋움"/>
                <a:cs typeface="돋움"/>
              </a:rPr>
              <a:t>식별자,</a:t>
            </a:r>
            <a:r>
              <a:rPr sz="1450" i="1" spc="-55" dirty="0">
                <a:latin typeface="돋움"/>
                <a:cs typeface="돋움"/>
              </a:rPr>
              <a:t> </a:t>
            </a:r>
            <a:r>
              <a:rPr sz="1450" i="1" spc="-40" dirty="0">
                <a:latin typeface="돋움"/>
                <a:cs typeface="돋움"/>
              </a:rPr>
              <a:t>관계,</a:t>
            </a:r>
            <a:r>
              <a:rPr sz="1450" i="1" spc="-45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속성의</a:t>
            </a:r>
            <a:r>
              <a:rPr sz="1450" i="1" spc="-6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정의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027" y="376427"/>
            <a:ext cx="7807325" cy="645160"/>
            <a:chOff x="605027" y="376427"/>
            <a:chExt cx="7807325" cy="645160"/>
          </a:xfrm>
        </p:grpSpPr>
        <p:sp>
          <p:nvSpPr>
            <p:cNvPr id="8" name="object 8"/>
            <p:cNvSpPr/>
            <p:nvPr/>
          </p:nvSpPr>
          <p:spPr>
            <a:xfrm>
              <a:off x="630428" y="401319"/>
              <a:ext cx="7781925" cy="619760"/>
            </a:xfrm>
            <a:custGeom>
              <a:avLst/>
              <a:gdLst/>
              <a:ahLst/>
              <a:cxnLst/>
              <a:rect l="l" t="t" r="r" b="b"/>
              <a:pathLst>
                <a:path w="7781925" h="6197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89280"/>
                  </a:lnTo>
                  <a:lnTo>
                    <a:pt x="9144" y="589280"/>
                  </a:lnTo>
                  <a:lnTo>
                    <a:pt x="457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544" y="619760"/>
                  </a:lnTo>
                  <a:lnTo>
                    <a:pt x="7781544" y="6096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80999"/>
              <a:ext cx="7772400" cy="609600"/>
            </a:xfrm>
            <a:custGeom>
              <a:avLst/>
              <a:gdLst/>
              <a:ahLst/>
              <a:cxn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56946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7.2</a:t>
            </a:r>
            <a:r>
              <a:rPr spc="-85" dirty="0"/>
              <a:t> </a:t>
            </a:r>
            <a:r>
              <a:rPr spc="15" dirty="0"/>
              <a:t>주식별자의</a:t>
            </a:r>
            <a:r>
              <a:rPr spc="-100" dirty="0"/>
              <a:t> </a:t>
            </a:r>
            <a:r>
              <a:rPr spc="15" dirty="0"/>
              <a:t>정의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7340" y="2043810"/>
            <a:ext cx="212471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도서관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관리에서</a:t>
            </a:r>
            <a:r>
              <a:rPr sz="1800" b="1" spc="-14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주식별자의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도출</a:t>
            </a:r>
            <a:r>
              <a:rPr sz="1800" b="1" spc="-11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사례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81312" y="1326451"/>
          <a:ext cx="1676400" cy="335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회원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회원번호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145">
                <a:tc>
                  <a:txBody>
                    <a:bodyPr/>
                    <a:lstStyle/>
                    <a:p>
                      <a:pPr marL="91440" marR="770890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-10" dirty="0">
                          <a:latin typeface="돋움"/>
                          <a:cs typeface="돋움"/>
                        </a:rPr>
                        <a:t>고객이름  전화번호 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집주소 </a:t>
                      </a:r>
                      <a:r>
                        <a:rPr sz="16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이메일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 marR="168275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600" b="1" spc="-10" dirty="0">
                          <a:latin typeface="돋움"/>
                          <a:cs typeface="돋움"/>
                        </a:rPr>
                        <a:t>이메일수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신거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부 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탈퇴여부 </a:t>
                      </a:r>
                      <a:r>
                        <a:rPr sz="16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0" dirty="0">
                          <a:latin typeface="돋움"/>
                          <a:cs typeface="돋움"/>
                        </a:rPr>
                        <a:t>우수회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원</a:t>
                      </a:r>
                      <a:r>
                        <a:rPr sz="1600" b="1" spc="-13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여부 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미반납여부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가입일자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86312" y="1326451"/>
          <a:ext cx="1676400" cy="276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대출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대출번호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20">
                <a:tc>
                  <a:txBody>
                    <a:bodyPr/>
                    <a:lstStyle/>
                    <a:p>
                      <a:pPr marL="92075" marR="367665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회원번호 </a:t>
                      </a:r>
                      <a:r>
                        <a:rPr sz="16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0" dirty="0">
                          <a:latin typeface="돋움"/>
                          <a:cs typeface="돋움"/>
                        </a:rPr>
                        <a:t>도서관리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호 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대출일 </a:t>
                      </a:r>
                      <a:r>
                        <a:rPr sz="16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반납예정일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168275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반납여부 </a:t>
                      </a:r>
                      <a:r>
                        <a:rPr sz="16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반납구분 </a:t>
                      </a:r>
                      <a:r>
                        <a:rPr sz="16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0" dirty="0">
                          <a:latin typeface="돋움"/>
                          <a:cs typeface="돋움"/>
                        </a:rPr>
                        <a:t>연체료납</a:t>
                      </a:r>
                      <a:r>
                        <a:rPr sz="1600" b="1" spc="-25" dirty="0">
                          <a:latin typeface="돋움"/>
                          <a:cs typeface="돋움"/>
                        </a:rPr>
                        <a:t>부여</a:t>
                      </a:r>
                      <a:r>
                        <a:rPr sz="1600" b="1" dirty="0">
                          <a:latin typeface="돋움"/>
                          <a:cs typeface="돋움"/>
                        </a:rPr>
                        <a:t>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691312" y="1326451"/>
          <a:ext cx="1676400" cy="334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도서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도서관리번호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890">
                <a:tc>
                  <a:txBody>
                    <a:bodyPr/>
                    <a:lstStyle/>
                    <a:p>
                      <a:pPr marL="92075" marR="771525">
                        <a:lnSpc>
                          <a:spcPts val="2300"/>
                        </a:lnSpc>
                        <a:spcBef>
                          <a:spcPts val="9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분류기호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저자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출판사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312420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출판년도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구입일자 </a:t>
                      </a:r>
                      <a:r>
                        <a:rPr sz="1600" b="1" spc="1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국</a:t>
                      </a:r>
                      <a:r>
                        <a:rPr sz="1600" b="1" spc="-10" dirty="0">
                          <a:latin typeface="돋움"/>
                          <a:cs typeface="돋움"/>
                        </a:rPr>
                        <a:t>내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b="1" spc="-15" dirty="0">
                          <a:latin typeface="돋움"/>
                          <a:cs typeface="돋움"/>
                        </a:rPr>
                        <a:t>해외구분  </a:t>
                      </a:r>
                      <a:r>
                        <a:rPr sz="1600" b="1" spc="10" dirty="0">
                          <a:latin typeface="돋움"/>
                          <a:cs typeface="돋움"/>
                        </a:rPr>
                        <a:t>신간도서여부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기타정보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786312" y="4278820"/>
          <a:ext cx="1676400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독서클럽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dirty="0">
                          <a:latin typeface="돋움"/>
                          <a:cs typeface="돋움"/>
                        </a:rPr>
                        <a:t>클럽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5" dirty="0">
                          <a:latin typeface="돋움"/>
                          <a:cs typeface="돋움"/>
                        </a:rPr>
                        <a:t>클럽명</a:t>
                      </a:r>
                      <a:endParaRPr sz="1600">
                        <a:latin typeface="돋움"/>
                        <a:cs typeface="돋움"/>
                      </a:endParaRPr>
                    </a:p>
                    <a:p>
                      <a:pPr marL="92075" marR="972185" algn="just">
                        <a:lnSpc>
                          <a:spcPts val="2300"/>
                        </a:lnSpc>
                        <a:spcBef>
                          <a:spcPts val="145"/>
                        </a:spcBef>
                      </a:pPr>
                      <a:r>
                        <a:rPr sz="1600" b="1" spc="-15" dirty="0">
                          <a:latin typeface="돋움"/>
                          <a:cs typeface="돋움"/>
                        </a:rPr>
                        <a:t>대표자  </a:t>
                      </a:r>
                      <a:r>
                        <a:rPr sz="1600" b="1" spc="-10" dirty="0">
                          <a:latin typeface="돋움"/>
                          <a:cs typeface="돋움"/>
                        </a:rPr>
                        <a:t>인원수  연령대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691312" y="4862512"/>
          <a:ext cx="1676400" cy="136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세금계산서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00990" indent="-2095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301625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접수번호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889375" y="6531661"/>
            <a:ext cx="3430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7.8&gt;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각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엔티티에서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주식별자의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결정</a:t>
            </a:r>
            <a:endParaRPr sz="1400">
              <a:latin typeface="돋움"/>
              <a:cs typeface="돋움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81312" y="4872926"/>
          <a:ext cx="1676400" cy="124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월말결산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연월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45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Theme</vt:lpstr>
      <vt:lpstr>7장. 식별자, 관계, 속성의 정의</vt:lpstr>
      <vt:lpstr>PowerPoint 프레젠테이션</vt:lpstr>
      <vt:lpstr>7.1 개요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7.2 주식별자의 정의</vt:lpstr>
      <vt:lpstr>도서 대출 전표</vt:lpstr>
      <vt:lpstr>7.2 주식별자의 정의</vt:lpstr>
      <vt:lpstr>7.2 주식별자의 정의</vt:lpstr>
      <vt:lpstr>7.2 주식별자의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7.3 관계/외래 식별자의 정의</vt:lpstr>
      <vt:lpstr>7.4 업무 규칙의 정의</vt:lpstr>
      <vt:lpstr>7.4 업무 규칙의 정의</vt:lpstr>
      <vt:lpstr>7.4 업무 규칙의 정의</vt:lpstr>
      <vt:lpstr>7.4 업무 규칙의 정의</vt:lpstr>
      <vt:lpstr>7.4 업무 규칙의 정의</vt:lpstr>
      <vt:lpstr>7.4 업무 규칙의 정의</vt:lpstr>
      <vt:lpstr>7.5 속성의 정의</vt:lpstr>
      <vt:lpstr>7.5 속성의 정의</vt:lpstr>
      <vt:lpstr>7.5 속성의 정의</vt:lpstr>
      <vt:lpstr>7.5 속성의 정의</vt:lpstr>
      <vt:lpstr>7.5 속성의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45</cp:revision>
  <dcterms:created xsi:type="dcterms:W3CDTF">2021-10-26T06:11:11Z</dcterms:created>
  <dcterms:modified xsi:type="dcterms:W3CDTF">2021-10-26T08:24:13Z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2021-10-26T00:00:00Z</vt:filetime>
  </property>
</Properties>
</file>