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modernComment_101_0.xml" ContentType="application/vnd.ms-powerpoint.comments+xml"/>
  <Override PartName="/ppt/comments/modernComment_102_0.xml" ContentType="application/vnd.ms-powerpoint.comments+xml"/>
  <Override PartName="/ppt/comments/modernComment_104_0.xml" ContentType="application/vnd.ms-powerpoint.comments+xml"/>
  <Override PartName="/ppt/comments/modernComment_107_0.xml" ContentType="application/vnd.ms-powerpoint.comments+xml"/>
  <Override PartName="/ppt/comments/modernComment_10C_0.xml" ContentType="application/vnd.ms-powerpoint.comments+xml"/>
  <Override PartName="/ppt/comments/modernComment_10D_0.xml" ContentType="application/vnd.ms-powerpoint.comments+xml"/>
  <Override PartName="/ppt/comments/modernComment_110_0.xml" ContentType="application/vnd.ms-powerpoint.comments+xml"/>
  <Override PartName="/ppt/comments/modernComment_111_0.xml" ContentType="application/vnd.ms-powerpoint.comments+xml"/>
  <Override PartName="/ppt/comments/modernComment_11F_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88500E-549F-6D3D-DEDA-AFFD8A66AA80}" name="전세호" initials="전세" userId="S::32144107@dankook.ac.kr::f683f4ce-6f64-4594-8f56-1bd348ae55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4CE88-94B8-3835-3376-F1DD48925A4C}" v="10" dt="2021-11-08T07:45:54.86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0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C50D68B-9F0B-4B4D-B9FB-E812738D4EE4}" authorId="{9B88500E-549F-6D3D-DEDA-AFFD8A66AA80}" created="2021-11-08T07:40:08.073">
    <pc:sldMkLst xmlns:pc="http://schemas.microsoft.com/office/powerpoint/2013/main/command">
      <pc:docMk/>
      <pc:sldMk cId="0" sldId="257"/>
    </pc:sldMkLst>
    <p188:txBody>
      <a:bodyPr/>
      <a:lstStyle/>
      <a:p>
        <a:r>
          <a:rPr lang="ko-KR" altLang="en-US"/>
          <a:t>여기까지 하면 논리엔티티는 거의다한거라고 함</a:t>
        </a:r>
      </a:p>
    </p188:txBody>
  </p188:cm>
</p188:cmLst>
</file>

<file path=ppt/comments/modernComment_10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698F27-A24A-40C6-89A2-DB0CDFB1671F}" authorId="{9B88500E-549F-6D3D-DEDA-AFFD8A66AA80}" created="2021-11-08T07:40:30.948">
    <pc:sldMkLst xmlns:pc="http://schemas.microsoft.com/office/powerpoint/2013/main/command">
      <pc:docMk/>
      <pc:sldMk cId="0" sldId="258"/>
    </pc:sldMkLst>
    <p188:txBody>
      <a:bodyPr/>
      <a:lstStyle/>
      <a:p>
        <a:r>
          <a:rPr lang="ko-KR" altLang="en-US"/>
          <a:t>실제로 도메인이란 기본 정의가 아닌 데이터타입과 길이를 정의해놓는거임</a:t>
        </a:r>
      </a:p>
    </p188:txBody>
  </p188:cm>
</p188:cmLst>
</file>

<file path=ppt/comments/modernComment_10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B2F819-213D-4986-BCF2-6997D92CAF24}" authorId="{9B88500E-549F-6D3D-DEDA-AFFD8A66AA80}" created="2021-11-08T07:41:03.886">
    <pc:sldMkLst xmlns:pc="http://schemas.microsoft.com/office/powerpoint/2013/main/command">
      <pc:docMk/>
      <pc:sldMk cId="0" sldId="260"/>
    </pc:sldMkLst>
    <p188:txBody>
      <a:bodyPr/>
      <a:lstStyle/>
      <a:p>
        <a:r>
          <a:rPr lang="ko-KR" altLang="en-US"/>
          <a:t>속성마다 정의하는 방법과
도메인을 정의해두고 불러쓰는방식이 있음</a:t>
        </a:r>
      </a:p>
    </p188:txBody>
  </p188:cm>
</p188:cmLst>
</file>

<file path=ppt/comments/modernComment_10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6E7BBF3-644A-4B61-B2DC-C3F627E76EF4}" authorId="{9B88500E-549F-6D3D-DEDA-AFFD8A66AA80}" created="2021-11-08T07:41:21.465">
    <pc:sldMkLst xmlns:pc="http://schemas.microsoft.com/office/powerpoint/2013/main/command">
      <pc:docMk/>
      <pc:sldMk cId="0" sldId="263"/>
    </pc:sldMkLst>
    <p188:txBody>
      <a:bodyPr/>
      <a:lstStyle/>
      <a:p>
        <a:r>
          <a:rPr lang="ko-KR" altLang="en-US"/>
          <a:t>중복속성많으면 도메인하고 아니면 각자지정</a:t>
        </a:r>
      </a:p>
    </p188:txBody>
  </p188:cm>
</p188:cmLst>
</file>

<file path=ppt/comments/modernComment_10C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BCBDDC3-9054-4D53-9A08-1616D067ADA5}" authorId="{9B88500E-549F-6D3D-DEDA-AFFD8A66AA80}" created="2021-11-08T07:43:28.062">
    <pc:sldMkLst xmlns:pc="http://schemas.microsoft.com/office/powerpoint/2013/main/command">
      <pc:docMk/>
      <pc:sldMk cId="0" sldId="268"/>
    </pc:sldMkLst>
    <p188:txBody>
      <a:bodyPr/>
      <a:lstStyle/>
      <a:p>
        <a:r>
          <a:rPr lang="ko-KR" altLang="en-US"/>
          <a:t>각 속성마다 데이터타입 길이 디폴트값 값범위지정해주는거임</a:t>
        </a:r>
      </a:p>
    </p188:txBody>
  </p188:cm>
</p188:cmLst>
</file>

<file path=ppt/comments/modernComment_10D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660AFA0-0682-4D00-91B6-5C2827CD7F6D}" authorId="{9B88500E-549F-6D3D-DEDA-AFFD8A66AA80}" created="2021-11-08T07:43:43.859">
    <pc:sldMkLst xmlns:pc="http://schemas.microsoft.com/office/powerpoint/2013/main/command">
      <pc:docMk/>
      <pc:sldMk cId="0" sldId="269"/>
    </pc:sldMkLst>
    <p188:txBody>
      <a:bodyPr/>
      <a:lstStyle/>
      <a:p>
        <a:r>
          <a:rPr lang="ko-KR" altLang="en-US"/>
          <a:t>속성설명해주는거임</a:t>
        </a:r>
      </a:p>
    </p188:txBody>
  </p188:cm>
</p188:cmLst>
</file>

<file path=ppt/comments/modernComment_11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5A2293A-7BA9-4794-893F-A365E25C0F6B}" authorId="{9B88500E-549F-6D3D-DEDA-AFFD8A66AA80}" created="2021-11-08T07:44:23.516">
    <pc:sldMkLst xmlns:pc="http://schemas.microsoft.com/office/powerpoint/2013/main/command">
      <pc:docMk/>
      <pc:sldMk cId="0" sldId="272"/>
    </pc:sldMkLst>
    <p188:txBody>
      <a:bodyPr/>
      <a:lstStyle/>
      <a:p>
        <a:r>
          <a:rPr lang="ko-KR" altLang="en-US"/>
          <a:t>속성들에 공통된 방식으로 명명을 하거나 약어를 사용함</a:t>
        </a:r>
      </a:p>
    </p188:txBody>
  </p188:cm>
</p188:cmLst>
</file>

<file path=ppt/comments/modernComment_11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657E9A4-A702-4FE0-9F02-431EB6AA8581}" authorId="{9B88500E-549F-6D3D-DEDA-AFFD8A66AA80}" created="2021-11-08T07:45:18.970">
    <pc:sldMkLst xmlns:pc="http://schemas.microsoft.com/office/powerpoint/2013/main/command">
      <pc:docMk/>
      <pc:sldMk cId="0" sldId="273"/>
    </pc:sldMkLst>
    <p188:txBody>
      <a:bodyPr/>
      <a:lstStyle/>
      <a:p>
        <a:r>
          <a:rPr lang="ko-KR" altLang="en-US"/>
          <a:t>이름붙이고 설명쓰면됨</a:t>
        </a:r>
      </a:p>
    </p188:txBody>
  </p188:cm>
</p188:cmLst>
</file>

<file path=ppt/comments/modernComment_11F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DDFB7F8-7A1F-42F2-8989-B11763A4262B}" authorId="{9B88500E-549F-6D3D-DEDA-AFFD8A66AA80}" created="2021-11-08T07:45:54.862">
    <pc:sldMkLst xmlns:pc="http://schemas.microsoft.com/office/powerpoint/2013/main/command">
      <pc:docMk/>
      <pc:sldMk cId="0" sldId="287"/>
    </pc:sldMkLst>
    <p188:txBody>
      <a:bodyPr/>
      <a:lstStyle/>
      <a:p>
        <a:r>
          <a:rPr lang="ko-KR" altLang="en-US"/>
          <a:t>sql에서 무결성체크가능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7254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9832" y="143255"/>
            <a:ext cx="8772525" cy="6202680"/>
          </a:xfrm>
          <a:custGeom>
            <a:avLst/>
            <a:gdLst/>
            <a:ahLst/>
            <a:cxnLst/>
            <a:rect l="l" t="t" r="r" b="b"/>
            <a:pathLst>
              <a:path w="8772525" h="6202680">
                <a:moveTo>
                  <a:pt x="0" y="6202680"/>
                </a:moveTo>
                <a:lnTo>
                  <a:pt x="8772144" y="6202680"/>
                </a:lnTo>
                <a:lnTo>
                  <a:pt x="8772144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7254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9832" y="143255"/>
            <a:ext cx="8772525" cy="6202680"/>
          </a:xfrm>
          <a:custGeom>
            <a:avLst/>
            <a:gdLst/>
            <a:ahLst/>
            <a:cxnLst/>
            <a:rect l="l" t="t" r="r" b="b"/>
            <a:pathLst>
              <a:path w="8772525" h="6202680">
                <a:moveTo>
                  <a:pt x="0" y="6202680"/>
                </a:moveTo>
                <a:lnTo>
                  <a:pt x="8772144" y="6202680"/>
                </a:lnTo>
                <a:lnTo>
                  <a:pt x="8772144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0428" y="401319"/>
            <a:ext cx="7781925" cy="619760"/>
          </a:xfrm>
          <a:custGeom>
            <a:avLst/>
            <a:gdLst/>
            <a:ahLst/>
            <a:cxnLst/>
            <a:rect l="l" t="t" r="r" b="b"/>
            <a:pathLst>
              <a:path w="7781925" h="619760">
                <a:moveTo>
                  <a:pt x="7781544" y="0"/>
                </a:moveTo>
                <a:lnTo>
                  <a:pt x="7751572" y="0"/>
                </a:lnTo>
                <a:lnTo>
                  <a:pt x="7751572" y="5080"/>
                </a:lnTo>
                <a:lnTo>
                  <a:pt x="7751572" y="10160"/>
                </a:lnTo>
                <a:lnTo>
                  <a:pt x="7751572" y="589280"/>
                </a:lnTo>
                <a:lnTo>
                  <a:pt x="9144" y="589280"/>
                </a:lnTo>
                <a:lnTo>
                  <a:pt x="4572" y="589280"/>
                </a:lnTo>
                <a:lnTo>
                  <a:pt x="0" y="589280"/>
                </a:lnTo>
                <a:lnTo>
                  <a:pt x="0" y="609600"/>
                </a:lnTo>
                <a:lnTo>
                  <a:pt x="0" y="619760"/>
                </a:lnTo>
                <a:lnTo>
                  <a:pt x="7781544" y="619760"/>
                </a:lnTo>
                <a:lnTo>
                  <a:pt x="7781544" y="609600"/>
                </a:lnTo>
                <a:lnTo>
                  <a:pt x="7781544" y="10160"/>
                </a:lnTo>
                <a:lnTo>
                  <a:pt x="778154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9600" y="381000"/>
            <a:ext cx="7772400" cy="609600"/>
          </a:xfrm>
          <a:custGeom>
            <a:avLst/>
            <a:gdLst/>
            <a:ahLst/>
            <a:cxnLst/>
            <a:rect l="l" t="t" r="r" b="b"/>
            <a:pathLst>
              <a:path w="7772400" h="609600">
                <a:moveTo>
                  <a:pt x="0" y="609600"/>
                </a:moveTo>
                <a:lnTo>
                  <a:pt x="7772400" y="609600"/>
                </a:lnTo>
                <a:lnTo>
                  <a:pt x="7772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456946"/>
            <a:ext cx="270573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229" y="1733471"/>
            <a:ext cx="8257540" cy="3189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0873" y="6452315"/>
            <a:ext cx="2506980" cy="21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9009" y="6487099"/>
            <a:ext cx="2628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C_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D_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10_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11_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1_0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0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F_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" y="210311"/>
            <a:ext cx="8920480" cy="6362700"/>
            <a:chOff x="121920" y="2103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92024" y="2956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8772144" y="0"/>
                  </a:moveTo>
                  <a:lnTo>
                    <a:pt x="0" y="0"/>
                  </a:lnTo>
                  <a:lnTo>
                    <a:pt x="0" y="6202680"/>
                  </a:lnTo>
                  <a:lnTo>
                    <a:pt x="8772144" y="6202680"/>
                  </a:lnTo>
                  <a:lnTo>
                    <a:pt x="877214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2024" y="2956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970" y="2293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799" y="609600"/>
              <a:ext cx="1981200" cy="172821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8458" y="2563190"/>
            <a:ext cx="678688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10" dirty="0"/>
              <a:t>9장.</a:t>
            </a:r>
            <a:r>
              <a:rPr sz="3900" spc="-70" dirty="0"/>
              <a:t> </a:t>
            </a:r>
            <a:r>
              <a:rPr sz="3900" spc="20" dirty="0"/>
              <a:t>도메인과</a:t>
            </a:r>
            <a:r>
              <a:rPr sz="3900" spc="-130" dirty="0"/>
              <a:t> </a:t>
            </a:r>
            <a:r>
              <a:rPr sz="3900" spc="15" dirty="0"/>
              <a:t>용어사전의</a:t>
            </a:r>
            <a:r>
              <a:rPr sz="3900" spc="-130" dirty="0"/>
              <a:t> </a:t>
            </a:r>
            <a:r>
              <a:rPr sz="3900" spc="5" dirty="0"/>
              <a:t>정의</a:t>
            </a:r>
            <a:endParaRPr sz="3900"/>
          </a:p>
        </p:txBody>
      </p:sp>
      <p:grpSp>
        <p:nvGrpSpPr>
          <p:cNvPr id="8" name="object 8"/>
          <p:cNvGrpSpPr/>
          <p:nvPr/>
        </p:nvGrpSpPr>
        <p:grpSpPr>
          <a:xfrm>
            <a:off x="2814827" y="4262628"/>
            <a:ext cx="3895725" cy="2067560"/>
            <a:chOff x="2814827" y="4262628"/>
            <a:chExt cx="3895725" cy="2067560"/>
          </a:xfrm>
        </p:grpSpPr>
        <p:sp>
          <p:nvSpPr>
            <p:cNvPr id="9" name="object 9"/>
            <p:cNvSpPr/>
            <p:nvPr/>
          </p:nvSpPr>
          <p:spPr>
            <a:xfrm>
              <a:off x="2891028" y="4338320"/>
              <a:ext cx="3819525" cy="1991360"/>
            </a:xfrm>
            <a:custGeom>
              <a:avLst/>
              <a:gdLst/>
              <a:ahLst/>
              <a:cxnLst/>
              <a:rect l="l" t="t" r="r" b="b"/>
              <a:pathLst>
                <a:path w="3819525" h="1991360">
                  <a:moveTo>
                    <a:pt x="3819144" y="0"/>
                  </a:moveTo>
                  <a:lnTo>
                    <a:pt x="3738372" y="0"/>
                  </a:lnTo>
                  <a:lnTo>
                    <a:pt x="3738372" y="5080"/>
                  </a:lnTo>
                  <a:lnTo>
                    <a:pt x="3738372" y="10160"/>
                  </a:lnTo>
                  <a:lnTo>
                    <a:pt x="3738372" y="1910080"/>
                  </a:lnTo>
                  <a:lnTo>
                    <a:pt x="9144" y="1910080"/>
                  </a:lnTo>
                  <a:lnTo>
                    <a:pt x="4572" y="1910080"/>
                  </a:lnTo>
                  <a:lnTo>
                    <a:pt x="0" y="1910080"/>
                  </a:lnTo>
                  <a:lnTo>
                    <a:pt x="0" y="1981200"/>
                  </a:lnTo>
                  <a:lnTo>
                    <a:pt x="0" y="1991360"/>
                  </a:lnTo>
                  <a:lnTo>
                    <a:pt x="3819144" y="1991360"/>
                  </a:lnTo>
                  <a:lnTo>
                    <a:pt x="3819144" y="1981200"/>
                  </a:lnTo>
                  <a:lnTo>
                    <a:pt x="3819144" y="10160"/>
                  </a:lnTo>
                  <a:lnTo>
                    <a:pt x="3819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19399" y="4267200"/>
              <a:ext cx="3810000" cy="1981200"/>
            </a:xfrm>
            <a:custGeom>
              <a:avLst/>
              <a:gdLst/>
              <a:ahLst/>
              <a:cxnLst/>
              <a:rect l="l" t="t" r="r" b="b"/>
              <a:pathLst>
                <a:path w="3810000" h="1981200">
                  <a:moveTo>
                    <a:pt x="0" y="1981200"/>
                  </a:moveTo>
                  <a:lnTo>
                    <a:pt x="3810000" y="1981200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914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98394" y="4248759"/>
            <a:ext cx="3583304" cy="1428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5" dirty="0">
                <a:latin typeface="굴림"/>
                <a:cs typeface="굴림"/>
              </a:rPr>
              <a:t>도메인의</a:t>
            </a:r>
            <a:r>
              <a:rPr sz="2000" b="1" spc="-13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정의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0" dirty="0">
                <a:latin typeface="굴림"/>
                <a:cs typeface="굴림"/>
              </a:rPr>
              <a:t>용어사전의</a:t>
            </a:r>
            <a:r>
              <a:rPr sz="2000" b="1" spc="-12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정의</a:t>
            </a:r>
            <a:endParaRPr sz="2000">
              <a:latin typeface="굴림"/>
              <a:cs typeface="굴림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20" dirty="0">
                <a:latin typeface="굴림"/>
                <a:cs typeface="굴림"/>
              </a:rPr>
              <a:t>모델링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도구를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이용한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도메인 </a:t>
            </a:r>
            <a:r>
              <a:rPr sz="2000" b="1" spc="-635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의</a:t>
            </a:r>
            <a:r>
              <a:rPr sz="2000" b="1" spc="-4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작성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56946"/>
            <a:ext cx="30822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9.1</a:t>
            </a:r>
            <a:r>
              <a:rPr spc="-100" dirty="0"/>
              <a:t> </a:t>
            </a:r>
            <a:r>
              <a:rPr spc="20" dirty="0"/>
              <a:t>도메인의</a:t>
            </a:r>
            <a:r>
              <a:rPr spc="-114" dirty="0"/>
              <a:t> </a:t>
            </a:r>
            <a:r>
              <a:rPr spc="20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733471"/>
            <a:ext cx="3537585" cy="10490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도메인의</a:t>
            </a:r>
            <a:r>
              <a:rPr sz="2000" b="1" spc="-13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정의방법</a:t>
            </a:r>
            <a:endParaRPr sz="2000">
              <a:latin typeface="굴림"/>
              <a:cs typeface="굴림"/>
            </a:endParaRPr>
          </a:p>
          <a:p>
            <a:pPr marL="1068705" marR="5080" indent="-599440">
              <a:lnSpc>
                <a:spcPts val="2590"/>
              </a:lnSpc>
              <a:spcBef>
                <a:spcPts val="100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5" dirty="0">
                <a:latin typeface="굴림"/>
                <a:cs typeface="굴림"/>
              </a:rPr>
              <a:t>(2)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속성이름이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여러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단어를 </a:t>
            </a:r>
            <a:r>
              <a:rPr sz="1800" b="1" spc="-5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포함할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경우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분리한다.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43683" y="143255"/>
            <a:ext cx="6777355" cy="6611620"/>
            <a:chOff x="2043683" y="143255"/>
            <a:chExt cx="6777355" cy="6611620"/>
          </a:xfrm>
        </p:grpSpPr>
        <p:sp>
          <p:nvSpPr>
            <p:cNvPr id="5" name="object 5"/>
            <p:cNvSpPr/>
            <p:nvPr/>
          </p:nvSpPr>
          <p:spPr>
            <a:xfrm>
              <a:off x="3591305" y="6357365"/>
              <a:ext cx="4248150" cy="247650"/>
            </a:xfrm>
            <a:custGeom>
              <a:avLst/>
              <a:gdLst/>
              <a:ahLst/>
              <a:cxnLst/>
              <a:rect l="l" t="t" r="r" b="b"/>
              <a:pathLst>
                <a:path w="4248150" h="247650">
                  <a:moveTo>
                    <a:pt x="4171950" y="209550"/>
                  </a:moveTo>
                  <a:lnTo>
                    <a:pt x="0" y="209550"/>
                  </a:lnTo>
                  <a:lnTo>
                    <a:pt x="0" y="247650"/>
                  </a:lnTo>
                  <a:lnTo>
                    <a:pt x="4191000" y="247650"/>
                  </a:lnTo>
                  <a:lnTo>
                    <a:pt x="4198423" y="246152"/>
                  </a:lnTo>
                  <a:lnTo>
                    <a:pt x="4204477" y="242068"/>
                  </a:lnTo>
                  <a:lnTo>
                    <a:pt x="4208555" y="236012"/>
                  </a:lnTo>
                  <a:lnTo>
                    <a:pt x="4210050" y="228600"/>
                  </a:lnTo>
                  <a:lnTo>
                    <a:pt x="4171950" y="228600"/>
                  </a:lnTo>
                  <a:lnTo>
                    <a:pt x="4171950" y="209550"/>
                  </a:lnTo>
                  <a:close/>
                </a:path>
                <a:path w="4248150" h="247650">
                  <a:moveTo>
                    <a:pt x="4210050" y="95250"/>
                  </a:moveTo>
                  <a:lnTo>
                    <a:pt x="4171950" y="95250"/>
                  </a:lnTo>
                  <a:lnTo>
                    <a:pt x="4171950" y="228600"/>
                  </a:lnTo>
                  <a:lnTo>
                    <a:pt x="4191000" y="209550"/>
                  </a:lnTo>
                  <a:lnTo>
                    <a:pt x="4210050" y="209550"/>
                  </a:lnTo>
                  <a:lnTo>
                    <a:pt x="4210050" y="95250"/>
                  </a:lnTo>
                  <a:close/>
                </a:path>
                <a:path w="4248150" h="247650">
                  <a:moveTo>
                    <a:pt x="4210050" y="209550"/>
                  </a:moveTo>
                  <a:lnTo>
                    <a:pt x="4191000" y="209550"/>
                  </a:lnTo>
                  <a:lnTo>
                    <a:pt x="4171950" y="228600"/>
                  </a:lnTo>
                  <a:lnTo>
                    <a:pt x="4210050" y="228600"/>
                  </a:lnTo>
                  <a:lnTo>
                    <a:pt x="4210050" y="209550"/>
                  </a:lnTo>
                  <a:close/>
                </a:path>
                <a:path w="4248150" h="247650">
                  <a:moveTo>
                    <a:pt x="4191000" y="0"/>
                  </a:moveTo>
                  <a:lnTo>
                    <a:pt x="4133850" y="114300"/>
                  </a:lnTo>
                  <a:lnTo>
                    <a:pt x="4171950" y="114300"/>
                  </a:lnTo>
                  <a:lnTo>
                    <a:pt x="4171950" y="95250"/>
                  </a:lnTo>
                  <a:lnTo>
                    <a:pt x="4238625" y="95250"/>
                  </a:lnTo>
                  <a:lnTo>
                    <a:pt x="4191000" y="0"/>
                  </a:lnTo>
                  <a:close/>
                </a:path>
                <a:path w="4248150" h="247650">
                  <a:moveTo>
                    <a:pt x="4238625" y="95250"/>
                  </a:moveTo>
                  <a:lnTo>
                    <a:pt x="4210050" y="95250"/>
                  </a:lnTo>
                  <a:lnTo>
                    <a:pt x="4210050" y="114300"/>
                  </a:lnTo>
                  <a:lnTo>
                    <a:pt x="4248150" y="114300"/>
                  </a:lnTo>
                  <a:lnTo>
                    <a:pt x="4238625" y="9525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3683" y="6358127"/>
              <a:ext cx="1513840" cy="396240"/>
            </a:xfrm>
            <a:custGeom>
              <a:avLst/>
              <a:gdLst/>
              <a:ahLst/>
              <a:cxnLst/>
              <a:rect l="l" t="t" r="r" b="b"/>
              <a:pathLst>
                <a:path w="1513839" h="396240">
                  <a:moveTo>
                    <a:pt x="1513332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513332" y="396240"/>
                  </a:lnTo>
                  <a:lnTo>
                    <a:pt x="15133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1663" y="143255"/>
              <a:ext cx="3889247" cy="618591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983613" y="6465015"/>
            <a:ext cx="59182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450" i="1" spc="-50" dirty="0">
                <a:latin typeface="돋움"/>
                <a:cs typeface="돋움"/>
              </a:rPr>
              <a:t>의</a:t>
            </a:r>
            <a:r>
              <a:rPr sz="1450" i="1" spc="-45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정의</a:t>
            </a:r>
            <a:endParaRPr sz="1450">
              <a:latin typeface="돋움"/>
              <a:cs typeface="돋움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2170" y="6436330"/>
            <a:ext cx="13608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05"/>
              </a:lnSpc>
            </a:pPr>
            <a:r>
              <a:rPr sz="2000" b="1" spc="20" dirty="0">
                <a:solidFill>
                  <a:srgbClr val="3333CC"/>
                </a:solidFill>
                <a:latin typeface="돋움"/>
                <a:cs typeface="돋움"/>
              </a:rPr>
              <a:t>뒤칸이</a:t>
            </a:r>
            <a:r>
              <a:rPr sz="2000" b="1" spc="-14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돋움"/>
                <a:cs typeface="돋움"/>
              </a:rPr>
              <a:t>기준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873" y="6452315"/>
            <a:ext cx="191579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z="1450" i="1" spc="-35" dirty="0">
                <a:latin typeface="돋움"/>
                <a:cs typeface="돋움"/>
              </a:rPr>
              <a:t>9장.</a:t>
            </a:r>
            <a:r>
              <a:rPr sz="1450" i="1" spc="-60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도메인과</a:t>
            </a:r>
            <a:r>
              <a:rPr sz="1450" i="1" spc="-70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용어사전</a:t>
            </a:r>
            <a:endParaRPr sz="1450">
              <a:latin typeface="돋움"/>
              <a:cs typeface="돋움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04" y="57911"/>
            <a:ext cx="8920480" cy="6362700"/>
            <a:chOff x="108204" y="579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27254" y="769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832" y="1432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428" y="401319"/>
              <a:ext cx="7781925" cy="609600"/>
            </a:xfrm>
            <a:custGeom>
              <a:avLst/>
              <a:gdLst/>
              <a:ahLst/>
              <a:cxnLst/>
              <a:rect l="l" t="t" r="r" b="b"/>
              <a:pathLst>
                <a:path w="7781925" h="609600">
                  <a:moveTo>
                    <a:pt x="7781544" y="0"/>
                  </a:moveTo>
                  <a:lnTo>
                    <a:pt x="7751572" y="0"/>
                  </a:lnTo>
                  <a:lnTo>
                    <a:pt x="7751572" y="5080"/>
                  </a:lnTo>
                  <a:lnTo>
                    <a:pt x="7751572" y="10160"/>
                  </a:lnTo>
                  <a:lnTo>
                    <a:pt x="7751572" y="580390"/>
                  </a:lnTo>
                  <a:lnTo>
                    <a:pt x="9144" y="580390"/>
                  </a:lnTo>
                  <a:lnTo>
                    <a:pt x="4572" y="580390"/>
                  </a:lnTo>
                  <a:lnTo>
                    <a:pt x="0" y="580390"/>
                  </a:lnTo>
                  <a:lnTo>
                    <a:pt x="0" y="600710"/>
                  </a:lnTo>
                  <a:lnTo>
                    <a:pt x="0" y="609600"/>
                  </a:lnTo>
                  <a:lnTo>
                    <a:pt x="7781544" y="609600"/>
                  </a:lnTo>
                  <a:lnTo>
                    <a:pt x="7781544" y="60071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" y="381000"/>
              <a:ext cx="7772400" cy="600710"/>
            </a:xfrm>
            <a:custGeom>
              <a:avLst/>
              <a:gdLst/>
              <a:ahLst/>
              <a:cxnLst/>
              <a:rect l="l" t="t" r="r" b="b"/>
              <a:pathLst>
                <a:path w="7772400" h="600710">
                  <a:moveTo>
                    <a:pt x="0" y="600455"/>
                  </a:moveTo>
                  <a:lnTo>
                    <a:pt x="7772400" y="600455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04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340" y="452120"/>
            <a:ext cx="30822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9.1</a:t>
            </a:r>
            <a:r>
              <a:rPr spc="-100" dirty="0"/>
              <a:t> </a:t>
            </a:r>
            <a:r>
              <a:rPr spc="20" dirty="0"/>
              <a:t>도메인의</a:t>
            </a:r>
            <a:r>
              <a:rPr spc="-114" dirty="0"/>
              <a:t> </a:t>
            </a:r>
            <a:r>
              <a:rPr spc="20" dirty="0"/>
              <a:t>정의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353561" y="188976"/>
            <a:ext cx="5388610" cy="6416040"/>
            <a:chOff x="3353561" y="188976"/>
            <a:chExt cx="5388610" cy="641604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0036" y="188976"/>
              <a:ext cx="3881627" cy="61691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353561" y="6357366"/>
              <a:ext cx="4248150" cy="247650"/>
            </a:xfrm>
            <a:custGeom>
              <a:avLst/>
              <a:gdLst/>
              <a:ahLst/>
              <a:cxnLst/>
              <a:rect l="l" t="t" r="r" b="b"/>
              <a:pathLst>
                <a:path w="4248150" h="247650">
                  <a:moveTo>
                    <a:pt x="4171949" y="209550"/>
                  </a:moveTo>
                  <a:lnTo>
                    <a:pt x="0" y="209550"/>
                  </a:lnTo>
                  <a:lnTo>
                    <a:pt x="0" y="247650"/>
                  </a:lnTo>
                  <a:lnTo>
                    <a:pt x="4190999" y="247650"/>
                  </a:lnTo>
                  <a:lnTo>
                    <a:pt x="4198423" y="246152"/>
                  </a:lnTo>
                  <a:lnTo>
                    <a:pt x="4204477" y="242068"/>
                  </a:lnTo>
                  <a:lnTo>
                    <a:pt x="4208555" y="236012"/>
                  </a:lnTo>
                  <a:lnTo>
                    <a:pt x="4210049" y="228600"/>
                  </a:lnTo>
                  <a:lnTo>
                    <a:pt x="4171949" y="228600"/>
                  </a:lnTo>
                  <a:lnTo>
                    <a:pt x="4171949" y="209550"/>
                  </a:lnTo>
                  <a:close/>
                </a:path>
                <a:path w="4248150" h="247650">
                  <a:moveTo>
                    <a:pt x="4210049" y="95250"/>
                  </a:moveTo>
                  <a:lnTo>
                    <a:pt x="4171949" y="95250"/>
                  </a:lnTo>
                  <a:lnTo>
                    <a:pt x="4171949" y="228600"/>
                  </a:lnTo>
                  <a:lnTo>
                    <a:pt x="4190999" y="209550"/>
                  </a:lnTo>
                  <a:lnTo>
                    <a:pt x="4210049" y="209550"/>
                  </a:lnTo>
                  <a:lnTo>
                    <a:pt x="4210049" y="95250"/>
                  </a:lnTo>
                  <a:close/>
                </a:path>
                <a:path w="4248150" h="247650">
                  <a:moveTo>
                    <a:pt x="4210049" y="209550"/>
                  </a:moveTo>
                  <a:lnTo>
                    <a:pt x="4190999" y="209550"/>
                  </a:lnTo>
                  <a:lnTo>
                    <a:pt x="4171949" y="228600"/>
                  </a:lnTo>
                  <a:lnTo>
                    <a:pt x="4210049" y="228600"/>
                  </a:lnTo>
                  <a:lnTo>
                    <a:pt x="4210049" y="209550"/>
                  </a:lnTo>
                  <a:close/>
                </a:path>
                <a:path w="4248150" h="247650">
                  <a:moveTo>
                    <a:pt x="4190999" y="0"/>
                  </a:moveTo>
                  <a:lnTo>
                    <a:pt x="4133849" y="114300"/>
                  </a:lnTo>
                  <a:lnTo>
                    <a:pt x="4171949" y="114300"/>
                  </a:lnTo>
                  <a:lnTo>
                    <a:pt x="4171949" y="95250"/>
                  </a:lnTo>
                  <a:lnTo>
                    <a:pt x="4238624" y="95250"/>
                  </a:lnTo>
                  <a:lnTo>
                    <a:pt x="4190999" y="0"/>
                  </a:lnTo>
                  <a:close/>
                </a:path>
                <a:path w="4248150" h="247650">
                  <a:moveTo>
                    <a:pt x="4238624" y="95250"/>
                  </a:moveTo>
                  <a:lnTo>
                    <a:pt x="4210049" y="95250"/>
                  </a:lnTo>
                  <a:lnTo>
                    <a:pt x="4210049" y="114300"/>
                  </a:lnTo>
                  <a:lnTo>
                    <a:pt x="4248149" y="114300"/>
                  </a:lnTo>
                  <a:lnTo>
                    <a:pt x="4238624" y="9525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9740" y="1733471"/>
            <a:ext cx="3538854" cy="10490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도메인의</a:t>
            </a:r>
            <a:r>
              <a:rPr sz="2000" b="1" spc="-13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정의방법</a:t>
            </a:r>
            <a:endParaRPr sz="2000">
              <a:latin typeface="굴림"/>
              <a:cs typeface="굴림"/>
            </a:endParaRPr>
          </a:p>
          <a:p>
            <a:pPr marL="1068705" marR="5080" indent="-599440">
              <a:lnSpc>
                <a:spcPts val="2590"/>
              </a:lnSpc>
              <a:spcBef>
                <a:spcPts val="100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5" dirty="0">
                <a:latin typeface="굴림"/>
                <a:cs typeface="굴림"/>
              </a:rPr>
              <a:t>(3)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마지막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단어를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기준으로 </a:t>
            </a:r>
            <a:r>
              <a:rPr sz="1800" b="1" spc="-5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정렬한다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0245" y="6436330"/>
            <a:ext cx="5283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05"/>
              </a:lnSpc>
            </a:pPr>
            <a:r>
              <a:rPr sz="2000" b="1" spc="15" dirty="0">
                <a:solidFill>
                  <a:srgbClr val="3333CC"/>
                </a:solidFill>
                <a:latin typeface="돋움"/>
                <a:cs typeface="돋움"/>
              </a:rPr>
              <a:t>정렬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9.1</a:t>
            </a:r>
            <a:r>
              <a:rPr spc="-100" dirty="0"/>
              <a:t> </a:t>
            </a:r>
            <a:r>
              <a:rPr spc="20" dirty="0"/>
              <a:t>도메인의</a:t>
            </a:r>
            <a:r>
              <a:rPr spc="-120" dirty="0"/>
              <a:t> </a:t>
            </a:r>
            <a:r>
              <a:rPr spc="20" dirty="0"/>
              <a:t>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0790" y="523596"/>
            <a:ext cx="37719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b="1" spc="20" dirty="0">
                <a:solidFill>
                  <a:srgbClr val="3333CC"/>
                </a:solidFill>
                <a:latin typeface="굴림"/>
                <a:cs typeface="굴림"/>
              </a:rPr>
              <a:t>의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962071"/>
            <a:ext cx="2792095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도메인의</a:t>
            </a:r>
            <a:r>
              <a:rPr sz="2000" b="1" spc="-12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정의방법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5" dirty="0">
                <a:latin typeface="굴림"/>
                <a:cs typeface="굴림"/>
              </a:rPr>
              <a:t>(4)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도메인을</a:t>
            </a:r>
            <a:r>
              <a:rPr sz="1800" b="1" spc="-11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정한다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7891" y="243840"/>
            <a:ext cx="4968240" cy="60655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394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9.1</a:t>
            </a:r>
            <a:r>
              <a:rPr spc="-85" dirty="0"/>
              <a:t> </a:t>
            </a:r>
            <a:r>
              <a:rPr spc="20" dirty="0"/>
              <a:t>도메인의</a:t>
            </a:r>
            <a:r>
              <a:rPr spc="-105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962071"/>
            <a:ext cx="3185795" cy="13785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도메인의</a:t>
            </a:r>
            <a:r>
              <a:rPr sz="2000" b="1" spc="-12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정의방법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5" dirty="0">
                <a:latin typeface="굴림"/>
                <a:cs typeface="굴림"/>
              </a:rPr>
              <a:t>(5)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도메인만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모아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정리</a:t>
            </a:r>
            <a:endParaRPr sz="1800">
              <a:latin typeface="굴림"/>
              <a:cs typeface="굴림"/>
            </a:endParaRPr>
          </a:p>
          <a:p>
            <a:pPr marL="544195">
              <a:lnSpc>
                <a:spcPct val="100000"/>
              </a:lnSpc>
              <a:spcBef>
                <a:spcPts val="434"/>
              </a:spcBef>
            </a:pPr>
            <a:r>
              <a:rPr sz="1800" b="1" spc="10" dirty="0">
                <a:latin typeface="굴림"/>
                <a:cs typeface="굴림"/>
              </a:rPr>
              <a:t>(중복제거</a:t>
            </a:r>
            <a:r>
              <a:rPr sz="1800" b="1" spc="-114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데이터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타입,</a:t>
            </a:r>
            <a:endParaRPr sz="1800">
              <a:latin typeface="굴림"/>
              <a:cs typeface="굴림"/>
            </a:endParaRPr>
          </a:p>
          <a:p>
            <a:pPr marL="620395">
              <a:lnSpc>
                <a:spcPct val="100000"/>
              </a:lnSpc>
              <a:spcBef>
                <a:spcPts val="430"/>
              </a:spcBef>
            </a:pPr>
            <a:r>
              <a:rPr sz="1800" b="1" spc="20" dirty="0">
                <a:latin typeface="굴림"/>
                <a:cs typeface="굴림"/>
              </a:rPr>
              <a:t>길이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결정)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761" y="5715761"/>
            <a:ext cx="2136140" cy="400050"/>
          </a:xfrm>
          <a:custGeom>
            <a:avLst/>
            <a:gdLst/>
            <a:ahLst/>
            <a:cxnLst/>
            <a:rect l="l" t="t" r="r" b="b"/>
            <a:pathLst>
              <a:path w="2136140" h="400050">
                <a:moveTo>
                  <a:pt x="2059686" y="361950"/>
                </a:moveTo>
                <a:lnTo>
                  <a:pt x="0" y="361950"/>
                </a:lnTo>
                <a:lnTo>
                  <a:pt x="0" y="400050"/>
                </a:lnTo>
                <a:lnTo>
                  <a:pt x="2078736" y="400050"/>
                </a:lnTo>
                <a:lnTo>
                  <a:pt x="2086159" y="398552"/>
                </a:lnTo>
                <a:lnTo>
                  <a:pt x="2092213" y="394468"/>
                </a:lnTo>
                <a:lnTo>
                  <a:pt x="2096291" y="388412"/>
                </a:lnTo>
                <a:lnTo>
                  <a:pt x="2097786" y="381000"/>
                </a:lnTo>
                <a:lnTo>
                  <a:pt x="2059686" y="381000"/>
                </a:lnTo>
                <a:lnTo>
                  <a:pt x="2059686" y="361950"/>
                </a:lnTo>
                <a:close/>
              </a:path>
              <a:path w="2136140" h="400050">
                <a:moveTo>
                  <a:pt x="2097786" y="95250"/>
                </a:moveTo>
                <a:lnTo>
                  <a:pt x="2059686" y="95250"/>
                </a:lnTo>
                <a:lnTo>
                  <a:pt x="2059686" y="381000"/>
                </a:lnTo>
                <a:lnTo>
                  <a:pt x="2078736" y="361950"/>
                </a:lnTo>
                <a:lnTo>
                  <a:pt x="2097786" y="361950"/>
                </a:lnTo>
                <a:lnTo>
                  <a:pt x="2097786" y="95250"/>
                </a:lnTo>
                <a:close/>
              </a:path>
              <a:path w="2136140" h="400050">
                <a:moveTo>
                  <a:pt x="2097786" y="361950"/>
                </a:moveTo>
                <a:lnTo>
                  <a:pt x="2078736" y="361950"/>
                </a:lnTo>
                <a:lnTo>
                  <a:pt x="2059686" y="381000"/>
                </a:lnTo>
                <a:lnTo>
                  <a:pt x="2097786" y="381000"/>
                </a:lnTo>
                <a:lnTo>
                  <a:pt x="2097786" y="361950"/>
                </a:lnTo>
                <a:close/>
              </a:path>
              <a:path w="2136140" h="400050">
                <a:moveTo>
                  <a:pt x="2078736" y="0"/>
                </a:moveTo>
                <a:lnTo>
                  <a:pt x="2021586" y="114300"/>
                </a:lnTo>
                <a:lnTo>
                  <a:pt x="2059686" y="114300"/>
                </a:lnTo>
                <a:lnTo>
                  <a:pt x="2059686" y="95250"/>
                </a:lnTo>
                <a:lnTo>
                  <a:pt x="2126361" y="95250"/>
                </a:lnTo>
                <a:lnTo>
                  <a:pt x="2078736" y="0"/>
                </a:lnTo>
                <a:close/>
              </a:path>
              <a:path w="2136140" h="400050">
                <a:moveTo>
                  <a:pt x="2126361" y="95250"/>
                </a:moveTo>
                <a:lnTo>
                  <a:pt x="2097786" y="95250"/>
                </a:lnTo>
                <a:lnTo>
                  <a:pt x="2097786" y="114300"/>
                </a:lnTo>
                <a:lnTo>
                  <a:pt x="2135886" y="114300"/>
                </a:lnTo>
                <a:lnTo>
                  <a:pt x="2126361" y="9525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41194" y="5299405"/>
            <a:ext cx="103378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solidFill>
                  <a:srgbClr val="3333CC"/>
                </a:solidFill>
                <a:latin typeface="돋움"/>
                <a:cs typeface="돋움"/>
              </a:rPr>
              <a:t>용어</a:t>
            </a:r>
            <a:r>
              <a:rPr sz="2000" b="1" dirty="0">
                <a:solidFill>
                  <a:srgbClr val="3333CC"/>
                </a:solidFill>
                <a:latin typeface="돋움"/>
                <a:cs typeface="돋움"/>
              </a:rPr>
              <a:t>사</a:t>
            </a:r>
            <a:r>
              <a:rPr sz="2000" b="1" spc="20" dirty="0">
                <a:solidFill>
                  <a:srgbClr val="3333CC"/>
                </a:solidFill>
                <a:latin typeface="돋움"/>
                <a:cs typeface="돋움"/>
              </a:rPr>
              <a:t>전  </a:t>
            </a:r>
            <a:r>
              <a:rPr sz="2000" b="1" spc="25" dirty="0">
                <a:solidFill>
                  <a:srgbClr val="3333CC"/>
                </a:solidFill>
                <a:latin typeface="돋움"/>
                <a:cs typeface="돋움"/>
              </a:rPr>
              <a:t>정의 </a:t>
            </a:r>
            <a:r>
              <a:rPr sz="2000" b="1" spc="40" dirty="0">
                <a:solidFill>
                  <a:srgbClr val="3333CC"/>
                </a:solidFill>
                <a:latin typeface="돋움"/>
                <a:cs typeface="돋움"/>
              </a:rPr>
              <a:t>후 </a:t>
            </a:r>
            <a:r>
              <a:rPr sz="2000" b="1" spc="4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돋움"/>
                <a:cs typeface="돋움"/>
              </a:rPr>
              <a:t>작성</a:t>
            </a:r>
            <a:endParaRPr sz="2000">
              <a:latin typeface="돋움"/>
              <a:cs typeface="돋움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6243" y="1410152"/>
            <a:ext cx="5086460" cy="412886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9.2</a:t>
            </a:r>
            <a:r>
              <a:rPr spc="-85" dirty="0"/>
              <a:t> </a:t>
            </a:r>
            <a:r>
              <a:rPr spc="15" dirty="0"/>
              <a:t>용어사전의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7211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72110" algn="l"/>
              </a:tabLst>
            </a:pPr>
            <a:r>
              <a:rPr dirty="0"/>
              <a:t>용어사전(data</a:t>
            </a:r>
            <a:r>
              <a:rPr spc="-95" dirty="0"/>
              <a:t> </a:t>
            </a:r>
            <a:r>
              <a:rPr dirty="0"/>
              <a:t>dictionary)</a:t>
            </a:r>
            <a:r>
              <a:rPr spc="-65" dirty="0"/>
              <a:t> </a:t>
            </a:r>
            <a:r>
              <a:rPr spc="15" dirty="0"/>
              <a:t>이란</a:t>
            </a:r>
          </a:p>
          <a:p>
            <a:pPr marL="772795" marR="5080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72795" algn="l"/>
                <a:tab pos="773430" algn="l"/>
              </a:tabLst>
            </a:pPr>
            <a:r>
              <a:rPr sz="1800" b="1" spc="20" dirty="0">
                <a:latin typeface="굴림"/>
                <a:cs typeface="굴림"/>
              </a:rPr>
              <a:t>논리적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데이터베이스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설계나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물리적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데이터베이스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설계시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사용되는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용어들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의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의미를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정의해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놓은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문서</a:t>
            </a:r>
            <a:endParaRPr sz="1800">
              <a:latin typeface="굴림"/>
              <a:cs typeface="굴림"/>
            </a:endParaRPr>
          </a:p>
          <a:p>
            <a:pPr marL="77279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72795" algn="l"/>
                <a:tab pos="773430" algn="l"/>
              </a:tabLst>
            </a:pPr>
            <a:r>
              <a:rPr sz="1800" b="1" spc="25" dirty="0">
                <a:latin typeface="굴림"/>
                <a:cs typeface="굴림"/>
              </a:rPr>
              <a:t>용어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:</a:t>
            </a:r>
            <a:r>
              <a:rPr sz="1800" b="1" spc="-20" dirty="0">
                <a:latin typeface="굴림"/>
                <a:cs typeface="굴림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굴림"/>
                <a:cs typeface="굴림"/>
              </a:rPr>
              <a:t>엔티티(테이블)</a:t>
            </a:r>
            <a:r>
              <a:rPr sz="1800" b="1" spc="-6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이름,</a:t>
            </a:r>
            <a:r>
              <a:rPr sz="1800" b="1" spc="-6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dirty="0">
                <a:solidFill>
                  <a:srgbClr val="3333CC"/>
                </a:solidFill>
                <a:latin typeface="굴림"/>
                <a:cs typeface="굴림"/>
              </a:rPr>
              <a:t>속성(컬럼)</a:t>
            </a:r>
            <a:r>
              <a:rPr sz="1800" b="1" spc="-5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이름</a:t>
            </a:r>
            <a:endParaRPr sz="1800">
              <a:latin typeface="굴림"/>
              <a:cs typeface="굴림"/>
            </a:endParaRPr>
          </a:p>
          <a:p>
            <a:pPr marL="77279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72795" algn="l"/>
                <a:tab pos="773430" algn="l"/>
              </a:tabLst>
            </a:pPr>
            <a:r>
              <a:rPr sz="1800" b="1" spc="5" dirty="0">
                <a:latin typeface="굴림"/>
                <a:cs typeface="굴림"/>
              </a:rPr>
              <a:t>엔티티,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속성의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이름의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의미를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설명해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놓은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사전</a:t>
            </a:r>
            <a:endParaRPr sz="1800">
              <a:latin typeface="굴림"/>
              <a:cs typeface="굴림"/>
            </a:endParaRPr>
          </a:p>
          <a:p>
            <a:pPr marL="16510" lvl="1">
              <a:lnSpc>
                <a:spcPct val="100000"/>
              </a:lnSpc>
              <a:spcBef>
                <a:spcPts val="10"/>
              </a:spcBef>
              <a:buFont typeface=""/>
              <a:buChar char="–"/>
            </a:pPr>
            <a:endParaRPr sz="2350"/>
          </a:p>
          <a:p>
            <a:pPr marL="772795" lvl="1" indent="-287020">
              <a:lnSpc>
                <a:spcPct val="100000"/>
              </a:lnSpc>
              <a:buFont typeface=""/>
              <a:buChar char="–"/>
              <a:tabLst>
                <a:tab pos="772795" algn="l"/>
                <a:tab pos="773430" algn="l"/>
              </a:tabLst>
            </a:pPr>
            <a:r>
              <a:rPr sz="1800" b="1" spc="20" dirty="0">
                <a:latin typeface="굴림"/>
                <a:cs typeface="굴림"/>
              </a:rPr>
              <a:t>동일한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의미의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용어를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설계자들이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서로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다르게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사용함으로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인한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혼란을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방</a:t>
            </a:r>
            <a:endParaRPr sz="1800">
              <a:latin typeface="굴림"/>
              <a:cs typeface="굴림"/>
            </a:endParaRPr>
          </a:p>
          <a:p>
            <a:pPr marL="772795">
              <a:lnSpc>
                <a:spcPct val="100000"/>
              </a:lnSpc>
            </a:pPr>
            <a:r>
              <a:rPr sz="1800" spc="35" dirty="0"/>
              <a:t>지</a:t>
            </a:r>
            <a:endParaRPr sz="1800"/>
          </a:p>
          <a:p>
            <a:pPr marL="772795" marR="7937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72795" algn="l"/>
                <a:tab pos="773430" algn="l"/>
              </a:tabLst>
            </a:pPr>
            <a:r>
              <a:rPr sz="1800" b="1" spc="10" dirty="0">
                <a:latin typeface="굴림"/>
                <a:cs typeface="굴림"/>
              </a:rPr>
              <a:t>논리설계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단계에서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한글로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작성한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엔티티,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속성이름을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물리적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설계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단계에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서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영어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이름으로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바꿀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때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통일성을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기하려는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목적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9.2</a:t>
            </a:r>
            <a:r>
              <a:rPr spc="-85" dirty="0"/>
              <a:t> </a:t>
            </a:r>
            <a:r>
              <a:rPr spc="15" dirty="0"/>
              <a:t>용어사전의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793875"/>
            <a:ext cx="2452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용어사전의</a:t>
            </a:r>
            <a:r>
              <a:rPr sz="2000" b="1" spc="-15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필요성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2819400"/>
            <a:ext cx="1371600" cy="381000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6835">
              <a:lnSpc>
                <a:spcPts val="2860"/>
              </a:lnSpc>
              <a:spcBef>
                <a:spcPts val="140"/>
              </a:spcBef>
            </a:pPr>
            <a:r>
              <a:rPr sz="2400" dirty="0">
                <a:latin typeface="돋움"/>
                <a:cs typeface="돋움"/>
              </a:rPr>
              <a:t>고객주소</a:t>
            </a:r>
            <a:endParaRPr sz="2400">
              <a:latin typeface="돋움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1245" y="2806395"/>
            <a:ext cx="51892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돋움"/>
                <a:cs typeface="돋움"/>
              </a:rPr>
              <a:t>고객이</a:t>
            </a:r>
            <a:r>
              <a:rPr sz="1800" spc="-25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거주하는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곳의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주소?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돋움"/>
                <a:cs typeface="돋움"/>
              </a:rPr>
              <a:t>고객이</a:t>
            </a:r>
            <a:r>
              <a:rPr sz="1800" spc="-2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물건을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배달해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주도록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요청한</a:t>
            </a:r>
            <a:r>
              <a:rPr sz="1800" spc="-2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장소의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주소?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4343400"/>
            <a:ext cx="1371600" cy="381000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379730">
              <a:lnSpc>
                <a:spcPts val="2860"/>
              </a:lnSpc>
              <a:spcBef>
                <a:spcPts val="140"/>
              </a:spcBef>
            </a:pPr>
            <a:r>
              <a:rPr sz="2400" dirty="0">
                <a:latin typeface="돋움"/>
                <a:cs typeface="돋움"/>
              </a:rPr>
              <a:t>사번</a:t>
            </a:r>
            <a:endParaRPr sz="2400">
              <a:latin typeface="돋움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6196" y="4079824"/>
            <a:ext cx="7658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돋움"/>
                <a:cs typeface="돋움"/>
              </a:rPr>
              <a:t>e</a:t>
            </a:r>
            <a:r>
              <a:rPr sz="2000" spc="-10" dirty="0">
                <a:latin typeface="돋움"/>
                <a:cs typeface="돋움"/>
              </a:rPr>
              <a:t>mp</a:t>
            </a:r>
            <a:r>
              <a:rPr sz="2000" dirty="0">
                <a:latin typeface="돋움"/>
                <a:cs typeface="돋움"/>
              </a:rPr>
              <a:t>id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6196" y="4690109"/>
            <a:ext cx="7435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돋움"/>
                <a:cs typeface="돋움"/>
              </a:rPr>
              <a:t>s</a:t>
            </a:r>
            <a:r>
              <a:rPr sz="2000" spc="-10" dirty="0">
                <a:latin typeface="돋움"/>
                <a:cs typeface="돋움"/>
              </a:rPr>
              <a:t>a</a:t>
            </a:r>
            <a:r>
              <a:rPr sz="2000" dirty="0">
                <a:latin typeface="돋움"/>
                <a:cs typeface="돋움"/>
              </a:rPr>
              <a:t>bun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3571" y="4324857"/>
            <a:ext cx="613410" cy="552450"/>
          </a:xfrm>
          <a:custGeom>
            <a:avLst/>
            <a:gdLst/>
            <a:ahLst/>
            <a:cxnLst/>
            <a:rect l="l" t="t" r="r" b="b"/>
            <a:pathLst>
              <a:path w="613410" h="552450">
                <a:moveTo>
                  <a:pt x="613029" y="18542"/>
                </a:moveTo>
                <a:lnTo>
                  <a:pt x="529844" y="0"/>
                </a:lnTo>
                <a:lnTo>
                  <a:pt x="537578" y="30899"/>
                </a:lnTo>
                <a:lnTo>
                  <a:pt x="1905" y="164719"/>
                </a:lnTo>
                <a:lnTo>
                  <a:pt x="3403" y="170878"/>
                </a:lnTo>
                <a:lnTo>
                  <a:pt x="0" y="176276"/>
                </a:lnTo>
                <a:lnTo>
                  <a:pt x="545020" y="516928"/>
                </a:lnTo>
                <a:lnTo>
                  <a:pt x="528193" y="543814"/>
                </a:lnTo>
                <a:lnTo>
                  <a:pt x="613029" y="551942"/>
                </a:lnTo>
                <a:lnTo>
                  <a:pt x="595693" y="523621"/>
                </a:lnTo>
                <a:lnTo>
                  <a:pt x="568579" y="479298"/>
                </a:lnTo>
                <a:lnTo>
                  <a:pt x="551713" y="506234"/>
                </a:lnTo>
                <a:lnTo>
                  <a:pt x="19418" y="173545"/>
                </a:lnTo>
                <a:lnTo>
                  <a:pt x="540651" y="43218"/>
                </a:lnTo>
                <a:lnTo>
                  <a:pt x="548386" y="74041"/>
                </a:lnTo>
                <a:lnTo>
                  <a:pt x="602221" y="27813"/>
                </a:lnTo>
                <a:lnTo>
                  <a:pt x="613029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9.2</a:t>
            </a:r>
            <a:r>
              <a:rPr spc="-85" dirty="0"/>
              <a:t> </a:t>
            </a:r>
            <a:r>
              <a:rPr spc="15" dirty="0"/>
              <a:t>용어사전의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962071"/>
            <a:ext cx="4532630" cy="23666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용어사전의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정의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방법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도메인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정의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단계의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(2)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까지는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동일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5" dirty="0">
                <a:solidFill>
                  <a:srgbClr val="FF3300"/>
                </a:solidFill>
                <a:latin typeface="굴림"/>
                <a:cs typeface="굴림"/>
              </a:rPr>
              <a:t>도메인과는</a:t>
            </a:r>
            <a:r>
              <a:rPr sz="1800" b="1" spc="-105" dirty="0">
                <a:solidFill>
                  <a:srgbClr val="FF3300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FF3300"/>
                </a:solidFill>
                <a:latin typeface="굴림"/>
                <a:cs typeface="굴림"/>
              </a:rPr>
              <a:t>다르게</a:t>
            </a:r>
            <a:r>
              <a:rPr sz="1800" b="1" spc="-100" dirty="0">
                <a:solidFill>
                  <a:srgbClr val="FF3300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FF3300"/>
                </a:solidFill>
                <a:latin typeface="굴림"/>
                <a:cs typeface="굴림"/>
              </a:rPr>
              <a:t>엔티티</a:t>
            </a:r>
            <a:r>
              <a:rPr sz="1800" b="1" spc="-100" dirty="0">
                <a:solidFill>
                  <a:srgbClr val="FF3300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FF3300"/>
                </a:solidFill>
                <a:latin typeface="굴림"/>
                <a:cs typeface="굴림"/>
              </a:rPr>
              <a:t>이름도</a:t>
            </a:r>
            <a:endParaRPr sz="1800">
              <a:latin typeface="굴림"/>
              <a:cs typeface="굴림"/>
            </a:endParaRPr>
          </a:p>
          <a:p>
            <a:pPr marL="1227455">
              <a:lnSpc>
                <a:spcPct val="100000"/>
              </a:lnSpc>
              <a:spcBef>
                <a:spcPts val="430"/>
              </a:spcBef>
            </a:pPr>
            <a:r>
              <a:rPr sz="1800" b="1" spc="5" dirty="0">
                <a:solidFill>
                  <a:srgbClr val="FF3300"/>
                </a:solidFill>
                <a:latin typeface="굴림"/>
                <a:cs typeface="굴림"/>
              </a:rPr>
              <a:t>리스트에</a:t>
            </a:r>
            <a:r>
              <a:rPr sz="1800" b="1" spc="-105" dirty="0">
                <a:solidFill>
                  <a:srgbClr val="FF3300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FF3300"/>
                </a:solidFill>
                <a:latin typeface="굴림"/>
                <a:cs typeface="굴림"/>
              </a:rPr>
              <a:t>포함</a:t>
            </a:r>
            <a:r>
              <a:rPr sz="1800" b="1" spc="-90" dirty="0">
                <a:solidFill>
                  <a:srgbClr val="FF3300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FF3300"/>
                </a:solidFill>
                <a:latin typeface="굴림"/>
                <a:cs typeface="굴림"/>
              </a:rPr>
              <a:t>시킨다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분리된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단어들을</a:t>
            </a:r>
            <a:r>
              <a:rPr sz="1800" b="1" spc="-9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u="sng" spc="2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굴림"/>
                <a:cs typeface="굴림"/>
              </a:rPr>
              <a:t>모두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모아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정렬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30" dirty="0">
                <a:latin typeface="굴림"/>
                <a:cs typeface="굴림"/>
              </a:rPr>
              <a:t>각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단어에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대해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영어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단어를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붙이고</a:t>
            </a:r>
            <a:endParaRPr sz="1800">
              <a:latin typeface="굴림"/>
              <a:cs typeface="굴림"/>
            </a:endParaRPr>
          </a:p>
          <a:p>
            <a:pPr marL="769620">
              <a:lnSpc>
                <a:spcPct val="100000"/>
              </a:lnSpc>
              <a:spcBef>
                <a:spcPts val="434"/>
              </a:spcBef>
            </a:pPr>
            <a:r>
              <a:rPr sz="1800" b="1" spc="10" dirty="0">
                <a:latin typeface="굴림"/>
                <a:cs typeface="굴림"/>
              </a:rPr>
              <a:t>용어의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의미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설명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31664" y="143255"/>
            <a:ext cx="3889375" cy="6582409"/>
            <a:chOff x="4931664" y="143255"/>
            <a:chExt cx="3889375" cy="6582409"/>
          </a:xfrm>
        </p:grpSpPr>
        <p:sp>
          <p:nvSpPr>
            <p:cNvPr id="5" name="object 5"/>
            <p:cNvSpPr/>
            <p:nvPr/>
          </p:nvSpPr>
          <p:spPr>
            <a:xfrm>
              <a:off x="6172962" y="6325361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1828799" y="0"/>
                  </a:moveTo>
                  <a:lnTo>
                    <a:pt x="1823358" y="50641"/>
                  </a:lnTo>
                  <a:lnTo>
                    <a:pt x="1808000" y="96147"/>
                  </a:lnTo>
                  <a:lnTo>
                    <a:pt x="1784175" y="134702"/>
                  </a:lnTo>
                  <a:lnTo>
                    <a:pt x="1753333" y="164490"/>
                  </a:lnTo>
                  <a:lnTo>
                    <a:pt x="1716925" y="183694"/>
                  </a:lnTo>
                  <a:lnTo>
                    <a:pt x="1676399" y="190499"/>
                  </a:lnTo>
                  <a:lnTo>
                    <a:pt x="1066799" y="190499"/>
                  </a:lnTo>
                  <a:lnTo>
                    <a:pt x="1026274" y="197305"/>
                  </a:lnTo>
                  <a:lnTo>
                    <a:pt x="989866" y="216509"/>
                  </a:lnTo>
                  <a:lnTo>
                    <a:pt x="959024" y="246297"/>
                  </a:lnTo>
                  <a:lnTo>
                    <a:pt x="935199" y="284852"/>
                  </a:lnTo>
                  <a:lnTo>
                    <a:pt x="919841" y="330358"/>
                  </a:lnTo>
                  <a:lnTo>
                    <a:pt x="914399" y="381000"/>
                  </a:lnTo>
                  <a:lnTo>
                    <a:pt x="908958" y="330358"/>
                  </a:lnTo>
                  <a:lnTo>
                    <a:pt x="893600" y="284852"/>
                  </a:lnTo>
                  <a:lnTo>
                    <a:pt x="869775" y="246297"/>
                  </a:lnTo>
                  <a:lnTo>
                    <a:pt x="838933" y="216509"/>
                  </a:lnTo>
                  <a:lnTo>
                    <a:pt x="802525" y="197305"/>
                  </a:lnTo>
                  <a:lnTo>
                    <a:pt x="761999" y="190499"/>
                  </a:lnTo>
                  <a:lnTo>
                    <a:pt x="152400" y="190499"/>
                  </a:lnTo>
                  <a:lnTo>
                    <a:pt x="111874" y="183694"/>
                  </a:lnTo>
                  <a:lnTo>
                    <a:pt x="75466" y="164490"/>
                  </a:lnTo>
                  <a:lnTo>
                    <a:pt x="44624" y="134702"/>
                  </a:lnTo>
                  <a:lnTo>
                    <a:pt x="20799" y="96147"/>
                  </a:lnTo>
                  <a:lnTo>
                    <a:pt x="5441" y="5064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1664" y="143255"/>
              <a:ext cx="3889247" cy="618591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9.2</a:t>
            </a:r>
            <a:r>
              <a:rPr spc="-85" dirty="0"/>
              <a:t> </a:t>
            </a:r>
            <a:r>
              <a:rPr spc="15" dirty="0"/>
              <a:t>용어사전의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733471"/>
            <a:ext cx="7122159" cy="23660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명명규칙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용어에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대해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영어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이름을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붙이는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규칙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여러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단어로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구성된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용어의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정의에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적용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Font typeface="Times New Roman"/>
              <a:buChar char="•"/>
              <a:tabLst>
                <a:tab pos="1155700" algn="l"/>
                <a:tab pos="1156335" algn="l"/>
                <a:tab pos="3248660" algn="l"/>
              </a:tabLst>
            </a:pPr>
            <a:r>
              <a:rPr sz="1800" b="1" spc="10" dirty="0">
                <a:latin typeface="굴림"/>
                <a:cs typeface="굴림"/>
              </a:rPr>
              <a:t>“이메일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수신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거부”	: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email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receive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deny</a:t>
            </a:r>
            <a:endParaRPr sz="1800">
              <a:latin typeface="굴림"/>
              <a:cs typeface="굴림"/>
            </a:endParaRPr>
          </a:p>
          <a:p>
            <a:pPr marL="1612900" lvl="3" indent="-229235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1613535" algn="l"/>
              </a:tabLst>
            </a:pPr>
            <a:r>
              <a:rPr sz="1800" b="1" dirty="0">
                <a:latin typeface="굴림"/>
                <a:cs typeface="굴림"/>
              </a:rPr>
              <a:t>email_receive_deny</a:t>
            </a:r>
            <a:endParaRPr sz="1800">
              <a:latin typeface="굴림"/>
              <a:cs typeface="굴림"/>
            </a:endParaRPr>
          </a:p>
          <a:p>
            <a:pPr marL="1612900" lvl="3" indent="-229235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1613535" algn="l"/>
              </a:tabLst>
            </a:pPr>
            <a:r>
              <a:rPr sz="1800" b="1" dirty="0">
                <a:latin typeface="굴림"/>
                <a:cs typeface="굴림"/>
              </a:rPr>
              <a:t>email_rcv_deny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자주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쓰이는데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영어단어가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긴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경우는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약어를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정의하여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사용한다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0248" y="4462810"/>
            <a:ext cx="4204592" cy="175534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9.2</a:t>
            </a:r>
            <a:r>
              <a:rPr spc="-85" dirty="0"/>
              <a:t> </a:t>
            </a:r>
            <a:r>
              <a:rPr spc="15" dirty="0"/>
              <a:t>용어사전의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793875"/>
            <a:ext cx="19519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용어사전의</a:t>
            </a:r>
            <a:r>
              <a:rPr sz="2000" b="1" spc="-155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예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0775" y="5817514"/>
            <a:ext cx="3582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돋움"/>
                <a:cs typeface="돋움"/>
              </a:rPr>
              <a:t>의미가</a:t>
            </a:r>
            <a:r>
              <a:rPr sz="2000" spc="-40" dirty="0">
                <a:latin typeface="돋움"/>
                <a:cs typeface="돋움"/>
              </a:rPr>
              <a:t> </a:t>
            </a:r>
            <a:r>
              <a:rPr sz="2000" dirty="0">
                <a:latin typeface="돋움"/>
                <a:cs typeface="돋움"/>
              </a:rPr>
              <a:t>동일한</a:t>
            </a:r>
            <a:r>
              <a:rPr sz="2000" spc="-35" dirty="0">
                <a:latin typeface="돋움"/>
                <a:cs typeface="돋움"/>
              </a:rPr>
              <a:t> </a:t>
            </a:r>
            <a:r>
              <a:rPr sz="2000" dirty="0">
                <a:latin typeface="돋움"/>
                <a:cs typeface="돋움"/>
              </a:rPr>
              <a:t>용어는</a:t>
            </a:r>
            <a:r>
              <a:rPr sz="2000" spc="-25" dirty="0">
                <a:latin typeface="돋움"/>
                <a:cs typeface="돋움"/>
              </a:rPr>
              <a:t> </a:t>
            </a:r>
            <a:r>
              <a:rPr sz="2000" dirty="0">
                <a:latin typeface="돋움"/>
                <a:cs typeface="돋움"/>
              </a:rPr>
              <a:t>통일한다</a:t>
            </a:r>
            <a:endParaRPr sz="2000">
              <a:latin typeface="돋움"/>
              <a:cs typeface="돋움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5149" y="1622507"/>
            <a:ext cx="5351138" cy="408286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9.2</a:t>
            </a:r>
            <a:r>
              <a:rPr spc="-85" dirty="0"/>
              <a:t> </a:t>
            </a:r>
            <a:r>
              <a:rPr spc="15" dirty="0"/>
              <a:t>용어사전의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733524"/>
            <a:ext cx="2534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 marR="5080" indent="-247015">
              <a:lnSpc>
                <a:spcPct val="12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5" dirty="0">
                <a:latin typeface="굴림"/>
                <a:cs typeface="굴림"/>
              </a:rPr>
              <a:t>용어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사전을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이용해 </a:t>
            </a:r>
            <a:r>
              <a:rPr sz="2000" b="1" spc="-64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도메인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정의서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완성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19541" y="571500"/>
            <a:ext cx="5436235" cy="5697220"/>
            <a:chOff x="3319541" y="571500"/>
            <a:chExt cx="5436235" cy="5697220"/>
          </a:xfrm>
        </p:grpSpPr>
        <p:sp>
          <p:nvSpPr>
            <p:cNvPr id="5" name="object 5"/>
            <p:cNvSpPr/>
            <p:nvPr/>
          </p:nvSpPr>
          <p:spPr>
            <a:xfrm>
              <a:off x="4496562" y="5868161"/>
              <a:ext cx="1295400" cy="381000"/>
            </a:xfrm>
            <a:custGeom>
              <a:avLst/>
              <a:gdLst/>
              <a:ahLst/>
              <a:cxnLst/>
              <a:rect l="l" t="t" r="r" b="b"/>
              <a:pathLst>
                <a:path w="1295400" h="381000">
                  <a:moveTo>
                    <a:pt x="1295400" y="0"/>
                  </a:moveTo>
                  <a:lnTo>
                    <a:pt x="1289891" y="60211"/>
                  </a:lnTo>
                  <a:lnTo>
                    <a:pt x="1274555" y="112505"/>
                  </a:lnTo>
                  <a:lnTo>
                    <a:pt x="1251179" y="153743"/>
                  </a:lnTo>
                  <a:lnTo>
                    <a:pt x="1221548" y="180787"/>
                  </a:lnTo>
                  <a:lnTo>
                    <a:pt x="1187450" y="190500"/>
                  </a:lnTo>
                  <a:lnTo>
                    <a:pt x="755650" y="190500"/>
                  </a:lnTo>
                  <a:lnTo>
                    <a:pt x="721551" y="200212"/>
                  </a:lnTo>
                  <a:lnTo>
                    <a:pt x="691920" y="227256"/>
                  </a:lnTo>
                  <a:lnTo>
                    <a:pt x="668544" y="268494"/>
                  </a:lnTo>
                  <a:lnTo>
                    <a:pt x="653208" y="320788"/>
                  </a:lnTo>
                  <a:lnTo>
                    <a:pt x="647700" y="381000"/>
                  </a:lnTo>
                  <a:lnTo>
                    <a:pt x="642191" y="320788"/>
                  </a:lnTo>
                  <a:lnTo>
                    <a:pt x="626855" y="268494"/>
                  </a:lnTo>
                  <a:lnTo>
                    <a:pt x="603479" y="227256"/>
                  </a:lnTo>
                  <a:lnTo>
                    <a:pt x="573848" y="200212"/>
                  </a:lnTo>
                  <a:lnTo>
                    <a:pt x="539750" y="190500"/>
                  </a:lnTo>
                  <a:lnTo>
                    <a:pt x="107950" y="190500"/>
                  </a:lnTo>
                  <a:lnTo>
                    <a:pt x="73851" y="180787"/>
                  </a:lnTo>
                  <a:lnTo>
                    <a:pt x="44220" y="153743"/>
                  </a:lnTo>
                  <a:lnTo>
                    <a:pt x="20844" y="112505"/>
                  </a:lnTo>
                  <a:lnTo>
                    <a:pt x="5508" y="6021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9541" y="1527334"/>
              <a:ext cx="5249640" cy="42636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6779" y="571500"/>
              <a:ext cx="228600" cy="2286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75279" y="2282951"/>
          <a:ext cx="1087755" cy="122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46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(6장)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 gridSpan="2"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30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462593" y="985837"/>
            <a:ext cx="1177925" cy="568960"/>
            <a:chOff x="2462593" y="985837"/>
            <a:chExt cx="1177925" cy="568960"/>
          </a:xfrm>
        </p:grpSpPr>
        <p:sp>
          <p:nvSpPr>
            <p:cNvPr id="4" name="object 4"/>
            <p:cNvSpPr/>
            <p:nvPr/>
          </p:nvSpPr>
          <p:spPr>
            <a:xfrm>
              <a:off x="2488184" y="10109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7355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299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2999" y="533400"/>
                  </a:lnTo>
                  <a:lnTo>
                    <a:pt x="114299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67355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2999" y="533400"/>
                  </a:lnTo>
                  <a:lnTo>
                    <a:pt x="1142999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71927" y="10665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업무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분석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(5장)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00309" y="985837"/>
            <a:ext cx="1177925" cy="568960"/>
            <a:chOff x="4000309" y="985837"/>
            <a:chExt cx="1177925" cy="568960"/>
          </a:xfrm>
        </p:grpSpPr>
        <p:sp>
          <p:nvSpPr>
            <p:cNvPr id="9" name="object 9"/>
            <p:cNvSpPr/>
            <p:nvPr/>
          </p:nvSpPr>
          <p:spPr>
            <a:xfrm>
              <a:off x="4025900" y="10109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05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05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09644" y="10665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논리적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spc="-10" dirty="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설계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24309" y="985837"/>
            <a:ext cx="1177925" cy="568960"/>
            <a:chOff x="5524309" y="985837"/>
            <a:chExt cx="1177925" cy="568960"/>
          </a:xfrm>
        </p:grpSpPr>
        <p:sp>
          <p:nvSpPr>
            <p:cNvPr id="14" name="object 14"/>
            <p:cNvSpPr/>
            <p:nvPr/>
          </p:nvSpPr>
          <p:spPr>
            <a:xfrm>
              <a:off x="5549900" y="10109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9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9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33644" y="10665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물리적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spc="-10" dirty="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marL="167640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설계</a:t>
            </a:r>
            <a:r>
              <a:rPr sz="1200" spc="-50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(11장)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48309" y="985837"/>
            <a:ext cx="1177925" cy="568960"/>
            <a:chOff x="7048309" y="985837"/>
            <a:chExt cx="1177925" cy="568960"/>
          </a:xfrm>
        </p:grpSpPr>
        <p:sp>
          <p:nvSpPr>
            <p:cNvPr id="19" name="object 19"/>
            <p:cNvSpPr/>
            <p:nvPr/>
          </p:nvSpPr>
          <p:spPr>
            <a:xfrm>
              <a:off x="7073900" y="10109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53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53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057643" y="10665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 marR="101600" indent="-58419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데이터베이스  구축</a:t>
            </a:r>
            <a:r>
              <a:rPr sz="1200" spc="-45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(12장)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71116" y="1223771"/>
            <a:ext cx="4986655" cy="81280"/>
          </a:xfrm>
          <a:custGeom>
            <a:avLst/>
            <a:gdLst/>
            <a:ahLst/>
            <a:cxnLst/>
            <a:rect l="l" t="t" r="r" b="b"/>
            <a:pathLst>
              <a:path w="4986655" h="81280">
                <a:moveTo>
                  <a:pt x="50800" y="36322"/>
                </a:moveTo>
                <a:lnTo>
                  <a:pt x="0" y="36322"/>
                </a:lnTo>
                <a:lnTo>
                  <a:pt x="0" y="49022"/>
                </a:lnTo>
                <a:lnTo>
                  <a:pt x="50800" y="49022"/>
                </a:lnTo>
                <a:lnTo>
                  <a:pt x="50800" y="36322"/>
                </a:lnTo>
                <a:close/>
              </a:path>
              <a:path w="4986655" h="81280">
                <a:moveTo>
                  <a:pt x="139700" y="36322"/>
                </a:moveTo>
                <a:lnTo>
                  <a:pt x="88900" y="36322"/>
                </a:lnTo>
                <a:lnTo>
                  <a:pt x="88900" y="49022"/>
                </a:lnTo>
                <a:lnTo>
                  <a:pt x="139700" y="49022"/>
                </a:lnTo>
                <a:lnTo>
                  <a:pt x="139700" y="36322"/>
                </a:lnTo>
                <a:close/>
              </a:path>
              <a:path w="4986655" h="81280">
                <a:moveTo>
                  <a:pt x="228600" y="36322"/>
                </a:moveTo>
                <a:lnTo>
                  <a:pt x="177800" y="36322"/>
                </a:lnTo>
                <a:lnTo>
                  <a:pt x="177800" y="49022"/>
                </a:lnTo>
                <a:lnTo>
                  <a:pt x="228600" y="49022"/>
                </a:lnTo>
                <a:lnTo>
                  <a:pt x="228600" y="36322"/>
                </a:lnTo>
                <a:close/>
              </a:path>
              <a:path w="4986655" h="81280">
                <a:moveTo>
                  <a:pt x="381000" y="42672"/>
                </a:moveTo>
                <a:lnTo>
                  <a:pt x="368300" y="36322"/>
                </a:lnTo>
                <a:lnTo>
                  <a:pt x="304800" y="4572"/>
                </a:lnTo>
                <a:lnTo>
                  <a:pt x="304800" y="36322"/>
                </a:lnTo>
                <a:lnTo>
                  <a:pt x="266700" y="36322"/>
                </a:lnTo>
                <a:lnTo>
                  <a:pt x="266700" y="49022"/>
                </a:lnTo>
                <a:lnTo>
                  <a:pt x="304800" y="49022"/>
                </a:lnTo>
                <a:lnTo>
                  <a:pt x="304800" y="80772"/>
                </a:lnTo>
                <a:lnTo>
                  <a:pt x="368300" y="49022"/>
                </a:lnTo>
                <a:lnTo>
                  <a:pt x="381000" y="42672"/>
                </a:lnTo>
                <a:close/>
              </a:path>
              <a:path w="4986655" h="81280">
                <a:moveTo>
                  <a:pt x="1938528" y="42672"/>
                </a:moveTo>
                <a:lnTo>
                  <a:pt x="1925828" y="36322"/>
                </a:lnTo>
                <a:lnTo>
                  <a:pt x="1862328" y="4572"/>
                </a:lnTo>
                <a:lnTo>
                  <a:pt x="1862328" y="36322"/>
                </a:lnTo>
                <a:lnTo>
                  <a:pt x="1557528" y="36322"/>
                </a:lnTo>
                <a:lnTo>
                  <a:pt x="1557528" y="49022"/>
                </a:lnTo>
                <a:lnTo>
                  <a:pt x="1862328" y="49022"/>
                </a:lnTo>
                <a:lnTo>
                  <a:pt x="1862328" y="80772"/>
                </a:lnTo>
                <a:lnTo>
                  <a:pt x="1925828" y="49022"/>
                </a:lnTo>
                <a:lnTo>
                  <a:pt x="1938528" y="42672"/>
                </a:lnTo>
                <a:close/>
              </a:path>
              <a:path w="4986655" h="81280">
                <a:moveTo>
                  <a:pt x="3462528" y="38100"/>
                </a:moveTo>
                <a:lnTo>
                  <a:pt x="3449828" y="31750"/>
                </a:lnTo>
                <a:lnTo>
                  <a:pt x="3386328" y="0"/>
                </a:lnTo>
                <a:lnTo>
                  <a:pt x="3386328" y="31750"/>
                </a:lnTo>
                <a:lnTo>
                  <a:pt x="3081528" y="31750"/>
                </a:lnTo>
                <a:lnTo>
                  <a:pt x="3081528" y="44450"/>
                </a:lnTo>
                <a:lnTo>
                  <a:pt x="3386328" y="44450"/>
                </a:lnTo>
                <a:lnTo>
                  <a:pt x="3386328" y="76200"/>
                </a:lnTo>
                <a:lnTo>
                  <a:pt x="3449828" y="44450"/>
                </a:lnTo>
                <a:lnTo>
                  <a:pt x="3462528" y="38100"/>
                </a:lnTo>
                <a:close/>
              </a:path>
              <a:path w="4986655" h="81280">
                <a:moveTo>
                  <a:pt x="4986528" y="38100"/>
                </a:moveTo>
                <a:lnTo>
                  <a:pt x="4973828" y="31750"/>
                </a:lnTo>
                <a:lnTo>
                  <a:pt x="4910328" y="0"/>
                </a:lnTo>
                <a:lnTo>
                  <a:pt x="4910328" y="31750"/>
                </a:lnTo>
                <a:lnTo>
                  <a:pt x="4605528" y="31750"/>
                </a:lnTo>
                <a:lnTo>
                  <a:pt x="4605528" y="44450"/>
                </a:lnTo>
                <a:lnTo>
                  <a:pt x="4910328" y="44450"/>
                </a:lnTo>
                <a:lnTo>
                  <a:pt x="4910328" y="76200"/>
                </a:lnTo>
                <a:lnTo>
                  <a:pt x="4973828" y="44450"/>
                </a:lnTo>
                <a:lnTo>
                  <a:pt x="498652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57400" y="2305049"/>
            <a:ext cx="31750" cy="533400"/>
          </a:xfrm>
          <a:custGeom>
            <a:avLst/>
            <a:gdLst/>
            <a:ahLst/>
            <a:cxnLst/>
            <a:rect l="l" t="t" r="r" b="b"/>
            <a:pathLst>
              <a:path w="31750" h="533400">
                <a:moveTo>
                  <a:pt x="31496" y="0"/>
                </a:moveTo>
                <a:lnTo>
                  <a:pt x="0" y="0"/>
                </a:lnTo>
                <a:lnTo>
                  <a:pt x="0" y="6350"/>
                </a:lnTo>
                <a:lnTo>
                  <a:pt x="0" y="12700"/>
                </a:lnTo>
                <a:lnTo>
                  <a:pt x="0" y="514350"/>
                </a:lnTo>
                <a:lnTo>
                  <a:pt x="19304" y="514350"/>
                </a:lnTo>
                <a:lnTo>
                  <a:pt x="19304" y="533400"/>
                </a:lnTo>
                <a:lnTo>
                  <a:pt x="31496" y="533400"/>
                </a:lnTo>
                <a:lnTo>
                  <a:pt x="31496" y="12700"/>
                </a:lnTo>
                <a:lnTo>
                  <a:pt x="3149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57400" y="3059429"/>
            <a:ext cx="31750" cy="527050"/>
          </a:xfrm>
          <a:custGeom>
            <a:avLst/>
            <a:gdLst/>
            <a:ahLst/>
            <a:cxnLst/>
            <a:rect l="l" t="t" r="r" b="b"/>
            <a:pathLst>
              <a:path w="31750" h="527050">
                <a:moveTo>
                  <a:pt x="31496" y="6350"/>
                </a:moveTo>
                <a:lnTo>
                  <a:pt x="25400" y="6350"/>
                </a:lnTo>
                <a:lnTo>
                  <a:pt x="25400" y="0"/>
                </a:lnTo>
                <a:lnTo>
                  <a:pt x="0" y="0"/>
                </a:lnTo>
                <a:lnTo>
                  <a:pt x="0" y="508000"/>
                </a:lnTo>
                <a:lnTo>
                  <a:pt x="19304" y="508000"/>
                </a:lnTo>
                <a:lnTo>
                  <a:pt x="19304" y="527050"/>
                </a:lnTo>
                <a:lnTo>
                  <a:pt x="31496" y="527050"/>
                </a:lnTo>
                <a:lnTo>
                  <a:pt x="31496" y="63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3797300"/>
            <a:ext cx="30480" cy="533400"/>
          </a:xfrm>
          <a:custGeom>
            <a:avLst/>
            <a:gdLst/>
            <a:ahLst/>
            <a:cxnLst/>
            <a:rect l="l" t="t" r="r" b="b"/>
            <a:pathLst>
              <a:path w="30480" h="533400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513080"/>
                </a:lnTo>
                <a:lnTo>
                  <a:pt x="20828" y="513080"/>
                </a:lnTo>
                <a:lnTo>
                  <a:pt x="20828" y="533400"/>
                </a:lnTo>
                <a:lnTo>
                  <a:pt x="29972" y="53340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4559300"/>
            <a:ext cx="30480" cy="533400"/>
          </a:xfrm>
          <a:custGeom>
            <a:avLst/>
            <a:gdLst/>
            <a:ahLst/>
            <a:cxnLst/>
            <a:rect l="l" t="t" r="r" b="b"/>
            <a:pathLst>
              <a:path w="30480" h="533400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513080"/>
                </a:lnTo>
                <a:lnTo>
                  <a:pt x="20828" y="513080"/>
                </a:lnTo>
                <a:lnTo>
                  <a:pt x="20828" y="533400"/>
                </a:lnTo>
                <a:lnTo>
                  <a:pt x="29972" y="53340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97127" y="986027"/>
          <a:ext cx="1149985" cy="4274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418465" marR="190500" indent="-2794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설계를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위한  준비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 gridSpan="2">
                  <a:txBody>
                    <a:bodyPr/>
                    <a:lstStyle/>
                    <a:p>
                      <a:pPr marL="215265" marR="113030" indent="-1022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데이터베이스  개요</a:t>
                      </a:r>
                      <a:r>
                        <a:rPr sz="1200" spc="-4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(1장)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65">
                <a:tc gridSpan="2">
                  <a:txBody>
                    <a:bodyPr/>
                    <a:lstStyle/>
                    <a:p>
                      <a:pPr marL="107314" marR="114300" indent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시스템구축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&amp;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DB설계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 (2장)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465">
                <a:tc gridSpan="2">
                  <a:txBody>
                    <a:bodyPr/>
                    <a:lstStyle/>
                    <a:p>
                      <a:pPr marL="37465" marR="43180" indent="711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DB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모델링의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주요</a:t>
                      </a:r>
                      <a:r>
                        <a:rPr sz="1200" spc="4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개념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(3장)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5465">
                <a:tc gridSpan="2"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모델링</a:t>
                      </a:r>
                      <a:r>
                        <a:rPr sz="1200" spc="-5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도구의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683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사용</a:t>
                      </a:r>
                      <a:r>
                        <a:rPr sz="1200" spc="-5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(4장)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9" name="object 29"/>
          <p:cNvGrpSpPr/>
          <p:nvPr/>
        </p:nvGrpSpPr>
        <p:grpSpPr>
          <a:xfrm>
            <a:off x="4005071" y="2523744"/>
            <a:ext cx="1752600" cy="76200"/>
            <a:chOff x="4005071" y="2523744"/>
            <a:chExt cx="1752600" cy="76200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5071" y="2523744"/>
              <a:ext cx="228600" cy="76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9071" y="2523744"/>
              <a:ext cx="228600" cy="76200"/>
            </a:xfrm>
            <a:prstGeom prst="rect">
              <a:avLst/>
            </a:prstGeom>
          </p:spPr>
        </p:pic>
      </p:grp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216400" y="2281427"/>
          <a:ext cx="1270635" cy="324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290830" marR="178435" indent="-18478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식별자/관계의  정의(7장)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주식별자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관계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외래식별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자</a:t>
                      </a:r>
                      <a:r>
                        <a:rPr sz="1200" spc="-7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업무규칙정의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6871716" y="4422139"/>
            <a:ext cx="30480" cy="627380"/>
          </a:xfrm>
          <a:custGeom>
            <a:avLst/>
            <a:gdLst/>
            <a:ahLst/>
            <a:cxnLst/>
            <a:rect l="l" t="t" r="r" b="b"/>
            <a:pathLst>
              <a:path w="30479" h="627379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607060"/>
                </a:lnTo>
                <a:lnTo>
                  <a:pt x="20828" y="607060"/>
                </a:lnTo>
                <a:lnTo>
                  <a:pt x="20828" y="627380"/>
                </a:lnTo>
                <a:lnTo>
                  <a:pt x="29972" y="62738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5741923" y="2279904"/>
          <a:ext cx="1094739" cy="275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상세화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384810" marR="245110" indent="-1524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세부속성  확정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930">
                <a:tc gridSpan="2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정규화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(8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장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715">
                <a:tc gridSpan="2">
                  <a:txBody>
                    <a:bodyPr/>
                    <a:lstStyle/>
                    <a:p>
                      <a:pPr marL="208915" marR="191770" indent="92710" algn="just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도메인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용어사전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장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6892543" y="3764279"/>
            <a:ext cx="9525" cy="434340"/>
          </a:xfrm>
          <a:custGeom>
            <a:avLst/>
            <a:gdLst/>
            <a:ahLst/>
            <a:cxnLst/>
            <a:rect l="l" t="t" r="r" b="b"/>
            <a:pathLst>
              <a:path w="9525" h="434339">
                <a:moveTo>
                  <a:pt x="0" y="434340"/>
                </a:moveTo>
                <a:lnTo>
                  <a:pt x="9144" y="434340"/>
                </a:lnTo>
                <a:lnTo>
                  <a:pt x="9144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7069328" y="2279904"/>
          <a:ext cx="1089659" cy="3244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통합및</a:t>
                      </a:r>
                      <a:r>
                        <a:rPr sz="1200" spc="-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(10장)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ERD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통합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59">
                <a:tc gridSpan="2"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관계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속성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7" name="object 37"/>
          <p:cNvGrpSpPr/>
          <p:nvPr/>
        </p:nvGrpSpPr>
        <p:grpSpPr>
          <a:xfrm>
            <a:off x="2891027" y="1519427"/>
            <a:ext cx="5267325" cy="1080770"/>
            <a:chOff x="2891027" y="1519427"/>
            <a:chExt cx="5267325" cy="1080770"/>
          </a:xfrm>
        </p:grpSpPr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3427" y="2523744"/>
              <a:ext cx="228600" cy="762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895599" y="1523999"/>
              <a:ext cx="5257800" cy="762000"/>
            </a:xfrm>
            <a:custGeom>
              <a:avLst/>
              <a:gdLst/>
              <a:ahLst/>
              <a:cxnLst/>
              <a:rect l="l" t="t" r="r" b="b"/>
              <a:pathLst>
                <a:path w="5257800" h="762000">
                  <a:moveTo>
                    <a:pt x="1143000" y="0"/>
                  </a:moveTo>
                  <a:lnTo>
                    <a:pt x="0" y="762000"/>
                  </a:lnTo>
                </a:path>
                <a:path w="5257800" h="762000">
                  <a:moveTo>
                    <a:pt x="2272284" y="0"/>
                  </a:moveTo>
                  <a:lnTo>
                    <a:pt x="5257800" y="7482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2</a:t>
            </a:fld>
            <a:endParaRPr sz="1200">
              <a:latin typeface="굴림"/>
              <a:cs typeface="굴림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84377"/>
            <a:ext cx="776350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105"/>
              </a:spcBef>
            </a:pPr>
            <a:r>
              <a:rPr sz="2600" spc="15" dirty="0"/>
              <a:t>9.3</a:t>
            </a:r>
            <a:r>
              <a:rPr sz="2600" spc="-85" dirty="0"/>
              <a:t> </a:t>
            </a:r>
            <a:r>
              <a:rPr sz="2600" spc="25" dirty="0"/>
              <a:t>모델링</a:t>
            </a:r>
            <a:r>
              <a:rPr sz="2600" spc="-90" dirty="0"/>
              <a:t> </a:t>
            </a:r>
            <a:r>
              <a:rPr sz="2600" spc="20" dirty="0"/>
              <a:t>도구를</a:t>
            </a:r>
            <a:r>
              <a:rPr sz="2600" spc="-95" dirty="0"/>
              <a:t> </a:t>
            </a:r>
            <a:r>
              <a:rPr sz="2600" spc="25" dirty="0"/>
              <a:t>이용한</a:t>
            </a:r>
            <a:r>
              <a:rPr sz="2600" spc="-105" dirty="0"/>
              <a:t> </a:t>
            </a:r>
            <a:r>
              <a:rPr sz="2600" spc="15" dirty="0"/>
              <a:t>도메인의</a:t>
            </a:r>
            <a:r>
              <a:rPr sz="2600" spc="-105" dirty="0"/>
              <a:t> </a:t>
            </a:r>
            <a:r>
              <a:rPr sz="2600" spc="15" dirty="0"/>
              <a:t>작성</a:t>
            </a:r>
            <a:endParaRPr sz="2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793875"/>
            <a:ext cx="57765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다음의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내용을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모델링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도구를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이용하여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입력한다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57298" y="2558542"/>
          <a:ext cx="4174489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15" dirty="0">
                          <a:latin typeface="굴림"/>
                          <a:cs typeface="굴림"/>
                        </a:rPr>
                        <a:t>도메인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15" dirty="0">
                          <a:latin typeface="굴림"/>
                          <a:cs typeface="굴림"/>
                        </a:rPr>
                        <a:t>물리명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5" dirty="0">
                          <a:latin typeface="굴림"/>
                          <a:cs typeface="굴림"/>
                        </a:rPr>
                        <a:t>데이터타입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15" dirty="0">
                          <a:latin typeface="굴림"/>
                          <a:cs typeface="굴림"/>
                        </a:rPr>
                        <a:t>초기값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10" dirty="0">
                          <a:latin typeface="굴림"/>
                          <a:cs typeface="굴림"/>
                        </a:rPr>
                        <a:t>값의범위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예아니오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yes_no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spc="-5" dirty="0">
                          <a:latin typeface="굴림"/>
                          <a:cs typeface="굴림"/>
                        </a:rPr>
                        <a:t>char(1)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‘N’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‘Y’,</a:t>
                      </a:r>
                      <a:r>
                        <a:rPr sz="1200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‘N’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84377"/>
            <a:ext cx="776350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105"/>
              </a:spcBef>
            </a:pPr>
            <a:r>
              <a:rPr sz="2600" spc="15" dirty="0"/>
              <a:t>9.3</a:t>
            </a:r>
            <a:r>
              <a:rPr sz="2600" spc="-85" dirty="0"/>
              <a:t> </a:t>
            </a:r>
            <a:r>
              <a:rPr sz="2600" spc="25" dirty="0"/>
              <a:t>모델링</a:t>
            </a:r>
            <a:r>
              <a:rPr sz="2600" spc="-90" dirty="0"/>
              <a:t> </a:t>
            </a:r>
            <a:r>
              <a:rPr sz="2600" spc="20" dirty="0"/>
              <a:t>도구를</a:t>
            </a:r>
            <a:r>
              <a:rPr sz="2600" spc="-95" dirty="0"/>
              <a:t> </a:t>
            </a:r>
            <a:r>
              <a:rPr sz="2600" spc="25" dirty="0"/>
              <a:t>이용한</a:t>
            </a:r>
            <a:r>
              <a:rPr sz="2600" spc="-105" dirty="0"/>
              <a:t> </a:t>
            </a:r>
            <a:r>
              <a:rPr sz="2600" spc="15" dirty="0"/>
              <a:t>도메인의</a:t>
            </a:r>
            <a:r>
              <a:rPr sz="2600" spc="-105" dirty="0"/>
              <a:t> </a:t>
            </a:r>
            <a:r>
              <a:rPr sz="2600" spc="15" dirty="0"/>
              <a:t>작성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307340" y="2182748"/>
            <a:ext cx="1974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돋움"/>
                <a:cs typeface="돋움"/>
              </a:rPr>
              <a:t>(1)모델을</a:t>
            </a:r>
            <a:r>
              <a:rPr sz="1800" b="1" spc="-150" dirty="0">
                <a:latin typeface="돋움"/>
                <a:cs typeface="돋움"/>
              </a:rPr>
              <a:t> </a:t>
            </a:r>
            <a:r>
              <a:rPr sz="1800" b="1" spc="10" dirty="0">
                <a:latin typeface="돋움"/>
                <a:cs typeface="돋움"/>
              </a:rPr>
              <a:t>오픈한다</a:t>
            </a:r>
            <a:endParaRPr sz="1800">
              <a:latin typeface="돋움"/>
              <a:cs typeface="돋움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376" y="2054351"/>
            <a:ext cx="6025896" cy="41376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84377"/>
            <a:ext cx="776350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105"/>
              </a:spcBef>
            </a:pPr>
            <a:r>
              <a:rPr sz="2600" spc="15" dirty="0"/>
              <a:t>9.3</a:t>
            </a:r>
            <a:r>
              <a:rPr sz="2600" spc="-85" dirty="0"/>
              <a:t> </a:t>
            </a:r>
            <a:r>
              <a:rPr sz="2600" spc="25" dirty="0"/>
              <a:t>모델링</a:t>
            </a:r>
            <a:r>
              <a:rPr sz="2600" spc="-90" dirty="0"/>
              <a:t> </a:t>
            </a:r>
            <a:r>
              <a:rPr sz="2600" spc="20" dirty="0"/>
              <a:t>도구를</a:t>
            </a:r>
            <a:r>
              <a:rPr sz="2600" spc="-95" dirty="0"/>
              <a:t> </a:t>
            </a:r>
            <a:r>
              <a:rPr sz="2600" spc="25" dirty="0"/>
              <a:t>이용한</a:t>
            </a:r>
            <a:r>
              <a:rPr sz="2600" spc="-105" dirty="0"/>
              <a:t> </a:t>
            </a:r>
            <a:r>
              <a:rPr sz="2600" spc="15" dirty="0"/>
              <a:t>도메인의</a:t>
            </a:r>
            <a:r>
              <a:rPr sz="2600" spc="-105" dirty="0"/>
              <a:t> </a:t>
            </a:r>
            <a:r>
              <a:rPr sz="2600" spc="15" dirty="0"/>
              <a:t>작성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307340" y="1693611"/>
            <a:ext cx="2015489" cy="5886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b="1" spc="5" dirty="0">
                <a:latin typeface="돋움"/>
                <a:cs typeface="돋움"/>
              </a:rPr>
              <a:t>(2)메인</a:t>
            </a:r>
            <a:r>
              <a:rPr sz="1800" b="1" spc="-110" dirty="0">
                <a:latin typeface="돋움"/>
                <a:cs typeface="돋움"/>
              </a:rPr>
              <a:t> </a:t>
            </a:r>
            <a:r>
              <a:rPr sz="1800" b="1" spc="10" dirty="0">
                <a:latin typeface="돋움"/>
                <a:cs typeface="돋움"/>
              </a:rPr>
              <a:t>메뉴에서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600" b="1" spc="-5" dirty="0">
                <a:latin typeface="돋움"/>
                <a:cs typeface="돋움"/>
              </a:rPr>
              <a:t>[Model]</a:t>
            </a:r>
            <a:r>
              <a:rPr sz="1600" b="1" spc="-5" dirty="0">
                <a:latin typeface="Symbol"/>
                <a:cs typeface="Symbol"/>
              </a:rPr>
              <a:t></a:t>
            </a:r>
            <a:r>
              <a:rPr sz="1600" b="1" spc="-5" dirty="0">
                <a:latin typeface="돋움"/>
                <a:cs typeface="돋움"/>
              </a:rPr>
              <a:t>[Domains]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31595" y="1484375"/>
            <a:ext cx="4360545" cy="4330065"/>
            <a:chOff x="4131595" y="1484375"/>
            <a:chExt cx="4360545" cy="43300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70832" y="1484375"/>
              <a:ext cx="4120896" cy="43296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48962" y="1669541"/>
              <a:ext cx="2299970" cy="2336800"/>
            </a:xfrm>
            <a:custGeom>
              <a:avLst/>
              <a:gdLst/>
              <a:ahLst/>
              <a:cxnLst/>
              <a:rect l="l" t="t" r="r" b="b"/>
              <a:pathLst>
                <a:path w="2299970" h="2336800">
                  <a:moveTo>
                    <a:pt x="1754124" y="50800"/>
                  </a:moveTo>
                  <a:lnTo>
                    <a:pt x="1758114" y="31021"/>
                  </a:lnTo>
                  <a:lnTo>
                    <a:pt x="1768998" y="14874"/>
                  </a:lnTo>
                  <a:lnTo>
                    <a:pt x="1785145" y="3990"/>
                  </a:lnTo>
                  <a:lnTo>
                    <a:pt x="1804924" y="0"/>
                  </a:lnTo>
                  <a:lnTo>
                    <a:pt x="2248916" y="0"/>
                  </a:lnTo>
                  <a:lnTo>
                    <a:pt x="2268694" y="3990"/>
                  </a:lnTo>
                  <a:lnTo>
                    <a:pt x="2284841" y="14874"/>
                  </a:lnTo>
                  <a:lnTo>
                    <a:pt x="2295725" y="31021"/>
                  </a:lnTo>
                  <a:lnTo>
                    <a:pt x="2299716" y="50800"/>
                  </a:lnTo>
                  <a:lnTo>
                    <a:pt x="2299716" y="254000"/>
                  </a:lnTo>
                  <a:lnTo>
                    <a:pt x="2295725" y="273778"/>
                  </a:lnTo>
                  <a:lnTo>
                    <a:pt x="2284841" y="289925"/>
                  </a:lnTo>
                  <a:lnTo>
                    <a:pt x="2268694" y="300809"/>
                  </a:lnTo>
                  <a:lnTo>
                    <a:pt x="2248916" y="304800"/>
                  </a:lnTo>
                  <a:lnTo>
                    <a:pt x="1804924" y="304800"/>
                  </a:lnTo>
                  <a:lnTo>
                    <a:pt x="1785145" y="300809"/>
                  </a:lnTo>
                  <a:lnTo>
                    <a:pt x="1768998" y="289925"/>
                  </a:lnTo>
                  <a:lnTo>
                    <a:pt x="1758114" y="273778"/>
                  </a:lnTo>
                  <a:lnTo>
                    <a:pt x="1754124" y="254000"/>
                  </a:lnTo>
                  <a:lnTo>
                    <a:pt x="1754124" y="50800"/>
                  </a:lnTo>
                  <a:close/>
                </a:path>
                <a:path w="2299970" h="2336800">
                  <a:moveTo>
                    <a:pt x="140208" y="320294"/>
                  </a:moveTo>
                  <a:lnTo>
                    <a:pt x="145849" y="292292"/>
                  </a:lnTo>
                  <a:lnTo>
                    <a:pt x="161242" y="269446"/>
                  </a:lnTo>
                  <a:lnTo>
                    <a:pt x="184088" y="254053"/>
                  </a:lnTo>
                  <a:lnTo>
                    <a:pt x="212089" y="248412"/>
                  </a:lnTo>
                  <a:lnTo>
                    <a:pt x="499617" y="248412"/>
                  </a:lnTo>
                  <a:lnTo>
                    <a:pt x="527619" y="254053"/>
                  </a:lnTo>
                  <a:lnTo>
                    <a:pt x="550465" y="269446"/>
                  </a:lnTo>
                  <a:lnTo>
                    <a:pt x="565858" y="292292"/>
                  </a:lnTo>
                  <a:lnTo>
                    <a:pt x="571500" y="320294"/>
                  </a:lnTo>
                  <a:lnTo>
                    <a:pt x="571500" y="752602"/>
                  </a:lnTo>
                  <a:lnTo>
                    <a:pt x="565858" y="780603"/>
                  </a:lnTo>
                  <a:lnTo>
                    <a:pt x="550465" y="803449"/>
                  </a:lnTo>
                  <a:lnTo>
                    <a:pt x="527619" y="818842"/>
                  </a:lnTo>
                  <a:lnTo>
                    <a:pt x="499617" y="824484"/>
                  </a:lnTo>
                  <a:lnTo>
                    <a:pt x="212089" y="824484"/>
                  </a:lnTo>
                  <a:lnTo>
                    <a:pt x="184088" y="818842"/>
                  </a:lnTo>
                  <a:lnTo>
                    <a:pt x="161242" y="803449"/>
                  </a:lnTo>
                  <a:lnTo>
                    <a:pt x="145849" y="780603"/>
                  </a:lnTo>
                  <a:lnTo>
                    <a:pt x="140208" y="752602"/>
                  </a:lnTo>
                  <a:lnTo>
                    <a:pt x="140208" y="320294"/>
                  </a:lnTo>
                  <a:close/>
                </a:path>
                <a:path w="2299970" h="2336800">
                  <a:moveTo>
                    <a:pt x="0" y="2206752"/>
                  </a:moveTo>
                  <a:lnTo>
                    <a:pt x="2030" y="2196649"/>
                  </a:lnTo>
                  <a:lnTo>
                    <a:pt x="7572" y="2188416"/>
                  </a:lnTo>
                  <a:lnTo>
                    <a:pt x="15805" y="2182874"/>
                  </a:lnTo>
                  <a:lnTo>
                    <a:pt x="25908" y="2180844"/>
                  </a:lnTo>
                  <a:lnTo>
                    <a:pt x="1050036" y="2180844"/>
                  </a:lnTo>
                  <a:lnTo>
                    <a:pt x="1060138" y="2182874"/>
                  </a:lnTo>
                  <a:lnTo>
                    <a:pt x="1068371" y="2188416"/>
                  </a:lnTo>
                  <a:lnTo>
                    <a:pt x="1073913" y="2196649"/>
                  </a:lnTo>
                  <a:lnTo>
                    <a:pt x="1075943" y="2206752"/>
                  </a:lnTo>
                  <a:lnTo>
                    <a:pt x="1075943" y="2310384"/>
                  </a:lnTo>
                  <a:lnTo>
                    <a:pt x="1073913" y="2320486"/>
                  </a:lnTo>
                  <a:lnTo>
                    <a:pt x="1068371" y="2328719"/>
                  </a:lnTo>
                  <a:lnTo>
                    <a:pt x="1060138" y="2334261"/>
                  </a:lnTo>
                  <a:lnTo>
                    <a:pt x="1050036" y="2336292"/>
                  </a:lnTo>
                  <a:lnTo>
                    <a:pt x="25908" y="2336292"/>
                  </a:lnTo>
                  <a:lnTo>
                    <a:pt x="15805" y="2334261"/>
                  </a:lnTo>
                  <a:lnTo>
                    <a:pt x="7572" y="2328719"/>
                  </a:lnTo>
                  <a:lnTo>
                    <a:pt x="2030" y="2320486"/>
                  </a:lnTo>
                  <a:lnTo>
                    <a:pt x="0" y="2310384"/>
                  </a:lnTo>
                  <a:lnTo>
                    <a:pt x="0" y="2206752"/>
                  </a:lnTo>
                  <a:close/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31595" y="3933443"/>
              <a:ext cx="440690" cy="407034"/>
            </a:xfrm>
            <a:custGeom>
              <a:avLst/>
              <a:gdLst/>
              <a:ahLst/>
              <a:cxnLst/>
              <a:rect l="l" t="t" r="r" b="b"/>
              <a:pathLst>
                <a:path w="440689" h="407035">
                  <a:moveTo>
                    <a:pt x="39687" y="330739"/>
                  </a:moveTo>
                  <a:lnTo>
                    <a:pt x="25237" y="332918"/>
                  </a:lnTo>
                  <a:lnTo>
                    <a:pt x="12287" y="340740"/>
                  </a:lnTo>
                  <a:lnTo>
                    <a:pt x="3393" y="352976"/>
                  </a:lnTo>
                  <a:lnTo>
                    <a:pt x="0" y="367188"/>
                  </a:lnTo>
                  <a:lnTo>
                    <a:pt x="2178" y="381638"/>
                  </a:lnTo>
                  <a:lnTo>
                    <a:pt x="10001" y="394588"/>
                  </a:lnTo>
                  <a:lnTo>
                    <a:pt x="22236" y="403482"/>
                  </a:lnTo>
                  <a:lnTo>
                    <a:pt x="36448" y="406876"/>
                  </a:lnTo>
                  <a:lnTo>
                    <a:pt x="50899" y="404697"/>
                  </a:lnTo>
                  <a:lnTo>
                    <a:pt x="63849" y="396874"/>
                  </a:lnTo>
                  <a:lnTo>
                    <a:pt x="72743" y="384639"/>
                  </a:lnTo>
                  <a:lnTo>
                    <a:pt x="75401" y="373506"/>
                  </a:lnTo>
                  <a:lnTo>
                    <a:pt x="42386" y="373506"/>
                  </a:lnTo>
                  <a:lnTo>
                    <a:pt x="33750" y="364108"/>
                  </a:lnTo>
                  <a:lnTo>
                    <a:pt x="60904" y="339224"/>
                  </a:lnTo>
                  <a:lnTo>
                    <a:pt x="53899" y="334133"/>
                  </a:lnTo>
                  <a:lnTo>
                    <a:pt x="39687" y="330739"/>
                  </a:lnTo>
                  <a:close/>
                </a:path>
                <a:path w="440689" h="407035">
                  <a:moveTo>
                    <a:pt x="60904" y="339224"/>
                  </a:moveTo>
                  <a:lnTo>
                    <a:pt x="33750" y="364108"/>
                  </a:lnTo>
                  <a:lnTo>
                    <a:pt x="42386" y="373506"/>
                  </a:lnTo>
                  <a:lnTo>
                    <a:pt x="69520" y="348631"/>
                  </a:lnTo>
                  <a:lnTo>
                    <a:pt x="66135" y="343026"/>
                  </a:lnTo>
                  <a:lnTo>
                    <a:pt x="60904" y="339224"/>
                  </a:lnTo>
                  <a:close/>
                </a:path>
                <a:path w="440689" h="407035">
                  <a:moveTo>
                    <a:pt x="69520" y="348631"/>
                  </a:moveTo>
                  <a:lnTo>
                    <a:pt x="42386" y="373506"/>
                  </a:lnTo>
                  <a:lnTo>
                    <a:pt x="75401" y="373506"/>
                  </a:lnTo>
                  <a:lnTo>
                    <a:pt x="76136" y="370427"/>
                  </a:lnTo>
                  <a:lnTo>
                    <a:pt x="73957" y="355977"/>
                  </a:lnTo>
                  <a:lnTo>
                    <a:pt x="69520" y="348631"/>
                  </a:lnTo>
                  <a:close/>
                </a:path>
                <a:path w="440689" h="407035">
                  <a:moveTo>
                    <a:pt x="379949" y="46841"/>
                  </a:moveTo>
                  <a:lnTo>
                    <a:pt x="60904" y="339224"/>
                  </a:lnTo>
                  <a:lnTo>
                    <a:pt x="66135" y="343026"/>
                  </a:lnTo>
                  <a:lnTo>
                    <a:pt x="69520" y="348631"/>
                  </a:lnTo>
                  <a:lnTo>
                    <a:pt x="388505" y="56200"/>
                  </a:lnTo>
                  <a:lnTo>
                    <a:pt x="379949" y="46841"/>
                  </a:lnTo>
                  <a:close/>
                </a:path>
                <a:path w="440689" h="407035">
                  <a:moveTo>
                    <a:pt x="425771" y="38226"/>
                  </a:moveTo>
                  <a:lnTo>
                    <a:pt x="389350" y="38226"/>
                  </a:lnTo>
                  <a:lnTo>
                    <a:pt x="397859" y="47624"/>
                  </a:lnTo>
                  <a:lnTo>
                    <a:pt x="388505" y="56200"/>
                  </a:lnTo>
                  <a:lnTo>
                    <a:pt x="409924" y="79628"/>
                  </a:lnTo>
                  <a:lnTo>
                    <a:pt x="425771" y="38226"/>
                  </a:lnTo>
                  <a:close/>
                </a:path>
                <a:path w="440689" h="407035">
                  <a:moveTo>
                    <a:pt x="389350" y="38226"/>
                  </a:moveTo>
                  <a:lnTo>
                    <a:pt x="379949" y="46841"/>
                  </a:lnTo>
                  <a:lnTo>
                    <a:pt x="388505" y="56200"/>
                  </a:lnTo>
                  <a:lnTo>
                    <a:pt x="397859" y="47624"/>
                  </a:lnTo>
                  <a:lnTo>
                    <a:pt x="389350" y="38226"/>
                  </a:lnTo>
                  <a:close/>
                </a:path>
                <a:path w="440689" h="407035">
                  <a:moveTo>
                    <a:pt x="440404" y="0"/>
                  </a:moveTo>
                  <a:lnTo>
                    <a:pt x="358489" y="23367"/>
                  </a:lnTo>
                  <a:lnTo>
                    <a:pt x="379949" y="46841"/>
                  </a:lnTo>
                  <a:lnTo>
                    <a:pt x="389350" y="38226"/>
                  </a:lnTo>
                  <a:lnTo>
                    <a:pt x="425771" y="38226"/>
                  </a:lnTo>
                  <a:lnTo>
                    <a:pt x="440404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7340" y="3249929"/>
            <a:ext cx="3775710" cy="139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latin typeface="돋움"/>
                <a:cs typeface="돋움"/>
              </a:rPr>
              <a:t>또는</a:t>
            </a:r>
            <a:r>
              <a:rPr sz="1800" b="1" spc="-80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Model</a:t>
            </a:r>
            <a:r>
              <a:rPr sz="1800" b="1" spc="-65" dirty="0">
                <a:latin typeface="돋움"/>
                <a:cs typeface="돋움"/>
              </a:rPr>
              <a:t> </a:t>
            </a:r>
            <a:r>
              <a:rPr sz="1800" b="1" dirty="0">
                <a:latin typeface="돋움"/>
                <a:cs typeface="돋움"/>
              </a:rPr>
              <a:t>Explorer</a:t>
            </a:r>
            <a:r>
              <a:rPr sz="1800" b="1" spc="-65" dirty="0">
                <a:latin typeface="돋움"/>
                <a:cs typeface="돋움"/>
              </a:rPr>
              <a:t> </a:t>
            </a:r>
            <a:r>
              <a:rPr sz="1800" b="1" spc="15" dirty="0">
                <a:latin typeface="돋움"/>
                <a:cs typeface="돋움"/>
              </a:rPr>
              <a:t>에서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돋움"/>
                <a:cs typeface="돋움"/>
              </a:rPr>
              <a:t>Domains</a:t>
            </a:r>
            <a:r>
              <a:rPr sz="1800" b="1" spc="-85" dirty="0">
                <a:latin typeface="돋움"/>
                <a:cs typeface="돋움"/>
              </a:rPr>
              <a:t> </a:t>
            </a:r>
            <a:r>
              <a:rPr sz="1800" b="1" spc="15" dirty="0">
                <a:latin typeface="돋움"/>
                <a:cs typeface="돋움"/>
              </a:rPr>
              <a:t>이용</a:t>
            </a:r>
            <a:endParaRPr sz="18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돋움"/>
              <a:cs typeface="돋움"/>
            </a:endParaRPr>
          </a:p>
          <a:p>
            <a:pPr marL="1835785">
              <a:lnSpc>
                <a:spcPct val="100000"/>
              </a:lnSpc>
            </a:pPr>
            <a:r>
              <a:rPr sz="1400" b="1" spc="20" dirty="0">
                <a:solidFill>
                  <a:srgbClr val="006FC0"/>
                </a:solidFill>
                <a:latin typeface="돋움"/>
                <a:cs typeface="돋움"/>
              </a:rPr>
              <a:t>마우스</a:t>
            </a:r>
            <a:r>
              <a:rPr sz="1400" b="1" spc="-95" dirty="0">
                <a:solidFill>
                  <a:srgbClr val="006FC0"/>
                </a:solidFill>
                <a:latin typeface="돋움"/>
                <a:cs typeface="돋움"/>
              </a:rPr>
              <a:t> </a:t>
            </a:r>
            <a:r>
              <a:rPr sz="1400" b="1" spc="20" dirty="0">
                <a:solidFill>
                  <a:srgbClr val="006FC0"/>
                </a:solidFill>
                <a:latin typeface="돋움"/>
                <a:cs typeface="돋움"/>
              </a:rPr>
              <a:t>오른쪽</a:t>
            </a:r>
            <a:r>
              <a:rPr sz="1400" b="1" spc="-85" dirty="0">
                <a:solidFill>
                  <a:srgbClr val="006FC0"/>
                </a:solidFill>
                <a:latin typeface="돋움"/>
                <a:cs typeface="돋움"/>
              </a:rPr>
              <a:t> </a:t>
            </a:r>
            <a:r>
              <a:rPr sz="1400" b="1" spc="20" dirty="0">
                <a:solidFill>
                  <a:srgbClr val="006FC0"/>
                </a:solidFill>
                <a:latin typeface="돋움"/>
                <a:cs typeface="돋움"/>
              </a:rPr>
              <a:t>버튼</a:t>
            </a:r>
            <a:r>
              <a:rPr sz="1400" b="1" spc="-80" dirty="0">
                <a:solidFill>
                  <a:srgbClr val="006FC0"/>
                </a:solidFill>
                <a:latin typeface="돋움"/>
                <a:cs typeface="돋움"/>
              </a:rPr>
              <a:t> </a:t>
            </a:r>
            <a:r>
              <a:rPr sz="1400" b="1" spc="15" dirty="0">
                <a:solidFill>
                  <a:srgbClr val="006FC0"/>
                </a:solidFill>
                <a:latin typeface="돋움"/>
                <a:cs typeface="돋움"/>
              </a:rPr>
              <a:t>클릭</a:t>
            </a:r>
            <a:endParaRPr sz="1400">
              <a:latin typeface="돋움"/>
              <a:cs typeface="돋움"/>
            </a:endParaRPr>
          </a:p>
          <a:p>
            <a:pPr marL="1835785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돋움"/>
                <a:cs typeface="돋움"/>
              </a:rPr>
              <a:t>[New]선택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41706"/>
            <a:ext cx="77635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105"/>
              </a:spcBef>
            </a:pPr>
            <a:r>
              <a:rPr sz="3200" spc="15" dirty="0"/>
              <a:t>9.3</a:t>
            </a:r>
            <a:r>
              <a:rPr sz="3200" spc="-65" dirty="0"/>
              <a:t> </a:t>
            </a:r>
            <a:r>
              <a:rPr sz="3200" spc="25" dirty="0"/>
              <a:t>모델링</a:t>
            </a:r>
            <a:r>
              <a:rPr sz="3200" spc="-95" dirty="0"/>
              <a:t> </a:t>
            </a:r>
            <a:r>
              <a:rPr sz="3200" spc="25" dirty="0"/>
              <a:t>도구를</a:t>
            </a:r>
            <a:r>
              <a:rPr sz="3200" spc="-100" dirty="0"/>
              <a:t> </a:t>
            </a:r>
            <a:r>
              <a:rPr sz="3200" spc="25" dirty="0"/>
              <a:t>이용한</a:t>
            </a:r>
            <a:r>
              <a:rPr sz="3200" spc="-95" dirty="0"/>
              <a:t> </a:t>
            </a:r>
            <a:r>
              <a:rPr sz="3200" spc="15" dirty="0"/>
              <a:t>도메인의</a:t>
            </a:r>
            <a:r>
              <a:rPr sz="3200" spc="-110" dirty="0"/>
              <a:t> </a:t>
            </a:r>
            <a:r>
              <a:rPr sz="3200" spc="10" dirty="0"/>
              <a:t>작성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9740" y="1793875"/>
            <a:ext cx="152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5" dirty="0">
                <a:latin typeface="굴림"/>
                <a:cs typeface="굴림"/>
              </a:rPr>
              <a:t>(3)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New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클릭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77882" y="1231391"/>
            <a:ext cx="4605655" cy="5005070"/>
            <a:chOff x="3677882" y="1231391"/>
            <a:chExt cx="4605655" cy="50050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0708" y="1231391"/>
              <a:ext cx="4142232" cy="50048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89170" y="1448561"/>
              <a:ext cx="215265" cy="253365"/>
            </a:xfrm>
            <a:custGeom>
              <a:avLst/>
              <a:gdLst/>
              <a:ahLst/>
              <a:cxnLst/>
              <a:rect l="l" t="t" r="r" b="b"/>
              <a:pathLst>
                <a:path w="215264" h="253364">
                  <a:moveTo>
                    <a:pt x="0" y="35813"/>
                  </a:moveTo>
                  <a:lnTo>
                    <a:pt x="2809" y="21859"/>
                  </a:lnTo>
                  <a:lnTo>
                    <a:pt x="10477" y="10477"/>
                  </a:lnTo>
                  <a:lnTo>
                    <a:pt x="21859" y="2809"/>
                  </a:lnTo>
                  <a:lnTo>
                    <a:pt x="35813" y="0"/>
                  </a:lnTo>
                  <a:lnTo>
                    <a:pt x="179069" y="0"/>
                  </a:lnTo>
                  <a:lnTo>
                    <a:pt x="193024" y="2809"/>
                  </a:lnTo>
                  <a:lnTo>
                    <a:pt x="204406" y="10477"/>
                  </a:lnTo>
                  <a:lnTo>
                    <a:pt x="212074" y="21859"/>
                  </a:lnTo>
                  <a:lnTo>
                    <a:pt x="214883" y="35813"/>
                  </a:lnTo>
                  <a:lnTo>
                    <a:pt x="214883" y="217170"/>
                  </a:lnTo>
                  <a:lnTo>
                    <a:pt x="212074" y="231124"/>
                  </a:lnTo>
                  <a:lnTo>
                    <a:pt x="204406" y="242506"/>
                  </a:lnTo>
                  <a:lnTo>
                    <a:pt x="193024" y="250174"/>
                  </a:lnTo>
                  <a:lnTo>
                    <a:pt x="179069" y="252984"/>
                  </a:lnTo>
                  <a:lnTo>
                    <a:pt x="35813" y="252984"/>
                  </a:lnTo>
                  <a:lnTo>
                    <a:pt x="21859" y="250174"/>
                  </a:lnTo>
                  <a:lnTo>
                    <a:pt x="10477" y="242506"/>
                  </a:lnTo>
                  <a:lnTo>
                    <a:pt x="2809" y="231124"/>
                  </a:lnTo>
                  <a:lnTo>
                    <a:pt x="0" y="217170"/>
                  </a:lnTo>
                  <a:lnTo>
                    <a:pt x="0" y="35813"/>
                  </a:lnTo>
                  <a:close/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77882" y="1644141"/>
              <a:ext cx="1056005" cy="309245"/>
            </a:xfrm>
            <a:custGeom>
              <a:avLst/>
              <a:gdLst/>
              <a:ahLst/>
              <a:cxnLst/>
              <a:rect l="l" t="t" r="r" b="b"/>
              <a:pathLst>
                <a:path w="1056004" h="309244">
                  <a:moveTo>
                    <a:pt x="43547" y="233896"/>
                  </a:moveTo>
                  <a:lnTo>
                    <a:pt x="28485" y="234569"/>
                  </a:lnTo>
                  <a:lnTo>
                    <a:pt x="14799" y="241057"/>
                  </a:lnTo>
                  <a:lnTo>
                    <a:pt x="5006" y="251904"/>
                  </a:lnTo>
                  <a:lnTo>
                    <a:pt x="0" y="265608"/>
                  </a:lnTo>
                  <a:lnTo>
                    <a:pt x="672" y="280670"/>
                  </a:lnTo>
                  <a:lnTo>
                    <a:pt x="7161" y="294356"/>
                  </a:lnTo>
                  <a:lnTo>
                    <a:pt x="18008" y="304149"/>
                  </a:lnTo>
                  <a:lnTo>
                    <a:pt x="31712" y="309155"/>
                  </a:lnTo>
                  <a:lnTo>
                    <a:pt x="46773" y="308483"/>
                  </a:lnTo>
                  <a:lnTo>
                    <a:pt x="60459" y="301994"/>
                  </a:lnTo>
                  <a:lnTo>
                    <a:pt x="70252" y="291147"/>
                  </a:lnTo>
                  <a:lnTo>
                    <a:pt x="75147" y="277749"/>
                  </a:lnTo>
                  <a:lnTo>
                    <a:pt x="39153" y="277749"/>
                  </a:lnTo>
                  <a:lnTo>
                    <a:pt x="36105" y="265303"/>
                  </a:lnTo>
                  <a:lnTo>
                    <a:pt x="71770" y="256442"/>
                  </a:lnTo>
                  <a:lnTo>
                    <a:pt x="68097" y="248695"/>
                  </a:lnTo>
                  <a:lnTo>
                    <a:pt x="57251" y="238902"/>
                  </a:lnTo>
                  <a:lnTo>
                    <a:pt x="43547" y="233896"/>
                  </a:lnTo>
                  <a:close/>
                </a:path>
                <a:path w="1056004" h="309244">
                  <a:moveTo>
                    <a:pt x="71770" y="256442"/>
                  </a:moveTo>
                  <a:lnTo>
                    <a:pt x="36105" y="265303"/>
                  </a:lnTo>
                  <a:lnTo>
                    <a:pt x="39153" y="277749"/>
                  </a:lnTo>
                  <a:lnTo>
                    <a:pt x="74876" y="268869"/>
                  </a:lnTo>
                  <a:lnTo>
                    <a:pt x="74586" y="262382"/>
                  </a:lnTo>
                  <a:lnTo>
                    <a:pt x="71770" y="256442"/>
                  </a:lnTo>
                  <a:close/>
                </a:path>
                <a:path w="1056004" h="309244">
                  <a:moveTo>
                    <a:pt x="74876" y="268869"/>
                  </a:moveTo>
                  <a:lnTo>
                    <a:pt x="39153" y="277749"/>
                  </a:lnTo>
                  <a:lnTo>
                    <a:pt x="75147" y="277749"/>
                  </a:lnTo>
                  <a:lnTo>
                    <a:pt x="75259" y="277443"/>
                  </a:lnTo>
                  <a:lnTo>
                    <a:pt x="74876" y="268869"/>
                  </a:lnTo>
                  <a:close/>
                </a:path>
                <a:path w="1056004" h="309244">
                  <a:moveTo>
                    <a:pt x="980141" y="30766"/>
                  </a:moveTo>
                  <a:lnTo>
                    <a:pt x="71770" y="256442"/>
                  </a:lnTo>
                  <a:lnTo>
                    <a:pt x="74586" y="262382"/>
                  </a:lnTo>
                  <a:lnTo>
                    <a:pt x="74876" y="268869"/>
                  </a:lnTo>
                  <a:lnTo>
                    <a:pt x="983210" y="43082"/>
                  </a:lnTo>
                  <a:lnTo>
                    <a:pt x="980141" y="30766"/>
                  </a:lnTo>
                  <a:close/>
                </a:path>
                <a:path w="1056004" h="309244">
                  <a:moveTo>
                    <a:pt x="1044965" y="27686"/>
                  </a:moveTo>
                  <a:lnTo>
                    <a:pt x="992542" y="27686"/>
                  </a:lnTo>
                  <a:lnTo>
                    <a:pt x="995590" y="40005"/>
                  </a:lnTo>
                  <a:lnTo>
                    <a:pt x="983210" y="43082"/>
                  </a:lnTo>
                  <a:lnTo>
                    <a:pt x="990891" y="73913"/>
                  </a:lnTo>
                  <a:lnTo>
                    <a:pt x="1044965" y="27686"/>
                  </a:lnTo>
                  <a:close/>
                </a:path>
                <a:path w="1056004" h="309244">
                  <a:moveTo>
                    <a:pt x="992542" y="27686"/>
                  </a:moveTo>
                  <a:lnTo>
                    <a:pt x="980141" y="30766"/>
                  </a:lnTo>
                  <a:lnTo>
                    <a:pt x="983210" y="43082"/>
                  </a:lnTo>
                  <a:lnTo>
                    <a:pt x="995590" y="40005"/>
                  </a:lnTo>
                  <a:lnTo>
                    <a:pt x="992542" y="27686"/>
                  </a:lnTo>
                  <a:close/>
                </a:path>
                <a:path w="1056004" h="309244">
                  <a:moveTo>
                    <a:pt x="972476" y="0"/>
                  </a:moveTo>
                  <a:lnTo>
                    <a:pt x="980141" y="30766"/>
                  </a:lnTo>
                  <a:lnTo>
                    <a:pt x="992542" y="27686"/>
                  </a:lnTo>
                  <a:lnTo>
                    <a:pt x="1044965" y="27686"/>
                  </a:lnTo>
                  <a:lnTo>
                    <a:pt x="1055661" y="18542"/>
                  </a:lnTo>
                  <a:lnTo>
                    <a:pt x="972476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15742" y="1952370"/>
            <a:ext cx="8578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6FC0"/>
                </a:solidFill>
                <a:latin typeface="돋움"/>
                <a:cs typeface="돋움"/>
              </a:rPr>
              <a:t>클릭(New)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84377"/>
            <a:ext cx="776350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105"/>
              </a:spcBef>
            </a:pPr>
            <a:r>
              <a:rPr sz="2600" spc="15" dirty="0"/>
              <a:t>9.3</a:t>
            </a:r>
            <a:r>
              <a:rPr sz="2600" spc="-85" dirty="0"/>
              <a:t> </a:t>
            </a:r>
            <a:r>
              <a:rPr sz="2600" spc="25" dirty="0"/>
              <a:t>모델링</a:t>
            </a:r>
            <a:r>
              <a:rPr sz="2600" spc="-90" dirty="0"/>
              <a:t> </a:t>
            </a:r>
            <a:r>
              <a:rPr sz="2600" spc="20" dirty="0"/>
              <a:t>도구를</a:t>
            </a:r>
            <a:r>
              <a:rPr sz="2600" spc="-95" dirty="0"/>
              <a:t> </a:t>
            </a:r>
            <a:r>
              <a:rPr sz="2600" spc="25" dirty="0"/>
              <a:t>이용한</a:t>
            </a:r>
            <a:r>
              <a:rPr sz="2600" spc="-105" dirty="0"/>
              <a:t> </a:t>
            </a:r>
            <a:r>
              <a:rPr sz="2600" spc="15" dirty="0"/>
              <a:t>도메인의</a:t>
            </a:r>
            <a:r>
              <a:rPr sz="2600" spc="-105" dirty="0"/>
              <a:t> </a:t>
            </a:r>
            <a:r>
              <a:rPr sz="2600" spc="15" dirty="0"/>
              <a:t>작성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307340" y="2182748"/>
            <a:ext cx="2345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돋움"/>
                <a:cs typeface="돋움"/>
              </a:rPr>
              <a:t>(4)</a:t>
            </a:r>
            <a:r>
              <a:rPr sz="1800" b="1" spc="-70" dirty="0">
                <a:latin typeface="돋움"/>
                <a:cs typeface="돋움"/>
              </a:rPr>
              <a:t> </a:t>
            </a:r>
            <a:r>
              <a:rPr sz="1800" b="1" spc="15" dirty="0">
                <a:latin typeface="돋움"/>
                <a:cs typeface="돋움"/>
              </a:rPr>
              <a:t>필요한</a:t>
            </a:r>
            <a:r>
              <a:rPr sz="1800" b="1" spc="-100" dirty="0">
                <a:latin typeface="돋움"/>
                <a:cs typeface="돋움"/>
              </a:rPr>
              <a:t> </a:t>
            </a:r>
            <a:r>
              <a:rPr sz="1800" b="1" spc="20" dirty="0">
                <a:latin typeface="돋움"/>
                <a:cs typeface="돋움"/>
              </a:rPr>
              <a:t>내용을</a:t>
            </a:r>
            <a:r>
              <a:rPr sz="1800" b="1" spc="-100" dirty="0">
                <a:latin typeface="돋움"/>
                <a:cs typeface="돋움"/>
              </a:rPr>
              <a:t> </a:t>
            </a:r>
            <a:r>
              <a:rPr sz="1800" b="1" spc="15" dirty="0">
                <a:latin typeface="돋움"/>
                <a:cs typeface="돋움"/>
              </a:rPr>
              <a:t>입력</a:t>
            </a:r>
            <a:endParaRPr sz="1800">
              <a:latin typeface="돋움"/>
              <a:cs typeface="돋움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14843" y="1161288"/>
            <a:ext cx="4751705" cy="4983480"/>
            <a:chOff x="2814843" y="1161288"/>
            <a:chExt cx="4751705" cy="49834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0504" y="1161288"/>
              <a:ext cx="4123944" cy="49834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52238" y="2782062"/>
              <a:ext cx="2356485" cy="1800225"/>
            </a:xfrm>
            <a:custGeom>
              <a:avLst/>
              <a:gdLst/>
              <a:ahLst/>
              <a:cxnLst/>
              <a:rect l="l" t="t" r="r" b="b"/>
              <a:pathLst>
                <a:path w="2356484" h="1800225">
                  <a:moveTo>
                    <a:pt x="0" y="123062"/>
                  </a:moveTo>
                  <a:lnTo>
                    <a:pt x="9673" y="75170"/>
                  </a:lnTo>
                  <a:lnTo>
                    <a:pt x="36052" y="36052"/>
                  </a:lnTo>
                  <a:lnTo>
                    <a:pt x="75170" y="9673"/>
                  </a:lnTo>
                  <a:lnTo>
                    <a:pt x="123062" y="0"/>
                  </a:lnTo>
                  <a:lnTo>
                    <a:pt x="2233041" y="0"/>
                  </a:lnTo>
                  <a:lnTo>
                    <a:pt x="2280933" y="9673"/>
                  </a:lnTo>
                  <a:lnTo>
                    <a:pt x="2320051" y="36052"/>
                  </a:lnTo>
                  <a:lnTo>
                    <a:pt x="2346430" y="75170"/>
                  </a:lnTo>
                  <a:lnTo>
                    <a:pt x="2356104" y="123062"/>
                  </a:lnTo>
                  <a:lnTo>
                    <a:pt x="2356104" y="1676781"/>
                  </a:lnTo>
                  <a:lnTo>
                    <a:pt x="2346430" y="1724673"/>
                  </a:lnTo>
                  <a:lnTo>
                    <a:pt x="2320051" y="1763791"/>
                  </a:lnTo>
                  <a:lnTo>
                    <a:pt x="2280933" y="1790170"/>
                  </a:lnTo>
                  <a:lnTo>
                    <a:pt x="2233041" y="1799844"/>
                  </a:lnTo>
                  <a:lnTo>
                    <a:pt x="123062" y="1799844"/>
                  </a:lnTo>
                  <a:lnTo>
                    <a:pt x="75170" y="1790170"/>
                  </a:lnTo>
                  <a:lnTo>
                    <a:pt x="36052" y="1763791"/>
                  </a:lnTo>
                  <a:lnTo>
                    <a:pt x="9673" y="1724673"/>
                  </a:lnTo>
                  <a:lnTo>
                    <a:pt x="0" y="1676781"/>
                  </a:lnTo>
                  <a:lnTo>
                    <a:pt x="0" y="123062"/>
                  </a:lnTo>
                  <a:close/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4324" y="2815361"/>
              <a:ext cx="401955" cy="1082040"/>
            </a:xfrm>
            <a:custGeom>
              <a:avLst/>
              <a:gdLst/>
              <a:ahLst/>
              <a:cxnLst/>
              <a:rect l="l" t="t" r="r" b="b"/>
              <a:pathLst>
                <a:path w="401954" h="1082039">
                  <a:moveTo>
                    <a:pt x="401802" y="841895"/>
                  </a:moveTo>
                  <a:lnTo>
                    <a:pt x="396367" y="827760"/>
                  </a:lnTo>
                  <a:lnTo>
                    <a:pt x="385800" y="816927"/>
                  </a:lnTo>
                  <a:lnTo>
                    <a:pt x="372389" y="811123"/>
                  </a:lnTo>
                  <a:lnTo>
                    <a:pt x="357784" y="810768"/>
                  </a:lnTo>
                  <a:lnTo>
                    <a:pt x="343662" y="816203"/>
                  </a:lnTo>
                  <a:lnTo>
                    <a:pt x="332816" y="826770"/>
                  </a:lnTo>
                  <a:lnTo>
                    <a:pt x="327025" y="840181"/>
                  </a:lnTo>
                  <a:lnTo>
                    <a:pt x="326656" y="854786"/>
                  </a:lnTo>
                  <a:lnTo>
                    <a:pt x="329768" y="862863"/>
                  </a:lnTo>
                  <a:lnTo>
                    <a:pt x="60744" y="1035037"/>
                  </a:lnTo>
                  <a:lnTo>
                    <a:pt x="43688" y="1008354"/>
                  </a:lnTo>
                  <a:lnTo>
                    <a:pt x="0" y="1081506"/>
                  </a:lnTo>
                  <a:lnTo>
                    <a:pt x="84709" y="1072489"/>
                  </a:lnTo>
                  <a:lnTo>
                    <a:pt x="72034" y="1052677"/>
                  </a:lnTo>
                  <a:lnTo>
                    <a:pt x="67627" y="1045806"/>
                  </a:lnTo>
                  <a:lnTo>
                    <a:pt x="336613" y="873556"/>
                  </a:lnTo>
                  <a:lnTo>
                    <a:pt x="342658" y="879754"/>
                  </a:lnTo>
                  <a:lnTo>
                    <a:pt x="356069" y="885558"/>
                  </a:lnTo>
                  <a:lnTo>
                    <a:pt x="370674" y="885913"/>
                  </a:lnTo>
                  <a:lnTo>
                    <a:pt x="384810" y="880465"/>
                  </a:lnTo>
                  <a:lnTo>
                    <a:pt x="395643" y="869911"/>
                  </a:lnTo>
                  <a:lnTo>
                    <a:pt x="401447" y="856500"/>
                  </a:lnTo>
                  <a:lnTo>
                    <a:pt x="401777" y="843000"/>
                  </a:lnTo>
                  <a:lnTo>
                    <a:pt x="401802" y="841895"/>
                  </a:lnTo>
                  <a:close/>
                </a:path>
                <a:path w="401954" h="1082039">
                  <a:moveTo>
                    <a:pt x="401802" y="31127"/>
                  </a:moveTo>
                  <a:lnTo>
                    <a:pt x="396367" y="16992"/>
                  </a:lnTo>
                  <a:lnTo>
                    <a:pt x="385800" y="6159"/>
                  </a:lnTo>
                  <a:lnTo>
                    <a:pt x="372389" y="355"/>
                  </a:lnTo>
                  <a:lnTo>
                    <a:pt x="357784" y="0"/>
                  </a:lnTo>
                  <a:lnTo>
                    <a:pt x="343662" y="5435"/>
                  </a:lnTo>
                  <a:lnTo>
                    <a:pt x="332816" y="16002"/>
                  </a:lnTo>
                  <a:lnTo>
                    <a:pt x="327025" y="29413"/>
                  </a:lnTo>
                  <a:lnTo>
                    <a:pt x="326656" y="44018"/>
                  </a:lnTo>
                  <a:lnTo>
                    <a:pt x="329768" y="52095"/>
                  </a:lnTo>
                  <a:lnTo>
                    <a:pt x="60744" y="224269"/>
                  </a:lnTo>
                  <a:lnTo>
                    <a:pt x="43688" y="197586"/>
                  </a:lnTo>
                  <a:lnTo>
                    <a:pt x="0" y="270738"/>
                  </a:lnTo>
                  <a:lnTo>
                    <a:pt x="84709" y="261721"/>
                  </a:lnTo>
                  <a:lnTo>
                    <a:pt x="72034" y="241909"/>
                  </a:lnTo>
                  <a:lnTo>
                    <a:pt x="67627" y="235038"/>
                  </a:lnTo>
                  <a:lnTo>
                    <a:pt x="336613" y="62788"/>
                  </a:lnTo>
                  <a:lnTo>
                    <a:pt x="342658" y="68986"/>
                  </a:lnTo>
                  <a:lnTo>
                    <a:pt x="356069" y="74777"/>
                  </a:lnTo>
                  <a:lnTo>
                    <a:pt x="370674" y="75145"/>
                  </a:lnTo>
                  <a:lnTo>
                    <a:pt x="384810" y="69697"/>
                  </a:lnTo>
                  <a:lnTo>
                    <a:pt x="395643" y="59143"/>
                  </a:lnTo>
                  <a:lnTo>
                    <a:pt x="401447" y="45732"/>
                  </a:lnTo>
                  <a:lnTo>
                    <a:pt x="401777" y="32232"/>
                  </a:lnTo>
                  <a:lnTo>
                    <a:pt x="401802" y="31127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48990" y="2565654"/>
              <a:ext cx="1603375" cy="2735580"/>
            </a:xfrm>
            <a:custGeom>
              <a:avLst/>
              <a:gdLst/>
              <a:ahLst/>
              <a:cxnLst/>
              <a:rect l="l" t="t" r="r" b="b"/>
              <a:pathLst>
                <a:path w="1603375" h="2735579">
                  <a:moveTo>
                    <a:pt x="0" y="2333752"/>
                  </a:moveTo>
                  <a:lnTo>
                    <a:pt x="2317" y="2322290"/>
                  </a:lnTo>
                  <a:lnTo>
                    <a:pt x="8636" y="2312924"/>
                  </a:lnTo>
                  <a:lnTo>
                    <a:pt x="18002" y="2306605"/>
                  </a:lnTo>
                  <a:lnTo>
                    <a:pt x="29463" y="2304288"/>
                  </a:lnTo>
                  <a:lnTo>
                    <a:pt x="1573784" y="2304288"/>
                  </a:lnTo>
                  <a:lnTo>
                    <a:pt x="1585245" y="2306605"/>
                  </a:lnTo>
                  <a:lnTo>
                    <a:pt x="1594612" y="2312924"/>
                  </a:lnTo>
                  <a:lnTo>
                    <a:pt x="1600930" y="2322290"/>
                  </a:lnTo>
                  <a:lnTo>
                    <a:pt x="1603248" y="2333752"/>
                  </a:lnTo>
                  <a:lnTo>
                    <a:pt x="1603248" y="2706116"/>
                  </a:lnTo>
                  <a:lnTo>
                    <a:pt x="1600930" y="2717577"/>
                  </a:lnTo>
                  <a:lnTo>
                    <a:pt x="1594612" y="2726944"/>
                  </a:lnTo>
                  <a:lnTo>
                    <a:pt x="1585245" y="2733262"/>
                  </a:lnTo>
                  <a:lnTo>
                    <a:pt x="1573784" y="2735580"/>
                  </a:lnTo>
                  <a:lnTo>
                    <a:pt x="29463" y="2735580"/>
                  </a:lnTo>
                  <a:lnTo>
                    <a:pt x="18002" y="2733262"/>
                  </a:lnTo>
                  <a:lnTo>
                    <a:pt x="8636" y="2726944"/>
                  </a:lnTo>
                  <a:lnTo>
                    <a:pt x="2317" y="2717577"/>
                  </a:lnTo>
                  <a:lnTo>
                    <a:pt x="0" y="2706116"/>
                  </a:lnTo>
                  <a:lnTo>
                    <a:pt x="0" y="2333752"/>
                  </a:lnTo>
                  <a:close/>
                </a:path>
                <a:path w="1603375" h="2735579">
                  <a:moveTo>
                    <a:pt x="0" y="19685"/>
                  </a:moveTo>
                  <a:lnTo>
                    <a:pt x="1539" y="12001"/>
                  </a:lnTo>
                  <a:lnTo>
                    <a:pt x="5746" y="5746"/>
                  </a:lnTo>
                  <a:lnTo>
                    <a:pt x="12001" y="1539"/>
                  </a:lnTo>
                  <a:lnTo>
                    <a:pt x="19685" y="0"/>
                  </a:lnTo>
                  <a:lnTo>
                    <a:pt x="411607" y="0"/>
                  </a:lnTo>
                  <a:lnTo>
                    <a:pt x="419290" y="1539"/>
                  </a:lnTo>
                  <a:lnTo>
                    <a:pt x="425545" y="5746"/>
                  </a:lnTo>
                  <a:lnTo>
                    <a:pt x="429752" y="12001"/>
                  </a:lnTo>
                  <a:lnTo>
                    <a:pt x="431292" y="19685"/>
                  </a:lnTo>
                  <a:lnTo>
                    <a:pt x="431292" y="268350"/>
                  </a:lnTo>
                  <a:lnTo>
                    <a:pt x="429752" y="276034"/>
                  </a:lnTo>
                  <a:lnTo>
                    <a:pt x="425545" y="282289"/>
                  </a:lnTo>
                  <a:lnTo>
                    <a:pt x="419290" y="286496"/>
                  </a:lnTo>
                  <a:lnTo>
                    <a:pt x="411607" y="288036"/>
                  </a:lnTo>
                  <a:lnTo>
                    <a:pt x="19685" y="288036"/>
                  </a:lnTo>
                  <a:lnTo>
                    <a:pt x="12001" y="286496"/>
                  </a:lnTo>
                  <a:lnTo>
                    <a:pt x="5746" y="282289"/>
                  </a:lnTo>
                  <a:lnTo>
                    <a:pt x="1539" y="276034"/>
                  </a:lnTo>
                  <a:lnTo>
                    <a:pt x="0" y="268350"/>
                  </a:lnTo>
                  <a:lnTo>
                    <a:pt x="0" y="19685"/>
                  </a:lnTo>
                  <a:close/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4843" y="4831095"/>
              <a:ext cx="751840" cy="333375"/>
            </a:xfrm>
            <a:custGeom>
              <a:avLst/>
              <a:gdLst/>
              <a:ahLst/>
              <a:cxnLst/>
              <a:rect l="l" t="t" r="r" b="b"/>
              <a:pathLst>
                <a:path w="751839" h="333375">
                  <a:moveTo>
                    <a:pt x="678259" y="303430"/>
                  </a:moveTo>
                  <a:lnTo>
                    <a:pt x="666353" y="332851"/>
                  </a:lnTo>
                  <a:lnTo>
                    <a:pt x="751316" y="326120"/>
                  </a:lnTo>
                  <a:lnTo>
                    <a:pt x="735509" y="308213"/>
                  </a:lnTo>
                  <a:lnTo>
                    <a:pt x="690102" y="308213"/>
                  </a:lnTo>
                  <a:lnTo>
                    <a:pt x="678259" y="303430"/>
                  </a:lnTo>
                  <a:close/>
                </a:path>
                <a:path w="751839" h="333375">
                  <a:moveTo>
                    <a:pt x="683026" y="291648"/>
                  </a:moveTo>
                  <a:lnTo>
                    <a:pt x="678259" y="303430"/>
                  </a:lnTo>
                  <a:lnTo>
                    <a:pt x="690102" y="308213"/>
                  </a:lnTo>
                  <a:lnTo>
                    <a:pt x="694801" y="296402"/>
                  </a:lnTo>
                  <a:lnTo>
                    <a:pt x="683026" y="291648"/>
                  </a:lnTo>
                  <a:close/>
                </a:path>
                <a:path w="751839" h="333375">
                  <a:moveTo>
                    <a:pt x="694928" y="262239"/>
                  </a:moveTo>
                  <a:lnTo>
                    <a:pt x="683026" y="291648"/>
                  </a:lnTo>
                  <a:lnTo>
                    <a:pt x="694801" y="296402"/>
                  </a:lnTo>
                  <a:lnTo>
                    <a:pt x="690102" y="308213"/>
                  </a:lnTo>
                  <a:lnTo>
                    <a:pt x="735509" y="308213"/>
                  </a:lnTo>
                  <a:lnTo>
                    <a:pt x="694928" y="262239"/>
                  </a:lnTo>
                  <a:close/>
                </a:path>
                <a:path w="751839" h="333375">
                  <a:moveTo>
                    <a:pt x="74572" y="45999"/>
                  </a:moveTo>
                  <a:lnTo>
                    <a:pt x="73390" y="52308"/>
                  </a:lnTo>
                  <a:lnTo>
                    <a:pt x="69827" y="57720"/>
                  </a:lnTo>
                  <a:lnTo>
                    <a:pt x="678259" y="303430"/>
                  </a:lnTo>
                  <a:lnTo>
                    <a:pt x="683026" y="291648"/>
                  </a:lnTo>
                  <a:lnTo>
                    <a:pt x="74572" y="45999"/>
                  </a:lnTo>
                  <a:close/>
                </a:path>
                <a:path w="751839" h="333375">
                  <a:moveTo>
                    <a:pt x="37478" y="0"/>
                  </a:moveTo>
                  <a:lnTo>
                    <a:pt x="23209" y="3032"/>
                  </a:lnTo>
                  <a:lnTo>
                    <a:pt x="11106" y="11207"/>
                  </a:lnTo>
                  <a:lnTo>
                    <a:pt x="2778" y="23860"/>
                  </a:lnTo>
                  <a:lnTo>
                    <a:pt x="0" y="38689"/>
                  </a:lnTo>
                  <a:lnTo>
                    <a:pt x="3032" y="52959"/>
                  </a:lnTo>
                  <a:lnTo>
                    <a:pt x="11207" y="65061"/>
                  </a:lnTo>
                  <a:lnTo>
                    <a:pt x="23860" y="73390"/>
                  </a:lnTo>
                  <a:lnTo>
                    <a:pt x="38689" y="76168"/>
                  </a:lnTo>
                  <a:lnTo>
                    <a:pt x="52958" y="73136"/>
                  </a:lnTo>
                  <a:lnTo>
                    <a:pt x="65061" y="64960"/>
                  </a:lnTo>
                  <a:lnTo>
                    <a:pt x="69827" y="57720"/>
                  </a:lnTo>
                  <a:lnTo>
                    <a:pt x="35671" y="43926"/>
                  </a:lnTo>
                  <a:lnTo>
                    <a:pt x="40497" y="32242"/>
                  </a:lnTo>
                  <a:lnTo>
                    <a:pt x="75055" y="32242"/>
                  </a:lnTo>
                  <a:lnTo>
                    <a:pt x="73136" y="23209"/>
                  </a:lnTo>
                  <a:lnTo>
                    <a:pt x="64960" y="11106"/>
                  </a:lnTo>
                  <a:lnTo>
                    <a:pt x="52308" y="2778"/>
                  </a:lnTo>
                  <a:lnTo>
                    <a:pt x="37478" y="0"/>
                  </a:lnTo>
                  <a:close/>
                </a:path>
                <a:path w="751839" h="333375">
                  <a:moveTo>
                    <a:pt x="40497" y="32242"/>
                  </a:moveTo>
                  <a:lnTo>
                    <a:pt x="35671" y="43926"/>
                  </a:lnTo>
                  <a:lnTo>
                    <a:pt x="69827" y="57720"/>
                  </a:lnTo>
                  <a:lnTo>
                    <a:pt x="73390" y="52308"/>
                  </a:lnTo>
                  <a:lnTo>
                    <a:pt x="74572" y="45999"/>
                  </a:lnTo>
                  <a:lnTo>
                    <a:pt x="40497" y="32242"/>
                  </a:lnTo>
                  <a:close/>
                </a:path>
                <a:path w="751839" h="333375">
                  <a:moveTo>
                    <a:pt x="75055" y="32242"/>
                  </a:moveTo>
                  <a:lnTo>
                    <a:pt x="40497" y="32242"/>
                  </a:lnTo>
                  <a:lnTo>
                    <a:pt x="74572" y="45999"/>
                  </a:lnTo>
                  <a:lnTo>
                    <a:pt x="76168" y="37478"/>
                  </a:lnTo>
                  <a:lnTo>
                    <a:pt x="75055" y="32242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66101" y="2725927"/>
            <a:ext cx="7327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solidFill>
                  <a:srgbClr val="006FC0"/>
                </a:solidFill>
                <a:latin typeface="돋움"/>
                <a:cs typeface="돋움"/>
              </a:rPr>
              <a:t>도메</a:t>
            </a:r>
            <a:r>
              <a:rPr sz="1400" b="1" spc="5" dirty="0">
                <a:solidFill>
                  <a:srgbClr val="006FC0"/>
                </a:solidFill>
                <a:latin typeface="돋움"/>
                <a:cs typeface="돋움"/>
              </a:rPr>
              <a:t>인</a:t>
            </a:r>
            <a:r>
              <a:rPr sz="1400" b="1" spc="30" dirty="0">
                <a:solidFill>
                  <a:srgbClr val="006FC0"/>
                </a:solidFill>
                <a:latin typeface="돋움"/>
                <a:cs typeface="돋움"/>
              </a:rPr>
              <a:t>명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666101" y="3536950"/>
            <a:ext cx="5562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solidFill>
                  <a:srgbClr val="006FC0"/>
                </a:solidFill>
                <a:latin typeface="돋움"/>
                <a:cs typeface="돋움"/>
              </a:rPr>
              <a:t>물리명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3404" y="4545329"/>
            <a:ext cx="5562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006FC0"/>
                </a:solidFill>
                <a:latin typeface="돋움"/>
                <a:cs typeface="돋움"/>
              </a:rPr>
              <a:t>데이터  </a:t>
            </a:r>
            <a:r>
              <a:rPr sz="1400" b="1" spc="15" dirty="0">
                <a:solidFill>
                  <a:srgbClr val="006FC0"/>
                </a:solidFill>
                <a:latin typeface="돋움"/>
                <a:cs typeface="돋움"/>
              </a:rPr>
              <a:t>타입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84377"/>
            <a:ext cx="776350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105"/>
              </a:spcBef>
            </a:pPr>
            <a:r>
              <a:rPr sz="2600" spc="15" dirty="0"/>
              <a:t>9.3</a:t>
            </a:r>
            <a:r>
              <a:rPr sz="2600" spc="-85" dirty="0"/>
              <a:t> </a:t>
            </a:r>
            <a:r>
              <a:rPr sz="2600" spc="25" dirty="0"/>
              <a:t>모델링</a:t>
            </a:r>
            <a:r>
              <a:rPr sz="2600" spc="-90" dirty="0"/>
              <a:t> </a:t>
            </a:r>
            <a:r>
              <a:rPr sz="2600" spc="20" dirty="0"/>
              <a:t>도구를</a:t>
            </a:r>
            <a:r>
              <a:rPr sz="2600" spc="-95" dirty="0"/>
              <a:t> </a:t>
            </a:r>
            <a:r>
              <a:rPr sz="2600" spc="25" dirty="0"/>
              <a:t>이용한</a:t>
            </a:r>
            <a:r>
              <a:rPr sz="2600" spc="-105" dirty="0"/>
              <a:t> </a:t>
            </a:r>
            <a:r>
              <a:rPr sz="2600" spc="15" dirty="0"/>
              <a:t>도메인의</a:t>
            </a:r>
            <a:r>
              <a:rPr sz="2600" spc="-105" dirty="0"/>
              <a:t> </a:t>
            </a:r>
            <a:r>
              <a:rPr sz="2600" spc="15" dirty="0"/>
              <a:t>작성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59740" y="1793875"/>
            <a:ext cx="1120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spc="25" dirty="0">
                <a:latin typeface="굴림"/>
                <a:cs typeface="굴림"/>
              </a:rPr>
              <a:t>입력</a:t>
            </a:r>
            <a:r>
              <a:rPr sz="1800" b="1" spc="-14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후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44923" y="1728216"/>
            <a:ext cx="3694429" cy="4450080"/>
            <a:chOff x="4344923" y="1728216"/>
            <a:chExt cx="3694429" cy="4450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5591" y="1728216"/>
              <a:ext cx="3683508" cy="44500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63973" y="3213354"/>
              <a:ext cx="3594100" cy="2161540"/>
            </a:xfrm>
            <a:custGeom>
              <a:avLst/>
              <a:gdLst/>
              <a:ahLst/>
              <a:cxnLst/>
              <a:rect l="l" t="t" r="r" b="b"/>
              <a:pathLst>
                <a:path w="3594100" h="2161540">
                  <a:moveTo>
                    <a:pt x="0" y="1892681"/>
                  </a:moveTo>
                  <a:lnTo>
                    <a:pt x="1539" y="1884997"/>
                  </a:lnTo>
                  <a:lnTo>
                    <a:pt x="5746" y="1878742"/>
                  </a:lnTo>
                  <a:lnTo>
                    <a:pt x="12001" y="1874535"/>
                  </a:lnTo>
                  <a:lnTo>
                    <a:pt x="19685" y="1872996"/>
                  </a:lnTo>
                  <a:lnTo>
                    <a:pt x="1557654" y="1872996"/>
                  </a:lnTo>
                  <a:lnTo>
                    <a:pt x="1565338" y="1874535"/>
                  </a:lnTo>
                  <a:lnTo>
                    <a:pt x="1571593" y="1878742"/>
                  </a:lnTo>
                  <a:lnTo>
                    <a:pt x="1575800" y="1884997"/>
                  </a:lnTo>
                  <a:lnTo>
                    <a:pt x="1577339" y="1892681"/>
                  </a:lnTo>
                  <a:lnTo>
                    <a:pt x="1577339" y="2141347"/>
                  </a:lnTo>
                  <a:lnTo>
                    <a:pt x="1575800" y="2149030"/>
                  </a:lnTo>
                  <a:lnTo>
                    <a:pt x="1571593" y="2155285"/>
                  </a:lnTo>
                  <a:lnTo>
                    <a:pt x="1565338" y="2159492"/>
                  </a:lnTo>
                  <a:lnTo>
                    <a:pt x="1557654" y="2161032"/>
                  </a:lnTo>
                  <a:lnTo>
                    <a:pt x="19685" y="2161032"/>
                  </a:lnTo>
                  <a:lnTo>
                    <a:pt x="12001" y="2159492"/>
                  </a:lnTo>
                  <a:lnTo>
                    <a:pt x="5746" y="2155285"/>
                  </a:lnTo>
                  <a:lnTo>
                    <a:pt x="1539" y="2149030"/>
                  </a:lnTo>
                  <a:lnTo>
                    <a:pt x="0" y="2141347"/>
                  </a:lnTo>
                  <a:lnTo>
                    <a:pt x="0" y="1892681"/>
                  </a:lnTo>
                  <a:close/>
                </a:path>
                <a:path w="3594100" h="2161540">
                  <a:moveTo>
                    <a:pt x="1511808" y="24637"/>
                  </a:moveTo>
                  <a:lnTo>
                    <a:pt x="1513746" y="15055"/>
                  </a:lnTo>
                  <a:lnTo>
                    <a:pt x="1519031" y="7223"/>
                  </a:lnTo>
                  <a:lnTo>
                    <a:pt x="1526863" y="1938"/>
                  </a:lnTo>
                  <a:lnTo>
                    <a:pt x="1536446" y="0"/>
                  </a:lnTo>
                  <a:lnTo>
                    <a:pt x="3495802" y="0"/>
                  </a:lnTo>
                  <a:lnTo>
                    <a:pt x="3505384" y="1938"/>
                  </a:lnTo>
                  <a:lnTo>
                    <a:pt x="3513216" y="7223"/>
                  </a:lnTo>
                  <a:lnTo>
                    <a:pt x="3518501" y="15055"/>
                  </a:lnTo>
                  <a:lnTo>
                    <a:pt x="3520440" y="24637"/>
                  </a:lnTo>
                  <a:lnTo>
                    <a:pt x="3520440" y="335025"/>
                  </a:lnTo>
                  <a:lnTo>
                    <a:pt x="3518501" y="344608"/>
                  </a:lnTo>
                  <a:lnTo>
                    <a:pt x="3513216" y="352440"/>
                  </a:lnTo>
                  <a:lnTo>
                    <a:pt x="3505384" y="357725"/>
                  </a:lnTo>
                  <a:lnTo>
                    <a:pt x="3495802" y="359663"/>
                  </a:lnTo>
                  <a:lnTo>
                    <a:pt x="1536446" y="359663"/>
                  </a:lnTo>
                  <a:lnTo>
                    <a:pt x="1526863" y="357725"/>
                  </a:lnTo>
                  <a:lnTo>
                    <a:pt x="1519031" y="352440"/>
                  </a:lnTo>
                  <a:lnTo>
                    <a:pt x="1513746" y="344608"/>
                  </a:lnTo>
                  <a:lnTo>
                    <a:pt x="1511808" y="335025"/>
                  </a:lnTo>
                  <a:lnTo>
                    <a:pt x="1511808" y="24637"/>
                  </a:lnTo>
                  <a:close/>
                </a:path>
                <a:path w="3594100" h="2161540">
                  <a:moveTo>
                    <a:pt x="1504188" y="736600"/>
                  </a:moveTo>
                  <a:lnTo>
                    <a:pt x="1506261" y="726311"/>
                  </a:lnTo>
                  <a:lnTo>
                    <a:pt x="1511919" y="717915"/>
                  </a:lnTo>
                  <a:lnTo>
                    <a:pt x="1520315" y="712257"/>
                  </a:lnTo>
                  <a:lnTo>
                    <a:pt x="1530603" y="710184"/>
                  </a:lnTo>
                  <a:lnTo>
                    <a:pt x="3567176" y="710184"/>
                  </a:lnTo>
                  <a:lnTo>
                    <a:pt x="3577464" y="712257"/>
                  </a:lnTo>
                  <a:lnTo>
                    <a:pt x="3585860" y="717915"/>
                  </a:lnTo>
                  <a:lnTo>
                    <a:pt x="3591518" y="726311"/>
                  </a:lnTo>
                  <a:lnTo>
                    <a:pt x="3593592" y="736600"/>
                  </a:lnTo>
                  <a:lnTo>
                    <a:pt x="3593592" y="1070864"/>
                  </a:lnTo>
                  <a:lnTo>
                    <a:pt x="3591518" y="1081152"/>
                  </a:lnTo>
                  <a:lnTo>
                    <a:pt x="3585860" y="1089548"/>
                  </a:lnTo>
                  <a:lnTo>
                    <a:pt x="3577464" y="1095206"/>
                  </a:lnTo>
                  <a:lnTo>
                    <a:pt x="3567176" y="1097280"/>
                  </a:lnTo>
                  <a:lnTo>
                    <a:pt x="1530603" y="1097280"/>
                  </a:lnTo>
                  <a:lnTo>
                    <a:pt x="1520315" y="1095206"/>
                  </a:lnTo>
                  <a:lnTo>
                    <a:pt x="1511919" y="1089548"/>
                  </a:lnTo>
                  <a:lnTo>
                    <a:pt x="1506261" y="1081152"/>
                  </a:lnTo>
                  <a:lnTo>
                    <a:pt x="1504188" y="1070864"/>
                  </a:lnTo>
                  <a:lnTo>
                    <a:pt x="1504188" y="736600"/>
                  </a:lnTo>
                  <a:close/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84377"/>
            <a:ext cx="776350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105"/>
              </a:spcBef>
            </a:pPr>
            <a:r>
              <a:rPr sz="2600" spc="15" dirty="0"/>
              <a:t>9.3</a:t>
            </a:r>
            <a:r>
              <a:rPr sz="2600" spc="-85" dirty="0"/>
              <a:t> </a:t>
            </a:r>
            <a:r>
              <a:rPr sz="2600" spc="25" dirty="0"/>
              <a:t>모델링</a:t>
            </a:r>
            <a:r>
              <a:rPr sz="2600" spc="-90" dirty="0"/>
              <a:t> </a:t>
            </a:r>
            <a:r>
              <a:rPr sz="2600" spc="20" dirty="0"/>
              <a:t>도구를</a:t>
            </a:r>
            <a:r>
              <a:rPr sz="2600" spc="-95" dirty="0"/>
              <a:t> </a:t>
            </a:r>
            <a:r>
              <a:rPr sz="2600" spc="25" dirty="0"/>
              <a:t>이용한</a:t>
            </a:r>
            <a:r>
              <a:rPr sz="2600" spc="-105" dirty="0"/>
              <a:t> </a:t>
            </a:r>
            <a:r>
              <a:rPr sz="2600" spc="15" dirty="0"/>
              <a:t>도메인의</a:t>
            </a:r>
            <a:r>
              <a:rPr sz="2600" spc="-105" dirty="0"/>
              <a:t> </a:t>
            </a:r>
            <a:r>
              <a:rPr sz="2600" spc="15" dirty="0"/>
              <a:t>작성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46303" y="1744726"/>
            <a:ext cx="2033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5" dirty="0">
                <a:latin typeface="굴림"/>
                <a:cs typeface="굴림"/>
              </a:rPr>
              <a:t>값의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범위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입력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29237" y="1655064"/>
            <a:ext cx="4628515" cy="4572000"/>
            <a:chOff x="3729237" y="1655064"/>
            <a:chExt cx="4628515" cy="4572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1655064"/>
              <a:ext cx="3785615" cy="4572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94909" y="2955798"/>
              <a:ext cx="433070" cy="215265"/>
            </a:xfrm>
            <a:custGeom>
              <a:avLst/>
              <a:gdLst/>
              <a:ahLst/>
              <a:cxnLst/>
              <a:rect l="l" t="t" r="r" b="b"/>
              <a:pathLst>
                <a:path w="433070" h="215264">
                  <a:moveTo>
                    <a:pt x="0" y="14731"/>
                  </a:moveTo>
                  <a:lnTo>
                    <a:pt x="0" y="6603"/>
                  </a:lnTo>
                  <a:lnTo>
                    <a:pt x="6603" y="0"/>
                  </a:lnTo>
                  <a:lnTo>
                    <a:pt x="14731" y="0"/>
                  </a:lnTo>
                  <a:lnTo>
                    <a:pt x="418084" y="0"/>
                  </a:lnTo>
                  <a:lnTo>
                    <a:pt x="426212" y="0"/>
                  </a:lnTo>
                  <a:lnTo>
                    <a:pt x="432815" y="6603"/>
                  </a:lnTo>
                  <a:lnTo>
                    <a:pt x="432815" y="14731"/>
                  </a:lnTo>
                  <a:lnTo>
                    <a:pt x="432815" y="200151"/>
                  </a:lnTo>
                  <a:lnTo>
                    <a:pt x="432815" y="208279"/>
                  </a:lnTo>
                  <a:lnTo>
                    <a:pt x="426212" y="214884"/>
                  </a:lnTo>
                  <a:lnTo>
                    <a:pt x="418084" y="214884"/>
                  </a:lnTo>
                  <a:lnTo>
                    <a:pt x="14731" y="214884"/>
                  </a:lnTo>
                  <a:lnTo>
                    <a:pt x="6603" y="214884"/>
                  </a:lnTo>
                  <a:lnTo>
                    <a:pt x="0" y="208279"/>
                  </a:lnTo>
                  <a:lnTo>
                    <a:pt x="0" y="200151"/>
                  </a:lnTo>
                  <a:lnTo>
                    <a:pt x="0" y="14731"/>
                  </a:lnTo>
                  <a:close/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29237" y="2967237"/>
              <a:ext cx="980440" cy="403860"/>
            </a:xfrm>
            <a:custGeom>
              <a:avLst/>
              <a:gdLst/>
              <a:ahLst/>
              <a:cxnLst/>
              <a:rect l="l" t="t" r="r" b="b"/>
              <a:pathLst>
                <a:path w="980439" h="403860">
                  <a:moveTo>
                    <a:pt x="906419" y="373687"/>
                  </a:moveTo>
                  <a:lnTo>
                    <a:pt x="895213" y="403342"/>
                  </a:lnTo>
                  <a:lnTo>
                    <a:pt x="979922" y="394706"/>
                  </a:lnTo>
                  <a:lnTo>
                    <a:pt x="964684" y="378196"/>
                  </a:lnTo>
                  <a:lnTo>
                    <a:pt x="918327" y="378196"/>
                  </a:lnTo>
                  <a:lnTo>
                    <a:pt x="906419" y="373687"/>
                  </a:lnTo>
                  <a:close/>
                </a:path>
                <a:path w="980439" h="403860">
                  <a:moveTo>
                    <a:pt x="910922" y="361771"/>
                  </a:moveTo>
                  <a:lnTo>
                    <a:pt x="906419" y="373687"/>
                  </a:lnTo>
                  <a:lnTo>
                    <a:pt x="918327" y="378196"/>
                  </a:lnTo>
                  <a:lnTo>
                    <a:pt x="922772" y="366258"/>
                  </a:lnTo>
                  <a:lnTo>
                    <a:pt x="910922" y="361771"/>
                  </a:lnTo>
                  <a:close/>
                </a:path>
                <a:path w="980439" h="403860">
                  <a:moveTo>
                    <a:pt x="922137" y="332095"/>
                  </a:moveTo>
                  <a:lnTo>
                    <a:pt x="910922" y="361771"/>
                  </a:lnTo>
                  <a:lnTo>
                    <a:pt x="922772" y="366258"/>
                  </a:lnTo>
                  <a:lnTo>
                    <a:pt x="918327" y="378196"/>
                  </a:lnTo>
                  <a:lnTo>
                    <a:pt x="964684" y="378196"/>
                  </a:lnTo>
                  <a:lnTo>
                    <a:pt x="922137" y="332095"/>
                  </a:lnTo>
                  <a:close/>
                </a:path>
                <a:path w="980439" h="403860">
                  <a:moveTo>
                    <a:pt x="74806" y="45158"/>
                  </a:moveTo>
                  <a:lnTo>
                    <a:pt x="73777" y="51552"/>
                  </a:lnTo>
                  <a:lnTo>
                    <a:pt x="70275" y="57110"/>
                  </a:lnTo>
                  <a:lnTo>
                    <a:pt x="906419" y="373687"/>
                  </a:lnTo>
                  <a:lnTo>
                    <a:pt x="910922" y="361771"/>
                  </a:lnTo>
                  <a:lnTo>
                    <a:pt x="74806" y="45158"/>
                  </a:lnTo>
                  <a:close/>
                </a:path>
                <a:path w="980439" h="403860">
                  <a:moveTo>
                    <a:pt x="36621" y="0"/>
                  </a:moveTo>
                  <a:lnTo>
                    <a:pt x="22405" y="3371"/>
                  </a:lnTo>
                  <a:lnTo>
                    <a:pt x="10475" y="11814"/>
                  </a:lnTo>
                  <a:lnTo>
                    <a:pt x="2403" y="24628"/>
                  </a:lnTo>
                  <a:lnTo>
                    <a:pt x="0" y="39558"/>
                  </a:lnTo>
                  <a:lnTo>
                    <a:pt x="3371" y="53774"/>
                  </a:lnTo>
                  <a:lnTo>
                    <a:pt x="11814" y="65704"/>
                  </a:lnTo>
                  <a:lnTo>
                    <a:pt x="24628" y="73777"/>
                  </a:lnTo>
                  <a:lnTo>
                    <a:pt x="39558" y="76180"/>
                  </a:lnTo>
                  <a:lnTo>
                    <a:pt x="53774" y="72808"/>
                  </a:lnTo>
                  <a:lnTo>
                    <a:pt x="65704" y="64365"/>
                  </a:lnTo>
                  <a:lnTo>
                    <a:pt x="70275" y="57110"/>
                  </a:lnTo>
                  <a:lnTo>
                    <a:pt x="35804" y="44059"/>
                  </a:lnTo>
                  <a:lnTo>
                    <a:pt x="40376" y="32121"/>
                  </a:lnTo>
                  <a:lnTo>
                    <a:pt x="75112" y="32121"/>
                  </a:lnTo>
                  <a:lnTo>
                    <a:pt x="72808" y="22405"/>
                  </a:lnTo>
                  <a:lnTo>
                    <a:pt x="64365" y="10475"/>
                  </a:lnTo>
                  <a:lnTo>
                    <a:pt x="51552" y="2403"/>
                  </a:lnTo>
                  <a:lnTo>
                    <a:pt x="36621" y="0"/>
                  </a:lnTo>
                  <a:close/>
                </a:path>
                <a:path w="980439" h="403860">
                  <a:moveTo>
                    <a:pt x="40376" y="32121"/>
                  </a:moveTo>
                  <a:lnTo>
                    <a:pt x="35804" y="44059"/>
                  </a:lnTo>
                  <a:lnTo>
                    <a:pt x="70275" y="57110"/>
                  </a:lnTo>
                  <a:lnTo>
                    <a:pt x="73777" y="51552"/>
                  </a:lnTo>
                  <a:lnTo>
                    <a:pt x="74806" y="45158"/>
                  </a:lnTo>
                  <a:lnTo>
                    <a:pt x="40376" y="32121"/>
                  </a:lnTo>
                  <a:close/>
                </a:path>
                <a:path w="980439" h="403860">
                  <a:moveTo>
                    <a:pt x="75112" y="32121"/>
                  </a:moveTo>
                  <a:lnTo>
                    <a:pt x="40376" y="32121"/>
                  </a:lnTo>
                  <a:lnTo>
                    <a:pt x="74806" y="45158"/>
                  </a:lnTo>
                  <a:lnTo>
                    <a:pt x="76180" y="36621"/>
                  </a:lnTo>
                  <a:lnTo>
                    <a:pt x="75112" y="32121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01314" y="2725927"/>
            <a:ext cx="10223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006FC0"/>
                </a:solidFill>
                <a:latin typeface="돋움"/>
                <a:cs typeface="돋움"/>
              </a:rPr>
              <a:t>(1)</a:t>
            </a:r>
            <a:r>
              <a:rPr sz="1400" b="1" spc="-105" dirty="0">
                <a:solidFill>
                  <a:srgbClr val="006FC0"/>
                </a:solidFill>
                <a:latin typeface="돋움"/>
                <a:cs typeface="돋움"/>
              </a:rPr>
              <a:t> </a:t>
            </a:r>
            <a:r>
              <a:rPr sz="1400" b="1" spc="10" dirty="0">
                <a:solidFill>
                  <a:srgbClr val="006FC0"/>
                </a:solidFill>
                <a:latin typeface="돋움"/>
                <a:cs typeface="돋움"/>
              </a:rPr>
              <a:t>체크해제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66679" y="3867975"/>
            <a:ext cx="981710" cy="405130"/>
          </a:xfrm>
          <a:custGeom>
            <a:avLst/>
            <a:gdLst/>
            <a:ahLst/>
            <a:cxnLst/>
            <a:rect l="l" t="t" r="r" b="b"/>
            <a:pathLst>
              <a:path w="981710" h="405129">
                <a:moveTo>
                  <a:pt x="907957" y="375045"/>
                </a:moveTo>
                <a:lnTo>
                  <a:pt x="896683" y="404685"/>
                </a:lnTo>
                <a:lnTo>
                  <a:pt x="981392" y="396176"/>
                </a:lnTo>
                <a:lnTo>
                  <a:pt x="966071" y="379539"/>
                </a:lnTo>
                <a:lnTo>
                  <a:pt x="919797" y="379539"/>
                </a:lnTo>
                <a:lnTo>
                  <a:pt x="907957" y="375045"/>
                </a:lnTo>
                <a:close/>
              </a:path>
              <a:path w="981710" h="405129">
                <a:moveTo>
                  <a:pt x="912444" y="363248"/>
                </a:moveTo>
                <a:lnTo>
                  <a:pt x="907957" y="375045"/>
                </a:lnTo>
                <a:lnTo>
                  <a:pt x="919797" y="379539"/>
                </a:lnTo>
                <a:lnTo>
                  <a:pt x="924242" y="367728"/>
                </a:lnTo>
                <a:lnTo>
                  <a:pt x="912444" y="363248"/>
                </a:lnTo>
                <a:close/>
              </a:path>
              <a:path w="981710" h="405129">
                <a:moveTo>
                  <a:pt x="923734" y="333565"/>
                </a:moveTo>
                <a:lnTo>
                  <a:pt x="912444" y="363248"/>
                </a:lnTo>
                <a:lnTo>
                  <a:pt x="924242" y="367728"/>
                </a:lnTo>
                <a:lnTo>
                  <a:pt x="919797" y="379539"/>
                </a:lnTo>
                <a:lnTo>
                  <a:pt x="966071" y="379539"/>
                </a:lnTo>
                <a:lnTo>
                  <a:pt x="923734" y="333565"/>
                </a:lnTo>
                <a:close/>
              </a:path>
              <a:path w="981710" h="405129">
                <a:moveTo>
                  <a:pt x="74660" y="45107"/>
                </a:moveTo>
                <a:lnTo>
                  <a:pt x="73596" y="51498"/>
                </a:lnTo>
                <a:lnTo>
                  <a:pt x="70121" y="57050"/>
                </a:lnTo>
                <a:lnTo>
                  <a:pt x="907957" y="375045"/>
                </a:lnTo>
                <a:lnTo>
                  <a:pt x="912444" y="363248"/>
                </a:lnTo>
                <a:lnTo>
                  <a:pt x="74660" y="45107"/>
                </a:lnTo>
                <a:close/>
              </a:path>
              <a:path w="981710" h="405129">
                <a:moveTo>
                  <a:pt x="36623" y="0"/>
                </a:moveTo>
                <a:lnTo>
                  <a:pt x="22415" y="3333"/>
                </a:lnTo>
                <a:lnTo>
                  <a:pt x="10493" y="11763"/>
                </a:lnTo>
                <a:lnTo>
                  <a:pt x="2476" y="24574"/>
                </a:lnTo>
                <a:lnTo>
                  <a:pt x="0" y="39449"/>
                </a:lnTo>
                <a:lnTo>
                  <a:pt x="3333" y="53657"/>
                </a:lnTo>
                <a:lnTo>
                  <a:pt x="11763" y="65579"/>
                </a:lnTo>
                <a:lnTo>
                  <a:pt x="24574" y="73596"/>
                </a:lnTo>
                <a:lnTo>
                  <a:pt x="39449" y="76073"/>
                </a:lnTo>
                <a:lnTo>
                  <a:pt x="53657" y="72739"/>
                </a:lnTo>
                <a:lnTo>
                  <a:pt x="65579" y="64309"/>
                </a:lnTo>
                <a:lnTo>
                  <a:pt x="70121" y="57050"/>
                </a:lnTo>
                <a:lnTo>
                  <a:pt x="35750" y="44005"/>
                </a:lnTo>
                <a:lnTo>
                  <a:pt x="40322" y="32067"/>
                </a:lnTo>
                <a:lnTo>
                  <a:pt x="75003" y="32067"/>
                </a:lnTo>
                <a:lnTo>
                  <a:pt x="72739" y="22415"/>
                </a:lnTo>
                <a:lnTo>
                  <a:pt x="64309" y="10493"/>
                </a:lnTo>
                <a:lnTo>
                  <a:pt x="51498" y="2476"/>
                </a:lnTo>
                <a:lnTo>
                  <a:pt x="36623" y="0"/>
                </a:lnTo>
                <a:close/>
              </a:path>
              <a:path w="981710" h="405129">
                <a:moveTo>
                  <a:pt x="40322" y="32067"/>
                </a:moveTo>
                <a:lnTo>
                  <a:pt x="35750" y="44005"/>
                </a:lnTo>
                <a:lnTo>
                  <a:pt x="70121" y="57050"/>
                </a:lnTo>
                <a:lnTo>
                  <a:pt x="73596" y="51498"/>
                </a:lnTo>
                <a:lnTo>
                  <a:pt x="74660" y="45107"/>
                </a:lnTo>
                <a:lnTo>
                  <a:pt x="40322" y="32067"/>
                </a:lnTo>
                <a:close/>
              </a:path>
              <a:path w="981710" h="405129">
                <a:moveTo>
                  <a:pt x="75003" y="32067"/>
                </a:moveTo>
                <a:lnTo>
                  <a:pt x="40322" y="32067"/>
                </a:lnTo>
                <a:lnTo>
                  <a:pt x="74660" y="45107"/>
                </a:lnTo>
                <a:lnTo>
                  <a:pt x="76072" y="36623"/>
                </a:lnTo>
                <a:lnTo>
                  <a:pt x="75003" y="3206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50463" y="3762883"/>
            <a:ext cx="670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006FC0"/>
                </a:solidFill>
                <a:latin typeface="돋움"/>
                <a:cs typeface="돋움"/>
              </a:rPr>
              <a:t>(2)</a:t>
            </a:r>
            <a:r>
              <a:rPr sz="1400" b="1" spc="-114" dirty="0">
                <a:solidFill>
                  <a:srgbClr val="006FC0"/>
                </a:solidFill>
                <a:latin typeface="돋움"/>
                <a:cs typeface="돋움"/>
              </a:rPr>
              <a:t> </a:t>
            </a:r>
            <a:r>
              <a:rPr sz="1400" b="1" spc="15" dirty="0">
                <a:solidFill>
                  <a:srgbClr val="006FC0"/>
                </a:solidFill>
                <a:latin typeface="돋움"/>
                <a:cs typeface="돋움"/>
              </a:rPr>
              <a:t>클릭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84377"/>
            <a:ext cx="776350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105"/>
              </a:spcBef>
            </a:pPr>
            <a:r>
              <a:rPr sz="2600" spc="15" dirty="0"/>
              <a:t>9.3</a:t>
            </a:r>
            <a:r>
              <a:rPr sz="2600" spc="-85" dirty="0"/>
              <a:t> </a:t>
            </a:r>
            <a:r>
              <a:rPr sz="2600" spc="25" dirty="0"/>
              <a:t>모델링</a:t>
            </a:r>
            <a:r>
              <a:rPr sz="2600" spc="-90" dirty="0"/>
              <a:t> </a:t>
            </a:r>
            <a:r>
              <a:rPr sz="2600" spc="20" dirty="0"/>
              <a:t>도구를</a:t>
            </a:r>
            <a:r>
              <a:rPr sz="2600" spc="-95" dirty="0"/>
              <a:t> </a:t>
            </a:r>
            <a:r>
              <a:rPr sz="2600" spc="25" dirty="0"/>
              <a:t>이용한</a:t>
            </a:r>
            <a:r>
              <a:rPr sz="2600" spc="-105" dirty="0"/>
              <a:t> </a:t>
            </a:r>
            <a:r>
              <a:rPr sz="2600" spc="15" dirty="0"/>
              <a:t>도메인의</a:t>
            </a:r>
            <a:r>
              <a:rPr sz="2600" spc="-105" dirty="0"/>
              <a:t> </a:t>
            </a:r>
            <a:r>
              <a:rPr sz="2600" spc="15" dirty="0"/>
              <a:t>작성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59740" y="1793875"/>
            <a:ext cx="2033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5" dirty="0">
                <a:latin typeface="굴림"/>
                <a:cs typeface="굴림"/>
              </a:rPr>
              <a:t>값의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범위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입력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10455" y="1834895"/>
            <a:ext cx="3615054" cy="4311650"/>
            <a:chOff x="4410455" y="1834895"/>
            <a:chExt cx="3615054" cy="4311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8743" y="1834895"/>
              <a:ext cx="3596640" cy="43113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29505" y="2565653"/>
              <a:ext cx="2952115" cy="2376170"/>
            </a:xfrm>
            <a:custGeom>
              <a:avLst/>
              <a:gdLst/>
              <a:ahLst/>
              <a:cxnLst/>
              <a:rect l="l" t="t" r="r" b="b"/>
              <a:pathLst>
                <a:path w="2952115" h="2376170">
                  <a:moveTo>
                    <a:pt x="0" y="14732"/>
                  </a:moveTo>
                  <a:lnTo>
                    <a:pt x="0" y="6604"/>
                  </a:lnTo>
                  <a:lnTo>
                    <a:pt x="6604" y="0"/>
                  </a:lnTo>
                  <a:lnTo>
                    <a:pt x="14732" y="0"/>
                  </a:lnTo>
                  <a:lnTo>
                    <a:pt x="1568704" y="0"/>
                  </a:lnTo>
                  <a:lnTo>
                    <a:pt x="1576832" y="0"/>
                  </a:lnTo>
                  <a:lnTo>
                    <a:pt x="1583436" y="6604"/>
                  </a:lnTo>
                  <a:lnTo>
                    <a:pt x="1583436" y="14732"/>
                  </a:lnTo>
                  <a:lnTo>
                    <a:pt x="1583436" y="201675"/>
                  </a:lnTo>
                  <a:lnTo>
                    <a:pt x="1583436" y="209804"/>
                  </a:lnTo>
                  <a:lnTo>
                    <a:pt x="1576832" y="216408"/>
                  </a:lnTo>
                  <a:lnTo>
                    <a:pt x="1568704" y="216408"/>
                  </a:lnTo>
                  <a:lnTo>
                    <a:pt x="14732" y="216408"/>
                  </a:lnTo>
                  <a:lnTo>
                    <a:pt x="6604" y="216408"/>
                  </a:lnTo>
                  <a:lnTo>
                    <a:pt x="0" y="209804"/>
                  </a:lnTo>
                  <a:lnTo>
                    <a:pt x="0" y="201675"/>
                  </a:lnTo>
                  <a:lnTo>
                    <a:pt x="0" y="14732"/>
                  </a:lnTo>
                  <a:close/>
                </a:path>
                <a:path w="2952115" h="2376170">
                  <a:moveTo>
                    <a:pt x="1583436" y="14732"/>
                  </a:moveTo>
                  <a:lnTo>
                    <a:pt x="1583436" y="6604"/>
                  </a:lnTo>
                  <a:lnTo>
                    <a:pt x="1590040" y="0"/>
                  </a:lnTo>
                  <a:lnTo>
                    <a:pt x="1598168" y="0"/>
                  </a:lnTo>
                  <a:lnTo>
                    <a:pt x="2361184" y="0"/>
                  </a:lnTo>
                  <a:lnTo>
                    <a:pt x="2369312" y="0"/>
                  </a:lnTo>
                  <a:lnTo>
                    <a:pt x="2375916" y="6604"/>
                  </a:lnTo>
                  <a:lnTo>
                    <a:pt x="2375916" y="14732"/>
                  </a:lnTo>
                  <a:lnTo>
                    <a:pt x="2375916" y="201675"/>
                  </a:lnTo>
                  <a:lnTo>
                    <a:pt x="2375916" y="209804"/>
                  </a:lnTo>
                  <a:lnTo>
                    <a:pt x="2369312" y="216408"/>
                  </a:lnTo>
                  <a:lnTo>
                    <a:pt x="2361184" y="216408"/>
                  </a:lnTo>
                  <a:lnTo>
                    <a:pt x="1598168" y="216408"/>
                  </a:lnTo>
                  <a:lnTo>
                    <a:pt x="1590040" y="216408"/>
                  </a:lnTo>
                  <a:lnTo>
                    <a:pt x="1583436" y="209804"/>
                  </a:lnTo>
                  <a:lnTo>
                    <a:pt x="1583436" y="201675"/>
                  </a:lnTo>
                  <a:lnTo>
                    <a:pt x="1583436" y="14732"/>
                  </a:lnTo>
                  <a:close/>
                </a:path>
                <a:path w="2952115" h="2376170">
                  <a:moveTo>
                    <a:pt x="143256" y="1906016"/>
                  </a:moveTo>
                  <a:lnTo>
                    <a:pt x="145974" y="1892581"/>
                  </a:lnTo>
                  <a:lnTo>
                    <a:pt x="153384" y="1881600"/>
                  </a:lnTo>
                  <a:lnTo>
                    <a:pt x="164365" y="1874190"/>
                  </a:lnTo>
                  <a:lnTo>
                    <a:pt x="177800" y="1871472"/>
                  </a:lnTo>
                  <a:lnTo>
                    <a:pt x="2917444" y="1871472"/>
                  </a:lnTo>
                  <a:lnTo>
                    <a:pt x="2930878" y="1874190"/>
                  </a:lnTo>
                  <a:lnTo>
                    <a:pt x="2941859" y="1881600"/>
                  </a:lnTo>
                  <a:lnTo>
                    <a:pt x="2949269" y="1892581"/>
                  </a:lnTo>
                  <a:lnTo>
                    <a:pt x="2951988" y="1906016"/>
                  </a:lnTo>
                  <a:lnTo>
                    <a:pt x="2951988" y="2341372"/>
                  </a:lnTo>
                  <a:lnTo>
                    <a:pt x="2949269" y="2354806"/>
                  </a:lnTo>
                  <a:lnTo>
                    <a:pt x="2941859" y="2365787"/>
                  </a:lnTo>
                  <a:lnTo>
                    <a:pt x="2930878" y="2373197"/>
                  </a:lnTo>
                  <a:lnTo>
                    <a:pt x="2917444" y="2375916"/>
                  </a:lnTo>
                  <a:lnTo>
                    <a:pt x="177800" y="2375916"/>
                  </a:lnTo>
                  <a:lnTo>
                    <a:pt x="164365" y="2373197"/>
                  </a:lnTo>
                  <a:lnTo>
                    <a:pt x="153384" y="2365787"/>
                  </a:lnTo>
                  <a:lnTo>
                    <a:pt x="145974" y="2354806"/>
                  </a:lnTo>
                  <a:lnTo>
                    <a:pt x="143256" y="2341372"/>
                  </a:lnTo>
                  <a:lnTo>
                    <a:pt x="143256" y="1906016"/>
                  </a:lnTo>
                  <a:close/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0119" y="4203191"/>
              <a:ext cx="252983" cy="25298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84377"/>
            <a:ext cx="776350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105"/>
              </a:spcBef>
            </a:pPr>
            <a:r>
              <a:rPr sz="2600" spc="15" dirty="0"/>
              <a:t>9.3</a:t>
            </a:r>
            <a:r>
              <a:rPr sz="2600" spc="-85" dirty="0"/>
              <a:t> </a:t>
            </a:r>
            <a:r>
              <a:rPr sz="2600" spc="25" dirty="0"/>
              <a:t>모델링</a:t>
            </a:r>
            <a:r>
              <a:rPr sz="2600" spc="-90" dirty="0"/>
              <a:t> </a:t>
            </a:r>
            <a:r>
              <a:rPr sz="2600" spc="20" dirty="0"/>
              <a:t>도구를</a:t>
            </a:r>
            <a:r>
              <a:rPr sz="2600" spc="-95" dirty="0"/>
              <a:t> </a:t>
            </a:r>
            <a:r>
              <a:rPr sz="2600" spc="25" dirty="0"/>
              <a:t>이용한</a:t>
            </a:r>
            <a:r>
              <a:rPr sz="2600" spc="-105" dirty="0"/>
              <a:t> </a:t>
            </a:r>
            <a:r>
              <a:rPr sz="2600" spc="15" dirty="0"/>
              <a:t>도메인의</a:t>
            </a:r>
            <a:r>
              <a:rPr sz="2600" spc="-105" dirty="0"/>
              <a:t> </a:t>
            </a:r>
            <a:r>
              <a:rPr sz="2600" spc="15" dirty="0"/>
              <a:t>작성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59740" y="1793875"/>
            <a:ext cx="1702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초기값</a:t>
            </a:r>
            <a:r>
              <a:rPr sz="2000" b="1" spc="-16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입력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31820" y="1752600"/>
            <a:ext cx="3887470" cy="4438015"/>
            <a:chOff x="3131820" y="1752600"/>
            <a:chExt cx="3887470" cy="44380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1820" y="1752600"/>
              <a:ext cx="3672839" cy="44378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45586" y="2998469"/>
              <a:ext cx="431800" cy="215265"/>
            </a:xfrm>
            <a:custGeom>
              <a:avLst/>
              <a:gdLst/>
              <a:ahLst/>
              <a:cxnLst/>
              <a:rect l="l" t="t" r="r" b="b"/>
              <a:pathLst>
                <a:path w="431800" h="215264">
                  <a:moveTo>
                    <a:pt x="0" y="14731"/>
                  </a:moveTo>
                  <a:lnTo>
                    <a:pt x="0" y="6603"/>
                  </a:lnTo>
                  <a:lnTo>
                    <a:pt x="6603" y="0"/>
                  </a:lnTo>
                  <a:lnTo>
                    <a:pt x="14731" y="0"/>
                  </a:lnTo>
                  <a:lnTo>
                    <a:pt x="416560" y="0"/>
                  </a:lnTo>
                  <a:lnTo>
                    <a:pt x="424688" y="0"/>
                  </a:lnTo>
                  <a:lnTo>
                    <a:pt x="431291" y="6603"/>
                  </a:lnTo>
                  <a:lnTo>
                    <a:pt x="431291" y="14731"/>
                  </a:lnTo>
                  <a:lnTo>
                    <a:pt x="431291" y="200151"/>
                  </a:lnTo>
                  <a:lnTo>
                    <a:pt x="431291" y="208279"/>
                  </a:lnTo>
                  <a:lnTo>
                    <a:pt x="424688" y="214883"/>
                  </a:lnTo>
                  <a:lnTo>
                    <a:pt x="416560" y="214883"/>
                  </a:lnTo>
                  <a:lnTo>
                    <a:pt x="14731" y="214883"/>
                  </a:lnTo>
                  <a:lnTo>
                    <a:pt x="6603" y="214883"/>
                  </a:lnTo>
                  <a:lnTo>
                    <a:pt x="0" y="208279"/>
                  </a:lnTo>
                  <a:lnTo>
                    <a:pt x="0" y="200151"/>
                  </a:lnTo>
                  <a:lnTo>
                    <a:pt x="0" y="14731"/>
                  </a:lnTo>
                  <a:close/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60036" y="2868638"/>
              <a:ext cx="2159635" cy="579755"/>
            </a:xfrm>
            <a:custGeom>
              <a:avLst/>
              <a:gdLst/>
              <a:ahLst/>
              <a:cxnLst/>
              <a:rect l="l" t="t" r="r" b="b"/>
              <a:pathLst>
                <a:path w="2159634" h="579754">
                  <a:moveTo>
                    <a:pt x="64897" y="505116"/>
                  </a:moveTo>
                  <a:lnTo>
                    <a:pt x="0" y="560361"/>
                  </a:lnTo>
                  <a:lnTo>
                    <a:pt x="83058" y="579157"/>
                  </a:lnTo>
                  <a:lnTo>
                    <a:pt x="76235" y="551344"/>
                  </a:lnTo>
                  <a:lnTo>
                    <a:pt x="63118" y="551344"/>
                  </a:lnTo>
                  <a:lnTo>
                    <a:pt x="60198" y="539025"/>
                  </a:lnTo>
                  <a:lnTo>
                    <a:pt x="72472" y="536000"/>
                  </a:lnTo>
                  <a:lnTo>
                    <a:pt x="64897" y="505116"/>
                  </a:lnTo>
                  <a:close/>
                </a:path>
                <a:path w="2159634" h="579754">
                  <a:moveTo>
                    <a:pt x="72472" y="536000"/>
                  </a:moveTo>
                  <a:lnTo>
                    <a:pt x="60198" y="539025"/>
                  </a:lnTo>
                  <a:lnTo>
                    <a:pt x="63118" y="551344"/>
                  </a:lnTo>
                  <a:lnTo>
                    <a:pt x="75488" y="548297"/>
                  </a:lnTo>
                  <a:lnTo>
                    <a:pt x="72472" y="536000"/>
                  </a:lnTo>
                  <a:close/>
                </a:path>
                <a:path w="2159634" h="579754">
                  <a:moveTo>
                    <a:pt x="75488" y="548297"/>
                  </a:moveTo>
                  <a:lnTo>
                    <a:pt x="63118" y="551344"/>
                  </a:lnTo>
                  <a:lnTo>
                    <a:pt x="76235" y="551344"/>
                  </a:lnTo>
                  <a:lnTo>
                    <a:pt x="75488" y="548297"/>
                  </a:lnTo>
                  <a:close/>
                </a:path>
                <a:path w="2159634" h="579754">
                  <a:moveTo>
                    <a:pt x="2084159" y="40211"/>
                  </a:moveTo>
                  <a:lnTo>
                    <a:pt x="72472" y="536000"/>
                  </a:lnTo>
                  <a:lnTo>
                    <a:pt x="75488" y="548297"/>
                  </a:lnTo>
                  <a:lnTo>
                    <a:pt x="2087208" y="52654"/>
                  </a:lnTo>
                  <a:lnTo>
                    <a:pt x="2084450" y="46773"/>
                  </a:lnTo>
                  <a:lnTo>
                    <a:pt x="2084159" y="40211"/>
                  </a:lnTo>
                  <a:close/>
                </a:path>
                <a:path w="2159634" h="579754">
                  <a:moveTo>
                    <a:pt x="2158494" y="31406"/>
                  </a:moveTo>
                  <a:lnTo>
                    <a:pt x="2119884" y="31406"/>
                  </a:lnTo>
                  <a:lnTo>
                    <a:pt x="2122932" y="43852"/>
                  </a:lnTo>
                  <a:lnTo>
                    <a:pt x="2087208" y="52654"/>
                  </a:lnTo>
                  <a:lnTo>
                    <a:pt x="2090868" y="60459"/>
                  </a:lnTo>
                  <a:lnTo>
                    <a:pt x="2101691" y="70252"/>
                  </a:lnTo>
                  <a:lnTo>
                    <a:pt x="2115419" y="75259"/>
                  </a:lnTo>
                  <a:lnTo>
                    <a:pt x="2130552" y="74586"/>
                  </a:lnTo>
                  <a:lnTo>
                    <a:pt x="2144238" y="68169"/>
                  </a:lnTo>
                  <a:lnTo>
                    <a:pt x="2154031" y="57346"/>
                  </a:lnTo>
                  <a:lnTo>
                    <a:pt x="2159037" y="43618"/>
                  </a:lnTo>
                  <a:lnTo>
                    <a:pt x="2158494" y="31406"/>
                  </a:lnTo>
                  <a:close/>
                </a:path>
                <a:path w="2159634" h="579754">
                  <a:moveTo>
                    <a:pt x="2119884" y="31406"/>
                  </a:moveTo>
                  <a:lnTo>
                    <a:pt x="2084159" y="40211"/>
                  </a:lnTo>
                  <a:lnTo>
                    <a:pt x="2084450" y="46773"/>
                  </a:lnTo>
                  <a:lnTo>
                    <a:pt x="2087208" y="52654"/>
                  </a:lnTo>
                  <a:lnTo>
                    <a:pt x="2122932" y="43852"/>
                  </a:lnTo>
                  <a:lnTo>
                    <a:pt x="2119884" y="31406"/>
                  </a:lnTo>
                  <a:close/>
                </a:path>
                <a:path w="2159634" h="579754">
                  <a:moveTo>
                    <a:pt x="2127396" y="0"/>
                  </a:moveTo>
                  <a:lnTo>
                    <a:pt x="2112264" y="672"/>
                  </a:lnTo>
                  <a:lnTo>
                    <a:pt x="2098577" y="7090"/>
                  </a:lnTo>
                  <a:lnTo>
                    <a:pt x="2088784" y="17912"/>
                  </a:lnTo>
                  <a:lnTo>
                    <a:pt x="2083778" y="31640"/>
                  </a:lnTo>
                  <a:lnTo>
                    <a:pt x="2084159" y="40211"/>
                  </a:lnTo>
                  <a:lnTo>
                    <a:pt x="2119884" y="31406"/>
                  </a:lnTo>
                  <a:lnTo>
                    <a:pt x="2158494" y="31406"/>
                  </a:lnTo>
                  <a:lnTo>
                    <a:pt x="2158365" y="28485"/>
                  </a:lnTo>
                  <a:lnTo>
                    <a:pt x="2151947" y="14799"/>
                  </a:lnTo>
                  <a:lnTo>
                    <a:pt x="2141124" y="5006"/>
                  </a:lnTo>
                  <a:lnTo>
                    <a:pt x="2127396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12051" y="2725927"/>
            <a:ext cx="10223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006FC0"/>
                </a:solidFill>
                <a:latin typeface="돋움"/>
                <a:cs typeface="돋움"/>
              </a:rPr>
              <a:t>(1)</a:t>
            </a:r>
            <a:r>
              <a:rPr sz="1400" b="1" spc="-105" dirty="0">
                <a:solidFill>
                  <a:srgbClr val="006FC0"/>
                </a:solidFill>
                <a:latin typeface="돋움"/>
                <a:cs typeface="돋움"/>
              </a:rPr>
              <a:t> </a:t>
            </a:r>
            <a:r>
              <a:rPr sz="1400" b="1" spc="10" dirty="0">
                <a:solidFill>
                  <a:srgbClr val="006FC0"/>
                </a:solidFill>
                <a:latin typeface="돋움"/>
                <a:cs typeface="돋움"/>
              </a:rPr>
              <a:t>체크해제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19700" y="3877436"/>
            <a:ext cx="1799589" cy="301625"/>
          </a:xfrm>
          <a:custGeom>
            <a:avLst/>
            <a:gdLst/>
            <a:ahLst/>
            <a:cxnLst/>
            <a:rect l="l" t="t" r="r" b="b"/>
            <a:pathLst>
              <a:path w="1799590" h="301625">
                <a:moveTo>
                  <a:pt x="70485" y="226060"/>
                </a:moveTo>
                <a:lnTo>
                  <a:pt x="0" y="273938"/>
                </a:lnTo>
                <a:lnTo>
                  <a:pt x="80645" y="301625"/>
                </a:lnTo>
                <a:lnTo>
                  <a:pt x="76632" y="271780"/>
                </a:lnTo>
                <a:lnTo>
                  <a:pt x="63753" y="271780"/>
                </a:lnTo>
                <a:lnTo>
                  <a:pt x="62102" y="259206"/>
                </a:lnTo>
                <a:lnTo>
                  <a:pt x="74714" y="257515"/>
                </a:lnTo>
                <a:lnTo>
                  <a:pt x="70485" y="226060"/>
                </a:lnTo>
                <a:close/>
              </a:path>
              <a:path w="1799590" h="301625">
                <a:moveTo>
                  <a:pt x="74714" y="257515"/>
                </a:moveTo>
                <a:lnTo>
                  <a:pt x="62102" y="259206"/>
                </a:lnTo>
                <a:lnTo>
                  <a:pt x="63753" y="271780"/>
                </a:lnTo>
                <a:lnTo>
                  <a:pt x="76404" y="270084"/>
                </a:lnTo>
                <a:lnTo>
                  <a:pt x="74714" y="257515"/>
                </a:lnTo>
                <a:close/>
              </a:path>
              <a:path w="1799590" h="301625">
                <a:moveTo>
                  <a:pt x="76404" y="270084"/>
                </a:moveTo>
                <a:lnTo>
                  <a:pt x="63753" y="271780"/>
                </a:lnTo>
                <a:lnTo>
                  <a:pt x="76632" y="271780"/>
                </a:lnTo>
                <a:lnTo>
                  <a:pt x="76404" y="270084"/>
                </a:lnTo>
                <a:close/>
              </a:path>
              <a:path w="1799590" h="301625">
                <a:moveTo>
                  <a:pt x="1724455" y="36250"/>
                </a:moveTo>
                <a:lnTo>
                  <a:pt x="74714" y="257515"/>
                </a:lnTo>
                <a:lnTo>
                  <a:pt x="76404" y="270084"/>
                </a:lnTo>
                <a:lnTo>
                  <a:pt x="1726154" y="48958"/>
                </a:lnTo>
                <a:lnTo>
                  <a:pt x="1724025" y="42799"/>
                </a:lnTo>
                <a:lnTo>
                  <a:pt x="1724455" y="36250"/>
                </a:lnTo>
                <a:close/>
              </a:path>
              <a:path w="1799590" h="301625">
                <a:moveTo>
                  <a:pt x="1799023" y="31368"/>
                </a:moveTo>
                <a:lnTo>
                  <a:pt x="1760854" y="31368"/>
                </a:lnTo>
                <a:lnTo>
                  <a:pt x="1762632" y="44068"/>
                </a:lnTo>
                <a:lnTo>
                  <a:pt x="1726154" y="48958"/>
                </a:lnTo>
                <a:lnTo>
                  <a:pt x="1728962" y="57078"/>
                </a:lnTo>
                <a:lnTo>
                  <a:pt x="1738661" y="67976"/>
                </a:lnTo>
                <a:lnTo>
                  <a:pt x="1751742" y="74445"/>
                </a:lnTo>
                <a:lnTo>
                  <a:pt x="1766824" y="75437"/>
                </a:lnTo>
                <a:lnTo>
                  <a:pt x="1781103" y="70500"/>
                </a:lnTo>
                <a:lnTo>
                  <a:pt x="1792001" y="60801"/>
                </a:lnTo>
                <a:lnTo>
                  <a:pt x="1798470" y="47720"/>
                </a:lnTo>
                <a:lnTo>
                  <a:pt x="1799463" y="32638"/>
                </a:lnTo>
                <a:lnTo>
                  <a:pt x="1799023" y="31368"/>
                </a:lnTo>
                <a:close/>
              </a:path>
              <a:path w="1799590" h="301625">
                <a:moveTo>
                  <a:pt x="1760854" y="31368"/>
                </a:moveTo>
                <a:lnTo>
                  <a:pt x="1724455" y="36250"/>
                </a:lnTo>
                <a:lnTo>
                  <a:pt x="1724025" y="42799"/>
                </a:lnTo>
                <a:lnTo>
                  <a:pt x="1726154" y="48958"/>
                </a:lnTo>
                <a:lnTo>
                  <a:pt x="1762632" y="44068"/>
                </a:lnTo>
                <a:lnTo>
                  <a:pt x="1760854" y="31368"/>
                </a:lnTo>
                <a:close/>
              </a:path>
              <a:path w="1799590" h="301625">
                <a:moveTo>
                  <a:pt x="1756664" y="0"/>
                </a:moveTo>
                <a:lnTo>
                  <a:pt x="1742384" y="4937"/>
                </a:lnTo>
                <a:lnTo>
                  <a:pt x="1731486" y="14636"/>
                </a:lnTo>
                <a:lnTo>
                  <a:pt x="1725017" y="27717"/>
                </a:lnTo>
                <a:lnTo>
                  <a:pt x="1724455" y="36250"/>
                </a:lnTo>
                <a:lnTo>
                  <a:pt x="1760854" y="31368"/>
                </a:lnTo>
                <a:lnTo>
                  <a:pt x="1799023" y="31368"/>
                </a:lnTo>
                <a:lnTo>
                  <a:pt x="1794525" y="18359"/>
                </a:lnTo>
                <a:lnTo>
                  <a:pt x="1784826" y="7461"/>
                </a:lnTo>
                <a:lnTo>
                  <a:pt x="1771745" y="992"/>
                </a:lnTo>
                <a:lnTo>
                  <a:pt x="175666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61072" y="3762883"/>
            <a:ext cx="670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006FC0"/>
                </a:solidFill>
                <a:latin typeface="돋움"/>
                <a:cs typeface="돋움"/>
              </a:rPr>
              <a:t>(2)</a:t>
            </a:r>
            <a:r>
              <a:rPr sz="1400" b="1" spc="-114" dirty="0">
                <a:solidFill>
                  <a:srgbClr val="006FC0"/>
                </a:solidFill>
                <a:latin typeface="돋움"/>
                <a:cs typeface="돋움"/>
              </a:rPr>
              <a:t> </a:t>
            </a:r>
            <a:r>
              <a:rPr sz="1400" b="1" spc="15" dirty="0">
                <a:solidFill>
                  <a:srgbClr val="006FC0"/>
                </a:solidFill>
                <a:latin typeface="돋움"/>
                <a:cs typeface="돋움"/>
              </a:rPr>
              <a:t>클릭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84377"/>
            <a:ext cx="776350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105"/>
              </a:spcBef>
            </a:pPr>
            <a:r>
              <a:rPr sz="2600" spc="15" dirty="0"/>
              <a:t>9.3</a:t>
            </a:r>
            <a:r>
              <a:rPr sz="2600" spc="-85" dirty="0"/>
              <a:t> </a:t>
            </a:r>
            <a:r>
              <a:rPr sz="2600" spc="25" dirty="0"/>
              <a:t>모델링</a:t>
            </a:r>
            <a:r>
              <a:rPr sz="2600" spc="-90" dirty="0"/>
              <a:t> </a:t>
            </a:r>
            <a:r>
              <a:rPr sz="2600" spc="20" dirty="0"/>
              <a:t>도구를</a:t>
            </a:r>
            <a:r>
              <a:rPr sz="2600" spc="-95" dirty="0"/>
              <a:t> </a:t>
            </a:r>
            <a:r>
              <a:rPr sz="2600" spc="25" dirty="0"/>
              <a:t>이용한</a:t>
            </a:r>
            <a:r>
              <a:rPr sz="2600" spc="-105" dirty="0"/>
              <a:t> </a:t>
            </a:r>
            <a:r>
              <a:rPr sz="2600" spc="15" dirty="0"/>
              <a:t>도메인의</a:t>
            </a:r>
            <a:r>
              <a:rPr sz="2600" spc="-105" dirty="0"/>
              <a:t> </a:t>
            </a:r>
            <a:r>
              <a:rPr sz="2600" spc="15" dirty="0"/>
              <a:t>작성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59740" y="1793875"/>
            <a:ext cx="1702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초기값</a:t>
            </a:r>
            <a:r>
              <a:rPr sz="2000" b="1" spc="-16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입력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12335" y="1758695"/>
            <a:ext cx="3671570" cy="4403090"/>
            <a:chOff x="4212335" y="1758695"/>
            <a:chExt cx="3671570" cy="44030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2335" y="1758695"/>
              <a:ext cx="3671316" cy="440283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64913" y="2286761"/>
              <a:ext cx="1676400" cy="1503045"/>
            </a:xfrm>
            <a:custGeom>
              <a:avLst/>
              <a:gdLst/>
              <a:ahLst/>
              <a:cxnLst/>
              <a:rect l="l" t="t" r="r" b="b"/>
              <a:pathLst>
                <a:path w="1676400" h="1503045">
                  <a:moveTo>
                    <a:pt x="0" y="19050"/>
                  </a:moveTo>
                  <a:lnTo>
                    <a:pt x="1494" y="11626"/>
                  </a:lnTo>
                  <a:lnTo>
                    <a:pt x="5572" y="5572"/>
                  </a:lnTo>
                  <a:lnTo>
                    <a:pt x="11626" y="1494"/>
                  </a:lnTo>
                  <a:lnTo>
                    <a:pt x="19050" y="0"/>
                  </a:lnTo>
                  <a:lnTo>
                    <a:pt x="1081277" y="0"/>
                  </a:lnTo>
                  <a:lnTo>
                    <a:pt x="1088701" y="1494"/>
                  </a:lnTo>
                  <a:lnTo>
                    <a:pt x="1094755" y="5572"/>
                  </a:lnTo>
                  <a:lnTo>
                    <a:pt x="1098833" y="11626"/>
                  </a:lnTo>
                  <a:lnTo>
                    <a:pt x="1100327" y="19050"/>
                  </a:lnTo>
                  <a:lnTo>
                    <a:pt x="1100327" y="259841"/>
                  </a:lnTo>
                  <a:lnTo>
                    <a:pt x="1098833" y="267265"/>
                  </a:lnTo>
                  <a:lnTo>
                    <a:pt x="1094755" y="273319"/>
                  </a:lnTo>
                  <a:lnTo>
                    <a:pt x="1088701" y="277397"/>
                  </a:lnTo>
                  <a:lnTo>
                    <a:pt x="1081277" y="278891"/>
                  </a:lnTo>
                  <a:lnTo>
                    <a:pt x="19050" y="278891"/>
                  </a:lnTo>
                  <a:lnTo>
                    <a:pt x="11626" y="277397"/>
                  </a:lnTo>
                  <a:lnTo>
                    <a:pt x="5572" y="273319"/>
                  </a:lnTo>
                  <a:lnTo>
                    <a:pt x="1494" y="267265"/>
                  </a:lnTo>
                  <a:lnTo>
                    <a:pt x="0" y="259841"/>
                  </a:lnTo>
                  <a:lnTo>
                    <a:pt x="0" y="19050"/>
                  </a:lnTo>
                  <a:close/>
                </a:path>
                <a:path w="1676400" h="1503045">
                  <a:moveTo>
                    <a:pt x="152400" y="1244218"/>
                  </a:moveTo>
                  <a:lnTo>
                    <a:pt x="153892" y="1236868"/>
                  </a:lnTo>
                  <a:lnTo>
                    <a:pt x="157956" y="1230852"/>
                  </a:lnTo>
                  <a:lnTo>
                    <a:pt x="163972" y="1226788"/>
                  </a:lnTo>
                  <a:lnTo>
                    <a:pt x="171323" y="1225296"/>
                  </a:lnTo>
                  <a:lnTo>
                    <a:pt x="1657477" y="1225296"/>
                  </a:lnTo>
                  <a:lnTo>
                    <a:pt x="1664827" y="1226788"/>
                  </a:lnTo>
                  <a:lnTo>
                    <a:pt x="1670843" y="1230852"/>
                  </a:lnTo>
                  <a:lnTo>
                    <a:pt x="1674907" y="1236868"/>
                  </a:lnTo>
                  <a:lnTo>
                    <a:pt x="1676400" y="1244218"/>
                  </a:lnTo>
                  <a:lnTo>
                    <a:pt x="1676400" y="1483740"/>
                  </a:lnTo>
                  <a:lnTo>
                    <a:pt x="1674907" y="1491091"/>
                  </a:lnTo>
                  <a:lnTo>
                    <a:pt x="1670843" y="1497107"/>
                  </a:lnTo>
                  <a:lnTo>
                    <a:pt x="1664827" y="1501171"/>
                  </a:lnTo>
                  <a:lnTo>
                    <a:pt x="1657477" y="1502664"/>
                  </a:lnTo>
                  <a:lnTo>
                    <a:pt x="171323" y="1502664"/>
                  </a:lnTo>
                  <a:lnTo>
                    <a:pt x="163972" y="1501171"/>
                  </a:lnTo>
                  <a:lnTo>
                    <a:pt x="157956" y="1497107"/>
                  </a:lnTo>
                  <a:lnTo>
                    <a:pt x="153892" y="1491091"/>
                  </a:lnTo>
                  <a:lnTo>
                    <a:pt x="152400" y="1483740"/>
                  </a:lnTo>
                  <a:lnTo>
                    <a:pt x="152400" y="1244218"/>
                  </a:lnTo>
                  <a:close/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394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9.1</a:t>
            </a:r>
            <a:r>
              <a:rPr spc="-85" dirty="0"/>
              <a:t> </a:t>
            </a:r>
            <a:r>
              <a:rPr spc="20" dirty="0"/>
              <a:t>도메인의</a:t>
            </a:r>
            <a:r>
              <a:rPr spc="-105" dirty="0"/>
              <a:t> </a:t>
            </a:r>
            <a:r>
              <a:rPr spc="15" dirty="0"/>
              <a:t>정의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3</a:t>
            </a:fld>
            <a:endParaRPr sz="12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733471"/>
            <a:ext cx="8017509" cy="22015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도메인이란</a:t>
            </a:r>
            <a:endParaRPr sz="2000">
              <a:latin typeface="굴림"/>
              <a:cs typeface="굴림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엔티티의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속성들이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갖을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값들의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집합</a:t>
            </a:r>
            <a:endParaRPr sz="1800">
              <a:latin typeface="굴림"/>
              <a:cs typeface="굴림"/>
            </a:endParaRPr>
          </a:p>
          <a:p>
            <a:pPr marL="756285" marR="168275" lvl="1" indent="-287020" algn="just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관계형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이론에서의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도메인은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실제로는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구현이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어렵기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때문에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대부분의 </a:t>
            </a:r>
            <a:r>
              <a:rPr sz="1800" b="1" spc="-5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DBMS에서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도메인이란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속성에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대응하는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컬럼에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대한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데이터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타입(data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type)과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길이를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의미</a:t>
            </a:r>
            <a:endParaRPr sz="1800">
              <a:latin typeface="굴림"/>
              <a:cs typeface="굴림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920" algn="l"/>
              </a:tabLst>
            </a:pPr>
            <a:r>
              <a:rPr sz="1800" b="1" spc="30" dirty="0">
                <a:latin typeface="굴림"/>
                <a:cs typeface="굴림"/>
              </a:rPr>
              <a:t>두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속성의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도메인이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같다는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말은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두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속성의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데이터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타입과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길이가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같다는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의미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84377"/>
            <a:ext cx="776350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105"/>
              </a:spcBef>
            </a:pPr>
            <a:r>
              <a:rPr sz="2600" spc="15" dirty="0"/>
              <a:t>9.3</a:t>
            </a:r>
            <a:r>
              <a:rPr sz="2600" spc="-85" dirty="0"/>
              <a:t> </a:t>
            </a:r>
            <a:r>
              <a:rPr sz="2600" spc="25" dirty="0"/>
              <a:t>모델링</a:t>
            </a:r>
            <a:r>
              <a:rPr sz="2600" spc="-90" dirty="0"/>
              <a:t> </a:t>
            </a:r>
            <a:r>
              <a:rPr sz="2600" spc="20" dirty="0"/>
              <a:t>도구를</a:t>
            </a:r>
            <a:r>
              <a:rPr sz="2600" spc="-95" dirty="0"/>
              <a:t> </a:t>
            </a:r>
            <a:r>
              <a:rPr sz="2600" spc="25" dirty="0"/>
              <a:t>이용한</a:t>
            </a:r>
            <a:r>
              <a:rPr sz="2600" spc="-105" dirty="0"/>
              <a:t> </a:t>
            </a:r>
            <a:r>
              <a:rPr sz="2600" spc="15" dirty="0"/>
              <a:t>도메인의</a:t>
            </a:r>
            <a:r>
              <a:rPr sz="2600" spc="-105" dirty="0"/>
              <a:t> </a:t>
            </a:r>
            <a:r>
              <a:rPr sz="2600" spc="15" dirty="0"/>
              <a:t>작성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59740" y="1793875"/>
            <a:ext cx="34474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5" dirty="0">
                <a:latin typeface="굴림"/>
                <a:cs typeface="굴림"/>
              </a:rPr>
              <a:t>값의범위,</a:t>
            </a:r>
            <a:r>
              <a:rPr sz="2000" b="1" spc="-6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초기값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입력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완료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45508" y="1752600"/>
            <a:ext cx="3720465" cy="4438015"/>
            <a:chOff x="4445508" y="1752600"/>
            <a:chExt cx="3720465" cy="44380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2752" y="1752600"/>
              <a:ext cx="3672840" cy="44378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64558" y="2637282"/>
              <a:ext cx="3564890" cy="1511935"/>
            </a:xfrm>
            <a:custGeom>
              <a:avLst/>
              <a:gdLst/>
              <a:ahLst/>
              <a:cxnLst/>
              <a:rect l="l" t="t" r="r" b="b"/>
              <a:pathLst>
                <a:path w="3564890" h="1511935">
                  <a:moveTo>
                    <a:pt x="0" y="19050"/>
                  </a:moveTo>
                  <a:lnTo>
                    <a:pt x="1494" y="11626"/>
                  </a:lnTo>
                  <a:lnTo>
                    <a:pt x="5572" y="5572"/>
                  </a:lnTo>
                  <a:lnTo>
                    <a:pt x="11626" y="1494"/>
                  </a:lnTo>
                  <a:lnTo>
                    <a:pt x="19050" y="0"/>
                  </a:lnTo>
                  <a:lnTo>
                    <a:pt x="2465069" y="0"/>
                  </a:lnTo>
                  <a:lnTo>
                    <a:pt x="2472493" y="1494"/>
                  </a:lnTo>
                  <a:lnTo>
                    <a:pt x="2478547" y="5572"/>
                  </a:lnTo>
                  <a:lnTo>
                    <a:pt x="2482625" y="11626"/>
                  </a:lnTo>
                  <a:lnTo>
                    <a:pt x="2484119" y="19050"/>
                  </a:lnTo>
                  <a:lnTo>
                    <a:pt x="2484119" y="259841"/>
                  </a:lnTo>
                  <a:lnTo>
                    <a:pt x="2482625" y="267265"/>
                  </a:lnTo>
                  <a:lnTo>
                    <a:pt x="2478547" y="273319"/>
                  </a:lnTo>
                  <a:lnTo>
                    <a:pt x="2472493" y="277397"/>
                  </a:lnTo>
                  <a:lnTo>
                    <a:pt x="2465069" y="278891"/>
                  </a:lnTo>
                  <a:lnTo>
                    <a:pt x="19050" y="278891"/>
                  </a:lnTo>
                  <a:lnTo>
                    <a:pt x="11626" y="277397"/>
                  </a:lnTo>
                  <a:lnTo>
                    <a:pt x="5572" y="273319"/>
                  </a:lnTo>
                  <a:lnTo>
                    <a:pt x="1494" y="267265"/>
                  </a:lnTo>
                  <a:lnTo>
                    <a:pt x="0" y="259841"/>
                  </a:lnTo>
                  <a:lnTo>
                    <a:pt x="0" y="19050"/>
                  </a:lnTo>
                  <a:close/>
                </a:path>
                <a:path w="3564890" h="1511935">
                  <a:moveTo>
                    <a:pt x="539495" y="1174368"/>
                  </a:moveTo>
                  <a:lnTo>
                    <a:pt x="539495" y="1168018"/>
                  </a:lnTo>
                  <a:lnTo>
                    <a:pt x="544702" y="1162811"/>
                  </a:lnTo>
                  <a:lnTo>
                    <a:pt x="551052" y="1162811"/>
                  </a:lnTo>
                  <a:lnTo>
                    <a:pt x="1536827" y="1162811"/>
                  </a:lnTo>
                  <a:lnTo>
                    <a:pt x="1543177" y="1162811"/>
                  </a:lnTo>
                  <a:lnTo>
                    <a:pt x="1548383" y="1168018"/>
                  </a:lnTo>
                  <a:lnTo>
                    <a:pt x="1548383" y="1174368"/>
                  </a:lnTo>
                  <a:lnTo>
                    <a:pt x="1548383" y="1320418"/>
                  </a:lnTo>
                  <a:lnTo>
                    <a:pt x="1548383" y="1326768"/>
                  </a:lnTo>
                  <a:lnTo>
                    <a:pt x="1543177" y="1331975"/>
                  </a:lnTo>
                  <a:lnTo>
                    <a:pt x="1536827" y="1331975"/>
                  </a:lnTo>
                  <a:lnTo>
                    <a:pt x="551052" y="1331975"/>
                  </a:lnTo>
                  <a:lnTo>
                    <a:pt x="544702" y="1331975"/>
                  </a:lnTo>
                  <a:lnTo>
                    <a:pt x="539495" y="1326768"/>
                  </a:lnTo>
                  <a:lnTo>
                    <a:pt x="539495" y="1320418"/>
                  </a:lnTo>
                  <a:lnTo>
                    <a:pt x="539495" y="1174368"/>
                  </a:lnTo>
                  <a:close/>
                </a:path>
                <a:path w="3564890" h="1511935">
                  <a:moveTo>
                    <a:pt x="1950719" y="1162557"/>
                  </a:moveTo>
                  <a:lnTo>
                    <a:pt x="1952728" y="1152548"/>
                  </a:lnTo>
                  <a:lnTo>
                    <a:pt x="1958212" y="1144396"/>
                  </a:lnTo>
                  <a:lnTo>
                    <a:pt x="1966364" y="1138912"/>
                  </a:lnTo>
                  <a:lnTo>
                    <a:pt x="1976374" y="1136903"/>
                  </a:lnTo>
                  <a:lnTo>
                    <a:pt x="3538982" y="1136903"/>
                  </a:lnTo>
                  <a:lnTo>
                    <a:pt x="3548991" y="1138912"/>
                  </a:lnTo>
                  <a:lnTo>
                    <a:pt x="3557143" y="1144396"/>
                  </a:lnTo>
                  <a:lnTo>
                    <a:pt x="3562627" y="1152548"/>
                  </a:lnTo>
                  <a:lnTo>
                    <a:pt x="3564636" y="1162557"/>
                  </a:lnTo>
                  <a:lnTo>
                    <a:pt x="3564636" y="1486153"/>
                  </a:lnTo>
                  <a:lnTo>
                    <a:pt x="3562627" y="1496163"/>
                  </a:lnTo>
                  <a:lnTo>
                    <a:pt x="3557142" y="1504314"/>
                  </a:lnTo>
                  <a:lnTo>
                    <a:pt x="3548991" y="1509799"/>
                  </a:lnTo>
                  <a:lnTo>
                    <a:pt x="3538982" y="1511807"/>
                  </a:lnTo>
                  <a:lnTo>
                    <a:pt x="1976374" y="1511807"/>
                  </a:lnTo>
                  <a:lnTo>
                    <a:pt x="1966364" y="1509799"/>
                  </a:lnTo>
                  <a:lnTo>
                    <a:pt x="1958213" y="1504314"/>
                  </a:lnTo>
                  <a:lnTo>
                    <a:pt x="1952728" y="1496163"/>
                  </a:lnTo>
                  <a:lnTo>
                    <a:pt x="1950719" y="1486153"/>
                  </a:lnTo>
                  <a:lnTo>
                    <a:pt x="1950719" y="1162557"/>
                  </a:lnTo>
                  <a:close/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04" y="57911"/>
            <a:ext cx="8920480" cy="6362700"/>
            <a:chOff x="108204" y="579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27254" y="769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832" y="1432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2228" y="1525523"/>
              <a:ext cx="7019544" cy="3467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0428" y="401319"/>
              <a:ext cx="7781925" cy="619760"/>
            </a:xfrm>
            <a:custGeom>
              <a:avLst/>
              <a:gdLst/>
              <a:ahLst/>
              <a:cxnLst/>
              <a:rect l="l" t="t" r="r" b="b"/>
              <a:pathLst>
                <a:path w="7781925" h="619760">
                  <a:moveTo>
                    <a:pt x="7781544" y="0"/>
                  </a:moveTo>
                  <a:lnTo>
                    <a:pt x="7751572" y="0"/>
                  </a:lnTo>
                  <a:lnTo>
                    <a:pt x="7751572" y="5080"/>
                  </a:lnTo>
                  <a:lnTo>
                    <a:pt x="7751572" y="10160"/>
                  </a:lnTo>
                  <a:lnTo>
                    <a:pt x="7751572" y="589280"/>
                  </a:lnTo>
                  <a:lnTo>
                    <a:pt x="9144" y="589280"/>
                  </a:lnTo>
                  <a:lnTo>
                    <a:pt x="4572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7781544" y="619760"/>
                  </a:lnTo>
                  <a:lnTo>
                    <a:pt x="7781544" y="6096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381000"/>
              <a:ext cx="7772400" cy="609600"/>
            </a:xfrm>
            <a:custGeom>
              <a:avLst/>
              <a:gdLst/>
              <a:ahLst/>
              <a:cxn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4172" y="484377"/>
            <a:ext cx="776350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105"/>
              </a:spcBef>
            </a:pPr>
            <a:r>
              <a:rPr sz="2600" spc="15" dirty="0"/>
              <a:t>9.3</a:t>
            </a:r>
            <a:r>
              <a:rPr sz="2600" spc="-85" dirty="0"/>
              <a:t> </a:t>
            </a:r>
            <a:r>
              <a:rPr sz="2600" spc="25" dirty="0"/>
              <a:t>모델링</a:t>
            </a:r>
            <a:r>
              <a:rPr sz="2600" spc="-90" dirty="0"/>
              <a:t> </a:t>
            </a:r>
            <a:r>
              <a:rPr sz="2600" spc="20" dirty="0"/>
              <a:t>도구를</a:t>
            </a:r>
            <a:r>
              <a:rPr sz="2600" spc="-95" dirty="0"/>
              <a:t> </a:t>
            </a:r>
            <a:r>
              <a:rPr sz="2600" spc="25" dirty="0"/>
              <a:t>이용한</a:t>
            </a:r>
            <a:r>
              <a:rPr sz="2600" spc="-105" dirty="0"/>
              <a:t> </a:t>
            </a:r>
            <a:r>
              <a:rPr sz="2600" spc="15" dirty="0"/>
              <a:t>도메인의</a:t>
            </a:r>
            <a:r>
              <a:rPr sz="2600" spc="-105" dirty="0"/>
              <a:t> </a:t>
            </a:r>
            <a:r>
              <a:rPr sz="2600" spc="15" dirty="0"/>
              <a:t>작성</a:t>
            </a:r>
            <a:endParaRPr sz="2600"/>
          </a:p>
        </p:txBody>
      </p:sp>
      <p:sp>
        <p:nvSpPr>
          <p:cNvPr id="9" name="object 9"/>
          <p:cNvSpPr txBox="1"/>
          <p:nvPr/>
        </p:nvSpPr>
        <p:spPr>
          <a:xfrm>
            <a:off x="4212335" y="5224271"/>
            <a:ext cx="2270760" cy="923925"/>
          </a:xfrm>
          <a:prstGeom prst="rect">
            <a:avLst/>
          </a:prstGeom>
          <a:ln w="9144">
            <a:solidFill>
              <a:srgbClr val="FF33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91440" marR="104139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돋움"/>
                <a:cs typeface="돋움"/>
              </a:rPr>
              <a:t>(속성의</a:t>
            </a:r>
            <a:r>
              <a:rPr sz="1800" spc="-5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데이터</a:t>
            </a:r>
            <a:r>
              <a:rPr sz="1800" spc="-4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타입 </a:t>
            </a:r>
            <a:r>
              <a:rPr sz="1800" spc="-58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지정시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도메인</a:t>
            </a:r>
            <a:endParaRPr sz="1800">
              <a:latin typeface="돋움"/>
              <a:cs typeface="돋움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돋움"/>
                <a:cs typeface="돋움"/>
              </a:rPr>
              <a:t>이름</a:t>
            </a:r>
            <a:r>
              <a:rPr sz="1800" spc="-35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사용</a:t>
            </a:r>
            <a:r>
              <a:rPr sz="1800" spc="-3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가능)</a:t>
            </a:r>
            <a:endParaRPr sz="1800">
              <a:latin typeface="돋움"/>
              <a:cs typeface="돋움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14600" y="4395215"/>
            <a:ext cx="1701800" cy="1012825"/>
            <a:chOff x="2514600" y="4395215"/>
            <a:chExt cx="1701800" cy="1012825"/>
          </a:xfrm>
        </p:grpSpPr>
        <p:sp>
          <p:nvSpPr>
            <p:cNvPr id="11" name="object 11"/>
            <p:cNvSpPr/>
            <p:nvPr/>
          </p:nvSpPr>
          <p:spPr>
            <a:xfrm>
              <a:off x="3131819" y="4651247"/>
              <a:ext cx="1084580" cy="756920"/>
            </a:xfrm>
            <a:custGeom>
              <a:avLst/>
              <a:gdLst/>
              <a:ahLst/>
              <a:cxnLst/>
              <a:rect l="l" t="t" r="r" b="b"/>
              <a:pathLst>
                <a:path w="1084579" h="756920">
                  <a:moveTo>
                    <a:pt x="66197" y="38250"/>
                  </a:moveTo>
                  <a:lnTo>
                    <a:pt x="58954" y="48662"/>
                  </a:lnTo>
                  <a:lnTo>
                    <a:pt x="1076833" y="756538"/>
                  </a:lnTo>
                  <a:lnTo>
                    <a:pt x="1084199" y="746124"/>
                  </a:lnTo>
                  <a:lnTo>
                    <a:pt x="66197" y="38250"/>
                  </a:lnTo>
                  <a:close/>
                </a:path>
                <a:path w="1084579" h="756920">
                  <a:moveTo>
                    <a:pt x="0" y="0"/>
                  </a:moveTo>
                  <a:lnTo>
                    <a:pt x="40767" y="74802"/>
                  </a:lnTo>
                  <a:lnTo>
                    <a:pt x="58954" y="48662"/>
                  </a:lnTo>
                  <a:lnTo>
                    <a:pt x="48513" y="41401"/>
                  </a:lnTo>
                  <a:lnTo>
                    <a:pt x="55753" y="30987"/>
                  </a:lnTo>
                  <a:lnTo>
                    <a:pt x="71250" y="30987"/>
                  </a:lnTo>
                  <a:lnTo>
                    <a:pt x="84328" y="12191"/>
                  </a:lnTo>
                  <a:lnTo>
                    <a:pt x="0" y="0"/>
                  </a:lnTo>
                  <a:close/>
                </a:path>
                <a:path w="1084579" h="756920">
                  <a:moveTo>
                    <a:pt x="55753" y="30987"/>
                  </a:moveTo>
                  <a:lnTo>
                    <a:pt x="48513" y="41401"/>
                  </a:lnTo>
                  <a:lnTo>
                    <a:pt x="58954" y="48662"/>
                  </a:lnTo>
                  <a:lnTo>
                    <a:pt x="66197" y="38250"/>
                  </a:lnTo>
                  <a:lnTo>
                    <a:pt x="55753" y="30987"/>
                  </a:lnTo>
                  <a:close/>
                </a:path>
                <a:path w="1084579" h="756920">
                  <a:moveTo>
                    <a:pt x="71250" y="30987"/>
                  </a:moveTo>
                  <a:lnTo>
                    <a:pt x="55753" y="30987"/>
                  </a:lnTo>
                  <a:lnTo>
                    <a:pt x="66197" y="38250"/>
                  </a:lnTo>
                  <a:lnTo>
                    <a:pt x="71250" y="30987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3650" y="4414265"/>
              <a:ext cx="1125220" cy="238125"/>
            </a:xfrm>
            <a:custGeom>
              <a:avLst/>
              <a:gdLst/>
              <a:ahLst/>
              <a:cxnLst/>
              <a:rect l="l" t="t" r="r" b="b"/>
              <a:pathLst>
                <a:path w="1125220" h="238125">
                  <a:moveTo>
                    <a:pt x="0" y="16255"/>
                  </a:moveTo>
                  <a:lnTo>
                    <a:pt x="0" y="7238"/>
                  </a:lnTo>
                  <a:lnTo>
                    <a:pt x="7238" y="0"/>
                  </a:lnTo>
                  <a:lnTo>
                    <a:pt x="16256" y="0"/>
                  </a:lnTo>
                  <a:lnTo>
                    <a:pt x="1108455" y="0"/>
                  </a:lnTo>
                  <a:lnTo>
                    <a:pt x="1117473" y="0"/>
                  </a:lnTo>
                  <a:lnTo>
                    <a:pt x="1124712" y="7238"/>
                  </a:lnTo>
                  <a:lnTo>
                    <a:pt x="1124712" y="16255"/>
                  </a:lnTo>
                  <a:lnTo>
                    <a:pt x="1124712" y="221487"/>
                  </a:lnTo>
                  <a:lnTo>
                    <a:pt x="1124712" y="230504"/>
                  </a:lnTo>
                  <a:lnTo>
                    <a:pt x="1117473" y="237743"/>
                  </a:lnTo>
                  <a:lnTo>
                    <a:pt x="1108455" y="237743"/>
                  </a:lnTo>
                  <a:lnTo>
                    <a:pt x="16256" y="237743"/>
                  </a:lnTo>
                  <a:lnTo>
                    <a:pt x="7238" y="237743"/>
                  </a:lnTo>
                  <a:lnTo>
                    <a:pt x="0" y="230504"/>
                  </a:lnTo>
                  <a:lnTo>
                    <a:pt x="0" y="221487"/>
                  </a:lnTo>
                  <a:lnTo>
                    <a:pt x="0" y="16255"/>
                  </a:lnTo>
                  <a:close/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참고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793875"/>
            <a:ext cx="4276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MySQL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에서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check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option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의</a:t>
            </a:r>
            <a:r>
              <a:rPr sz="2000" b="1" spc="-6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이용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32" y="2276855"/>
            <a:ext cx="5346700" cy="1816735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36575" marR="2800350" indent="-445134">
              <a:lnSpc>
                <a:spcPct val="100000"/>
              </a:lnSpc>
              <a:spcBef>
                <a:spcPts val="275"/>
              </a:spcBef>
            </a:pPr>
            <a:r>
              <a:rPr sz="1600" spc="-10" dirty="0">
                <a:latin typeface="Consolas"/>
                <a:cs typeface="Consolas"/>
              </a:rPr>
              <a:t>CREATE TABLE Persons </a:t>
            </a:r>
            <a:r>
              <a:rPr sz="1600" spc="-5" dirty="0">
                <a:latin typeface="Consolas"/>
                <a:cs typeface="Consolas"/>
              </a:rPr>
              <a:t>(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ID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int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NOT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NULL,</a:t>
            </a:r>
            <a:endParaRPr sz="1600">
              <a:latin typeface="Consolas"/>
              <a:cs typeface="Consolas"/>
            </a:endParaRPr>
          </a:p>
          <a:p>
            <a:pPr marL="53657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LastName varchar(255)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NOT NULL,</a:t>
            </a:r>
            <a:endParaRPr sz="1600">
              <a:latin typeface="Consolas"/>
              <a:cs typeface="Consolas"/>
            </a:endParaRPr>
          </a:p>
          <a:p>
            <a:pPr marL="53657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onsolas"/>
                <a:cs typeface="Consolas"/>
              </a:rPr>
              <a:t>FirstName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varchar(255),</a:t>
            </a:r>
            <a:endParaRPr sz="1600">
              <a:latin typeface="Consolas"/>
              <a:cs typeface="Consolas"/>
            </a:endParaRPr>
          </a:p>
          <a:p>
            <a:pPr marL="536575" marR="13271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Yes_no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char(1)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CHECK(Yes_no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 IN</a:t>
            </a:r>
            <a:r>
              <a:rPr sz="1600" spc="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(‘Y’,’N’))</a:t>
            </a:r>
            <a:r>
              <a:rPr sz="1600" spc="-10" dirty="0">
                <a:latin typeface="Consolas"/>
                <a:cs typeface="Consolas"/>
              </a:rPr>
              <a:t>,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Age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int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CHECK (Age&gt;=18)</a:t>
            </a:r>
            <a:endParaRPr sz="16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394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9.1</a:t>
            </a:r>
            <a:r>
              <a:rPr spc="-85" dirty="0"/>
              <a:t> </a:t>
            </a:r>
            <a:r>
              <a:rPr spc="20" dirty="0"/>
              <a:t>도메인의</a:t>
            </a:r>
            <a:r>
              <a:rPr spc="-105" dirty="0"/>
              <a:t> </a:t>
            </a:r>
            <a:r>
              <a:rPr spc="15" dirty="0"/>
              <a:t>정의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8016" y="2284440"/>
            <a:ext cx="5809880" cy="34565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4</a:t>
            </a:fld>
            <a:endParaRPr sz="12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394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9.1</a:t>
            </a:r>
            <a:r>
              <a:rPr spc="-85" dirty="0"/>
              <a:t> </a:t>
            </a:r>
            <a:r>
              <a:rPr spc="20" dirty="0"/>
              <a:t>도메인의</a:t>
            </a:r>
            <a:r>
              <a:rPr spc="-105" dirty="0"/>
              <a:t> </a:t>
            </a:r>
            <a:r>
              <a:rPr spc="15" dirty="0"/>
              <a:t>정의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5</a:t>
            </a:fld>
            <a:endParaRPr sz="12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733471"/>
            <a:ext cx="4192904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컬럼의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데이터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타입을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정하는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방법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5" dirty="0">
                <a:latin typeface="굴림"/>
                <a:cs typeface="굴림"/>
              </a:rPr>
              <a:t>(1)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직접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데이터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타입을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지정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3048000"/>
            <a:ext cx="7239000" cy="2209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돋움"/>
                <a:cs typeface="돋움"/>
              </a:rPr>
              <a:t>CREATE TABLE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emp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(</a:t>
            </a:r>
            <a:endParaRPr sz="1800">
              <a:latin typeface="돋움"/>
              <a:cs typeface="돋움"/>
            </a:endParaRPr>
          </a:p>
          <a:p>
            <a:pPr marL="167640" marR="4274820">
              <a:lnSpc>
                <a:spcPct val="100000"/>
              </a:lnSpc>
              <a:tabLst>
                <a:tab pos="1544955" algn="l"/>
                <a:tab pos="1567815" algn="l"/>
                <a:tab pos="1593850" algn="l"/>
              </a:tabLst>
            </a:pPr>
            <a:r>
              <a:rPr sz="1800" spc="-5" dirty="0">
                <a:latin typeface="돋움"/>
                <a:cs typeface="돋움"/>
              </a:rPr>
              <a:t>empid			</a:t>
            </a:r>
            <a:r>
              <a:rPr sz="1800" b="1" dirty="0">
                <a:latin typeface="돋움"/>
                <a:cs typeface="돋움"/>
              </a:rPr>
              <a:t>int(7)</a:t>
            </a:r>
            <a:r>
              <a:rPr sz="1800" dirty="0">
                <a:latin typeface="돋움"/>
                <a:cs typeface="돋움"/>
              </a:rPr>
              <a:t>, </a:t>
            </a:r>
            <a:r>
              <a:rPr sz="1800" spc="5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emp_name		</a:t>
            </a:r>
            <a:r>
              <a:rPr sz="1800" b="1" spc="-5" dirty="0">
                <a:latin typeface="돋움"/>
                <a:cs typeface="돋움"/>
              </a:rPr>
              <a:t>varchar(30)</a:t>
            </a:r>
            <a:r>
              <a:rPr sz="1800" spc="-5" dirty="0">
                <a:latin typeface="돋움"/>
                <a:cs typeface="돋움"/>
              </a:rPr>
              <a:t>, </a:t>
            </a:r>
            <a:r>
              <a:rPr sz="180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manager		</a:t>
            </a:r>
            <a:r>
              <a:rPr sz="1800" b="1" dirty="0">
                <a:latin typeface="돋움"/>
                <a:cs typeface="돋움"/>
              </a:rPr>
              <a:t>int(7)</a:t>
            </a:r>
            <a:r>
              <a:rPr sz="1800" dirty="0">
                <a:latin typeface="돋움"/>
                <a:cs typeface="돋움"/>
              </a:rPr>
              <a:t>, </a:t>
            </a:r>
            <a:r>
              <a:rPr sz="1800" spc="5" dirty="0">
                <a:latin typeface="돋움"/>
                <a:cs typeface="돋움"/>
              </a:rPr>
              <a:t> </a:t>
            </a:r>
            <a:r>
              <a:rPr sz="1800" spc="-10" dirty="0">
                <a:latin typeface="돋움"/>
                <a:cs typeface="돋움"/>
              </a:rPr>
              <a:t>a</a:t>
            </a:r>
            <a:r>
              <a:rPr sz="1800" dirty="0">
                <a:latin typeface="돋움"/>
                <a:cs typeface="돋움"/>
              </a:rPr>
              <a:t>d</a:t>
            </a:r>
            <a:r>
              <a:rPr sz="1800" spc="5" dirty="0">
                <a:latin typeface="돋움"/>
                <a:cs typeface="돋움"/>
              </a:rPr>
              <a:t>d</a:t>
            </a:r>
            <a:r>
              <a:rPr sz="1800" spc="-5" dirty="0">
                <a:latin typeface="돋움"/>
                <a:cs typeface="돋움"/>
              </a:rPr>
              <a:t>res</a:t>
            </a:r>
            <a:r>
              <a:rPr sz="1800" dirty="0">
                <a:latin typeface="돋움"/>
                <a:cs typeface="돋움"/>
              </a:rPr>
              <a:t>s	</a:t>
            </a:r>
            <a:r>
              <a:rPr sz="1800" b="1" spc="15" dirty="0">
                <a:latin typeface="돋움"/>
                <a:cs typeface="돋움"/>
              </a:rPr>
              <a:t>v</a:t>
            </a:r>
            <a:r>
              <a:rPr sz="1800" b="1" spc="5" dirty="0">
                <a:latin typeface="돋움"/>
                <a:cs typeface="돋움"/>
              </a:rPr>
              <a:t>a</a:t>
            </a:r>
            <a:r>
              <a:rPr sz="1800" b="1" spc="-10" dirty="0">
                <a:latin typeface="돋움"/>
                <a:cs typeface="돋움"/>
              </a:rPr>
              <a:t>r</a:t>
            </a:r>
            <a:r>
              <a:rPr sz="1800" b="1" dirty="0">
                <a:latin typeface="돋움"/>
                <a:cs typeface="돋움"/>
              </a:rPr>
              <a:t>c</a:t>
            </a:r>
            <a:r>
              <a:rPr sz="1800" b="1" spc="-10" dirty="0">
                <a:latin typeface="돋움"/>
                <a:cs typeface="돋움"/>
              </a:rPr>
              <a:t>h</a:t>
            </a:r>
            <a:r>
              <a:rPr sz="1800" b="1" spc="-15" dirty="0">
                <a:latin typeface="돋움"/>
                <a:cs typeface="돋움"/>
              </a:rPr>
              <a:t>a</a:t>
            </a:r>
            <a:r>
              <a:rPr sz="1800" b="1" spc="-10" dirty="0">
                <a:latin typeface="돋움"/>
                <a:cs typeface="돋움"/>
              </a:rPr>
              <a:t>r</a:t>
            </a:r>
            <a:r>
              <a:rPr sz="1800" b="1" spc="-5" dirty="0">
                <a:latin typeface="돋움"/>
                <a:cs typeface="돋움"/>
              </a:rPr>
              <a:t>(1</a:t>
            </a:r>
            <a:r>
              <a:rPr sz="1800" b="1" spc="-15" dirty="0">
                <a:latin typeface="돋움"/>
                <a:cs typeface="돋움"/>
              </a:rPr>
              <a:t>0</a:t>
            </a:r>
            <a:r>
              <a:rPr sz="1800" b="1" spc="-5" dirty="0">
                <a:latin typeface="돋움"/>
                <a:cs typeface="돋움"/>
              </a:rPr>
              <a:t>0)</a:t>
            </a:r>
            <a:r>
              <a:rPr sz="1800" dirty="0">
                <a:latin typeface="돋움"/>
                <a:cs typeface="돋움"/>
              </a:rPr>
              <a:t>,</a:t>
            </a:r>
            <a:endParaRPr sz="1800">
              <a:latin typeface="돋움"/>
              <a:cs typeface="돋움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돋움"/>
                <a:cs typeface="돋움"/>
              </a:rPr>
              <a:t>);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394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9.1</a:t>
            </a:r>
            <a:r>
              <a:rPr spc="-85" dirty="0"/>
              <a:t> </a:t>
            </a:r>
            <a:r>
              <a:rPr spc="20" dirty="0"/>
              <a:t>도메인의</a:t>
            </a:r>
            <a:r>
              <a:rPr spc="-105" dirty="0"/>
              <a:t> </a:t>
            </a:r>
            <a:r>
              <a:rPr spc="15" dirty="0"/>
              <a:t>정의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6</a:t>
            </a:fld>
            <a:endParaRPr sz="12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733471"/>
            <a:ext cx="4192904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컬럼의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데이터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타입을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정하는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방법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5" dirty="0">
                <a:latin typeface="굴림"/>
                <a:cs typeface="굴림"/>
              </a:rPr>
              <a:t>(2)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도메인정의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후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도메인을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사용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2819400"/>
            <a:ext cx="7239000" cy="3200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돋움"/>
                <a:cs typeface="돋움"/>
              </a:rPr>
              <a:t>CREATE</a:t>
            </a:r>
            <a:r>
              <a:rPr sz="1800" dirty="0">
                <a:latin typeface="돋움"/>
                <a:cs typeface="돋움"/>
              </a:rPr>
              <a:t> DOMAIN</a:t>
            </a:r>
            <a:r>
              <a:rPr sz="1800" spc="-30" dirty="0">
                <a:latin typeface="돋움"/>
                <a:cs typeface="돋움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돋움"/>
                <a:cs typeface="돋움"/>
              </a:rPr>
              <a:t>emp_id</a:t>
            </a:r>
            <a:r>
              <a:rPr sz="1800" spc="-20" dirty="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int(7);</a:t>
            </a:r>
            <a:endParaRPr sz="1800">
              <a:latin typeface="돋움"/>
              <a:cs typeface="돋움"/>
            </a:endParaRPr>
          </a:p>
          <a:p>
            <a:pPr marL="91440" marR="2649855">
              <a:lnSpc>
                <a:spcPct val="100000"/>
              </a:lnSpc>
            </a:pPr>
            <a:r>
              <a:rPr sz="1800" spc="-5" dirty="0">
                <a:latin typeface="돋움"/>
                <a:cs typeface="돋움"/>
              </a:rPr>
              <a:t>CREATE </a:t>
            </a:r>
            <a:r>
              <a:rPr sz="1800" dirty="0">
                <a:latin typeface="돋움"/>
                <a:cs typeface="돋움"/>
              </a:rPr>
              <a:t>DOMAIN </a:t>
            </a:r>
            <a:r>
              <a:rPr sz="1800" spc="-5" dirty="0">
                <a:solidFill>
                  <a:srgbClr val="FF0000"/>
                </a:solidFill>
                <a:latin typeface="돋움"/>
                <a:cs typeface="돋움"/>
              </a:rPr>
              <a:t>emp_name </a:t>
            </a:r>
            <a:r>
              <a:rPr sz="1800" spc="-10" dirty="0">
                <a:latin typeface="돋움"/>
                <a:cs typeface="돋움"/>
              </a:rPr>
              <a:t>varchar(30); </a:t>
            </a:r>
            <a:r>
              <a:rPr sz="1800" spc="-59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CREATE</a:t>
            </a:r>
            <a:r>
              <a:rPr sz="1800" spc="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DOMAIN</a:t>
            </a:r>
            <a:r>
              <a:rPr sz="1800" spc="-25" dirty="0">
                <a:latin typeface="돋움"/>
                <a:cs typeface="돋움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돋움"/>
                <a:cs typeface="돋움"/>
              </a:rPr>
              <a:t>address</a:t>
            </a:r>
            <a:r>
              <a:rPr sz="1800" spc="-20" dirty="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800" spc="-10" dirty="0">
                <a:latin typeface="돋움"/>
                <a:cs typeface="돋움"/>
              </a:rPr>
              <a:t>varchar(100);</a:t>
            </a:r>
            <a:endParaRPr sz="18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돋움"/>
              <a:cs typeface="돋움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돋움"/>
                <a:cs typeface="돋움"/>
              </a:rPr>
              <a:t>CREATE TABLE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emp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(</a:t>
            </a:r>
            <a:endParaRPr sz="1800">
              <a:latin typeface="돋움"/>
              <a:cs typeface="돋움"/>
            </a:endParaRPr>
          </a:p>
          <a:p>
            <a:pPr marL="167640" marR="4463415">
              <a:lnSpc>
                <a:spcPct val="100000"/>
              </a:lnSpc>
              <a:tabLst>
                <a:tab pos="1508760" algn="l"/>
                <a:tab pos="1567815" algn="l"/>
              </a:tabLst>
            </a:pPr>
            <a:r>
              <a:rPr sz="1800" spc="-5" dirty="0">
                <a:latin typeface="돋움"/>
                <a:cs typeface="돋움"/>
              </a:rPr>
              <a:t>empid	</a:t>
            </a:r>
            <a:r>
              <a:rPr sz="1800" b="1" dirty="0">
                <a:latin typeface="돋움"/>
                <a:cs typeface="돋움"/>
              </a:rPr>
              <a:t>emp_id</a:t>
            </a:r>
            <a:r>
              <a:rPr sz="1800" dirty="0">
                <a:latin typeface="돋움"/>
                <a:cs typeface="돋움"/>
              </a:rPr>
              <a:t>, </a:t>
            </a:r>
            <a:r>
              <a:rPr sz="1800" spc="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e</a:t>
            </a:r>
            <a:r>
              <a:rPr sz="1800" spc="5" dirty="0">
                <a:latin typeface="돋움"/>
                <a:cs typeface="돋움"/>
              </a:rPr>
              <a:t>m</a:t>
            </a:r>
            <a:r>
              <a:rPr sz="1800" dirty="0">
                <a:latin typeface="돋움"/>
                <a:cs typeface="돋움"/>
              </a:rPr>
              <a:t>p_</a:t>
            </a:r>
            <a:r>
              <a:rPr sz="1800" spc="-5" dirty="0">
                <a:latin typeface="돋움"/>
                <a:cs typeface="돋움"/>
              </a:rPr>
              <a:t>n</a:t>
            </a:r>
            <a:r>
              <a:rPr sz="1800" spc="-10" dirty="0">
                <a:latin typeface="돋움"/>
                <a:cs typeface="돋움"/>
              </a:rPr>
              <a:t>a</a:t>
            </a:r>
            <a:r>
              <a:rPr sz="1800" dirty="0">
                <a:latin typeface="돋움"/>
                <a:cs typeface="돋움"/>
              </a:rPr>
              <a:t>me	</a:t>
            </a:r>
            <a:r>
              <a:rPr sz="1800" b="1" spc="15" dirty="0">
                <a:latin typeface="돋움"/>
                <a:cs typeface="돋움"/>
              </a:rPr>
              <a:t>e</a:t>
            </a:r>
            <a:r>
              <a:rPr sz="1800" b="1" dirty="0">
                <a:latin typeface="돋움"/>
                <a:cs typeface="돋움"/>
              </a:rPr>
              <a:t>mp_n</a:t>
            </a:r>
            <a:r>
              <a:rPr sz="1800" b="1" spc="-15" dirty="0">
                <a:latin typeface="돋움"/>
                <a:cs typeface="돋움"/>
              </a:rPr>
              <a:t>a</a:t>
            </a:r>
            <a:r>
              <a:rPr sz="1800" b="1" spc="5" dirty="0">
                <a:latin typeface="돋움"/>
                <a:cs typeface="돋움"/>
              </a:rPr>
              <a:t>m</a:t>
            </a:r>
            <a:r>
              <a:rPr sz="1800" b="1" spc="-5" dirty="0">
                <a:latin typeface="돋움"/>
                <a:cs typeface="돋움"/>
              </a:rPr>
              <a:t>e</a:t>
            </a:r>
            <a:r>
              <a:rPr sz="1800" dirty="0">
                <a:latin typeface="돋움"/>
                <a:cs typeface="돋움"/>
              </a:rPr>
              <a:t>,  </a:t>
            </a:r>
            <a:r>
              <a:rPr sz="1800" spc="-5" dirty="0">
                <a:latin typeface="돋움"/>
                <a:cs typeface="돋움"/>
              </a:rPr>
              <a:t>manager		</a:t>
            </a:r>
            <a:r>
              <a:rPr sz="1800" b="1" dirty="0">
                <a:latin typeface="돋움"/>
                <a:cs typeface="돋움"/>
              </a:rPr>
              <a:t>emp_id</a:t>
            </a:r>
            <a:r>
              <a:rPr sz="1800" dirty="0">
                <a:latin typeface="돋움"/>
                <a:cs typeface="돋움"/>
              </a:rPr>
              <a:t>,</a:t>
            </a:r>
            <a:endParaRPr sz="1800">
              <a:latin typeface="돋움"/>
              <a:cs typeface="돋움"/>
            </a:endParaRPr>
          </a:p>
          <a:p>
            <a:pPr marL="167640">
              <a:lnSpc>
                <a:spcPct val="100000"/>
              </a:lnSpc>
              <a:tabLst>
                <a:tab pos="1544955" algn="l"/>
              </a:tabLst>
            </a:pPr>
            <a:r>
              <a:rPr sz="1800" spc="-5" dirty="0">
                <a:latin typeface="돋움"/>
                <a:cs typeface="돋움"/>
              </a:rPr>
              <a:t>address	</a:t>
            </a:r>
            <a:r>
              <a:rPr sz="1800" b="1" dirty="0">
                <a:latin typeface="돋움"/>
                <a:cs typeface="돋움"/>
              </a:rPr>
              <a:t>address</a:t>
            </a:r>
            <a:r>
              <a:rPr sz="1800" dirty="0">
                <a:latin typeface="돋움"/>
                <a:cs typeface="돋움"/>
              </a:rPr>
              <a:t>),</a:t>
            </a:r>
            <a:endParaRPr sz="1800">
              <a:latin typeface="돋움"/>
              <a:cs typeface="돋움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돋움"/>
                <a:cs typeface="돋움"/>
              </a:rPr>
              <a:t>);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394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9.1</a:t>
            </a:r>
            <a:r>
              <a:rPr spc="-85" dirty="0"/>
              <a:t> </a:t>
            </a:r>
            <a:r>
              <a:rPr spc="20" dirty="0"/>
              <a:t>도메인의</a:t>
            </a:r>
            <a:r>
              <a:rPr spc="-105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2590800"/>
            <a:ext cx="7239000" cy="3276600"/>
          </a:xfrm>
          <a:custGeom>
            <a:avLst/>
            <a:gdLst/>
            <a:ahLst/>
            <a:cxnLst/>
            <a:rect l="l" t="t" r="r" b="b"/>
            <a:pathLst>
              <a:path w="7239000" h="3276600">
                <a:moveTo>
                  <a:pt x="0" y="3276600"/>
                </a:moveTo>
                <a:lnTo>
                  <a:pt x="7239000" y="3276600"/>
                </a:lnTo>
                <a:lnTo>
                  <a:pt x="7239000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1793875"/>
            <a:ext cx="3863975" cy="1084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5" dirty="0">
                <a:latin typeface="굴림"/>
                <a:cs typeface="굴림"/>
              </a:rPr>
              <a:t>직접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데이터타입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지정시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문제점</a:t>
            </a:r>
            <a:endParaRPr sz="20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굴림"/>
              <a:cs typeface="굴림"/>
            </a:endParaRPr>
          </a:p>
          <a:p>
            <a:pPr marL="850900">
              <a:lnSpc>
                <a:spcPct val="100000"/>
              </a:lnSpc>
            </a:pPr>
            <a:r>
              <a:rPr sz="1800" spc="-5" dirty="0">
                <a:latin typeface="돋움"/>
                <a:cs typeface="돋움"/>
              </a:rPr>
              <a:t>CREATE TABLE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emp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(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4387" y="2852750"/>
            <a:ext cx="14427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889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돋움"/>
                <a:cs typeface="돋움"/>
              </a:rPr>
              <a:t>int(7)</a:t>
            </a:r>
            <a:r>
              <a:rPr sz="1800" dirty="0">
                <a:latin typeface="돋움"/>
                <a:cs typeface="돋움"/>
              </a:rPr>
              <a:t>, </a:t>
            </a:r>
            <a:r>
              <a:rPr sz="1800" spc="5" dirty="0">
                <a:latin typeface="돋움"/>
                <a:cs typeface="돋움"/>
              </a:rPr>
              <a:t> </a:t>
            </a:r>
            <a:r>
              <a:rPr sz="1800" spc="-10" dirty="0">
                <a:latin typeface="돋움"/>
                <a:cs typeface="돋움"/>
              </a:rPr>
              <a:t>varchar(30), </a:t>
            </a:r>
            <a:r>
              <a:rPr sz="1800" spc="-5" dirty="0">
                <a:latin typeface="돋움"/>
                <a:cs typeface="돋움"/>
              </a:rPr>
              <a:t> int(7), </a:t>
            </a:r>
            <a:r>
              <a:rPr sz="1800" dirty="0">
                <a:latin typeface="돋움"/>
                <a:cs typeface="돋움"/>
              </a:rPr>
              <a:t> v</a:t>
            </a:r>
            <a:r>
              <a:rPr sz="1800" spc="-10" dirty="0">
                <a:latin typeface="돋움"/>
                <a:cs typeface="돋움"/>
              </a:rPr>
              <a:t>a</a:t>
            </a:r>
            <a:r>
              <a:rPr sz="1800" spc="-5" dirty="0">
                <a:latin typeface="돋움"/>
                <a:cs typeface="돋움"/>
              </a:rPr>
              <a:t>rch</a:t>
            </a:r>
            <a:r>
              <a:rPr sz="1800" spc="-10" dirty="0">
                <a:latin typeface="돋움"/>
                <a:cs typeface="돋움"/>
              </a:rPr>
              <a:t>a</a:t>
            </a:r>
            <a:r>
              <a:rPr sz="1800" spc="-5" dirty="0">
                <a:latin typeface="돋움"/>
                <a:cs typeface="돋움"/>
              </a:rPr>
              <a:t>r(</a:t>
            </a:r>
            <a:r>
              <a:rPr sz="1800" spc="-10" dirty="0">
                <a:latin typeface="돋움"/>
                <a:cs typeface="돋움"/>
              </a:rPr>
              <a:t>100</a:t>
            </a:r>
            <a:r>
              <a:rPr sz="1800" dirty="0">
                <a:latin typeface="돋움"/>
                <a:cs typeface="돋움"/>
              </a:rPr>
              <a:t>),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0894" y="2852750"/>
            <a:ext cx="12788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돋움"/>
                <a:cs typeface="돋움"/>
              </a:rPr>
              <a:t>empid </a:t>
            </a:r>
            <a:r>
              <a:rPr sz="1800" spc="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e</a:t>
            </a:r>
            <a:r>
              <a:rPr sz="1800" spc="5" dirty="0">
                <a:latin typeface="돋움"/>
                <a:cs typeface="돋움"/>
              </a:rPr>
              <a:t>m</a:t>
            </a:r>
            <a:r>
              <a:rPr sz="1800" dirty="0">
                <a:latin typeface="돋움"/>
                <a:cs typeface="돋움"/>
              </a:rPr>
              <a:t>p_</a:t>
            </a:r>
            <a:r>
              <a:rPr sz="1800" spc="-5" dirty="0">
                <a:latin typeface="돋움"/>
                <a:cs typeface="돋움"/>
              </a:rPr>
              <a:t>n</a:t>
            </a:r>
            <a:r>
              <a:rPr sz="1800" spc="-10" dirty="0">
                <a:latin typeface="돋움"/>
                <a:cs typeface="돋움"/>
              </a:rPr>
              <a:t>a</a:t>
            </a:r>
            <a:r>
              <a:rPr sz="1800" dirty="0">
                <a:latin typeface="돋움"/>
                <a:cs typeface="돋움"/>
              </a:rPr>
              <a:t>me  </a:t>
            </a:r>
            <a:r>
              <a:rPr sz="1800" spc="-5" dirty="0">
                <a:latin typeface="돋움"/>
                <a:cs typeface="돋움"/>
              </a:rPr>
              <a:t>manager </a:t>
            </a:r>
            <a:r>
              <a:rPr sz="180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address</a:t>
            </a:r>
            <a:endParaRPr sz="18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돋움"/>
                <a:cs typeface="돋움"/>
              </a:rPr>
              <a:t>);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0894" y="4499609"/>
            <a:ext cx="25139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돋움"/>
                <a:cs typeface="돋움"/>
              </a:rPr>
              <a:t>CREATE TABLE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sales</a:t>
            </a:r>
            <a:r>
              <a:rPr sz="1800" spc="-3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(</a:t>
            </a:r>
            <a:endParaRPr sz="1800">
              <a:latin typeface="돋움"/>
              <a:cs typeface="돋움"/>
            </a:endParaRPr>
          </a:p>
          <a:p>
            <a:pPr marL="76200" marR="5080">
              <a:lnSpc>
                <a:spcPct val="100000"/>
              </a:lnSpc>
              <a:tabLst>
                <a:tab pos="1070610" algn="l"/>
                <a:tab pos="1472565" algn="l"/>
                <a:tab pos="1502410" algn="l"/>
              </a:tabLst>
            </a:pPr>
            <a:r>
              <a:rPr sz="1800" spc="-5" dirty="0">
                <a:latin typeface="돋움"/>
                <a:cs typeface="돋움"/>
              </a:rPr>
              <a:t>empid			</a:t>
            </a:r>
            <a:r>
              <a:rPr sz="1800" b="1" dirty="0">
                <a:latin typeface="돋움"/>
                <a:cs typeface="돋움"/>
              </a:rPr>
              <a:t>int(8)</a:t>
            </a:r>
            <a:r>
              <a:rPr sz="1800" dirty="0">
                <a:latin typeface="돋움"/>
                <a:cs typeface="돋움"/>
              </a:rPr>
              <a:t>, </a:t>
            </a:r>
            <a:r>
              <a:rPr sz="1800" spc="5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sale_date	date, </a:t>
            </a:r>
            <a:r>
              <a:rPr sz="1800" dirty="0">
                <a:latin typeface="돋움"/>
                <a:cs typeface="돋움"/>
              </a:rPr>
              <a:t> item	v</a:t>
            </a:r>
            <a:r>
              <a:rPr sz="1800" spc="-15" dirty="0">
                <a:latin typeface="돋움"/>
                <a:cs typeface="돋움"/>
              </a:rPr>
              <a:t>a</a:t>
            </a:r>
            <a:r>
              <a:rPr sz="1800" spc="-5" dirty="0">
                <a:latin typeface="돋움"/>
                <a:cs typeface="돋움"/>
              </a:rPr>
              <a:t>rch</a:t>
            </a:r>
            <a:r>
              <a:rPr sz="1800" spc="-15" dirty="0">
                <a:latin typeface="돋움"/>
                <a:cs typeface="돋움"/>
              </a:rPr>
              <a:t>a</a:t>
            </a:r>
            <a:r>
              <a:rPr sz="1800" spc="-5" dirty="0">
                <a:latin typeface="돋움"/>
                <a:cs typeface="돋움"/>
              </a:rPr>
              <a:t>r(</a:t>
            </a:r>
            <a:r>
              <a:rPr sz="1800" spc="-15" dirty="0">
                <a:latin typeface="돋움"/>
                <a:cs typeface="돋움"/>
              </a:rPr>
              <a:t>1</a:t>
            </a:r>
            <a:r>
              <a:rPr sz="1800" spc="-10" dirty="0">
                <a:latin typeface="돋움"/>
                <a:cs typeface="돋움"/>
              </a:rPr>
              <a:t>00</a:t>
            </a:r>
            <a:r>
              <a:rPr sz="1800" dirty="0">
                <a:latin typeface="돋움"/>
                <a:cs typeface="돋움"/>
              </a:rPr>
              <a:t>),</a:t>
            </a:r>
            <a:endParaRPr sz="1800">
              <a:latin typeface="돋움"/>
              <a:cs typeface="돋움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돋움"/>
                <a:cs typeface="돋움"/>
              </a:rPr>
              <a:t>);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0" y="3047999"/>
            <a:ext cx="1831975" cy="1905000"/>
          </a:xfrm>
          <a:custGeom>
            <a:avLst/>
            <a:gdLst/>
            <a:ahLst/>
            <a:cxnLst/>
            <a:rect l="l" t="t" r="r" b="b"/>
            <a:pathLst>
              <a:path w="1831975" h="1905000">
                <a:moveTo>
                  <a:pt x="1831975" y="843661"/>
                </a:moveTo>
                <a:lnTo>
                  <a:pt x="1828800" y="838200"/>
                </a:lnTo>
                <a:lnTo>
                  <a:pt x="1831594" y="832485"/>
                </a:lnTo>
                <a:lnTo>
                  <a:pt x="223393" y="28397"/>
                </a:lnTo>
                <a:lnTo>
                  <a:pt x="226225" y="22733"/>
                </a:lnTo>
                <a:lnTo>
                  <a:pt x="237617" y="0"/>
                </a:lnTo>
                <a:lnTo>
                  <a:pt x="152400" y="0"/>
                </a:lnTo>
                <a:lnTo>
                  <a:pt x="203454" y="68199"/>
                </a:lnTo>
                <a:lnTo>
                  <a:pt x="217716" y="39712"/>
                </a:lnTo>
                <a:lnTo>
                  <a:pt x="1815477" y="838657"/>
                </a:lnTo>
                <a:lnTo>
                  <a:pt x="62585" y="1861185"/>
                </a:lnTo>
                <a:lnTo>
                  <a:pt x="46609" y="1833753"/>
                </a:lnTo>
                <a:lnTo>
                  <a:pt x="0" y="1905000"/>
                </a:lnTo>
                <a:lnTo>
                  <a:pt x="84963" y="1899539"/>
                </a:lnTo>
                <a:lnTo>
                  <a:pt x="72669" y="1878457"/>
                </a:lnTo>
                <a:lnTo>
                  <a:pt x="68948" y="1872094"/>
                </a:lnTo>
                <a:lnTo>
                  <a:pt x="1831975" y="84366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91453" y="3645154"/>
            <a:ext cx="927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3300"/>
                </a:solidFill>
                <a:latin typeface="돋움"/>
                <a:cs typeface="돋움"/>
              </a:rPr>
              <a:t>불일치</a:t>
            </a:r>
            <a:endParaRPr sz="2400">
              <a:latin typeface="돋움"/>
              <a:cs typeface="돋움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7</a:t>
            </a:fld>
            <a:endParaRPr sz="12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394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9.1</a:t>
            </a:r>
            <a:r>
              <a:rPr spc="-85" dirty="0"/>
              <a:t> </a:t>
            </a:r>
            <a:r>
              <a:rPr spc="20" dirty="0"/>
              <a:t>도메인의</a:t>
            </a:r>
            <a:r>
              <a:rPr spc="-105" dirty="0"/>
              <a:t> </a:t>
            </a:r>
            <a:r>
              <a:rPr spc="15" dirty="0"/>
              <a:t>정의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8</a:t>
            </a:fld>
            <a:endParaRPr sz="12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733471"/>
            <a:ext cx="8087995" cy="16529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도메인이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잘</a:t>
            </a:r>
            <a:r>
              <a:rPr sz="2000" b="1" spc="-5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쓰이지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않는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이유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도메인이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같은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속성이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많지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않다.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0" dirty="0">
                <a:latin typeface="굴림"/>
                <a:cs typeface="굴림"/>
              </a:rPr>
              <a:t>도메인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수와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속성의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수가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비슷함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도메인이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같은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속성이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여럿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있는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경우는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도메인을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만들고,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그렇지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않은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속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</a:pPr>
            <a:r>
              <a:rPr sz="1800" b="1" spc="20" dirty="0">
                <a:latin typeface="굴림"/>
                <a:cs typeface="굴림"/>
              </a:rPr>
              <a:t>성들은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직접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데이터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타입을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지정한다.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56946"/>
            <a:ext cx="30822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9.1</a:t>
            </a:r>
            <a:r>
              <a:rPr spc="-100" dirty="0"/>
              <a:t> </a:t>
            </a:r>
            <a:r>
              <a:rPr spc="20" dirty="0"/>
              <a:t>도메인의</a:t>
            </a:r>
            <a:r>
              <a:rPr spc="-114" dirty="0"/>
              <a:t> </a:t>
            </a:r>
            <a:r>
              <a:rPr spc="20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733471"/>
            <a:ext cx="3538854" cy="10490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도메인의</a:t>
            </a:r>
            <a:r>
              <a:rPr sz="2000" b="1" spc="-13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정의방법</a:t>
            </a:r>
            <a:endParaRPr sz="2000">
              <a:latin typeface="굴림"/>
              <a:cs typeface="굴림"/>
            </a:endParaRPr>
          </a:p>
          <a:p>
            <a:pPr marL="1068705" marR="5080" indent="-599440">
              <a:lnSpc>
                <a:spcPts val="2590"/>
              </a:lnSpc>
              <a:spcBef>
                <a:spcPts val="100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5" dirty="0">
                <a:latin typeface="굴림"/>
                <a:cs typeface="굴림"/>
              </a:rPr>
              <a:t>(1)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각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엔티티에서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속성들을 </a:t>
            </a:r>
            <a:r>
              <a:rPr sz="1800" b="1" spc="-5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모아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리스트를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만든다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144" y="205740"/>
            <a:ext cx="2449068" cy="62468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9장.</a:t>
            </a:r>
            <a:r>
              <a:rPr spc="-45" dirty="0"/>
              <a:t> </a:t>
            </a:r>
            <a:r>
              <a:rPr spc="-50" dirty="0"/>
              <a:t>도메인과</a:t>
            </a:r>
            <a:r>
              <a:rPr spc="-60" dirty="0"/>
              <a:t> </a:t>
            </a:r>
            <a:r>
              <a:rPr spc="-50" dirty="0"/>
              <a:t>용어사전의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9</a:t>
            </a:fld>
            <a:endParaRPr sz="12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화면 슬라이드 쇼(4:3)</PresentationFormat>
  <Slides>32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Theme</vt:lpstr>
      <vt:lpstr>9장. 도메인과 용어사전의 정의</vt:lpstr>
      <vt:lpstr>PowerPoint 프레젠테이션</vt:lpstr>
      <vt:lpstr>9.1 도메인의 정의</vt:lpstr>
      <vt:lpstr>9.1 도메인의 정의</vt:lpstr>
      <vt:lpstr>9.1 도메인의 정의</vt:lpstr>
      <vt:lpstr>9.1 도메인의 정의</vt:lpstr>
      <vt:lpstr>9.1 도메인의 정의</vt:lpstr>
      <vt:lpstr>9.1 도메인의 정의</vt:lpstr>
      <vt:lpstr>9.1 도메인의 정의</vt:lpstr>
      <vt:lpstr>9.1 도메인의 정의</vt:lpstr>
      <vt:lpstr>9.1 도메인의 정의</vt:lpstr>
      <vt:lpstr>9.1 도메인의 정</vt:lpstr>
      <vt:lpstr>9.1 도메인의 정의</vt:lpstr>
      <vt:lpstr>9.2 용어사전의 정의</vt:lpstr>
      <vt:lpstr>9.2 용어사전의 정의</vt:lpstr>
      <vt:lpstr>9.2 용어사전의 정의</vt:lpstr>
      <vt:lpstr>9.2 용어사전의 정의</vt:lpstr>
      <vt:lpstr>9.2 용어사전의 정의</vt:lpstr>
      <vt:lpstr>9.2 용어사전의 정의</vt:lpstr>
      <vt:lpstr>9.3 모델링 도구를 이용한 도메인의 작성</vt:lpstr>
      <vt:lpstr>9.3 모델링 도구를 이용한 도메인의 작성</vt:lpstr>
      <vt:lpstr>9.3 모델링 도구를 이용한 도메인의 작성</vt:lpstr>
      <vt:lpstr>9.3 모델링 도구를 이용한 도메인의 작성</vt:lpstr>
      <vt:lpstr>9.3 모델링 도구를 이용한 도메인의 작성</vt:lpstr>
      <vt:lpstr>9.3 모델링 도구를 이용한 도메인의 작성</vt:lpstr>
      <vt:lpstr>9.3 모델링 도구를 이용한 도메인의 작성</vt:lpstr>
      <vt:lpstr>9.3 모델링 도구를 이용한 도메인의 작성</vt:lpstr>
      <vt:lpstr>9.3 모델링 도구를 이용한 도메인의 작성</vt:lpstr>
      <vt:lpstr>9.3 모델링 도구를 이용한 도메인의 작성</vt:lpstr>
      <vt:lpstr>9.3 모델링 도구를 이용한 도메인의 작성</vt:lpstr>
      <vt:lpstr>9.3 모델링 도구를 이용한 도메인의 작성</vt:lpstr>
      <vt:lpstr>참고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정보환경</dc:title>
  <dc:creator>SEJONG</dc:creator>
  <cp:revision>10</cp:revision>
  <dcterms:created xsi:type="dcterms:W3CDTF">2021-11-08T07:24:27Z</dcterms:created>
  <dcterms:modified xsi:type="dcterms:W3CDTF">2021-11-08T07:48:31Z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2021-11-08T00:00:00Z</vt:filetime>
  </property>
</Properties>
</file>