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华文中宋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华文中宋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华文中宋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华文中宋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华文中宋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华文中宋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华文中宋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华文中宋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华文中宋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2" autoAdjust="0"/>
  </p:normalViewPr>
  <p:slideViewPr>
    <p:cSldViewPr>
      <p:cViewPr varScale="1">
        <p:scale>
          <a:sx n="76" d="100"/>
          <a:sy n="76" d="100"/>
        </p:scale>
        <p:origin x="-7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椭圆 8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A03D9FD-4C9D-4D0E-810E-90864CC7CFF9}" type="datetimeFigureOut">
              <a:rPr lang="zh-CN" altLang="en-US"/>
              <a:pPr>
                <a:defRPr/>
              </a:pPr>
              <a:t>2016-8-15</a:t>
            </a:fld>
            <a:endParaRPr lang="zh-CN" altLang="en-US"/>
          </a:p>
        </p:txBody>
      </p:sp>
      <p:sp>
        <p:nvSpPr>
          <p:cNvPr id="7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9532E98-6A65-469F-986D-27A46FCCFA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E16EE-92CC-40F5-9C7D-54958763FAE8}" type="datetimeFigureOut">
              <a:rPr lang="zh-CN" altLang="en-US"/>
              <a:pPr>
                <a:defRPr/>
              </a:pPr>
              <a:t>2016-8-15</a:t>
            </a:fld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3FBEA-BACC-41EA-BBF6-368F725248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0A107-6FCA-48B1-AD66-229F1923AF46}" type="datetimeFigureOut">
              <a:rPr lang="zh-CN" altLang="en-US"/>
              <a:pPr>
                <a:defRPr/>
              </a:pPr>
              <a:t>2016-8-15</a:t>
            </a:fld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DD956-8126-438A-BFEF-CAED6DC97A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F265D-8A60-43D6-98C8-A768802C066B}" type="datetimeFigureOut">
              <a:rPr lang="zh-CN" altLang="en-US"/>
              <a:pPr>
                <a:defRPr/>
              </a:pPr>
              <a:t>2016-8-15</a:t>
            </a:fld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D506-980E-44A5-9010-5977D273DB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9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椭圆 8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BAA9FD1-59BC-4C8B-AF41-3BA98F038130}" type="datetimeFigureOut">
              <a:rPr lang="zh-CN" altLang="en-US"/>
              <a:pPr>
                <a:defRPr/>
              </a:pPr>
              <a:t>2016-8-15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76F6F3C-C3B8-4531-8F0B-D0FAD04DB0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87195-0D40-418D-9E03-3B9E69D99390}" type="datetimeFigureOut">
              <a:rPr lang="zh-CN" altLang="en-US"/>
              <a:pPr>
                <a:defRPr/>
              </a:pPr>
              <a:t>2016-8-15</a:t>
            </a:fld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1A1A6-CF0B-426E-B957-CC87072975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20D0C6C-8E30-460E-B5C6-48806A49F994}" type="datetimeFigureOut">
              <a:rPr lang="zh-CN" altLang="en-US"/>
              <a:pPr>
                <a:defRPr/>
              </a:pPr>
              <a:t>2016-8-15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116D018-DA6E-4207-B093-29231B536E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76FD2-0382-40E1-8316-9F4A1FE8B18D}" type="datetimeFigureOut">
              <a:rPr lang="zh-CN" altLang="en-US"/>
              <a:pPr>
                <a:defRPr/>
              </a:pPr>
              <a:t>2016-8-15</a:t>
            </a:fld>
            <a:endParaRPr lang="zh-CN" altLang="en-US"/>
          </a:p>
        </p:txBody>
      </p:sp>
      <p:sp>
        <p:nvSpPr>
          <p:cNvPr id="4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F29AC-1DE4-4943-94A3-FA17EA39E8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矩形 5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D0F8BC8-D38D-4035-A2BC-6FEDAD4E718A}" type="datetimeFigureOut">
              <a:rPr lang="zh-CN" altLang="en-US"/>
              <a:pPr>
                <a:defRPr/>
              </a:pPr>
              <a:t>2016-8-15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F5F019A-69FC-4C6D-BB87-310E194652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D51C0D0-C268-4C57-9F62-A6C2B11425B9}" type="datetimeFigureOut">
              <a:rPr lang="zh-CN" altLang="en-US"/>
              <a:pPr>
                <a:defRPr/>
              </a:pPr>
              <a:t>2016-8-15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5F7F6BF-A3F2-49BC-A1FB-AD72C21904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  <a:cs typeface="+mn-cs"/>
            </a:endParaRPr>
          </a:p>
        </p:txBody>
      </p:sp>
      <p:sp>
        <p:nvSpPr>
          <p:cNvPr id="6" name="流程图: 过程 8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流程图: 过程 9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9B620B5-4747-4538-8F21-18409DE7B502}" type="datetimeFigureOut">
              <a:rPr lang="zh-CN" altLang="en-US"/>
              <a:pPr>
                <a:defRPr/>
              </a:pPr>
              <a:t>2016-8-15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E883C59-722C-44CD-A80E-872D86CC0A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B56864AA-9FD8-46AE-9F48-BED669F98B6F}" type="datetimeFigureOut">
              <a:rPr lang="zh-CN" altLang="en-US"/>
              <a:pPr>
                <a:defRPr/>
              </a:pPr>
              <a:t>2016-8-15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C9467B6A-6314-47D0-8C82-4CF3976A57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0" r:id="rId4"/>
    <p:sldLayoutId id="2147483674" r:id="rId5"/>
    <p:sldLayoutId id="2147483669" r:id="rId6"/>
    <p:sldLayoutId id="2147483675" r:id="rId7"/>
    <p:sldLayoutId id="2147483676" r:id="rId8"/>
    <p:sldLayoutId id="2147483677" r:id="rId9"/>
    <p:sldLayoutId id="2147483668" r:id="rId10"/>
    <p:sldLayoutId id="2147483667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华文中宋"/>
        </a:defRPr>
      </a:lvl1pPr>
      <a:lvl2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2pPr>
      <a:lvl3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3pPr>
      <a:lvl4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4pPr>
      <a:lvl5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  <a:ea typeface="华文中宋"/>
          <a:cs typeface="华文中宋"/>
        </a:defRPr>
      </a:lvl9pPr>
      <a:extLst/>
    </p:titleStyle>
    <p:bodyStyle>
      <a:lvl1pPr marL="365125" indent="-282575" algn="l" rtl="0" fontAlgn="base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华文中宋"/>
        </a:defRPr>
      </a:lvl1pPr>
      <a:lvl2pPr marL="639763" indent="-236538" algn="l" rtl="0" fontAlgn="base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华文中宋"/>
        </a:defRPr>
      </a:lvl2pPr>
      <a:lvl3pPr marL="88582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华文中宋"/>
        </a:defRPr>
      </a:lvl3pPr>
      <a:lvl4pPr marL="1096963" indent="-173038" algn="l" rtl="0" fontAlgn="base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华文中宋"/>
        </a:defRPr>
      </a:lvl4pPr>
      <a:lvl5pPr marL="1296988" indent="-182563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华文中宋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  <a:cs typeface="+mj-cs"/>
              </a:rPr>
              <a:t>远澜交易运营系统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  <a:cs typeface="+mj-cs"/>
              </a:rPr>
              <a:t>	</a:t>
            </a:r>
            <a:endParaRPr lang="zh-CN" altLang="en-US" dirty="0">
              <a:solidFill>
                <a:schemeClr val="tx2">
                  <a:satMod val="130000"/>
                </a:schemeClr>
              </a:solidFill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zh-CN" altLang="en-US" dirty="0"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  <a:cs typeface="+mj-cs"/>
              </a:rPr>
              <a:t>目录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  <a:cs typeface="+mj-cs"/>
              </a:rPr>
              <a:t>	</a:t>
            </a:r>
            <a:endParaRPr lang="zh-CN" altLang="en-US" dirty="0">
              <a:solidFill>
                <a:schemeClr val="tx2">
                  <a:satMod val="130000"/>
                </a:schemeClr>
              </a:solidFill>
              <a:cs typeface="+mj-cs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运营系统工作组成</a:t>
            </a:r>
            <a:r>
              <a:rPr lang="en-US" altLang="zh-CN" smtClean="0"/>
              <a:t>	</a:t>
            </a:r>
          </a:p>
          <a:p>
            <a:r>
              <a:rPr lang="zh-CN" altLang="en-US" smtClean="0"/>
              <a:t>主要处理问题</a:t>
            </a:r>
            <a:endParaRPr lang="en-US" altLang="zh-CN" smtClean="0"/>
          </a:p>
          <a:p>
            <a:r>
              <a:rPr lang="zh-CN" altLang="en-US" smtClean="0"/>
              <a:t>进一步改进意见</a:t>
            </a:r>
            <a:endParaRPr lang="en-US" altLang="zh-CN" smtClean="0"/>
          </a:p>
          <a:p>
            <a:r>
              <a:rPr lang="zh-CN" altLang="en-US" smtClean="0"/>
              <a:t>新增需求</a:t>
            </a:r>
            <a:endParaRPr lang="en-US" altLang="zh-CN" smtClean="0"/>
          </a:p>
          <a:p>
            <a:r>
              <a:rPr lang="zh-CN" altLang="en-US" smtClean="0"/>
              <a:t>是否移植到云服务器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  <a:cs typeface="+mj-cs"/>
              </a:rPr>
              <a:t>运营系统工作组成</a:t>
            </a:r>
            <a:endParaRPr lang="zh-CN" altLang="en-US" dirty="0">
              <a:solidFill>
                <a:schemeClr val="tx2">
                  <a:satMod val="130000"/>
                </a:schemeClr>
              </a:solidFill>
              <a:cs typeface="+mj-cs"/>
            </a:endParaRP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行情、策略、下单运行</a:t>
            </a:r>
            <a:endParaRPr lang="en-US" altLang="zh-CN" smtClean="0"/>
          </a:p>
          <a:p>
            <a:r>
              <a:rPr lang="zh-CN" altLang="en-US" smtClean="0"/>
              <a:t>策略、虚拟组、账号配置</a:t>
            </a:r>
            <a:endParaRPr lang="en-US" altLang="zh-CN" smtClean="0"/>
          </a:p>
          <a:p>
            <a:r>
              <a:rPr lang="zh-CN" altLang="en-US" smtClean="0"/>
              <a:t>行情、策略、下单功能监测</a:t>
            </a:r>
            <a:endParaRPr lang="en-US" altLang="zh-CN" smtClean="0"/>
          </a:p>
          <a:p>
            <a:r>
              <a:rPr lang="zh-CN" altLang="en-US" smtClean="0"/>
              <a:t>权益统计</a:t>
            </a:r>
            <a:endParaRPr lang="en-US" altLang="zh-CN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  <a:cs typeface="+mj-cs"/>
              </a:rPr>
              <a:t>我的工作</a:t>
            </a:r>
            <a:endParaRPr lang="zh-CN" altLang="en-US" dirty="0">
              <a:solidFill>
                <a:schemeClr val="tx2">
                  <a:satMod val="130000"/>
                </a:schemeClr>
              </a:solidFill>
              <a:cs typeface="+mj-cs"/>
            </a:endParaRPr>
          </a:p>
        </p:txBody>
      </p:sp>
      <p:sp>
        <p:nvSpPr>
          <p:cNvPr id="16386" name="TextBox 3"/>
          <p:cNvSpPr txBox="1">
            <a:spLocks noChangeArrowheads="1"/>
          </p:cNvSpPr>
          <p:nvPr/>
        </p:nvSpPr>
        <p:spPr bwMode="auto">
          <a:xfrm>
            <a:off x="1643063" y="1428750"/>
            <a:ext cx="628650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Gill Sans MT"/>
                <a:ea typeface="华文中宋"/>
              </a:rPr>
              <a:t>第一部分：行情抓取模块</a:t>
            </a:r>
            <a:endParaRPr lang="en-US" altLang="zh-CN">
              <a:latin typeface="Gill Sans MT"/>
              <a:ea typeface="华文中宋"/>
            </a:endParaRPr>
          </a:p>
          <a:p>
            <a:r>
              <a:rPr lang="en-US" altLang="zh-CN">
                <a:latin typeface="Gill Sans MT"/>
                <a:ea typeface="华文中宋"/>
              </a:rPr>
              <a:t>	</a:t>
            </a:r>
            <a:r>
              <a:rPr lang="zh-CN" altLang="en-US">
                <a:latin typeface="Gill Sans MT"/>
                <a:ea typeface="华文中宋"/>
              </a:rPr>
              <a:t>采用文华数据文件</a:t>
            </a:r>
            <a:r>
              <a:rPr lang="en-US" altLang="zh-CN">
                <a:latin typeface="Gill Sans MT"/>
                <a:ea typeface="华文中宋"/>
              </a:rPr>
              <a:t>+python</a:t>
            </a:r>
            <a:r>
              <a:rPr lang="zh-CN" altLang="en-US">
                <a:latin typeface="Gill Sans MT"/>
                <a:ea typeface="华文中宋"/>
              </a:rPr>
              <a:t>脚本实现实时抓取</a:t>
            </a:r>
            <a:endParaRPr lang="en-US" altLang="zh-CN">
              <a:latin typeface="Gill Sans MT"/>
              <a:ea typeface="华文中宋"/>
            </a:endParaRPr>
          </a:p>
          <a:p>
            <a:r>
              <a:rPr lang="en-US" altLang="zh-CN">
                <a:latin typeface="Gill Sans MT"/>
                <a:ea typeface="华文中宋"/>
              </a:rPr>
              <a:t>	</a:t>
            </a:r>
            <a:r>
              <a:rPr lang="zh-CN" altLang="en-US">
                <a:latin typeface="Gill Sans MT"/>
                <a:ea typeface="华文中宋"/>
              </a:rPr>
              <a:t>手工调用脚本导入历史数据</a:t>
            </a:r>
            <a:endParaRPr lang="en-US" altLang="zh-CN">
              <a:latin typeface="Gill Sans MT"/>
              <a:ea typeface="华文中宋"/>
            </a:endParaRPr>
          </a:p>
          <a:p>
            <a:endParaRPr lang="en-US" altLang="zh-CN">
              <a:latin typeface="Gill Sans MT"/>
              <a:ea typeface="华文中宋"/>
            </a:endParaRPr>
          </a:p>
          <a:p>
            <a:r>
              <a:rPr lang="zh-CN" altLang="en-US">
                <a:latin typeface="Gill Sans MT"/>
                <a:ea typeface="华文中宋"/>
              </a:rPr>
              <a:t>第三部分：监测功能</a:t>
            </a:r>
            <a:endParaRPr lang="en-US" altLang="zh-CN">
              <a:latin typeface="Gill Sans MT"/>
              <a:ea typeface="华文中宋"/>
            </a:endParaRPr>
          </a:p>
          <a:p>
            <a:r>
              <a:rPr lang="en-US" altLang="zh-CN">
                <a:latin typeface="Gill Sans MT"/>
                <a:ea typeface="华文中宋"/>
              </a:rPr>
              <a:t>	</a:t>
            </a:r>
            <a:r>
              <a:rPr lang="zh-CN" altLang="en-US">
                <a:latin typeface="Gill Sans MT"/>
                <a:ea typeface="华文中宋"/>
              </a:rPr>
              <a:t>通过设置心跳等监测方式，实现监测报警</a:t>
            </a:r>
          </a:p>
          <a:p>
            <a:endParaRPr lang="en-US" altLang="zh-CN">
              <a:latin typeface="Gill Sans MT"/>
              <a:ea typeface="华文中宋"/>
            </a:endParaRPr>
          </a:p>
          <a:p>
            <a:endParaRPr lang="en-US" altLang="zh-CN">
              <a:latin typeface="Gill Sans MT"/>
              <a:ea typeface="华文中宋"/>
            </a:endParaRPr>
          </a:p>
          <a:p>
            <a:r>
              <a:rPr lang="zh-CN" altLang="en-US">
                <a:latin typeface="Gill Sans MT"/>
                <a:ea typeface="华文中宋"/>
              </a:rPr>
              <a:t>第四部分：权益统计</a:t>
            </a:r>
            <a:endParaRPr lang="en-US" altLang="zh-CN">
              <a:latin typeface="Gill Sans MT"/>
              <a:ea typeface="华文中宋"/>
            </a:endParaRPr>
          </a:p>
          <a:p>
            <a:r>
              <a:rPr lang="en-US" altLang="zh-CN">
                <a:latin typeface="Gill Sans MT"/>
                <a:ea typeface="华文中宋"/>
              </a:rPr>
              <a:t>	</a:t>
            </a:r>
            <a:r>
              <a:rPr lang="zh-CN" altLang="en-US">
                <a:latin typeface="Gill Sans MT"/>
                <a:ea typeface="华文中宋"/>
              </a:rPr>
              <a:t>编写脚本每天盘后自动统计</a:t>
            </a:r>
          </a:p>
          <a:p>
            <a:r>
              <a:rPr lang="en-US" altLang="zh-CN">
                <a:latin typeface="Gill Sans MT"/>
                <a:ea typeface="华文中宋"/>
              </a:rPr>
              <a:t>	“</a:t>
            </a:r>
            <a:r>
              <a:rPr lang="zh-CN" altLang="en-US">
                <a:latin typeface="Gill Sans MT"/>
                <a:ea typeface="华文中宋"/>
              </a:rPr>
              <a:t>点菜”模式权益统计</a:t>
            </a:r>
          </a:p>
          <a:p>
            <a:r>
              <a:rPr lang="zh-CN" altLang="en-US">
                <a:latin typeface="Gill Sans MT"/>
                <a:ea typeface="华文中宋"/>
              </a:rPr>
              <a:t>	从账号的角度统计权益和</a:t>
            </a:r>
            <a:r>
              <a:rPr lang="en-US" altLang="zh-CN">
                <a:latin typeface="Gill Sans MT"/>
                <a:ea typeface="华文中宋"/>
              </a:rPr>
              <a:t>KPI</a:t>
            </a:r>
            <a:r>
              <a:rPr lang="zh-CN" altLang="en-US">
                <a:latin typeface="Gill Sans MT"/>
                <a:ea typeface="华文中宋"/>
              </a:rPr>
              <a:t>指标</a:t>
            </a:r>
          </a:p>
          <a:p>
            <a:r>
              <a:rPr lang="en-US" altLang="zh-CN">
                <a:latin typeface="Gill Sans MT"/>
                <a:ea typeface="华文中宋"/>
              </a:rPr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  <a:cs typeface="+mj-cs"/>
              </a:rPr>
              <a:t>主要处理问题</a:t>
            </a:r>
            <a:endParaRPr lang="zh-CN" altLang="en-US" dirty="0">
              <a:solidFill>
                <a:schemeClr val="tx2">
                  <a:satMod val="130000"/>
                </a:schemeClr>
              </a:solidFill>
              <a:cs typeface="+mj-cs"/>
            </a:endParaRPr>
          </a:p>
        </p:txBody>
      </p:sp>
      <p:sp>
        <p:nvSpPr>
          <p:cNvPr id="17410" name="TextBox 3"/>
          <p:cNvSpPr txBox="1">
            <a:spLocks noChangeArrowheads="1"/>
          </p:cNvSpPr>
          <p:nvPr/>
        </p:nvSpPr>
        <p:spPr bwMode="auto">
          <a:xfrm>
            <a:off x="1500188" y="1500188"/>
            <a:ext cx="6858000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Gill Sans MT"/>
                <a:ea typeface="华文中宋"/>
              </a:rPr>
              <a:t>1</a:t>
            </a:r>
            <a:r>
              <a:rPr lang="zh-CN" altLang="en-US">
                <a:latin typeface="Gill Sans MT"/>
                <a:ea typeface="华文中宋"/>
              </a:rPr>
              <a:t>）行情抓取模块意外出错，启动步骤复杂</a:t>
            </a:r>
            <a:endParaRPr lang="en-US" altLang="zh-CN">
              <a:latin typeface="Gill Sans MT"/>
              <a:ea typeface="华文中宋"/>
            </a:endParaRPr>
          </a:p>
          <a:p>
            <a:r>
              <a:rPr lang="en-US" altLang="zh-CN">
                <a:latin typeface="Gill Sans MT"/>
                <a:ea typeface="华文中宋"/>
              </a:rPr>
              <a:t>	</a:t>
            </a:r>
            <a:r>
              <a:rPr lang="zh-CN" altLang="en-US">
                <a:latin typeface="Gill Sans MT"/>
                <a:ea typeface="华文中宋"/>
              </a:rPr>
              <a:t>暂时通过报警监测出错情况，启动步骤正在研究</a:t>
            </a:r>
            <a:endParaRPr lang="en-US" altLang="zh-CN">
              <a:latin typeface="Gill Sans MT"/>
              <a:ea typeface="华文中宋"/>
            </a:endParaRPr>
          </a:p>
          <a:p>
            <a:endParaRPr lang="en-US" altLang="zh-CN">
              <a:latin typeface="Gill Sans MT"/>
              <a:ea typeface="华文中宋"/>
            </a:endParaRPr>
          </a:p>
          <a:p>
            <a:r>
              <a:rPr lang="en-US" altLang="zh-CN">
                <a:latin typeface="Gill Sans MT"/>
                <a:ea typeface="华文中宋"/>
              </a:rPr>
              <a:t>2</a:t>
            </a:r>
            <a:r>
              <a:rPr lang="zh-CN" altLang="en-US">
                <a:latin typeface="Gill Sans MT"/>
                <a:ea typeface="华文中宋"/>
              </a:rPr>
              <a:t>）权益统计个别虚拟组出错</a:t>
            </a:r>
            <a:endParaRPr lang="en-US" altLang="zh-CN">
              <a:latin typeface="Gill Sans MT"/>
              <a:ea typeface="华文中宋"/>
            </a:endParaRPr>
          </a:p>
          <a:p>
            <a:r>
              <a:rPr lang="en-US" altLang="zh-CN">
                <a:latin typeface="Gill Sans MT"/>
                <a:ea typeface="华文中宋"/>
              </a:rPr>
              <a:t>	</a:t>
            </a:r>
            <a:r>
              <a:rPr lang="zh-CN" altLang="en-US">
                <a:latin typeface="Gill Sans MT"/>
                <a:ea typeface="华文中宋"/>
              </a:rPr>
              <a:t>由于虚拟组配置及策略历史信号缺少等问题，个别虚拟组需要手工找错。</a:t>
            </a:r>
            <a:endParaRPr lang="en-US" altLang="zh-CN">
              <a:latin typeface="Gill Sans MT"/>
              <a:ea typeface="华文中宋"/>
            </a:endParaRPr>
          </a:p>
          <a:p>
            <a:r>
              <a:rPr lang="en-US" altLang="zh-CN">
                <a:latin typeface="Gill Sans MT"/>
                <a:ea typeface="华文中宋"/>
              </a:rPr>
              <a:t>	</a:t>
            </a:r>
            <a:r>
              <a:rPr lang="zh-CN" altLang="en-US">
                <a:latin typeface="Gill Sans MT"/>
                <a:ea typeface="华文中宋"/>
              </a:rPr>
              <a:t>改进方法：监测虚拟组配置正确与否</a:t>
            </a:r>
            <a:endParaRPr lang="en-US" altLang="zh-CN">
              <a:latin typeface="Gill Sans MT"/>
              <a:ea typeface="华文中宋"/>
            </a:endParaRPr>
          </a:p>
          <a:p>
            <a:endParaRPr lang="en-US" altLang="zh-CN">
              <a:latin typeface="Gill Sans MT"/>
              <a:ea typeface="华文中宋"/>
            </a:endParaRPr>
          </a:p>
          <a:p>
            <a:r>
              <a:rPr lang="en-US" altLang="zh-CN">
                <a:latin typeface="Gill Sans MT"/>
                <a:ea typeface="华文中宋"/>
              </a:rPr>
              <a:t>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  <a:cs typeface="+mj-cs"/>
              </a:rPr>
              <a:t>进一步改进意见</a:t>
            </a:r>
            <a:endParaRPr lang="zh-CN" altLang="en-US" dirty="0">
              <a:solidFill>
                <a:schemeClr val="tx2">
                  <a:satMod val="130000"/>
                </a:schemeClr>
              </a:solidFill>
              <a:cs typeface="+mj-cs"/>
            </a:endParaRP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暂时没有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  <a:cs typeface="+mj-cs"/>
              </a:rPr>
              <a:t>新增需求</a:t>
            </a:r>
            <a:endParaRPr lang="zh-CN" altLang="en-US" dirty="0">
              <a:solidFill>
                <a:schemeClr val="tx2">
                  <a:satMod val="130000"/>
                </a:schemeClr>
              </a:solidFill>
              <a:cs typeface="+mj-cs"/>
            </a:endParaRPr>
          </a:p>
        </p:txBody>
      </p:sp>
      <p:sp>
        <p:nvSpPr>
          <p:cNvPr id="19458" name="TextBox 3"/>
          <p:cNvSpPr txBox="1">
            <a:spLocks noChangeArrowheads="1"/>
          </p:cNvSpPr>
          <p:nvPr/>
        </p:nvSpPr>
        <p:spPr bwMode="auto">
          <a:xfrm>
            <a:off x="1500188" y="1500188"/>
            <a:ext cx="67865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Gill Sans MT"/>
                <a:ea typeface="华文中宋"/>
              </a:rPr>
              <a:t>1</a:t>
            </a:r>
            <a:r>
              <a:rPr lang="zh-CN" altLang="en-US">
                <a:latin typeface="Gill Sans MT"/>
                <a:ea typeface="华文中宋"/>
              </a:rPr>
              <a:t>）手工补全数据功能制作成网页功能，方便使用人员调用</a:t>
            </a:r>
            <a:endParaRPr lang="en-US" altLang="zh-CN">
              <a:latin typeface="Gill Sans MT"/>
              <a:ea typeface="华文中宋"/>
            </a:endParaRPr>
          </a:p>
          <a:p>
            <a:endParaRPr lang="en-US" altLang="zh-CN">
              <a:latin typeface="Gill Sans MT"/>
              <a:ea typeface="华文中宋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  <a:cs typeface="+mj-cs"/>
              </a:rPr>
              <a:t>是否移植到云服务器</a:t>
            </a:r>
            <a:endParaRPr lang="zh-CN" altLang="en-US" dirty="0">
              <a:solidFill>
                <a:schemeClr val="tx2">
                  <a:satMod val="130000"/>
                </a:schemeClr>
              </a:solidFill>
              <a:cs typeface="+mj-cs"/>
            </a:endParaRPr>
          </a:p>
        </p:txBody>
      </p:sp>
      <p:sp>
        <p:nvSpPr>
          <p:cNvPr id="20482" name="TextBox 3"/>
          <p:cNvSpPr txBox="1">
            <a:spLocks noChangeArrowheads="1"/>
          </p:cNvSpPr>
          <p:nvPr/>
        </p:nvSpPr>
        <p:spPr bwMode="auto">
          <a:xfrm>
            <a:off x="1643063" y="1571625"/>
            <a:ext cx="6643687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Gill Sans MT"/>
                <a:ea typeface="华文中宋"/>
              </a:rPr>
              <a:t>在不影响数据库访问速度的情况下，建议移植到云服务器</a:t>
            </a:r>
            <a:endParaRPr lang="en-US" altLang="zh-CN">
              <a:latin typeface="Gill Sans MT"/>
              <a:ea typeface="华文中宋"/>
            </a:endParaRPr>
          </a:p>
          <a:p>
            <a:r>
              <a:rPr lang="zh-CN" altLang="en-US">
                <a:latin typeface="Gill Sans MT"/>
                <a:ea typeface="华文中宋"/>
              </a:rPr>
              <a:t>，网络及服务器稳定性得到保障。</a:t>
            </a:r>
            <a:endParaRPr lang="en-US" altLang="zh-CN">
              <a:latin typeface="Gill Sans MT"/>
              <a:ea typeface="华文中宋"/>
            </a:endParaRPr>
          </a:p>
          <a:p>
            <a:endParaRPr lang="en-US" altLang="zh-CN">
              <a:latin typeface="Gill Sans MT"/>
              <a:ea typeface="华文中宋"/>
            </a:endParaRPr>
          </a:p>
          <a:p>
            <a:r>
              <a:rPr lang="zh-CN" altLang="en-US">
                <a:latin typeface="Gill Sans MT"/>
                <a:ea typeface="华文中宋"/>
              </a:rPr>
              <a:t>如何进行：</a:t>
            </a:r>
            <a:endParaRPr lang="en-US" altLang="zh-CN">
              <a:latin typeface="Gill Sans MT"/>
              <a:ea typeface="华文中宋"/>
            </a:endParaRPr>
          </a:p>
          <a:p>
            <a:r>
              <a:rPr lang="en-US" altLang="zh-CN">
                <a:latin typeface="Gill Sans MT"/>
                <a:ea typeface="华文中宋"/>
              </a:rPr>
              <a:t>1</a:t>
            </a:r>
            <a:r>
              <a:rPr lang="zh-CN" altLang="en-US">
                <a:latin typeface="Gill Sans MT"/>
                <a:ea typeface="华文中宋"/>
              </a:rPr>
              <a:t>）移植行情数据库，逐渐让本地</a:t>
            </a:r>
            <a:r>
              <a:rPr lang="en-US" altLang="zh-CN">
                <a:latin typeface="Gill Sans MT"/>
                <a:ea typeface="华文中宋"/>
              </a:rPr>
              <a:t>AB</a:t>
            </a:r>
            <a:r>
              <a:rPr lang="zh-CN" altLang="en-US">
                <a:latin typeface="Gill Sans MT"/>
                <a:ea typeface="华文中宋"/>
              </a:rPr>
              <a:t>读取云端行情数据</a:t>
            </a:r>
            <a:endParaRPr lang="en-US" altLang="zh-CN">
              <a:latin typeface="Gill Sans MT"/>
              <a:ea typeface="华文中宋"/>
            </a:endParaRPr>
          </a:p>
          <a:p>
            <a:r>
              <a:rPr lang="en-US" altLang="zh-CN">
                <a:latin typeface="Gill Sans MT"/>
                <a:ea typeface="华文中宋"/>
              </a:rPr>
              <a:t>2</a:t>
            </a:r>
            <a:r>
              <a:rPr lang="zh-CN" altLang="en-US">
                <a:latin typeface="Gill Sans MT"/>
                <a:ea typeface="华文中宋"/>
              </a:rPr>
              <a:t>）逐渐将本地</a:t>
            </a:r>
            <a:r>
              <a:rPr lang="en-US" altLang="zh-CN">
                <a:latin typeface="Gill Sans MT"/>
                <a:ea typeface="华文中宋"/>
              </a:rPr>
              <a:t>AB</a:t>
            </a:r>
            <a:r>
              <a:rPr lang="zh-CN" altLang="en-US">
                <a:latin typeface="Gill Sans MT"/>
                <a:ea typeface="华文中宋"/>
              </a:rPr>
              <a:t>移植入云端</a:t>
            </a:r>
            <a:endParaRPr lang="en-US" altLang="zh-CN">
              <a:latin typeface="Gill Sans MT"/>
              <a:ea typeface="华文中宋"/>
            </a:endParaRPr>
          </a:p>
          <a:p>
            <a:endParaRPr lang="en-US" altLang="zh-CN">
              <a:latin typeface="Gill Sans MT"/>
              <a:ea typeface="华文中宋"/>
            </a:endParaRPr>
          </a:p>
          <a:p>
            <a:endParaRPr lang="en-US" altLang="zh-CN">
              <a:latin typeface="Gill Sans MT"/>
              <a:ea typeface="华文中宋"/>
            </a:endParaRPr>
          </a:p>
          <a:p>
            <a:endParaRPr lang="zh-CN" altLang="en-US">
              <a:latin typeface="Gill Sans MT"/>
              <a:ea typeface="华文中宋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134</TotalTime>
  <Words>416</Words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演示文稿设计模板</vt:lpstr>
      </vt:variant>
      <vt:variant>
        <vt:i4>7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Gill Sans MT</vt:lpstr>
      <vt:lpstr>华文中宋</vt:lpstr>
      <vt:lpstr>Arial</vt:lpstr>
      <vt:lpstr>Wingdings 2</vt:lpstr>
      <vt:lpstr>Verdana</vt:lpstr>
      <vt:lpstr>Calibri</vt:lpstr>
      <vt:lpstr>宋体</vt:lpstr>
      <vt:lpstr>夏至</vt:lpstr>
      <vt:lpstr>夏至</vt:lpstr>
      <vt:lpstr>夏至</vt:lpstr>
      <vt:lpstr>夏至</vt:lpstr>
      <vt:lpstr>夏至</vt:lpstr>
      <vt:lpstr>夏至</vt:lpstr>
      <vt:lpstr>夏至</vt:lpstr>
      <vt:lpstr>远澜交易运营系统 </vt:lpstr>
      <vt:lpstr>目录 </vt:lpstr>
      <vt:lpstr>运营系统工作组成</vt:lpstr>
      <vt:lpstr>我的工作</vt:lpstr>
      <vt:lpstr>主要处理问题</vt:lpstr>
      <vt:lpstr>进一步改进意见</vt:lpstr>
      <vt:lpstr>新增需求</vt:lpstr>
      <vt:lpstr>是否移植到云服务器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远澜交易运营系统 </dc:title>
  <dc:creator>YuYang</dc:creator>
  <cp:lastModifiedBy>微软用户</cp:lastModifiedBy>
  <cp:revision>10</cp:revision>
  <dcterms:created xsi:type="dcterms:W3CDTF">2016-08-08T08:55:16Z</dcterms:created>
  <dcterms:modified xsi:type="dcterms:W3CDTF">2016-08-15T09:49:20Z</dcterms:modified>
</cp:coreProperties>
</file>