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57" r:id="rId5"/>
    <p:sldId id="264" r:id="rId6"/>
    <p:sldId id="263" r:id="rId7"/>
    <p:sldId id="259" r:id="rId8"/>
    <p:sldId id="265" r:id="rId9"/>
    <p:sldId id="258"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9F3D4337-9778-4A27-9D8F-3EFC2317C23E}"/>
              </a:ext>
            </a:extLst>
          </p:cNvPr>
          <p:cNvSpPr txBox="1">
            <a:spLocks/>
          </p:cNvSpPr>
          <p:nvPr/>
        </p:nvSpPr>
        <p:spPr>
          <a:xfrm>
            <a:off x="708892" y="301276"/>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优化方法</a:t>
            </a:r>
            <a:endParaRPr lang="en-US" altLang="zh-CN" b="1" dirty="0"/>
          </a:p>
        </p:txBody>
      </p:sp>
      <p:sp>
        <p:nvSpPr>
          <p:cNvPr id="3" name="文本框 2">
            <a:extLst>
              <a:ext uri="{FF2B5EF4-FFF2-40B4-BE49-F238E27FC236}">
                <a16:creationId xmlns:a16="http://schemas.microsoft.com/office/drawing/2014/main" id="{84842142-C469-4393-A24B-5E3FCCD44CA3}"/>
              </a:ext>
            </a:extLst>
          </p:cNvPr>
          <p:cNvSpPr txBox="1"/>
          <p:nvPr/>
        </p:nvSpPr>
        <p:spPr>
          <a:xfrm>
            <a:off x="942109" y="1764145"/>
            <a:ext cx="7776488" cy="1815882"/>
          </a:xfrm>
          <a:prstGeom prst="rect">
            <a:avLst/>
          </a:prstGeom>
          <a:noFill/>
        </p:spPr>
        <p:txBody>
          <a:bodyPr wrap="none" rtlCol="0">
            <a:spAutoFit/>
          </a:bodyPr>
          <a:lstStyle/>
          <a:p>
            <a:pPr marL="342900" indent="-342900">
              <a:buAutoNum type="arabicPeriod"/>
            </a:pPr>
            <a:r>
              <a:rPr lang="zh-CN" altLang="en-US" sz="2800" dirty="0"/>
              <a:t>改进激活函数</a:t>
            </a:r>
            <a:endParaRPr lang="en-US" altLang="zh-CN" sz="2800" dirty="0">
              <a:solidFill>
                <a:srgbClr val="00B0F0"/>
              </a:solidFill>
            </a:endParaRPr>
          </a:p>
          <a:p>
            <a:pPr marL="342900" indent="-342900">
              <a:buAutoNum type="arabicPeriod"/>
            </a:pPr>
            <a:endParaRPr lang="zh-CN" altLang="en-US" sz="2800" dirty="0">
              <a:solidFill>
                <a:srgbClr val="00B0F0"/>
              </a:solidFill>
            </a:endParaRPr>
          </a:p>
          <a:p>
            <a:pPr marL="342900" indent="-342900">
              <a:buAutoNum type="arabicPeriod"/>
            </a:pPr>
            <a:r>
              <a:rPr lang="zh-CN" altLang="en-US" sz="2800" dirty="0"/>
              <a:t>改进</a:t>
            </a:r>
            <a:r>
              <a:rPr lang="en-US" altLang="zh-CN" sz="2800" dirty="0"/>
              <a:t>DBN</a:t>
            </a:r>
            <a:r>
              <a:rPr lang="zh-CN" altLang="en-US" sz="2800" dirty="0"/>
              <a:t> </a:t>
            </a:r>
            <a:r>
              <a:rPr lang="en-US" altLang="zh-CN" sz="2800" dirty="0">
                <a:solidFill>
                  <a:srgbClr val="00B0F0"/>
                </a:solidFill>
              </a:rPr>
              <a:t>semi-supervised DBN(SSDBN)</a:t>
            </a:r>
          </a:p>
          <a:p>
            <a:pPr lvl="4"/>
            <a:r>
              <a:rPr lang="zh-CN" altLang="en-US" sz="2800" dirty="0">
                <a:solidFill>
                  <a:srgbClr val="00B0F0"/>
                </a:solidFill>
              </a:rPr>
              <a:t>基于半监督</a:t>
            </a:r>
            <a:r>
              <a:rPr lang="en-US" altLang="zh-CN" sz="2800" dirty="0">
                <a:solidFill>
                  <a:srgbClr val="00B0F0"/>
                </a:solidFill>
              </a:rPr>
              <a:t>RBM</a:t>
            </a:r>
            <a:r>
              <a:rPr lang="zh-CN" altLang="en-US" sz="2800" dirty="0">
                <a:solidFill>
                  <a:srgbClr val="00B0F0"/>
                </a:solidFill>
              </a:rPr>
              <a:t>的半监督深度置信网</a:t>
            </a:r>
          </a:p>
        </p:txBody>
      </p:sp>
      <p:sp>
        <p:nvSpPr>
          <p:cNvPr id="4" name="矩形 3">
            <a:extLst>
              <a:ext uri="{FF2B5EF4-FFF2-40B4-BE49-F238E27FC236}">
                <a16:creationId xmlns:a16="http://schemas.microsoft.com/office/drawing/2014/main" id="{281333F1-4C9B-422C-8CCD-26123DDEBFDF}"/>
              </a:ext>
            </a:extLst>
          </p:cNvPr>
          <p:cNvSpPr/>
          <p:nvPr/>
        </p:nvSpPr>
        <p:spPr>
          <a:xfrm>
            <a:off x="2789382" y="3495731"/>
            <a:ext cx="8275782" cy="369332"/>
          </a:xfrm>
          <a:prstGeom prst="rect">
            <a:avLst/>
          </a:prstGeom>
        </p:spPr>
        <p:txBody>
          <a:bodyPr wrap="square">
            <a:spAutoFit/>
          </a:bodyPr>
          <a:lstStyle/>
          <a:p>
            <a:r>
              <a:rPr lang="zh-CN" altLang="en-US" dirty="0">
                <a:solidFill>
                  <a:srgbClr val="FF0000"/>
                </a:solidFill>
              </a:rPr>
              <a:t>Improved Classification with Semi-supervised Deep Belief Network</a:t>
            </a:r>
          </a:p>
        </p:txBody>
      </p:sp>
      <p:sp>
        <p:nvSpPr>
          <p:cNvPr id="5" name="矩形 4">
            <a:extLst>
              <a:ext uri="{FF2B5EF4-FFF2-40B4-BE49-F238E27FC236}">
                <a16:creationId xmlns:a16="http://schemas.microsoft.com/office/drawing/2014/main" id="{DC31DD14-22B1-4E27-BBB7-4B4C623AD597}"/>
              </a:ext>
            </a:extLst>
          </p:cNvPr>
          <p:cNvSpPr/>
          <p:nvPr/>
        </p:nvSpPr>
        <p:spPr>
          <a:xfrm>
            <a:off x="3620654" y="1711021"/>
            <a:ext cx="8996218" cy="646331"/>
          </a:xfrm>
          <a:prstGeom prst="rect">
            <a:avLst/>
          </a:prstGeom>
        </p:spPr>
        <p:txBody>
          <a:bodyPr wrap="square">
            <a:spAutoFit/>
          </a:bodyPr>
          <a:lstStyle/>
          <a:p>
            <a:r>
              <a:rPr lang="en-US" altLang="zh-CN" dirty="0">
                <a:solidFill>
                  <a:srgbClr val="FF0000"/>
                </a:solidFill>
              </a:rPr>
              <a:t>The Optimized Deep Belief Networks With Improved Logistic Sigmoid Units and Their </a:t>
            </a:r>
          </a:p>
          <a:p>
            <a:r>
              <a:rPr lang="en-US" altLang="zh-CN" dirty="0">
                <a:solidFill>
                  <a:srgbClr val="FF0000"/>
                </a:solidFill>
              </a:rPr>
              <a:t>Application in Fault Diagnosis for Planetary Gearboxes of Wind Turbines</a:t>
            </a:r>
          </a:p>
        </p:txBody>
      </p:sp>
    </p:spTree>
    <p:extLst>
      <p:ext uri="{BB962C8B-B14F-4D97-AF65-F5344CB8AC3E}">
        <p14:creationId xmlns:p14="http://schemas.microsoft.com/office/powerpoint/2010/main" val="69659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416769" y="864637"/>
            <a:ext cx="11572032" cy="4524315"/>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r>
              <a:rPr lang="en-US" altLang="zh-CN" sz="2400" dirty="0"/>
              <a:t>MNIST</a:t>
            </a:r>
            <a:r>
              <a:rPr lang="zh-CN" altLang="en-US" sz="2400" dirty="0"/>
              <a:t>数据集</a:t>
            </a:r>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a:t>
            </a:r>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The Optimized Deep Belief Networks With Improved Logistic Sigmoid Units and Their </a:t>
            </a:r>
          </a:p>
          <a:p>
            <a:r>
              <a:rPr lang="en-US" altLang="zh-CN" sz="2400" dirty="0"/>
              <a:t>Application in Fault Diagnosis for Planetary Gearboxes of Wind Turbines</a:t>
            </a:r>
          </a:p>
          <a:p>
            <a:r>
              <a:rPr lang="zh-CN" altLang="en-US" sz="2400" dirty="0">
                <a:solidFill>
                  <a:srgbClr val="FF0000"/>
                </a:solidFill>
              </a:rPr>
              <a:t>目前进程：</a:t>
            </a:r>
            <a:endParaRPr lang="en-US" altLang="zh-CN" sz="2400" dirty="0">
              <a:solidFill>
                <a:srgbClr val="FF0000"/>
              </a:solidFill>
            </a:endParaRPr>
          </a:p>
          <a:p>
            <a:r>
              <a:rPr lang="zh-CN" altLang="en-US" sz="2400" dirty="0"/>
              <a:t>已完成复现内容（</a:t>
            </a:r>
            <a:r>
              <a:rPr lang="en-US" altLang="zh-CN" sz="2400" dirty="0"/>
              <a:t>Python</a:t>
            </a:r>
            <a:r>
              <a:rPr lang="zh-CN" altLang="en-US" sz="2400" dirty="0"/>
              <a:t>、</a:t>
            </a:r>
            <a:r>
              <a:rPr lang="en-US" altLang="zh-CN" sz="2400" dirty="0"/>
              <a:t>TensorFlow</a:t>
            </a:r>
            <a:r>
              <a:rPr lang="zh-CN" altLang="en-US" sz="2400" dirty="0"/>
              <a:t>）。</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838200" y="1690688"/>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3622964" y="2812906"/>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6227631" y="3881582"/>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9247610" y="5197763"/>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stCxn id="5" idx="3"/>
            <a:endCxn id="6" idx="1"/>
          </p:cNvCxnSpPr>
          <p:nvPr/>
        </p:nvCxnSpPr>
        <p:spPr>
          <a:xfrm>
            <a:off x="2818229" y="1952298"/>
            <a:ext cx="804735" cy="112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5243921" y="3074516"/>
            <a:ext cx="983710" cy="106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8198042" y="4143192"/>
            <a:ext cx="1049568" cy="131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3220596" y="2197936"/>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5699281" y="3295182"/>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8652164" y="4512960"/>
            <a:ext cx="1800493" cy="369332"/>
          </a:xfrm>
          <a:prstGeom prst="rect">
            <a:avLst/>
          </a:prstGeom>
          <a:noFill/>
        </p:spPr>
        <p:txBody>
          <a:bodyPr wrap="none" rtlCol="0">
            <a:spAutoFit/>
          </a:bodyPr>
          <a:lstStyle/>
          <a:p>
            <a:r>
              <a:rPr lang="zh-CN" altLang="en-US" dirty="0"/>
              <a:t>训练得到的参数</a:t>
            </a:r>
          </a:p>
        </p:txBody>
      </p:sp>
      <p:sp>
        <p:nvSpPr>
          <p:cNvPr id="18" name="矩形 17">
            <a:extLst>
              <a:ext uri="{FF2B5EF4-FFF2-40B4-BE49-F238E27FC236}">
                <a16:creationId xmlns:a16="http://schemas.microsoft.com/office/drawing/2014/main" id="{C7EFF442-540D-4627-AD6E-A72FFD5B6BBA}"/>
              </a:ext>
            </a:extLst>
          </p:cNvPr>
          <p:cNvSpPr/>
          <p:nvPr/>
        </p:nvSpPr>
        <p:spPr>
          <a:xfrm>
            <a:off x="3389745" y="2567268"/>
            <a:ext cx="7469204" cy="3371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种特征（去噪后，暂未加上未去噪时的特征）。</a:t>
            </a:r>
            <a:r>
              <a:rPr lang="zh-CN" altLang="en-US" kern="100" dirty="0">
                <a:latin typeface="等线" panose="02010600030101010101" pitchFamily="2" charset="-122"/>
                <a:cs typeface="Times New Roman" panose="02020603050405020304" pitchFamily="18" charset="0"/>
              </a:rPr>
              <a:t>后</a:t>
            </a:r>
            <a:r>
              <a:rPr lang="en-US" altLang="zh-CN" kern="100" dirty="0">
                <a:latin typeface="等线" panose="02010600030101010101" pitchFamily="2" charset="-122"/>
                <a:cs typeface="Times New Roman" panose="02020603050405020304" pitchFamily="18" charset="0"/>
              </a:rPr>
              <a:t>4</a:t>
            </a:r>
            <a:r>
              <a:rPr lang="zh-CN" altLang="en-US" kern="100" dirty="0">
                <a:latin typeface="等线" panose="02010600030101010101" pitchFamily="2" charset="-122"/>
                <a:cs typeface="Times New Roman" panose="02020603050405020304" pitchFamily="18" charset="0"/>
              </a:rPr>
              <a:t>种可得到</a:t>
            </a:r>
            <a:r>
              <a:rPr lang="en-US" altLang="zh-CN" kern="100" dirty="0">
                <a:latin typeface="等线" panose="02010600030101010101" pitchFamily="2" charset="-122"/>
                <a:cs typeface="Times New Roman" panose="02020603050405020304" pitchFamily="18" charset="0"/>
              </a:rPr>
              <a:t>8</a:t>
            </a:r>
            <a:r>
              <a:rPr lang="zh-CN" altLang="en-US" kern="100" dirty="0">
                <a:latin typeface="等线" panose="02010600030101010101" pitchFamily="2" charset="-122"/>
                <a:cs typeface="Times New Roman" panose="02020603050405020304" pitchFamily="18" charset="0"/>
              </a:rPr>
              <a:t>种特征（频谱和包络谱）。</a:t>
            </a:r>
            <a:endParaRPr lang="zh-CN" altLang="zh-CN" kern="100" dirty="0">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918" y="805007"/>
            <a:ext cx="5591907" cy="524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16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708892" y="301276"/>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）需要为训练提供一个有标签的样本集；</a:t>
            </a:r>
          </a:p>
          <a:p>
            <a:r>
              <a:rPr lang="zh-CN" altLang="en-US" sz="2800" dirty="0"/>
              <a:t>（</a:t>
            </a:r>
            <a:r>
              <a:rPr lang="en-US" altLang="zh-CN" sz="2800" dirty="0"/>
              <a:t>2</a:t>
            </a:r>
            <a:r>
              <a:rPr lang="zh-CN" altLang="en-US" sz="2800" dirty="0"/>
              <a:t>）学习过程较慢；</a:t>
            </a:r>
          </a:p>
          <a:p>
            <a:r>
              <a:rPr lang="zh-CN" altLang="en-US" sz="2800" dirty="0"/>
              <a:t>（</a:t>
            </a:r>
            <a:r>
              <a:rPr lang="en-US" altLang="zh-CN" sz="2800" dirty="0"/>
              <a:t>3</a:t>
            </a:r>
            <a:r>
              <a:rPr lang="zh-CN" altLang="en-US" sz="2800" dirty="0"/>
              <a:t>）不适当的参数选择会导致学习收敛于局部最优解。</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2">
            <a:extLst>
              <a:ext uri="{FF2B5EF4-FFF2-40B4-BE49-F238E27FC236}">
                <a16:creationId xmlns:a16="http://schemas.microsoft.com/office/drawing/2014/main" id="{0BA96C7D-D2BF-4C74-AA79-D5B25608F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40" y="2745509"/>
            <a:ext cx="5280025" cy="32686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8">
            <a:extLst>
              <a:ext uri="{FF2B5EF4-FFF2-40B4-BE49-F238E27FC236}">
                <a16:creationId xmlns:a16="http://schemas.microsoft.com/office/drawing/2014/main" id="{CABB6217-25D1-46FB-B03E-758B795F2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545" y="3763403"/>
            <a:ext cx="5273675" cy="1006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D426B13-BF95-4696-8504-AB55FEF4F340}"/>
              </a:ext>
            </a:extLst>
          </p:cNvPr>
          <p:cNvSpPr>
            <a:spLocks noChangeArrowheads="1"/>
          </p:cNvSpPr>
          <p:nvPr/>
        </p:nvSpPr>
        <p:spPr bwMode="auto">
          <a:xfrm>
            <a:off x="514140" y="2516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注：下图</a:t>
            </a:r>
            <a:r>
              <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a</a:t>
            </a:r>
            <a:r>
              <a:rPr kumimoji="0" lang="zh-CN" altLang="en-US"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与</a:t>
            </a:r>
            <a:r>
              <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α</a:t>
            </a:r>
            <a:r>
              <a:rPr kumimoji="0" lang="zh-CN" altLang="en-US"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标注相反，图</a:t>
            </a:r>
            <a:r>
              <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a</a:t>
            </a:r>
            <a:r>
              <a:rPr kumimoji="0" lang="zh-CN" altLang="en-US"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与图</a:t>
            </a:r>
            <a:r>
              <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b</a:t>
            </a:r>
            <a:r>
              <a:rPr kumimoji="0" lang="zh-CN" altLang="en-US"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对应内容相反</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D1BEF7EF-0A1E-4DED-8F7E-2BF63773B16C}"/>
              </a:ext>
            </a:extLst>
          </p:cNvPr>
          <p:cNvSpPr>
            <a:spLocks noChangeArrowheads="1"/>
          </p:cNvSpPr>
          <p:nvPr/>
        </p:nvSpPr>
        <p:spPr bwMode="auto">
          <a:xfrm>
            <a:off x="6135545" y="2352287"/>
            <a:ext cx="199285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注：此处第三条应为</a:t>
            </a:r>
            <a:r>
              <a:rPr kumimoji="0" lang="en-US" altLang="zh-CN" sz="1000" b="0" i="1" u="none" strike="noStrike" cap="none" normalizeH="0" baseline="0" dirty="0">
                <a:ln>
                  <a:noFill/>
                </a:ln>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Sigmoid(-a)</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708892" y="301276"/>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spTree>
    <p:extLst>
      <p:ext uri="{BB962C8B-B14F-4D97-AF65-F5344CB8AC3E}">
        <p14:creationId xmlns:p14="http://schemas.microsoft.com/office/powerpoint/2010/main" val="14197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708892" y="301276"/>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111D420-0329-4ECE-AF4B-A517ABEEB3B3}"/>
              </a:ext>
            </a:extLst>
          </p:cNvPr>
          <p:cNvPicPr/>
          <p:nvPr/>
        </p:nvPicPr>
        <p:blipFill>
          <a:blip r:embed="rId2"/>
          <a:stretch>
            <a:fillRect/>
          </a:stretch>
        </p:blipFill>
        <p:spPr>
          <a:xfrm>
            <a:off x="1432652" y="1424566"/>
            <a:ext cx="3379470" cy="3098800"/>
          </a:xfrm>
          <a:prstGeom prst="rect">
            <a:avLst/>
          </a:prstGeom>
        </p:spPr>
      </p:pic>
      <p:pic>
        <p:nvPicPr>
          <p:cNvPr id="3" name="图片 2">
            <a:extLst>
              <a:ext uri="{FF2B5EF4-FFF2-40B4-BE49-F238E27FC236}">
                <a16:creationId xmlns:a16="http://schemas.microsoft.com/office/drawing/2014/main" id="{DDF1BD7B-786C-4EB2-A6EF-254439EDED4A}"/>
              </a:ext>
            </a:extLst>
          </p:cNvPr>
          <p:cNvPicPr/>
          <p:nvPr/>
        </p:nvPicPr>
        <p:blipFill>
          <a:blip r:embed="rId3"/>
          <a:stretch>
            <a:fillRect/>
          </a:stretch>
        </p:blipFill>
        <p:spPr>
          <a:xfrm>
            <a:off x="7342042" y="1486770"/>
            <a:ext cx="3597910" cy="3266440"/>
          </a:xfrm>
          <a:prstGeom prst="rect">
            <a:avLst/>
          </a:prstGeom>
        </p:spPr>
      </p:pic>
      <p:sp>
        <p:nvSpPr>
          <p:cNvPr id="4" name="文本框 3">
            <a:extLst>
              <a:ext uri="{FF2B5EF4-FFF2-40B4-BE49-F238E27FC236}">
                <a16:creationId xmlns:a16="http://schemas.microsoft.com/office/drawing/2014/main" id="{D263A2A2-64AE-48E0-9B1C-C7E4ADE81E84}"/>
              </a:ext>
            </a:extLst>
          </p:cNvPr>
          <p:cNvSpPr txBox="1"/>
          <p:nvPr/>
        </p:nvSpPr>
        <p:spPr>
          <a:xfrm>
            <a:off x="1380672" y="1055234"/>
            <a:ext cx="6973384" cy="369332"/>
          </a:xfrm>
          <a:prstGeom prst="rect">
            <a:avLst/>
          </a:prstGeom>
          <a:noFill/>
        </p:spPr>
        <p:txBody>
          <a:bodyPr wrap="none" rtlCol="0">
            <a:spAutoFit/>
          </a:bodyPr>
          <a:lstStyle/>
          <a:p>
            <a:r>
              <a:rPr lang="en-US" altLang="zh-CN" dirty="0"/>
              <a:t>Sigmoid                                                                                  </a:t>
            </a:r>
            <a:r>
              <a:rPr lang="en-US" altLang="zh-CN" dirty="0" err="1"/>
              <a:t>Isigmoid</a:t>
            </a:r>
            <a:endParaRPr lang="zh-CN" altLang="en-US" dirty="0"/>
          </a:p>
        </p:txBody>
      </p:sp>
      <p:cxnSp>
        <p:nvCxnSpPr>
          <p:cNvPr id="6" name="直接连接符 5">
            <a:extLst>
              <a:ext uri="{FF2B5EF4-FFF2-40B4-BE49-F238E27FC236}">
                <a16:creationId xmlns:a16="http://schemas.microsoft.com/office/drawing/2014/main" id="{73312938-C4AB-458F-A409-4D5AA8742D72}"/>
              </a:ext>
            </a:extLst>
          </p:cNvPr>
          <p:cNvCxnSpPr/>
          <p:nvPr/>
        </p:nvCxnSpPr>
        <p:spPr>
          <a:xfrm>
            <a:off x="2979318" y="2344150"/>
            <a:ext cx="0" cy="17852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D8803DD-E200-4AB5-8198-58CC0E0F2BB3}"/>
              </a:ext>
            </a:extLst>
          </p:cNvPr>
          <p:cNvCxnSpPr/>
          <p:nvPr/>
        </p:nvCxnSpPr>
        <p:spPr>
          <a:xfrm>
            <a:off x="8689652" y="2400134"/>
            <a:ext cx="0" cy="1934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5A55FF6-F6F6-4DF2-AC42-C07F7B5B61E5}"/>
              </a:ext>
            </a:extLst>
          </p:cNvPr>
          <p:cNvSpPr txBox="1"/>
          <p:nvPr/>
        </p:nvSpPr>
        <p:spPr>
          <a:xfrm>
            <a:off x="1654371" y="4832314"/>
            <a:ext cx="10097636" cy="646331"/>
          </a:xfrm>
          <a:prstGeom prst="rect">
            <a:avLst/>
          </a:prstGeom>
          <a:noFill/>
        </p:spPr>
        <p:txBody>
          <a:bodyPr wrap="none" rtlCol="0">
            <a:spAutoFit/>
          </a:bodyPr>
          <a:lstStyle/>
          <a:p>
            <a:r>
              <a:rPr lang="zh-CN" altLang="en-US" dirty="0"/>
              <a:t>训练集：</a:t>
            </a:r>
            <a:r>
              <a:rPr lang="en-US" altLang="zh-CN" dirty="0"/>
              <a:t>94.3%                                                                      </a:t>
            </a:r>
            <a:r>
              <a:rPr lang="zh-CN" altLang="en-US" dirty="0"/>
              <a:t>训练集：</a:t>
            </a:r>
            <a:r>
              <a:rPr lang="en-US" altLang="zh-CN" dirty="0"/>
              <a:t>93.7%                                          </a:t>
            </a:r>
          </a:p>
          <a:p>
            <a:r>
              <a:rPr lang="zh-CN" altLang="en-US" dirty="0"/>
              <a:t>测试集：</a:t>
            </a:r>
            <a:r>
              <a:rPr lang="en-US" altLang="zh-CN" dirty="0"/>
              <a:t>91.5%				                    </a:t>
            </a:r>
            <a:r>
              <a:rPr lang="zh-CN" altLang="en-US" dirty="0"/>
              <a:t>测试集：</a:t>
            </a:r>
            <a:r>
              <a:rPr lang="en-US" altLang="zh-CN" dirty="0"/>
              <a:t>92%</a:t>
            </a:r>
            <a:endParaRPr lang="zh-CN" altLang="en-US" dirty="0"/>
          </a:p>
        </p:txBody>
      </p:sp>
    </p:spTree>
    <p:extLst>
      <p:ext uri="{BB962C8B-B14F-4D97-AF65-F5344CB8AC3E}">
        <p14:creationId xmlns:p14="http://schemas.microsoft.com/office/powerpoint/2010/main" val="2939957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691</Words>
  <Application>Microsoft Office PowerPoint</Application>
  <PresentationFormat>宽屏</PresentationFormat>
  <Paragraphs>63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深度置信网</vt:lpstr>
      <vt:lpstr>PowerPoint 演示文稿</vt:lpstr>
      <vt:lpstr>大致流程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11</cp:revision>
  <dcterms:created xsi:type="dcterms:W3CDTF">2019-04-05T23:39:52Z</dcterms:created>
  <dcterms:modified xsi:type="dcterms:W3CDTF">2019-04-16T03:12:10Z</dcterms:modified>
</cp:coreProperties>
</file>