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6" r:id="rId3"/>
    <p:sldId id="262" r:id="rId4"/>
    <p:sldId id="268" r:id="rId5"/>
    <p:sldId id="257" r:id="rId6"/>
    <p:sldId id="269" r:id="rId7"/>
    <p:sldId id="264" r:id="rId8"/>
    <p:sldId id="263" r:id="rId9"/>
    <p:sldId id="267" r:id="rId10"/>
    <p:sldId id="270" r:id="rId11"/>
    <p:sldId id="259" r:id="rId12"/>
    <p:sldId id="265" r:id="rId13"/>
    <p:sldId id="274" r:id="rId14"/>
    <p:sldId id="271" r:id="rId15"/>
    <p:sldId id="258" r:id="rId16"/>
    <p:sldId id="275" r:id="rId17"/>
    <p:sldId id="272" r:id="rId18"/>
    <p:sldId id="273"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5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7278BC-B339-4BFC-ABFD-13192AFE5FB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E9861B6-5461-432C-A0A0-D1501A1967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21C1361-825D-4BB9-9064-CF0EE53A71E2}"/>
              </a:ext>
            </a:extLst>
          </p:cNvPr>
          <p:cNvSpPr>
            <a:spLocks noGrp="1"/>
          </p:cNvSpPr>
          <p:nvPr>
            <p:ph type="dt" sz="half" idx="10"/>
          </p:nvPr>
        </p:nvSpPr>
        <p:spPr/>
        <p:txBody>
          <a:bodyPr/>
          <a:lstStyle/>
          <a:p>
            <a:fld id="{517B7516-F1BE-4132-A57F-1F7122AAACF9}" type="datetimeFigureOut">
              <a:rPr lang="zh-CN" altLang="en-US" smtClean="0"/>
              <a:t>2019/6/11</a:t>
            </a:fld>
            <a:endParaRPr lang="zh-CN" altLang="en-US"/>
          </a:p>
        </p:txBody>
      </p:sp>
      <p:sp>
        <p:nvSpPr>
          <p:cNvPr id="5" name="页脚占位符 4">
            <a:extLst>
              <a:ext uri="{FF2B5EF4-FFF2-40B4-BE49-F238E27FC236}">
                <a16:creationId xmlns:a16="http://schemas.microsoft.com/office/drawing/2014/main" id="{565EF37E-20D6-4CEC-951C-7DF192E1A5D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DA9F735-7181-4C82-A743-9C1F10C8E082}"/>
              </a:ext>
            </a:extLst>
          </p:cNvPr>
          <p:cNvSpPr>
            <a:spLocks noGrp="1"/>
          </p:cNvSpPr>
          <p:nvPr>
            <p:ph type="sldNum" sz="quarter" idx="12"/>
          </p:nvPr>
        </p:nvSpPr>
        <p:spPr/>
        <p:txBody>
          <a:body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1690839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2728C6-1C14-44A9-B9C9-9AA4F0D5855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8BC10E2-989B-4E56-831D-40EF855775A5}"/>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755F3B0-CDFE-4AB4-8391-A1483FE68D09}"/>
              </a:ext>
            </a:extLst>
          </p:cNvPr>
          <p:cNvSpPr>
            <a:spLocks noGrp="1"/>
          </p:cNvSpPr>
          <p:nvPr>
            <p:ph type="dt" sz="half" idx="10"/>
          </p:nvPr>
        </p:nvSpPr>
        <p:spPr/>
        <p:txBody>
          <a:bodyPr/>
          <a:lstStyle/>
          <a:p>
            <a:fld id="{517B7516-F1BE-4132-A57F-1F7122AAACF9}" type="datetimeFigureOut">
              <a:rPr lang="zh-CN" altLang="en-US" smtClean="0"/>
              <a:t>2019/6/11</a:t>
            </a:fld>
            <a:endParaRPr lang="zh-CN" altLang="en-US"/>
          </a:p>
        </p:txBody>
      </p:sp>
      <p:sp>
        <p:nvSpPr>
          <p:cNvPr id="5" name="页脚占位符 4">
            <a:extLst>
              <a:ext uri="{FF2B5EF4-FFF2-40B4-BE49-F238E27FC236}">
                <a16:creationId xmlns:a16="http://schemas.microsoft.com/office/drawing/2014/main" id="{2E6C88C8-742A-46DF-BBC9-BB82ABDFCB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5BDC3A6-0FC1-472F-AC76-EF0E5DA37614}"/>
              </a:ext>
            </a:extLst>
          </p:cNvPr>
          <p:cNvSpPr>
            <a:spLocks noGrp="1"/>
          </p:cNvSpPr>
          <p:nvPr>
            <p:ph type="sldNum" sz="quarter" idx="12"/>
          </p:nvPr>
        </p:nvSpPr>
        <p:spPr/>
        <p:txBody>
          <a:body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3950141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1E5A792-79E5-48FF-8C66-8B7543A9A2C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B3DB44A-4667-45C7-AA8C-FA0128FDFF39}"/>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C0F6611-218E-4CBF-A43C-BBA75B2BFD37}"/>
              </a:ext>
            </a:extLst>
          </p:cNvPr>
          <p:cNvSpPr>
            <a:spLocks noGrp="1"/>
          </p:cNvSpPr>
          <p:nvPr>
            <p:ph type="dt" sz="half" idx="10"/>
          </p:nvPr>
        </p:nvSpPr>
        <p:spPr/>
        <p:txBody>
          <a:bodyPr/>
          <a:lstStyle/>
          <a:p>
            <a:fld id="{517B7516-F1BE-4132-A57F-1F7122AAACF9}" type="datetimeFigureOut">
              <a:rPr lang="zh-CN" altLang="en-US" smtClean="0"/>
              <a:t>2019/6/11</a:t>
            </a:fld>
            <a:endParaRPr lang="zh-CN" altLang="en-US"/>
          </a:p>
        </p:txBody>
      </p:sp>
      <p:sp>
        <p:nvSpPr>
          <p:cNvPr id="5" name="页脚占位符 4">
            <a:extLst>
              <a:ext uri="{FF2B5EF4-FFF2-40B4-BE49-F238E27FC236}">
                <a16:creationId xmlns:a16="http://schemas.microsoft.com/office/drawing/2014/main" id="{623FA5F2-AB97-41DB-AEB6-750B3ADB618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2A169C5-99F5-40AA-8235-FD8F5D1DC577}"/>
              </a:ext>
            </a:extLst>
          </p:cNvPr>
          <p:cNvSpPr>
            <a:spLocks noGrp="1"/>
          </p:cNvSpPr>
          <p:nvPr>
            <p:ph type="sldNum" sz="quarter" idx="12"/>
          </p:nvPr>
        </p:nvSpPr>
        <p:spPr/>
        <p:txBody>
          <a:body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1260995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B930DF-C690-458B-96A9-FC232F04391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13D9DD6-3D06-4117-9A7B-CE72FFFAF37B}"/>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C26C331-697C-48BC-A920-633B09DDA26F}"/>
              </a:ext>
            </a:extLst>
          </p:cNvPr>
          <p:cNvSpPr>
            <a:spLocks noGrp="1"/>
          </p:cNvSpPr>
          <p:nvPr>
            <p:ph type="dt" sz="half" idx="10"/>
          </p:nvPr>
        </p:nvSpPr>
        <p:spPr/>
        <p:txBody>
          <a:bodyPr/>
          <a:lstStyle/>
          <a:p>
            <a:fld id="{517B7516-F1BE-4132-A57F-1F7122AAACF9}" type="datetimeFigureOut">
              <a:rPr lang="zh-CN" altLang="en-US" smtClean="0"/>
              <a:t>2019/6/11</a:t>
            </a:fld>
            <a:endParaRPr lang="zh-CN" altLang="en-US"/>
          </a:p>
        </p:txBody>
      </p:sp>
      <p:sp>
        <p:nvSpPr>
          <p:cNvPr id="5" name="页脚占位符 4">
            <a:extLst>
              <a:ext uri="{FF2B5EF4-FFF2-40B4-BE49-F238E27FC236}">
                <a16:creationId xmlns:a16="http://schemas.microsoft.com/office/drawing/2014/main" id="{3B0A00C8-EB91-4B58-8C0D-B822ED54FA1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125C06F-9614-482A-B2C8-07606A663EA5}"/>
              </a:ext>
            </a:extLst>
          </p:cNvPr>
          <p:cNvSpPr>
            <a:spLocks noGrp="1"/>
          </p:cNvSpPr>
          <p:nvPr>
            <p:ph type="sldNum" sz="quarter" idx="12"/>
          </p:nvPr>
        </p:nvSpPr>
        <p:spPr/>
        <p:txBody>
          <a:body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1139547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1D5CA1-1D33-466F-8A2A-078405509C5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80C98A0-B06B-4200-873B-C4279C4272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EBE51FA1-CEF4-4303-80E0-6F2565C5A593}"/>
              </a:ext>
            </a:extLst>
          </p:cNvPr>
          <p:cNvSpPr>
            <a:spLocks noGrp="1"/>
          </p:cNvSpPr>
          <p:nvPr>
            <p:ph type="dt" sz="half" idx="10"/>
          </p:nvPr>
        </p:nvSpPr>
        <p:spPr/>
        <p:txBody>
          <a:bodyPr/>
          <a:lstStyle/>
          <a:p>
            <a:fld id="{517B7516-F1BE-4132-A57F-1F7122AAACF9}" type="datetimeFigureOut">
              <a:rPr lang="zh-CN" altLang="en-US" smtClean="0"/>
              <a:t>2019/6/11</a:t>
            </a:fld>
            <a:endParaRPr lang="zh-CN" altLang="en-US"/>
          </a:p>
        </p:txBody>
      </p:sp>
      <p:sp>
        <p:nvSpPr>
          <p:cNvPr id="5" name="页脚占位符 4">
            <a:extLst>
              <a:ext uri="{FF2B5EF4-FFF2-40B4-BE49-F238E27FC236}">
                <a16:creationId xmlns:a16="http://schemas.microsoft.com/office/drawing/2014/main" id="{292DA15C-83E1-4E10-BE9C-699BFFD42D1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77C2EE8-1CEB-4E20-8DAD-3D9FC00E9DCA}"/>
              </a:ext>
            </a:extLst>
          </p:cNvPr>
          <p:cNvSpPr>
            <a:spLocks noGrp="1"/>
          </p:cNvSpPr>
          <p:nvPr>
            <p:ph type="sldNum" sz="quarter" idx="12"/>
          </p:nvPr>
        </p:nvSpPr>
        <p:spPr/>
        <p:txBody>
          <a:body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872588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7B1D2B-84FD-4673-84F4-8BAB91CB9BF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5E077E7-D4B1-4E5B-81C1-EA2E2C2377F9}"/>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A836BCD8-9261-4C6D-B8B6-995DFE381FE2}"/>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C14D0FB3-0F36-4C8A-9090-45FCA3395FDD}"/>
              </a:ext>
            </a:extLst>
          </p:cNvPr>
          <p:cNvSpPr>
            <a:spLocks noGrp="1"/>
          </p:cNvSpPr>
          <p:nvPr>
            <p:ph type="dt" sz="half" idx="10"/>
          </p:nvPr>
        </p:nvSpPr>
        <p:spPr/>
        <p:txBody>
          <a:bodyPr/>
          <a:lstStyle/>
          <a:p>
            <a:fld id="{517B7516-F1BE-4132-A57F-1F7122AAACF9}" type="datetimeFigureOut">
              <a:rPr lang="zh-CN" altLang="en-US" smtClean="0"/>
              <a:t>2019/6/11</a:t>
            </a:fld>
            <a:endParaRPr lang="zh-CN" altLang="en-US"/>
          </a:p>
        </p:txBody>
      </p:sp>
      <p:sp>
        <p:nvSpPr>
          <p:cNvPr id="6" name="页脚占位符 5">
            <a:extLst>
              <a:ext uri="{FF2B5EF4-FFF2-40B4-BE49-F238E27FC236}">
                <a16:creationId xmlns:a16="http://schemas.microsoft.com/office/drawing/2014/main" id="{9E2485EB-ACB7-45B4-815C-31F70A7DE54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45D7395-2637-4795-BEBF-A5CE5E1E8165}"/>
              </a:ext>
            </a:extLst>
          </p:cNvPr>
          <p:cNvSpPr>
            <a:spLocks noGrp="1"/>
          </p:cNvSpPr>
          <p:nvPr>
            <p:ph type="sldNum" sz="quarter" idx="12"/>
          </p:nvPr>
        </p:nvSpPr>
        <p:spPr/>
        <p:txBody>
          <a:body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1156072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CA8EFD-7E55-4309-8216-979AC8009E4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716935B-821F-440C-BF86-88511399CC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5178BA48-6A2A-46E1-B819-08361612AEF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3944D9F9-63BD-4412-A6A8-1F4BF4F7A6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5D052244-7799-4EE4-A0E0-0F13ECD9655E}"/>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7AF3FAAF-473B-4EF2-9859-A89BE914F292}"/>
              </a:ext>
            </a:extLst>
          </p:cNvPr>
          <p:cNvSpPr>
            <a:spLocks noGrp="1"/>
          </p:cNvSpPr>
          <p:nvPr>
            <p:ph type="dt" sz="half" idx="10"/>
          </p:nvPr>
        </p:nvSpPr>
        <p:spPr/>
        <p:txBody>
          <a:bodyPr/>
          <a:lstStyle/>
          <a:p>
            <a:fld id="{517B7516-F1BE-4132-A57F-1F7122AAACF9}" type="datetimeFigureOut">
              <a:rPr lang="zh-CN" altLang="en-US" smtClean="0"/>
              <a:t>2019/6/11</a:t>
            </a:fld>
            <a:endParaRPr lang="zh-CN" altLang="en-US"/>
          </a:p>
        </p:txBody>
      </p:sp>
      <p:sp>
        <p:nvSpPr>
          <p:cNvPr id="8" name="页脚占位符 7">
            <a:extLst>
              <a:ext uri="{FF2B5EF4-FFF2-40B4-BE49-F238E27FC236}">
                <a16:creationId xmlns:a16="http://schemas.microsoft.com/office/drawing/2014/main" id="{D2DAF0D0-0926-4291-BEAB-53E042EBF1E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2BE9789-AA73-440C-B67B-BDB25144E8A7}"/>
              </a:ext>
            </a:extLst>
          </p:cNvPr>
          <p:cNvSpPr>
            <a:spLocks noGrp="1"/>
          </p:cNvSpPr>
          <p:nvPr>
            <p:ph type="sldNum" sz="quarter" idx="12"/>
          </p:nvPr>
        </p:nvSpPr>
        <p:spPr/>
        <p:txBody>
          <a:body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3001164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40B71-41C8-43DF-BD24-A82CF7B31F6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F2AD2A1-ABD6-4716-A7EC-EB67382CCFB4}"/>
              </a:ext>
            </a:extLst>
          </p:cNvPr>
          <p:cNvSpPr>
            <a:spLocks noGrp="1"/>
          </p:cNvSpPr>
          <p:nvPr>
            <p:ph type="dt" sz="half" idx="10"/>
          </p:nvPr>
        </p:nvSpPr>
        <p:spPr/>
        <p:txBody>
          <a:bodyPr/>
          <a:lstStyle/>
          <a:p>
            <a:fld id="{517B7516-F1BE-4132-A57F-1F7122AAACF9}" type="datetimeFigureOut">
              <a:rPr lang="zh-CN" altLang="en-US" smtClean="0"/>
              <a:t>2019/6/11</a:t>
            </a:fld>
            <a:endParaRPr lang="zh-CN" altLang="en-US"/>
          </a:p>
        </p:txBody>
      </p:sp>
      <p:sp>
        <p:nvSpPr>
          <p:cNvPr id="4" name="页脚占位符 3">
            <a:extLst>
              <a:ext uri="{FF2B5EF4-FFF2-40B4-BE49-F238E27FC236}">
                <a16:creationId xmlns:a16="http://schemas.microsoft.com/office/drawing/2014/main" id="{7F49B789-1488-4525-A488-5703DE1A591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852CA4A-5B51-49A8-936F-2CE30495DD81}"/>
              </a:ext>
            </a:extLst>
          </p:cNvPr>
          <p:cNvSpPr>
            <a:spLocks noGrp="1"/>
          </p:cNvSpPr>
          <p:nvPr>
            <p:ph type="sldNum" sz="quarter" idx="12"/>
          </p:nvPr>
        </p:nvSpPr>
        <p:spPr/>
        <p:txBody>
          <a:body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2585814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107F15B-5C3D-4FB9-884B-5C848DE60BDC}"/>
              </a:ext>
            </a:extLst>
          </p:cNvPr>
          <p:cNvSpPr>
            <a:spLocks noGrp="1"/>
          </p:cNvSpPr>
          <p:nvPr>
            <p:ph type="dt" sz="half" idx="10"/>
          </p:nvPr>
        </p:nvSpPr>
        <p:spPr/>
        <p:txBody>
          <a:bodyPr/>
          <a:lstStyle/>
          <a:p>
            <a:fld id="{517B7516-F1BE-4132-A57F-1F7122AAACF9}" type="datetimeFigureOut">
              <a:rPr lang="zh-CN" altLang="en-US" smtClean="0"/>
              <a:t>2019/6/11</a:t>
            </a:fld>
            <a:endParaRPr lang="zh-CN" altLang="en-US"/>
          </a:p>
        </p:txBody>
      </p:sp>
      <p:sp>
        <p:nvSpPr>
          <p:cNvPr id="3" name="页脚占位符 2">
            <a:extLst>
              <a:ext uri="{FF2B5EF4-FFF2-40B4-BE49-F238E27FC236}">
                <a16:creationId xmlns:a16="http://schemas.microsoft.com/office/drawing/2014/main" id="{906A8369-3D55-4005-A976-55BB09E9604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F41B596-2D04-483D-8B16-8B58F6950B8F}"/>
              </a:ext>
            </a:extLst>
          </p:cNvPr>
          <p:cNvSpPr>
            <a:spLocks noGrp="1"/>
          </p:cNvSpPr>
          <p:nvPr>
            <p:ph type="sldNum" sz="quarter" idx="12"/>
          </p:nvPr>
        </p:nvSpPr>
        <p:spPr/>
        <p:txBody>
          <a:body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134443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D4BD07-15A3-40F0-9609-73781F54E01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E5EEBF7-F0CA-4446-859A-7697C4287E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DE262BF2-F35A-4979-A6CE-B64023163D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9CA8DEB-53D2-4447-9AD2-B0DEBE6CA3E1}"/>
              </a:ext>
            </a:extLst>
          </p:cNvPr>
          <p:cNvSpPr>
            <a:spLocks noGrp="1"/>
          </p:cNvSpPr>
          <p:nvPr>
            <p:ph type="dt" sz="half" idx="10"/>
          </p:nvPr>
        </p:nvSpPr>
        <p:spPr/>
        <p:txBody>
          <a:bodyPr/>
          <a:lstStyle/>
          <a:p>
            <a:fld id="{517B7516-F1BE-4132-A57F-1F7122AAACF9}" type="datetimeFigureOut">
              <a:rPr lang="zh-CN" altLang="en-US" smtClean="0"/>
              <a:t>2019/6/11</a:t>
            </a:fld>
            <a:endParaRPr lang="zh-CN" altLang="en-US"/>
          </a:p>
        </p:txBody>
      </p:sp>
      <p:sp>
        <p:nvSpPr>
          <p:cNvPr id="6" name="页脚占位符 5">
            <a:extLst>
              <a:ext uri="{FF2B5EF4-FFF2-40B4-BE49-F238E27FC236}">
                <a16:creationId xmlns:a16="http://schemas.microsoft.com/office/drawing/2014/main" id="{D3F963A2-D2B9-4281-B0E1-CE00870D551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BEBCDED-AABA-405A-8E7A-774AA8D392D1}"/>
              </a:ext>
            </a:extLst>
          </p:cNvPr>
          <p:cNvSpPr>
            <a:spLocks noGrp="1"/>
          </p:cNvSpPr>
          <p:nvPr>
            <p:ph type="sldNum" sz="quarter" idx="12"/>
          </p:nvPr>
        </p:nvSpPr>
        <p:spPr/>
        <p:txBody>
          <a:body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1456340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8C1296-464E-4136-9C91-790917CD872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58E0DCB-2907-4905-85E6-4AF306E612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D1DDF30-6E91-483E-941A-8A8DFAC2C1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B2D5ED3-63E0-4A83-9FBD-9A43BAF2AE10}"/>
              </a:ext>
            </a:extLst>
          </p:cNvPr>
          <p:cNvSpPr>
            <a:spLocks noGrp="1"/>
          </p:cNvSpPr>
          <p:nvPr>
            <p:ph type="dt" sz="half" idx="10"/>
          </p:nvPr>
        </p:nvSpPr>
        <p:spPr/>
        <p:txBody>
          <a:bodyPr/>
          <a:lstStyle/>
          <a:p>
            <a:fld id="{517B7516-F1BE-4132-A57F-1F7122AAACF9}" type="datetimeFigureOut">
              <a:rPr lang="zh-CN" altLang="en-US" smtClean="0"/>
              <a:t>2019/6/11</a:t>
            </a:fld>
            <a:endParaRPr lang="zh-CN" altLang="en-US"/>
          </a:p>
        </p:txBody>
      </p:sp>
      <p:sp>
        <p:nvSpPr>
          <p:cNvPr id="6" name="页脚占位符 5">
            <a:extLst>
              <a:ext uri="{FF2B5EF4-FFF2-40B4-BE49-F238E27FC236}">
                <a16:creationId xmlns:a16="http://schemas.microsoft.com/office/drawing/2014/main" id="{12E73F82-51E3-4ADD-A8FD-5877E08CE9E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E707655-782B-4823-8354-ABE34F2693CC}"/>
              </a:ext>
            </a:extLst>
          </p:cNvPr>
          <p:cNvSpPr>
            <a:spLocks noGrp="1"/>
          </p:cNvSpPr>
          <p:nvPr>
            <p:ph type="sldNum" sz="quarter" idx="12"/>
          </p:nvPr>
        </p:nvSpPr>
        <p:spPr/>
        <p:txBody>
          <a:body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1924298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78AA789-260A-4DC1-A92E-6F0020F0E7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4E0C240-1E26-4EB8-8CED-DEE464F0D1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DC447BF-F4BE-4CD8-B318-41E8F869BD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7B7516-F1BE-4132-A57F-1F7122AAACF9}" type="datetimeFigureOut">
              <a:rPr lang="zh-CN" altLang="en-US" smtClean="0"/>
              <a:t>2019/6/11</a:t>
            </a:fld>
            <a:endParaRPr lang="zh-CN" altLang="en-US"/>
          </a:p>
        </p:txBody>
      </p:sp>
      <p:sp>
        <p:nvSpPr>
          <p:cNvPr id="5" name="页脚占位符 4">
            <a:extLst>
              <a:ext uri="{FF2B5EF4-FFF2-40B4-BE49-F238E27FC236}">
                <a16:creationId xmlns:a16="http://schemas.microsoft.com/office/drawing/2014/main" id="{B2DE738E-6B63-4F3A-8F54-17DECD4FC8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2C6A6FD-3192-4689-8552-FC6F7A0455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3684825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6E2480-6C16-4B1C-A402-707DB666D897}"/>
              </a:ext>
            </a:extLst>
          </p:cNvPr>
          <p:cNvSpPr>
            <a:spLocks noGrp="1"/>
          </p:cNvSpPr>
          <p:nvPr>
            <p:ph type="title"/>
          </p:nvPr>
        </p:nvSpPr>
        <p:spPr>
          <a:xfrm>
            <a:off x="838200" y="862591"/>
            <a:ext cx="10515600" cy="2852737"/>
          </a:xfrm>
        </p:spPr>
        <p:txBody>
          <a:bodyPr/>
          <a:lstStyle/>
          <a:p>
            <a:pPr algn="ctr"/>
            <a:r>
              <a:rPr lang="zh-CN" altLang="en-US" dirty="0"/>
              <a:t>深度置信网</a:t>
            </a:r>
          </a:p>
        </p:txBody>
      </p:sp>
      <p:sp>
        <p:nvSpPr>
          <p:cNvPr id="3" name="文本占位符 2">
            <a:extLst>
              <a:ext uri="{FF2B5EF4-FFF2-40B4-BE49-F238E27FC236}">
                <a16:creationId xmlns:a16="http://schemas.microsoft.com/office/drawing/2014/main" id="{9D03AD22-1BF2-4188-965E-A36268467B1E}"/>
              </a:ext>
            </a:extLst>
          </p:cNvPr>
          <p:cNvSpPr>
            <a:spLocks noGrp="1"/>
          </p:cNvSpPr>
          <p:nvPr>
            <p:ph type="body" idx="1"/>
          </p:nvPr>
        </p:nvSpPr>
        <p:spPr>
          <a:xfrm>
            <a:off x="838200" y="3715328"/>
            <a:ext cx="10515600" cy="1500187"/>
          </a:xfrm>
        </p:spPr>
        <p:txBody>
          <a:bodyPr/>
          <a:lstStyle/>
          <a:p>
            <a:pPr algn="ctr"/>
            <a:r>
              <a:rPr lang="zh-CN" altLang="en-US" dirty="0"/>
              <a:t>孙武杰</a:t>
            </a:r>
          </a:p>
        </p:txBody>
      </p:sp>
    </p:spTree>
    <p:extLst>
      <p:ext uri="{BB962C8B-B14F-4D97-AF65-F5344CB8AC3E}">
        <p14:creationId xmlns:p14="http://schemas.microsoft.com/office/powerpoint/2010/main" val="3789208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5B897E3-7BC8-4EA2-A00B-AB5075C2F12D}"/>
              </a:ext>
            </a:extLst>
          </p:cNvPr>
          <p:cNvPicPr>
            <a:picLocks noChangeAspect="1"/>
          </p:cNvPicPr>
          <p:nvPr/>
        </p:nvPicPr>
        <p:blipFill>
          <a:blip r:embed="rId2"/>
          <a:stretch>
            <a:fillRect/>
          </a:stretch>
        </p:blipFill>
        <p:spPr>
          <a:xfrm>
            <a:off x="0" y="231828"/>
            <a:ext cx="12192000" cy="6394343"/>
          </a:xfrm>
          <a:prstGeom prst="rect">
            <a:avLst/>
          </a:prstGeom>
        </p:spPr>
      </p:pic>
      <p:pic>
        <p:nvPicPr>
          <p:cNvPr id="4" name="图片 3">
            <a:extLst>
              <a:ext uri="{FF2B5EF4-FFF2-40B4-BE49-F238E27FC236}">
                <a16:creationId xmlns:a16="http://schemas.microsoft.com/office/drawing/2014/main" id="{A2BB1D30-EB8F-4016-A355-469AF75784EB}"/>
              </a:ext>
            </a:extLst>
          </p:cNvPr>
          <p:cNvPicPr>
            <a:picLocks noChangeAspect="1"/>
          </p:cNvPicPr>
          <p:nvPr/>
        </p:nvPicPr>
        <p:blipFill>
          <a:blip r:embed="rId3"/>
          <a:stretch>
            <a:fillRect/>
          </a:stretch>
        </p:blipFill>
        <p:spPr>
          <a:xfrm>
            <a:off x="5891741" y="1710266"/>
            <a:ext cx="5810250" cy="2286000"/>
          </a:xfrm>
          <a:prstGeom prst="rect">
            <a:avLst/>
          </a:prstGeom>
        </p:spPr>
      </p:pic>
    </p:spTree>
    <p:extLst>
      <p:ext uri="{BB962C8B-B14F-4D97-AF65-F5344CB8AC3E}">
        <p14:creationId xmlns:p14="http://schemas.microsoft.com/office/powerpoint/2010/main" val="1293064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a:extLst>
              <a:ext uri="{FF2B5EF4-FFF2-40B4-BE49-F238E27FC236}">
                <a16:creationId xmlns:a16="http://schemas.microsoft.com/office/drawing/2014/main" id="{4EF0652D-E2E4-46EF-B0DB-A4B8D85B8479}"/>
              </a:ext>
            </a:extLst>
          </p:cNvPr>
          <p:cNvSpPr>
            <a:spLocks noChangeArrowheads="1"/>
          </p:cNvSpPr>
          <p:nvPr/>
        </p:nvSpPr>
        <p:spPr bwMode="auto">
          <a:xfrm>
            <a:off x="3335983" y="54449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标题 3">
            <a:extLst>
              <a:ext uri="{FF2B5EF4-FFF2-40B4-BE49-F238E27FC236}">
                <a16:creationId xmlns:a16="http://schemas.microsoft.com/office/drawing/2014/main" id="{C405966C-67F3-404E-B12A-6226DA809BC1}"/>
              </a:ext>
            </a:extLst>
          </p:cNvPr>
          <p:cNvSpPr txBox="1">
            <a:spLocks/>
          </p:cNvSpPr>
          <p:nvPr/>
        </p:nvSpPr>
        <p:spPr>
          <a:xfrm>
            <a:off x="0" y="0"/>
            <a:ext cx="10515600" cy="153676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t>第一篇论文的创新点</a:t>
            </a:r>
            <a:endParaRPr lang="en-US" altLang="zh-CN" b="1" dirty="0"/>
          </a:p>
          <a:p>
            <a:endParaRPr lang="en-US" altLang="zh-CN" sz="2800" b="1" dirty="0">
              <a:latin typeface="+mn-lt"/>
              <a:ea typeface="+mn-ea"/>
            </a:endParaRPr>
          </a:p>
          <a:p>
            <a:r>
              <a:rPr lang="zh-CN" altLang="en-US" sz="2800" dirty="0">
                <a:latin typeface="+mn-lt"/>
                <a:ea typeface="+mn-ea"/>
              </a:rPr>
              <a:t>将</a:t>
            </a:r>
            <a:r>
              <a:rPr lang="en-US" altLang="zh-CN" sz="2800" dirty="0">
                <a:latin typeface="+mn-lt"/>
                <a:ea typeface="+mn-ea"/>
              </a:rPr>
              <a:t>Sigmoid</a:t>
            </a:r>
            <a:r>
              <a:rPr lang="zh-CN" altLang="en-US" sz="2800" dirty="0">
                <a:latin typeface="+mn-lt"/>
                <a:ea typeface="+mn-ea"/>
              </a:rPr>
              <a:t>与</a:t>
            </a:r>
            <a:r>
              <a:rPr lang="en-US" altLang="zh-CN" sz="2800" dirty="0">
                <a:latin typeface="+mn-lt"/>
                <a:ea typeface="+mn-ea"/>
              </a:rPr>
              <a:t>Leaky-</a:t>
            </a:r>
            <a:r>
              <a:rPr lang="en-US" altLang="zh-CN" sz="2800" dirty="0" err="1">
                <a:latin typeface="+mn-lt"/>
                <a:ea typeface="+mn-ea"/>
              </a:rPr>
              <a:t>ReLU</a:t>
            </a:r>
            <a:r>
              <a:rPr lang="zh-CN" altLang="en-US" sz="2800" dirty="0">
                <a:latin typeface="+mn-lt"/>
                <a:ea typeface="+mn-ea"/>
              </a:rPr>
              <a:t>结合，提出了</a:t>
            </a:r>
            <a:r>
              <a:rPr lang="en-US" altLang="zh-CN" sz="2800" dirty="0">
                <a:latin typeface="+mn-lt"/>
                <a:ea typeface="+mn-ea"/>
              </a:rPr>
              <a:t>Improved-Sigmoid</a:t>
            </a:r>
            <a:endParaRPr lang="en-US" altLang="zh-CN" dirty="0"/>
          </a:p>
        </p:txBody>
      </p:sp>
      <p:pic>
        <p:nvPicPr>
          <p:cNvPr id="5" name="图片 4">
            <a:extLst>
              <a:ext uri="{FF2B5EF4-FFF2-40B4-BE49-F238E27FC236}">
                <a16:creationId xmlns:a16="http://schemas.microsoft.com/office/drawing/2014/main" id="{0BBB7907-13E0-478C-A316-2757B48A2B04}"/>
              </a:ext>
            </a:extLst>
          </p:cNvPr>
          <p:cNvPicPr>
            <a:picLocks noChangeAspect="1"/>
          </p:cNvPicPr>
          <p:nvPr/>
        </p:nvPicPr>
        <p:blipFill>
          <a:blip r:embed="rId2"/>
          <a:stretch>
            <a:fillRect/>
          </a:stretch>
        </p:blipFill>
        <p:spPr>
          <a:xfrm>
            <a:off x="3335983" y="2088428"/>
            <a:ext cx="4886325" cy="4048125"/>
          </a:xfrm>
          <a:prstGeom prst="rect">
            <a:avLst/>
          </a:prstGeom>
        </p:spPr>
      </p:pic>
    </p:spTree>
    <p:extLst>
      <p:ext uri="{BB962C8B-B14F-4D97-AF65-F5344CB8AC3E}">
        <p14:creationId xmlns:p14="http://schemas.microsoft.com/office/powerpoint/2010/main" val="141972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a:extLst>
              <a:ext uri="{FF2B5EF4-FFF2-40B4-BE49-F238E27FC236}">
                <a16:creationId xmlns:a16="http://schemas.microsoft.com/office/drawing/2014/main" id="{DA116168-1539-48E4-8C92-8CE3A1958599}"/>
              </a:ext>
            </a:extLst>
          </p:cNvPr>
          <p:cNvSpPr txBox="1">
            <a:spLocks/>
          </p:cNvSpPr>
          <p:nvPr/>
        </p:nvSpPr>
        <p:spPr>
          <a:xfrm>
            <a:off x="0" y="0"/>
            <a:ext cx="10515600" cy="190258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t>为什么要用</a:t>
            </a:r>
            <a:r>
              <a:rPr lang="en-US" altLang="zh-CN" b="1" dirty="0"/>
              <a:t>Improved-Sigmoid</a:t>
            </a:r>
            <a:r>
              <a:rPr lang="zh-CN" altLang="en-US" b="1" dirty="0"/>
              <a:t>？</a:t>
            </a:r>
            <a:endParaRPr lang="en-US" altLang="zh-CN" b="1" dirty="0"/>
          </a:p>
          <a:p>
            <a:endParaRPr lang="en-US" altLang="zh-CN" b="1" dirty="0"/>
          </a:p>
        </p:txBody>
      </p:sp>
      <p:sp>
        <p:nvSpPr>
          <p:cNvPr id="5" name="矩形 4">
            <a:extLst>
              <a:ext uri="{FF2B5EF4-FFF2-40B4-BE49-F238E27FC236}">
                <a16:creationId xmlns:a16="http://schemas.microsoft.com/office/drawing/2014/main" id="{797A5B57-B75B-4B64-A77D-669139996CB2}"/>
              </a:ext>
            </a:extLst>
          </p:cNvPr>
          <p:cNvSpPr/>
          <p:nvPr/>
        </p:nvSpPr>
        <p:spPr>
          <a:xfrm>
            <a:off x="240145" y="1252567"/>
            <a:ext cx="11951855" cy="5016758"/>
          </a:xfrm>
          <a:prstGeom prst="rect">
            <a:avLst/>
          </a:prstGeom>
        </p:spPr>
        <p:txBody>
          <a:bodyPr wrap="square">
            <a:spAutoFit/>
          </a:bodyPr>
          <a:lstStyle/>
          <a:p>
            <a:r>
              <a:rPr lang="zh-CN" altLang="en-US" sz="2000" dirty="0"/>
              <a:t>选择</a:t>
            </a:r>
            <a:r>
              <a:rPr lang="en-US" altLang="zh-CN" sz="2000" dirty="0"/>
              <a:t>Sigmoid</a:t>
            </a:r>
            <a:r>
              <a:rPr lang="zh-CN" altLang="en-US" sz="2000" dirty="0"/>
              <a:t>函数作为激活函数的优势：</a:t>
            </a:r>
            <a:endParaRPr lang="en-US" altLang="zh-CN" sz="2000" dirty="0"/>
          </a:p>
          <a:p>
            <a:r>
              <a:rPr lang="en-US" altLang="zh-CN" sz="2000" dirty="0"/>
              <a:t>1)</a:t>
            </a:r>
            <a:r>
              <a:rPr lang="zh-CN" altLang="en-US" sz="2000" dirty="0"/>
              <a:t>可以引入非线性；</a:t>
            </a:r>
            <a:endParaRPr lang="en-US" altLang="zh-CN" sz="2000" dirty="0"/>
          </a:p>
          <a:p>
            <a:r>
              <a:rPr lang="en-US" altLang="zh-CN" sz="2000" dirty="0"/>
              <a:t>2)</a:t>
            </a:r>
            <a:r>
              <a:rPr lang="zh-CN" altLang="en-US" sz="2000" dirty="0"/>
              <a:t>容易求导；</a:t>
            </a:r>
            <a:endParaRPr lang="en-US" altLang="zh-CN" sz="2000" dirty="0"/>
          </a:p>
          <a:p>
            <a:r>
              <a:rPr lang="en-US" altLang="zh-CN" sz="2000" dirty="0"/>
              <a:t>3)</a:t>
            </a:r>
            <a:r>
              <a:rPr lang="zh-CN" altLang="en-US" sz="2000" dirty="0"/>
              <a:t>可以将实数压缩至</a:t>
            </a:r>
            <a:r>
              <a:rPr lang="en-US" altLang="zh-CN" sz="2000" dirty="0"/>
              <a:t>(0,1)</a:t>
            </a:r>
            <a:r>
              <a:rPr lang="zh-CN" altLang="en-US" sz="2000" dirty="0"/>
              <a:t>。</a:t>
            </a:r>
            <a:endParaRPr lang="en-US" altLang="zh-CN" sz="2000" dirty="0"/>
          </a:p>
          <a:p>
            <a:endParaRPr lang="zh-CN" altLang="en-US" sz="2000" dirty="0"/>
          </a:p>
          <a:p>
            <a:r>
              <a:rPr lang="en-US" altLang="zh-CN" sz="2000" dirty="0"/>
              <a:t>1. Sigmoid</a:t>
            </a:r>
            <a:r>
              <a:rPr lang="zh-CN" altLang="en-US" sz="2000" dirty="0"/>
              <a:t>函数在</a:t>
            </a:r>
            <a:r>
              <a:rPr lang="zh-CN" altLang="en-US" sz="2000" dirty="0">
                <a:solidFill>
                  <a:srgbClr val="FF0000"/>
                </a:solidFill>
              </a:rPr>
              <a:t>压缩数据“幅度”方面有优势</a:t>
            </a:r>
            <a:r>
              <a:rPr lang="zh-CN" altLang="en-US" sz="2000" dirty="0"/>
              <a:t>，对于深度网络，使用</a:t>
            </a:r>
            <a:r>
              <a:rPr lang="en-US" altLang="zh-CN" sz="2000" dirty="0"/>
              <a:t>Sigmoid</a:t>
            </a:r>
            <a:r>
              <a:rPr lang="zh-CN" altLang="en-US" sz="2000" dirty="0"/>
              <a:t>函数可以保证数据幅度不会有问题，幅度稳住后就不会有太大失误。</a:t>
            </a:r>
            <a:endParaRPr lang="en-US" altLang="zh-CN" sz="2000" dirty="0"/>
          </a:p>
          <a:p>
            <a:r>
              <a:rPr lang="en-US" altLang="zh-CN" sz="2000" dirty="0"/>
              <a:t>2. </a:t>
            </a:r>
            <a:r>
              <a:rPr lang="en-US" altLang="zh-CN" sz="2000" dirty="0" err="1"/>
              <a:t>ReLU</a:t>
            </a:r>
            <a:r>
              <a:rPr lang="zh-CN" altLang="en-US" sz="2000" dirty="0">
                <a:solidFill>
                  <a:srgbClr val="FF0000"/>
                </a:solidFill>
              </a:rPr>
              <a:t>不会对数据做幅度压缩</a:t>
            </a:r>
            <a:r>
              <a:rPr lang="zh-CN" altLang="en-US" sz="2000" dirty="0"/>
              <a:t>，所以随着深度网络层数加深，数据的幅度会越来越大，最终影响模型的表现。</a:t>
            </a:r>
          </a:p>
          <a:p>
            <a:r>
              <a:rPr lang="en-US" altLang="zh-CN" sz="2000" dirty="0"/>
              <a:t>3. Sigmoid</a:t>
            </a:r>
            <a:r>
              <a:rPr lang="zh-CN" altLang="en-US" sz="2000" dirty="0"/>
              <a:t>存在梯度消失的问题，</a:t>
            </a:r>
            <a:r>
              <a:rPr lang="zh-CN" altLang="en-US" sz="2000" dirty="0">
                <a:solidFill>
                  <a:srgbClr val="00B0F0"/>
                </a:solidFill>
              </a:rPr>
              <a:t>在反向传播上有劣势</a:t>
            </a:r>
            <a:r>
              <a:rPr lang="zh-CN" altLang="en-US" sz="2000" dirty="0"/>
              <a:t>。</a:t>
            </a:r>
          </a:p>
          <a:p>
            <a:r>
              <a:rPr lang="en-US" altLang="zh-CN" sz="2000" dirty="0"/>
              <a:t>4. </a:t>
            </a:r>
            <a:r>
              <a:rPr lang="en-US" altLang="zh-CN" sz="2000" dirty="0" err="1"/>
              <a:t>ReLU</a:t>
            </a:r>
            <a:r>
              <a:rPr lang="zh-CN" altLang="en-US" sz="2000" dirty="0"/>
              <a:t>在反向传导时，</a:t>
            </a:r>
            <a:r>
              <a:rPr lang="zh-CN" altLang="en-US" sz="2000" dirty="0">
                <a:solidFill>
                  <a:srgbClr val="00B0F0"/>
                </a:solidFill>
              </a:rPr>
              <a:t>能够将梯度信息“完完全全”地传递到浅层网络</a:t>
            </a:r>
            <a:r>
              <a:rPr lang="zh-CN" altLang="en-US" sz="2000" dirty="0"/>
              <a:t>。</a:t>
            </a:r>
            <a:endParaRPr lang="en-US" altLang="zh-CN" sz="2000" dirty="0"/>
          </a:p>
          <a:p>
            <a:endParaRPr lang="zh-CN" altLang="en-US" sz="2000" dirty="0"/>
          </a:p>
          <a:p>
            <a:r>
              <a:rPr lang="en-US" altLang="zh-CN" sz="2000" dirty="0" err="1"/>
              <a:t>ReLU</a:t>
            </a:r>
            <a:r>
              <a:rPr lang="zh-CN" altLang="en-US" sz="2000" dirty="0"/>
              <a:t>和</a:t>
            </a:r>
            <a:r>
              <a:rPr lang="en-US" altLang="zh-CN" sz="2000" dirty="0" err="1"/>
              <a:t>LReLU</a:t>
            </a:r>
            <a:r>
              <a:rPr lang="zh-CN" altLang="en-US" sz="2000" dirty="0"/>
              <a:t>不适用于</a:t>
            </a:r>
            <a:r>
              <a:rPr lang="en-US" altLang="zh-CN" sz="2000" dirty="0"/>
              <a:t>DBN</a:t>
            </a:r>
            <a:r>
              <a:rPr lang="zh-CN" altLang="en-US" sz="2000" dirty="0"/>
              <a:t>，因为它们无法充分发挥</a:t>
            </a:r>
            <a:r>
              <a:rPr lang="en-US" altLang="zh-CN" sz="2000" dirty="0"/>
              <a:t>RBM</a:t>
            </a:r>
            <a:r>
              <a:rPr lang="zh-CN" altLang="en-US" sz="2000" dirty="0"/>
              <a:t>预训练的作用。</a:t>
            </a:r>
            <a:endParaRPr lang="en-US" altLang="zh-CN" sz="2000" dirty="0"/>
          </a:p>
          <a:p>
            <a:endParaRPr lang="zh-CN" altLang="en-US" sz="2000" dirty="0"/>
          </a:p>
          <a:p>
            <a:r>
              <a:rPr lang="zh-CN" altLang="en-US" sz="2000" dirty="0"/>
              <a:t>因此在文章中结合了</a:t>
            </a:r>
            <a:r>
              <a:rPr lang="en-US" altLang="zh-CN" sz="2000" dirty="0" err="1"/>
              <a:t>LReL</a:t>
            </a:r>
            <a:r>
              <a:rPr lang="zh-CN" altLang="en-US" sz="2000" dirty="0"/>
              <a:t>和</a:t>
            </a:r>
            <a:r>
              <a:rPr lang="en-US" altLang="zh-CN" sz="2000" dirty="0"/>
              <a:t>Sigmoid</a:t>
            </a:r>
            <a:r>
              <a:rPr lang="zh-CN" altLang="en-US" sz="2000" dirty="0"/>
              <a:t>，在</a:t>
            </a:r>
            <a:r>
              <a:rPr lang="en-US" altLang="zh-CN" sz="2000" dirty="0"/>
              <a:t>|x|&gt;α</a:t>
            </a:r>
            <a:r>
              <a:rPr lang="zh-CN" altLang="en-US" sz="2000" dirty="0"/>
              <a:t>时，</a:t>
            </a:r>
            <a:r>
              <a:rPr lang="en-US" altLang="zh-CN" sz="2000" dirty="0" err="1"/>
              <a:t>fI</a:t>
            </a:r>
            <a:r>
              <a:rPr lang="en-US" altLang="zh-CN" sz="2000" dirty="0"/>
              <a:t>’&gt;</a:t>
            </a:r>
            <a:r>
              <a:rPr lang="en-US" altLang="zh-CN" sz="2000" dirty="0" err="1"/>
              <a:t>fS’</a:t>
            </a:r>
            <a:r>
              <a:rPr lang="zh-CN" altLang="en-US" sz="2000" dirty="0"/>
              <a:t>，权重变化值又与</a:t>
            </a:r>
            <a:r>
              <a:rPr lang="en-US" altLang="zh-CN" sz="2000" dirty="0"/>
              <a:t>f’</a:t>
            </a:r>
            <a:r>
              <a:rPr lang="zh-CN" altLang="en-US" sz="2000" dirty="0"/>
              <a:t>有关，则权重变化更快，收敛更快。同时减少了梯度消失的情况。</a:t>
            </a:r>
          </a:p>
        </p:txBody>
      </p:sp>
    </p:spTree>
    <p:extLst>
      <p:ext uri="{BB962C8B-B14F-4D97-AF65-F5344CB8AC3E}">
        <p14:creationId xmlns:p14="http://schemas.microsoft.com/office/powerpoint/2010/main" val="868248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6589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C4AAFA1-FD3E-4CF3-A32A-0A583D662BBD}"/>
              </a:ext>
            </a:extLst>
          </p:cNvPr>
          <p:cNvPicPr>
            <a:picLocks noChangeAspect="1"/>
          </p:cNvPicPr>
          <p:nvPr/>
        </p:nvPicPr>
        <p:blipFill>
          <a:blip r:embed="rId2"/>
          <a:stretch>
            <a:fillRect/>
          </a:stretch>
        </p:blipFill>
        <p:spPr>
          <a:xfrm>
            <a:off x="0" y="-1"/>
            <a:ext cx="12192000" cy="6858001"/>
          </a:xfrm>
          <a:prstGeom prst="rect">
            <a:avLst/>
          </a:prstGeom>
        </p:spPr>
      </p:pic>
    </p:spTree>
    <p:extLst>
      <p:ext uri="{BB962C8B-B14F-4D97-AF65-F5344CB8AC3E}">
        <p14:creationId xmlns:p14="http://schemas.microsoft.com/office/powerpoint/2010/main" val="43773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3">
            <a:extLst>
              <a:ext uri="{FF2B5EF4-FFF2-40B4-BE49-F238E27FC236}">
                <a16:creationId xmlns:a16="http://schemas.microsoft.com/office/drawing/2014/main" id="{5BB9631D-0411-4372-8924-23DFE7925311}"/>
              </a:ext>
            </a:extLst>
          </p:cNvPr>
          <p:cNvSpPr txBox="1">
            <a:spLocks/>
          </p:cNvSpPr>
          <p:nvPr/>
        </p:nvSpPr>
        <p:spPr>
          <a:xfrm>
            <a:off x="0" y="0"/>
            <a:ext cx="9430327" cy="566134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t>第二篇论文的创新点</a:t>
            </a:r>
            <a:endParaRPr lang="en-US" altLang="zh-CN" b="1" dirty="0"/>
          </a:p>
          <a:p>
            <a:endParaRPr lang="en-US" altLang="zh-CN" sz="2800" b="1" dirty="0">
              <a:latin typeface="+mn-lt"/>
              <a:ea typeface="+mn-ea"/>
            </a:endParaRPr>
          </a:p>
          <a:p>
            <a:r>
              <a:rPr lang="en-US" altLang="zh-CN" sz="2800" dirty="0">
                <a:latin typeface="+mn-lt"/>
                <a:ea typeface="+mn-ea"/>
              </a:rPr>
              <a:t>SSDBN</a:t>
            </a:r>
            <a:r>
              <a:rPr lang="zh-CN" altLang="en-US" sz="2800" dirty="0">
                <a:latin typeface="+mn-lt"/>
                <a:ea typeface="+mn-ea"/>
              </a:rPr>
              <a:t>优化了</a:t>
            </a:r>
            <a:r>
              <a:rPr lang="en-US" altLang="zh-CN" sz="2800" dirty="0">
                <a:latin typeface="+mn-lt"/>
                <a:ea typeface="+mn-ea"/>
              </a:rPr>
              <a:t>DBN</a:t>
            </a:r>
            <a:r>
              <a:rPr lang="zh-CN" altLang="en-US" sz="2800" dirty="0">
                <a:latin typeface="+mn-lt"/>
                <a:ea typeface="+mn-ea"/>
              </a:rPr>
              <a:t>结构，引入了监督学习。</a:t>
            </a:r>
            <a:endParaRPr lang="en-US" altLang="zh-CN" sz="2800" dirty="0">
              <a:latin typeface="+mn-lt"/>
              <a:ea typeface="+mn-ea"/>
            </a:endParaRPr>
          </a:p>
          <a:p>
            <a:endParaRPr lang="en-US" altLang="zh-CN" sz="2800" dirty="0">
              <a:latin typeface="+mn-lt"/>
              <a:ea typeface="+mn-ea"/>
            </a:endParaRPr>
          </a:p>
          <a:p>
            <a:r>
              <a:rPr lang="zh-CN" altLang="en-US" sz="2800" dirty="0">
                <a:latin typeface="+mn-lt"/>
                <a:ea typeface="+mn-ea"/>
              </a:rPr>
              <a:t>使用到了奇异值分解，从中提取出重要的特征。</a:t>
            </a:r>
            <a:endParaRPr lang="en-US" altLang="zh-CN" dirty="0"/>
          </a:p>
        </p:txBody>
      </p:sp>
      <p:pic>
        <p:nvPicPr>
          <p:cNvPr id="5" name="图片 4">
            <a:extLst>
              <a:ext uri="{FF2B5EF4-FFF2-40B4-BE49-F238E27FC236}">
                <a16:creationId xmlns:a16="http://schemas.microsoft.com/office/drawing/2014/main" id="{5015FEA0-4EF4-429C-A628-47B73B0F9136}"/>
              </a:ext>
            </a:extLst>
          </p:cNvPr>
          <p:cNvPicPr>
            <a:picLocks noChangeAspect="1"/>
          </p:cNvPicPr>
          <p:nvPr/>
        </p:nvPicPr>
        <p:blipFill>
          <a:blip r:embed="rId2"/>
          <a:stretch>
            <a:fillRect/>
          </a:stretch>
        </p:blipFill>
        <p:spPr>
          <a:xfrm>
            <a:off x="8222962" y="895380"/>
            <a:ext cx="4034187" cy="5067240"/>
          </a:xfrm>
          <a:prstGeom prst="rect">
            <a:avLst/>
          </a:prstGeom>
        </p:spPr>
      </p:pic>
    </p:spTree>
    <p:extLst>
      <p:ext uri="{BB962C8B-B14F-4D97-AF65-F5344CB8AC3E}">
        <p14:creationId xmlns:p14="http://schemas.microsoft.com/office/powerpoint/2010/main" val="2939957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7720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F975F8D-5BF4-4380-B125-D0B93BC14036}"/>
              </a:ext>
            </a:extLst>
          </p:cNvPr>
          <p:cNvPicPr>
            <a:picLocks noChangeAspect="1"/>
          </p:cNvPicPr>
          <p:nvPr/>
        </p:nvPicPr>
        <p:blipFill>
          <a:blip r:embed="rId2"/>
          <a:stretch>
            <a:fillRect/>
          </a:stretch>
        </p:blipFill>
        <p:spPr>
          <a:xfrm>
            <a:off x="0" y="332267"/>
            <a:ext cx="12192000" cy="6193465"/>
          </a:xfrm>
          <a:prstGeom prst="rect">
            <a:avLst/>
          </a:prstGeom>
        </p:spPr>
      </p:pic>
      <p:pic>
        <p:nvPicPr>
          <p:cNvPr id="4" name="图片 3">
            <a:extLst>
              <a:ext uri="{FF2B5EF4-FFF2-40B4-BE49-F238E27FC236}">
                <a16:creationId xmlns:a16="http://schemas.microsoft.com/office/drawing/2014/main" id="{8E899C0A-9D2B-4D47-908D-EDFEFD37A329}"/>
              </a:ext>
            </a:extLst>
          </p:cNvPr>
          <p:cNvPicPr>
            <a:picLocks noChangeAspect="1"/>
          </p:cNvPicPr>
          <p:nvPr/>
        </p:nvPicPr>
        <p:blipFill>
          <a:blip r:embed="rId3"/>
          <a:stretch>
            <a:fillRect/>
          </a:stretch>
        </p:blipFill>
        <p:spPr>
          <a:xfrm>
            <a:off x="6821487" y="1891290"/>
            <a:ext cx="4848225" cy="1819275"/>
          </a:xfrm>
          <a:prstGeom prst="rect">
            <a:avLst/>
          </a:prstGeom>
        </p:spPr>
      </p:pic>
    </p:spTree>
    <p:extLst>
      <p:ext uri="{BB962C8B-B14F-4D97-AF65-F5344CB8AC3E}">
        <p14:creationId xmlns:p14="http://schemas.microsoft.com/office/powerpoint/2010/main" val="310162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2A1F1C9-F4C2-4C8B-BB0D-FFB738FC26F0}"/>
              </a:ext>
            </a:extLst>
          </p:cNvPr>
          <p:cNvPicPr>
            <a:picLocks noChangeAspect="1"/>
          </p:cNvPicPr>
          <p:nvPr/>
        </p:nvPicPr>
        <p:blipFill>
          <a:blip r:embed="rId2"/>
          <a:stretch>
            <a:fillRect/>
          </a:stretch>
        </p:blipFill>
        <p:spPr>
          <a:xfrm>
            <a:off x="0" y="271818"/>
            <a:ext cx="12192000" cy="6314364"/>
          </a:xfrm>
          <a:prstGeom prst="rect">
            <a:avLst/>
          </a:prstGeom>
        </p:spPr>
      </p:pic>
    </p:spTree>
    <p:extLst>
      <p:ext uri="{BB962C8B-B14F-4D97-AF65-F5344CB8AC3E}">
        <p14:creationId xmlns:p14="http://schemas.microsoft.com/office/powerpoint/2010/main" val="3954648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F711090A-5611-488B-B3E7-B1FC06F348E5}"/>
              </a:ext>
            </a:extLst>
          </p:cNvPr>
          <p:cNvSpPr txBox="1"/>
          <p:nvPr/>
        </p:nvSpPr>
        <p:spPr>
          <a:xfrm>
            <a:off x="0" y="864637"/>
            <a:ext cx="12191999" cy="4893647"/>
          </a:xfrm>
          <a:prstGeom prst="rect">
            <a:avLst/>
          </a:prstGeom>
          <a:noFill/>
        </p:spPr>
        <p:txBody>
          <a:bodyPr wrap="square" rtlCol="0">
            <a:spAutoFit/>
          </a:bodyPr>
          <a:lstStyle/>
          <a:p>
            <a:r>
              <a:rPr lang="zh-CN" altLang="en-US" sz="2400" dirty="0">
                <a:solidFill>
                  <a:srgbClr val="FF0000"/>
                </a:solidFill>
              </a:rPr>
              <a:t>要求：</a:t>
            </a:r>
            <a:endParaRPr lang="en-US" altLang="zh-CN" sz="2400" dirty="0">
              <a:solidFill>
                <a:srgbClr val="FF0000"/>
              </a:solidFill>
            </a:endParaRPr>
          </a:p>
          <a:p>
            <a:r>
              <a:rPr lang="zh-CN" altLang="en-US" sz="2400" dirty="0"/>
              <a:t>使用深度置信网，对选定的数据集进行数据融合处理，得到最终融合诊断结果。</a:t>
            </a:r>
            <a:endParaRPr lang="en-US" altLang="zh-CN" sz="2400" dirty="0"/>
          </a:p>
          <a:p>
            <a:endParaRPr lang="en-US" altLang="zh-CN" sz="2400" dirty="0"/>
          </a:p>
          <a:p>
            <a:r>
              <a:rPr lang="zh-CN" altLang="en-US" sz="2400" dirty="0">
                <a:solidFill>
                  <a:srgbClr val="FF0000"/>
                </a:solidFill>
              </a:rPr>
              <a:t>数据集：</a:t>
            </a:r>
            <a:endParaRPr lang="en-US" altLang="zh-CN" sz="2400" dirty="0">
              <a:solidFill>
                <a:srgbClr val="FF0000"/>
              </a:solidFill>
            </a:endParaRPr>
          </a:p>
          <a:p>
            <a:r>
              <a:rPr lang="zh-CN" altLang="zh-CN" sz="2400" dirty="0"/>
              <a:t>轴承故障数据集（美国凯斯西储大学电气工程实验室提供的滚动轴承振动信号数据）</a:t>
            </a:r>
          </a:p>
          <a:p>
            <a:endParaRPr lang="en-US" altLang="zh-CN" sz="2400" dirty="0"/>
          </a:p>
          <a:p>
            <a:r>
              <a:rPr lang="zh-CN" altLang="en-US" sz="2400" dirty="0">
                <a:solidFill>
                  <a:srgbClr val="FF0000"/>
                </a:solidFill>
              </a:rPr>
              <a:t>数据预处理方法：</a:t>
            </a:r>
            <a:endParaRPr lang="en-US" altLang="zh-CN" sz="2400" dirty="0">
              <a:solidFill>
                <a:srgbClr val="FF0000"/>
              </a:solidFill>
            </a:endParaRPr>
          </a:p>
          <a:p>
            <a:r>
              <a:rPr lang="zh-CN" altLang="en-US" sz="2400" dirty="0"/>
              <a:t>小波包分解（</a:t>
            </a:r>
            <a:r>
              <a:rPr lang="en-US" altLang="zh-CN" sz="2400" dirty="0"/>
              <a:t>MATLAB</a:t>
            </a:r>
            <a:r>
              <a:rPr lang="zh-CN" altLang="en-US" sz="2400" dirty="0"/>
              <a:t>）</a:t>
            </a:r>
            <a:endParaRPr lang="en-US" altLang="zh-CN" sz="2400" dirty="0"/>
          </a:p>
          <a:p>
            <a:endParaRPr lang="en-US" altLang="zh-CN" sz="2400" dirty="0"/>
          </a:p>
          <a:p>
            <a:r>
              <a:rPr lang="zh-CN" altLang="en-US" sz="2400" dirty="0">
                <a:solidFill>
                  <a:srgbClr val="FF0000"/>
                </a:solidFill>
              </a:rPr>
              <a:t>主要复现论文：</a:t>
            </a:r>
            <a:endParaRPr lang="en-US" altLang="zh-CN" sz="2400" dirty="0">
              <a:solidFill>
                <a:srgbClr val="FF0000"/>
              </a:solidFill>
            </a:endParaRPr>
          </a:p>
          <a:p>
            <a:r>
              <a:rPr lang="en-US" altLang="zh-CN" sz="2400" dirty="0"/>
              <a:t>1. The Optimized Deep Belief Networks With Improved Logistic Sigmoid Units and Their </a:t>
            </a:r>
          </a:p>
          <a:p>
            <a:r>
              <a:rPr lang="en-US" altLang="zh-CN" sz="2400" dirty="0"/>
              <a:t>Application in Fault Diagnosis for Planetary Gearboxes of Wind Turbines</a:t>
            </a:r>
          </a:p>
          <a:p>
            <a:r>
              <a:rPr lang="en-US" altLang="zh-CN" sz="2400" dirty="0"/>
              <a:t>2. Improved Classification with Semi-supervised Deep Belief Network</a:t>
            </a:r>
          </a:p>
        </p:txBody>
      </p:sp>
    </p:spTree>
    <p:extLst>
      <p:ext uri="{BB962C8B-B14F-4D97-AF65-F5344CB8AC3E}">
        <p14:creationId xmlns:p14="http://schemas.microsoft.com/office/powerpoint/2010/main" val="2945990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551A6176-3EBC-45C8-BCA5-C98216FA5864}"/>
              </a:ext>
            </a:extLst>
          </p:cNvPr>
          <p:cNvSpPr>
            <a:spLocks noGrp="1"/>
          </p:cNvSpPr>
          <p:nvPr>
            <p:ph type="title"/>
          </p:nvPr>
        </p:nvSpPr>
        <p:spPr>
          <a:xfrm>
            <a:off x="0" y="2872"/>
            <a:ext cx="10515600" cy="1325563"/>
          </a:xfrm>
        </p:spPr>
        <p:txBody>
          <a:bodyPr/>
          <a:lstStyle/>
          <a:p>
            <a:r>
              <a:rPr lang="zh-CN" altLang="en-US" b="1" dirty="0"/>
              <a:t>大致流程</a:t>
            </a:r>
          </a:p>
        </p:txBody>
      </p:sp>
      <p:sp>
        <p:nvSpPr>
          <p:cNvPr id="5" name="文本框 4">
            <a:extLst>
              <a:ext uri="{FF2B5EF4-FFF2-40B4-BE49-F238E27FC236}">
                <a16:creationId xmlns:a16="http://schemas.microsoft.com/office/drawing/2014/main" id="{F5B42505-D5D0-429A-9FE4-03CCE6EA5EEA}"/>
              </a:ext>
            </a:extLst>
          </p:cNvPr>
          <p:cNvSpPr txBox="1"/>
          <p:nvPr/>
        </p:nvSpPr>
        <p:spPr>
          <a:xfrm>
            <a:off x="2088525" y="2489466"/>
            <a:ext cx="1980029" cy="523220"/>
          </a:xfrm>
          <a:prstGeom prst="rect">
            <a:avLst/>
          </a:prstGeom>
          <a:noFill/>
        </p:spPr>
        <p:txBody>
          <a:bodyPr wrap="none" rtlCol="0">
            <a:spAutoFit/>
          </a:bodyPr>
          <a:lstStyle/>
          <a:p>
            <a:r>
              <a:rPr lang="zh-CN" altLang="en-US" sz="2800" dirty="0"/>
              <a:t>数据预处理</a:t>
            </a:r>
            <a:endParaRPr lang="zh-CN" altLang="en-US" dirty="0"/>
          </a:p>
        </p:txBody>
      </p:sp>
      <p:sp>
        <p:nvSpPr>
          <p:cNvPr id="6" name="文本框 5">
            <a:extLst>
              <a:ext uri="{FF2B5EF4-FFF2-40B4-BE49-F238E27FC236}">
                <a16:creationId xmlns:a16="http://schemas.microsoft.com/office/drawing/2014/main" id="{73E7E160-95AC-47C8-B8F5-BD27DCE4DD61}"/>
              </a:ext>
            </a:extLst>
          </p:cNvPr>
          <p:cNvSpPr txBox="1"/>
          <p:nvPr/>
        </p:nvSpPr>
        <p:spPr>
          <a:xfrm>
            <a:off x="4546601" y="3182361"/>
            <a:ext cx="1620957" cy="523220"/>
          </a:xfrm>
          <a:prstGeom prst="rect">
            <a:avLst/>
          </a:prstGeom>
          <a:noFill/>
        </p:spPr>
        <p:txBody>
          <a:bodyPr wrap="none" rtlCol="0">
            <a:spAutoFit/>
          </a:bodyPr>
          <a:lstStyle/>
          <a:p>
            <a:r>
              <a:rPr lang="zh-CN" altLang="en-US" sz="2800" dirty="0"/>
              <a:t>特征提取</a:t>
            </a:r>
            <a:endParaRPr lang="zh-CN" altLang="en-US" dirty="0"/>
          </a:p>
        </p:txBody>
      </p:sp>
      <p:sp>
        <p:nvSpPr>
          <p:cNvPr id="7" name="文本框 6">
            <a:extLst>
              <a:ext uri="{FF2B5EF4-FFF2-40B4-BE49-F238E27FC236}">
                <a16:creationId xmlns:a16="http://schemas.microsoft.com/office/drawing/2014/main" id="{36E03C80-5EDA-4CED-A047-0EEE4879600F}"/>
              </a:ext>
            </a:extLst>
          </p:cNvPr>
          <p:cNvSpPr txBox="1"/>
          <p:nvPr/>
        </p:nvSpPr>
        <p:spPr>
          <a:xfrm>
            <a:off x="7151268" y="4251037"/>
            <a:ext cx="1970411" cy="523220"/>
          </a:xfrm>
          <a:prstGeom prst="rect">
            <a:avLst/>
          </a:prstGeom>
          <a:noFill/>
        </p:spPr>
        <p:txBody>
          <a:bodyPr wrap="none" rtlCol="0">
            <a:spAutoFit/>
          </a:bodyPr>
          <a:lstStyle/>
          <a:p>
            <a:r>
              <a:rPr lang="en-US" altLang="zh-CN" sz="2800" dirty="0"/>
              <a:t>DBN</a:t>
            </a:r>
            <a:r>
              <a:rPr lang="zh-CN" altLang="en-US" sz="2800" dirty="0"/>
              <a:t>预训练</a:t>
            </a:r>
            <a:endParaRPr lang="zh-CN" altLang="en-US" dirty="0"/>
          </a:p>
        </p:txBody>
      </p:sp>
      <p:sp>
        <p:nvSpPr>
          <p:cNvPr id="8" name="文本框 7">
            <a:extLst>
              <a:ext uri="{FF2B5EF4-FFF2-40B4-BE49-F238E27FC236}">
                <a16:creationId xmlns:a16="http://schemas.microsoft.com/office/drawing/2014/main" id="{75ED44B5-953A-4A4C-A8CA-9A7B10493560}"/>
              </a:ext>
            </a:extLst>
          </p:cNvPr>
          <p:cNvSpPr txBox="1"/>
          <p:nvPr/>
        </p:nvSpPr>
        <p:spPr>
          <a:xfrm>
            <a:off x="10171247" y="5567218"/>
            <a:ext cx="1611339" cy="523220"/>
          </a:xfrm>
          <a:prstGeom prst="rect">
            <a:avLst/>
          </a:prstGeom>
          <a:noFill/>
        </p:spPr>
        <p:txBody>
          <a:bodyPr wrap="none" rtlCol="0">
            <a:spAutoFit/>
          </a:bodyPr>
          <a:lstStyle/>
          <a:p>
            <a:r>
              <a:rPr lang="en-US" altLang="zh-CN" sz="2800" dirty="0"/>
              <a:t>DBN</a:t>
            </a:r>
            <a:r>
              <a:rPr lang="zh-CN" altLang="en-US" sz="2800" dirty="0"/>
              <a:t>微调</a:t>
            </a:r>
            <a:endParaRPr lang="zh-CN" altLang="en-US" dirty="0"/>
          </a:p>
        </p:txBody>
      </p:sp>
      <p:cxnSp>
        <p:nvCxnSpPr>
          <p:cNvPr id="10" name="直接箭头连接符 9">
            <a:extLst>
              <a:ext uri="{FF2B5EF4-FFF2-40B4-BE49-F238E27FC236}">
                <a16:creationId xmlns:a16="http://schemas.microsoft.com/office/drawing/2014/main" id="{ED951008-E21E-4D1E-A3A5-129729817DB1}"/>
              </a:ext>
            </a:extLst>
          </p:cNvPr>
          <p:cNvCxnSpPr>
            <a:cxnSpLocks/>
            <a:stCxn id="5" idx="3"/>
            <a:endCxn id="6" idx="1"/>
          </p:cNvCxnSpPr>
          <p:nvPr/>
        </p:nvCxnSpPr>
        <p:spPr>
          <a:xfrm>
            <a:off x="4068554" y="2751076"/>
            <a:ext cx="478047" cy="6928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AA81579B-9DA1-4960-A801-1F6A2E1FAA2F}"/>
              </a:ext>
            </a:extLst>
          </p:cNvPr>
          <p:cNvCxnSpPr>
            <a:stCxn id="6" idx="3"/>
            <a:endCxn id="7" idx="1"/>
          </p:cNvCxnSpPr>
          <p:nvPr/>
        </p:nvCxnSpPr>
        <p:spPr>
          <a:xfrm>
            <a:off x="6167558" y="3443971"/>
            <a:ext cx="983710" cy="10686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3F7ABCE0-2BB8-4BAB-966F-FCDFA79FDA18}"/>
              </a:ext>
            </a:extLst>
          </p:cNvPr>
          <p:cNvCxnSpPr>
            <a:stCxn id="7" idx="3"/>
            <a:endCxn id="8" idx="1"/>
          </p:cNvCxnSpPr>
          <p:nvPr/>
        </p:nvCxnSpPr>
        <p:spPr>
          <a:xfrm>
            <a:off x="9121679" y="4512647"/>
            <a:ext cx="1049568" cy="13161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69B13F19-5F0B-4251-BB86-5EE978062AEA}"/>
              </a:ext>
            </a:extLst>
          </p:cNvPr>
          <p:cNvSpPr txBox="1"/>
          <p:nvPr/>
        </p:nvSpPr>
        <p:spPr>
          <a:xfrm>
            <a:off x="4253625" y="2782053"/>
            <a:ext cx="1569660" cy="369332"/>
          </a:xfrm>
          <a:prstGeom prst="rect">
            <a:avLst/>
          </a:prstGeom>
          <a:noFill/>
        </p:spPr>
        <p:txBody>
          <a:bodyPr wrap="none" rtlCol="0">
            <a:spAutoFit/>
          </a:bodyPr>
          <a:lstStyle/>
          <a:p>
            <a:r>
              <a:rPr lang="zh-CN" altLang="en-US" dirty="0"/>
              <a:t>降噪后的数据</a:t>
            </a:r>
          </a:p>
        </p:txBody>
      </p:sp>
      <p:sp>
        <p:nvSpPr>
          <p:cNvPr id="16" name="文本框 15">
            <a:extLst>
              <a:ext uri="{FF2B5EF4-FFF2-40B4-BE49-F238E27FC236}">
                <a16:creationId xmlns:a16="http://schemas.microsoft.com/office/drawing/2014/main" id="{95276285-1DD3-4330-A89A-CDD145AE075A}"/>
              </a:ext>
            </a:extLst>
          </p:cNvPr>
          <p:cNvSpPr txBox="1"/>
          <p:nvPr/>
        </p:nvSpPr>
        <p:spPr>
          <a:xfrm>
            <a:off x="6622918" y="3664637"/>
            <a:ext cx="1338828" cy="369332"/>
          </a:xfrm>
          <a:prstGeom prst="rect">
            <a:avLst/>
          </a:prstGeom>
          <a:noFill/>
        </p:spPr>
        <p:txBody>
          <a:bodyPr wrap="none" rtlCol="0">
            <a:spAutoFit/>
          </a:bodyPr>
          <a:lstStyle/>
          <a:p>
            <a:r>
              <a:rPr lang="zh-CN" altLang="en-US" dirty="0"/>
              <a:t>提取的特征</a:t>
            </a:r>
          </a:p>
        </p:txBody>
      </p:sp>
      <p:sp>
        <p:nvSpPr>
          <p:cNvPr id="17" name="文本框 16">
            <a:extLst>
              <a:ext uri="{FF2B5EF4-FFF2-40B4-BE49-F238E27FC236}">
                <a16:creationId xmlns:a16="http://schemas.microsoft.com/office/drawing/2014/main" id="{A253AA0B-EB29-4A51-9457-B3CB22421CF0}"/>
              </a:ext>
            </a:extLst>
          </p:cNvPr>
          <p:cNvSpPr txBox="1"/>
          <p:nvPr/>
        </p:nvSpPr>
        <p:spPr>
          <a:xfrm>
            <a:off x="9575801" y="4882415"/>
            <a:ext cx="1800493" cy="369332"/>
          </a:xfrm>
          <a:prstGeom prst="rect">
            <a:avLst/>
          </a:prstGeom>
          <a:noFill/>
        </p:spPr>
        <p:txBody>
          <a:bodyPr wrap="none" rtlCol="0">
            <a:spAutoFit/>
          </a:bodyPr>
          <a:lstStyle/>
          <a:p>
            <a:r>
              <a:rPr lang="zh-CN" altLang="en-US" dirty="0"/>
              <a:t>训练得到的参数</a:t>
            </a:r>
          </a:p>
        </p:txBody>
      </p:sp>
      <p:sp>
        <p:nvSpPr>
          <p:cNvPr id="19" name="文本框 18">
            <a:extLst>
              <a:ext uri="{FF2B5EF4-FFF2-40B4-BE49-F238E27FC236}">
                <a16:creationId xmlns:a16="http://schemas.microsoft.com/office/drawing/2014/main" id="{4D6CF06E-48B2-4119-BE00-F4755072EB06}"/>
              </a:ext>
            </a:extLst>
          </p:cNvPr>
          <p:cNvSpPr txBox="1"/>
          <p:nvPr/>
        </p:nvSpPr>
        <p:spPr>
          <a:xfrm>
            <a:off x="951358" y="1590046"/>
            <a:ext cx="1620957" cy="523220"/>
          </a:xfrm>
          <a:prstGeom prst="rect">
            <a:avLst/>
          </a:prstGeom>
          <a:noFill/>
        </p:spPr>
        <p:txBody>
          <a:bodyPr wrap="none" rtlCol="0">
            <a:spAutoFit/>
          </a:bodyPr>
          <a:lstStyle/>
          <a:p>
            <a:r>
              <a:rPr lang="zh-CN" altLang="en-US" sz="2800" dirty="0"/>
              <a:t>原始数据</a:t>
            </a:r>
            <a:endParaRPr lang="zh-CN" altLang="en-US" dirty="0"/>
          </a:p>
        </p:txBody>
      </p:sp>
      <p:cxnSp>
        <p:nvCxnSpPr>
          <p:cNvPr id="20" name="直接箭头连接符 19">
            <a:extLst>
              <a:ext uri="{FF2B5EF4-FFF2-40B4-BE49-F238E27FC236}">
                <a16:creationId xmlns:a16="http://schemas.microsoft.com/office/drawing/2014/main" id="{26482D3B-D6C2-4E5B-8332-2E076FC4CE32}"/>
              </a:ext>
            </a:extLst>
          </p:cNvPr>
          <p:cNvCxnSpPr>
            <a:cxnSpLocks/>
            <a:stCxn id="19" idx="3"/>
            <a:endCxn id="5" idx="0"/>
          </p:cNvCxnSpPr>
          <p:nvPr/>
        </p:nvCxnSpPr>
        <p:spPr>
          <a:xfrm>
            <a:off x="2572315" y="1851656"/>
            <a:ext cx="506225" cy="6378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连接符: 肘形 28">
            <a:extLst>
              <a:ext uri="{FF2B5EF4-FFF2-40B4-BE49-F238E27FC236}">
                <a16:creationId xmlns:a16="http://schemas.microsoft.com/office/drawing/2014/main" id="{D66DE207-E63D-4746-8B60-C7995B3670E6}"/>
              </a:ext>
            </a:extLst>
          </p:cNvPr>
          <p:cNvCxnSpPr>
            <a:stCxn id="19" idx="1"/>
            <a:endCxn id="6" idx="1"/>
          </p:cNvCxnSpPr>
          <p:nvPr/>
        </p:nvCxnSpPr>
        <p:spPr>
          <a:xfrm rot="10800000" flipH="1" flipV="1">
            <a:off x="951357" y="1851655"/>
            <a:ext cx="3595243" cy="1592315"/>
          </a:xfrm>
          <a:prstGeom prst="bentConnector3">
            <a:avLst>
              <a:gd name="adj1" fmla="val -635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0097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A8F3C45-7A70-4466-96E6-7C0DDA8A1431}"/>
              </a:ext>
            </a:extLst>
          </p:cNvPr>
          <p:cNvSpPr>
            <a:spLocks noGrp="1"/>
          </p:cNvSpPr>
          <p:nvPr>
            <p:ph type="title"/>
          </p:nvPr>
        </p:nvSpPr>
        <p:spPr>
          <a:xfrm>
            <a:off x="0" y="0"/>
            <a:ext cx="10515600" cy="1325563"/>
          </a:xfrm>
        </p:spPr>
        <p:txBody>
          <a:bodyPr/>
          <a:lstStyle/>
          <a:p>
            <a:r>
              <a:rPr lang="zh-CN" altLang="en-US" b="1" dirty="0"/>
              <a:t>数据预处理</a:t>
            </a:r>
          </a:p>
        </p:txBody>
      </p:sp>
      <p:pic>
        <p:nvPicPr>
          <p:cNvPr id="5" name="图片 4">
            <a:extLst>
              <a:ext uri="{FF2B5EF4-FFF2-40B4-BE49-F238E27FC236}">
                <a16:creationId xmlns:a16="http://schemas.microsoft.com/office/drawing/2014/main" id="{3C03A52A-0C51-40E4-8A6A-2C531C8D86F6}"/>
              </a:ext>
            </a:extLst>
          </p:cNvPr>
          <p:cNvPicPr/>
          <p:nvPr/>
        </p:nvPicPr>
        <p:blipFill>
          <a:blip r:embed="rId2"/>
          <a:stretch>
            <a:fillRect/>
          </a:stretch>
        </p:blipFill>
        <p:spPr>
          <a:xfrm>
            <a:off x="821690" y="2105111"/>
            <a:ext cx="5274310" cy="2981960"/>
          </a:xfrm>
          <a:prstGeom prst="rect">
            <a:avLst/>
          </a:prstGeom>
        </p:spPr>
      </p:pic>
      <p:pic>
        <p:nvPicPr>
          <p:cNvPr id="6" name="图片 5">
            <a:extLst>
              <a:ext uri="{FF2B5EF4-FFF2-40B4-BE49-F238E27FC236}">
                <a16:creationId xmlns:a16="http://schemas.microsoft.com/office/drawing/2014/main" id="{26786016-F9ED-4D5B-8E5B-96D04215C72D}"/>
              </a:ext>
            </a:extLst>
          </p:cNvPr>
          <p:cNvPicPr/>
          <p:nvPr/>
        </p:nvPicPr>
        <p:blipFill>
          <a:blip r:embed="rId3"/>
          <a:stretch>
            <a:fillRect/>
          </a:stretch>
        </p:blipFill>
        <p:spPr>
          <a:xfrm>
            <a:off x="6294409" y="2119456"/>
            <a:ext cx="5274310" cy="2998470"/>
          </a:xfrm>
          <a:prstGeom prst="rect">
            <a:avLst/>
          </a:prstGeom>
        </p:spPr>
      </p:pic>
    </p:spTree>
    <p:extLst>
      <p:ext uri="{BB962C8B-B14F-4D97-AF65-F5344CB8AC3E}">
        <p14:creationId xmlns:p14="http://schemas.microsoft.com/office/powerpoint/2010/main" val="2104449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9A8E646-370C-409A-BA96-1E2856A0AD60}"/>
              </a:ext>
            </a:extLst>
          </p:cNvPr>
          <p:cNvSpPr/>
          <p:nvPr/>
        </p:nvSpPr>
        <p:spPr>
          <a:xfrm>
            <a:off x="0" y="1093685"/>
            <a:ext cx="12098693" cy="1200329"/>
          </a:xfrm>
          <a:prstGeom prst="rect">
            <a:avLst/>
          </a:prstGeom>
        </p:spPr>
        <p:txBody>
          <a:bodyPr wrap="square">
            <a:spAutoFit/>
          </a:bodyPr>
          <a:lstStyle/>
          <a:p>
            <a:pPr algn="just">
              <a:spcAft>
                <a:spcPts val="0"/>
              </a:spcAft>
            </a:pPr>
            <a:r>
              <a:rPr lang="zh-CN" altLang="zh-CN" kern="100" dirty="0">
                <a:latin typeface="等线" panose="02010600030101010101" pitchFamily="2" charset="-122"/>
                <a:cs typeface="Times New Roman" panose="02020603050405020304" pitchFamily="18" charset="0"/>
              </a:rPr>
              <a:t>将数据分为</a:t>
            </a:r>
            <a:r>
              <a:rPr lang="en-US" altLang="zh-CN" kern="100" dirty="0">
                <a:latin typeface="等线" panose="02010600030101010101" pitchFamily="2" charset="-122"/>
                <a:cs typeface="Times New Roman" panose="02020603050405020304" pitchFamily="18" charset="0"/>
              </a:rPr>
              <a:t>ABCD</a:t>
            </a:r>
            <a:r>
              <a:rPr lang="zh-CN" altLang="zh-CN" kern="100" dirty="0">
                <a:latin typeface="等线" panose="02010600030101010101" pitchFamily="2" charset="-122"/>
                <a:cs typeface="Times New Roman" panose="02020603050405020304" pitchFamily="18" charset="0"/>
              </a:rPr>
              <a:t>四类，</a:t>
            </a:r>
            <a:r>
              <a:rPr lang="en-US" altLang="zh-CN" kern="100" dirty="0">
                <a:latin typeface="等线" panose="02010600030101010101" pitchFamily="2" charset="-122"/>
                <a:cs typeface="Times New Roman" panose="02020603050405020304" pitchFamily="18" charset="0"/>
              </a:rPr>
              <a:t>ABC</a:t>
            </a:r>
            <a:r>
              <a:rPr lang="zh-CN" altLang="zh-CN" kern="100" dirty="0">
                <a:latin typeface="等线" panose="02010600030101010101" pitchFamily="2" charset="-122"/>
                <a:cs typeface="Times New Roman" panose="02020603050405020304" pitchFamily="18" charset="0"/>
              </a:rPr>
              <a:t>对应不同负荷</a:t>
            </a:r>
            <a:r>
              <a:rPr lang="zh-CN" altLang="en-US" kern="100" dirty="0">
                <a:latin typeface="等线" panose="02010600030101010101" pitchFamily="2" charset="-122"/>
                <a:cs typeface="Times New Roman" panose="02020603050405020304" pitchFamily="18" charset="0"/>
              </a:rPr>
              <a:t>（</a:t>
            </a:r>
            <a:r>
              <a:rPr lang="en-US" altLang="zh-CN" kern="100" dirty="0">
                <a:latin typeface="等线" panose="02010600030101010101" pitchFamily="2" charset="-122"/>
                <a:cs typeface="Times New Roman" panose="02020603050405020304" pitchFamily="18" charset="0"/>
              </a:rPr>
              <a:t>0-2hp</a:t>
            </a:r>
            <a:r>
              <a:rPr lang="zh-CN" altLang="en-US" kern="100" dirty="0">
                <a:latin typeface="等线" panose="02010600030101010101" pitchFamily="2" charset="-122"/>
                <a:cs typeface="Times New Roman" panose="02020603050405020304" pitchFamily="18" charset="0"/>
              </a:rPr>
              <a:t>）</a:t>
            </a:r>
            <a:r>
              <a:rPr lang="zh-CN" altLang="zh-CN" kern="100" dirty="0">
                <a:latin typeface="等线" panose="02010600030101010101" pitchFamily="2" charset="-122"/>
                <a:cs typeface="Times New Roman" panose="02020603050405020304" pitchFamily="18" charset="0"/>
              </a:rPr>
              <a:t>，</a:t>
            </a:r>
            <a:r>
              <a:rPr lang="en-US" altLang="zh-CN" kern="100" dirty="0">
                <a:latin typeface="等线" panose="02010600030101010101" pitchFamily="2" charset="-122"/>
                <a:cs typeface="Times New Roman" panose="02020603050405020304" pitchFamily="18" charset="0"/>
              </a:rPr>
              <a:t>D</a:t>
            </a:r>
            <a:r>
              <a:rPr lang="zh-CN" altLang="zh-CN" kern="100" dirty="0">
                <a:latin typeface="等线" panose="02010600030101010101" pitchFamily="2" charset="-122"/>
                <a:cs typeface="Times New Roman" panose="02020603050405020304" pitchFamily="18" charset="0"/>
              </a:rPr>
              <a:t>为三者总和。以</a:t>
            </a:r>
            <a:r>
              <a:rPr lang="en-US" altLang="zh-CN" kern="100" dirty="0">
                <a:latin typeface="等线" panose="02010600030101010101" pitchFamily="2" charset="-122"/>
                <a:cs typeface="Times New Roman" panose="02020603050405020304" pitchFamily="18" charset="0"/>
              </a:rPr>
              <a:t>2048</a:t>
            </a:r>
            <a:r>
              <a:rPr lang="zh-CN" altLang="zh-CN" kern="100" dirty="0">
                <a:latin typeface="等线" panose="02010600030101010101" pitchFamily="2" charset="-122"/>
                <a:cs typeface="Times New Roman" panose="02020603050405020304" pitchFamily="18" charset="0"/>
              </a:rPr>
              <a:t>个点的窗口处理数据，每种负荷的每种故障类型可得到</a:t>
            </a:r>
            <a:r>
              <a:rPr lang="en-US" altLang="zh-CN" kern="100" dirty="0">
                <a:latin typeface="等线" panose="02010600030101010101" pitchFamily="2" charset="-122"/>
                <a:cs typeface="Times New Roman" panose="02020603050405020304" pitchFamily="18" charset="0"/>
              </a:rPr>
              <a:t>50</a:t>
            </a:r>
            <a:r>
              <a:rPr lang="zh-CN" altLang="zh-CN" kern="100" dirty="0">
                <a:latin typeface="等线" panose="02010600030101010101" pitchFamily="2" charset="-122"/>
                <a:cs typeface="Times New Roman" panose="02020603050405020304" pitchFamily="18" charset="0"/>
              </a:rPr>
              <a:t>个，共</a:t>
            </a:r>
            <a:r>
              <a:rPr lang="en-US" altLang="zh-CN" kern="100" dirty="0">
                <a:latin typeface="等线" panose="02010600030101010101" pitchFamily="2" charset="-122"/>
                <a:cs typeface="Times New Roman" panose="02020603050405020304" pitchFamily="18" charset="0"/>
              </a:rPr>
              <a:t>10</a:t>
            </a:r>
            <a:r>
              <a:rPr lang="zh-CN" altLang="zh-CN" kern="100" dirty="0">
                <a:latin typeface="等线" panose="02010600030101010101" pitchFamily="2" charset="-122"/>
                <a:cs typeface="Times New Roman" panose="02020603050405020304" pitchFamily="18" charset="0"/>
              </a:rPr>
              <a:t>种故障类型，则共有</a:t>
            </a:r>
            <a:r>
              <a:rPr lang="en-US" altLang="zh-CN" kern="100" dirty="0">
                <a:latin typeface="等线" panose="02010600030101010101" pitchFamily="2" charset="-122"/>
                <a:cs typeface="Times New Roman" panose="02020603050405020304" pitchFamily="18" charset="0"/>
              </a:rPr>
              <a:t>1500</a:t>
            </a:r>
            <a:r>
              <a:rPr lang="zh-CN" altLang="zh-CN" kern="100" dirty="0">
                <a:latin typeface="等线" panose="02010600030101010101" pitchFamily="2" charset="-122"/>
                <a:cs typeface="Times New Roman" panose="02020603050405020304" pitchFamily="18" charset="0"/>
              </a:rPr>
              <a:t>条数据，</a:t>
            </a:r>
            <a:r>
              <a:rPr lang="zh-CN" altLang="en-US" kern="100" dirty="0">
                <a:latin typeface="等线" panose="02010600030101010101" pitchFamily="2" charset="-122"/>
                <a:cs typeface="Times New Roman" panose="02020603050405020304" pitchFamily="18" charset="0"/>
              </a:rPr>
              <a:t>此处参考了论文</a:t>
            </a:r>
            <a:r>
              <a:rPr lang="en-US" altLang="zh-CN" kern="100" dirty="0">
                <a:latin typeface="等线" panose="02010600030101010101" pitchFamily="2" charset="-122"/>
                <a:cs typeface="Times New Roman" panose="02020603050405020304" pitchFamily="18" charset="0"/>
              </a:rPr>
              <a:t>《</a:t>
            </a:r>
            <a:r>
              <a:rPr lang="zh-CN" altLang="en-US" dirty="0"/>
              <a:t>基于</a:t>
            </a:r>
            <a:r>
              <a:rPr lang="en-US" altLang="zh-CN" dirty="0"/>
              <a:t>DBN</a:t>
            </a:r>
            <a:r>
              <a:rPr lang="zh-CN" altLang="en-US" dirty="0"/>
              <a:t>的故障特征提取及诊断方法研究</a:t>
            </a:r>
            <a:r>
              <a:rPr lang="en-US" altLang="zh-CN" kern="100" dirty="0">
                <a:latin typeface="等线" panose="02010600030101010101" pitchFamily="2" charset="-122"/>
                <a:cs typeface="Times New Roman" panose="02020603050405020304" pitchFamily="18" charset="0"/>
              </a:rPr>
              <a:t>》</a:t>
            </a:r>
            <a:r>
              <a:rPr lang="zh-CN" altLang="en-US" kern="100" dirty="0">
                <a:latin typeface="等线" panose="02010600030101010101" pitchFamily="2" charset="-122"/>
                <a:cs typeface="Times New Roman" panose="02020603050405020304" pitchFamily="18" charset="0"/>
              </a:rPr>
              <a:t>。</a:t>
            </a:r>
            <a:r>
              <a:rPr lang="zh-CN" altLang="zh-CN" kern="100" dirty="0">
                <a:latin typeface="等线" panose="02010600030101010101" pitchFamily="2" charset="-122"/>
                <a:cs typeface="Times New Roman" panose="02020603050405020304" pitchFamily="18" charset="0"/>
              </a:rPr>
              <a:t>根据下表计算每条数据的前</a:t>
            </a:r>
            <a:r>
              <a:rPr lang="en-US" altLang="zh-CN" kern="100" dirty="0">
                <a:latin typeface="等线" panose="02010600030101010101" pitchFamily="2" charset="-122"/>
                <a:cs typeface="Times New Roman" panose="02020603050405020304" pitchFamily="18" charset="0"/>
              </a:rPr>
              <a:t>17</a:t>
            </a:r>
            <a:r>
              <a:rPr lang="zh-CN" altLang="zh-CN" kern="100" dirty="0">
                <a:latin typeface="等线" panose="02010600030101010101" pitchFamily="2" charset="-122"/>
                <a:cs typeface="Times New Roman" panose="02020603050405020304" pitchFamily="18" charset="0"/>
              </a:rPr>
              <a:t>种特征（</a:t>
            </a:r>
            <a:r>
              <a:rPr lang="zh-CN" altLang="en-US" kern="100" dirty="0">
                <a:latin typeface="等线" panose="02010600030101010101" pitchFamily="2" charset="-122"/>
                <a:cs typeface="Times New Roman" panose="02020603050405020304" pitchFamily="18" charset="0"/>
              </a:rPr>
              <a:t>降</a:t>
            </a:r>
            <a:r>
              <a:rPr lang="zh-CN" altLang="zh-CN" kern="100" dirty="0">
                <a:latin typeface="等线" panose="02010600030101010101" pitchFamily="2" charset="-122"/>
                <a:cs typeface="Times New Roman" panose="02020603050405020304" pitchFamily="18" charset="0"/>
              </a:rPr>
              <a:t>噪后，暂未加上未去噪时的特征）</a:t>
            </a:r>
            <a:r>
              <a:rPr lang="zh-CN" altLang="en-US" kern="100" dirty="0">
                <a:latin typeface="等线" panose="02010600030101010101" pitchFamily="2" charset="-122"/>
                <a:cs typeface="Times New Roman" panose="02020603050405020304" pitchFamily="18" charset="0"/>
              </a:rPr>
              <a:t>，再加上一个波形熵。</a:t>
            </a:r>
            <a:endParaRPr lang="en-US" altLang="zh-CN" kern="100" dirty="0">
              <a:latin typeface="等线" panose="02010600030101010101" pitchFamily="2" charset="-122"/>
              <a:cs typeface="Times New Roman" panose="02020603050405020304" pitchFamily="18" charset="0"/>
            </a:endParaRPr>
          </a:p>
          <a:p>
            <a:pPr algn="just">
              <a:spcAft>
                <a:spcPts val="0"/>
              </a:spcAft>
            </a:pPr>
            <a:r>
              <a:rPr lang="zh-CN" altLang="en-US" kern="100" dirty="0">
                <a:solidFill>
                  <a:srgbClr val="FF0000"/>
                </a:solidFill>
                <a:latin typeface="等线" panose="02010600030101010101" pitchFamily="2" charset="-122"/>
                <a:cs typeface="Times New Roman" panose="02020603050405020304" pitchFamily="18" charset="0"/>
              </a:rPr>
              <a:t>注意我们需要加上原始数据的特征，因为在降噪中可能滤去了有用的信号。</a:t>
            </a:r>
            <a:endParaRPr lang="zh-CN" altLang="zh-CN" kern="100" dirty="0">
              <a:solidFill>
                <a:srgbClr val="FF0000"/>
              </a:solidFill>
              <a:latin typeface="等线"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E8836F7A-41EE-46C9-A333-1380955F398C}"/>
              </a:ext>
            </a:extLst>
          </p:cNvPr>
          <p:cNvPicPr/>
          <p:nvPr/>
        </p:nvPicPr>
        <p:blipFill>
          <a:blip r:embed="rId2"/>
          <a:stretch>
            <a:fillRect/>
          </a:stretch>
        </p:blipFill>
        <p:spPr>
          <a:xfrm>
            <a:off x="572324" y="2294014"/>
            <a:ext cx="10781476" cy="4592537"/>
          </a:xfrm>
          <a:prstGeom prst="rect">
            <a:avLst/>
          </a:prstGeom>
        </p:spPr>
      </p:pic>
      <p:sp>
        <p:nvSpPr>
          <p:cNvPr id="6" name="标题 3">
            <a:extLst>
              <a:ext uri="{FF2B5EF4-FFF2-40B4-BE49-F238E27FC236}">
                <a16:creationId xmlns:a16="http://schemas.microsoft.com/office/drawing/2014/main" id="{721B242D-120C-4E61-A3A1-37548B3CD1AB}"/>
              </a:ext>
            </a:extLst>
          </p:cNvPr>
          <p:cNvSpPr txBox="1">
            <a:spLocks/>
          </p:cNvSpPr>
          <p:nvPr/>
        </p:nvSpPr>
        <p:spPr>
          <a:xfrm>
            <a:off x="0" y="0"/>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t>特征提取</a:t>
            </a:r>
          </a:p>
        </p:txBody>
      </p:sp>
    </p:spTree>
    <p:extLst>
      <p:ext uri="{BB962C8B-B14F-4D97-AF65-F5344CB8AC3E}">
        <p14:creationId xmlns:p14="http://schemas.microsoft.com/office/powerpoint/2010/main" val="1391565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975A41D3-DEB8-4A5B-95FB-8C67E0E1CEC3}"/>
              </a:ext>
            </a:extLst>
          </p:cNvPr>
          <p:cNvPicPr>
            <a:picLocks noChangeAspect="1"/>
          </p:cNvPicPr>
          <p:nvPr/>
        </p:nvPicPr>
        <p:blipFill>
          <a:blip r:embed="rId2"/>
          <a:stretch>
            <a:fillRect/>
          </a:stretch>
        </p:blipFill>
        <p:spPr>
          <a:xfrm>
            <a:off x="9236" y="742824"/>
            <a:ext cx="12192000" cy="6126721"/>
          </a:xfrm>
          <a:prstGeom prst="rect">
            <a:avLst/>
          </a:prstGeom>
        </p:spPr>
      </p:pic>
      <p:sp>
        <p:nvSpPr>
          <p:cNvPr id="3" name="文本框 2">
            <a:extLst>
              <a:ext uri="{FF2B5EF4-FFF2-40B4-BE49-F238E27FC236}">
                <a16:creationId xmlns:a16="http://schemas.microsoft.com/office/drawing/2014/main" id="{4E92E0F0-22EB-4751-82F1-E36B1C9563DA}"/>
              </a:ext>
            </a:extLst>
          </p:cNvPr>
          <p:cNvSpPr txBox="1"/>
          <p:nvPr/>
        </p:nvSpPr>
        <p:spPr>
          <a:xfrm>
            <a:off x="83127" y="258619"/>
            <a:ext cx="4108817" cy="369332"/>
          </a:xfrm>
          <a:prstGeom prst="rect">
            <a:avLst/>
          </a:prstGeom>
          <a:noFill/>
        </p:spPr>
        <p:txBody>
          <a:bodyPr wrap="none" rtlCol="0">
            <a:spAutoFit/>
          </a:bodyPr>
          <a:lstStyle/>
          <a:p>
            <a:r>
              <a:rPr lang="zh-CN" altLang="en-US" dirty="0"/>
              <a:t>左半图为降噪数据，右半图为原始数据</a:t>
            </a:r>
          </a:p>
        </p:txBody>
      </p:sp>
      <p:sp>
        <p:nvSpPr>
          <p:cNvPr id="4" name="矩形 3">
            <a:extLst>
              <a:ext uri="{FF2B5EF4-FFF2-40B4-BE49-F238E27FC236}">
                <a16:creationId xmlns:a16="http://schemas.microsoft.com/office/drawing/2014/main" id="{786F7823-506D-4CC8-8575-BD6F15C02455}"/>
              </a:ext>
            </a:extLst>
          </p:cNvPr>
          <p:cNvSpPr/>
          <p:nvPr/>
        </p:nvSpPr>
        <p:spPr>
          <a:xfrm>
            <a:off x="0" y="1828801"/>
            <a:ext cx="12192000" cy="42487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52851512-059C-4431-A704-03F0BCCA189A}"/>
              </a:ext>
            </a:extLst>
          </p:cNvPr>
          <p:cNvSpPr/>
          <p:nvPr/>
        </p:nvSpPr>
        <p:spPr>
          <a:xfrm>
            <a:off x="0" y="5417128"/>
            <a:ext cx="12192000" cy="42487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03016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mg-blog.csdn.net/20161213124220124?watermark/2/text/aHR0cDovL2Jsb2cuY3Nkbi5uZXQvYTgxOTgyNTI5NA==/font/5a6L5L2T/fontsize/400/fill/I0JBQkFCMA==/dissolve/70/gravity/SouthEast">
            <a:extLst>
              <a:ext uri="{FF2B5EF4-FFF2-40B4-BE49-F238E27FC236}">
                <a16:creationId xmlns:a16="http://schemas.microsoft.com/office/drawing/2014/main" id="{082ED7CC-486B-4A61-9F0A-A020226F59E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533" t="2085" r="6229" b="3052"/>
          <a:stretch/>
        </p:blipFill>
        <p:spPr bwMode="auto">
          <a:xfrm>
            <a:off x="3583708" y="914400"/>
            <a:ext cx="4710547" cy="4978400"/>
          </a:xfrm>
          <a:prstGeom prst="rect">
            <a:avLst/>
          </a:prstGeom>
          <a:noFill/>
          <a:extLst>
            <a:ext uri="{909E8E84-426E-40DD-AFC4-6F175D3DCCD1}">
              <a14:hiddenFill xmlns:a14="http://schemas.microsoft.com/office/drawing/2010/main">
                <a:solidFill>
                  <a:srgbClr val="FFFFFF"/>
                </a:solidFill>
              </a14:hiddenFill>
            </a:ext>
          </a:extLst>
        </p:spPr>
      </p:pic>
      <p:sp>
        <p:nvSpPr>
          <p:cNvPr id="3" name="标题 3">
            <a:extLst>
              <a:ext uri="{FF2B5EF4-FFF2-40B4-BE49-F238E27FC236}">
                <a16:creationId xmlns:a16="http://schemas.microsoft.com/office/drawing/2014/main" id="{AC8DD036-330F-492C-B2DA-09BF7055BF2F}"/>
              </a:ext>
            </a:extLst>
          </p:cNvPr>
          <p:cNvSpPr txBox="1">
            <a:spLocks/>
          </p:cNvSpPr>
          <p:nvPr/>
        </p:nvSpPr>
        <p:spPr>
          <a:xfrm>
            <a:off x="0" y="0"/>
            <a:ext cx="10515600" cy="61312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b="1" dirty="0"/>
              <a:t>DBN</a:t>
            </a:r>
            <a:r>
              <a:rPr lang="zh-CN" altLang="en-US" b="1" dirty="0"/>
              <a:t>结构</a:t>
            </a:r>
            <a:endParaRPr lang="en-US" altLang="zh-CN" b="1" dirty="0"/>
          </a:p>
        </p:txBody>
      </p:sp>
    </p:spTree>
    <p:extLst>
      <p:ext uri="{BB962C8B-B14F-4D97-AF65-F5344CB8AC3E}">
        <p14:creationId xmlns:p14="http://schemas.microsoft.com/office/powerpoint/2010/main" val="1130164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3">
            <a:extLst>
              <a:ext uri="{FF2B5EF4-FFF2-40B4-BE49-F238E27FC236}">
                <a16:creationId xmlns:a16="http://schemas.microsoft.com/office/drawing/2014/main" id="{EAC34EAE-F88A-4E69-A18B-1BE61B8A7E4F}"/>
              </a:ext>
            </a:extLst>
          </p:cNvPr>
          <p:cNvSpPr txBox="1">
            <a:spLocks/>
          </p:cNvSpPr>
          <p:nvPr/>
        </p:nvSpPr>
        <p:spPr>
          <a:xfrm>
            <a:off x="0" y="0"/>
            <a:ext cx="10515600" cy="289450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t>为什么要用</a:t>
            </a:r>
            <a:r>
              <a:rPr lang="en-US" altLang="zh-CN" b="1" dirty="0"/>
              <a:t>DBN</a:t>
            </a:r>
            <a:r>
              <a:rPr lang="zh-CN" altLang="en-US" b="1" dirty="0"/>
              <a:t>？</a:t>
            </a:r>
            <a:endParaRPr lang="en-US" altLang="zh-CN" b="1" dirty="0"/>
          </a:p>
          <a:p>
            <a:endParaRPr lang="en-US" altLang="zh-CN" b="1" dirty="0"/>
          </a:p>
          <a:p>
            <a:r>
              <a:rPr lang="zh-CN" altLang="en-US" sz="2800" dirty="0"/>
              <a:t>传统</a:t>
            </a:r>
            <a:r>
              <a:rPr lang="en-US" altLang="zh-CN" sz="2800" dirty="0"/>
              <a:t>BP</a:t>
            </a:r>
            <a:r>
              <a:rPr lang="zh-CN" altLang="en-US" sz="2800" dirty="0"/>
              <a:t>算法的缺陷：</a:t>
            </a:r>
            <a:endParaRPr lang="en-US" altLang="zh-CN" sz="2800" dirty="0"/>
          </a:p>
          <a:p>
            <a:r>
              <a:rPr lang="zh-CN" altLang="en-US" sz="2800" dirty="0"/>
              <a:t>（</a:t>
            </a:r>
            <a:r>
              <a:rPr lang="en-US" altLang="zh-CN" sz="2800" dirty="0"/>
              <a:t>1</a:t>
            </a:r>
            <a:r>
              <a:rPr lang="zh-CN" altLang="en-US" sz="2800" dirty="0"/>
              <a:t>）需要为训练提供一个有</a:t>
            </a:r>
            <a:r>
              <a:rPr lang="zh-CN" altLang="en-US" sz="2800" dirty="0">
                <a:solidFill>
                  <a:srgbClr val="FF0000"/>
                </a:solidFill>
              </a:rPr>
              <a:t>标签</a:t>
            </a:r>
            <a:r>
              <a:rPr lang="zh-CN" altLang="en-US" sz="2800" dirty="0"/>
              <a:t>的样本集；</a:t>
            </a:r>
          </a:p>
          <a:p>
            <a:r>
              <a:rPr lang="zh-CN" altLang="en-US" sz="2800" dirty="0"/>
              <a:t>（</a:t>
            </a:r>
            <a:r>
              <a:rPr lang="en-US" altLang="zh-CN" sz="2800" dirty="0"/>
              <a:t>2</a:t>
            </a:r>
            <a:r>
              <a:rPr lang="zh-CN" altLang="en-US" sz="2800" dirty="0"/>
              <a:t>）学习过程</a:t>
            </a:r>
            <a:r>
              <a:rPr lang="zh-CN" altLang="en-US" sz="2800" dirty="0">
                <a:solidFill>
                  <a:srgbClr val="FF0000"/>
                </a:solidFill>
              </a:rPr>
              <a:t>较慢</a:t>
            </a:r>
            <a:r>
              <a:rPr lang="zh-CN" altLang="en-US" sz="2800" dirty="0"/>
              <a:t>；</a:t>
            </a:r>
          </a:p>
          <a:p>
            <a:r>
              <a:rPr lang="zh-CN" altLang="en-US" sz="2800" dirty="0"/>
              <a:t>（</a:t>
            </a:r>
            <a:r>
              <a:rPr lang="en-US" altLang="zh-CN" sz="2800" dirty="0"/>
              <a:t>3</a:t>
            </a:r>
            <a:r>
              <a:rPr lang="zh-CN" altLang="en-US" sz="2800" dirty="0"/>
              <a:t>）不适当的参数选择会导致学习收敛于</a:t>
            </a:r>
            <a:r>
              <a:rPr lang="zh-CN" altLang="en-US" sz="2800" dirty="0">
                <a:solidFill>
                  <a:srgbClr val="FF0000"/>
                </a:solidFill>
              </a:rPr>
              <a:t>局部最优解</a:t>
            </a:r>
            <a:r>
              <a:rPr lang="zh-CN" altLang="en-US" sz="2800" dirty="0"/>
              <a:t>。</a:t>
            </a:r>
          </a:p>
        </p:txBody>
      </p:sp>
      <p:sp>
        <p:nvSpPr>
          <p:cNvPr id="7" name="矩形 6">
            <a:extLst>
              <a:ext uri="{FF2B5EF4-FFF2-40B4-BE49-F238E27FC236}">
                <a16:creationId xmlns:a16="http://schemas.microsoft.com/office/drawing/2014/main" id="{50CD21B8-0950-4E11-9A19-5934F27697DC}"/>
              </a:ext>
            </a:extLst>
          </p:cNvPr>
          <p:cNvSpPr/>
          <p:nvPr/>
        </p:nvSpPr>
        <p:spPr>
          <a:xfrm>
            <a:off x="0" y="3318570"/>
            <a:ext cx="12192000" cy="3539430"/>
          </a:xfrm>
          <a:prstGeom prst="rect">
            <a:avLst/>
          </a:prstGeom>
          <a:ln>
            <a:noFill/>
          </a:ln>
        </p:spPr>
        <p:txBody>
          <a:bodyPr wrap="square">
            <a:spAutoFit/>
          </a:bodyPr>
          <a:lstStyle/>
          <a:p>
            <a:r>
              <a:rPr lang="zh-CN" altLang="en-US" sz="2800" dirty="0"/>
              <a:t>（</a:t>
            </a:r>
            <a:r>
              <a:rPr lang="en-US" altLang="zh-CN" sz="2800" dirty="0"/>
              <a:t>1</a:t>
            </a:r>
            <a:r>
              <a:rPr lang="zh-CN" altLang="en-US" sz="2800" dirty="0"/>
              <a:t>）通过一个</a:t>
            </a:r>
            <a:r>
              <a:rPr lang="zh-CN" altLang="en-US" sz="2800" dirty="0">
                <a:solidFill>
                  <a:srgbClr val="FF0000"/>
                </a:solidFill>
              </a:rPr>
              <a:t>非监督</a:t>
            </a:r>
            <a:r>
              <a:rPr lang="zh-CN" altLang="en-US" sz="2800" dirty="0"/>
              <a:t>贪婪逐层方法去预训练获得生成模型的权值。</a:t>
            </a:r>
            <a:endParaRPr lang="en-US" altLang="zh-CN" sz="2800" dirty="0"/>
          </a:p>
          <a:p>
            <a:r>
              <a:rPr lang="zh-CN" altLang="en-US" sz="2800" dirty="0"/>
              <a:t>（</a:t>
            </a:r>
            <a:r>
              <a:rPr lang="en-US" altLang="zh-CN" sz="2800" dirty="0"/>
              <a:t>2</a:t>
            </a:r>
            <a:r>
              <a:rPr lang="zh-CN" altLang="en-US" sz="2800" dirty="0"/>
              <a:t>）</a:t>
            </a:r>
            <a:r>
              <a:rPr lang="en-US" altLang="zh-CN" sz="2800" dirty="0"/>
              <a:t>Gibbs</a:t>
            </a:r>
            <a:r>
              <a:rPr lang="zh-CN" altLang="en-US" sz="2800" dirty="0"/>
              <a:t>采样使训练时间显著减少，因为只需要</a:t>
            </a:r>
            <a:r>
              <a:rPr lang="zh-CN" altLang="en-US" sz="2800" dirty="0">
                <a:solidFill>
                  <a:srgbClr val="FF0000"/>
                </a:solidFill>
              </a:rPr>
              <a:t>单个步骤</a:t>
            </a:r>
            <a:r>
              <a:rPr lang="zh-CN" altLang="en-US" sz="2800" dirty="0"/>
              <a:t>就可以接近最大似然学习。在预训练后，</a:t>
            </a:r>
            <a:r>
              <a:rPr lang="en-US" altLang="zh-CN" sz="2800" dirty="0"/>
              <a:t>DBN</a:t>
            </a:r>
            <a:r>
              <a:rPr lang="zh-CN" altLang="en-US" sz="2800" dirty="0"/>
              <a:t>可以通过利用带标签数据用</a:t>
            </a:r>
            <a:r>
              <a:rPr lang="en-US" altLang="zh-CN" sz="2800" dirty="0"/>
              <a:t>BP</a:t>
            </a:r>
            <a:r>
              <a:rPr lang="zh-CN" altLang="en-US" sz="2800" dirty="0"/>
              <a:t>算法去对判别性能做调整。</a:t>
            </a:r>
            <a:r>
              <a:rPr lang="en-US" altLang="zh-CN" sz="2800" dirty="0"/>
              <a:t>DBNs</a:t>
            </a:r>
            <a:r>
              <a:rPr lang="zh-CN" altLang="en-US" sz="2800" dirty="0"/>
              <a:t>的</a:t>
            </a:r>
            <a:r>
              <a:rPr lang="en-US" altLang="zh-CN" sz="2800" dirty="0"/>
              <a:t>BP</a:t>
            </a:r>
            <a:r>
              <a:rPr lang="zh-CN" altLang="en-US" sz="2800" dirty="0"/>
              <a:t>算法只需要对权值参数空间进行一个</a:t>
            </a:r>
            <a:r>
              <a:rPr lang="zh-CN" altLang="en-US" sz="2800" dirty="0">
                <a:solidFill>
                  <a:srgbClr val="FF0000"/>
                </a:solidFill>
              </a:rPr>
              <a:t>局部的搜索</a:t>
            </a:r>
            <a:r>
              <a:rPr lang="zh-CN" altLang="en-US" sz="2800" dirty="0"/>
              <a:t>，这相比前向神经网络来说，训练是要快的，而且收敛的时间也少。</a:t>
            </a:r>
            <a:br>
              <a:rPr lang="en-US" altLang="zh-CN" sz="2800" dirty="0"/>
            </a:br>
            <a:r>
              <a:rPr lang="zh-CN" altLang="en-US" sz="2800" dirty="0"/>
              <a:t>（</a:t>
            </a:r>
            <a:r>
              <a:rPr lang="en-US" altLang="zh-CN" sz="2800" dirty="0"/>
              <a:t>3</a:t>
            </a:r>
            <a:r>
              <a:rPr lang="zh-CN" altLang="en-US" sz="2800" dirty="0"/>
              <a:t>）</a:t>
            </a:r>
            <a:r>
              <a:rPr lang="en-US" altLang="zh-CN" sz="2800" dirty="0"/>
              <a:t>RBM </a:t>
            </a:r>
            <a:r>
              <a:rPr lang="zh-CN" altLang="en-US" sz="2800" dirty="0"/>
              <a:t>网络训练模型的过程可以看作对一个深层 </a:t>
            </a:r>
            <a:r>
              <a:rPr lang="en-US" altLang="zh-CN" sz="2800" dirty="0"/>
              <a:t>BP </a:t>
            </a:r>
            <a:r>
              <a:rPr lang="zh-CN" altLang="en-US" sz="2800" dirty="0"/>
              <a:t>网络权值参数的</a:t>
            </a:r>
            <a:r>
              <a:rPr lang="zh-CN" altLang="en-US" sz="2800" dirty="0">
                <a:solidFill>
                  <a:srgbClr val="FF0000"/>
                </a:solidFill>
              </a:rPr>
              <a:t>初始化</a:t>
            </a:r>
            <a:r>
              <a:rPr lang="zh-CN" altLang="en-US" sz="2800" dirty="0"/>
              <a:t>，使</a:t>
            </a:r>
            <a:r>
              <a:rPr lang="en-US" altLang="zh-CN" sz="2800" dirty="0"/>
              <a:t>DBN </a:t>
            </a:r>
            <a:r>
              <a:rPr lang="zh-CN" altLang="en-US" sz="2800" dirty="0"/>
              <a:t>克服了</a:t>
            </a:r>
            <a:r>
              <a:rPr lang="en-US" altLang="zh-CN" sz="2800" dirty="0"/>
              <a:t>BP </a:t>
            </a:r>
            <a:r>
              <a:rPr lang="zh-CN" altLang="en-US" sz="2800" dirty="0"/>
              <a:t>网络因随机初始化权值参数而容易陷入局部最优和训练时间长的缺点。</a:t>
            </a:r>
          </a:p>
        </p:txBody>
      </p:sp>
    </p:spTree>
    <p:extLst>
      <p:ext uri="{BB962C8B-B14F-4D97-AF65-F5344CB8AC3E}">
        <p14:creationId xmlns:p14="http://schemas.microsoft.com/office/powerpoint/2010/main" val="2874069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A543238-346F-46FC-8A15-BA76C075D997}"/>
              </a:ext>
            </a:extLst>
          </p:cNvPr>
          <p:cNvPicPr>
            <a:picLocks noChangeAspect="1"/>
          </p:cNvPicPr>
          <p:nvPr/>
        </p:nvPicPr>
        <p:blipFill>
          <a:blip r:embed="rId2"/>
          <a:stretch>
            <a:fillRect/>
          </a:stretch>
        </p:blipFill>
        <p:spPr>
          <a:xfrm>
            <a:off x="0" y="87456"/>
            <a:ext cx="12192000" cy="6683088"/>
          </a:xfrm>
          <a:prstGeom prst="rect">
            <a:avLst/>
          </a:prstGeom>
        </p:spPr>
      </p:pic>
    </p:spTree>
    <p:extLst>
      <p:ext uri="{BB962C8B-B14F-4D97-AF65-F5344CB8AC3E}">
        <p14:creationId xmlns:p14="http://schemas.microsoft.com/office/powerpoint/2010/main" val="57162337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617</TotalTime>
  <Words>649</Words>
  <Application>Microsoft Office PowerPoint</Application>
  <PresentationFormat>宽屏</PresentationFormat>
  <Paragraphs>60</Paragraphs>
  <Slides>18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18</vt:i4>
      </vt:variant>
    </vt:vector>
  </HeadingPairs>
  <TitlesOfParts>
    <vt:vector size="23" baseType="lpstr">
      <vt:lpstr>等线</vt:lpstr>
      <vt:lpstr>等线 Light</vt:lpstr>
      <vt:lpstr>Arial</vt:lpstr>
      <vt:lpstr>Times New Roman</vt:lpstr>
      <vt:lpstr>Office 主题​​</vt:lpstr>
      <vt:lpstr>深度置信网</vt:lpstr>
      <vt:lpstr>PowerPoint 演示文稿</vt:lpstr>
      <vt:lpstr>大致流程</vt:lpstr>
      <vt:lpstr>数据预处理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YHF0640</dc:creator>
  <cp:lastModifiedBy>YHF0640</cp:lastModifiedBy>
  <cp:revision>19</cp:revision>
  <dcterms:created xsi:type="dcterms:W3CDTF">2019-04-05T23:39:52Z</dcterms:created>
  <dcterms:modified xsi:type="dcterms:W3CDTF">2019-06-11T11:21:36Z</dcterms:modified>
</cp:coreProperties>
</file>