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Beaudry" initials="JB" lastIdx="32" clrIdx="0"/>
  <p:cmAuthor id="1" name="Christina Bullard" initials="CB" lastIdx="3" clrIdx="1"/>
  <p:cmAuthor id="2" name="Christina Bullar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10" autoAdjust="0"/>
  </p:normalViewPr>
  <p:slideViewPr>
    <p:cSldViewPr>
      <p:cViewPr varScale="1">
        <p:scale>
          <a:sx n="17" d="100"/>
          <a:sy n="17" d="100"/>
        </p:scale>
        <p:origin x="1896" y="11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708D8-88B1-4849-9ED0-38E23EC1E37C}" type="datetimeFigureOut">
              <a:rPr lang="en-US" smtClean="0"/>
              <a:t>5/22/2024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52C641-2F8F-E642-B486-8F194B01BDE0}" type="slidenum">
              <a:rPr lang="en-US" smtClean="0"/>
              <a:t>‹#›</a:t>
            </a:fld>
            <a:endParaRPr lang="en-US"/>
          </a:p>
        </p:txBody>
      </p:sp>
    </p:spTree>
    <p:extLst>
      <p:ext uri="{BB962C8B-B14F-4D97-AF65-F5344CB8AC3E}">
        <p14:creationId xmlns:p14="http://schemas.microsoft.com/office/powerpoint/2010/main" val="11745619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52C641-2F8F-E642-B486-8F194B01BDE0}" type="slidenum">
              <a:rPr lang="en-US" smtClean="0"/>
              <a:t>1</a:t>
            </a:fld>
            <a:endParaRPr lang="en-US"/>
          </a:p>
        </p:txBody>
      </p:sp>
    </p:spTree>
    <p:extLst>
      <p:ext uri="{BB962C8B-B14F-4D97-AF65-F5344CB8AC3E}">
        <p14:creationId xmlns:p14="http://schemas.microsoft.com/office/powerpoint/2010/main" val="155911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875105-F433-42E0-AD45-0B313962408F}"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8135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17731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81947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5657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75105-F433-42E0-AD45-0B313962408F}"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7516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875105-F433-42E0-AD45-0B313962408F}"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28805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875105-F433-42E0-AD45-0B313962408F}" type="datetimeFigureOut">
              <a:rPr lang="en-US" smtClean="0"/>
              <a:pPr/>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233097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875105-F433-42E0-AD45-0B313962408F}" type="datetimeFigureOut">
              <a:rPr lang="en-US" smtClean="0"/>
              <a:pPr/>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9612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75105-F433-42E0-AD45-0B313962408F}" type="datetimeFigureOut">
              <a:rPr lang="en-US" smtClean="0"/>
              <a:pPr/>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5649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875105-F433-42E0-AD45-0B313962408F}"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32284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875105-F433-42E0-AD45-0B313962408F}"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64873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B875105-F433-42E0-AD45-0B313962408F}" type="datetimeFigureOut">
              <a:rPr lang="en-US" smtClean="0"/>
              <a:pPr/>
              <a:t>5/22/2024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57F7AF4-C005-4053-A74B-B9BF733C0011}" type="slidenum">
              <a:rPr lang="en-US" smtClean="0"/>
              <a:pPr/>
              <a:t>‹#›</a:t>
            </a:fld>
            <a:endParaRPr lang="en-US"/>
          </a:p>
        </p:txBody>
      </p:sp>
    </p:spTree>
    <p:extLst>
      <p:ext uri="{BB962C8B-B14F-4D97-AF65-F5344CB8AC3E}">
        <p14:creationId xmlns:p14="http://schemas.microsoft.com/office/powerpoint/2010/main" val="781576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82136" y="634600"/>
            <a:ext cx="19593264" cy="2308324"/>
          </a:xfrm>
          <a:prstGeom prst="rect">
            <a:avLst/>
          </a:prstGeom>
          <a:noFill/>
        </p:spPr>
        <p:txBody>
          <a:bodyPr wrap="square" rtlCol="0">
            <a:spAutoFit/>
          </a:bodyPr>
          <a:lstStyle/>
          <a:p>
            <a:pPr algn="ctr"/>
            <a:r>
              <a:rPr lang="en-US" sz="7200" b="1" dirty="0"/>
              <a:t>Identifying Pseudo Random Number Generators From Statistical Test Output</a:t>
            </a:r>
          </a:p>
        </p:txBody>
      </p:sp>
      <p:grpSp>
        <p:nvGrpSpPr>
          <p:cNvPr id="55" name="Group 54"/>
          <p:cNvGrpSpPr/>
          <p:nvPr/>
        </p:nvGrpSpPr>
        <p:grpSpPr>
          <a:xfrm>
            <a:off x="898278" y="13948406"/>
            <a:ext cx="12858750" cy="5923983"/>
            <a:chOff x="914400" y="17497067"/>
            <a:chExt cx="12858750" cy="6264176"/>
          </a:xfrm>
        </p:grpSpPr>
        <p:sp>
          <p:nvSpPr>
            <p:cNvPr id="18" name="TextBox 17"/>
            <p:cNvSpPr txBox="1"/>
            <p:nvPr/>
          </p:nvSpPr>
          <p:spPr>
            <a:xfrm>
              <a:off x="914400" y="17497067"/>
              <a:ext cx="12801600" cy="683447"/>
            </a:xfrm>
            <a:prstGeom prst="rect">
              <a:avLst/>
            </a:prstGeom>
            <a:noFill/>
          </p:spPr>
          <p:txBody>
            <a:bodyPr wrap="square" rtlCol="0">
              <a:spAutoFit/>
            </a:bodyPr>
            <a:lstStyle/>
            <a:p>
              <a:pPr algn="ctr"/>
              <a:r>
                <a:rPr lang="en-US" sz="3600" dirty="0"/>
                <a:t>   Methods</a:t>
              </a:r>
            </a:p>
          </p:txBody>
        </p:sp>
        <p:sp>
          <p:nvSpPr>
            <p:cNvPr id="21" name="TextBox 20"/>
            <p:cNvSpPr txBox="1"/>
            <p:nvPr/>
          </p:nvSpPr>
          <p:spPr>
            <a:xfrm>
              <a:off x="971550" y="18067377"/>
              <a:ext cx="12801600" cy="5693866"/>
            </a:xfrm>
            <a:prstGeom prst="rect">
              <a:avLst/>
            </a:prstGeom>
            <a:noFill/>
          </p:spPr>
          <p:txBody>
            <a:bodyPr wrap="square" rtlCol="0">
              <a:spAutoFit/>
            </a:bodyPr>
            <a:lstStyle/>
            <a:p>
              <a:pPr algn="just"/>
              <a:r>
                <a:rPr lang="en-US" sz="2800" dirty="0"/>
                <a:t>Details:</a:t>
              </a:r>
            </a:p>
            <a:p>
              <a:pPr marL="457200" indent="-457200" algn="just">
                <a:buFont typeface="Arial" pitchFamily="34" charset="0"/>
                <a:buChar char="•"/>
              </a:pPr>
              <a:r>
                <a:rPr lang="en-US" sz="2800" dirty="0"/>
                <a:t>Results from 6 PRNG’s of the SPRNG library through the TestU01 big crush generator </a:t>
              </a:r>
            </a:p>
            <a:p>
              <a:pPr marL="457200" indent="-457200" algn="just">
                <a:buFont typeface="Arial" pitchFamily="34" charset="0"/>
                <a:buChar char="•"/>
              </a:pPr>
              <a:r>
                <a:rPr lang="en-US" sz="2800" dirty="0"/>
                <a:t>This dataset is run through various models and the results are cataloged</a:t>
              </a:r>
            </a:p>
            <a:p>
              <a:pPr algn="just"/>
              <a:r>
                <a:rPr lang="en-US" sz="2800" dirty="0"/>
                <a:t>Procedure:</a:t>
              </a:r>
            </a:p>
            <a:p>
              <a:pPr marL="457200" indent="-457200" algn="just">
                <a:buFont typeface="Arial" pitchFamily="34" charset="0"/>
                <a:buChar char="•"/>
              </a:pPr>
              <a:r>
                <a:rPr lang="en-US" sz="2800" dirty="0"/>
                <a:t>First, we set up the tests to run on USCB’s High Performance Computing server. A single test took 3-5 hours. </a:t>
              </a:r>
            </a:p>
            <a:p>
              <a:pPr marL="457200" indent="-457200" algn="just">
                <a:buFont typeface="Arial" pitchFamily="34" charset="0"/>
                <a:buChar char="•"/>
              </a:pPr>
              <a:r>
                <a:rPr lang="en-US" sz="2800" dirty="0"/>
                <a:t>We combined all our results into a single csv file. </a:t>
              </a:r>
            </a:p>
            <a:p>
              <a:pPr marL="457200" indent="-457200" algn="just">
                <a:buFont typeface="Arial" pitchFamily="34" charset="0"/>
                <a:buChar char="•"/>
              </a:pPr>
              <a:r>
                <a:rPr lang="en-US" sz="2800" dirty="0"/>
                <a:t>We used a chi squared test to select the 23 most influential features.</a:t>
              </a:r>
            </a:p>
            <a:p>
              <a:pPr marL="457200" indent="-457200" algn="just">
                <a:buFont typeface="Arial" pitchFamily="34" charset="0"/>
                <a:buChar char="•"/>
              </a:pPr>
              <a:r>
                <a:rPr lang="en-US" sz="2800" dirty="0"/>
                <a:t>We ran various analyses of the combined data file. So that we could get an understanding of the data.</a:t>
              </a:r>
            </a:p>
            <a:p>
              <a:pPr marL="457200" indent="-457200" algn="just">
                <a:buFont typeface="Arial" pitchFamily="34" charset="0"/>
                <a:buChar char="•"/>
              </a:pPr>
              <a:r>
                <a:rPr lang="en-US" sz="2800" dirty="0"/>
                <a:t>Finally, we ran various models and measured the scores to determine the best fit.</a:t>
              </a:r>
            </a:p>
            <a:p>
              <a:pPr marL="457200" indent="-457200" algn="just">
                <a:buFont typeface="Arial" pitchFamily="34" charset="0"/>
                <a:buChar char="•"/>
              </a:pPr>
              <a:r>
                <a:rPr lang="en-US" sz="2800" dirty="0"/>
                <a:t>We also used these models to determine what the most important features were according to the model.</a:t>
              </a:r>
            </a:p>
          </p:txBody>
        </p:sp>
      </p:grpSp>
      <p:grpSp>
        <p:nvGrpSpPr>
          <p:cNvPr id="63" name="Group 62"/>
          <p:cNvGrpSpPr/>
          <p:nvPr/>
        </p:nvGrpSpPr>
        <p:grpSpPr>
          <a:xfrm>
            <a:off x="676275" y="5384434"/>
            <a:ext cx="12887325" cy="6596435"/>
            <a:chOff x="914400" y="17050434"/>
            <a:chExt cx="12887325" cy="6340197"/>
          </a:xfrm>
        </p:grpSpPr>
        <p:sp>
          <p:nvSpPr>
            <p:cNvPr id="64" name="TextBox 63"/>
            <p:cNvSpPr txBox="1"/>
            <p:nvPr/>
          </p:nvSpPr>
          <p:spPr>
            <a:xfrm>
              <a:off x="914400" y="17050434"/>
              <a:ext cx="12801600" cy="646331"/>
            </a:xfrm>
            <a:prstGeom prst="rect">
              <a:avLst/>
            </a:prstGeom>
            <a:noFill/>
          </p:spPr>
          <p:txBody>
            <a:bodyPr wrap="square" rtlCol="0">
              <a:spAutoFit/>
            </a:bodyPr>
            <a:lstStyle/>
            <a:p>
              <a:pPr algn="ctr"/>
              <a:r>
                <a:rPr lang="en-US" sz="3600" dirty="0"/>
                <a:t>Introduction</a:t>
              </a:r>
            </a:p>
          </p:txBody>
        </p:sp>
        <p:sp>
          <p:nvSpPr>
            <p:cNvPr id="65" name="TextBox 64"/>
            <p:cNvSpPr txBox="1"/>
            <p:nvPr/>
          </p:nvSpPr>
          <p:spPr>
            <a:xfrm>
              <a:off x="1000125" y="17696765"/>
              <a:ext cx="12801600" cy="5693866"/>
            </a:xfrm>
            <a:prstGeom prst="rect">
              <a:avLst/>
            </a:prstGeom>
            <a:noFill/>
          </p:spPr>
          <p:txBody>
            <a:bodyPr wrap="square" lIns="91440" tIns="45720" rIns="91440" bIns="45720" rtlCol="0" anchor="t">
              <a:spAutoFit/>
            </a:bodyPr>
            <a:lstStyle/>
            <a:p>
              <a:pPr algn="just"/>
              <a:r>
                <a:rPr lang="en-US" sz="2800" b="1" u="sng" dirty="0">
                  <a:cs typeface="Times New Roman" pitchFamily="18" charset="0"/>
                </a:rPr>
                <a:t>Description of project</a:t>
              </a:r>
            </a:p>
            <a:p>
              <a:pPr algn="just"/>
              <a:r>
                <a:rPr lang="en-US" sz="2800" dirty="0">
                  <a:solidFill>
                    <a:prstClr val="black"/>
                  </a:solidFill>
                  <a:ea typeface="+mn-lt"/>
                  <a:cs typeface="+mn-lt"/>
                </a:rPr>
                <a:t>Random numbers are used in various computational programs, such as cryptography, modeling, lottery, and many more. In the first step of our research, we want to see if it is possible to predict the type of generator based on the output of TestU01’s big crush battery. This battery consists of more than 106 statistical tests which help evaluate the randomness of the generator. For this purpose, we used six generators from the SPRNG library with various seeds and parameters. In the end, we collected close to 6000 rows of training data. With this data, we attempted to use machine learning to predict the generator that created a specific set of output from the big crush battery. We were able to build a model which achieves an accuracy of 79.7% after cross-validation. This accuracy reaches 99.9% if we predict the family of generators instead of the specific generators. In the future, we hope to include more generators and attempt to determine their input parameters based on the TestU01 big crush battery.</a:t>
              </a:r>
            </a:p>
          </p:txBody>
        </p:sp>
      </p:grpSp>
      <p:sp>
        <p:nvSpPr>
          <p:cNvPr id="22" name="TextBox 21"/>
          <p:cNvSpPr txBox="1"/>
          <p:nvPr/>
        </p:nvSpPr>
        <p:spPr>
          <a:xfrm>
            <a:off x="1185551" y="20088561"/>
            <a:ext cx="12801600" cy="646331"/>
          </a:xfrm>
          <a:prstGeom prst="rect">
            <a:avLst/>
          </a:prstGeom>
          <a:noFill/>
        </p:spPr>
        <p:txBody>
          <a:bodyPr wrap="square" rtlCol="0">
            <a:spAutoFit/>
          </a:bodyPr>
          <a:lstStyle/>
          <a:p>
            <a:pPr algn="ctr"/>
            <a:r>
              <a:rPr lang="en-US" sz="3600" dirty="0"/>
              <a:t>Table 1. Summary of the Statistical Test Outputs</a:t>
            </a:r>
          </a:p>
        </p:txBody>
      </p:sp>
      <p:grpSp>
        <p:nvGrpSpPr>
          <p:cNvPr id="72" name="Group 71"/>
          <p:cNvGrpSpPr/>
          <p:nvPr/>
        </p:nvGrpSpPr>
        <p:grpSpPr>
          <a:xfrm>
            <a:off x="29565599" y="22860000"/>
            <a:ext cx="12801600" cy="6847285"/>
            <a:chOff x="30099000" y="23622000"/>
            <a:chExt cx="12801600" cy="6847285"/>
          </a:xfrm>
        </p:grpSpPr>
        <p:sp>
          <p:nvSpPr>
            <p:cNvPr id="53" name="TextBox 52"/>
            <p:cNvSpPr txBox="1"/>
            <p:nvPr/>
          </p:nvSpPr>
          <p:spPr>
            <a:xfrm>
              <a:off x="30099000" y="23622000"/>
              <a:ext cx="12801600" cy="646331"/>
            </a:xfrm>
            <a:prstGeom prst="rect">
              <a:avLst/>
            </a:prstGeom>
            <a:noFill/>
          </p:spPr>
          <p:txBody>
            <a:bodyPr wrap="square" rtlCol="0">
              <a:spAutoFit/>
            </a:bodyPr>
            <a:lstStyle/>
            <a:p>
              <a:pPr algn="ctr"/>
              <a:r>
                <a:rPr lang="en-US" sz="3600" dirty="0"/>
                <a:t>Discussion &amp; Implications</a:t>
              </a:r>
            </a:p>
          </p:txBody>
        </p:sp>
        <p:sp>
          <p:nvSpPr>
            <p:cNvPr id="10" name="TextBox 9"/>
            <p:cNvSpPr txBox="1"/>
            <p:nvPr/>
          </p:nvSpPr>
          <p:spPr>
            <a:xfrm>
              <a:off x="30099000" y="24344531"/>
              <a:ext cx="12801600" cy="6124754"/>
            </a:xfrm>
            <a:prstGeom prst="rect">
              <a:avLst/>
            </a:prstGeom>
            <a:noFill/>
          </p:spPr>
          <p:txBody>
            <a:bodyPr wrap="square" rtlCol="0">
              <a:spAutoFit/>
            </a:bodyPr>
            <a:lstStyle/>
            <a:p>
              <a:pPr marL="457200" indent="-457200" algn="just">
                <a:buFont typeface="Arial" pitchFamily="34" charset="0"/>
                <a:buChar char="•"/>
              </a:pPr>
              <a:r>
                <a:rPr lang="en-US" sz="2800" dirty="0">
                  <a:cs typeface="Times New Roman" pitchFamily="18" charset="0"/>
                </a:rPr>
                <a:t>We can separate the 6 generators from the SPRNG library based on their TestU01 results.</a:t>
              </a:r>
            </a:p>
            <a:p>
              <a:pPr marL="457200" indent="-457200" algn="just">
                <a:buFont typeface="Arial" pitchFamily="34" charset="0"/>
                <a:buChar char="•"/>
              </a:pPr>
              <a:endParaRPr lang="en-US" sz="2800" dirty="0">
                <a:cs typeface="Times New Roman" pitchFamily="18" charset="0"/>
              </a:endParaRPr>
            </a:p>
            <a:p>
              <a:pPr marL="457200" indent="-457200" algn="just">
                <a:buFont typeface="Arial" pitchFamily="34" charset="0"/>
                <a:buChar char="•"/>
              </a:pPr>
              <a:r>
                <a:rPr lang="en-US" sz="2800" dirty="0">
                  <a:cs typeface="Times New Roman" pitchFamily="18" charset="0"/>
                </a:rPr>
                <a:t>We may be able to identify more generators from different libraries.</a:t>
              </a:r>
            </a:p>
            <a:p>
              <a:pPr marL="457200" indent="-457200" algn="just">
                <a:buFont typeface="Arial" pitchFamily="34" charset="0"/>
                <a:buChar char="•"/>
              </a:pPr>
              <a:endParaRPr lang="en-US" sz="2800" dirty="0">
                <a:cs typeface="Times New Roman" pitchFamily="18" charset="0"/>
              </a:endParaRPr>
            </a:p>
            <a:p>
              <a:pPr marL="457200" indent="-457200" algn="just">
                <a:buFont typeface="Arial" pitchFamily="34" charset="0"/>
                <a:buChar char="•"/>
              </a:pPr>
              <a:r>
                <a:rPr lang="en-US" sz="2800" dirty="0">
                  <a:cs typeface="Times New Roman" pitchFamily="18" charset="0"/>
                </a:rPr>
                <a:t>MLFG and LFG are from the same family of generators and are difficult to identify. If we continue to test generators from the same families, will they also be difficult to identify. </a:t>
              </a:r>
            </a:p>
            <a:p>
              <a:pPr marL="457200" indent="-457200" algn="just">
                <a:buFont typeface="Arial" pitchFamily="34" charset="0"/>
                <a:buChar char="•"/>
              </a:pPr>
              <a:endParaRPr lang="en-US" sz="2800" dirty="0">
                <a:cs typeface="Times New Roman" pitchFamily="18" charset="0"/>
              </a:endParaRPr>
            </a:p>
            <a:p>
              <a:pPr marL="457200" indent="-457200" algn="just">
                <a:buFont typeface="Arial" pitchFamily="34" charset="0"/>
                <a:buChar char="•"/>
              </a:pPr>
              <a:r>
                <a:rPr lang="en-US" sz="2800" dirty="0">
                  <a:cs typeface="Times New Roman" pitchFamily="18" charset="0"/>
                </a:rPr>
                <a:t>In the future we want to try to predict the generator and the individual parameters for that generator.</a:t>
              </a:r>
            </a:p>
            <a:p>
              <a:pPr algn="just"/>
              <a:endParaRPr lang="en-US" sz="2800" dirty="0">
                <a:cs typeface="Times New Roman" pitchFamily="18" charset="0"/>
              </a:endParaRPr>
            </a:p>
            <a:p>
              <a:pPr algn="just"/>
              <a:r>
                <a:rPr lang="en-US" sz="2800" dirty="0">
                  <a:cs typeface="Times New Roman" pitchFamily="18" charset="0"/>
                </a:rPr>
                <a:t>These are promising initial results, but we will continue to dig deeper by generating data for more PRNGs.  We hope to see similar separation amongst other generators.</a:t>
              </a:r>
              <a:endParaRPr lang="en-US" sz="2800" dirty="0"/>
            </a:p>
          </p:txBody>
        </p:sp>
      </p:grpSp>
      <p:grpSp>
        <p:nvGrpSpPr>
          <p:cNvPr id="66" name="Group 65"/>
          <p:cNvGrpSpPr/>
          <p:nvPr/>
        </p:nvGrpSpPr>
        <p:grpSpPr>
          <a:xfrm>
            <a:off x="29527499" y="29909690"/>
            <a:ext cx="12877800" cy="2718819"/>
            <a:chOff x="29946600" y="28498800"/>
            <a:chExt cx="12877800" cy="2718819"/>
          </a:xfrm>
        </p:grpSpPr>
        <p:sp>
          <p:nvSpPr>
            <p:cNvPr id="54" name="TextBox 53"/>
            <p:cNvSpPr txBox="1"/>
            <p:nvPr/>
          </p:nvSpPr>
          <p:spPr>
            <a:xfrm>
              <a:off x="30022800" y="28498800"/>
              <a:ext cx="12801600" cy="338554"/>
            </a:xfrm>
            <a:prstGeom prst="rect">
              <a:avLst/>
            </a:prstGeom>
            <a:noFill/>
          </p:spPr>
          <p:txBody>
            <a:bodyPr wrap="square" rtlCol="0">
              <a:spAutoFit/>
            </a:bodyPr>
            <a:lstStyle/>
            <a:p>
              <a:pPr algn="ctr"/>
              <a:r>
                <a:rPr lang="en-US" sz="1600" dirty="0"/>
                <a:t>References</a:t>
              </a:r>
            </a:p>
          </p:txBody>
        </p:sp>
        <p:sp>
          <p:nvSpPr>
            <p:cNvPr id="11" name="TextBox 10"/>
            <p:cNvSpPr txBox="1"/>
            <p:nvPr/>
          </p:nvSpPr>
          <p:spPr>
            <a:xfrm>
              <a:off x="29946600" y="28879800"/>
              <a:ext cx="12801600" cy="2337819"/>
            </a:xfrm>
            <a:prstGeom prst="rect">
              <a:avLst/>
            </a:prstGeom>
            <a:noFill/>
          </p:spPr>
          <p:txBody>
            <a:bodyPr wrap="square" rtlCol="0">
              <a:spAutoFit/>
            </a:bodyPr>
            <a:lstStyle/>
            <a:p>
              <a:pPr indent="-457200" defTabSz="914269">
                <a:lnSpc>
                  <a:spcPct val="120000"/>
                </a:lnSpc>
                <a:spcBef>
                  <a:spcPct val="20000"/>
                </a:spcBef>
                <a:buFont typeface="Arial" panose="020B0604020202020204" pitchFamily="34" charset="0"/>
                <a:buChar char="•"/>
              </a:pPr>
              <a:r>
                <a:rPr lang="en-US" sz="1600" dirty="0">
                  <a:solidFill>
                    <a:prstClr val="black"/>
                  </a:solidFill>
                  <a:cs typeface="Times New Roman" pitchFamily="18" charset="0"/>
                </a:rPr>
                <a:t> SPRNG version 5.0  M. Mascagni and A. Srinivasan (2000), "Algorithm 806: SPRNG: A Scalable Library for Pseudorandom Number Generation," ACM Transactions on Mathematical Software, 26: 436-461 </a:t>
              </a:r>
              <a:endParaRPr lang="en-US" sz="1600" dirty="0">
                <a:solidFill>
                  <a:srgbClr val="000000"/>
                </a:solidFill>
                <a:cs typeface="Times New Roman" pitchFamily="18" charset="0"/>
              </a:endParaRPr>
            </a:p>
            <a:p>
              <a:pPr indent="-457200" defTabSz="914269">
                <a:lnSpc>
                  <a:spcPct val="120000"/>
                </a:lnSpc>
                <a:spcBef>
                  <a:spcPct val="20000"/>
                </a:spcBef>
                <a:buFont typeface="Arial" panose="020B0604020202020204" pitchFamily="34" charset="0"/>
                <a:buChar char="•"/>
              </a:pPr>
              <a:r>
                <a:rPr lang="en-US" sz="1600" dirty="0">
                  <a:solidFill>
                    <a:srgbClr val="000000"/>
                  </a:solidFill>
                  <a:cs typeface="Times New Roman" pitchFamily="18" charset="0"/>
                </a:rPr>
                <a:t>P. </a:t>
              </a:r>
              <a:r>
                <a:rPr lang="en-US" sz="1600" dirty="0" err="1">
                  <a:solidFill>
                    <a:srgbClr val="000000"/>
                  </a:solidFill>
                  <a:cs typeface="Times New Roman" pitchFamily="18" charset="0"/>
                </a:rPr>
                <a:t>L'Ecuyer</a:t>
              </a:r>
              <a:r>
                <a:rPr lang="en-US" sz="1600" dirty="0">
                  <a:solidFill>
                    <a:srgbClr val="000000"/>
                  </a:solidFill>
                  <a:cs typeface="Times New Roman" pitchFamily="18" charset="0"/>
                </a:rPr>
                <a:t> and R. Simard, TestU01: A C Library for Empirical Testing of Random Number Generators ACM Transactions on Mathematical Software, Vol. 33, article 22, 2007.</a:t>
              </a:r>
              <a:endParaRPr lang="en-US" sz="1600" dirty="0">
                <a:solidFill>
                  <a:prstClr val="black"/>
                </a:solidFill>
                <a:cs typeface="Times New Roman" pitchFamily="18" charset="0"/>
              </a:endParaRPr>
            </a:p>
            <a:p>
              <a:pPr indent="-457200" defTabSz="914269">
                <a:lnSpc>
                  <a:spcPct val="120000"/>
                </a:lnSpc>
                <a:spcBef>
                  <a:spcPct val="20000"/>
                </a:spcBef>
                <a:buFont typeface="Arial" panose="020B0604020202020204" pitchFamily="34" charset="0"/>
                <a:buChar char="•"/>
              </a:pPr>
              <a:r>
                <a:rPr lang="en-US" sz="1600" dirty="0">
                  <a:solidFill>
                    <a:prstClr val="black"/>
                  </a:solidFill>
                  <a:cs typeface="Times New Roman" pitchFamily="18" charset="0"/>
                </a:rPr>
                <a:t>Scikit-learn: Machine Learning in Python, </a:t>
              </a:r>
              <a:r>
                <a:rPr lang="en-US" sz="1600" dirty="0" err="1">
                  <a:solidFill>
                    <a:prstClr val="black"/>
                  </a:solidFill>
                  <a:cs typeface="Times New Roman" pitchFamily="18" charset="0"/>
                </a:rPr>
                <a:t>Pedregosa</a:t>
              </a:r>
              <a:r>
                <a:rPr lang="en-US" sz="1600" dirty="0">
                  <a:solidFill>
                    <a:prstClr val="black"/>
                  </a:solidFill>
                  <a:cs typeface="Times New Roman" pitchFamily="18" charset="0"/>
                </a:rPr>
                <a:t> et al., JMLR 12, pp. 2825-2830, 2011.</a:t>
              </a:r>
            </a:p>
            <a:p>
              <a:pPr indent="-457200" defTabSz="914269">
                <a:lnSpc>
                  <a:spcPct val="120000"/>
                </a:lnSpc>
                <a:spcBef>
                  <a:spcPct val="20000"/>
                </a:spcBef>
                <a:buFont typeface="Arial" panose="020B0604020202020204" pitchFamily="34" charset="0"/>
                <a:buChar char="•"/>
              </a:pPr>
              <a:r>
                <a:rPr lang="en-US" sz="1600" dirty="0">
                  <a:solidFill>
                    <a:prstClr val="black"/>
                  </a:solidFill>
                  <a:cs typeface="Times New Roman" pitchFamily="18" charset="0"/>
                </a:rPr>
                <a:t>Waskom, M. L., (2021). seaborn: statistical data visualization. Journal of Open Source Software, 6(60), 3021, https://doi.org/10.21105/joss.03021.</a:t>
              </a:r>
            </a:p>
            <a:p>
              <a:pPr lvl="0" indent="-457200" defTabSz="914269">
                <a:lnSpc>
                  <a:spcPct val="120000"/>
                </a:lnSpc>
                <a:spcBef>
                  <a:spcPct val="20000"/>
                </a:spcBef>
              </a:pPr>
              <a:endParaRPr lang="en-US" sz="1600" dirty="0">
                <a:solidFill>
                  <a:prstClr val="black"/>
                </a:solidFill>
                <a:cs typeface="Times New Roman" pitchFamily="18" charset="0"/>
              </a:endParaRPr>
            </a:p>
          </p:txBody>
        </p:sp>
      </p:grpSp>
      <p:sp>
        <p:nvSpPr>
          <p:cNvPr id="14" name="TextBox 13"/>
          <p:cNvSpPr txBox="1"/>
          <p:nvPr/>
        </p:nvSpPr>
        <p:spPr>
          <a:xfrm>
            <a:off x="0" y="2819400"/>
            <a:ext cx="43891200" cy="1754326"/>
          </a:xfrm>
          <a:prstGeom prst="rect">
            <a:avLst/>
          </a:prstGeom>
          <a:noFill/>
        </p:spPr>
        <p:txBody>
          <a:bodyPr wrap="square" rtlCol="0">
            <a:spAutoFit/>
          </a:bodyPr>
          <a:lstStyle/>
          <a:p>
            <a:pPr algn="ctr"/>
            <a:r>
              <a:rPr lang="en-US" sz="5400" b="1" dirty="0"/>
              <a:t>Christoph </a:t>
            </a:r>
            <a:r>
              <a:rPr lang="en-US" sz="5400" b="1" dirty="0" err="1"/>
              <a:t>Hagenauer</a:t>
            </a:r>
            <a:r>
              <a:rPr lang="en-US" sz="5400" b="1" dirty="0"/>
              <a:t>, Jarrett Kizer </a:t>
            </a:r>
          </a:p>
          <a:p>
            <a:pPr algn="ctr"/>
            <a:r>
              <a:rPr lang="en-US" sz="5400" dirty="0"/>
              <a:t>Computational Science and Mathematics, University of South Carolina Beaufort, Bluffton, SC 29909</a:t>
            </a:r>
          </a:p>
        </p:txBody>
      </p:sp>
      <p:sp>
        <p:nvSpPr>
          <p:cNvPr id="58" name="TextBox 57"/>
          <p:cNvSpPr txBox="1"/>
          <p:nvPr/>
        </p:nvSpPr>
        <p:spPr>
          <a:xfrm>
            <a:off x="16449267" y="22693256"/>
            <a:ext cx="11582400" cy="923330"/>
          </a:xfrm>
          <a:prstGeom prst="rect">
            <a:avLst/>
          </a:prstGeom>
          <a:noFill/>
        </p:spPr>
        <p:txBody>
          <a:bodyPr wrap="square" rtlCol="0">
            <a:spAutoFit/>
          </a:bodyPr>
          <a:lstStyle/>
          <a:p>
            <a:pPr algn="ctr"/>
            <a:r>
              <a:rPr lang="en-US" sz="1800" dirty="0"/>
              <a:t>Here we showcase a portion of the graphs where we attempted to separate the subsets of MLFG and LFG by the parameters used during their initialization. This is a 6 by 3 graphs, the full version is 11 by 11. We found 4 subsets from LFG to be distinct from all MLFG subsets.</a:t>
            </a:r>
            <a:endParaRPr lang="en-US" sz="1400" dirty="0"/>
          </a:p>
        </p:txBody>
      </p:sp>
      <p:sp>
        <p:nvSpPr>
          <p:cNvPr id="59" name="TextBox 58"/>
          <p:cNvSpPr txBox="1"/>
          <p:nvPr/>
        </p:nvSpPr>
        <p:spPr>
          <a:xfrm>
            <a:off x="16459200" y="31699200"/>
            <a:ext cx="11506200" cy="646331"/>
          </a:xfrm>
          <a:prstGeom prst="rect">
            <a:avLst/>
          </a:prstGeom>
          <a:noFill/>
        </p:spPr>
        <p:txBody>
          <a:bodyPr wrap="square" rtlCol="0">
            <a:spAutoFit/>
          </a:bodyPr>
          <a:lstStyle/>
          <a:p>
            <a:r>
              <a:rPr lang="en-AU" sz="1800" dirty="0"/>
              <a:t>                             </a:t>
            </a:r>
            <a:r>
              <a:rPr lang="en-US" sz="1800" dirty="0"/>
              <a:t>Details</a:t>
            </a:r>
          </a:p>
          <a:p>
            <a:endParaRPr lang="en-US" sz="1800" dirty="0"/>
          </a:p>
        </p:txBody>
      </p:sp>
      <p:pic>
        <p:nvPicPr>
          <p:cNvPr id="6" name="Picture 5">
            <a:extLst>
              <a:ext uri="{FF2B5EF4-FFF2-40B4-BE49-F238E27FC236}">
                <a16:creationId xmlns:a16="http://schemas.microsoft.com/office/drawing/2014/main" id="{6F0FAE54-64ED-BBAC-8B51-F73BB8D813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736" y="440242"/>
            <a:ext cx="10982664" cy="25315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B7613FFF-176A-E136-C6BC-1C2664DA89FE}"/>
              </a:ext>
            </a:extLst>
          </p:cNvPr>
          <p:cNvGraphicFramePr>
            <a:graphicFrameLocks noGrp="1"/>
          </p:cNvGraphicFramePr>
          <p:nvPr>
            <p:extLst>
              <p:ext uri="{D42A27DB-BD31-4B8C-83A1-F6EECF244321}">
                <p14:modId xmlns:p14="http://schemas.microsoft.com/office/powerpoint/2010/main" val="681447827"/>
              </p:ext>
            </p:extLst>
          </p:nvPr>
        </p:nvGraphicFramePr>
        <p:xfrm>
          <a:off x="1415675" y="20752363"/>
          <a:ext cx="12341353" cy="3756473"/>
        </p:xfrm>
        <a:graphic>
          <a:graphicData uri="http://schemas.openxmlformats.org/drawingml/2006/table">
            <a:tbl>
              <a:tblPr firstRow="1" firstCol="1" bandRow="1"/>
              <a:tblGrid>
                <a:gridCol w="2955258">
                  <a:extLst>
                    <a:ext uri="{9D8B030D-6E8A-4147-A177-3AD203B41FA5}">
                      <a16:colId xmlns:a16="http://schemas.microsoft.com/office/drawing/2014/main" val="4005200088"/>
                    </a:ext>
                  </a:extLst>
                </a:gridCol>
                <a:gridCol w="2811905">
                  <a:extLst>
                    <a:ext uri="{9D8B030D-6E8A-4147-A177-3AD203B41FA5}">
                      <a16:colId xmlns:a16="http://schemas.microsoft.com/office/drawing/2014/main" val="2836209782"/>
                    </a:ext>
                  </a:extLst>
                </a:gridCol>
                <a:gridCol w="2324510">
                  <a:extLst>
                    <a:ext uri="{9D8B030D-6E8A-4147-A177-3AD203B41FA5}">
                      <a16:colId xmlns:a16="http://schemas.microsoft.com/office/drawing/2014/main" val="498434281"/>
                    </a:ext>
                  </a:extLst>
                </a:gridCol>
                <a:gridCol w="1649652">
                  <a:extLst>
                    <a:ext uri="{9D8B030D-6E8A-4147-A177-3AD203B41FA5}">
                      <a16:colId xmlns:a16="http://schemas.microsoft.com/office/drawing/2014/main" val="933887010"/>
                    </a:ext>
                  </a:extLst>
                </a:gridCol>
                <a:gridCol w="2600028">
                  <a:extLst>
                    <a:ext uri="{9D8B030D-6E8A-4147-A177-3AD203B41FA5}">
                      <a16:colId xmlns:a16="http://schemas.microsoft.com/office/drawing/2014/main" val="3974475816"/>
                    </a:ext>
                  </a:extLst>
                </a:gridCol>
              </a:tblGrid>
              <a:tr h="944461">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Generator Type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Parameters Tested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avg Pass Rate (a=0.05)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Total tested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 of Total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8294899"/>
                  </a:ext>
                </a:extLst>
              </a:tr>
              <a:tr h="460296">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CMRG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90%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477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2435103"/>
                  </a:ext>
                </a:extLst>
              </a:tr>
              <a:tr h="460296">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LCG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52.8%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1113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19.4%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015618"/>
                  </a:ext>
                </a:extLst>
              </a:tr>
              <a:tr h="460296">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LCG64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82.9%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477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586426"/>
                  </a:ext>
                </a:extLst>
              </a:tr>
              <a:tr h="460296">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LFG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87.2%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1749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30.6%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66674"/>
                  </a:ext>
                </a:extLst>
              </a:tr>
              <a:tr h="460296">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MLFG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89.8%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1749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30.6%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2746039"/>
                  </a:ext>
                </a:extLst>
              </a:tr>
              <a:tr h="460296">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PMLCG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83.7%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a:effectLst/>
                          <a:latin typeface="Aptos" panose="020B0004020202020204" pitchFamily="34" charset="0"/>
                          <a:ea typeface="DengXian" panose="02010600030101010101" pitchFamily="2" charset="-122"/>
                          <a:cs typeface="Arial" panose="020B0604020202020204" pitchFamily="34" charset="0"/>
                        </a:rPr>
                        <a:t>159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800" kern="100" dirty="0">
                          <a:effectLst/>
                          <a:latin typeface="Aptos" panose="020B0004020202020204" pitchFamily="34" charset="0"/>
                          <a:ea typeface="DengXian" panose="02010600030101010101" pitchFamily="2" charset="-122"/>
                          <a:cs typeface="Arial" panose="020B0604020202020204" pitchFamily="34" charset="0"/>
                        </a:rPr>
                        <a:t>2.8%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774107"/>
                  </a:ext>
                </a:extLst>
              </a:tr>
            </a:tbl>
          </a:graphicData>
        </a:graphic>
      </p:graphicFrame>
      <p:pic>
        <p:nvPicPr>
          <p:cNvPr id="12" name="Picture 11">
            <a:extLst>
              <a:ext uri="{FF2B5EF4-FFF2-40B4-BE49-F238E27FC236}">
                <a16:creationId xmlns:a16="http://schemas.microsoft.com/office/drawing/2014/main" id="{F461FB58-128C-73EC-E408-EDEE377BAA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131365" y="5384434"/>
            <a:ext cx="11628469" cy="9073021"/>
          </a:xfrm>
          <a:prstGeom prst="rect">
            <a:avLst/>
          </a:prstGeom>
        </p:spPr>
      </p:pic>
      <p:pic>
        <p:nvPicPr>
          <p:cNvPr id="15" name="Picture 14">
            <a:extLst>
              <a:ext uri="{FF2B5EF4-FFF2-40B4-BE49-F238E27FC236}">
                <a16:creationId xmlns:a16="http://schemas.microsoft.com/office/drawing/2014/main" id="{7866B134-4BF8-D6B3-BF34-A9E1DACF19E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6107613" y="23642928"/>
            <a:ext cx="11675974" cy="9202856"/>
          </a:xfrm>
          <a:prstGeom prst="rect">
            <a:avLst/>
          </a:prstGeom>
        </p:spPr>
      </p:pic>
      <p:pic>
        <p:nvPicPr>
          <p:cNvPr id="23" name="Picture 22">
            <a:extLst>
              <a:ext uri="{FF2B5EF4-FFF2-40B4-BE49-F238E27FC236}">
                <a16:creationId xmlns:a16="http://schemas.microsoft.com/office/drawing/2014/main" id="{D113A474-2F06-5109-4452-02C2ABE658D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9952886" y="5226390"/>
            <a:ext cx="12027027" cy="8977922"/>
          </a:xfrm>
          <a:prstGeom prst="rect">
            <a:avLst/>
          </a:prstGeom>
        </p:spPr>
      </p:pic>
      <p:graphicFrame>
        <p:nvGraphicFramePr>
          <p:cNvPr id="24" name="Table 23">
            <a:extLst>
              <a:ext uri="{FF2B5EF4-FFF2-40B4-BE49-F238E27FC236}">
                <a16:creationId xmlns:a16="http://schemas.microsoft.com/office/drawing/2014/main" id="{107EB802-CB71-1597-6139-3EADB38DBB37}"/>
              </a:ext>
            </a:extLst>
          </p:cNvPr>
          <p:cNvGraphicFramePr>
            <a:graphicFrameLocks noGrp="1"/>
          </p:cNvGraphicFramePr>
          <p:nvPr>
            <p:extLst>
              <p:ext uri="{D42A27DB-BD31-4B8C-83A1-F6EECF244321}">
                <p14:modId xmlns:p14="http://schemas.microsoft.com/office/powerpoint/2010/main" val="3171297314"/>
              </p:ext>
            </p:extLst>
          </p:nvPr>
        </p:nvGraphicFramePr>
        <p:xfrm>
          <a:off x="30304154" y="15923338"/>
          <a:ext cx="11728515" cy="6359981"/>
        </p:xfrm>
        <a:graphic>
          <a:graphicData uri="http://schemas.openxmlformats.org/drawingml/2006/table">
            <a:tbl>
              <a:tblPr/>
              <a:tblGrid>
                <a:gridCol w="2345703">
                  <a:extLst>
                    <a:ext uri="{9D8B030D-6E8A-4147-A177-3AD203B41FA5}">
                      <a16:colId xmlns:a16="http://schemas.microsoft.com/office/drawing/2014/main" val="437194489"/>
                    </a:ext>
                  </a:extLst>
                </a:gridCol>
                <a:gridCol w="2345703">
                  <a:extLst>
                    <a:ext uri="{9D8B030D-6E8A-4147-A177-3AD203B41FA5}">
                      <a16:colId xmlns:a16="http://schemas.microsoft.com/office/drawing/2014/main" val="1992948145"/>
                    </a:ext>
                  </a:extLst>
                </a:gridCol>
                <a:gridCol w="2345703">
                  <a:extLst>
                    <a:ext uri="{9D8B030D-6E8A-4147-A177-3AD203B41FA5}">
                      <a16:colId xmlns:a16="http://schemas.microsoft.com/office/drawing/2014/main" val="1032191940"/>
                    </a:ext>
                  </a:extLst>
                </a:gridCol>
                <a:gridCol w="2345703">
                  <a:extLst>
                    <a:ext uri="{9D8B030D-6E8A-4147-A177-3AD203B41FA5}">
                      <a16:colId xmlns:a16="http://schemas.microsoft.com/office/drawing/2014/main" val="2101116096"/>
                    </a:ext>
                  </a:extLst>
                </a:gridCol>
                <a:gridCol w="2345703">
                  <a:extLst>
                    <a:ext uri="{9D8B030D-6E8A-4147-A177-3AD203B41FA5}">
                      <a16:colId xmlns:a16="http://schemas.microsoft.com/office/drawing/2014/main" val="1817912098"/>
                    </a:ext>
                  </a:extLst>
                </a:gridCol>
              </a:tblGrid>
              <a:tr h="535108">
                <a:tc>
                  <a:txBody>
                    <a:bodyPr/>
                    <a:lstStyle/>
                    <a:p>
                      <a:pPr algn="l" fontAlgn="b"/>
                      <a:r>
                        <a:rPr lang="en-US" sz="2800" b="0" i="0" u="none" strike="noStrike" dirty="0">
                          <a:solidFill>
                            <a:srgbClr val="000000"/>
                          </a:solidFill>
                          <a:effectLst/>
                          <a:latin typeface="Aptos" panose="020B0004020202020204" pitchFamily="34" charset="0"/>
                        </a:rPr>
                        <a:t>Generator Type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precision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recall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f1-score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support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643507"/>
                  </a:ext>
                </a:extLst>
              </a:tr>
              <a:tr h="535108">
                <a:tc>
                  <a:txBody>
                    <a:bodyPr/>
                    <a:lstStyle/>
                    <a:p>
                      <a:pPr algn="l" fontAlgn="b"/>
                      <a:r>
                        <a:rPr lang="en-US" sz="2800" b="0" i="0" u="none" strike="noStrike" dirty="0">
                          <a:solidFill>
                            <a:srgbClr val="000000"/>
                          </a:solidFill>
                          <a:effectLst/>
                          <a:latin typeface="Aptos" panose="020B0004020202020204" pitchFamily="34" charset="0"/>
                        </a:rPr>
                        <a:t>CMRG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dirty="0">
                          <a:solidFill>
                            <a:srgbClr val="000000"/>
                          </a:solidFill>
                          <a:effectLst/>
                          <a:latin typeface="Aptos" panose="020B0004020202020204" pitchFamily="34" charset="0"/>
                        </a:rPr>
                        <a:t>0.98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4894936"/>
                  </a:ext>
                </a:extLst>
              </a:tr>
              <a:tr h="535108">
                <a:tc>
                  <a:txBody>
                    <a:bodyPr/>
                    <a:lstStyle/>
                    <a:p>
                      <a:pPr algn="l" fontAlgn="b"/>
                      <a:r>
                        <a:rPr lang="en-US" sz="2800" b="0" i="0" u="none" strike="noStrike">
                          <a:solidFill>
                            <a:srgbClr val="000000"/>
                          </a:solidFill>
                          <a:effectLst/>
                          <a:latin typeface="Aptos" panose="020B0004020202020204" pitchFamily="34" charset="0"/>
                        </a:rPr>
                        <a:t>LCG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632169"/>
                  </a:ext>
                </a:extLst>
              </a:tr>
              <a:tr h="535108">
                <a:tc>
                  <a:txBody>
                    <a:bodyPr/>
                    <a:lstStyle/>
                    <a:p>
                      <a:pPr algn="l" fontAlgn="b"/>
                      <a:r>
                        <a:rPr lang="en-US" sz="2800" b="0" i="0" u="none" strike="noStrike">
                          <a:solidFill>
                            <a:srgbClr val="000000"/>
                          </a:solidFill>
                          <a:effectLst/>
                          <a:latin typeface="Aptos" panose="020B0004020202020204" pitchFamily="34" charset="0"/>
                        </a:rPr>
                        <a:t>LCG64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dirty="0">
                          <a:solidFill>
                            <a:srgbClr val="000000"/>
                          </a:solidFill>
                          <a:effectLst/>
                          <a:latin typeface="Aptos"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1616933"/>
                  </a:ext>
                </a:extLst>
              </a:tr>
              <a:tr h="535108">
                <a:tc>
                  <a:txBody>
                    <a:bodyPr/>
                    <a:lstStyle/>
                    <a:p>
                      <a:pPr algn="l" fontAlgn="b"/>
                      <a:r>
                        <a:rPr lang="en-US" sz="2800" b="0" i="0" u="none" strike="noStrike">
                          <a:solidFill>
                            <a:srgbClr val="000000"/>
                          </a:solidFill>
                          <a:effectLst/>
                          <a:latin typeface="Aptos" panose="020B0004020202020204" pitchFamily="34" charset="0"/>
                        </a:rPr>
                        <a:t>LFG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dirty="0">
                          <a:solidFill>
                            <a:srgbClr val="000000"/>
                          </a:solidFill>
                          <a:effectLst/>
                          <a:latin typeface="Aptos" panose="020B0004020202020204" pitchFamily="34" charset="0"/>
                        </a:rPr>
                        <a:t>0.42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0.57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438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9605536"/>
                  </a:ext>
                </a:extLst>
              </a:tr>
              <a:tr h="535108">
                <a:tc>
                  <a:txBody>
                    <a:bodyPr/>
                    <a:lstStyle/>
                    <a:p>
                      <a:pPr algn="l" fontAlgn="b"/>
                      <a:r>
                        <a:rPr lang="en-US" sz="2800" b="0" i="0" u="none" strike="noStrike">
                          <a:solidFill>
                            <a:srgbClr val="000000"/>
                          </a:solidFill>
                          <a:effectLst/>
                          <a:latin typeface="Aptos" panose="020B0004020202020204" pitchFamily="34" charset="0"/>
                        </a:rPr>
                        <a:t>MLFG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0.62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dirty="0">
                          <a:solidFill>
                            <a:srgbClr val="000000"/>
                          </a:solidFill>
                          <a:effectLst/>
                          <a:latin typeface="Aptos" panose="020B0004020202020204" pitchFamily="34" charset="0"/>
                        </a:rPr>
                        <a:t>0.95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dirty="0">
                          <a:solidFill>
                            <a:srgbClr val="000000"/>
                          </a:solidFill>
                          <a:effectLst/>
                          <a:latin typeface="Aptos" panose="020B0004020202020204" pitchFamily="34" charset="0"/>
                        </a:rPr>
                        <a:t>0.75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437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5804292"/>
                  </a:ext>
                </a:extLst>
              </a:tr>
              <a:tr h="535108">
                <a:tc>
                  <a:txBody>
                    <a:bodyPr/>
                    <a:lstStyle/>
                    <a:p>
                      <a:pPr algn="l" fontAlgn="b"/>
                      <a:r>
                        <a:rPr lang="en-US" sz="2800" b="0" i="0" u="none" strike="noStrike">
                          <a:solidFill>
                            <a:srgbClr val="000000"/>
                          </a:solidFill>
                          <a:effectLst/>
                          <a:latin typeface="Aptos" panose="020B0004020202020204" pitchFamily="34" charset="0"/>
                        </a:rPr>
                        <a:t>PMLCG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dirty="0">
                          <a:solidFill>
                            <a:srgbClr val="000000"/>
                          </a:solidFill>
                          <a:effectLst/>
                          <a:latin typeface="Aptos"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736144"/>
                  </a:ext>
                </a:extLst>
              </a:tr>
              <a:tr h="535108">
                <a:tc>
                  <a:txBody>
                    <a:bodyPr/>
                    <a:lstStyle/>
                    <a:p>
                      <a:pPr algn="l" fontAlgn="b"/>
                      <a:endParaRPr lang="en-US" sz="2800" b="0" i="0" u="none" strike="noStrike">
                        <a:solidFill>
                          <a:srgbClr val="000000"/>
                        </a:solidFill>
                        <a:effectLst/>
                        <a:latin typeface="Aptos"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2800" b="0" i="0" u="none" strike="noStrike">
                        <a:solidFill>
                          <a:srgbClr val="000000"/>
                        </a:solidFill>
                        <a:effectLst/>
                        <a:latin typeface="Aptos"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2800" b="0" i="0" u="none" strike="noStrike">
                        <a:solidFill>
                          <a:srgbClr val="000000"/>
                        </a:solidFill>
                        <a:effectLst/>
                        <a:latin typeface="Aptos"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2800" b="0" i="0" u="none" strike="noStrike" dirty="0">
                        <a:solidFill>
                          <a:srgbClr val="000000"/>
                        </a:solidFill>
                        <a:effectLst/>
                        <a:latin typeface="Aptos"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2800" b="0" i="0" u="none" strike="noStrike" dirty="0">
                        <a:solidFill>
                          <a:srgbClr val="000000"/>
                        </a:solidFill>
                        <a:effectLst/>
                        <a:latin typeface="Aptos"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5324736"/>
                  </a:ext>
                </a:extLst>
              </a:tr>
              <a:tr h="535108">
                <a:tc>
                  <a:txBody>
                    <a:bodyPr/>
                    <a:lstStyle/>
                    <a:p>
                      <a:pPr algn="l" fontAlgn="b"/>
                      <a:r>
                        <a:rPr lang="en-US" sz="2800" b="0" i="0" u="none" strike="noStrike">
                          <a:solidFill>
                            <a:srgbClr val="000000"/>
                          </a:solidFill>
                          <a:effectLst/>
                          <a:latin typeface="Aptos" panose="020B0004020202020204" pitchFamily="34" charset="0"/>
                        </a:rPr>
                        <a:t>accuracy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2800" b="0" i="0" u="none" strike="noStrike">
                        <a:solidFill>
                          <a:srgbClr val="000000"/>
                        </a:solidFill>
                        <a:effectLst/>
                        <a:latin typeface="Aptos"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2800" b="0" i="0" u="none" strike="noStrike">
                        <a:solidFill>
                          <a:srgbClr val="000000"/>
                        </a:solidFill>
                        <a:effectLst/>
                        <a:latin typeface="Aptos"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1431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695999"/>
                  </a:ext>
                </a:extLst>
              </a:tr>
              <a:tr h="535108">
                <a:tc>
                  <a:txBody>
                    <a:bodyPr/>
                    <a:lstStyle/>
                    <a:p>
                      <a:pPr algn="l" fontAlgn="b"/>
                      <a:r>
                        <a:rPr lang="en-US" sz="2800" b="0" i="0" u="none" strike="noStrike">
                          <a:solidFill>
                            <a:srgbClr val="000000"/>
                          </a:solidFill>
                          <a:effectLst/>
                          <a:latin typeface="Aptos" panose="020B0004020202020204" pitchFamily="34" charset="0"/>
                        </a:rPr>
                        <a:t>macro avg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0.91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0.89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dirty="0">
                          <a:solidFill>
                            <a:srgbClr val="000000"/>
                          </a:solidFill>
                          <a:effectLst/>
                          <a:latin typeface="Aptos" panose="020B000402020202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dirty="0">
                          <a:solidFill>
                            <a:srgbClr val="000000"/>
                          </a:solidFill>
                          <a:effectLst/>
                          <a:latin typeface="Aptos" panose="020B0004020202020204" pitchFamily="34" charset="0"/>
                        </a:rPr>
                        <a:t>1431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907709"/>
                  </a:ext>
                </a:extLst>
              </a:tr>
              <a:tr h="1008901">
                <a:tc>
                  <a:txBody>
                    <a:bodyPr/>
                    <a:lstStyle/>
                    <a:p>
                      <a:pPr algn="l" fontAlgn="b"/>
                      <a:r>
                        <a:rPr lang="en-US" sz="2800" b="0" i="0" u="none" strike="noStrike" dirty="0">
                          <a:solidFill>
                            <a:srgbClr val="000000"/>
                          </a:solidFill>
                          <a:effectLst/>
                          <a:latin typeface="Aptos" panose="020B0004020202020204" pitchFamily="34" charset="0"/>
                        </a:rPr>
                        <a:t>weighted avg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0.85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a:solidFill>
                            <a:srgbClr val="000000"/>
                          </a:solidFill>
                          <a:effectLst/>
                          <a:latin typeface="Aptos" panose="020B0004020202020204" pitchFamily="34" charset="0"/>
                        </a:rPr>
                        <a:t>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dirty="0">
                          <a:solidFill>
                            <a:srgbClr val="000000"/>
                          </a:solidFill>
                          <a:effectLst/>
                          <a:latin typeface="Aptos" panose="020B0004020202020204" pitchFamily="34" charset="0"/>
                        </a:rPr>
                        <a:t>0.79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800" b="0" i="0" u="none" strike="noStrike" dirty="0">
                          <a:solidFill>
                            <a:srgbClr val="000000"/>
                          </a:solidFill>
                          <a:effectLst/>
                          <a:latin typeface="Aptos" panose="020B0004020202020204" pitchFamily="34" charset="0"/>
                        </a:rPr>
                        <a:t>1431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916990"/>
                  </a:ext>
                </a:extLst>
              </a:tr>
            </a:tbl>
          </a:graphicData>
        </a:graphic>
      </p:graphicFrame>
      <p:sp>
        <p:nvSpPr>
          <p:cNvPr id="25" name="TextBox 24">
            <a:extLst>
              <a:ext uri="{FF2B5EF4-FFF2-40B4-BE49-F238E27FC236}">
                <a16:creationId xmlns:a16="http://schemas.microsoft.com/office/drawing/2014/main" id="{DAA4C1FE-5CF1-1984-6112-983A7E200171}"/>
              </a:ext>
            </a:extLst>
          </p:cNvPr>
          <p:cNvSpPr txBox="1"/>
          <p:nvPr/>
        </p:nvSpPr>
        <p:spPr>
          <a:xfrm>
            <a:off x="29767611" y="14955062"/>
            <a:ext cx="12801600" cy="646331"/>
          </a:xfrm>
          <a:prstGeom prst="rect">
            <a:avLst/>
          </a:prstGeom>
          <a:noFill/>
        </p:spPr>
        <p:txBody>
          <a:bodyPr wrap="square" rtlCol="0">
            <a:spAutoFit/>
          </a:bodyPr>
          <a:lstStyle/>
          <a:p>
            <a:pPr algn="ctr"/>
            <a:r>
              <a:rPr lang="en-US" sz="3600" dirty="0"/>
              <a:t>Table 2. Model Performance Metrics (Test Set)</a:t>
            </a:r>
          </a:p>
        </p:txBody>
      </p:sp>
      <p:pic>
        <p:nvPicPr>
          <p:cNvPr id="26" name="Picture 25">
            <a:extLst>
              <a:ext uri="{FF2B5EF4-FFF2-40B4-BE49-F238E27FC236}">
                <a16:creationId xmlns:a16="http://schemas.microsoft.com/office/drawing/2014/main" id="{75C6AC6A-5009-1EFF-D64F-85052626478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655153" y="24541547"/>
            <a:ext cx="11105669" cy="8394325"/>
          </a:xfrm>
          <a:prstGeom prst="rect">
            <a:avLst/>
          </a:prstGeom>
        </p:spPr>
      </p:pic>
      <p:pic>
        <p:nvPicPr>
          <p:cNvPr id="27" name="Picture 26">
            <a:extLst>
              <a:ext uri="{FF2B5EF4-FFF2-40B4-BE49-F238E27FC236}">
                <a16:creationId xmlns:a16="http://schemas.microsoft.com/office/drawing/2014/main" id="{B8AAE2DA-006C-75E8-2D42-FEEB8CEAC69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5185116" y="15869675"/>
            <a:ext cx="7007772" cy="6742614"/>
          </a:xfrm>
          <a:prstGeom prst="rect">
            <a:avLst/>
          </a:prstGeom>
        </p:spPr>
      </p:pic>
      <p:sp>
        <p:nvSpPr>
          <p:cNvPr id="29" name="TextBox 28">
            <a:extLst>
              <a:ext uri="{FF2B5EF4-FFF2-40B4-BE49-F238E27FC236}">
                <a16:creationId xmlns:a16="http://schemas.microsoft.com/office/drawing/2014/main" id="{63A239E5-27AA-5002-E46F-B9194E527900}"/>
              </a:ext>
            </a:extLst>
          </p:cNvPr>
          <p:cNvSpPr txBox="1"/>
          <p:nvPr/>
        </p:nvSpPr>
        <p:spPr>
          <a:xfrm>
            <a:off x="15921433" y="14761037"/>
            <a:ext cx="12801600" cy="1200329"/>
          </a:xfrm>
          <a:prstGeom prst="rect">
            <a:avLst/>
          </a:prstGeom>
          <a:noFill/>
        </p:spPr>
        <p:txBody>
          <a:bodyPr wrap="square" rtlCol="0">
            <a:spAutoFit/>
          </a:bodyPr>
          <a:lstStyle/>
          <a:p>
            <a:pPr algn="ctr"/>
            <a:r>
              <a:rPr lang="en-US" sz="3600" dirty="0"/>
              <a:t>Graph 3. Showing PCA separations of MLFG and LFG subsetting by Parameters</a:t>
            </a:r>
          </a:p>
        </p:txBody>
      </p:sp>
      <p:pic>
        <p:nvPicPr>
          <p:cNvPr id="31" name="Picture 30">
            <a:extLst>
              <a:ext uri="{FF2B5EF4-FFF2-40B4-BE49-F238E27FC236}">
                <a16:creationId xmlns:a16="http://schemas.microsoft.com/office/drawing/2014/main" id="{C21B716E-6CC6-E559-97C9-2C89968B10F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2240467" y="15864580"/>
            <a:ext cx="6865723" cy="6742614"/>
          </a:xfrm>
          <a:prstGeom prst="rect">
            <a:avLst/>
          </a:prstGeom>
        </p:spPr>
      </p:pic>
      <p:grpSp>
        <p:nvGrpSpPr>
          <p:cNvPr id="2" name="Group 1">
            <a:extLst>
              <a:ext uri="{FF2B5EF4-FFF2-40B4-BE49-F238E27FC236}">
                <a16:creationId xmlns:a16="http://schemas.microsoft.com/office/drawing/2014/main" id="{5B5CA310-3A41-D946-2BDA-DB3859CAD7FD}"/>
              </a:ext>
            </a:extLst>
          </p:cNvPr>
          <p:cNvGrpSpPr/>
          <p:nvPr/>
        </p:nvGrpSpPr>
        <p:grpSpPr>
          <a:xfrm>
            <a:off x="942975" y="11734800"/>
            <a:ext cx="12853900" cy="2338761"/>
            <a:chOff x="971550" y="15694068"/>
            <a:chExt cx="12853900" cy="3639477"/>
          </a:xfrm>
        </p:grpSpPr>
        <p:sp>
          <p:nvSpPr>
            <p:cNvPr id="3" name="TextBox 2">
              <a:extLst>
                <a:ext uri="{FF2B5EF4-FFF2-40B4-BE49-F238E27FC236}">
                  <a16:creationId xmlns:a16="http://schemas.microsoft.com/office/drawing/2014/main" id="{7B5C264D-5562-A7CA-C887-918E16E274B8}"/>
                </a:ext>
              </a:extLst>
            </p:cNvPr>
            <p:cNvSpPr txBox="1"/>
            <p:nvPr/>
          </p:nvSpPr>
          <p:spPr>
            <a:xfrm>
              <a:off x="1023850" y="15694068"/>
              <a:ext cx="12801600" cy="1005792"/>
            </a:xfrm>
            <a:prstGeom prst="rect">
              <a:avLst/>
            </a:prstGeom>
            <a:noFill/>
          </p:spPr>
          <p:txBody>
            <a:bodyPr wrap="square" rtlCol="0">
              <a:spAutoFit/>
            </a:bodyPr>
            <a:lstStyle/>
            <a:p>
              <a:pPr algn="ctr"/>
              <a:r>
                <a:rPr lang="en-US" sz="3600" dirty="0"/>
                <a:t>Hypothesis</a:t>
              </a:r>
            </a:p>
          </p:txBody>
        </p:sp>
        <p:sp>
          <p:nvSpPr>
            <p:cNvPr id="5" name="TextBox 4">
              <a:extLst>
                <a:ext uri="{FF2B5EF4-FFF2-40B4-BE49-F238E27FC236}">
                  <a16:creationId xmlns:a16="http://schemas.microsoft.com/office/drawing/2014/main" id="{D7F2C5F9-21C1-244A-26A3-08E1C18420AD}"/>
                </a:ext>
              </a:extLst>
            </p:cNvPr>
            <p:cNvSpPr txBox="1"/>
            <p:nvPr/>
          </p:nvSpPr>
          <p:spPr>
            <a:xfrm>
              <a:off x="971550" y="18067377"/>
              <a:ext cx="12801600" cy="553267"/>
            </a:xfrm>
            <a:prstGeom prst="rect">
              <a:avLst/>
            </a:prstGeom>
            <a:noFill/>
          </p:spPr>
          <p:txBody>
            <a:bodyPr wrap="square" rtlCol="0">
              <a:spAutoFit/>
            </a:bodyPr>
            <a:lstStyle/>
            <a:p>
              <a:pPr algn="just"/>
              <a:endParaRPr lang="en-US" sz="2800" dirty="0"/>
            </a:p>
          </p:txBody>
        </p:sp>
        <p:sp>
          <p:nvSpPr>
            <p:cNvPr id="8" name="TextBox 7">
              <a:extLst>
                <a:ext uri="{FF2B5EF4-FFF2-40B4-BE49-F238E27FC236}">
                  <a16:creationId xmlns:a16="http://schemas.microsoft.com/office/drawing/2014/main" id="{468EB035-9E09-3EDD-A3CE-380326103441}"/>
                </a:ext>
              </a:extLst>
            </p:cNvPr>
            <p:cNvSpPr txBox="1"/>
            <p:nvPr/>
          </p:nvSpPr>
          <p:spPr>
            <a:xfrm>
              <a:off x="1023850" y="16507749"/>
              <a:ext cx="12801600" cy="282579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prstClr val="black"/>
                  </a:solidFill>
                  <a:latin typeface="Calibri"/>
                </a:rPr>
                <a:t>Null Hypothesis: It is not possible to identify a PRNG based on the results of statistical tests.</a:t>
              </a:r>
            </a:p>
            <a:p>
              <a:pPr marL="457200" indent="-457200">
                <a:buFont typeface="Arial" panose="020B0604020202020204" pitchFamily="34" charset="0"/>
                <a:buChar char="•"/>
              </a:pPr>
              <a:r>
                <a:rPr lang="en-US" sz="2800" dirty="0">
                  <a:solidFill>
                    <a:prstClr val="black"/>
                  </a:solidFill>
                  <a:latin typeface="Calibri"/>
                </a:rPr>
                <a:t>Alternate Hypothesis: It is possible to identify a PRNG based on the results of statistical tests. </a:t>
              </a:r>
              <a:endParaRPr lang="en-US" sz="3600" dirty="0"/>
            </a:p>
          </p:txBody>
        </p:sp>
      </p:grpSp>
    </p:spTree>
    <p:extLst>
      <p:ext uri="{BB962C8B-B14F-4D97-AF65-F5344CB8AC3E}">
        <p14:creationId xmlns:p14="http://schemas.microsoft.com/office/powerpoint/2010/main" val="1000354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F9304625AE6F43AF8776567774E279" ma:contentTypeVersion="15" ma:contentTypeDescription="Create a new document." ma:contentTypeScope="" ma:versionID="89c6a8111924d99a09b1bdda3fbb9233">
  <xsd:schema xmlns:xsd="http://www.w3.org/2001/XMLSchema" xmlns:xs="http://www.w3.org/2001/XMLSchema" xmlns:p="http://schemas.microsoft.com/office/2006/metadata/properties" xmlns:ns3="c8f56888-a521-4b21-ba3e-521766e52b1d" xmlns:ns4="8fc02949-c4af-4f0f-b8fb-bd51dde0cc5d" targetNamespace="http://schemas.microsoft.com/office/2006/metadata/properties" ma:root="true" ma:fieldsID="39ef6ef018009ffb569048e1f3138af3" ns3:_="" ns4:_="">
    <xsd:import namespace="c8f56888-a521-4b21-ba3e-521766e52b1d"/>
    <xsd:import namespace="8fc02949-c4af-4f0f-b8fb-bd51dde0cc5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GenerationTime" minOccurs="0"/>
                <xsd:element ref="ns4:MediaServiceEventHashCode" minOccurs="0"/>
                <xsd:element ref="ns4:MediaServiceOCR"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f56888-a521-4b21-ba3e-521766e52b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c02949-c4af-4f0f-b8fb-bd51dde0cc5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fc02949-c4af-4f0f-b8fb-bd51dde0cc5d" xsi:nil="true"/>
  </documentManagement>
</p:properties>
</file>

<file path=customXml/itemProps1.xml><?xml version="1.0" encoding="utf-8"?>
<ds:datastoreItem xmlns:ds="http://schemas.openxmlformats.org/officeDocument/2006/customXml" ds:itemID="{582D369C-5594-4D3D-A457-B2D1704E00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f56888-a521-4b21-ba3e-521766e52b1d"/>
    <ds:schemaRef ds:uri="8fc02949-c4af-4f0f-b8fb-bd51dde0cc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04A8D9-E7F3-489A-8EBB-755725F4815D}">
  <ds:schemaRefs>
    <ds:schemaRef ds:uri="http://schemas.microsoft.com/sharepoint/v3/contenttype/forms"/>
  </ds:schemaRefs>
</ds:datastoreItem>
</file>

<file path=customXml/itemProps3.xml><?xml version="1.0" encoding="utf-8"?>
<ds:datastoreItem xmlns:ds="http://schemas.openxmlformats.org/officeDocument/2006/customXml" ds:itemID="{1AFEC4EA-C4FB-4563-A2A4-9899F7372859}">
  <ds:schemaRefs>
    <ds:schemaRef ds:uri="http://purl.org/dc/terms/"/>
    <ds:schemaRef ds:uri="http://purl.org/dc/dcmitype/"/>
    <ds:schemaRef ds:uri="c8f56888-a521-4b21-ba3e-521766e52b1d"/>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8fc02949-c4af-4f0f-b8fb-bd51dde0cc5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Custom</PresentationFormat>
  <Paragraphs>124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Times New Roman</vt:lpstr>
      <vt:lpstr>Office Theme</vt:lpstr>
      <vt:lpstr>PowerPoint Presentation</vt:lpstr>
    </vt:vector>
  </TitlesOfParts>
  <Company>University of South Carolina Beaufort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USCB</dc:creator>
  <cp:lastModifiedBy>Kizer, Jarrett</cp:lastModifiedBy>
  <cp:revision>123</cp:revision>
  <dcterms:created xsi:type="dcterms:W3CDTF">2013-04-14T22:23:17Z</dcterms:created>
  <dcterms:modified xsi:type="dcterms:W3CDTF">2024-05-22T22:38:36Z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0x010100A0F9304625AE6F43AF8776567774E279</vt:lpwstr>
  </property>
</Properties>
</file>