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4" r:id="rId6"/>
    <p:sldId id="275" r:id="rId7"/>
    <p:sldId id="276" r:id="rId8"/>
    <p:sldId id="298" r:id="rId9"/>
    <p:sldId id="277" r:id="rId10"/>
    <p:sldId id="278" r:id="rId11"/>
    <p:sldId id="279" r:id="rId12"/>
    <p:sldId id="280" r:id="rId13"/>
    <p:sldId id="293" r:id="rId14"/>
    <p:sldId id="294" r:id="rId15"/>
    <p:sldId id="296" r:id="rId16"/>
    <p:sldId id="295" r:id="rId17"/>
    <p:sldId id="281" r:id="rId18"/>
    <p:sldId id="270" r:id="rId19"/>
    <p:sldId id="271" r:id="rId20"/>
    <p:sldId id="282" r:id="rId21"/>
    <p:sldId id="292" r:id="rId22"/>
    <p:sldId id="283" r:id="rId23"/>
    <p:sldId id="269" r:id="rId24"/>
    <p:sldId id="284" r:id="rId25"/>
    <p:sldId id="285" r:id="rId26"/>
    <p:sldId id="286" r:id="rId27"/>
    <p:sldId id="287" r:id="rId28"/>
    <p:sldId id="290" r:id="rId29"/>
    <p:sldId id="291" r:id="rId30"/>
    <p:sldId id="288" r:id="rId31"/>
    <p:sldId id="289" r:id="rId32"/>
    <p:sldId id="273" r:id="rId33"/>
    <p:sldId id="297" r:id="rId34"/>
    <p:sldId id="299" r:id="rId35"/>
    <p:sldId id="259" r:id="rId36"/>
  </p:sldIdLst>
  <p:sldSz cx="18288000" cy="10287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elveticish" panose="020B0604020202020204" charset="0"/>
      <p:regular r:id="rId41"/>
    </p:embeddedFont>
    <p:embeddedFont>
      <p:font typeface="Helveticish Bold" panose="020B0604020202020204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704" autoAdjust="0"/>
  </p:normalViewPr>
  <p:slideViewPr>
    <p:cSldViewPr>
      <p:cViewPr>
        <p:scale>
          <a:sx n="75" d="100"/>
          <a:sy n="75" d="100"/>
        </p:scale>
        <p:origin x="100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41393"/>
            <a:ext cx="16230600" cy="780421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5476" y="512039"/>
            <a:ext cx="5001287" cy="72935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6084" y="512039"/>
            <a:ext cx="6973216" cy="7147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33086" y="8986996"/>
            <a:ext cx="542608" cy="54260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354690" y="3809585"/>
            <a:ext cx="11578621" cy="235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26"/>
              </a:lnSpc>
            </a:pPr>
            <a:r>
              <a:rPr lang="en-US" sz="13447" dirty="0">
                <a:solidFill>
                  <a:srgbClr val="000000"/>
                </a:solidFill>
                <a:latin typeface="Helveticish Bold"/>
              </a:rPr>
              <a:t>CU Data Week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745" y="6776716"/>
            <a:ext cx="139926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Helveticish Bold"/>
              </a:rPr>
              <a:t>Title: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3745" y="7314879"/>
            <a:ext cx="139926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Helveticish Bold"/>
              </a:rPr>
              <a:t>By: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3270" y="7874301"/>
            <a:ext cx="139926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lveticish Bold"/>
              </a:rPr>
              <a:t>Date: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9169" y="6805007"/>
            <a:ext cx="2411042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Helveticish"/>
              </a:rPr>
              <a:t>Figures in 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3947" y="7329093"/>
            <a:ext cx="2944442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Helveticish"/>
              </a:rPr>
              <a:t>Wyatt Tarter, MS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66836" y="7874301"/>
            <a:ext cx="3515327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Helveticish"/>
              </a:rPr>
              <a:t>February 2</a:t>
            </a:r>
            <a:r>
              <a:rPr lang="en-US" sz="3000" baseline="30000" dirty="0">
                <a:solidFill>
                  <a:srgbClr val="000000"/>
                </a:solidFill>
                <a:latin typeface="Helveticish"/>
              </a:rPr>
              <a:t>nd</a:t>
            </a:r>
            <a:r>
              <a:rPr lang="en-US" sz="3000" dirty="0">
                <a:solidFill>
                  <a:srgbClr val="000000"/>
                </a:solidFill>
                <a:latin typeface="Helveticish"/>
              </a:rPr>
              <a:t>, 2023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72526" y="8996045"/>
            <a:ext cx="6148462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Helveticish"/>
              </a:rPr>
              <a:t>Center for Innovative Design and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448294" y="8995152"/>
            <a:ext cx="1859422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Helveticish"/>
              </a:rPr>
              <a:t>CIDAstats</a:t>
            </a:r>
            <a:endParaRPr lang="en-US" sz="2600" dirty="0">
              <a:solidFill>
                <a:srgbClr val="000000"/>
              </a:solidFill>
              <a:latin typeface="Helveticish"/>
            </a:endParaRP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29EBE0D1-C733-BB3B-2E4A-96AA02CC8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308" y="8899405"/>
            <a:ext cx="664116" cy="6641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GGPlot</a:t>
            </a:r>
            <a:r>
              <a:rPr lang="en-US" sz="7200" dirty="0"/>
              <a:t>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/>
              <a:t>Code in R: </a:t>
            </a:r>
          </a:p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 </a:t>
            </a:r>
            <a:r>
              <a:rPr lang="en-US" sz="3000" dirty="0" err="1"/>
              <a:t>aes</a:t>
            </a:r>
            <a:r>
              <a:rPr lang="en-US" sz="3000" dirty="0"/>
              <a:t>(x=mpg, y=</a:t>
            </a:r>
            <a:r>
              <a:rPr lang="en-US" sz="3000" dirty="0" err="1"/>
              <a:t>wt</a:t>
            </a:r>
            <a:r>
              <a:rPr lang="en-US" sz="3000" dirty="0"/>
              <a:t>)+</a:t>
            </a:r>
          </a:p>
          <a:p>
            <a:pPr marL="0" indent="0">
              <a:buNone/>
            </a:pPr>
            <a:r>
              <a:rPr lang="en-US" sz="3000" dirty="0" err="1"/>
              <a:t>geom_point</a:t>
            </a:r>
            <a:r>
              <a:rPr lang="en-US" sz="3000" dirty="0"/>
              <a:t>()+</a:t>
            </a:r>
          </a:p>
          <a:p>
            <a:pPr marL="0" indent="0">
              <a:buNone/>
            </a:pPr>
            <a:r>
              <a:rPr lang="en-US" sz="3000" dirty="0"/>
              <a:t>labs(title= "Car weight vs MPG")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ED7FD-002B-4AD9-86D9-ABE5E003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19" y="1720686"/>
            <a:ext cx="10609358" cy="6365613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2ED26B53-8A9B-6B0A-A2C7-97DA04DD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E5DF0FA-F569-01F9-ED98-611AA624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/>
              <a:t>Base R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22" y="5074682"/>
            <a:ext cx="5873472" cy="5212319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4650" dirty="0"/>
              <a:t>plot(x=</a:t>
            </a:r>
            <a:r>
              <a:rPr lang="en-US" sz="4650" dirty="0" err="1"/>
              <a:t>mtcars$mpg</a:t>
            </a:r>
            <a:r>
              <a:rPr lang="en-US" sz="4650" dirty="0"/>
              <a:t>,</a:t>
            </a:r>
          </a:p>
          <a:p>
            <a:pPr marL="0" indent="0">
              <a:buNone/>
            </a:pPr>
            <a:r>
              <a:rPr lang="en-US" sz="4650" dirty="0"/>
              <a:t>     y=</a:t>
            </a:r>
            <a:r>
              <a:rPr lang="en-US" sz="4650" dirty="0" err="1"/>
              <a:t>mtcars$wt</a:t>
            </a:r>
            <a:r>
              <a:rPr lang="en-US" sz="4650" dirty="0"/>
              <a:t>,</a:t>
            </a:r>
          </a:p>
          <a:p>
            <a:pPr marL="0" indent="0">
              <a:buNone/>
            </a:pPr>
            <a:r>
              <a:rPr lang="en-US" sz="4650" dirty="0"/>
              <a:t>     </a:t>
            </a:r>
            <a:r>
              <a:rPr lang="en-US" sz="4650" dirty="0" err="1"/>
              <a:t>ylab</a:t>
            </a:r>
            <a:r>
              <a:rPr lang="en-US" sz="4650" dirty="0"/>
              <a:t>="</a:t>
            </a:r>
            <a:r>
              <a:rPr lang="en-US" sz="4650" dirty="0" err="1"/>
              <a:t>wt</a:t>
            </a:r>
            <a:r>
              <a:rPr lang="en-US" sz="4650" dirty="0"/>
              <a:t>",</a:t>
            </a:r>
          </a:p>
          <a:p>
            <a:pPr marL="0" indent="0">
              <a:buNone/>
            </a:pPr>
            <a:r>
              <a:rPr lang="en-US" sz="4650" dirty="0"/>
              <a:t>     </a:t>
            </a:r>
            <a:r>
              <a:rPr lang="en-US" sz="4650" dirty="0" err="1"/>
              <a:t>xlab</a:t>
            </a:r>
            <a:r>
              <a:rPr lang="en-US" sz="4650" dirty="0"/>
              <a:t>="mpg",</a:t>
            </a:r>
          </a:p>
          <a:p>
            <a:pPr marL="0" indent="0">
              <a:buNone/>
            </a:pPr>
            <a:r>
              <a:rPr lang="en-US" sz="4650" dirty="0"/>
              <a:t>     col=1:length(unique(</a:t>
            </a:r>
            <a:r>
              <a:rPr lang="en-US" sz="4650" dirty="0" err="1"/>
              <a:t>mtcars$gear</a:t>
            </a:r>
            <a:r>
              <a:rPr lang="en-US" sz="4650" dirty="0"/>
              <a:t>)),</a:t>
            </a:r>
          </a:p>
          <a:p>
            <a:pPr marL="0" indent="0">
              <a:buNone/>
            </a:pPr>
            <a:r>
              <a:rPr lang="en-US" sz="4650" dirty="0"/>
              <a:t>     main="Car weight vs MPG, by gears",</a:t>
            </a:r>
          </a:p>
          <a:p>
            <a:pPr marL="0" indent="0">
              <a:buNone/>
            </a:pPr>
            <a:r>
              <a:rPr lang="en-US" sz="4650" dirty="0"/>
              <a:t>     </a:t>
            </a:r>
            <a:r>
              <a:rPr lang="en-US" sz="4650" dirty="0" err="1"/>
              <a:t>pch</a:t>
            </a:r>
            <a:r>
              <a:rPr lang="en-US" sz="4650" dirty="0"/>
              <a:t>=19)</a:t>
            </a:r>
          </a:p>
          <a:p>
            <a:pPr marL="0" indent="0">
              <a:buNone/>
            </a:pPr>
            <a:r>
              <a:rPr lang="en-US" sz="4650" dirty="0"/>
              <a:t>legend("</a:t>
            </a:r>
            <a:r>
              <a:rPr lang="en-US" sz="4650" dirty="0" err="1"/>
              <a:t>topright</a:t>
            </a:r>
            <a:r>
              <a:rPr lang="en-US" sz="4650" dirty="0"/>
              <a:t>",</a:t>
            </a:r>
          </a:p>
          <a:p>
            <a:pPr marL="0" indent="0">
              <a:buNone/>
            </a:pPr>
            <a:r>
              <a:rPr lang="en-US" sz="4650" dirty="0"/>
              <a:t>       legend=unique(</a:t>
            </a:r>
            <a:r>
              <a:rPr lang="en-US" sz="4650" dirty="0" err="1"/>
              <a:t>mtcars$gear</a:t>
            </a:r>
            <a:r>
              <a:rPr lang="en-US" sz="4650" dirty="0"/>
              <a:t>),</a:t>
            </a:r>
          </a:p>
          <a:p>
            <a:pPr marL="0" indent="0">
              <a:buNone/>
            </a:pPr>
            <a:r>
              <a:rPr lang="en-US" sz="4650" dirty="0"/>
              <a:t>       col=1:length(unique(</a:t>
            </a:r>
            <a:r>
              <a:rPr lang="en-US" sz="4650" dirty="0" err="1"/>
              <a:t>mtcars$gear</a:t>
            </a:r>
            <a:r>
              <a:rPr lang="en-US" sz="4650" dirty="0"/>
              <a:t>)),</a:t>
            </a:r>
          </a:p>
          <a:p>
            <a:pPr marL="0" indent="0">
              <a:buNone/>
            </a:pPr>
            <a:r>
              <a:rPr lang="en-US" sz="4650" dirty="0"/>
              <a:t>       </a:t>
            </a:r>
            <a:r>
              <a:rPr lang="en-US" sz="4650" dirty="0" err="1"/>
              <a:t>pch</a:t>
            </a:r>
            <a:r>
              <a:rPr lang="en-US" sz="4650" dirty="0"/>
              <a:t>=19,</a:t>
            </a:r>
          </a:p>
          <a:p>
            <a:pPr marL="0" indent="0">
              <a:buNone/>
            </a:pPr>
            <a:r>
              <a:rPr lang="en-US" sz="4650" dirty="0"/>
              <a:t>       title="Gear Number")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665C-DE60-42AD-987C-202ECB1A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27" y="1944807"/>
            <a:ext cx="10803665" cy="6489510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79B947C3-F260-CA07-8C63-58C7CDB8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BCD06F0-9361-46A7-05D8-972856ED71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GGPlot</a:t>
            </a:r>
            <a:r>
              <a:rPr lang="en-US" sz="7200" dirty="0"/>
              <a:t>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/>
              <a:t>       </a:t>
            </a:r>
            <a:r>
              <a:rPr lang="en-US" sz="3000" dirty="0" err="1"/>
              <a:t>aes</a:t>
            </a:r>
            <a:r>
              <a:rPr lang="en-US" sz="3000" dirty="0"/>
              <a:t>(x=</a:t>
            </a:r>
            <a:r>
              <a:rPr lang="en-US" sz="3000" dirty="0" err="1"/>
              <a:t>mpg,y</a:t>
            </a:r>
            <a:r>
              <a:rPr lang="en-US" sz="3000" dirty="0"/>
              <a:t>=</a:t>
            </a:r>
            <a:r>
              <a:rPr lang="en-US" sz="3000" dirty="0" err="1"/>
              <a:t>wt,col</a:t>
            </a:r>
            <a:r>
              <a:rPr lang="en-US" sz="3000" dirty="0"/>
              <a:t>=factor(gear)),size=factor(carb))+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geom_point</a:t>
            </a:r>
            <a:r>
              <a:rPr lang="en-US" sz="3000" dirty="0"/>
              <a:t>(</a:t>
            </a:r>
            <a:r>
              <a:rPr lang="en-US" sz="3000" dirty="0" err="1"/>
              <a:t>aes</a:t>
            </a:r>
            <a:r>
              <a:rPr lang="en-US" sz="3000" dirty="0"/>
              <a:t>(size=factor(carb)))+</a:t>
            </a:r>
          </a:p>
          <a:p>
            <a:pPr marL="0" indent="0">
              <a:buNone/>
            </a:pPr>
            <a:r>
              <a:rPr lang="en-US" sz="3000" dirty="0"/>
              <a:t>  labs(title="Car weight vs MPG, by gears and carburetor",</a:t>
            </a:r>
          </a:p>
          <a:p>
            <a:pPr marL="0" indent="0">
              <a:buNone/>
            </a:pPr>
            <a:r>
              <a:rPr lang="en-US" sz="3000" dirty="0"/>
              <a:t>       col="Gear Number",</a:t>
            </a:r>
          </a:p>
          <a:p>
            <a:pPr marL="0" indent="0">
              <a:buNone/>
            </a:pPr>
            <a:r>
              <a:rPr lang="en-US" sz="3000" dirty="0"/>
              <a:t>       size="Carburetor")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85B61-E018-4CF9-88C1-8F485915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06" y="2607785"/>
            <a:ext cx="10520477" cy="5685119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BEFF8FD0-0F91-DD48-C7A6-BCA6FA81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59EB6BE-F9AF-A976-B7A7-3768C3C3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sjPlot</a:t>
            </a:r>
            <a:r>
              <a:rPr lang="en-US" sz="7200" dirty="0"/>
              <a:t>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plot_scatter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              </a:t>
            </a:r>
          </a:p>
          <a:p>
            <a:pPr marL="0" indent="0">
              <a:buNone/>
            </a:pPr>
            <a:r>
              <a:rPr lang="en-US" sz="3000" dirty="0"/>
              <a:t>x = mpg,             </a:t>
            </a:r>
          </a:p>
          <a:p>
            <a:pPr marL="0" indent="0">
              <a:buNone/>
            </a:pPr>
            <a:r>
              <a:rPr lang="en-US" sz="3000" dirty="0"/>
              <a:t> y = </a:t>
            </a:r>
            <a:r>
              <a:rPr lang="en-US" sz="3000" dirty="0" err="1"/>
              <a:t>wt</a:t>
            </a:r>
            <a:r>
              <a:rPr lang="en-US" sz="3000" dirty="0"/>
              <a:t>,             </a:t>
            </a:r>
          </a:p>
          <a:p>
            <a:pPr marL="0" indent="0">
              <a:buNone/>
            </a:pPr>
            <a:r>
              <a:rPr lang="en-US" sz="3000" dirty="0"/>
              <a:t>grp = gear,            </a:t>
            </a:r>
          </a:p>
          <a:p>
            <a:pPr marL="0" indent="0">
              <a:buNone/>
            </a:pPr>
            <a:r>
              <a:rPr lang="en-US" sz="3000" dirty="0"/>
              <a:t> title = "Car weight")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EFF8FD0-0F91-DD48-C7A6-BCA6FA81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59EB6BE-F9AF-A976-B7A7-3768C3C3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3C97B-3BFB-DE46-5C78-FE2AEBB0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256649"/>
            <a:ext cx="9286782" cy="52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8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GGPlot</a:t>
            </a:r>
            <a:r>
              <a:rPr lang="en-US" sz="7200" dirty="0"/>
              <a:t>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4" y="5074682"/>
            <a:ext cx="5935665" cy="45646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 err="1"/>
              <a:t>aes</a:t>
            </a:r>
            <a:r>
              <a:rPr lang="en-US" sz="3000" dirty="0"/>
              <a:t>(x=</a:t>
            </a:r>
            <a:r>
              <a:rPr lang="en-US" sz="3000" dirty="0" err="1"/>
              <a:t>mpg,y</a:t>
            </a:r>
            <a:r>
              <a:rPr lang="en-US" sz="3000" dirty="0"/>
              <a:t>=</a:t>
            </a:r>
            <a:r>
              <a:rPr lang="en-US" sz="3000" dirty="0" err="1"/>
              <a:t>wt</a:t>
            </a:r>
            <a:r>
              <a:rPr lang="en-US" sz="3000" dirty="0"/>
              <a:t>))+    </a:t>
            </a:r>
          </a:p>
          <a:p>
            <a:pPr marL="0" indent="0">
              <a:buNone/>
            </a:pPr>
            <a:r>
              <a:rPr lang="en-US" sz="3000" dirty="0" err="1"/>
              <a:t>geom_point</a:t>
            </a:r>
            <a:r>
              <a:rPr lang="en-US" sz="3000" dirty="0"/>
              <a:t>()+    </a:t>
            </a:r>
          </a:p>
          <a:p>
            <a:pPr marL="0" indent="0">
              <a:buNone/>
            </a:pPr>
            <a:r>
              <a:rPr lang="en-US" sz="3000" dirty="0"/>
              <a:t>labs(title= "Car weight vs MPG") +    </a:t>
            </a:r>
            <a:r>
              <a:rPr lang="en-US" sz="3000" dirty="0" err="1"/>
              <a:t>geom_smooth</a:t>
            </a:r>
            <a:r>
              <a:rPr lang="en-US" sz="3000" dirty="0"/>
              <a:t>()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EFF8FD0-0F91-DD48-C7A6-BCA6FA81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59EB6BE-F9AF-A976-B7A7-3768C3C3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62DBF-1FBC-6AD7-C215-60A9E809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337" y="3093482"/>
            <a:ext cx="8075863" cy="45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GGPlot</a:t>
            </a:r>
            <a:r>
              <a:rPr lang="en-US" sz="7200" dirty="0"/>
              <a:t>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4" y="5074682"/>
            <a:ext cx="5935665" cy="456461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 err="1"/>
              <a:t>aes</a:t>
            </a:r>
            <a:r>
              <a:rPr lang="en-US" sz="3000" dirty="0"/>
              <a:t>(x=</a:t>
            </a:r>
            <a:r>
              <a:rPr lang="en-US" sz="3000" dirty="0" err="1"/>
              <a:t>mpg,y</a:t>
            </a:r>
            <a:r>
              <a:rPr lang="en-US" sz="3000" dirty="0"/>
              <a:t>=</a:t>
            </a:r>
            <a:r>
              <a:rPr lang="en-US" sz="3000" dirty="0" err="1"/>
              <a:t>wt</a:t>
            </a:r>
            <a:r>
              <a:rPr lang="en-US" sz="3000" dirty="0"/>
              <a:t>,                  </a:t>
            </a:r>
          </a:p>
          <a:p>
            <a:pPr marL="0" indent="0">
              <a:buNone/>
            </a:pPr>
            <a:r>
              <a:rPr lang="en-US" sz="3000" dirty="0"/>
              <a:t>group = factor(carb)))+    </a:t>
            </a:r>
            <a:r>
              <a:rPr lang="en-US" sz="3000" dirty="0" err="1"/>
              <a:t>geom_point</a:t>
            </a:r>
            <a:r>
              <a:rPr lang="en-US" sz="3000" dirty="0"/>
              <a:t>()+    </a:t>
            </a:r>
          </a:p>
          <a:p>
            <a:pPr marL="0" indent="0">
              <a:buNone/>
            </a:pPr>
            <a:r>
              <a:rPr lang="en-US" sz="3000" dirty="0"/>
              <a:t>labs(title= "Car weight vs MPG") +    </a:t>
            </a:r>
          </a:p>
          <a:p>
            <a:pPr marL="0" indent="0">
              <a:buNone/>
            </a:pPr>
            <a:r>
              <a:rPr lang="en-US" sz="3000" dirty="0" err="1"/>
              <a:t>geom_smooth</a:t>
            </a:r>
            <a:r>
              <a:rPr lang="en-US" sz="3000" dirty="0"/>
              <a:t>(method = "</a:t>
            </a:r>
            <a:r>
              <a:rPr lang="en-US" sz="3000" dirty="0" err="1"/>
              <a:t>lm</a:t>
            </a:r>
            <a:r>
              <a:rPr lang="en-US" sz="3000" dirty="0"/>
              <a:t>",                se = F,                </a:t>
            </a:r>
          </a:p>
          <a:p>
            <a:pPr marL="0" indent="0">
              <a:buNone/>
            </a:pPr>
            <a:r>
              <a:rPr lang="en-US" sz="3000" dirty="0" err="1"/>
              <a:t>aes</a:t>
            </a:r>
            <a:r>
              <a:rPr lang="en-US" sz="3000" dirty="0"/>
              <a:t>(col = factor(carb),                </a:t>
            </a:r>
          </a:p>
          <a:p>
            <a:pPr marL="0" indent="0">
              <a:buNone/>
            </a:pPr>
            <a:r>
              <a:rPr lang="en-US" sz="3000" dirty="0" err="1"/>
              <a:t>linetype</a:t>
            </a:r>
            <a:r>
              <a:rPr lang="en-US" sz="3000" dirty="0"/>
              <a:t> = factor(carb))) +    labs(col="Carburetor",         </a:t>
            </a:r>
          </a:p>
          <a:p>
            <a:pPr marL="0" indent="0">
              <a:buNone/>
            </a:pPr>
            <a:r>
              <a:rPr lang="en-US" sz="3000" dirty="0" err="1"/>
              <a:t>linetype</a:t>
            </a:r>
            <a:r>
              <a:rPr lang="en-US" sz="3000" dirty="0"/>
              <a:t> = "Carburetor")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EFF8FD0-0F91-DD48-C7A6-BCA6FA81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59EB6BE-F9AF-A976-B7A7-3768C3C3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D2F53-D821-7238-75B0-9EC0FACA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542761"/>
            <a:ext cx="8915400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3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sjPlot</a:t>
            </a:r>
            <a:r>
              <a:rPr lang="en-US" sz="7200" dirty="0"/>
              <a:t>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plot_scatter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              </a:t>
            </a:r>
          </a:p>
          <a:p>
            <a:pPr marL="0" indent="0">
              <a:buNone/>
            </a:pPr>
            <a:r>
              <a:rPr lang="en-US" sz="3000" dirty="0"/>
              <a:t>x = mpg,              </a:t>
            </a:r>
          </a:p>
          <a:p>
            <a:pPr marL="0" indent="0">
              <a:buNone/>
            </a:pPr>
            <a:r>
              <a:rPr lang="en-US" sz="3000" dirty="0"/>
              <a:t>y = </a:t>
            </a:r>
            <a:r>
              <a:rPr lang="en-US" sz="3000" dirty="0" err="1"/>
              <a:t>wt</a:t>
            </a:r>
            <a:r>
              <a:rPr lang="en-US" sz="3000" dirty="0"/>
              <a:t>,             </a:t>
            </a:r>
          </a:p>
          <a:p>
            <a:pPr marL="0" indent="0">
              <a:buNone/>
            </a:pPr>
            <a:r>
              <a:rPr lang="en-US" sz="3000" dirty="0"/>
              <a:t>grp = carb,             </a:t>
            </a:r>
          </a:p>
          <a:p>
            <a:pPr marL="0" indent="0">
              <a:buNone/>
            </a:pPr>
            <a:r>
              <a:rPr lang="en-US" sz="3000" dirty="0"/>
              <a:t>title = "Car weight",             </a:t>
            </a:r>
            <a:r>
              <a:rPr lang="en-US" sz="3000" dirty="0" err="1"/>
              <a:t>fit.grps</a:t>
            </a:r>
            <a:r>
              <a:rPr lang="en-US" sz="3000" dirty="0"/>
              <a:t> = "</a:t>
            </a:r>
            <a:r>
              <a:rPr lang="en-US" sz="3000" dirty="0" err="1"/>
              <a:t>lm</a:t>
            </a:r>
            <a:r>
              <a:rPr lang="en-US" sz="3000" dirty="0"/>
              <a:t>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EFF8FD0-0F91-DD48-C7A6-BCA6FA81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59EB6BE-F9AF-A976-B7A7-3768C3C3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8EE3F-A6DA-A3EC-3D92-7EAEB087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821" y="2324099"/>
            <a:ext cx="8881778" cy="50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Histograms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mtcars,aes</a:t>
            </a:r>
            <a:r>
              <a:rPr lang="en-US" sz="3000" dirty="0"/>
              <a:t>(x=mpg))+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geom_histogram</a:t>
            </a:r>
            <a:r>
              <a:rPr lang="en-US" sz="3000" dirty="0"/>
              <a:t>(bins=10,</a:t>
            </a:r>
          </a:p>
          <a:p>
            <a:pPr marL="0" indent="0">
              <a:buNone/>
            </a:pPr>
            <a:r>
              <a:rPr lang="en-US" sz="3000" dirty="0"/>
              <a:t>                 fill="light blue",</a:t>
            </a:r>
          </a:p>
          <a:p>
            <a:pPr marL="0" indent="0">
              <a:buNone/>
            </a:pPr>
            <a:r>
              <a:rPr lang="en-US" sz="3000" dirty="0"/>
              <a:t>                 col="black")+</a:t>
            </a:r>
          </a:p>
          <a:p>
            <a:pPr marL="0" indent="0">
              <a:buNone/>
            </a:pPr>
            <a:r>
              <a:rPr lang="en-US" sz="3000" dirty="0"/>
              <a:t>  labs(title="MPG Distribution")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01582-60F3-4EB6-8758-A0B79EC8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63" y="2670991"/>
            <a:ext cx="10645254" cy="639435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647270B-EE00-39D5-B3E9-DF69148E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61ECB20-0B4A-4723-62B5-05E68CFAA1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Histograms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mtcars,aes</a:t>
            </a:r>
            <a:r>
              <a:rPr lang="en-US" sz="3000" dirty="0"/>
              <a:t>(x=mpg))+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geom_histogram</a:t>
            </a:r>
            <a:r>
              <a:rPr lang="en-US" sz="3000" dirty="0"/>
              <a:t>(bins = 15,</a:t>
            </a:r>
          </a:p>
          <a:p>
            <a:pPr marL="0" indent="0">
              <a:buNone/>
            </a:pPr>
            <a:r>
              <a:rPr lang="en-US" sz="3000" dirty="0"/>
              <a:t>                 col="black",</a:t>
            </a:r>
          </a:p>
          <a:p>
            <a:pPr marL="0" indent="0">
              <a:buNone/>
            </a:pPr>
            <a:r>
              <a:rPr lang="en-US" sz="3000" dirty="0"/>
              <a:t>                 fill="light blue")+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facet_grid</a:t>
            </a:r>
            <a:r>
              <a:rPr lang="en-US" sz="3000" dirty="0"/>
              <a:t>(.~</a:t>
            </a:r>
            <a:r>
              <a:rPr lang="en-US" sz="3000" dirty="0" err="1"/>
              <a:t>cyl</a:t>
            </a:r>
            <a:r>
              <a:rPr lang="en-US" sz="3000" dirty="0"/>
              <a:t>)+</a:t>
            </a:r>
          </a:p>
          <a:p>
            <a:pPr marL="0" indent="0">
              <a:buNone/>
            </a:pPr>
            <a:r>
              <a:rPr lang="en-US" sz="3000" dirty="0"/>
              <a:t>  labs(title="MPG, by Cylinder #")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38D6-6E0F-4582-A44F-9A729F06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52" y="2538967"/>
            <a:ext cx="10868309" cy="6528341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1476120B-84E5-1304-3A66-DDDB5F09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F4F435A-DC46-907C-97B4-99A168710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Histograms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mtcars,aes</a:t>
            </a:r>
            <a:r>
              <a:rPr lang="en-US" sz="3000" dirty="0"/>
              <a:t>(x=</a:t>
            </a:r>
            <a:r>
              <a:rPr lang="en-US" sz="3000" dirty="0" err="1"/>
              <a:t>mpg,fill</a:t>
            </a:r>
            <a:r>
              <a:rPr lang="en-US" sz="3000" dirty="0"/>
              <a:t>=factor(carb)))+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geom_histogram</a:t>
            </a:r>
            <a:r>
              <a:rPr lang="en-US" sz="3000" dirty="0"/>
              <a:t>(bins = 5,</a:t>
            </a:r>
          </a:p>
          <a:p>
            <a:pPr marL="0" indent="0">
              <a:buNone/>
            </a:pPr>
            <a:r>
              <a:rPr lang="en-US" sz="3000" dirty="0"/>
              <a:t>                 col="black",</a:t>
            </a:r>
          </a:p>
          <a:p>
            <a:pPr marL="0" indent="0">
              <a:buNone/>
            </a:pPr>
            <a:r>
              <a:rPr lang="en-US" sz="3000" dirty="0"/>
              <a:t>                 position = "dodge")+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facet_grid</a:t>
            </a:r>
            <a:r>
              <a:rPr lang="en-US" sz="3000" dirty="0"/>
              <a:t>(.~</a:t>
            </a:r>
            <a:r>
              <a:rPr lang="en-US" sz="3000" dirty="0" err="1"/>
              <a:t>cyl</a:t>
            </a:r>
            <a:r>
              <a:rPr lang="en-US" sz="3000" dirty="0"/>
              <a:t>)+</a:t>
            </a:r>
          </a:p>
          <a:p>
            <a:pPr marL="0" indent="0">
              <a:buNone/>
            </a:pPr>
            <a:r>
              <a:rPr lang="en-US" sz="3000" dirty="0"/>
              <a:t>  labs(fill="Carburetor",</a:t>
            </a:r>
          </a:p>
          <a:p>
            <a:pPr marL="0" indent="0">
              <a:buNone/>
            </a:pPr>
            <a:r>
              <a:rPr lang="en-US" sz="3000" dirty="0"/>
              <a:t>       title="MPG, by Cylinder and Carburetor #'s")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2B62-7CDD-4F8B-AE94-27DC21B5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20" y="2538968"/>
            <a:ext cx="10706669" cy="6431247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627A0DAA-3995-0C23-0797-74348733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69058A9-3A7A-62AA-5E8E-A2D066FC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41393"/>
            <a:ext cx="16230600" cy="780421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015981"/>
            <a:ext cx="2201317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elveticish Bold"/>
              </a:rPr>
              <a:t>AGENDA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sp>
        <p:nvSpPr>
          <p:cNvPr id="9" name="TextBox 14">
            <a:extLst>
              <a:ext uri="{FF2B5EF4-FFF2-40B4-BE49-F238E27FC236}">
                <a16:creationId xmlns:a16="http://schemas.microsoft.com/office/drawing/2014/main" id="{2051850D-3235-98B9-C6BA-A506C5B56D25}"/>
              </a:ext>
            </a:extLst>
          </p:cNvPr>
          <p:cNvSpPr txBox="1"/>
          <p:nvPr/>
        </p:nvSpPr>
        <p:spPr>
          <a:xfrm>
            <a:off x="1028700" y="3411425"/>
            <a:ext cx="5372100" cy="156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ish"/>
              </a:rPr>
              <a:t>Data Visualization overview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ish"/>
              </a:rPr>
              <a:t>Base R vs </a:t>
            </a:r>
            <a:r>
              <a:rPr lang="en-US" sz="3000" dirty="0" err="1">
                <a:solidFill>
                  <a:srgbClr val="000000"/>
                </a:solidFill>
                <a:latin typeface="Helveticish"/>
              </a:rPr>
              <a:t>GGplot</a:t>
            </a:r>
            <a:r>
              <a:rPr lang="en-US" sz="3000" dirty="0">
                <a:solidFill>
                  <a:srgbClr val="000000"/>
                </a:solidFill>
                <a:latin typeface="Helveticish"/>
              </a:rPr>
              <a:t> vs </a:t>
            </a:r>
            <a:r>
              <a:rPr lang="en-US" sz="3000" dirty="0" err="1">
                <a:solidFill>
                  <a:srgbClr val="000000"/>
                </a:solidFill>
                <a:latin typeface="Helveticish"/>
              </a:rPr>
              <a:t>sjPlot</a:t>
            </a:r>
            <a:endParaRPr lang="en-US" sz="3000" dirty="0">
              <a:solidFill>
                <a:srgbClr val="000000"/>
              </a:solidFill>
              <a:latin typeface="Helveticish"/>
            </a:endParaRP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ish"/>
              </a:rPr>
              <a:t>Examples!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Bar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mtcars,aes</a:t>
            </a:r>
            <a:r>
              <a:rPr lang="en-US" sz="3000" dirty="0"/>
              <a:t>(x=gear))+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geom_bar</a:t>
            </a:r>
            <a:r>
              <a:rPr lang="en-US" sz="3000" dirty="0"/>
              <a:t>(</a:t>
            </a:r>
            <a:r>
              <a:rPr lang="en-US" sz="3000" dirty="0" err="1"/>
              <a:t>aes</a:t>
            </a:r>
            <a:r>
              <a:rPr lang="en-US" sz="3000" dirty="0"/>
              <a:t>(y=..prop..),</a:t>
            </a:r>
          </a:p>
          <a:p>
            <a:pPr marL="0" indent="0">
              <a:buNone/>
            </a:pPr>
            <a:r>
              <a:rPr lang="en-US" sz="3000" dirty="0"/>
              <a:t>           fill=c("</a:t>
            </a:r>
            <a:r>
              <a:rPr lang="en-US" sz="3000" dirty="0" err="1"/>
              <a:t>red","orange","yellow</a:t>
            </a:r>
            <a:r>
              <a:rPr lang="en-US" sz="3000" dirty="0"/>
              <a:t>"),</a:t>
            </a:r>
          </a:p>
          <a:p>
            <a:pPr marL="0" indent="0">
              <a:buNone/>
            </a:pPr>
            <a:r>
              <a:rPr lang="en-US" sz="3000" dirty="0"/>
              <a:t>           col="black",</a:t>
            </a:r>
          </a:p>
          <a:p>
            <a:pPr marL="0" indent="0">
              <a:buNone/>
            </a:pPr>
            <a:r>
              <a:rPr lang="en-US" sz="3000" dirty="0"/>
              <a:t>           stat="count")+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geom_text</a:t>
            </a:r>
            <a:r>
              <a:rPr lang="en-US" sz="3000" dirty="0"/>
              <a:t>(</a:t>
            </a:r>
            <a:r>
              <a:rPr lang="en-US" sz="3000" dirty="0" err="1"/>
              <a:t>aes</a:t>
            </a:r>
            <a:r>
              <a:rPr lang="en-US" sz="3000" dirty="0"/>
              <a:t>(label=round(..prop..,2),y=..prop..),</a:t>
            </a:r>
          </a:p>
          <a:p>
            <a:pPr marL="0" indent="0">
              <a:buNone/>
            </a:pPr>
            <a:r>
              <a:rPr lang="en-US" sz="3000" dirty="0"/>
              <a:t>            stat="count",</a:t>
            </a:r>
          </a:p>
          <a:p>
            <a:pPr marL="0" indent="0">
              <a:buNone/>
            </a:pPr>
            <a:r>
              <a:rPr lang="en-US" sz="3000" dirty="0"/>
              <a:t>            </a:t>
            </a:r>
            <a:r>
              <a:rPr lang="en-US" sz="3000" dirty="0" err="1"/>
              <a:t>vjust</a:t>
            </a:r>
            <a:r>
              <a:rPr lang="en-US" sz="3000" dirty="0"/>
              <a:t>=-0.5)+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scale_y_continuous</a:t>
            </a:r>
            <a:r>
              <a:rPr lang="en-US" sz="3000" dirty="0"/>
              <a:t>(limits = c(0,0.6))+</a:t>
            </a:r>
          </a:p>
          <a:p>
            <a:pPr marL="0" indent="0">
              <a:buNone/>
            </a:pPr>
            <a:r>
              <a:rPr lang="en-US" sz="3000" dirty="0"/>
              <a:t>  labs(title="Gear # Proportions")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5F750-D14F-479B-946D-7E878AA0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995" y="2836385"/>
            <a:ext cx="10795637" cy="648468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30B5A68B-8943-EC8D-99A3-2269AD28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9B2AD05-2032-AE49-6303-7B7D7F324C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3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sjPlot</a:t>
            </a:r>
            <a:r>
              <a:rPr lang="en-US" sz="7200" dirty="0"/>
              <a:t> Bar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err="1"/>
              <a:t>plot_frq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         gear,         </a:t>
            </a:r>
            <a:r>
              <a:rPr lang="en-US" sz="3000" dirty="0" err="1"/>
              <a:t>geom.colors</a:t>
            </a:r>
            <a:r>
              <a:rPr lang="en-US" sz="3000" dirty="0"/>
              <a:t> = "red")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0B5A68B-8943-EC8D-99A3-2269AD28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9B2AD05-2032-AE49-6303-7B7D7F32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43513-2E78-F22E-533F-35DE5C41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670991"/>
            <a:ext cx="8534400" cy="48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425758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Bar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3398294"/>
            <a:ext cx="8577618" cy="68140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mtcars</a:t>
            </a:r>
            <a:r>
              <a:rPr lang="en-US" sz="2100" dirty="0"/>
              <a:t>%&gt;%</a:t>
            </a:r>
          </a:p>
          <a:p>
            <a:pPr marL="0" indent="0">
              <a:buNone/>
            </a:pPr>
            <a:r>
              <a:rPr lang="en-US" sz="2100" dirty="0"/>
              <a:t>  mutate(`car name`=</a:t>
            </a:r>
            <a:r>
              <a:rPr lang="en-US" sz="2100" dirty="0" err="1"/>
              <a:t>rownames</a:t>
            </a:r>
            <a:r>
              <a:rPr lang="en-US" sz="2100" dirty="0"/>
              <a:t>(</a:t>
            </a:r>
            <a:r>
              <a:rPr lang="en-US" sz="2100" dirty="0" err="1"/>
              <a:t>mtcars</a:t>
            </a:r>
            <a:r>
              <a:rPr lang="en-US" sz="2100" dirty="0"/>
              <a:t>), </a:t>
            </a:r>
          </a:p>
          <a:p>
            <a:pPr marL="0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mpg_z</a:t>
            </a:r>
            <a:r>
              <a:rPr lang="en-US" sz="2100" dirty="0"/>
              <a:t> = round(scale(mpg), 2), </a:t>
            </a:r>
          </a:p>
          <a:p>
            <a:pPr marL="0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mpg_type</a:t>
            </a:r>
            <a:r>
              <a:rPr lang="en-US" sz="2100" dirty="0"/>
              <a:t> = </a:t>
            </a:r>
            <a:r>
              <a:rPr lang="en-US" sz="2100" dirty="0" err="1"/>
              <a:t>ifelse</a:t>
            </a:r>
            <a:r>
              <a:rPr lang="en-US" sz="2100" dirty="0"/>
              <a:t>(</a:t>
            </a:r>
            <a:r>
              <a:rPr lang="en-US" sz="2100" dirty="0" err="1"/>
              <a:t>mpg_z</a:t>
            </a:r>
            <a:r>
              <a:rPr lang="en-US" sz="2100" dirty="0"/>
              <a:t> &lt; 0, "below", "above"),</a:t>
            </a:r>
          </a:p>
          <a:p>
            <a:pPr marL="0" indent="0">
              <a:buNone/>
            </a:pPr>
            <a:r>
              <a:rPr lang="en-US" sz="2100" dirty="0"/>
              <a:t>         `car name` = factor(`car name`, </a:t>
            </a:r>
          </a:p>
          <a:p>
            <a:pPr marL="0" indent="0">
              <a:buNone/>
            </a:pPr>
            <a:r>
              <a:rPr lang="en-US" sz="2100" dirty="0"/>
              <a:t>                             levels = </a:t>
            </a:r>
            <a:r>
              <a:rPr lang="en-US" sz="2100" dirty="0" err="1"/>
              <a:t>mtcars</a:t>
            </a:r>
            <a:r>
              <a:rPr lang="en-US" sz="2100" dirty="0"/>
              <a:t>$`car name`))%&gt;%</a:t>
            </a:r>
          </a:p>
          <a:p>
            <a:pPr marL="0" indent="0">
              <a:buNone/>
            </a:pPr>
            <a:r>
              <a:rPr lang="en-US" sz="2100" dirty="0"/>
              <a:t>  arrange(</a:t>
            </a:r>
            <a:r>
              <a:rPr lang="en-US" sz="2100" dirty="0" err="1"/>
              <a:t>mpg_z</a:t>
            </a:r>
            <a:r>
              <a:rPr lang="en-US" sz="2100" dirty="0"/>
              <a:t>)%&gt;%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ggplot</a:t>
            </a:r>
            <a:r>
              <a:rPr lang="en-US" sz="2100" dirty="0"/>
              <a:t>(., </a:t>
            </a:r>
            <a:r>
              <a:rPr lang="en-US" sz="2100" dirty="0" err="1"/>
              <a:t>aes</a:t>
            </a:r>
            <a:r>
              <a:rPr lang="en-US" sz="2100" dirty="0"/>
              <a:t>(x=`car name`, y=</a:t>
            </a:r>
            <a:r>
              <a:rPr lang="en-US" sz="2100" dirty="0" err="1"/>
              <a:t>mpg_z</a:t>
            </a:r>
            <a:r>
              <a:rPr lang="en-US" sz="2100" dirty="0"/>
              <a:t>, label=</a:t>
            </a:r>
            <a:r>
              <a:rPr lang="en-US" sz="2100" dirty="0" err="1"/>
              <a:t>mpg_z</a:t>
            </a:r>
            <a:r>
              <a:rPr lang="en-US" sz="2100" dirty="0"/>
              <a:t>)) + 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geom_bar</a:t>
            </a:r>
            <a:r>
              <a:rPr lang="en-US" sz="2100" dirty="0"/>
              <a:t>(stat='identity', </a:t>
            </a:r>
            <a:r>
              <a:rPr lang="en-US" sz="2100" dirty="0" err="1"/>
              <a:t>aes</a:t>
            </a:r>
            <a:r>
              <a:rPr lang="en-US" sz="2100" dirty="0"/>
              <a:t>(fill=</a:t>
            </a:r>
            <a:r>
              <a:rPr lang="en-US" sz="2100" dirty="0" err="1"/>
              <a:t>mpg_type</a:t>
            </a:r>
            <a:r>
              <a:rPr lang="en-US" sz="2100" dirty="0"/>
              <a:t>), width=.5)  +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scale_fill_manual</a:t>
            </a:r>
            <a:r>
              <a:rPr lang="en-US" sz="2100" dirty="0"/>
              <a:t>(name="Mileage", </a:t>
            </a:r>
          </a:p>
          <a:p>
            <a:pPr marL="0" indent="0">
              <a:buNone/>
            </a:pPr>
            <a:r>
              <a:rPr lang="en-US" sz="2100" dirty="0"/>
              <a:t>                    labels = c("Above Average", "Below Average"), </a:t>
            </a:r>
          </a:p>
          <a:p>
            <a:pPr marL="0" indent="0">
              <a:buNone/>
            </a:pPr>
            <a:r>
              <a:rPr lang="en-US" sz="2100" dirty="0"/>
              <a:t>                    values = c("above"="#00ba38", "below"="#f8766d")) + </a:t>
            </a:r>
          </a:p>
          <a:p>
            <a:pPr marL="0" indent="0">
              <a:buNone/>
            </a:pPr>
            <a:r>
              <a:rPr lang="en-US" sz="2100" dirty="0"/>
              <a:t>  labs(subtitle="</a:t>
            </a:r>
            <a:r>
              <a:rPr lang="en-US" sz="2100" dirty="0" err="1"/>
              <a:t>Normalised</a:t>
            </a:r>
            <a:r>
              <a:rPr lang="en-US" sz="2100" dirty="0"/>
              <a:t> mileage from '</a:t>
            </a:r>
            <a:r>
              <a:rPr lang="en-US" sz="2100" dirty="0" err="1"/>
              <a:t>mtcars</a:t>
            </a:r>
            <a:r>
              <a:rPr lang="en-US" sz="2100" dirty="0"/>
              <a:t>'", </a:t>
            </a:r>
          </a:p>
          <a:p>
            <a:pPr marL="0" indent="0">
              <a:buNone/>
            </a:pPr>
            <a:r>
              <a:rPr lang="en-US" sz="2100" dirty="0"/>
              <a:t>       title= "Diverging Bars") + </a:t>
            </a:r>
          </a:p>
          <a:p>
            <a:pPr marL="0" indent="0">
              <a:buNone/>
            </a:pPr>
            <a:r>
              <a:rPr lang="en-US" sz="2100" dirty="0"/>
              <a:t>  theme(</a:t>
            </a:r>
            <a:r>
              <a:rPr lang="en-US" sz="2100" dirty="0" err="1"/>
              <a:t>axis.text.y</a:t>
            </a:r>
            <a:r>
              <a:rPr lang="en-US" sz="2100" dirty="0"/>
              <a:t>=</a:t>
            </a:r>
            <a:r>
              <a:rPr lang="en-US" sz="2100" dirty="0" err="1"/>
              <a:t>element_text</a:t>
            </a:r>
            <a:r>
              <a:rPr lang="en-US" sz="2100" dirty="0"/>
              <a:t>(size=7))+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coord_flip</a:t>
            </a:r>
            <a:r>
              <a:rPr lang="en-US" sz="2100" dirty="0"/>
              <a:t>()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2445B-3D49-4A34-8420-DA6CB333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22" y="1750402"/>
            <a:ext cx="11343891" cy="6814013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FA0E66E-0831-5317-EE5E-BC8083A8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F637F1B-AFB9-3BC0-1AFE-04DA40CBCF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5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Density Plots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8" y="5074682"/>
            <a:ext cx="6087315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mtcars,aes</a:t>
            </a:r>
            <a:r>
              <a:rPr lang="en-US" sz="3000" dirty="0"/>
              <a:t>(x=mpg))+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geom_density</a:t>
            </a:r>
            <a:r>
              <a:rPr lang="en-US" sz="3000" dirty="0"/>
              <a:t>(fill="light blue",</a:t>
            </a:r>
          </a:p>
          <a:p>
            <a:pPr marL="0" indent="0">
              <a:buNone/>
            </a:pPr>
            <a:r>
              <a:rPr lang="en-US" sz="3000" dirty="0"/>
              <a:t>               alpha=0.5)+</a:t>
            </a:r>
          </a:p>
          <a:p>
            <a:pPr marL="0" indent="0">
              <a:buNone/>
            </a:pPr>
            <a:r>
              <a:rPr lang="en-US" sz="3000" dirty="0"/>
              <a:t>  labs(title="MPG Distribution")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9FAA2-9E21-4226-A094-A46C2649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49" y="1808749"/>
            <a:ext cx="10757523" cy="6461795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60185A87-FF0E-2B63-CAC0-09E69AE1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85C2F4D-2968-AF83-AE8C-EA0776D337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14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Density Plots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4421393"/>
            <a:ext cx="6796163" cy="484316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mtcars,aes</a:t>
            </a:r>
            <a:r>
              <a:rPr lang="en-US" sz="3000" dirty="0"/>
              <a:t>(x=</a:t>
            </a:r>
            <a:r>
              <a:rPr lang="en-US" sz="3000" dirty="0" err="1"/>
              <a:t>mpg,fill</a:t>
            </a:r>
            <a:r>
              <a:rPr lang="en-US" sz="3000" dirty="0"/>
              <a:t>=factor(carb)))+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geom_density</a:t>
            </a:r>
            <a:r>
              <a:rPr lang="en-US" sz="3000" dirty="0"/>
              <a:t>(alpha=0.5)+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facet_grid</a:t>
            </a:r>
            <a:r>
              <a:rPr lang="en-US" sz="3000" dirty="0"/>
              <a:t>(.~</a:t>
            </a:r>
            <a:r>
              <a:rPr lang="en-US" sz="3000" dirty="0" err="1"/>
              <a:t>cyl</a:t>
            </a:r>
            <a:r>
              <a:rPr lang="en-US" sz="3000" dirty="0"/>
              <a:t>&gt;6,</a:t>
            </a:r>
          </a:p>
          <a:p>
            <a:pPr marL="0" indent="0">
              <a:buNone/>
            </a:pPr>
            <a:r>
              <a:rPr lang="en-US" sz="3000" dirty="0"/>
              <a:t>             </a:t>
            </a:r>
            <a:r>
              <a:rPr lang="en-US" sz="3000" dirty="0" err="1"/>
              <a:t>labeller</a:t>
            </a:r>
            <a:r>
              <a:rPr lang="en-US" sz="3000" dirty="0"/>
              <a:t>=</a:t>
            </a:r>
            <a:r>
              <a:rPr lang="en-US" sz="3000" dirty="0" err="1"/>
              <a:t>as_labeller</a:t>
            </a:r>
            <a:r>
              <a:rPr lang="en-US" sz="3000" dirty="0"/>
              <a:t>(c(`TRUE`="4 and 6 Cylinder",</a:t>
            </a:r>
          </a:p>
          <a:p>
            <a:pPr marL="0" indent="0">
              <a:buNone/>
            </a:pPr>
            <a:r>
              <a:rPr lang="en-US" sz="3000" dirty="0"/>
              <a:t>                                    `FALSE`="8 Cylinder")))+</a:t>
            </a:r>
          </a:p>
          <a:p>
            <a:pPr marL="0" indent="0">
              <a:buNone/>
            </a:pPr>
            <a:r>
              <a:rPr lang="en-US" sz="3000" dirty="0"/>
              <a:t>  labs(fill="Carburetor",</a:t>
            </a:r>
          </a:p>
          <a:p>
            <a:pPr marL="0" indent="0">
              <a:buNone/>
            </a:pPr>
            <a:r>
              <a:rPr lang="en-US" sz="3000" dirty="0"/>
              <a:t>       title = "MPG, by Cylinder and Carburetor #'s")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C326E-7C87-40B5-9EC6-C7C8A993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397" y="1750402"/>
            <a:ext cx="10888740" cy="6540614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90309FF7-85AA-3213-C28E-0A501999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9FA8CA9-0B4D-0904-5D51-B8268C504D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5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Violin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5074682"/>
            <a:ext cx="6571397" cy="418987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mtcars</a:t>
            </a:r>
            <a:r>
              <a:rPr lang="en-US" sz="3000" dirty="0"/>
              <a:t>,       </a:t>
            </a:r>
            <a:r>
              <a:rPr lang="en-US" sz="3000" dirty="0" err="1"/>
              <a:t>aes</a:t>
            </a:r>
            <a:r>
              <a:rPr lang="en-US" sz="3000" dirty="0"/>
              <a:t>(y=</a:t>
            </a:r>
            <a:r>
              <a:rPr lang="en-US" sz="3000" dirty="0" err="1"/>
              <a:t>disp,x</a:t>
            </a:r>
            <a:r>
              <a:rPr lang="en-US" sz="3000" dirty="0"/>
              <a:t>=factor(gear),</a:t>
            </a:r>
          </a:p>
          <a:p>
            <a:pPr marL="0" indent="0">
              <a:buNone/>
            </a:pPr>
            <a:r>
              <a:rPr lang="en-US" sz="3000" dirty="0"/>
              <a:t>fill=factor(gear)))+  </a:t>
            </a:r>
          </a:p>
          <a:p>
            <a:pPr marL="0" indent="0">
              <a:buNone/>
            </a:pPr>
            <a:r>
              <a:rPr lang="en-US" sz="3000" dirty="0" err="1"/>
              <a:t>geom_violin</a:t>
            </a:r>
            <a:r>
              <a:rPr lang="en-US" sz="3000" dirty="0"/>
              <a:t>()+  </a:t>
            </a:r>
          </a:p>
          <a:p>
            <a:pPr marL="0" indent="0">
              <a:buNone/>
            </a:pPr>
            <a:r>
              <a:rPr lang="en-US" sz="3000" dirty="0"/>
              <a:t>labs(fill="Gear #",       </a:t>
            </a:r>
          </a:p>
          <a:p>
            <a:pPr marL="0" indent="0">
              <a:buNone/>
            </a:pPr>
            <a:r>
              <a:rPr lang="en-US" sz="3000" dirty="0"/>
              <a:t>title="Displacement by # of Gears")+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err="1"/>
              <a:t>xlab</a:t>
            </a:r>
            <a:r>
              <a:rPr lang="en-US" sz="3000" dirty="0"/>
              <a:t>(label="Gear #") +  </a:t>
            </a:r>
          </a:p>
          <a:p>
            <a:pPr marL="0" indent="0">
              <a:buNone/>
            </a:pPr>
            <a:r>
              <a:rPr lang="en-US" sz="3000" dirty="0"/>
              <a:t>theme(text =  </a:t>
            </a:r>
            <a:r>
              <a:rPr lang="en-US" sz="3000" dirty="0" err="1"/>
              <a:t>element_text</a:t>
            </a:r>
            <a:r>
              <a:rPr lang="en-US" sz="3000" dirty="0"/>
              <a:t>(family = 'serif',                             size = 15,                             </a:t>
            </a:r>
          </a:p>
          <a:p>
            <a:pPr marL="0" indent="0">
              <a:buNone/>
            </a:pPr>
            <a:r>
              <a:rPr lang="en-US" sz="3000" dirty="0"/>
              <a:t>color = "grey",                             </a:t>
            </a:r>
          </a:p>
          <a:p>
            <a:pPr marL="0" indent="0">
              <a:buNone/>
            </a:pPr>
            <a:r>
              <a:rPr lang="en-US" sz="3000" dirty="0"/>
              <a:t>face = "italic"))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06CC1E54-3464-E59B-42D3-13BAE680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50D570A-2E07-3162-0643-AFFC574A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4483D-C256-9FEC-AE44-83465A2AE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637" y="3162300"/>
            <a:ext cx="930226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Line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" y="5074682"/>
            <a:ext cx="6612341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EuStockMarketsLong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/>
              <a:t>       </a:t>
            </a:r>
            <a:r>
              <a:rPr lang="en-US" sz="3000" dirty="0" err="1"/>
              <a:t>aes</a:t>
            </a:r>
            <a:r>
              <a:rPr lang="en-US" sz="3000" dirty="0"/>
              <a:t>(x=Time, y=`Closing Price`, col=Indices))+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geom_line</a:t>
            </a:r>
            <a:r>
              <a:rPr lang="en-US" sz="3000" dirty="0"/>
              <a:t>()+</a:t>
            </a:r>
          </a:p>
          <a:p>
            <a:pPr marL="0" indent="0">
              <a:buNone/>
            </a:pPr>
            <a:r>
              <a:rPr lang="en-US" sz="3000" dirty="0"/>
              <a:t>  labs(title="Trends in European Stock Closing Prices")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96E00-3E7B-4244-8CC0-75624C82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490" y="1678441"/>
            <a:ext cx="11061510" cy="664439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E0553471-06C4-0AE5-2CBC-BFF6E9C4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49F59B1-9181-F680-86EC-D4162BC4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Area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" y="5074682"/>
            <a:ext cx="6816635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EuStockMarketsLong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/>
              <a:t>       </a:t>
            </a:r>
            <a:r>
              <a:rPr lang="en-US" sz="3000" dirty="0" err="1"/>
              <a:t>aes</a:t>
            </a:r>
            <a:r>
              <a:rPr lang="en-US" sz="3000" dirty="0"/>
              <a:t>(x=Time, y=`Closing Price`, fill=Indices))+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geom_area</a:t>
            </a:r>
            <a:r>
              <a:rPr lang="en-US" sz="3000" dirty="0"/>
              <a:t>()+</a:t>
            </a:r>
          </a:p>
          <a:p>
            <a:pPr marL="0" indent="0">
              <a:buNone/>
            </a:pPr>
            <a:r>
              <a:rPr lang="en-US" sz="3000" dirty="0"/>
              <a:t>  labs(title="Trends in European Stock Closing Prices")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A068-D583-4DB2-9DD0-E270EA8E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239" y="1279133"/>
            <a:ext cx="11219762" cy="6739451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D2AE0496-A5EE-370C-FF69-5D210850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99176B5-945D-7D2B-B446-34A00653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Forest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" y="4152900"/>
            <a:ext cx="7242412" cy="556260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data("iris")</a:t>
            </a:r>
          </a:p>
          <a:p>
            <a:pPr marL="0" indent="0">
              <a:buNone/>
            </a:pPr>
            <a:r>
              <a:rPr lang="en-US" sz="3000" dirty="0"/>
              <a:t>model&lt;-</a:t>
            </a:r>
            <a:r>
              <a:rPr lang="en-US" sz="3000" dirty="0" err="1"/>
              <a:t>lm</a:t>
            </a:r>
            <a:r>
              <a:rPr lang="en-US" sz="3000" dirty="0"/>
              <a:t>(</a:t>
            </a:r>
            <a:r>
              <a:rPr lang="en-US" sz="3000" dirty="0" err="1"/>
              <a:t>Sepal.Length</a:t>
            </a:r>
            <a:r>
              <a:rPr lang="en-US" sz="3000" dirty="0"/>
              <a:t> ~ </a:t>
            </a:r>
            <a:r>
              <a:rPr lang="en-US" sz="3000" dirty="0" err="1"/>
              <a:t>Sepal.Width</a:t>
            </a:r>
            <a:r>
              <a:rPr lang="en-US" sz="3000" dirty="0"/>
              <a:t> + </a:t>
            </a:r>
            <a:r>
              <a:rPr lang="en-US" sz="3000" dirty="0" err="1"/>
              <a:t>Petal.Length</a:t>
            </a:r>
            <a:r>
              <a:rPr lang="en-US" sz="3000" dirty="0"/>
              <a:t> + </a:t>
            </a:r>
            <a:r>
              <a:rPr lang="en-US" sz="3000" dirty="0" err="1"/>
              <a:t>Petal.Width</a:t>
            </a:r>
            <a:r>
              <a:rPr lang="en-US" sz="3000" dirty="0"/>
              <a:t> + Species,            </a:t>
            </a:r>
          </a:p>
          <a:p>
            <a:pPr marL="0" indent="0">
              <a:buNone/>
            </a:pPr>
            <a:r>
              <a:rPr lang="en-US" sz="3000" dirty="0"/>
              <a:t>data = iris)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 %&gt;%  </a:t>
            </a:r>
          </a:p>
          <a:p>
            <a:pPr marL="0" indent="0">
              <a:buNone/>
            </a:pPr>
            <a:r>
              <a:rPr lang="en-US" sz="3000" dirty="0"/>
              <a:t>broom::tidy(conf.int = T) %&gt;%  </a:t>
            </a:r>
          </a:p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(., </a:t>
            </a:r>
            <a:r>
              <a:rPr lang="en-US" sz="3000" dirty="0" err="1"/>
              <a:t>aes</a:t>
            </a:r>
            <a:r>
              <a:rPr lang="en-US" sz="3000" dirty="0"/>
              <a:t>(x=term, y=estimate, </a:t>
            </a:r>
          </a:p>
          <a:p>
            <a:pPr marL="0" indent="0">
              <a:buNone/>
            </a:pPr>
            <a:r>
              <a:rPr lang="en-US" sz="3000" dirty="0" err="1"/>
              <a:t>ymin</a:t>
            </a:r>
            <a:r>
              <a:rPr lang="en-US" sz="3000" dirty="0"/>
              <a:t>=</a:t>
            </a:r>
            <a:r>
              <a:rPr lang="en-US" sz="3000" dirty="0" err="1"/>
              <a:t>conf.low</a:t>
            </a:r>
            <a:r>
              <a:rPr lang="en-US" sz="3000" dirty="0"/>
              <a:t>, </a:t>
            </a:r>
          </a:p>
          <a:p>
            <a:pPr marL="0" indent="0">
              <a:buNone/>
            </a:pPr>
            <a:r>
              <a:rPr lang="en-US" sz="3000" dirty="0" err="1"/>
              <a:t>ymax</a:t>
            </a:r>
            <a:r>
              <a:rPr lang="en-US" sz="3000" dirty="0"/>
              <a:t>=</a:t>
            </a:r>
            <a:r>
              <a:rPr lang="en-US" sz="3000" dirty="0" err="1"/>
              <a:t>conf.high</a:t>
            </a:r>
            <a:r>
              <a:rPr lang="en-US" sz="3000" dirty="0"/>
              <a:t>)) +   </a:t>
            </a:r>
          </a:p>
          <a:p>
            <a:pPr marL="0" indent="0">
              <a:buNone/>
            </a:pPr>
            <a:r>
              <a:rPr lang="en-US" sz="3000" dirty="0" err="1"/>
              <a:t>geom_pointrange</a:t>
            </a:r>
            <a:r>
              <a:rPr lang="en-US" sz="3000" dirty="0"/>
              <a:t>() +  </a:t>
            </a:r>
          </a:p>
          <a:p>
            <a:pPr marL="0" indent="0">
              <a:buNone/>
            </a:pPr>
            <a:r>
              <a:rPr lang="en-US" sz="3000" dirty="0" err="1"/>
              <a:t>geom_hline</a:t>
            </a:r>
            <a:r>
              <a:rPr lang="en-US" sz="3000" dirty="0"/>
              <a:t>(</a:t>
            </a:r>
            <a:r>
              <a:rPr lang="en-US" sz="3000" dirty="0" err="1"/>
              <a:t>yintercept</a:t>
            </a:r>
            <a:r>
              <a:rPr lang="en-US" sz="3000" dirty="0"/>
              <a:t> = 0,             </a:t>
            </a:r>
          </a:p>
          <a:p>
            <a:pPr marL="0" indent="0">
              <a:buNone/>
            </a:pPr>
            <a:r>
              <a:rPr lang="en-US" sz="3000" dirty="0" err="1"/>
              <a:t>linetype</a:t>
            </a:r>
            <a:r>
              <a:rPr lang="en-US" sz="3000" dirty="0"/>
              <a:t> = "dashed") +  </a:t>
            </a:r>
          </a:p>
          <a:p>
            <a:pPr marL="0" indent="0">
              <a:buNone/>
            </a:pPr>
            <a:r>
              <a:rPr lang="en-US" sz="3000" dirty="0" err="1"/>
              <a:t>coord_flip</a:t>
            </a:r>
            <a:r>
              <a:rPr lang="en-US" sz="3000" dirty="0"/>
              <a:t>()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2AE0496-A5EE-370C-FF69-5D210850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99176B5-945D-7D2B-B446-34A00653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E3FD6-2F6F-7458-D9F2-4DF1EA30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314700"/>
            <a:ext cx="94456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34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6316664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 err="1"/>
              <a:t>sjPlot</a:t>
            </a:r>
            <a:r>
              <a:rPr lang="en-US" sz="7200" dirty="0"/>
              <a:t> Forest Plot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" y="4152900"/>
            <a:ext cx="7242412" cy="5562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/>
              <a:t>data("iris")</a:t>
            </a:r>
          </a:p>
          <a:p>
            <a:pPr marL="0" indent="0">
              <a:buNone/>
            </a:pPr>
            <a:r>
              <a:rPr lang="en-US" sz="3000" dirty="0"/>
              <a:t>model&lt;-</a:t>
            </a:r>
            <a:r>
              <a:rPr lang="en-US" sz="3000" dirty="0" err="1"/>
              <a:t>lm</a:t>
            </a:r>
            <a:r>
              <a:rPr lang="en-US" sz="3000" dirty="0"/>
              <a:t>(</a:t>
            </a:r>
            <a:r>
              <a:rPr lang="en-US" sz="3000" dirty="0" err="1"/>
              <a:t>Sepal.Length</a:t>
            </a:r>
            <a:r>
              <a:rPr lang="en-US" sz="3000" dirty="0"/>
              <a:t> ~ </a:t>
            </a:r>
            <a:r>
              <a:rPr lang="en-US" sz="3000" dirty="0" err="1"/>
              <a:t>Sepal.Width</a:t>
            </a:r>
            <a:r>
              <a:rPr lang="en-US" sz="3000" dirty="0"/>
              <a:t> + </a:t>
            </a:r>
            <a:r>
              <a:rPr lang="en-US" sz="3000" dirty="0" err="1"/>
              <a:t>Petal.Length</a:t>
            </a:r>
            <a:r>
              <a:rPr lang="en-US" sz="3000" dirty="0"/>
              <a:t> + </a:t>
            </a:r>
            <a:r>
              <a:rPr lang="en-US" sz="3000" dirty="0" err="1"/>
              <a:t>Petal.Width</a:t>
            </a:r>
            <a:r>
              <a:rPr lang="en-US" sz="3000" dirty="0"/>
              <a:t> + Species,            </a:t>
            </a:r>
          </a:p>
          <a:p>
            <a:pPr marL="0" indent="0">
              <a:buNone/>
            </a:pPr>
            <a:r>
              <a:rPr lang="en-US" sz="3000" dirty="0"/>
              <a:t>data = iris)</a:t>
            </a:r>
          </a:p>
          <a:p>
            <a:pPr marL="0" indent="0">
              <a:buNone/>
            </a:pPr>
            <a:r>
              <a:rPr lang="en-US" sz="3000" dirty="0" err="1"/>
              <a:t>plot_model</a:t>
            </a:r>
            <a:r>
              <a:rPr lang="en-US" sz="3000" dirty="0"/>
              <a:t>(model,           </a:t>
            </a:r>
          </a:p>
          <a:p>
            <a:pPr marL="0" indent="0">
              <a:buNone/>
            </a:pPr>
            <a:r>
              <a:rPr lang="en-US" sz="3000" dirty="0" err="1"/>
              <a:t>vline.color</a:t>
            </a:r>
            <a:r>
              <a:rPr lang="en-US" sz="3000" dirty="0"/>
              <a:t> = "black",           </a:t>
            </a:r>
          </a:p>
          <a:p>
            <a:pPr marL="0" indent="0">
              <a:buNone/>
            </a:pPr>
            <a:r>
              <a:rPr lang="en-US" sz="3000" dirty="0" err="1"/>
              <a:t>show.values</a:t>
            </a:r>
            <a:r>
              <a:rPr lang="en-US" sz="3000" dirty="0"/>
              <a:t> = T,           </a:t>
            </a:r>
          </a:p>
          <a:p>
            <a:pPr marL="0" indent="0">
              <a:buNone/>
            </a:pPr>
            <a:r>
              <a:rPr lang="en-US" sz="3000" dirty="0" err="1"/>
              <a:t>value.offset</a:t>
            </a:r>
            <a:r>
              <a:rPr lang="en-US" sz="3000" dirty="0"/>
              <a:t> = 0.3)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2AE0496-A5EE-370C-FF69-5D210850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99176B5-945D-7D2B-B446-34A00653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45375-DF0C-971C-9981-AE3B1796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899" y="3030946"/>
            <a:ext cx="8284083" cy="46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D58C-00A4-4E98-825D-571D84F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5" y="1933720"/>
            <a:ext cx="6230439" cy="6419564"/>
          </a:xfrm>
        </p:spPr>
        <p:txBody>
          <a:bodyPr anchor="ctr">
            <a:normAutofit/>
          </a:bodyPr>
          <a:lstStyle/>
          <a:p>
            <a:pPr algn="r"/>
            <a:r>
              <a:rPr lang="en-US" sz="8100" dirty="0"/>
              <a:t>Visualization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0FEC-031C-4892-9D76-FCAC2303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282" y="3052757"/>
            <a:ext cx="7165067" cy="646655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Associations</a:t>
            </a:r>
          </a:p>
          <a:p>
            <a:pPr lvl="1"/>
            <a:r>
              <a:rPr lang="en-US" sz="4200" dirty="0"/>
              <a:t>Scatter plots</a:t>
            </a:r>
          </a:p>
          <a:p>
            <a:pPr lvl="1"/>
            <a:r>
              <a:rPr lang="en-US" sz="4200" dirty="0"/>
              <a:t>Line plots</a:t>
            </a:r>
          </a:p>
          <a:p>
            <a:pPr lvl="1"/>
            <a:r>
              <a:rPr lang="en-US" sz="4200" dirty="0"/>
              <a:t>Alluvial plots</a:t>
            </a:r>
          </a:p>
          <a:p>
            <a:pPr lvl="1"/>
            <a:r>
              <a:rPr lang="en-US" sz="4200" dirty="0"/>
              <a:t>Heat maps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sz="4200" dirty="0"/>
              <a:t>Histograms</a:t>
            </a:r>
          </a:p>
          <a:p>
            <a:pPr lvl="1"/>
            <a:r>
              <a:rPr lang="en-US" sz="4200" dirty="0"/>
              <a:t>Density plots</a:t>
            </a:r>
          </a:p>
          <a:p>
            <a:pPr lvl="1"/>
            <a:r>
              <a:rPr lang="en-US" sz="4200" dirty="0"/>
              <a:t>Violin plots</a:t>
            </a:r>
          </a:p>
          <a:p>
            <a:r>
              <a:rPr lang="en-US" dirty="0"/>
              <a:t>Descriptive</a:t>
            </a:r>
          </a:p>
          <a:p>
            <a:pPr lvl="1"/>
            <a:r>
              <a:rPr lang="en-US" sz="4200" dirty="0"/>
              <a:t>Bar plots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3B8F8AE-02DE-4C9A-9FB0-9DE3500D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2286D697-EDCC-279F-B2A2-38B686CD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/>
              <a:t>Alluvial Plot (</a:t>
            </a:r>
            <a:r>
              <a:rPr lang="en-US" sz="7200" dirty="0" err="1"/>
              <a:t>ggalluvial</a:t>
            </a:r>
            <a:r>
              <a:rPr lang="en-US" sz="7200" dirty="0"/>
              <a:t>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4866201"/>
            <a:ext cx="6210144" cy="5420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Titanic,aes</a:t>
            </a:r>
            <a:r>
              <a:rPr lang="en-US" sz="2400" dirty="0"/>
              <a:t>(y=Freq,axis1=Survived,axis2=Sex,axis3=Class))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geom_alluvium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(fill = Class),</a:t>
            </a:r>
          </a:p>
          <a:p>
            <a:pPr marL="0" indent="0">
              <a:buNone/>
            </a:pPr>
            <a:r>
              <a:rPr lang="en-US" sz="2400" dirty="0"/>
              <a:t>                width = 0, </a:t>
            </a:r>
            <a:r>
              <a:rPr lang="en-US" sz="2400" dirty="0" err="1"/>
              <a:t>knot.pos</a:t>
            </a:r>
            <a:r>
              <a:rPr lang="en-US" sz="2400" dirty="0"/>
              <a:t> = 0, reverse = FALSE)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geom_stratum</a:t>
            </a:r>
            <a:r>
              <a:rPr lang="en-US" sz="2400" dirty="0"/>
              <a:t>(width = 1/4, reverse = FALSE)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geom_text</a:t>
            </a:r>
            <a:r>
              <a:rPr lang="en-US" sz="2400" dirty="0"/>
              <a:t>(stat = "stratum", </a:t>
            </a:r>
            <a:r>
              <a:rPr lang="en-US" sz="2400" dirty="0" err="1"/>
              <a:t>aes</a:t>
            </a:r>
            <a:r>
              <a:rPr lang="en-US" sz="2400" dirty="0"/>
              <a:t>(label = </a:t>
            </a:r>
            <a:r>
              <a:rPr lang="en-US" sz="2400" dirty="0" err="1"/>
              <a:t>after_stat</a:t>
            </a:r>
            <a:r>
              <a:rPr lang="en-US" sz="2400" dirty="0"/>
              <a:t>(stratum)),</a:t>
            </a:r>
          </a:p>
          <a:p>
            <a:pPr marL="0" indent="0">
              <a:buNone/>
            </a:pPr>
            <a:r>
              <a:rPr lang="en-US" sz="2400" dirty="0"/>
              <a:t>            reverse = FALSE)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scale_x_continuous</a:t>
            </a:r>
            <a:r>
              <a:rPr lang="en-US" sz="2400" dirty="0"/>
              <a:t>(breaks = 1:3, labels = c("Survived", "Sex", "Class"))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coord_flip</a:t>
            </a:r>
            <a:r>
              <a:rPr lang="en-US" sz="2400" dirty="0"/>
              <a:t>()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("Titanic survival by class and sex")</a:t>
            </a:r>
            <a:endParaRPr lang="en-US" sz="18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397A5-7469-405D-9AED-3F968145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95" y="1872111"/>
            <a:ext cx="10890606" cy="6541734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D8400010-AA26-E01D-6DCF-D297812B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6781F37-F635-5A5F-485E-0EFDE174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79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sz="7200" dirty="0"/>
              <a:t>Heat Map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airquality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/>
              <a:t>       </a:t>
            </a:r>
            <a:r>
              <a:rPr lang="en-US" sz="3000" dirty="0" err="1"/>
              <a:t>aes</a:t>
            </a:r>
            <a:r>
              <a:rPr lang="en-US" sz="3000" dirty="0"/>
              <a:t>(x=</a:t>
            </a:r>
            <a:r>
              <a:rPr lang="en-US" sz="3000" dirty="0" err="1"/>
              <a:t>Month,y</a:t>
            </a:r>
            <a:r>
              <a:rPr lang="en-US" sz="3000" dirty="0"/>
              <a:t>=</a:t>
            </a:r>
            <a:r>
              <a:rPr lang="en-US" sz="3000" dirty="0" err="1"/>
              <a:t>Day,fill</a:t>
            </a:r>
            <a:r>
              <a:rPr lang="en-US" sz="3000" dirty="0"/>
              <a:t>=Temp))+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geom_tile</a:t>
            </a:r>
            <a:r>
              <a:rPr lang="en-US" sz="3000" dirty="0"/>
              <a:t>()+</a:t>
            </a:r>
          </a:p>
          <a:p>
            <a:pPr marL="0" indent="0">
              <a:buNone/>
            </a:pPr>
            <a:r>
              <a:rPr lang="en-US" sz="3000" dirty="0"/>
              <a:t>  labs(title="Literal Heat Map")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28D31-0093-486D-9EFC-E3DEE156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98" y="2145047"/>
            <a:ext cx="11015603" cy="6616817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F298E79-D242-2882-4E10-9BDAC59B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B626D2D-FBFD-D12E-310E-3AA6BCC7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56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427809"/>
            <a:ext cx="5373110" cy="1730412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/>
              <a:t>Bar Plots Advanced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4158221"/>
            <a:ext cx="13141010" cy="538404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(.,</a:t>
            </a:r>
          </a:p>
          <a:p>
            <a:pPr marL="0" indent="0">
              <a:buNone/>
            </a:pPr>
            <a:r>
              <a:rPr lang="en-US" sz="3000" dirty="0"/>
              <a:t>         </a:t>
            </a:r>
            <a:r>
              <a:rPr lang="en-US" sz="3000" dirty="0" err="1"/>
              <a:t>aes</a:t>
            </a:r>
            <a:r>
              <a:rPr lang="en-US" sz="3000" dirty="0"/>
              <a:t>(y=Percent,</a:t>
            </a:r>
          </a:p>
          <a:p>
            <a:pPr marL="0" indent="0">
              <a:buNone/>
            </a:pPr>
            <a:r>
              <a:rPr lang="en-US" sz="3000" dirty="0"/>
              <a:t>             x=factor(</a:t>
            </a:r>
            <a:r>
              <a:rPr lang="en-US" sz="3000" dirty="0" err="1"/>
              <a:t>cyl</a:t>
            </a:r>
            <a:r>
              <a:rPr lang="en-US" sz="3000" dirty="0"/>
              <a:t>),</a:t>
            </a:r>
          </a:p>
          <a:p>
            <a:pPr marL="0" indent="0">
              <a:buNone/>
            </a:pPr>
            <a:r>
              <a:rPr lang="en-US" sz="3000" dirty="0"/>
              <a:t>             fill=factor(carb)))+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geom_col</a:t>
            </a:r>
            <a:r>
              <a:rPr lang="en-US" sz="3000" dirty="0"/>
              <a:t>(position = "dodge",</a:t>
            </a:r>
          </a:p>
          <a:p>
            <a:pPr marL="0" indent="0">
              <a:buNone/>
            </a:pPr>
            <a:r>
              <a:rPr lang="en-US" sz="3000" dirty="0"/>
              <a:t>           col="black")+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geom_text</a:t>
            </a:r>
            <a:r>
              <a:rPr lang="en-US" sz="3000" dirty="0"/>
              <a:t>(</a:t>
            </a:r>
            <a:r>
              <a:rPr lang="en-US" sz="3000" dirty="0" err="1"/>
              <a:t>aes</a:t>
            </a:r>
            <a:r>
              <a:rPr lang="en-US" sz="3000" dirty="0"/>
              <a:t>(label=round(Percent,1)),</a:t>
            </a:r>
          </a:p>
          <a:p>
            <a:pPr marL="0" indent="0">
              <a:buNone/>
            </a:pPr>
            <a:r>
              <a:rPr lang="en-US" sz="3000" dirty="0"/>
              <a:t>            size=3,</a:t>
            </a:r>
          </a:p>
          <a:p>
            <a:pPr marL="0" indent="0">
              <a:buNone/>
            </a:pPr>
            <a:r>
              <a:rPr lang="en-US" sz="3000" dirty="0"/>
              <a:t>            </a:t>
            </a:r>
            <a:r>
              <a:rPr lang="en-US" sz="3000" dirty="0" err="1"/>
              <a:t>vjust</a:t>
            </a:r>
            <a:r>
              <a:rPr lang="en-US" sz="3000" dirty="0"/>
              <a:t>=-0.5,</a:t>
            </a:r>
          </a:p>
          <a:p>
            <a:pPr marL="0" indent="0">
              <a:buNone/>
            </a:pPr>
            <a:r>
              <a:rPr lang="en-US" sz="3000" dirty="0"/>
              <a:t>            position = </a:t>
            </a:r>
            <a:r>
              <a:rPr lang="en-US" sz="3000" dirty="0" err="1"/>
              <a:t>position_dodge</a:t>
            </a:r>
            <a:r>
              <a:rPr lang="en-US" sz="3000" dirty="0"/>
              <a:t>(width = 1))+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scale_y_continuous</a:t>
            </a:r>
            <a:r>
              <a:rPr lang="en-US" sz="3000" dirty="0"/>
              <a:t>(limits = c(0,50))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F6781-0999-4ECE-B679-77AB09B1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626" y="2020855"/>
            <a:ext cx="10803987" cy="6489704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6D003099-08EA-F0A8-4EBE-A937629C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BBAD6BE-EABB-803E-8273-4C60587348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8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59255"/>
            <a:ext cx="5373110" cy="1730412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/>
              <a:t>Linear Model w/ Interaction Term Plotted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4158221"/>
            <a:ext cx="13141010" cy="538404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model&lt;-lme4::</a:t>
            </a:r>
            <a:r>
              <a:rPr lang="en-US" sz="3000" dirty="0" err="1"/>
              <a:t>lmer</a:t>
            </a:r>
            <a:r>
              <a:rPr lang="en-US" sz="3000" dirty="0"/>
              <a:t>(</a:t>
            </a:r>
            <a:r>
              <a:rPr lang="en-US" sz="3000" dirty="0" err="1"/>
              <a:t>weight~Time</a:t>
            </a:r>
            <a:r>
              <a:rPr lang="en-US" sz="3000" dirty="0"/>
              <a:t>*Diet + (1|Chick), </a:t>
            </a:r>
          </a:p>
          <a:p>
            <a:pPr marL="0" indent="0">
              <a:buNone/>
            </a:pPr>
            <a:r>
              <a:rPr lang="en-US" sz="3000" dirty="0"/>
              <a:t>                 data=</a:t>
            </a:r>
            <a:r>
              <a:rPr lang="en-US" sz="3000" dirty="0" err="1"/>
              <a:t>ChickWeight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err="1"/>
              <a:t>model_effects</a:t>
            </a:r>
            <a:r>
              <a:rPr lang="en-US" sz="3000" dirty="0"/>
              <a:t> &lt;- effect("Time*Diet",                        </a:t>
            </a:r>
          </a:p>
          <a:p>
            <a:pPr marL="0" indent="0">
              <a:buNone/>
            </a:pPr>
            <a:r>
              <a:rPr lang="en-US" sz="3000" dirty="0"/>
              <a:t>model) %&gt;%  </a:t>
            </a:r>
          </a:p>
          <a:p>
            <a:pPr marL="0" indent="0">
              <a:buNone/>
            </a:pPr>
            <a:r>
              <a:rPr lang="en-US" sz="3000" dirty="0" err="1"/>
              <a:t>as.data.frame</a:t>
            </a:r>
            <a:r>
              <a:rPr lang="en-US" sz="3000" dirty="0"/>
              <a:t>()</a:t>
            </a:r>
          </a:p>
          <a:p>
            <a:pPr marL="0" indent="0">
              <a:buNone/>
            </a:pPr>
            <a:r>
              <a:rPr lang="en-US" sz="3000" dirty="0" err="1"/>
              <a:t>ggplot</a:t>
            </a:r>
            <a:r>
              <a:rPr lang="en-US" sz="3000" dirty="0"/>
              <a:t>(</a:t>
            </a:r>
            <a:r>
              <a:rPr lang="en-US" sz="3000" dirty="0" err="1"/>
              <a:t>ChickWeight</a:t>
            </a:r>
            <a:r>
              <a:rPr lang="en-US" sz="3000" dirty="0"/>
              <a:t>, </a:t>
            </a:r>
          </a:p>
          <a:p>
            <a:pPr marL="0" indent="0">
              <a:buNone/>
            </a:pPr>
            <a:r>
              <a:rPr lang="en-US" sz="3000" dirty="0" err="1"/>
              <a:t>aes</a:t>
            </a:r>
            <a:r>
              <a:rPr lang="en-US" sz="3000" dirty="0"/>
              <a:t>(y=</a:t>
            </a:r>
            <a:r>
              <a:rPr lang="en-US" sz="3000" dirty="0" err="1"/>
              <a:t>weight,x</a:t>
            </a:r>
            <a:r>
              <a:rPr lang="en-US" sz="3000" dirty="0"/>
              <a:t>=</a:t>
            </a:r>
            <a:r>
              <a:rPr lang="en-US" sz="3000" dirty="0" err="1"/>
              <a:t>Time,col</a:t>
            </a:r>
            <a:r>
              <a:rPr lang="en-US" sz="3000" dirty="0"/>
              <a:t>=</a:t>
            </a:r>
            <a:r>
              <a:rPr lang="en-US" sz="3000" dirty="0" err="1"/>
              <a:t>Diet,group</a:t>
            </a:r>
            <a:r>
              <a:rPr lang="en-US" sz="3000" dirty="0"/>
              <a:t>=Chick))+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err="1"/>
              <a:t>geom_line</a:t>
            </a:r>
            <a:r>
              <a:rPr lang="en-US" sz="3000" dirty="0"/>
              <a:t>() +   </a:t>
            </a:r>
          </a:p>
          <a:p>
            <a:pPr marL="0" indent="0">
              <a:buNone/>
            </a:pPr>
            <a:r>
              <a:rPr lang="en-US" sz="3000" dirty="0" err="1"/>
              <a:t>geom_line</a:t>
            </a:r>
            <a:r>
              <a:rPr lang="en-US" sz="3000" dirty="0"/>
              <a:t>(data=</a:t>
            </a:r>
            <a:r>
              <a:rPr lang="en-US" sz="3000" dirty="0" err="1"/>
              <a:t>model_effects</a:t>
            </a:r>
            <a:r>
              <a:rPr lang="en-US" sz="3000" dirty="0"/>
              <a:t>,               </a:t>
            </a:r>
            <a:r>
              <a:rPr lang="en-US" sz="3000" dirty="0" err="1"/>
              <a:t>aes</a:t>
            </a:r>
            <a:r>
              <a:rPr lang="en-US" sz="3000" dirty="0"/>
              <a:t>(group=</a:t>
            </a:r>
            <a:r>
              <a:rPr lang="en-US" sz="3000" dirty="0" err="1"/>
              <a:t>Diet,y</a:t>
            </a:r>
            <a:r>
              <a:rPr lang="en-US" sz="3000" dirty="0"/>
              <a:t>=</a:t>
            </a:r>
            <a:r>
              <a:rPr lang="en-US" sz="3000" dirty="0" err="1"/>
              <a:t>fit,x</a:t>
            </a:r>
            <a:r>
              <a:rPr lang="en-US" sz="3000" dirty="0"/>
              <a:t>=</a:t>
            </a:r>
            <a:r>
              <a:rPr lang="en-US" sz="3000" dirty="0" err="1"/>
              <a:t>Time,linetype</a:t>
            </a:r>
            <a:r>
              <a:rPr lang="en-US" sz="3000" dirty="0"/>
              <a:t>=Diet),col="black") +  </a:t>
            </a:r>
          </a:p>
          <a:p>
            <a:pPr marL="0" indent="0">
              <a:buNone/>
            </a:pPr>
            <a:r>
              <a:rPr lang="en-US" sz="3000" dirty="0" err="1"/>
              <a:t>facet_grid</a:t>
            </a:r>
            <a:r>
              <a:rPr lang="en-US" sz="3000" dirty="0"/>
              <a:t>(.~Diet)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D003099-08EA-F0A8-4EBE-A937629C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BBAD6BE-EABB-803E-8273-4C60587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E0E6B-977A-F14A-39A4-5D3E46CAC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869" y="2242566"/>
            <a:ext cx="9392532" cy="579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59255"/>
            <a:ext cx="5373110" cy="1730412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/>
              <a:t>Output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89667"/>
            <a:ext cx="17373600" cy="6978233"/>
          </a:xfrm>
        </p:spPr>
        <p:txBody>
          <a:bodyPr anchor="t">
            <a:normAutofit lnSpcReduction="10000"/>
          </a:bodyPr>
          <a:lstStyle/>
          <a:p>
            <a:r>
              <a:rPr lang="en-US" sz="3000" dirty="0"/>
              <a:t>Copy paste directly from </a:t>
            </a:r>
            <a:r>
              <a:rPr lang="en-US" sz="3000" dirty="0" err="1"/>
              <a:t>Rstudio</a:t>
            </a:r>
            <a:endParaRPr lang="en-US" sz="3000" dirty="0"/>
          </a:p>
          <a:p>
            <a:pPr lvl="1"/>
            <a:r>
              <a:rPr lang="en-US" sz="2600" dirty="0"/>
              <a:t>Not advised due to issues with resolution, sizing, and reproducibility, </a:t>
            </a:r>
          </a:p>
          <a:p>
            <a:pPr lvl="1"/>
            <a:r>
              <a:rPr lang="en-US" sz="2600" dirty="0"/>
              <a:t>but very fast!</a:t>
            </a:r>
          </a:p>
          <a:p>
            <a:r>
              <a:rPr lang="en-US" sz="3000" dirty="0"/>
              <a:t>Output into html/word doc/pdf using </a:t>
            </a:r>
            <a:r>
              <a:rPr lang="en-US" sz="3000" dirty="0" err="1"/>
              <a:t>Rmarkdown</a:t>
            </a:r>
            <a:r>
              <a:rPr lang="en-US" sz="3000" dirty="0"/>
              <a:t> or Quarto (or into a </a:t>
            </a:r>
            <a:r>
              <a:rPr lang="en-US" sz="3000" dirty="0" err="1"/>
              <a:t>powerpoint</a:t>
            </a:r>
            <a:r>
              <a:rPr lang="en-US" sz="3000" dirty="0"/>
              <a:t> slide!)</a:t>
            </a:r>
          </a:p>
          <a:p>
            <a:pPr lvl="1"/>
            <a:r>
              <a:rPr lang="en-US" sz="2600" dirty="0"/>
              <a:t>Great reproducibility</a:t>
            </a:r>
          </a:p>
          <a:p>
            <a:pPr lvl="1"/>
            <a:r>
              <a:rPr lang="en-US" sz="2600" dirty="0"/>
              <a:t>May have to rerun entire </a:t>
            </a:r>
            <a:r>
              <a:rPr lang="en-US" sz="2600" dirty="0" err="1"/>
              <a:t>rmarkdowns</a:t>
            </a:r>
            <a:r>
              <a:rPr lang="en-US" sz="2600" dirty="0"/>
              <a:t> to redo a single image </a:t>
            </a:r>
          </a:p>
          <a:p>
            <a:r>
              <a:rPr lang="en-US" sz="3000" dirty="0"/>
              <a:t>Use </a:t>
            </a:r>
            <a:r>
              <a:rPr lang="en-US" sz="3000" dirty="0" err="1"/>
              <a:t>ggsave</a:t>
            </a:r>
            <a:r>
              <a:rPr lang="en-US" sz="3000" dirty="0"/>
              <a:t>() function</a:t>
            </a:r>
          </a:p>
          <a:p>
            <a:pPr lvl="1"/>
            <a:r>
              <a:rPr lang="en-US" sz="2600" dirty="0"/>
              <a:t>Will save to jpeg, pdf, or </a:t>
            </a:r>
            <a:r>
              <a:rPr lang="en-US" sz="2600" dirty="0" err="1"/>
              <a:t>png</a:t>
            </a:r>
            <a:endParaRPr lang="en-US" sz="2600" dirty="0"/>
          </a:p>
          <a:p>
            <a:pPr lvl="1"/>
            <a:r>
              <a:rPr lang="en-US" sz="2600" dirty="0"/>
              <a:t>Manually specify size (inches, cm, mm, </a:t>
            </a:r>
            <a:r>
              <a:rPr lang="en-US" sz="2600" dirty="0" err="1"/>
              <a:t>px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Can greatly enhance resolution</a:t>
            </a:r>
          </a:p>
          <a:p>
            <a:r>
              <a:rPr lang="en-US" sz="3000" dirty="0"/>
              <a:t>Open and edit from within </a:t>
            </a:r>
            <a:r>
              <a:rPr lang="en-US" sz="3000" dirty="0" err="1"/>
              <a:t>Rstudio</a:t>
            </a:r>
            <a:endParaRPr lang="en-US" sz="3000" dirty="0"/>
          </a:p>
          <a:p>
            <a:pPr lvl="1"/>
            <a:r>
              <a:rPr lang="en-US" sz="2600" dirty="0"/>
              <a:t>Export button in Plots pane</a:t>
            </a:r>
          </a:p>
          <a:p>
            <a:pPr lvl="1"/>
            <a:r>
              <a:rPr lang="en-US" sz="2600" dirty="0"/>
              <a:t>Save as Image/PDF</a:t>
            </a:r>
          </a:p>
          <a:p>
            <a:pPr lvl="1"/>
            <a:r>
              <a:rPr lang="en-US" sz="2600" dirty="0"/>
              <a:t>Copy to clipboard and manually change sizing</a:t>
            </a:r>
          </a:p>
          <a:p>
            <a:pPr lvl="1"/>
            <a:r>
              <a:rPr lang="en-US" sz="2600" dirty="0"/>
              <a:t>Similar issue to copying directly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62705A-8539-483A-875E-F6DE481AE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D003099-08EA-F0A8-4EBE-A937629C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BBAD6BE-EABB-803E-8273-4C60587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7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41393"/>
            <a:ext cx="16230600" cy="780421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90501"/>
            <a:ext cx="18288000" cy="100965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5476" y="512039"/>
            <a:ext cx="5001287" cy="72935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6084" y="512039"/>
            <a:ext cx="6973216" cy="7147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90473" y="7658550"/>
            <a:ext cx="542608" cy="5426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440603" y="7658550"/>
            <a:ext cx="559803" cy="55980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663964" y="3804571"/>
            <a:ext cx="9108728" cy="236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26"/>
              </a:lnSpc>
            </a:pPr>
            <a:r>
              <a:rPr lang="en-US" sz="13447" dirty="0">
                <a:solidFill>
                  <a:srgbClr val="000000"/>
                </a:solidFill>
                <a:latin typeface="Helveticish Bold"/>
              </a:rPr>
              <a:t>Thank you!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29913" y="7667599"/>
            <a:ext cx="6148462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elveticish"/>
              </a:rPr>
              <a:t>Center for Innovative Design and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44428" y="8512048"/>
            <a:ext cx="1870372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Helveticish"/>
              </a:rPr>
              <a:t>CIDAstats</a:t>
            </a:r>
            <a:endParaRPr lang="en-US" sz="2600" dirty="0">
              <a:solidFill>
                <a:srgbClr val="000000"/>
              </a:solidFill>
              <a:latin typeface="Helveticish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90473" y="6820350"/>
            <a:ext cx="709497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lveticish Bold"/>
              </a:rPr>
              <a:t>Follow us: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40603" y="6820350"/>
            <a:ext cx="466417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lveticish Bold"/>
              </a:rPr>
              <a:t>Learn about our services: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95656" y="7667599"/>
            <a:ext cx="2698403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elveticish"/>
              </a:rPr>
              <a:t>cida.ucdenver.edu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BC3C5BC-14EB-489D-5648-71D5F0770D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9" y="8396089"/>
            <a:ext cx="664116" cy="664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D58C-00A4-4E98-825D-571D84F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5" y="1933720"/>
            <a:ext cx="6230439" cy="6419564"/>
          </a:xfrm>
        </p:spPr>
        <p:txBody>
          <a:bodyPr anchor="ctr">
            <a:normAutofit/>
          </a:bodyPr>
          <a:lstStyle/>
          <a:p>
            <a:pPr algn="r"/>
            <a:r>
              <a:rPr lang="en-US" sz="8100" dirty="0"/>
              <a:t>Basics of 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0FEC-031C-4892-9D76-FCAC2303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258" y="3173343"/>
            <a:ext cx="8502660" cy="6807684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6600" dirty="0"/>
              <a:t>Data</a:t>
            </a:r>
          </a:p>
          <a:p>
            <a:pPr lvl="1"/>
            <a:r>
              <a:rPr lang="en-US" sz="5400" dirty="0"/>
              <a:t>Types</a:t>
            </a:r>
          </a:p>
          <a:p>
            <a:pPr lvl="2"/>
            <a:r>
              <a:rPr lang="en-US" sz="4350" dirty="0"/>
              <a:t>Matrix</a:t>
            </a:r>
          </a:p>
          <a:p>
            <a:pPr lvl="2"/>
            <a:r>
              <a:rPr lang="en-US" sz="4350" dirty="0"/>
              <a:t>Data frame - preferable</a:t>
            </a:r>
          </a:p>
          <a:p>
            <a:pPr lvl="2"/>
            <a:r>
              <a:rPr lang="en-US" sz="4350" dirty="0"/>
              <a:t>Tibble – also fine but some issues at times</a:t>
            </a:r>
          </a:p>
          <a:p>
            <a:pPr lvl="1"/>
            <a:r>
              <a:rPr lang="en-US" sz="5400" dirty="0"/>
              <a:t>Variables</a:t>
            </a:r>
          </a:p>
          <a:p>
            <a:pPr lvl="2"/>
            <a:r>
              <a:rPr lang="en-US" sz="4350" dirty="0"/>
              <a:t>Categorical</a:t>
            </a:r>
          </a:p>
          <a:p>
            <a:pPr lvl="2"/>
            <a:r>
              <a:rPr lang="en-US" sz="4350" dirty="0"/>
              <a:t>Continuous</a:t>
            </a:r>
          </a:p>
          <a:p>
            <a:pPr lvl="1"/>
            <a:r>
              <a:rPr lang="en-US" sz="4950" dirty="0"/>
              <a:t>Formats</a:t>
            </a:r>
          </a:p>
          <a:p>
            <a:pPr lvl="2"/>
            <a:r>
              <a:rPr lang="en-US" sz="4350" dirty="0"/>
              <a:t>Wide – single row per subject, column for each variable</a:t>
            </a:r>
          </a:p>
          <a:p>
            <a:pPr lvl="2"/>
            <a:r>
              <a:rPr lang="en-US" sz="4350" dirty="0"/>
              <a:t>Long – multiple rows per subject, condensed columns</a:t>
            </a:r>
          </a:p>
          <a:p>
            <a:r>
              <a:rPr lang="en-US" sz="6600" dirty="0"/>
              <a:t>Functions</a:t>
            </a:r>
          </a:p>
          <a:p>
            <a:pPr lvl="1"/>
            <a:r>
              <a:rPr lang="en-US" sz="6000" dirty="0"/>
              <a:t>Input syntax</a:t>
            </a:r>
          </a:p>
          <a:p>
            <a:pPr lvl="1"/>
            <a:r>
              <a:rPr lang="en-US" sz="6000" dirty="0"/>
              <a:t>Required vs optional</a:t>
            </a:r>
          </a:p>
          <a:p>
            <a:r>
              <a:rPr lang="en-US" sz="6600" dirty="0"/>
              <a:t>Output</a:t>
            </a:r>
          </a:p>
          <a:p>
            <a:pPr lvl="1"/>
            <a:endParaRPr lang="en-US" sz="6000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BD149F0-E76F-B7DA-D9D1-94D5E3AB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BDEAC67-4FB8-9277-E03F-585192EC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D58C-00A4-4E98-825D-571D84F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5" y="1933720"/>
            <a:ext cx="6230439" cy="6419564"/>
          </a:xfrm>
        </p:spPr>
        <p:txBody>
          <a:bodyPr anchor="ctr">
            <a:normAutofit/>
          </a:bodyPr>
          <a:lstStyle/>
          <a:p>
            <a:pPr algn="r"/>
            <a:r>
              <a:rPr lang="en-US" sz="8100" dirty="0" err="1"/>
              <a:t>Mtcars</a:t>
            </a:r>
            <a:r>
              <a:rPr lang="en-US" sz="8100" dirty="0"/>
              <a:t>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CA0A5-6847-4823-80A6-20DD5972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10" y="3077609"/>
            <a:ext cx="8921724" cy="5663963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BA59087D-63C7-63F8-D18B-7D23DEFF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E7FAD3C1-0665-96B7-20E7-698077DBF2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C-14EF-4ADB-AB77-5C77D47C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5" y="1933720"/>
            <a:ext cx="6230439" cy="6419564"/>
          </a:xfrm>
        </p:spPr>
        <p:txBody>
          <a:bodyPr anchor="ctr">
            <a:normAutofit/>
          </a:bodyPr>
          <a:lstStyle/>
          <a:p>
            <a:pPr algn="r"/>
            <a:r>
              <a:rPr lang="en-US" sz="8100" dirty="0"/>
              <a:t>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61E2-323D-43FA-9D93-452D50B8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0111" y="3052757"/>
            <a:ext cx="9794642" cy="6419564"/>
          </a:xfrm>
        </p:spPr>
        <p:txBody>
          <a:bodyPr anchor="ctr">
            <a:normAutofit/>
          </a:bodyPr>
          <a:lstStyle/>
          <a:p>
            <a:r>
              <a:rPr lang="en-US" sz="2700" dirty="0"/>
              <a:t>plot(</a:t>
            </a:r>
            <a:r>
              <a:rPr lang="en-US" sz="2700" dirty="0" err="1"/>
              <a:t>x,y</a:t>
            </a:r>
            <a:r>
              <a:rPr lang="en-US" sz="2700" dirty="0"/>
              <a:t>,…)</a:t>
            </a:r>
          </a:p>
          <a:p>
            <a:pPr lvl="1"/>
            <a:r>
              <a:rPr lang="en-US" sz="2700" dirty="0"/>
              <a:t>Ex.</a:t>
            </a:r>
          </a:p>
          <a:p>
            <a:pPr lvl="2"/>
            <a:r>
              <a:rPr lang="en-US" sz="2700" dirty="0"/>
              <a:t>points()</a:t>
            </a:r>
          </a:p>
          <a:p>
            <a:pPr lvl="2"/>
            <a:r>
              <a:rPr lang="en-US" sz="2700" dirty="0"/>
              <a:t>lines()</a:t>
            </a:r>
          </a:p>
          <a:p>
            <a:pPr lvl="2"/>
            <a:r>
              <a:rPr lang="en-US" sz="2700" dirty="0"/>
              <a:t>hist()</a:t>
            </a:r>
          </a:p>
          <a:p>
            <a:pPr lvl="1"/>
            <a:r>
              <a:rPr lang="en-US" sz="2700" dirty="0"/>
              <a:t>Pro(s):</a:t>
            </a:r>
          </a:p>
          <a:p>
            <a:pPr lvl="2"/>
            <a:r>
              <a:rPr lang="en-US" sz="2700" dirty="0"/>
              <a:t>Simple to understand and use</a:t>
            </a:r>
          </a:p>
          <a:p>
            <a:pPr lvl="1"/>
            <a:r>
              <a:rPr lang="en-US" sz="2700" dirty="0"/>
              <a:t>Con(s):</a:t>
            </a:r>
          </a:p>
          <a:p>
            <a:pPr lvl="2"/>
            <a:r>
              <a:rPr lang="en-US" sz="2700" dirty="0"/>
              <a:t>Harder to augment</a:t>
            </a:r>
          </a:p>
          <a:p>
            <a:pPr lvl="2"/>
            <a:r>
              <a:rPr lang="en-US" sz="2700" dirty="0"/>
              <a:t>Clunky code</a:t>
            </a:r>
          </a:p>
          <a:p>
            <a:pPr lvl="2"/>
            <a:r>
              <a:rPr lang="en-US" sz="2700" dirty="0"/>
              <a:t>Default, bland look</a:t>
            </a:r>
          </a:p>
          <a:p>
            <a:pPr marL="0" indent="0">
              <a:buNone/>
            </a:pPr>
            <a:endParaRPr lang="en-US" sz="2250" dirty="0"/>
          </a:p>
          <a:p>
            <a:pPr lvl="2"/>
            <a:endParaRPr lang="en-US" sz="2250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41659A5-452E-F7F7-C0A5-C5E1D20B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6DE23C5-9996-B38E-0CA9-7F3882C9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CB19-73BA-4BE9-AF0D-765CFC15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5" y="1933720"/>
            <a:ext cx="6230439" cy="6419564"/>
          </a:xfrm>
        </p:spPr>
        <p:txBody>
          <a:bodyPr anchor="ctr">
            <a:normAutofit/>
          </a:bodyPr>
          <a:lstStyle/>
          <a:p>
            <a:pPr algn="r"/>
            <a:r>
              <a:rPr lang="en-US" sz="8100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CCFA-A085-48BF-980E-CC68D14A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211" y="2781900"/>
            <a:ext cx="7165067" cy="6778356"/>
          </a:xfrm>
        </p:spPr>
        <p:txBody>
          <a:bodyPr anchor="ctr">
            <a:normAutofit/>
          </a:bodyPr>
          <a:lstStyle/>
          <a:p>
            <a:r>
              <a:rPr lang="en-US" sz="2700" dirty="0" err="1"/>
              <a:t>ggplot</a:t>
            </a:r>
            <a:r>
              <a:rPr lang="en-US" sz="2700" dirty="0"/>
              <a:t>(data, </a:t>
            </a:r>
            <a:r>
              <a:rPr lang="en-US" sz="2700" dirty="0" err="1"/>
              <a:t>aes</a:t>
            </a:r>
            <a:r>
              <a:rPr lang="en-US" sz="2700" dirty="0"/>
              <a:t>(</a:t>
            </a:r>
            <a:r>
              <a:rPr lang="en-US" sz="2700" dirty="0" err="1"/>
              <a:t>x,y</a:t>
            </a:r>
            <a:r>
              <a:rPr lang="en-US" sz="2700" dirty="0"/>
              <a:t>))</a:t>
            </a:r>
          </a:p>
          <a:p>
            <a:pPr lvl="1"/>
            <a:r>
              <a:rPr lang="en-US" sz="2700" dirty="0"/>
              <a:t>Ex.</a:t>
            </a:r>
          </a:p>
          <a:p>
            <a:pPr lvl="2"/>
            <a:r>
              <a:rPr lang="en-US" sz="2700" dirty="0" err="1"/>
              <a:t>geom_point</a:t>
            </a:r>
            <a:r>
              <a:rPr lang="en-US" sz="2700" dirty="0"/>
              <a:t>()</a:t>
            </a:r>
          </a:p>
          <a:p>
            <a:pPr lvl="2"/>
            <a:r>
              <a:rPr lang="en-US" sz="2700" dirty="0" err="1"/>
              <a:t>geom_line</a:t>
            </a:r>
            <a:r>
              <a:rPr lang="en-US" sz="2700" dirty="0"/>
              <a:t>()</a:t>
            </a:r>
          </a:p>
          <a:p>
            <a:pPr lvl="2"/>
            <a:r>
              <a:rPr lang="en-US" sz="2700" dirty="0" err="1"/>
              <a:t>geom_hist</a:t>
            </a:r>
            <a:r>
              <a:rPr lang="en-US" sz="2700" dirty="0"/>
              <a:t>()</a:t>
            </a:r>
          </a:p>
          <a:p>
            <a:pPr lvl="1"/>
            <a:r>
              <a:rPr lang="en-US" sz="2700" dirty="0"/>
              <a:t>Pro(s)</a:t>
            </a:r>
          </a:p>
          <a:p>
            <a:pPr lvl="2"/>
            <a:r>
              <a:rPr lang="en-US" sz="2700" dirty="0"/>
              <a:t>Endlessly flexible</a:t>
            </a:r>
          </a:p>
          <a:p>
            <a:pPr lvl="2"/>
            <a:r>
              <a:rPr lang="en-US" sz="2700" dirty="0"/>
              <a:t>Generalized format for all graph types</a:t>
            </a:r>
          </a:p>
          <a:p>
            <a:pPr lvl="2"/>
            <a:r>
              <a:rPr lang="en-US" sz="2700" dirty="0"/>
              <a:t>Easy to create complex figures</a:t>
            </a:r>
          </a:p>
          <a:p>
            <a:pPr lvl="2"/>
            <a:r>
              <a:rPr lang="en-US" sz="2700" dirty="0"/>
              <a:t>Highly customizable themes</a:t>
            </a:r>
          </a:p>
          <a:p>
            <a:pPr lvl="1"/>
            <a:r>
              <a:rPr lang="en-US" sz="2700" dirty="0"/>
              <a:t>Con(s)</a:t>
            </a:r>
          </a:p>
          <a:p>
            <a:pPr lvl="2"/>
            <a:r>
              <a:rPr lang="en-US" sz="2700" dirty="0"/>
              <a:t>Learning curve</a:t>
            </a:r>
          </a:p>
          <a:p>
            <a:pPr lvl="2"/>
            <a:r>
              <a:rPr lang="en-US" sz="2700" dirty="0"/>
              <a:t>Syntax – </a:t>
            </a:r>
            <a:r>
              <a:rPr lang="en-US" sz="2700" i="1" dirty="0"/>
              <a:t>google!</a:t>
            </a:r>
            <a:endParaRPr lang="en-US" sz="2100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31ABF17-3CA2-0F11-0BE1-137B5870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6002B32-932C-7852-006B-5883243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CB19-73BA-4BE9-AF0D-765CFC15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5" y="1933720"/>
            <a:ext cx="6230439" cy="6419564"/>
          </a:xfrm>
        </p:spPr>
        <p:txBody>
          <a:bodyPr anchor="ctr">
            <a:normAutofit/>
          </a:bodyPr>
          <a:lstStyle/>
          <a:p>
            <a:pPr algn="r"/>
            <a:r>
              <a:rPr lang="en-US" sz="8100" dirty="0" err="1"/>
              <a:t>sjPlot</a:t>
            </a:r>
            <a:endParaRPr lang="en-US" sz="8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CCFA-A085-48BF-980E-CC68D14A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211" y="2781900"/>
            <a:ext cx="7165067" cy="6778356"/>
          </a:xfrm>
        </p:spPr>
        <p:txBody>
          <a:bodyPr anchor="ctr">
            <a:normAutofit/>
          </a:bodyPr>
          <a:lstStyle/>
          <a:p>
            <a:r>
              <a:rPr lang="en-US" sz="2700" dirty="0"/>
              <a:t>plot_</a:t>
            </a:r>
          </a:p>
          <a:p>
            <a:pPr lvl="1"/>
            <a:r>
              <a:rPr lang="en-US" sz="2700" dirty="0"/>
              <a:t>Ex.</a:t>
            </a:r>
          </a:p>
          <a:p>
            <a:pPr lvl="2"/>
            <a:r>
              <a:rPr lang="en-US" sz="2700" dirty="0" err="1"/>
              <a:t>plot_model</a:t>
            </a:r>
            <a:r>
              <a:rPr lang="en-US" sz="2700" dirty="0"/>
              <a:t>()</a:t>
            </a:r>
          </a:p>
          <a:p>
            <a:pPr lvl="2"/>
            <a:r>
              <a:rPr lang="en-US" sz="2700" dirty="0" err="1"/>
              <a:t>plot_scatter</a:t>
            </a:r>
            <a:r>
              <a:rPr lang="en-US" sz="2700" dirty="0"/>
              <a:t>()</a:t>
            </a:r>
          </a:p>
          <a:p>
            <a:pPr lvl="2"/>
            <a:r>
              <a:rPr lang="en-US" sz="2700" dirty="0" err="1"/>
              <a:t>plot_frq</a:t>
            </a:r>
            <a:r>
              <a:rPr lang="en-US" sz="2700" dirty="0"/>
              <a:t>()</a:t>
            </a:r>
          </a:p>
          <a:p>
            <a:pPr lvl="1"/>
            <a:r>
              <a:rPr lang="en-US" sz="2700" dirty="0"/>
              <a:t>Pro(s)</a:t>
            </a:r>
          </a:p>
          <a:p>
            <a:pPr lvl="2"/>
            <a:r>
              <a:rPr lang="en-US" sz="2700" dirty="0"/>
              <a:t>Fairly flexible</a:t>
            </a:r>
          </a:p>
          <a:p>
            <a:pPr lvl="2"/>
            <a:r>
              <a:rPr lang="en-US" sz="2700" dirty="0"/>
              <a:t>Similar format for graph types</a:t>
            </a:r>
          </a:p>
          <a:p>
            <a:pPr lvl="2"/>
            <a:r>
              <a:rPr lang="en-US" sz="2700" dirty="0"/>
              <a:t>Quick to make some complicated figures</a:t>
            </a:r>
          </a:p>
          <a:p>
            <a:pPr lvl="2"/>
            <a:r>
              <a:rPr lang="en-US" sz="2700" dirty="0"/>
              <a:t>Less syntax and learning curve </a:t>
            </a:r>
          </a:p>
          <a:p>
            <a:pPr lvl="1"/>
            <a:r>
              <a:rPr lang="en-US" sz="2700" dirty="0"/>
              <a:t>Con(s)</a:t>
            </a:r>
          </a:p>
          <a:p>
            <a:pPr lvl="2"/>
            <a:r>
              <a:rPr lang="en-US" sz="2700" dirty="0"/>
              <a:t>Not as modifiable</a:t>
            </a:r>
          </a:p>
          <a:p>
            <a:pPr lvl="2"/>
            <a:r>
              <a:rPr lang="en-US" sz="2700" dirty="0"/>
              <a:t>Less widely used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31ABF17-3CA2-0F11-0BE1-137B5870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6002B32-932C-7852-006B-5883243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0CF-18A2-4457-B67D-3CD3140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6" y="2670992"/>
            <a:ext cx="5373110" cy="2195208"/>
          </a:xfrm>
        </p:spPr>
        <p:txBody>
          <a:bodyPr vert="horz" lIns="137160" tIns="68580" rIns="137160" bIns="68580" rtlCol="0" anchor="t">
            <a:normAutofit fontScale="90000"/>
          </a:bodyPr>
          <a:lstStyle/>
          <a:p>
            <a:r>
              <a:rPr lang="en-US" sz="7200" dirty="0"/>
              <a:t>Base R Example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9E5993D-0CE5-4C4B-9053-93F5D30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5" y="5074682"/>
            <a:ext cx="5373108" cy="4189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/>
              <a:t>Code in R: </a:t>
            </a:r>
          </a:p>
          <a:p>
            <a:pPr marL="0" indent="0">
              <a:buNone/>
            </a:pPr>
            <a:r>
              <a:rPr lang="en-US" sz="3000" dirty="0"/>
              <a:t>plot(x=</a:t>
            </a:r>
            <a:r>
              <a:rPr lang="en-US" sz="3000" dirty="0" err="1"/>
              <a:t>mtcars$mpg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/>
              <a:t>     y=</a:t>
            </a:r>
            <a:r>
              <a:rPr lang="en-US" sz="3000" dirty="0" err="1"/>
              <a:t>mtcars$wt</a:t>
            </a:r>
            <a:r>
              <a:rPr lang="en-US" sz="3000" dirty="0"/>
              <a:t>,</a:t>
            </a:r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 err="1"/>
              <a:t>ylab</a:t>
            </a:r>
            <a:r>
              <a:rPr lang="en-US" sz="3000" dirty="0"/>
              <a:t>="</a:t>
            </a:r>
            <a:r>
              <a:rPr lang="en-US" sz="3000" dirty="0" err="1"/>
              <a:t>wt</a:t>
            </a:r>
            <a:r>
              <a:rPr lang="en-US" sz="3000" dirty="0"/>
              <a:t>",</a:t>
            </a:r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 err="1"/>
              <a:t>xlab</a:t>
            </a:r>
            <a:r>
              <a:rPr lang="en-US" sz="3000" dirty="0"/>
              <a:t>="mpg",</a:t>
            </a:r>
          </a:p>
          <a:p>
            <a:pPr marL="0" indent="0">
              <a:buNone/>
            </a:pPr>
            <a:r>
              <a:rPr lang="en-US" sz="3000" dirty="0"/>
              <a:t>     main="Car weight vs MPG")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D6D57-6FED-4968-958D-7518CBA0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32" y="2107045"/>
            <a:ext cx="10298151" cy="6185861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8F785AE8-B500-3B45-D678-BF736EA9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766" y="419100"/>
            <a:ext cx="6973216" cy="71475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7E8B941-FE3F-E17F-E4F0-7B0658D2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98821" y="419100"/>
            <a:ext cx="1699721" cy="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5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2054</Words>
  <Application>Microsoft Office PowerPoint</Application>
  <PresentationFormat>Custom</PresentationFormat>
  <Paragraphs>307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Arial</vt:lpstr>
      <vt:lpstr>Helveticish Bold</vt:lpstr>
      <vt:lpstr>Helveticish</vt:lpstr>
      <vt:lpstr>Office Theme</vt:lpstr>
      <vt:lpstr>PowerPoint Presentation</vt:lpstr>
      <vt:lpstr>PowerPoint Presentation</vt:lpstr>
      <vt:lpstr>Visualization Types</vt:lpstr>
      <vt:lpstr>Basics of R Visualization</vt:lpstr>
      <vt:lpstr>Mtcars Data Set</vt:lpstr>
      <vt:lpstr>Base R</vt:lpstr>
      <vt:lpstr>GGplot2</vt:lpstr>
      <vt:lpstr>sjPlot</vt:lpstr>
      <vt:lpstr>Base R Example</vt:lpstr>
      <vt:lpstr>GGPlot Example</vt:lpstr>
      <vt:lpstr>Base R Example</vt:lpstr>
      <vt:lpstr>GGPlot Example</vt:lpstr>
      <vt:lpstr>sjPlot Example</vt:lpstr>
      <vt:lpstr>GGPlot Example</vt:lpstr>
      <vt:lpstr>GGPlot Example</vt:lpstr>
      <vt:lpstr>sjPlot Example</vt:lpstr>
      <vt:lpstr>Histograms</vt:lpstr>
      <vt:lpstr>Histograms</vt:lpstr>
      <vt:lpstr>Histograms</vt:lpstr>
      <vt:lpstr>Bar Plot</vt:lpstr>
      <vt:lpstr>sjPlot Bar Plot</vt:lpstr>
      <vt:lpstr>Bar Plot</vt:lpstr>
      <vt:lpstr>Density Plots</vt:lpstr>
      <vt:lpstr>Density Plots</vt:lpstr>
      <vt:lpstr>Violin Plot</vt:lpstr>
      <vt:lpstr>Line Plot</vt:lpstr>
      <vt:lpstr>Area Plot</vt:lpstr>
      <vt:lpstr>Forest Plot</vt:lpstr>
      <vt:lpstr>sjPlot Forest Plot</vt:lpstr>
      <vt:lpstr>Alluvial Plot (ggalluvial)</vt:lpstr>
      <vt:lpstr>Heat Map</vt:lpstr>
      <vt:lpstr>Bar Plots Advanced </vt:lpstr>
      <vt:lpstr>Linear Model w/ Interaction Term Plotted </vt:lpstr>
      <vt:lpstr>Output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 Data Week Presentation</dc:title>
  <dc:creator>Tarter, Wyatt</dc:creator>
  <cp:lastModifiedBy>Tarter, Wyatt</cp:lastModifiedBy>
  <cp:revision>3</cp:revision>
  <dcterms:created xsi:type="dcterms:W3CDTF">2006-08-16T00:00:00Z</dcterms:created>
  <dcterms:modified xsi:type="dcterms:W3CDTF">2023-02-01T22:26:41Z</dcterms:modified>
  <dc:identifier>DAFU9BVB5fQ</dc:identifier>
</cp:coreProperties>
</file>