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4" r:id="rId4"/>
    <p:sldId id="282" r:id="rId5"/>
    <p:sldId id="283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2" r:id="rId17"/>
    <p:sldId id="278" r:id="rId18"/>
    <p:sldId id="270" r:id="rId19"/>
    <p:sldId id="279" r:id="rId20"/>
    <p:sldId id="295" r:id="rId21"/>
    <p:sldId id="276" r:id="rId22"/>
    <p:sldId id="275" r:id="rId23"/>
    <p:sldId id="291" r:id="rId24"/>
    <p:sldId id="299" r:id="rId25"/>
    <p:sldId id="307" r:id="rId26"/>
    <p:sldId id="308" r:id="rId27"/>
    <p:sldId id="309" r:id="rId28"/>
    <p:sldId id="296" r:id="rId29"/>
    <p:sldId id="284" r:id="rId30"/>
    <p:sldId id="290" r:id="rId31"/>
    <p:sldId id="287" r:id="rId32"/>
    <p:sldId id="292" r:id="rId33"/>
    <p:sldId id="285" r:id="rId34"/>
    <p:sldId id="300" r:id="rId35"/>
    <p:sldId id="306" r:id="rId36"/>
    <p:sldId id="289" r:id="rId37"/>
    <p:sldId id="301" r:id="rId38"/>
    <p:sldId id="302" r:id="rId39"/>
    <p:sldId id="303" r:id="rId40"/>
    <p:sldId id="304" r:id="rId41"/>
    <p:sldId id="305" r:id="rId42"/>
    <p:sldId id="298" r:id="rId43"/>
    <p:sldId id="310" r:id="rId44"/>
    <p:sldId id="311" r:id="rId45"/>
    <p:sldId id="288" r:id="rId46"/>
    <p:sldId id="286" r:id="rId47"/>
    <p:sldId id="277" r:id="rId48"/>
    <p:sldId id="297" r:id="rId49"/>
    <p:sldId id="274" r:id="rId50"/>
    <p:sldId id="280" r:id="rId51"/>
    <p:sldId id="273" r:id="rId52"/>
    <p:sldId id="269" r:id="rId53"/>
    <p:sldId id="29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736D-B30D-438A-A368-55BF81425F1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359142" TargetMode="External"/><Relationship Id="rId13" Type="http://schemas.openxmlformats.org/officeDocument/2006/relationships/hyperlink" Target="https://www.myskillsfuture.sg/content/portal/en/jobsbank/job-landing/job_directory/job-details.html?jobId=JOB-2015-0279939" TargetMode="External"/><Relationship Id="rId3" Type="http://schemas.openxmlformats.org/officeDocument/2006/relationships/hyperlink" Target="https://www.myskillsfuture.sg/content/portal/en/jobsbank/job-landing/job_directory/job-details.html?jobId=JOB-2015-0315697" TargetMode="External"/><Relationship Id="rId7" Type="http://schemas.openxmlformats.org/officeDocument/2006/relationships/hyperlink" Target="https://www.myskillsfuture.sg/content/portal/en/jobsbank/job-landing/job_directory/job-details.html?jobId=JOB-2015-0402469" TargetMode="External"/><Relationship Id="rId12" Type="http://schemas.openxmlformats.org/officeDocument/2006/relationships/hyperlink" Target="https://www.myskillsfuture.sg/content/portal/en/jobsbank/job-landing/job_directory/job-details.html?jobId=JOB-2016-0001384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www.myskillsfuture.sg/content/portal/en/jobsbank/job-landing/job_directory/job-details.html?jobId=JOB-2015-03781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019341" TargetMode="External"/><Relationship Id="rId11" Type="http://schemas.openxmlformats.org/officeDocument/2006/relationships/hyperlink" Target="https://www.myskillsfuture.sg/content/portal/en/jobsbank/job-landing/job_directory/job-details.html?jobId=JOB-2015-0306687" TargetMode="External"/><Relationship Id="rId5" Type="http://schemas.openxmlformats.org/officeDocument/2006/relationships/hyperlink" Target="https://www.myskillsfuture.sg/content/portal/en/jobsbank/job-landing/job_directory/job-details.html?jobId=JOB-2015-0397261" TargetMode="External"/><Relationship Id="rId15" Type="http://schemas.openxmlformats.org/officeDocument/2006/relationships/hyperlink" Target="https://www.myskillsfuture.sg/content/portal/en/jobsbank/job-landing/job_directory/job-details.html?jobId=JOB-2015-0403025" TargetMode="External"/><Relationship Id="rId10" Type="http://schemas.openxmlformats.org/officeDocument/2006/relationships/hyperlink" Target="https://www.myskillsfuture.sg/content/portal/en/jobsbank/job-landing/job_directory/job-details.html?jobId=JOB-2015-0302530" TargetMode="External"/><Relationship Id="rId4" Type="http://schemas.openxmlformats.org/officeDocument/2006/relationships/hyperlink" Target="https://www.myskillsfuture.sg/content/portal/en/jobsbank/job-landing/job_directory/job-details.html?jobId=JOB-2015-0294510" TargetMode="External"/><Relationship Id="rId9" Type="http://schemas.openxmlformats.org/officeDocument/2006/relationships/hyperlink" Target="https://www.myskillsfuture.sg/content/portal/en/jobsbank/job-landing/job_directory/job-details.html?jobId=JOB-2015-0326402" TargetMode="External"/><Relationship Id="rId14" Type="http://schemas.openxmlformats.org/officeDocument/2006/relationships/hyperlink" Target="http://www.ssg.gov.sg/wsq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hyperlink" Target="http://www.ssg.gov.sg/wsq.html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hyperlink" Target="https://www.myskillsfuture.sg/content/portal/en/jobsbank/job-landing/job_directory/job-details.html?jobId=JOB-2016-0001384" TargetMode="Externa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www.myskillsfuture.sg/content/portal/en/jobsbank/job-landing/job_directory/job-details.html?jobId=JOB-2015-0378186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g.gov.sg/wsq.html" TargetMode="External"/><Relationship Id="rId2" Type="http://schemas.openxmlformats.org/officeDocument/2006/relationships/hyperlink" Target="https://www.myskillsfuture.sg/content/portal/en/jobsbank/job-landing/job_directory/job-details.html?jobId=JOB-2016-00013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skillsfuture.sg/content/portal/en/jobsbank/job-landing/job_directory/job-details.html?jobId=JOB-2015-0378186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larc.smu.edu.sg/skillsense/heat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331208" TargetMode="External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hyperlink" Target="https://www.myskillsfuture.sg/content/portal/en/jobsbank/job-landing/job_directory/job-details.html?jobId=JOB-2015-0366362" TargetMode="External"/><Relationship Id="rId2" Type="http://schemas.openxmlformats.org/officeDocument/2006/relationships/hyperlink" Target="https://www.myskillsfuture.sg/content/portal/en/jobsbank/job-landing/job_directory/job-details.html?jobId=JOB-2016-0150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386151" TargetMode="Externa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hyperlink" Target="https://www.myskillsfuture.sg/content/portal/en/jobsbank/job-landing/job_directory/job-details.html?jobId=JOB-2015-0367751" TargetMode="External"/><Relationship Id="rId4" Type="http://schemas.openxmlformats.org/officeDocument/2006/relationships/hyperlink" Target="https://www.myskillsfuture.sg/content/portal/en/jobsbank/job-landing/job_directory/job-details.html?jobId=JOB-2016-0265091" TargetMode="External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293033" TargetMode="Externa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hyperlink" Target="https://www.myskillsfuture.sg/content/portal/en/jobsbank/job-landing/job_directory/job-details.html?jobId=JOB-2016-00859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156059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myskillsfuture.sg/content/portal/en/jobsbank/job-landing/job_directory/job-details.html?jobId=JOB-2016-0064081" TargetMode="External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hyperlink" Target="https://www.myskillsfuture.sg/content/portal/en/jobsbank/job-landing/job_directory/job-details.html?jobId=JOB-2015-0308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291637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myskillsfuture.sg/content/portal/en/jobsbank/job-landing/job_directory/job-details.html?jobId=JOB-2015-0290778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www.myskillsfuture.sg/content/portal/en/jobsbank/job-landing/job_directory/job-details.html?jobId=JOB-2016-024180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justinrp/?trk=seokp-professional-name" TargetMode="External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349246" TargetMode="External"/><Relationship Id="rId5" Type="http://schemas.openxmlformats.org/officeDocument/2006/relationships/image" Target="../media/image94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hyperlink" Target="https://www.myskillsfuture.sg/content/portal/en/jobsbank/job-landing/job_directory/job-details.html?jobId=JOB-2015-0329007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.com/sea/products/bpc.html" TargetMode="External"/><Relationship Id="rId13" Type="http://schemas.openxmlformats.org/officeDocument/2006/relationships/hyperlink" Target="https://www.myskillsfuture.sg/content/portal/en/jobsbank/job-landing/job_directory/job-details.html?jobId=JOB-2015-0279939" TargetMode="External"/><Relationship Id="rId3" Type="http://schemas.openxmlformats.org/officeDocument/2006/relationships/hyperlink" Target="https://www.myskillsfuture.sg/content/portal/en/jobsbank/job-landing/job_directory/job-details.html?jobId=JOB-2015-0315697" TargetMode="External"/><Relationship Id="rId7" Type="http://schemas.openxmlformats.org/officeDocument/2006/relationships/hyperlink" Target="https://www.myskillsfuture.sg/content/portal/en/jobsbank/job-landing/job_directory/job-details.html?jobId=JOB-2015-0402469" TargetMode="External"/><Relationship Id="rId12" Type="http://schemas.openxmlformats.org/officeDocument/2006/relationships/hyperlink" Target="https://www.myskillsfuture.sg/content/portal/en/jobsbank/job-landing/job_directory/job-details.html?jobId=JOB-2016-0001384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www.myskillsfuture.sg/content/portal/en/jobsbank/job-landing/job_directory/job-details.html?jobId=JOB-2015-0403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019341" TargetMode="External"/><Relationship Id="rId11" Type="http://schemas.openxmlformats.org/officeDocument/2006/relationships/hyperlink" Target="https://www.myskillsfuture.sg/content/portal/en/jobsbank/job-landing/job_directory/job-details.html?jobId=JOB-2015-0306687" TargetMode="External"/><Relationship Id="rId5" Type="http://schemas.openxmlformats.org/officeDocument/2006/relationships/hyperlink" Target="https://www.myskillsfuture.sg/content/portal/en/jobsbank/job-landing/job_directory/job-details.html?jobId=JOB-2015-0397261" TargetMode="External"/><Relationship Id="rId15" Type="http://schemas.openxmlformats.org/officeDocument/2006/relationships/hyperlink" Target="http://www.ssg.gov.sg/wsq.html" TargetMode="External"/><Relationship Id="rId10" Type="http://schemas.openxmlformats.org/officeDocument/2006/relationships/hyperlink" Target="https://www.myskillsfuture.sg/content/portal/en/jobsbank/job-landing/job_directory/job-details.html?jobId=JOB-2015-0302530" TargetMode="External"/><Relationship Id="rId4" Type="http://schemas.openxmlformats.org/officeDocument/2006/relationships/hyperlink" Target="https://www.myskillsfuture.sg/content/portal/en/jobsbank/job-landing/job_directory/job-details.html?jobId=JOB-2015-0294510" TargetMode="External"/><Relationship Id="rId9" Type="http://schemas.openxmlformats.org/officeDocument/2006/relationships/hyperlink" Target="https://www.myskillsfuture.sg/content/portal/en/jobsbank/job-landing/job_directory/job-details.html?jobId=JOB-2015-0326402" TargetMode="External"/><Relationship Id="rId14" Type="http://schemas.openxmlformats.org/officeDocument/2006/relationships/hyperlink" Target="https://www.myskillsfuture.sg/content/portal/en/jobsbank/job-landing/job_directory/job-details.html?jobId=JOB-2015-037818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2963834"/>
            <a:ext cx="717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Removing Group of Skills (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updated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654"/>
            <a:ext cx="12192000" cy="4336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3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12192000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5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841"/>
            <a:ext cx="12192000" cy="4459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3539" y="3693114"/>
            <a:ext cx="574535" cy="1154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553"/>
            <a:ext cx="12192000" cy="4504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8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749"/>
            <a:ext cx="12192000" cy="4480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023"/>
            <a:ext cx="12192000" cy="4548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0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further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(continued)</a:t>
            </a:r>
            <a:endParaRPr lang="en-US" sz="2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80688"/>
              </p:ext>
            </p:extLst>
          </p:nvPr>
        </p:nvGraphicFramePr>
        <p:xfrm>
          <a:off x="1205714" y="1092105"/>
          <a:ext cx="6250069" cy="32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5748364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Word, Word, Remuneration, Pay, Resume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Self, Organized, Resourceful, Target Oriented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Fit, English, Resume, Fit, Warehousing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Gmail, Processing, Email, Ads, Courses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Player, Player, Self, Pressure, Hardworking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Interpersonal, Interpersonal Skills, Good Interpersonal Skills, Discipline, Self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Recruitment, Registration, Email, Recruiting, Sourcing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Benefits, Consultant, Basic, Resume, Manufacturing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Industry, Marine, Boat, Ship Management, Discipline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Supervisory, Leadership, Supervisory Experience, Leadership Skills, Interpersonal Leadership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Consultancy, Consultant, Inform, Search,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4500566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89001" y="4962231"/>
            <a:ext cx="11302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each Skill to only 1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Group of Skills with relatively few amount of Skills(15) compared to overall number of Skills contained in each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Groups containing general Skills (e.g. hardworking, discipline) may be removed.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345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 first look at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4691"/>
          <a:stretch/>
        </p:blipFill>
        <p:spPr>
          <a:xfrm>
            <a:off x="0" y="919875"/>
            <a:ext cx="12196257" cy="539346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46189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3464" y="48006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Help 12">
            <a:hlinkClick r:id="rId3" highlightClick="1"/>
          </p:cNvPr>
          <p:cNvSpPr/>
          <p:nvPr/>
        </p:nvSpPr>
        <p:spPr>
          <a:xfrm>
            <a:off x="9013463" y="4362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714" y="597217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9549" y="4766780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ction Button: Help 16">
            <a:hlinkClick r:id="rId4" highlightClick="1"/>
          </p:cNvPr>
          <p:cNvSpPr/>
          <p:nvPr/>
        </p:nvSpPr>
        <p:spPr>
          <a:xfrm>
            <a:off x="6403613" y="5505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Help 17">
            <a:hlinkClick r:id="rId5" highlightClick="1"/>
          </p:cNvPr>
          <p:cNvSpPr/>
          <p:nvPr/>
        </p:nvSpPr>
        <p:spPr>
          <a:xfrm>
            <a:off x="9089664" y="524206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Help 18">
            <a:hlinkClick r:id="rId6" highlightClick="1"/>
          </p:cNvPr>
          <p:cNvSpPr/>
          <p:nvPr/>
        </p:nvSpPr>
        <p:spPr>
          <a:xfrm>
            <a:off x="9089664" y="577026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5513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9699" y="5963719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Action Button: Help 23">
            <a:hlinkClick r:id="rId7" highlightClick="1"/>
          </p:cNvPr>
          <p:cNvSpPr/>
          <p:nvPr/>
        </p:nvSpPr>
        <p:spPr>
          <a:xfrm>
            <a:off x="1676399" y="571788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elp 24">
            <a:hlinkClick r:id="rId8" highlightClick="1"/>
          </p:cNvPr>
          <p:cNvSpPr/>
          <p:nvPr/>
        </p:nvSpPr>
        <p:spPr>
          <a:xfrm>
            <a:off x="10107695" y="435506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29549" y="4789457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2645" y="475648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Action Button: Help 27">
            <a:hlinkClick r:id="rId9" highlightClick="1"/>
          </p:cNvPr>
          <p:cNvSpPr/>
          <p:nvPr/>
        </p:nvSpPr>
        <p:spPr>
          <a:xfrm>
            <a:off x="10689863" y="325473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4133" y="3682675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6269" y="364398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Action Button: Help 31">
            <a:hlinkClick r:id="rId10" highlightClick="1"/>
          </p:cNvPr>
          <p:cNvSpPr/>
          <p:nvPr/>
        </p:nvSpPr>
        <p:spPr>
          <a:xfrm>
            <a:off x="1829561" y="3367472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Help 33">
            <a:hlinkClick r:id="rId11" highlightClick="1"/>
          </p:cNvPr>
          <p:cNvSpPr/>
          <p:nvPr/>
        </p:nvSpPr>
        <p:spPr>
          <a:xfrm>
            <a:off x="7605287" y="207211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Help 34">
            <a:hlinkClick r:id="rId12" highlightClick="1"/>
          </p:cNvPr>
          <p:cNvSpPr/>
          <p:nvPr/>
        </p:nvSpPr>
        <p:spPr>
          <a:xfrm>
            <a:off x="9412677" y="130968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Help 35">
            <a:hlinkClick r:id="rId13" highlightClick="1"/>
          </p:cNvPr>
          <p:cNvSpPr/>
          <p:nvPr/>
        </p:nvSpPr>
        <p:spPr>
          <a:xfrm>
            <a:off x="11602914" y="566549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0" y="805730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786014" y="810777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Information 39">
            <a:hlinkClick r:id="rId14" highlightClick="1"/>
          </p:cNvPr>
          <p:cNvSpPr/>
          <p:nvPr/>
        </p:nvSpPr>
        <p:spPr>
          <a:xfrm>
            <a:off x="5309250" y="546498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ction Button: Information 42">
            <a:hlinkClick r:id="rId15" highlightClick="1"/>
          </p:cNvPr>
          <p:cNvSpPr/>
          <p:nvPr/>
        </p:nvSpPr>
        <p:spPr>
          <a:xfrm>
            <a:off x="4519135" y="4519146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ction Button: Help 43">
            <a:hlinkClick r:id="rId6" highlightClick="1"/>
          </p:cNvPr>
          <p:cNvSpPr/>
          <p:nvPr/>
        </p:nvSpPr>
        <p:spPr>
          <a:xfrm>
            <a:off x="9089663" y="5517627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317557" y="700486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0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9250" y="64010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Action Button: Information 48">
            <a:hlinkClick r:id="rId16" highlightClick="1"/>
          </p:cNvPr>
          <p:cNvSpPr/>
          <p:nvPr/>
        </p:nvSpPr>
        <p:spPr>
          <a:xfrm>
            <a:off x="4355739" y="1304334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ction Button: Information 50">
            <a:hlinkClick r:id="rId14" highlightClick="1"/>
          </p:cNvPr>
          <p:cNvSpPr/>
          <p:nvPr/>
        </p:nvSpPr>
        <p:spPr>
          <a:xfrm>
            <a:off x="5309250" y="5586558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ction Button: Help 51">
            <a:hlinkClick r:id="rId1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82882" y="595046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Action Button: Information 55">
            <a:hlinkClick r:id="rId14" highlightClick="1"/>
          </p:cNvPr>
          <p:cNvSpPr/>
          <p:nvPr/>
        </p:nvSpPr>
        <p:spPr>
          <a:xfrm>
            <a:off x="8875394" y="6610753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8605167" y="6582662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ction Button: Information 59">
            <a:hlinkClick r:id="rId16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Action Button: Information 63">
            <a:hlinkClick r:id="rId16" highlightClick="1"/>
          </p:cNvPr>
          <p:cNvSpPr/>
          <p:nvPr/>
        </p:nvSpPr>
        <p:spPr>
          <a:xfrm>
            <a:off x="4355739" y="1035008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04886" y="478945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SG_id 37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7363482" y="3924839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8507535" y="3941559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r="9647"/>
          <a:stretch/>
        </p:blipFill>
        <p:spPr>
          <a:xfrm>
            <a:off x="64736" y="471006"/>
            <a:ext cx="12127264" cy="5792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	(SG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17, 55)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808	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SG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970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 record: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90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	(SG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17, 55)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808	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SG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438066"/>
            <a:ext cx="10994374" cy="3810849"/>
            <a:chOff x="0" y="510966"/>
            <a:chExt cx="10994374" cy="3810849"/>
          </a:xfrm>
        </p:grpSpPr>
        <p:sp>
          <p:nvSpPr>
            <p:cNvPr id="4" name="Rectangle 3"/>
            <p:cNvSpPr/>
            <p:nvPr/>
          </p:nvSpPr>
          <p:spPr>
            <a:xfrm>
              <a:off x="0" y="510966"/>
              <a:ext cx="1497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6)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283" y="880298"/>
              <a:ext cx="3387982" cy="34415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6549" y="880298"/>
              <a:ext cx="3448966" cy="344151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966548" y="510966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17)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800" y="880298"/>
              <a:ext cx="3289574" cy="34415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15515" y="510966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55)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 record: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r>
              <a:rPr lang="en-US" sz="2400" b="1" dirty="0" smtClean="0"/>
              <a:t>Source: </a:t>
            </a:r>
            <a:r>
              <a:rPr lang="en-US" sz="2400" dirty="0"/>
              <a:t>Skills extracted from 2016 Jobs Bank job </a:t>
            </a:r>
            <a:r>
              <a:rPr lang="en-US" sz="2400" dirty="0" smtClean="0"/>
              <a:t>postings</a:t>
            </a:r>
            <a:endParaRPr lang="en-US" sz="2400" b="1" dirty="0" smtClean="0"/>
          </a:p>
          <a:p>
            <a:r>
              <a:rPr lang="en-US" sz="2400" b="1" dirty="0" smtClean="0"/>
              <a:t>Data</a:t>
            </a:r>
            <a:r>
              <a:rPr lang="en-US" sz="2400" dirty="0" smtClean="0"/>
              <a:t>: Skills level (weight) of association to its assigned Group of Skills</a:t>
            </a:r>
          </a:p>
          <a:p>
            <a:r>
              <a:rPr lang="en-US" sz="2400" b="1" dirty="0" smtClean="0"/>
              <a:t>Data components</a:t>
            </a:r>
            <a:r>
              <a:rPr lang="en-US" sz="2400" dirty="0" smtClean="0"/>
              <a:t>: Skills, Group of Skills, NMF weights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Stats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No. of Skill Groups (SG): 65</a:t>
            </a:r>
          </a:p>
          <a:p>
            <a:pPr lvl="1"/>
            <a:r>
              <a:rPr lang="en-US" sz="2000" dirty="0" smtClean="0"/>
              <a:t>No. of Skills: </a:t>
            </a:r>
            <a:r>
              <a:rPr lang="en-US" sz="2000" dirty="0"/>
              <a:t>11908</a:t>
            </a:r>
            <a:endParaRPr lang="en-US" sz="20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Approach</a:t>
            </a:r>
            <a:r>
              <a:rPr lang="en-US" sz="2400" dirty="0" smtClean="0"/>
              <a:t>: </a:t>
            </a:r>
            <a:r>
              <a:rPr lang="en-US" sz="2400" dirty="0"/>
              <a:t>TOP K (20/50/100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NMF weight TH </a:t>
            </a:r>
            <a:r>
              <a:rPr lang="en-US" sz="2400" dirty="0"/>
              <a:t>= (0.01)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further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(continued)</a:t>
            </a:r>
            <a:endParaRPr lang="en-US" sz="2400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5765"/>
              </p:ext>
            </p:extLst>
          </p:nvPr>
        </p:nvGraphicFramePr>
        <p:xfrm>
          <a:off x="1154914" y="1179384"/>
          <a:ext cx="4852187" cy="80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435048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Office, Microsoft, Microsoft Office Applications, Microsoft 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Reason, Employment, Availability, Email,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70608"/>
              </p:ext>
            </p:extLst>
          </p:nvPr>
        </p:nvGraphicFramePr>
        <p:xfrm>
          <a:off x="1154914" y="2206563"/>
          <a:ext cx="4852187" cy="53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435048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Talent Assessment, Minutes, Diversity, History, Assessment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Services,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Dig, Screening, Advisory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394933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89000" y="3999328"/>
            <a:ext cx="11302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 Skills popularity distribution across all Job Posting. (Box Plot &gt; Slide </a:t>
            </a:r>
            <a:r>
              <a:rPr lang="en-US" dirty="0" smtClean="0">
                <a:hlinkClick r:id="rId2" action="ppaction://hlinksldjump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22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Skills population diversity characteristic of each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Groups with uneven Skill population size could be containing a set skills describing different specializations.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07101" y="2444174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 DEC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7101" y="1654537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 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8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16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760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0,5 removed)</a:t>
            </a:r>
            <a:endParaRPr lang="en-US" dirty="0"/>
          </a:p>
        </p:txBody>
      </p:sp>
      <p:sp>
        <p:nvSpPr>
          <p:cNvPr id="41" name="Action Button: Help 40">
            <a:hlinkClick r:id="rId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3" highlightClick="1"/>
          </p:cNvPr>
          <p:cNvSpPr/>
          <p:nvPr/>
        </p:nvSpPr>
        <p:spPr>
          <a:xfrm>
            <a:off x="7845027" y="6587859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7574800" y="6559768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00319"/>
              </p:ext>
            </p:extLst>
          </p:nvPr>
        </p:nvGraphicFramePr>
        <p:xfrm>
          <a:off x="1316826" y="28183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81843"/>
              </p:ext>
            </p:extLst>
          </p:nvPr>
        </p:nvGraphicFramePr>
        <p:xfrm>
          <a:off x="1316826" y="1593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8582"/>
              </p:ext>
            </p:extLst>
          </p:nvPr>
        </p:nvGraphicFramePr>
        <p:xfrm>
          <a:off x="1316826" y="4042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Merchandising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90660"/>
              </p:ext>
            </p:extLst>
          </p:nvPr>
        </p:nvGraphicFramePr>
        <p:xfrm>
          <a:off x="1316826" y="52673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Sketch 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Sketch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74212"/>
              </p:ext>
            </p:extLst>
          </p:nvPr>
        </p:nvGraphicFramePr>
        <p:xfrm>
          <a:off x="4230889" y="1578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 Experience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21854"/>
              </p:ext>
            </p:extLst>
          </p:nvPr>
        </p:nvGraphicFramePr>
        <p:xfrm>
          <a:off x="4230889" y="2761480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9283"/>
              </p:ext>
            </p:extLst>
          </p:nvPr>
        </p:nvGraphicFramePr>
        <p:xfrm>
          <a:off x="4230889" y="4027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Surveying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Administration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52571"/>
              </p:ext>
            </p:extLst>
          </p:nvPr>
        </p:nvGraphicFramePr>
        <p:xfrm>
          <a:off x="4230889" y="5252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7317"/>
              </p:ext>
            </p:extLst>
          </p:nvPr>
        </p:nvGraphicFramePr>
        <p:xfrm>
          <a:off x="7371853" y="1578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Analytical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36682"/>
              </p:ext>
            </p:extLst>
          </p:nvPr>
        </p:nvGraphicFramePr>
        <p:xfrm>
          <a:off x="7371853" y="2803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Negotiation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Negotiation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87776"/>
              </p:ext>
            </p:extLst>
          </p:nvPr>
        </p:nvGraphicFramePr>
        <p:xfrm>
          <a:off x="7371853" y="4027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Financial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Analytical Writing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4597"/>
              </p:ext>
            </p:extLst>
          </p:nvPr>
        </p:nvGraphicFramePr>
        <p:xfrm>
          <a:off x="7371853" y="5252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Management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4" y="1494329"/>
            <a:ext cx="1114425" cy="9334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4" y="2842150"/>
            <a:ext cx="1085850" cy="9048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4" y="4042837"/>
            <a:ext cx="1257300" cy="8477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4" y="5267338"/>
            <a:ext cx="1000125" cy="8667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011" y="1495290"/>
            <a:ext cx="1333500" cy="904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011" y="2761480"/>
            <a:ext cx="1428750" cy="9048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348" y="4035513"/>
            <a:ext cx="1362075" cy="8477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5398" y="5318152"/>
            <a:ext cx="1343025" cy="8667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9909" y="1494329"/>
            <a:ext cx="1343025" cy="8953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6571" y="2842150"/>
            <a:ext cx="1409700" cy="8191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7058" y="3972054"/>
            <a:ext cx="1228725" cy="86677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6583" y="5335268"/>
            <a:ext cx="1219200" cy="838200"/>
          </a:xfrm>
          <a:prstGeom prst="rect">
            <a:avLst/>
          </a:prstGeom>
        </p:spPr>
      </p:pic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07127"/>
              </p:ext>
            </p:extLst>
          </p:nvPr>
        </p:nvGraphicFramePr>
        <p:xfrm>
          <a:off x="10512817" y="1593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Housekeeping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8" name="Picture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2665" y="1522904"/>
            <a:ext cx="1152525" cy="876300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65250"/>
              </p:ext>
            </p:extLst>
          </p:nvPr>
        </p:nvGraphicFramePr>
        <p:xfrm>
          <a:off x="10512817" y="2842150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0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9339" y="2827208"/>
            <a:ext cx="1019175" cy="857250"/>
          </a:xfrm>
          <a:prstGeom prst="rect">
            <a:avLst/>
          </a:prstGeom>
        </p:spPr>
      </p:pic>
      <p:sp>
        <p:nvSpPr>
          <p:cNvPr id="71" name="Title 1"/>
          <p:cNvSpPr txBox="1">
            <a:spLocks/>
          </p:cNvSpPr>
          <p:nvPr/>
        </p:nvSpPr>
        <p:spPr>
          <a:xfrm>
            <a:off x="675443" y="120327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before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795342" y="117091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after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12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783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46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44,46 removed)</a:t>
            </a:r>
            <a:endParaRPr lang="en-US" dirty="0"/>
          </a:p>
        </p:txBody>
      </p:sp>
      <p:sp>
        <p:nvSpPr>
          <p:cNvPr id="41" name="Action Button: Help 40">
            <a:hlinkClick r:id="rId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3" highlightClick="1"/>
          </p:cNvPr>
          <p:cNvSpPr/>
          <p:nvPr/>
        </p:nvSpPr>
        <p:spPr>
          <a:xfrm>
            <a:off x="7845027" y="6587859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7574800" y="6559768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75443" y="120327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before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795342" y="117091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after</a:t>
            </a: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18101"/>
              </p:ext>
            </p:extLst>
          </p:nvPr>
        </p:nvGraphicFramePr>
        <p:xfrm>
          <a:off x="1795342" y="1638575"/>
          <a:ext cx="1265358" cy="1451150"/>
        </p:xfrm>
        <a:graphic>
          <a:graphicData uri="http://schemas.openxmlformats.org/drawingml/2006/table">
            <a:tbl>
              <a:tblPr/>
              <a:tblGrid>
                <a:gridCol w="137840"/>
                <a:gridCol w="1127518"/>
              </a:tblGrid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Software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Myob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System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31424"/>
              </p:ext>
            </p:extLst>
          </p:nvPr>
        </p:nvGraphicFramePr>
        <p:xfrm>
          <a:off x="407508" y="1638575"/>
          <a:ext cx="1318100" cy="1451150"/>
        </p:xfrm>
        <a:graphic>
          <a:graphicData uri="http://schemas.openxmlformats.org/drawingml/2006/table">
            <a:tbl>
              <a:tblPr/>
              <a:tblGrid>
                <a:gridCol w="128704"/>
                <a:gridCol w="1189396"/>
              </a:tblGrid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Software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Myob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System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 Payable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7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9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3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9792"/>
          <a:stretch/>
        </p:blipFill>
        <p:spPr>
          <a:xfrm>
            <a:off x="64736" y="1128007"/>
            <a:ext cx="12127264" cy="46019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56	= 12 skills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6	= 420 skills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970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46 SGs: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2150" y="2963834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Validating top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skills from each group of Skills (identify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stopskills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Validating top skills from each group of Skills (identify </a:t>
            </a:r>
            <a:r>
              <a:rPr lang="en-US" sz="2400" b="1" i="1" u="sng" dirty="0" err="1" smtClean="0"/>
              <a:t>stopskills</a:t>
            </a:r>
            <a:r>
              <a:rPr lang="en-US" sz="2400" b="1" u="sng" dirty="0" smtClean="0"/>
              <a:t>)</a:t>
            </a:r>
            <a:endParaRPr lang="en-US" sz="24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17868"/>
              </p:ext>
            </p:extLst>
          </p:nvPr>
        </p:nvGraphicFramePr>
        <p:xfrm>
          <a:off x="929910" y="4527469"/>
          <a:ext cx="5166090" cy="187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0"/>
                <a:gridCol w="1948986"/>
                <a:gridCol w="1394652"/>
                <a:gridCol w="139465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Group(id)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eating (top 16)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 (top 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(top 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 (top 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injury (top 17)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120071"/>
            <a:ext cx="10515600" cy="28722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smtClean="0"/>
              <a:t>Steps taken:</a:t>
            </a:r>
            <a:endParaRPr lang="en-US" dirty="0"/>
          </a:p>
          <a:p>
            <a:r>
              <a:rPr lang="en-US" sz="1400" dirty="0"/>
              <a:t>	1</a:t>
            </a:r>
            <a:r>
              <a:rPr lang="en-US" sz="1400" dirty="0" smtClean="0"/>
              <a:t>. for each </a:t>
            </a:r>
            <a:r>
              <a:rPr lang="en-US" sz="1400" b="1" dirty="0" smtClean="0"/>
              <a:t>skill</a:t>
            </a:r>
            <a:r>
              <a:rPr lang="en-US" sz="1400" dirty="0" smtClean="0"/>
              <a:t> in a group, search for </a:t>
            </a:r>
            <a:r>
              <a:rPr lang="en-US" sz="1400" b="1" dirty="0" smtClean="0"/>
              <a:t>job post (</a:t>
            </a:r>
            <a:r>
              <a:rPr lang="en-US" sz="1400" dirty="0" err="1" smtClean="0"/>
              <a:t>JobsBank</a:t>
            </a:r>
            <a:r>
              <a:rPr lang="en-US" sz="1400" dirty="0" smtClean="0"/>
              <a:t>) containing the skill.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2. identify </a:t>
            </a:r>
            <a:r>
              <a:rPr lang="en-US" sz="1400" b="1" dirty="0" smtClean="0"/>
              <a:t>semantics</a:t>
            </a:r>
            <a:r>
              <a:rPr lang="en-US" sz="1400" dirty="0" smtClean="0"/>
              <a:t> of the particular skill in the corresponding job description context. It may appear as a skill or not.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3. iterate through all of job post containing the skill. If number of job post containing the skill too large (&gt;100), sample any 20 	random of job posts for skill validation.</a:t>
            </a:r>
          </a:p>
          <a:p>
            <a:endParaRPr lang="en-US" sz="1400" dirty="0" smtClean="0"/>
          </a:p>
          <a:p>
            <a:r>
              <a:rPr lang="en-US" sz="1400" dirty="0" smtClean="0"/>
              <a:t>After iterate through all job posts:</a:t>
            </a:r>
          </a:p>
          <a:p>
            <a:r>
              <a:rPr lang="en-US" sz="1400" dirty="0" smtClean="0"/>
              <a:t>	IF searched skill is found being indeed a skill in the context of the its job description for </a:t>
            </a:r>
            <a:r>
              <a:rPr lang="en-US" sz="1400" b="1" dirty="0" smtClean="0"/>
              <a:t>any</a:t>
            </a:r>
            <a:r>
              <a:rPr lang="en-US" sz="1400" dirty="0" smtClean="0"/>
              <a:t> of its job post,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skill </a:t>
            </a:r>
            <a:r>
              <a:rPr lang="en-US" sz="1400" dirty="0"/>
              <a:t>CAN NOT be removed </a:t>
            </a:r>
            <a:r>
              <a:rPr lang="en-US" sz="1400" dirty="0" smtClean="0"/>
              <a:t>from dictionary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ELSE IF searched skill is found being </a:t>
            </a:r>
            <a:r>
              <a:rPr lang="en-US" sz="1400" b="1" dirty="0" smtClean="0"/>
              <a:t>not</a:t>
            </a:r>
            <a:r>
              <a:rPr lang="en-US" sz="1400" dirty="0" smtClean="0"/>
              <a:t> a skill in the corresponding job description,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look </a:t>
            </a:r>
            <a:r>
              <a:rPr lang="en-US" sz="1400" dirty="0"/>
              <a:t>out for similar skills </a:t>
            </a:r>
            <a:r>
              <a:rPr lang="en-US" sz="1400" dirty="0" smtClean="0"/>
              <a:t>(e.g. </a:t>
            </a:r>
            <a:r>
              <a:rPr lang="en-US" sz="1400" i="1" dirty="0" smtClean="0"/>
              <a:t>eating &lt; </a:t>
            </a:r>
            <a:r>
              <a:rPr lang="en-US" sz="1400" i="1" dirty="0"/>
              <a:t>healthy eating</a:t>
            </a:r>
            <a:r>
              <a:rPr lang="en-US" sz="1400" dirty="0"/>
              <a:t>) (to check if </a:t>
            </a:r>
            <a:r>
              <a:rPr lang="en-US" sz="1400" dirty="0" smtClean="0"/>
              <a:t>overlapping)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search </a:t>
            </a:r>
            <a:r>
              <a:rPr lang="en-US" sz="1400" dirty="0"/>
              <a:t>skill through </a:t>
            </a:r>
            <a:r>
              <a:rPr lang="en-US" sz="1400" dirty="0" smtClean="0"/>
              <a:t>LinkedIn </a:t>
            </a:r>
            <a:r>
              <a:rPr lang="en-US" sz="1400" i="1" dirty="0"/>
              <a:t>skill</a:t>
            </a:r>
            <a:r>
              <a:rPr lang="en-US" sz="1400" dirty="0"/>
              <a:t> </a:t>
            </a:r>
            <a:r>
              <a:rPr lang="en-US" sz="1400" i="1" dirty="0"/>
              <a:t>search </a:t>
            </a:r>
            <a:r>
              <a:rPr lang="en-US" sz="1400" dirty="0" smtClean="0"/>
              <a:t>webpage: </a:t>
            </a:r>
            <a:r>
              <a:rPr lang="en-US" sz="1400" u="sng" dirty="0" smtClean="0"/>
              <a:t>linkedin.com/topic/&lt;</a:t>
            </a:r>
            <a:r>
              <a:rPr lang="en-US" sz="1400" u="sng" dirty="0" err="1" smtClean="0"/>
              <a:t>input:skill</a:t>
            </a:r>
            <a:r>
              <a:rPr lang="en-US" sz="1400" u="sng" dirty="0" smtClean="0"/>
              <a:t>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look through users possessing the skill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38200" y="4075246"/>
            <a:ext cx="472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Table of potential </a:t>
            </a:r>
            <a:r>
              <a:rPr lang="en-US" u="sng" dirty="0" err="1" smtClean="0"/>
              <a:t>stopskills</a:t>
            </a:r>
            <a:r>
              <a:rPr lang="en-US" u="sng" dirty="0" smtClean="0"/>
              <a:t> (could be removed)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13500" y="6163093"/>
            <a:ext cx="1919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/>
              <a:t>filename</a:t>
            </a:r>
            <a:r>
              <a:rPr lang="en-US" sz="1200" i="1" dirty="0" smtClean="0"/>
              <a:t>: dict_stopskills.csv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6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49585"/>
            <a:ext cx="5499100" cy="10878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(SG)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553200" y="1381358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Id=36,40,47,52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569433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89000" y="3173828"/>
            <a:ext cx="11302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Heatmap</a:t>
            </a:r>
            <a:r>
              <a:rPr lang="en-US" dirty="0" smtClean="0"/>
              <a:t> level of association (Job category-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association level of each SG(id) to all Job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highest associated Job Category for current SG.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highest association level of current SG to global maximum association level (0.234 (Law)).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Highest association level for SG(id)= 36,40,47,54, not significant compared to global maximum of association level.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SG(id</a:t>
            </a:r>
            <a:r>
              <a:rPr lang="en-US" dirty="0"/>
              <a:t>)= </a:t>
            </a:r>
            <a:r>
              <a:rPr lang="en-US" dirty="0" smtClean="0"/>
              <a:t>36,40,47,54, does not have a significant association to any of the Job Categories.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0206" y="3239943"/>
            <a:ext cx="551465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Link to API: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://research.larc.smu.edu.sg/skillsense/heatmap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1100" dirty="0"/>
              <a:t> </a:t>
            </a:r>
            <a:r>
              <a:rPr lang="en-US" sz="1100" dirty="0" smtClean="0"/>
              <a:t>(Click on any Job Category) 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92961" y="1239395"/>
            <a:ext cx="5891000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(certificate/qualification level) from top 5 skills of each group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10" y="3043502"/>
            <a:ext cx="2009775" cy="9715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7781981" y="335178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 smtClean="0"/>
              <a:t>lcci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10" y="5134983"/>
            <a:ext cx="1446326" cy="870537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367938" y="5443262"/>
            <a:ext cx="27066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“</a:t>
            </a:r>
            <a:r>
              <a:rPr lang="en-US" sz="1400" dirty="0" err="1"/>
              <a:t>bcls</a:t>
            </a:r>
            <a:r>
              <a:rPr lang="en-US" sz="1400" dirty="0"/>
              <a:t>” </a:t>
            </a:r>
            <a:r>
              <a:rPr lang="en-US" sz="1400" dirty="0" smtClean="0"/>
              <a:t>(Basic </a:t>
            </a:r>
            <a:r>
              <a:rPr lang="en-US" sz="1400" dirty="0"/>
              <a:t>Cardiac Life </a:t>
            </a:r>
            <a:r>
              <a:rPr lang="en-US" sz="1400" dirty="0" smtClean="0"/>
              <a:t>Support)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10" y="1946429"/>
            <a:ext cx="3960013" cy="79731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9489023" y="2485828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 smtClean="0"/>
              <a:t>wsq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426905" y="222413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539 x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565168" y="3078824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1168 x</a:t>
            </a:r>
            <a:endParaRPr lang="en-US" sz="1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007674" y="5206284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69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246" y="4088519"/>
            <a:ext cx="2178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100" dirty="0" err="1" smtClean="0"/>
              <a:t>cpa</a:t>
            </a:r>
            <a:r>
              <a:rPr lang="en-US" sz="1100" dirty="0" smtClean="0"/>
              <a:t>” (Certified </a:t>
            </a:r>
            <a:r>
              <a:rPr lang="en-US" sz="1100" dirty="0"/>
              <a:t>Public </a:t>
            </a:r>
            <a:r>
              <a:rPr lang="en-US" sz="1100" dirty="0" smtClean="0"/>
              <a:t>Accountant)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10" y="3965742"/>
            <a:ext cx="2541799" cy="539563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8119122" y="3856047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1929 x</a:t>
            </a:r>
            <a:endParaRPr lang="en-US" sz="1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119122" y="4348412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2505 x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8248246" y="4518355"/>
            <a:ext cx="3573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100" dirty="0" err="1" smtClean="0"/>
              <a:t>acca</a:t>
            </a:r>
            <a:r>
              <a:rPr lang="en-US" sz="1100" dirty="0" smtClean="0"/>
              <a:t>” </a:t>
            </a:r>
            <a:r>
              <a:rPr lang="en-US" sz="1100" dirty="0"/>
              <a:t>(the Association of Chartered Certified Accountants)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9320"/>
              </p:ext>
            </p:extLst>
          </p:nvPr>
        </p:nvGraphicFramePr>
        <p:xfrm>
          <a:off x="830015" y="1852998"/>
          <a:ext cx="3771438" cy="185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0"/>
                <a:gridCol w="1948986"/>
                <a:gridCol w="1394652"/>
              </a:tblGrid>
              <a:tr h="250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Group(id)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wsq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(top 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bcls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86278" y="1253946"/>
            <a:ext cx="1258952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invalid</a:t>
            </a:r>
            <a:endParaRPr lang="en-US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11295" y="1725813"/>
            <a:ext cx="4646336" cy="1531806"/>
            <a:chOff x="5167886" y="1701959"/>
            <a:chExt cx="4646336" cy="1531806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6683645" y="2909626"/>
              <a:ext cx="2669022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____________________“eating”</a:t>
              </a:r>
              <a:endParaRPr lang="en-US" sz="1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886" y="1701959"/>
              <a:ext cx="1633935" cy="1453601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34982"/>
            <a:stretch/>
          </p:blipFill>
          <p:spPr>
            <a:xfrm>
              <a:off x="6888582" y="1708565"/>
              <a:ext cx="2183680" cy="597228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8018156" y="2831421"/>
              <a:ext cx="82201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140 x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64685" y="2887029"/>
              <a:ext cx="6495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(F&amp;B)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79" y="3536175"/>
            <a:ext cx="3458545" cy="9305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064124" y="4061803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5349 x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552046" y="405362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“availability”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9497106" y="2034468"/>
            <a:ext cx="2079704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healthy eating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9656460" y="3445778"/>
            <a:ext cx="2252232" cy="1304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high a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vailability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=top 151(SG 58)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Availability Management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=not in any SG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605579" y="5121912"/>
            <a:ext cx="6648954" cy="1201193"/>
            <a:chOff x="1907675" y="1947774"/>
            <a:chExt cx="6648954" cy="120119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675" y="2035618"/>
              <a:ext cx="1268300" cy="1113349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7" name="Title 1"/>
            <p:cNvSpPr txBox="1">
              <a:spLocks/>
            </p:cNvSpPr>
            <p:nvPr/>
          </p:nvSpPr>
          <p:spPr>
            <a:xfrm>
              <a:off x="4929039" y="2652944"/>
              <a:ext cx="116185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</a:t>
              </a:r>
              <a:r>
                <a:rPr lang="en-US" sz="1400" dirty="0" err="1" smtClean="0"/>
                <a:t>ris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1267" y="2035618"/>
              <a:ext cx="1562480" cy="839212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9" name="Title 1"/>
            <p:cNvSpPr txBox="1">
              <a:spLocks/>
            </p:cNvSpPr>
            <p:nvPr/>
          </p:nvSpPr>
          <p:spPr>
            <a:xfrm>
              <a:off x="6090893" y="2666558"/>
              <a:ext cx="1878448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 err="1" smtClean="0"/>
                <a:t>abbv</a:t>
              </a:r>
              <a:r>
                <a:rPr lang="en-US" sz="1100" dirty="0" smtClean="0"/>
                <a:t> for “registration” </a:t>
              </a:r>
              <a:endParaRPr lang="en-US" sz="11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5363" y="1947774"/>
              <a:ext cx="3081266" cy="74446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43" name="Title 1"/>
          <p:cNvSpPr txBox="1">
            <a:spLocks/>
          </p:cNvSpPr>
          <p:nvPr/>
        </p:nvSpPr>
        <p:spPr>
          <a:xfrm>
            <a:off x="1020750" y="1694154"/>
            <a:ext cx="1634460" cy="184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LinkedIn Search results for “eating”</a:t>
            </a:r>
          </a:p>
          <a:p>
            <a:endParaRPr lang="en-US" sz="1400" dirty="0" smtClean="0"/>
          </a:p>
          <a:p>
            <a:r>
              <a:rPr lang="en-US" sz="1200" i="1" dirty="0" smtClean="0"/>
              <a:t>to simulate, </a:t>
            </a:r>
          </a:p>
          <a:p>
            <a:r>
              <a:rPr lang="en-US" sz="1200" i="1" dirty="0" smtClean="0"/>
              <a:t>click on </a:t>
            </a:r>
            <a:r>
              <a:rPr lang="en-US" sz="1200" dirty="0" smtClean="0"/>
              <a:t>“add skill” </a:t>
            </a:r>
            <a:r>
              <a:rPr lang="en-US" sz="1200" i="1" dirty="0" smtClean="0"/>
              <a:t>in profile page,</a:t>
            </a:r>
          </a:p>
          <a:p>
            <a:r>
              <a:rPr lang="en-US" sz="1200" i="1" dirty="0" smtClean="0"/>
              <a:t>start  typing skill and observe search results</a:t>
            </a:r>
            <a:endParaRPr lang="en-US" sz="1200" i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55210" y="1576865"/>
            <a:ext cx="1494530" cy="1797848"/>
            <a:chOff x="2655210" y="1576866"/>
            <a:chExt cx="1325569" cy="15945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5210" y="1576866"/>
              <a:ext cx="1325569" cy="15945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2735249" y="2146852"/>
              <a:ext cx="25444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58" y="1639343"/>
            <a:ext cx="1826229" cy="65383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223615" y="174400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“surface”</a:t>
            </a:r>
            <a:endParaRPr lang="en-US" sz="14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39081" y="1493156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247 x</a:t>
            </a:r>
            <a:endParaRPr lang="en-US" sz="1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68356" y="2328039"/>
            <a:ext cx="265156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“surface finishing” not in dictionary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385470" y="1688737"/>
            <a:ext cx="3059370" cy="63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surface treatment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”, 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surface analysis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b="25764"/>
          <a:stretch/>
        </p:blipFill>
        <p:spPr>
          <a:xfrm>
            <a:off x="4201658" y="2670365"/>
            <a:ext cx="2686817" cy="48796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658" y="3176520"/>
            <a:ext cx="3049884" cy="38462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1658" y="3584339"/>
            <a:ext cx="4933950" cy="3524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1658" y="3957684"/>
            <a:ext cx="2600325" cy="1905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1658" y="4168371"/>
            <a:ext cx="6477000" cy="1619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748851" y="888416"/>
            <a:ext cx="6953256" cy="3476850"/>
            <a:chOff x="5031378" y="864562"/>
            <a:chExt cx="6953256" cy="3476850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8995060" y="3043575"/>
              <a:ext cx="82201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1279 x</a:t>
              </a:r>
              <a:endParaRPr lang="en-US" sz="14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031378" y="864562"/>
              <a:ext cx="6953256" cy="3476850"/>
              <a:chOff x="5031378" y="864562"/>
              <a:chExt cx="6953256" cy="3476850"/>
            </a:xfrm>
          </p:grpSpPr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779422" y="3165181"/>
                <a:ext cx="2669022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____________________“pay”</a:t>
                </a:r>
                <a:endParaRPr lang="en-US" sz="1400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031378" y="864562"/>
                <a:ext cx="6953256" cy="3476850"/>
                <a:chOff x="5031378" y="864562"/>
                <a:chExt cx="6953256" cy="347685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3011" r="14759" b="3801"/>
                <a:stretch/>
              </p:blipFill>
              <p:spPr>
                <a:xfrm>
                  <a:off x="5031378" y="3440561"/>
                  <a:ext cx="3869775" cy="429370"/>
                </a:xfrm>
                <a:prstGeom prst="rect">
                  <a:avLst/>
                </a:prstGeom>
                <a:ln w="952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5031378" y="1726737"/>
                  <a:ext cx="6572326" cy="1678719"/>
                  <a:chOff x="4988022" y="1703070"/>
                  <a:chExt cx="6572326" cy="1678719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988022" y="1703070"/>
                    <a:ext cx="3817610" cy="1678719"/>
                    <a:chOff x="8038719" y="2432035"/>
                    <a:chExt cx="3817610" cy="1678719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038719" y="2432035"/>
                      <a:ext cx="2827950" cy="1678719"/>
                    </a:xfrm>
                    <a:prstGeom prst="rect">
                      <a:avLst/>
                    </a:prstGeom>
                    <a:ln w="9525" cap="sq">
                      <a:solidFill>
                        <a:srgbClr val="000000"/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77009" y="2432035"/>
                      <a:ext cx="1979320" cy="1576345"/>
                    </a:xfrm>
                    <a:prstGeom prst="rect">
                      <a:avLst/>
                    </a:prstGeom>
                    <a:ln w="9525" cap="sq">
                      <a:solidFill>
                        <a:srgbClr val="000000"/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141905" y="1786934"/>
                    <a:ext cx="3418443" cy="899229"/>
                  </a:xfrm>
                  <a:prstGeom prst="rect">
                    <a:avLst/>
                  </a:prstGeom>
                  <a:ln w="9525" cap="sq">
                    <a:solidFill>
                      <a:srgbClr val="000000"/>
                    </a:solidFill>
                    <a:miter lim="800000"/>
                  </a:ln>
                  <a:effectLst>
                    <a:outerShdw blurRad="57150" dist="508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2985" y="864562"/>
                  <a:ext cx="2656652" cy="1149627"/>
                </a:xfrm>
                <a:prstGeom prst="rect">
                  <a:avLst/>
                </a:prstGeom>
                <a:ln w="952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sp>
              <p:nvSpPr>
                <p:cNvPr id="29" name="Title 1"/>
                <p:cNvSpPr txBox="1">
                  <a:spLocks/>
                </p:cNvSpPr>
                <p:nvPr/>
              </p:nvSpPr>
              <p:spPr>
                <a:xfrm>
                  <a:off x="10341950" y="2969080"/>
                  <a:ext cx="1642684" cy="137233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Similar skill:</a:t>
                  </a: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=“</a:t>
                  </a:r>
                  <a:r>
                    <a:rPr lang="en-US" sz="14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pay </a:t>
                  </a:r>
                  <a:r>
                    <a:rPr lang="en-US" sz="1400" b="1" dirty="0" err="1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tv</a:t>
                  </a:r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”</a:t>
                  </a: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</a:t>
                  </a:r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not in any SG</a:t>
                  </a:r>
                </a:p>
                <a:p>
                  <a:endParaRPr lang="en-US" sz="1400" dirty="0" smtClean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=“</a:t>
                  </a:r>
                  <a:r>
                    <a:rPr lang="en-US" sz="14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payroll</a:t>
                  </a:r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”</a:t>
                  </a:r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=(top 4) SG14</a:t>
                  </a:r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Title 1"/>
                <p:cNvSpPr txBox="1">
                  <a:spLocks/>
                </p:cNvSpPr>
                <p:nvPr/>
              </p:nvSpPr>
              <p:spPr>
                <a:xfrm>
                  <a:off x="6907189" y="3830728"/>
                  <a:ext cx="2245098" cy="3241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2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“pay</a:t>
                  </a:r>
                  <a:r>
                    <a:rPr lang="en-US" sz="12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2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systems” not in dictionary</a:t>
                  </a:r>
                  <a:endParaRPr 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748851" y="5027772"/>
            <a:ext cx="5767043" cy="1196527"/>
            <a:chOff x="5031378" y="4438868"/>
            <a:chExt cx="5767043" cy="1196527"/>
          </a:xfrm>
        </p:grpSpPr>
        <p:grpSp>
          <p:nvGrpSpPr>
            <p:cNvPr id="33" name="Group 32"/>
            <p:cNvGrpSpPr/>
            <p:nvPr/>
          </p:nvGrpSpPr>
          <p:grpSpPr>
            <a:xfrm>
              <a:off x="5031378" y="4438868"/>
              <a:ext cx="5767043" cy="872180"/>
              <a:chOff x="5293391" y="3264106"/>
              <a:chExt cx="5767043" cy="87218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7"/>
              <a:srcRect t="23654" b="28126"/>
              <a:stretch/>
            </p:blipFill>
            <p:spPr>
              <a:xfrm>
                <a:off x="5293391" y="3714867"/>
                <a:ext cx="2021055" cy="421419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8"/>
              <a:srcRect t="53212"/>
              <a:stretch/>
            </p:blipFill>
            <p:spPr>
              <a:xfrm>
                <a:off x="5293391" y="3264106"/>
                <a:ext cx="2529570" cy="431498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6" name="Title 1"/>
              <p:cNvSpPr txBox="1">
                <a:spLocks/>
              </p:cNvSpPr>
              <p:nvPr/>
            </p:nvSpPr>
            <p:spPr>
              <a:xfrm>
                <a:off x="7963817" y="3607219"/>
                <a:ext cx="1161854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“injury”</a:t>
                </a:r>
                <a:endParaRPr lang="en-US" sz="1400" dirty="0"/>
              </a:p>
            </p:txBody>
          </p:sp>
          <p:sp>
            <p:nvSpPr>
              <p:cNvPr id="37" name="Title 1"/>
              <p:cNvSpPr txBox="1">
                <a:spLocks/>
              </p:cNvSpPr>
              <p:nvPr/>
            </p:nvSpPr>
            <p:spPr>
              <a:xfrm>
                <a:off x="8808202" y="3327670"/>
                <a:ext cx="2252232" cy="6672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Similar skill:</a:t>
                </a:r>
              </a:p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=“</a:t>
                </a:r>
                <a:r>
                  <a:rPr lang="en-US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personal injury</a:t>
                </a:r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”</a:t>
                </a:r>
              </a:p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=top 46 (SG 31)</a:t>
                </a:r>
              </a:p>
            </p:txBody>
          </p:sp>
          <p:sp>
            <p:nvSpPr>
              <p:cNvPr id="38" name="Title 1"/>
              <p:cNvSpPr txBox="1">
                <a:spLocks/>
              </p:cNvSpPr>
              <p:nvPr/>
            </p:nvSpPr>
            <p:spPr>
              <a:xfrm>
                <a:off x="7650316" y="3680136"/>
                <a:ext cx="822016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82 x</a:t>
                </a:r>
                <a:endParaRPr lang="en-US" sz="1400" dirty="0"/>
              </a:p>
            </p:txBody>
          </p:sp>
        </p:grp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5031378" y="5311256"/>
              <a:ext cx="2529570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“injury investigation” not in dictionary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2" y="1509040"/>
            <a:ext cx="3724275" cy="3524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5273984" y="1563741"/>
            <a:ext cx="495922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24x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797326" y="155729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“shoulder”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11218" y="1523182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(top18) SG 8</a:t>
            </a:r>
            <a:endParaRPr lang="en-US" sz="1400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342" y="1887880"/>
            <a:ext cx="3419475" cy="2667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342" y="2183636"/>
            <a:ext cx="2345158" cy="6486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9062" y="3521957"/>
            <a:ext cx="3170658" cy="64836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657468" y="3756335"/>
            <a:ext cx="81614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3309x</a:t>
            </a:r>
            <a:endParaRPr lang="en-US" sz="140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180810" y="3749885"/>
            <a:ext cx="1530408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“driving license”</a:t>
            </a:r>
            <a:endParaRPr lang="en-US" sz="140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6605205" y="3715776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(top1) SG 8</a:t>
            </a:r>
            <a:endParaRPr lang="en-US" sz="14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651240" y="4219061"/>
            <a:ext cx="2529570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no longer in LinkedIn skills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557061" y="1335064"/>
            <a:ext cx="1642684" cy="137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visual basic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=(top 230) SG1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80810" y="1550841"/>
            <a:ext cx="8855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15315x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966560" y="1533721"/>
            <a:ext cx="1161854" cy="351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“basic”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11218" y="1523182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(top11) SG 10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89062" y="1335064"/>
            <a:ext cx="3146032" cy="961021"/>
            <a:chOff x="1337422" y="1236138"/>
            <a:chExt cx="3146032" cy="961021"/>
          </a:xfrm>
        </p:grpSpPr>
        <p:pic>
          <p:nvPicPr>
            <p:cNvPr id="3" name="Picture 2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422" y="1236138"/>
              <a:ext cx="2510678" cy="38692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hlinkClick r:id="rId4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7422" y="1648906"/>
              <a:ext cx="3146032" cy="28428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7" name="Picture 6">
              <a:hlinkClick r:id="rId6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7422" y="1959034"/>
              <a:ext cx="1095375" cy="238125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76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966527" y="1280744"/>
            <a:ext cx="1258952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invalid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55221" y="1726736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80" y="4771890"/>
            <a:ext cx="2781511" cy="58048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8544744" y="491879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“sat”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4722458"/>
            <a:ext cx="4423246" cy="628091"/>
            <a:chOff x="805284" y="5653042"/>
            <a:chExt cx="4423246" cy="6280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84" y="5653042"/>
              <a:ext cx="3163917" cy="407849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8" name="Title 1"/>
            <p:cNvSpPr txBox="1">
              <a:spLocks/>
            </p:cNvSpPr>
            <p:nvPr/>
          </p:nvSpPr>
          <p:spPr>
            <a:xfrm>
              <a:off x="4066676" y="5773865"/>
              <a:ext cx="116185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“sat”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78051" y="6050301"/>
              <a:ext cx="142378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SAT (Site Acceptance Test)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1293" y="6044064"/>
              <a:ext cx="15953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FAT (Factory Acceptance Test)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380" y="5571908"/>
            <a:ext cx="1768363" cy="75942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7576688" y="585696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“dig”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83" y="5610933"/>
            <a:ext cx="2723890" cy="71058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3478279" y="5804153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“dig”</a:t>
            </a:r>
            <a:endParaRPr lang="en-US" sz="1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380" y="1879134"/>
            <a:ext cx="1237106" cy="103353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4" name="Title 1"/>
          <p:cNvSpPr txBox="1">
            <a:spLocks/>
          </p:cNvSpPr>
          <p:nvPr/>
        </p:nvSpPr>
        <p:spPr>
          <a:xfrm>
            <a:off x="7028694" y="2603850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“scratch”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149" y="1905726"/>
            <a:ext cx="2021709" cy="91799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739852"/>
            <a:ext cx="1940946" cy="1138361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7" name="Title 1"/>
          <p:cNvSpPr txBox="1">
            <a:spLocks/>
          </p:cNvSpPr>
          <p:nvPr/>
        </p:nvSpPr>
        <p:spPr>
          <a:xfrm>
            <a:off x="2859255" y="2101736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“scratch”</a:t>
            </a:r>
            <a:endParaRPr lang="en-US" sz="1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10662" y="3360408"/>
            <a:ext cx="7927880" cy="1178921"/>
            <a:chOff x="308830" y="4210614"/>
            <a:chExt cx="7927880" cy="117892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9"/>
            <a:srcRect r="40855"/>
            <a:stretch/>
          </p:blipFill>
          <p:spPr>
            <a:xfrm>
              <a:off x="5039471" y="4233456"/>
              <a:ext cx="2130986" cy="96757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2" name="Title 1"/>
            <p:cNvSpPr txBox="1">
              <a:spLocks/>
            </p:cNvSpPr>
            <p:nvPr/>
          </p:nvSpPr>
          <p:spPr>
            <a:xfrm>
              <a:off x="7066736" y="4876886"/>
              <a:ext cx="116997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</a:t>
              </a:r>
              <a:r>
                <a:rPr lang="en-US" sz="1400" dirty="0" err="1" smtClean="0"/>
                <a:t>youtube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08830" y="4210614"/>
              <a:ext cx="3715509" cy="1178921"/>
              <a:chOff x="308830" y="4605120"/>
              <a:chExt cx="3715509" cy="1178921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830" y="4605120"/>
                <a:ext cx="3715509" cy="856081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55" name="Title 1"/>
              <p:cNvSpPr txBox="1">
                <a:spLocks/>
              </p:cNvSpPr>
              <p:nvPr/>
            </p:nvSpPr>
            <p:spPr>
              <a:xfrm>
                <a:off x="1850242" y="5434611"/>
                <a:ext cx="1169974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“</a:t>
                </a:r>
                <a:r>
                  <a:rPr lang="en-US" sz="1400" dirty="0" err="1" smtClean="0"/>
                  <a:t>youtube</a:t>
                </a:r>
                <a:r>
                  <a:rPr lang="en-US" sz="1400" dirty="0" smtClean="0"/>
                  <a:t>”</a:t>
                </a:r>
                <a:endParaRPr lang="en-US" sz="1400" dirty="0"/>
              </a:p>
            </p:txBody>
          </p:sp>
          <p:sp>
            <p:nvSpPr>
              <p:cNvPr id="56" name="Title 1"/>
              <p:cNvSpPr txBox="1">
                <a:spLocks/>
              </p:cNvSpPr>
              <p:nvPr/>
            </p:nvSpPr>
            <p:spPr>
              <a:xfrm>
                <a:off x="1387119" y="5459902"/>
                <a:ext cx="822016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755 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986204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</a:t>
            </a:r>
            <a:r>
              <a:rPr lang="en-US" sz="1400" dirty="0"/>
              <a:t>7</a:t>
            </a:r>
            <a:r>
              <a:rPr lang="en-US" sz="1400" dirty="0" smtClean="0"/>
              <a:t> “</a:t>
            </a:r>
            <a:r>
              <a:rPr lang="en-US" sz="1400" b="1" dirty="0"/>
              <a:t>fitness</a:t>
            </a:r>
            <a:r>
              <a:rPr lang="en-US" sz="1400" dirty="0" smtClean="0"/>
              <a:t>” &amp; </a:t>
            </a:r>
            <a:r>
              <a:rPr lang="en-US" sz="1400" b="1" dirty="0" smtClean="0"/>
              <a:t>customer service</a:t>
            </a:r>
            <a:r>
              <a:rPr lang="en-US" sz="1400" dirty="0" smtClean="0"/>
              <a:t>” – 52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81836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2.903219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Etiquette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Excellence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Centre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Enquiries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Handling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Oriented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group (top10)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smtClean="0"/>
              <a:t>fitness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1766888"/>
            <a:ext cx="2043113" cy="92198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1766888"/>
            <a:ext cx="1798638" cy="71945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2" y="2538164"/>
            <a:ext cx="1798638" cy="75339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710626" y="4910712"/>
            <a:ext cx="253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removed </a:t>
            </a:r>
            <a:r>
              <a:rPr lang="en-US" dirty="0">
                <a:solidFill>
                  <a:srgbClr val="FF0000"/>
                </a:solidFill>
              </a:rPr>
              <a:t>skill from group</a:t>
            </a:r>
          </a:p>
        </p:txBody>
      </p:sp>
    </p:spTree>
    <p:extLst>
      <p:ext uri="{BB962C8B-B14F-4D97-AF65-F5344CB8AC3E}">
        <p14:creationId xmlns:p14="http://schemas.microsoft.com/office/powerpoint/2010/main" val="12124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96494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3.582138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 Experience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9069" y="4148274"/>
            <a:ext cx="4883150" cy="74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Check job posts which contains both “</a:t>
            </a:r>
            <a:r>
              <a:rPr lang="en-US" sz="1600" b="1" dirty="0" smtClean="0"/>
              <a:t>mom</a:t>
            </a:r>
            <a:r>
              <a:rPr lang="en-US" sz="1600" dirty="0" smtClean="0"/>
              <a:t>” and each other skills within SG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Observe skills population distribution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282"/>
            <a:ext cx="2171700" cy="606669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720416" y="4216699"/>
            <a:ext cx="5598946" cy="600604"/>
            <a:chOff x="720416" y="4216699"/>
            <a:chExt cx="5598946" cy="600604"/>
          </a:xfrm>
        </p:grpSpPr>
        <p:sp>
          <p:nvSpPr>
            <p:cNvPr id="30" name="Title 1"/>
            <p:cNvSpPr txBox="1">
              <a:spLocks/>
            </p:cNvSpPr>
            <p:nvPr/>
          </p:nvSpPr>
          <p:spPr>
            <a:xfrm>
              <a:off x="720416" y="4216699"/>
              <a:ext cx="559894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SG 25 “</a:t>
              </a:r>
              <a:r>
                <a:rPr lang="en-US" sz="1400" b="1" dirty="0"/>
                <a:t>mom</a:t>
              </a:r>
              <a:r>
                <a:rPr lang="en-US" sz="1400" dirty="0" smtClean="0"/>
                <a:t>” &amp; “</a:t>
              </a:r>
              <a:r>
                <a:rPr lang="en-US" sz="1400" b="1" dirty="0" smtClean="0"/>
                <a:t>beauty</a:t>
              </a:r>
              <a:r>
                <a:rPr lang="en-US" sz="1400" dirty="0" smtClean="0"/>
                <a:t>” – 102 job posts</a:t>
              </a:r>
              <a:endParaRPr lang="en-US" sz="1400" dirty="0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720416" y="4493164"/>
              <a:ext cx="559894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SG 25 “</a:t>
              </a:r>
              <a:r>
                <a:rPr lang="en-US" sz="1400" b="1" dirty="0"/>
                <a:t>mom</a:t>
              </a:r>
              <a:r>
                <a:rPr lang="en-US" sz="1400" dirty="0" smtClean="0"/>
                <a:t>” &amp; “</a:t>
              </a:r>
              <a:r>
                <a:rPr lang="en-US" sz="1400" b="1" dirty="0" smtClean="0"/>
                <a:t>treatment</a:t>
              </a:r>
              <a:r>
                <a:rPr lang="en-US" sz="1400" dirty="0" smtClean="0"/>
                <a:t>” – 1 4 job posts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3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3122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2.003834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1.866588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Litigation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Secretarial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Intellectual 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err="1" smtClean="0"/>
              <a:t>cvs</a:t>
            </a:r>
            <a:r>
              <a:rPr lang="en-US" sz="2000" dirty="0" smtClean="0"/>
              <a:t>”, “</a:t>
            </a:r>
            <a:r>
              <a:rPr lang="en-US" sz="2000" b="1" dirty="0" smtClean="0"/>
              <a:t>house</a:t>
            </a:r>
            <a:r>
              <a:rPr lang="en-US" sz="2000" dirty="0" smtClean="0"/>
              <a:t>” and each other skills within SG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065022"/>
            <a:ext cx="3590925" cy="48577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7" y="2687283"/>
            <a:ext cx="3078163" cy="1038416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87283"/>
            <a:ext cx="1584427" cy="69901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151412" y="3457878"/>
            <a:ext cx="990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-30 </a:t>
            </a:r>
            <a:r>
              <a:rPr lang="en-US" sz="1200" dirty="0"/>
              <a:t>job </a:t>
            </a:r>
            <a:r>
              <a:rPr lang="en-US" sz="1200" dirty="0" smtClean="0"/>
              <a:t>posts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37" y="3991189"/>
            <a:ext cx="3914775" cy="11620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875212" y="4767405"/>
            <a:ext cx="990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-77 </a:t>
            </a:r>
            <a:r>
              <a:rPr lang="en-US" sz="1200" dirty="0"/>
              <a:t>job </a:t>
            </a:r>
            <a:r>
              <a:rPr lang="en-US" sz="1200" dirty="0" smtClean="0"/>
              <a:t>posts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5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68481"/>
                <a:ext cx="10515600" cy="2992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Approach: </a:t>
                </a: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Re-compute Weights of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Skills</a:t>
                </a:r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Method: </a:t>
                </a:r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IDF </a:t>
                </a:r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of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each Skills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Multiply Weights with IDF of each skill</a:t>
                </a:r>
              </a:p>
              <a:p>
                <a:pPr marL="457200" lvl="1" indent="0"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Formula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𝑠𝑘𝑖𝑙𝑙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𝑠𝑘𝑖𝑙𝑙𝑔𝑟𝑝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𝑠𝑘𝑖𝑙𝑙𝑔𝑟𝑝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𝑠𝑘𝑖𝑙𝑙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𝑠𝑘𝑖𝑙𝑙𝑔𝑟𝑝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𝑠𝑘𝑖𝑙𝑙𝑔𝑟𝑝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68481"/>
                <a:ext cx="10515600" cy="2992092"/>
              </a:xfrm>
              <a:blipFill rotWithShape="0">
                <a:blip r:embed="rId2"/>
                <a:stretch>
                  <a:fillRect l="-638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518580"/>
            <a:ext cx="11137900" cy="2199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b="1" dirty="0"/>
              <a:t>Motivation</a:t>
            </a:r>
            <a:r>
              <a:rPr lang="en-US" sz="2000" dirty="0"/>
              <a:t>: </a:t>
            </a:r>
            <a:r>
              <a:rPr lang="en-US" sz="2000" dirty="0" smtClean="0"/>
              <a:t>	-Association level (weights) of Skills in each SG is too dense. 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 	-Top K Skills in each SG have similar Weights (SG below)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-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nsure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distinction of Weights of representative Skills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917" t="22858" r="71979" b="58085"/>
          <a:stretch/>
        </p:blipFill>
        <p:spPr>
          <a:xfrm>
            <a:off x="4565650" y="1246638"/>
            <a:ext cx="30607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1771" t="2359" r="23125" b="88690"/>
          <a:stretch/>
        </p:blipFill>
        <p:spPr>
          <a:xfrm>
            <a:off x="4267200" y="2133270"/>
            <a:ext cx="3657600" cy="2618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5800" y="5960573"/>
            <a:ext cx="9690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Assign each Skill to only 1 Group of Skill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812800" y="6293864"/>
            <a:ext cx="556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-Ensure no overlapping of Skills across all Groups of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960437" y="4809686"/>
            <a:ext cx="5719763" cy="87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41 “</a:t>
            </a:r>
            <a:r>
              <a:rPr lang="en-US" sz="1400" b="1" dirty="0"/>
              <a:t>Active Team Player</a:t>
            </a:r>
            <a:r>
              <a:rPr lang="en-US" sz="1400" dirty="0" smtClean="0"/>
              <a:t>” only appear together with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structural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civil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underground structures</a:t>
            </a:r>
            <a:r>
              <a:rPr lang="en-US" sz="1400" dirty="0" smtClean="0"/>
              <a:t>” – total 20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5410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3.406992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2.577318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2.310508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Projects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Team Player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Underground Structures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 job posts which contains both “</a:t>
            </a:r>
            <a:r>
              <a:rPr lang="en-US" sz="2000" b="1" dirty="0"/>
              <a:t>Active Team </a:t>
            </a:r>
            <a:r>
              <a:rPr lang="en-US" sz="2000" b="1" dirty="0" smtClean="0"/>
              <a:t>Player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74564" y="4994782"/>
            <a:ext cx="3059370" cy="1583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energetic team player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</a:p>
          <a:p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team player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 SG6 (top56) =&gt;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04219" y="5919281"/>
            <a:ext cx="294958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Presentation,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Business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Development,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Presentation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Skills,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Management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Skills,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Leadership</a:t>
            </a: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4437" b="4309"/>
          <a:stretch/>
        </p:blipFill>
        <p:spPr>
          <a:xfrm>
            <a:off x="838200" y="1752339"/>
            <a:ext cx="4695825" cy="7876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0000"/>
            <a:ext cx="2128070" cy="199778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5273051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54 “</a:t>
            </a:r>
            <a:r>
              <a:rPr lang="en-US" sz="1400" b="1" dirty="0" smtClean="0"/>
              <a:t>mouse</a:t>
            </a:r>
            <a:r>
              <a:rPr lang="en-US" sz="1400" dirty="0" smtClean="0"/>
              <a:t>” only appear together with “</a:t>
            </a:r>
            <a:r>
              <a:rPr lang="en-US" sz="1400" b="1" dirty="0" smtClean="0"/>
              <a:t>security</a:t>
            </a:r>
            <a:r>
              <a:rPr lang="en-US" sz="1400" dirty="0" smtClean="0"/>
              <a:t>” – 7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76544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2.468507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1.662678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Management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Operations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Military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 job posts which contains both </a:t>
            </a:r>
            <a:r>
              <a:rPr lang="en-US" sz="2000" dirty="0" smtClean="0"/>
              <a:t>“</a:t>
            </a:r>
            <a:r>
              <a:rPr lang="en-US" sz="2000" b="1" dirty="0" smtClean="0"/>
              <a:t>mouse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449"/>
            <a:ext cx="4851400" cy="2160923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4681"/>
            <a:ext cx="4851400" cy="11830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768475"/>
            <a:ext cx="5753100" cy="22288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081254" y="4122660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56 “</a:t>
            </a:r>
            <a:r>
              <a:rPr lang="en-US" sz="1400" b="1" dirty="0" smtClean="0"/>
              <a:t>numeracy</a:t>
            </a:r>
            <a:r>
              <a:rPr lang="en-US" sz="1400" dirty="0" smtClean="0"/>
              <a:t>” only appear together with </a:t>
            </a:r>
            <a:r>
              <a:rPr lang="en-US" sz="1400" b="1" dirty="0" smtClean="0"/>
              <a:t>shopping</a:t>
            </a:r>
            <a:r>
              <a:rPr lang="en-US" sz="1400" dirty="0" smtClean="0"/>
              <a:t>” – 1 job post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5145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4.909555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Housekeeping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Equipment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smtClean="0"/>
              <a:t>numeracy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10626" y="4910712"/>
            <a:ext cx="253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removed </a:t>
            </a:r>
            <a:r>
              <a:rPr lang="en-US" dirty="0">
                <a:solidFill>
                  <a:srgbClr val="FF0000"/>
                </a:solidFill>
              </a:rPr>
              <a:t>skill from group</a:t>
            </a:r>
          </a:p>
        </p:txBody>
      </p:sp>
    </p:spTree>
    <p:extLst>
      <p:ext uri="{BB962C8B-B14F-4D97-AF65-F5344CB8AC3E}">
        <p14:creationId xmlns:p14="http://schemas.microsoft.com/office/powerpoint/2010/main" val="4213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31603"/>
              </p:ext>
            </p:extLst>
          </p:nvPr>
        </p:nvGraphicFramePr>
        <p:xfrm>
          <a:off x="4628748" y="1918436"/>
          <a:ext cx="2934505" cy="1840760"/>
        </p:xfrm>
        <a:graphic>
          <a:graphicData uri="http://schemas.openxmlformats.org/drawingml/2006/table">
            <a:tbl>
              <a:tblPr/>
              <a:tblGrid>
                <a:gridCol w="908452"/>
                <a:gridCol w="2026053"/>
              </a:tblGrid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SkillGp_id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Operating System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 tools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 applications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administrative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3773327" y="126946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group(scope: </a:t>
            </a:r>
            <a:r>
              <a:rPr lang="en-US" sz="2000" b="1" dirty="0" smtClean="0"/>
              <a:t>top15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66678"/>
              </p:ext>
            </p:extLst>
          </p:nvPr>
        </p:nvGraphicFramePr>
        <p:xfrm>
          <a:off x="4628748" y="1918436"/>
          <a:ext cx="2934505" cy="920380"/>
        </p:xfrm>
        <a:graphic>
          <a:graphicData uri="http://schemas.openxmlformats.org/drawingml/2006/table">
            <a:tbl>
              <a:tblPr/>
              <a:tblGrid>
                <a:gridCol w="908452"/>
                <a:gridCol w="2026053"/>
              </a:tblGrid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SkillGp_id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numeracy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3773327" y="126946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group(scope: </a:t>
            </a:r>
            <a:r>
              <a:rPr lang="en-US" sz="2000" b="1" dirty="0" smtClean="0"/>
              <a:t>top15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74448" y="2224737"/>
            <a:ext cx="2296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skills removed from its group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8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Skills description (checked &amp; valid)(for top 10 skill from each SG)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28" y="1140093"/>
            <a:ext cx="3472972" cy="68870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54" y="1128119"/>
            <a:ext cx="1343531" cy="712656"/>
          </a:xfrm>
          <a:prstGeom prst="rect">
            <a:avLst/>
          </a:prstGeom>
          <a:ln w="63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028" y="2035021"/>
            <a:ext cx="3420234" cy="62937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84" y="2870615"/>
            <a:ext cx="2588496" cy="50185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684" y="3631266"/>
            <a:ext cx="4410075" cy="44767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295926" y="375407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“luxury”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462335" y="3047602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“freight”</a:t>
            </a:r>
            <a:endParaRPr lang="en-US" sz="1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096000" y="2227488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/>
              <a:t>h</a:t>
            </a:r>
            <a:r>
              <a:rPr lang="en-US" sz="1400" dirty="0" err="1" smtClean="0"/>
              <a:t>ris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466912" y="1322377"/>
            <a:ext cx="1626288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“crystal report”</a:t>
            </a:r>
            <a:endParaRPr lang="en-US" sz="1400" dirty="0"/>
          </a:p>
        </p:txBody>
      </p:sp>
      <p:sp>
        <p:nvSpPr>
          <p:cNvPr id="37" name="Title 1">
            <a:hlinkClick r:id="rId8"/>
          </p:cNvPr>
          <p:cNvSpPr txBox="1">
            <a:spLocks/>
          </p:cNvSpPr>
          <p:nvPr/>
        </p:nvSpPr>
        <p:spPr>
          <a:xfrm>
            <a:off x="8457780" y="3693033"/>
            <a:ext cx="1613320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hlinkClick r:id="rId8"/>
              </a:rPr>
              <a:t>LinkedIn source</a:t>
            </a:r>
            <a:endParaRPr lang="en-US" sz="1400" dirty="0"/>
          </a:p>
        </p:txBody>
      </p:sp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684" y="4414280"/>
            <a:ext cx="2724150" cy="314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609227" y="4414280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“prophet”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9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82" y="462230"/>
            <a:ext cx="10515600" cy="6059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Analyzing skills occurrences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302096"/>
            <a:ext cx="10497282" cy="234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“</a:t>
            </a:r>
            <a:r>
              <a:rPr lang="en-US" altLang="en-US" sz="105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youtube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” &amp;&amp; “transaction services”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512 job posts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Skills population distribution across job posts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Approach:</a:t>
            </a:r>
          </a:p>
          <a:p>
            <a:pPr lvl="1"/>
            <a:r>
              <a:rPr lang="en-US" sz="1600" dirty="0" smtClean="0"/>
              <a:t>Top K skills to represent a group: 5/10/20/50/100</a:t>
            </a:r>
          </a:p>
          <a:p>
            <a:r>
              <a:rPr lang="en-US" sz="1800" dirty="0" smtClean="0"/>
              <a:t>Box plot: </a:t>
            </a:r>
          </a:p>
          <a:p>
            <a:pPr lvl="1"/>
            <a:r>
              <a:rPr lang="en-US" sz="1400" dirty="0" smtClean="0"/>
              <a:t>To see popularity distribution of specific group of skills</a:t>
            </a:r>
          </a:p>
          <a:p>
            <a:r>
              <a:rPr lang="en-US" sz="1800" dirty="0" smtClean="0"/>
              <a:t>Stats:</a:t>
            </a:r>
          </a:p>
          <a:p>
            <a:pPr lvl="1"/>
            <a:r>
              <a:rPr lang="en-US" sz="1600" dirty="0"/>
              <a:t>Job Posts : </a:t>
            </a:r>
            <a:r>
              <a:rPr lang="en-US" sz="1600" dirty="0" smtClean="0"/>
              <a:t>232021</a:t>
            </a:r>
          </a:p>
          <a:p>
            <a:pPr lvl="1"/>
            <a:r>
              <a:rPr lang="en-US" sz="1600" dirty="0" smtClean="0"/>
              <a:t>Skills : 11908</a:t>
            </a:r>
          </a:p>
          <a:p>
            <a:pPr lvl="1"/>
            <a:r>
              <a:rPr lang="en-US" sz="1600" dirty="0"/>
              <a:t>NMF weight TH = (0.01)</a:t>
            </a:r>
          </a:p>
          <a:p>
            <a:pPr lvl="1"/>
            <a:r>
              <a:rPr lang="en-US" sz="1600" dirty="0" smtClean="0"/>
              <a:t>Groups </a:t>
            </a:r>
            <a:r>
              <a:rPr lang="en-US" sz="1600" dirty="0"/>
              <a:t>that has most number of skills, </a:t>
            </a:r>
            <a:r>
              <a:rPr lang="en-US" sz="1600" dirty="0" smtClean="0"/>
              <a:t>Max (next)</a:t>
            </a:r>
            <a:endParaRPr lang="en-US" sz="1600" dirty="0"/>
          </a:p>
          <a:p>
            <a:pPr lvl="1"/>
            <a:r>
              <a:rPr lang="en-US" sz="1600" dirty="0" smtClean="0"/>
              <a:t>Groups </a:t>
            </a:r>
            <a:r>
              <a:rPr lang="en-US" sz="1600" dirty="0"/>
              <a:t>that has least number of skills, </a:t>
            </a:r>
            <a:r>
              <a:rPr lang="en-US" sz="1600" dirty="0" smtClean="0"/>
              <a:t>Min (</a:t>
            </a:r>
            <a:r>
              <a:rPr lang="en-US" sz="1600" dirty="0"/>
              <a:t>next</a:t>
            </a:r>
            <a:r>
              <a:rPr lang="en-US" sz="1600" dirty="0" smtClean="0"/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4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2150" y="2963834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Extra skills popularity distribution  plots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47865"/>
            <a:ext cx="12166600" cy="44799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41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6114"/>
            <a:ext cx="10899971" cy="6641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94775" y="565870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Interpersonal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47326</a:t>
            </a:r>
            <a:r>
              <a:rPr lang="en-US" sz="11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9904" y="159470"/>
            <a:ext cx="51193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Population Distribution of Skills  across Job Posts (for each skill_group)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6417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906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 first look at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0,5 removed)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4551"/>
          <a:stretch/>
        </p:blipFill>
        <p:spPr>
          <a:xfrm>
            <a:off x="0" y="919875"/>
            <a:ext cx="12196257" cy="540141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46189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3464" y="48006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Help 12">
            <a:hlinkClick r:id="rId3" highlightClick="1"/>
          </p:cNvPr>
          <p:cNvSpPr/>
          <p:nvPr/>
        </p:nvSpPr>
        <p:spPr>
          <a:xfrm>
            <a:off x="9013463" y="4362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714" y="597217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9549" y="4766780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ction Button: Help 16">
            <a:hlinkClick r:id="rId4" highlightClick="1"/>
          </p:cNvPr>
          <p:cNvSpPr/>
          <p:nvPr/>
        </p:nvSpPr>
        <p:spPr>
          <a:xfrm>
            <a:off x="6403613" y="5505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Help 17">
            <a:hlinkClick r:id="rId5" highlightClick="1"/>
          </p:cNvPr>
          <p:cNvSpPr/>
          <p:nvPr/>
        </p:nvSpPr>
        <p:spPr>
          <a:xfrm>
            <a:off x="9089664" y="524206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Help 18">
            <a:hlinkClick r:id="rId6" highlightClick="1"/>
          </p:cNvPr>
          <p:cNvSpPr/>
          <p:nvPr/>
        </p:nvSpPr>
        <p:spPr>
          <a:xfrm>
            <a:off x="9089664" y="577026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5513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9699" y="5963719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Action Button: Help 23">
            <a:hlinkClick r:id="rId7" highlightClick="1"/>
          </p:cNvPr>
          <p:cNvSpPr/>
          <p:nvPr/>
        </p:nvSpPr>
        <p:spPr>
          <a:xfrm>
            <a:off x="1676399" y="571788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elp 24">
            <a:hlinkClick r:id="rId8" highlightClick="1"/>
          </p:cNvPr>
          <p:cNvSpPr/>
          <p:nvPr/>
        </p:nvSpPr>
        <p:spPr>
          <a:xfrm>
            <a:off x="10107695" y="435506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29549" y="4789457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2645" y="475648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Action Button: Help 27">
            <a:hlinkClick r:id="rId9" highlightClick="1"/>
          </p:cNvPr>
          <p:cNvSpPr/>
          <p:nvPr/>
        </p:nvSpPr>
        <p:spPr>
          <a:xfrm>
            <a:off x="10689863" y="325473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4133" y="3682675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6269" y="364398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Action Button: Help 31">
            <a:hlinkClick r:id="rId10" highlightClick="1"/>
          </p:cNvPr>
          <p:cNvSpPr/>
          <p:nvPr/>
        </p:nvSpPr>
        <p:spPr>
          <a:xfrm>
            <a:off x="1829561" y="3367472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Help 33">
            <a:hlinkClick r:id="rId11" highlightClick="1"/>
          </p:cNvPr>
          <p:cNvSpPr/>
          <p:nvPr/>
        </p:nvSpPr>
        <p:spPr>
          <a:xfrm>
            <a:off x="7605287" y="207211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Help 34">
            <a:hlinkClick r:id="rId12" highlightClick="1"/>
          </p:cNvPr>
          <p:cNvSpPr/>
          <p:nvPr/>
        </p:nvSpPr>
        <p:spPr>
          <a:xfrm>
            <a:off x="9412677" y="130968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Help 35">
            <a:hlinkClick r:id="rId13" highlightClick="1"/>
          </p:cNvPr>
          <p:cNvSpPr/>
          <p:nvPr/>
        </p:nvSpPr>
        <p:spPr>
          <a:xfrm>
            <a:off x="11602914" y="566549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0" y="805730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786014" y="810777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Information 38">
            <a:hlinkClick r:id="rId14" highlightClick="1"/>
          </p:cNvPr>
          <p:cNvSpPr/>
          <p:nvPr/>
        </p:nvSpPr>
        <p:spPr>
          <a:xfrm>
            <a:off x="4355739" y="1304334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Information 39">
            <a:hlinkClick r:id="rId15" highlightClick="1"/>
          </p:cNvPr>
          <p:cNvSpPr/>
          <p:nvPr/>
        </p:nvSpPr>
        <p:spPr>
          <a:xfrm>
            <a:off x="5309250" y="546498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ction Button: Information 42">
            <a:hlinkClick r:id="rId16" highlightClick="1"/>
          </p:cNvPr>
          <p:cNvSpPr/>
          <p:nvPr/>
        </p:nvSpPr>
        <p:spPr>
          <a:xfrm>
            <a:off x="4519135" y="4519146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ction Button: Help 43">
            <a:hlinkClick r:id="rId6" highlightClick="1"/>
          </p:cNvPr>
          <p:cNvSpPr/>
          <p:nvPr/>
        </p:nvSpPr>
        <p:spPr>
          <a:xfrm>
            <a:off x="9089663" y="5517627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Information 30">
            <a:hlinkClick r:id="rId15" highlightClick="1"/>
          </p:cNvPr>
          <p:cNvSpPr/>
          <p:nvPr/>
        </p:nvSpPr>
        <p:spPr>
          <a:xfrm>
            <a:off x="5309250" y="558934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2882" y="595046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Action Button: Help 40">
            <a:hlinkClick r:id="rId1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15" highlightClick="1"/>
          </p:cNvPr>
          <p:cNvSpPr/>
          <p:nvPr/>
        </p:nvSpPr>
        <p:spPr>
          <a:xfrm>
            <a:off x="8875394" y="6610753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8605167" y="6582662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1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Action Button: Information 49">
            <a:hlinkClick r:id="rId14" highlightClick="1"/>
          </p:cNvPr>
          <p:cNvSpPr/>
          <p:nvPr/>
        </p:nvSpPr>
        <p:spPr>
          <a:xfrm>
            <a:off x="4363212" y="1036073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04886" y="478945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421"/>
            <a:ext cx="12192000" cy="42311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292"/>
            <a:ext cx="12192000" cy="4266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3012" y="2809510"/>
            <a:ext cx="574535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16"/>
            <a:ext cx="12192000" cy="41162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1564" y="4352728"/>
            <a:ext cx="574535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635"/>
            <a:ext cx="12192000" cy="4398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26849</TotalTime>
  <Words>2360</Words>
  <Application>Microsoft Office PowerPoint</Application>
  <PresentationFormat>Widescreen</PresentationFormat>
  <Paragraphs>822</Paragraphs>
  <Slides>53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 Unicode MS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record: SG with Min &amp; Max number of associated Skills</vt:lpstr>
      <vt:lpstr>For record: SG with Min &amp; Max number of associated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46 SGs: SG with Min &amp; Max number of associated Skills</vt:lpstr>
      <vt:lpstr>PowerPoint Presentation</vt:lpstr>
      <vt:lpstr>Validating top skills from each group of Skills (identify stopskills)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Skills description (checked &amp; valid)(for top 10 skill from each SG)</vt:lpstr>
      <vt:lpstr>Analyzing skills occurrences</vt:lpstr>
      <vt:lpstr>Skills population distribution across job posts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teoh</dc:creator>
  <cp:lastModifiedBy>J teoh</cp:lastModifiedBy>
  <cp:revision>522</cp:revision>
  <dcterms:created xsi:type="dcterms:W3CDTF">2017-11-28T09:48:00Z</dcterms:created>
  <dcterms:modified xsi:type="dcterms:W3CDTF">2018-01-04T09:17:54Z</dcterms:modified>
</cp:coreProperties>
</file>