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diapositivo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das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842C72C-ED1D-4C04-8715-4C2E64D05FE7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7B1AB72-0439-4D6B-BCE3-AA422491DA4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260C3A7-A8BF-47D3-90A2-A9D0E063741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BAECE16-239B-408D-A7D7-B82BDF100A6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4F3A2AA-0460-4C16-A1C8-25D48D67AF7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8F3EB99-EB87-452E-BC63-1744EBAB5ED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ACA062A-5779-4E94-84A7-2013BC99B13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F3F7C0C-53AE-474D-8D65-222D86F7BBD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5995EC8-76A6-4556-8F6C-326E76E93BC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590F0D3-60B5-4A20-9463-19111400A39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editar o formato do título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Quarto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Quinto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Sexto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Sétimo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4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6" name="Image 1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47" name="Text 1"/>
          <p:cNvSpPr/>
          <p:nvPr/>
        </p:nvSpPr>
        <p:spPr>
          <a:xfrm>
            <a:off x="6319440" y="1668240"/>
            <a:ext cx="7477200" cy="24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6562"/>
              </a:lnSpc>
              <a:tabLst>
                <a:tab algn="l" pos="0"/>
              </a:tabLst>
            </a:pPr>
            <a:r>
              <a:rPr b="0" lang="en-US" sz="5250" spc="-1" strike="noStrike">
                <a:solidFill>
                  <a:srgbClr val="c6bfee"/>
                </a:solidFill>
                <a:latin typeface="Prompt"/>
                <a:ea typeface="Prompt"/>
              </a:rPr>
              <a:t>Desarrollo Web: Curso de HTML, CSS y JavaScript</a:t>
            </a:r>
            <a:endParaRPr b="0" lang="pt-BR" sz="5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 2"/>
          <p:cNvSpPr/>
          <p:nvPr/>
        </p:nvSpPr>
        <p:spPr>
          <a:xfrm>
            <a:off x="6319440" y="4501080"/>
            <a:ext cx="747720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Bienvenidos al curso de Desarrollo Web basado en HTML, CSS y JavaScript, impartido por el instructor Willans Junes. En este curso aprenderás a desarrollar aplicaciones web de calidad y optimizadas. Prepara tu PC para un viaje lleno de aprendizaje y diversión.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Shape 3"/>
          <p:cNvSpPr/>
          <p:nvPr/>
        </p:nvSpPr>
        <p:spPr>
          <a:xfrm>
            <a:off x="6319440" y="6189120"/>
            <a:ext cx="354960" cy="354960"/>
          </a:xfrm>
          <a:prstGeom prst="roundRect">
            <a:avLst>
              <a:gd name="adj" fmla="val 25726039"/>
            </a:avLst>
          </a:prstGeom>
          <a:solidFill>
            <a:srgbClr val="726b67"/>
          </a:solidFill>
          <a:ln w="76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 4"/>
          <p:cNvSpPr/>
          <p:nvPr/>
        </p:nvSpPr>
        <p:spPr>
          <a:xfrm>
            <a:off x="6417360" y="6184080"/>
            <a:ext cx="159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2880"/>
              </a:lnSpc>
              <a:tabLst>
                <a:tab algn="l" pos="0"/>
              </a:tabLst>
            </a:pPr>
            <a:r>
              <a:rPr b="0" lang="en-US" sz="1150" spc="-1" strike="noStrike">
                <a:solidFill>
                  <a:srgbClr val="ffffff"/>
                </a:solidFill>
                <a:latin typeface="Mukta"/>
                <a:ea typeface="Mukta"/>
              </a:rPr>
              <a:t>WJ</a:t>
            </a:r>
            <a:endParaRPr b="0" lang="pt-BR" sz="1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ext 5"/>
          <p:cNvSpPr/>
          <p:nvPr/>
        </p:nvSpPr>
        <p:spPr>
          <a:xfrm>
            <a:off x="6786000" y="6172560"/>
            <a:ext cx="2841840" cy="3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061"/>
              </a:lnSpc>
              <a:tabLst>
                <a:tab algn="l" pos="0"/>
              </a:tabLst>
            </a:pPr>
            <a:r>
              <a:rPr b="1" lang="en-US" sz="2190" spc="-1" strike="noStrike">
                <a:solidFill>
                  <a:srgbClr val="dad8e9"/>
                </a:solidFill>
                <a:latin typeface="Mukta"/>
                <a:ea typeface="Mukta"/>
              </a:rPr>
              <a:t>by Willans Junes Pereira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53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Text 1"/>
          <p:cNvSpPr/>
          <p:nvPr/>
        </p:nvSpPr>
        <p:spPr>
          <a:xfrm>
            <a:off x="2624400" y="1028880"/>
            <a:ext cx="687276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c6bfee"/>
                </a:solidFill>
                <a:latin typeface="Prompt"/>
                <a:ea typeface="Prompt"/>
              </a:rPr>
              <a:t>Introducción al Instructor</a:t>
            </a:r>
            <a:endParaRPr b="0" lang="pt-BR" sz="43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Image 1" descr="preencoded.png"/>
          <p:cNvPicPr/>
          <p:nvPr/>
        </p:nvPicPr>
        <p:blipFill>
          <a:blip r:embed="rId2"/>
          <a:stretch/>
        </p:blipFill>
        <p:spPr>
          <a:xfrm>
            <a:off x="2624400" y="2167560"/>
            <a:ext cx="2904480" cy="1794960"/>
          </a:xfrm>
          <a:prstGeom prst="rect">
            <a:avLst/>
          </a:prstGeom>
          <a:ln w="0">
            <a:noFill/>
          </a:ln>
        </p:spPr>
      </p:pic>
      <p:sp>
        <p:nvSpPr>
          <p:cNvPr id="56" name="Text 2"/>
          <p:cNvSpPr/>
          <p:nvPr/>
        </p:nvSpPr>
        <p:spPr>
          <a:xfrm>
            <a:off x="2624400" y="424080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c6bfee"/>
                </a:solidFill>
                <a:latin typeface="Prompt"/>
                <a:ea typeface="Prompt"/>
              </a:rPr>
              <a:t>Willans Junes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 3"/>
          <p:cNvSpPr/>
          <p:nvPr/>
        </p:nvSpPr>
        <p:spPr>
          <a:xfrm>
            <a:off x="2624400" y="4721040"/>
            <a:ext cx="2904480" cy="21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Instructor experimentado en el desarrollo de aplicaciones web. Sus conocimientos y experiencia son altamente valorados por sus estudiantes. Aprende de un experto.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Image 2" descr="preencoded.png"/>
          <p:cNvPicPr/>
          <p:nvPr/>
        </p:nvPicPr>
        <p:blipFill>
          <a:blip r:embed="rId3"/>
          <a:stretch/>
        </p:blipFill>
        <p:spPr>
          <a:xfrm>
            <a:off x="5862600" y="2167560"/>
            <a:ext cx="2904480" cy="1794960"/>
          </a:xfrm>
          <a:prstGeom prst="rect">
            <a:avLst/>
          </a:prstGeom>
          <a:ln w="0">
            <a:noFill/>
          </a:ln>
        </p:spPr>
      </p:pic>
      <p:sp>
        <p:nvSpPr>
          <p:cNvPr id="59" name="Text 4"/>
          <p:cNvSpPr/>
          <p:nvPr/>
        </p:nvSpPr>
        <p:spPr>
          <a:xfrm>
            <a:off x="5862600" y="4240800"/>
            <a:ext cx="290448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c6bfee"/>
                </a:solidFill>
                <a:latin typeface="Prompt"/>
                <a:ea typeface="Prompt"/>
              </a:rPr>
              <a:t>Amplia experiencia en enseñanza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 5"/>
          <p:cNvSpPr/>
          <p:nvPr/>
        </p:nvSpPr>
        <p:spPr>
          <a:xfrm>
            <a:off x="5862600" y="5068080"/>
            <a:ext cx="2904480" cy="21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Nuestra metodología de enseñanza está enfocada en el aprendizaje práctico y nos esforzamos por que cada estudiante comprenda los conceptos de manera profunda.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Image 3" descr="preencoded.png"/>
          <p:cNvPicPr/>
          <p:nvPr/>
        </p:nvPicPr>
        <p:blipFill>
          <a:blip r:embed="rId4"/>
          <a:stretch/>
        </p:blipFill>
        <p:spPr>
          <a:xfrm>
            <a:off x="9100800" y="2167560"/>
            <a:ext cx="2904840" cy="1794960"/>
          </a:xfrm>
          <a:prstGeom prst="rect">
            <a:avLst/>
          </a:prstGeom>
          <a:ln w="0">
            <a:noFill/>
          </a:ln>
        </p:spPr>
      </p:pic>
      <p:sp>
        <p:nvSpPr>
          <p:cNvPr id="62" name="Text 6"/>
          <p:cNvSpPr/>
          <p:nvPr/>
        </p:nvSpPr>
        <p:spPr>
          <a:xfrm>
            <a:off x="9100800" y="4240800"/>
            <a:ext cx="279612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c6bfee"/>
                </a:solidFill>
                <a:latin typeface="Prompt"/>
                <a:ea typeface="Prompt"/>
              </a:rPr>
              <a:t>Habilidades técnicas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 7"/>
          <p:cNvSpPr/>
          <p:nvPr/>
        </p:nvSpPr>
        <p:spPr>
          <a:xfrm>
            <a:off x="9100800" y="4721040"/>
            <a:ext cx="2904840" cy="17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Nuestro instructor tiene habilidades avanzadas en tecnologías de desarrollo web. Aprenderás de los mejores en el campo.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6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 1"/>
          <p:cNvSpPr/>
          <p:nvPr/>
        </p:nvSpPr>
        <p:spPr>
          <a:xfrm>
            <a:off x="2624400" y="891000"/>
            <a:ext cx="9381240" cy="13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c6bfee"/>
                </a:solidFill>
                <a:latin typeface="Prompt"/>
                <a:ea typeface="Prompt"/>
              </a:rPr>
              <a:t>Introducción al Curso de Desarrollo Web</a:t>
            </a:r>
            <a:endParaRPr b="0" lang="pt-BR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Shape 2"/>
          <p:cNvSpPr/>
          <p:nvPr/>
        </p:nvSpPr>
        <p:spPr>
          <a:xfrm>
            <a:off x="2624400" y="2723760"/>
            <a:ext cx="4579200" cy="2018160"/>
          </a:xfrm>
          <a:prstGeom prst="roundRect">
            <a:avLst>
              <a:gd name="adj" fmla="val 4953"/>
            </a:avLst>
          </a:prstGeom>
          <a:solidFill>
            <a:srgbClr val="542c49"/>
          </a:solidFill>
          <a:ln w="13811">
            <a:solidFill>
              <a:srgbClr val="64355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Text 3"/>
          <p:cNvSpPr/>
          <p:nvPr/>
        </p:nvSpPr>
        <p:spPr>
          <a:xfrm>
            <a:off x="2860200" y="2959920"/>
            <a:ext cx="27201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dad8e9"/>
                </a:solidFill>
                <a:latin typeface="Prompt"/>
                <a:ea typeface="Prompt"/>
              </a:rPr>
              <a:t>Formación completa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 4"/>
          <p:cNvSpPr/>
          <p:nvPr/>
        </p:nvSpPr>
        <p:spPr>
          <a:xfrm>
            <a:off x="2860200" y="3440160"/>
            <a:ext cx="410724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Aprenderás a desarrollar aplicaciones web de forma profesional, utilizando las mejores prácticas de la industria.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Shape 5"/>
          <p:cNvSpPr/>
          <p:nvPr/>
        </p:nvSpPr>
        <p:spPr>
          <a:xfrm>
            <a:off x="7426440" y="2723760"/>
            <a:ext cx="4579200" cy="2018160"/>
          </a:xfrm>
          <a:prstGeom prst="roundRect">
            <a:avLst>
              <a:gd name="adj" fmla="val 4953"/>
            </a:avLst>
          </a:prstGeom>
          <a:solidFill>
            <a:srgbClr val="542c49"/>
          </a:solidFill>
          <a:ln w="13811">
            <a:solidFill>
              <a:srgbClr val="64355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Text 6"/>
          <p:cNvSpPr/>
          <p:nvPr/>
        </p:nvSpPr>
        <p:spPr>
          <a:xfrm>
            <a:off x="7662240" y="295992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dad8e9"/>
                </a:solidFill>
                <a:latin typeface="Prompt"/>
                <a:ea typeface="Prompt"/>
              </a:rPr>
              <a:t>Certificación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 7"/>
          <p:cNvSpPr/>
          <p:nvPr/>
        </p:nvSpPr>
        <p:spPr>
          <a:xfrm>
            <a:off x="7662240" y="3440160"/>
            <a:ext cx="410724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Obtén una certificación de desarrollador web al completar el curso. Este certificado agregará valor a tu currículum.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Shape 8"/>
          <p:cNvSpPr/>
          <p:nvPr/>
        </p:nvSpPr>
        <p:spPr>
          <a:xfrm>
            <a:off x="2624400" y="4964760"/>
            <a:ext cx="4579200" cy="2373480"/>
          </a:xfrm>
          <a:prstGeom prst="roundRect">
            <a:avLst>
              <a:gd name="adj" fmla="val 4212"/>
            </a:avLst>
          </a:prstGeom>
          <a:solidFill>
            <a:srgbClr val="542c49"/>
          </a:solidFill>
          <a:ln w="13811">
            <a:solidFill>
              <a:srgbClr val="64355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Text 9"/>
          <p:cNvSpPr/>
          <p:nvPr/>
        </p:nvSpPr>
        <p:spPr>
          <a:xfrm>
            <a:off x="2860200" y="5200560"/>
            <a:ext cx="270468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dad8e9"/>
                </a:solidFill>
                <a:latin typeface="Prompt"/>
                <a:ea typeface="Prompt"/>
              </a:rPr>
              <a:t>Comunidad en línea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 10"/>
          <p:cNvSpPr/>
          <p:nvPr/>
        </p:nvSpPr>
        <p:spPr>
          <a:xfrm>
            <a:off x="2860200" y="5681160"/>
            <a:ext cx="410724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Únete a nuestra comunidad de desarrolladores web en línea, intercambia ideas y recibe ayuda de expertos en el campo.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Shape 11"/>
          <p:cNvSpPr/>
          <p:nvPr/>
        </p:nvSpPr>
        <p:spPr>
          <a:xfrm>
            <a:off x="7426440" y="4964760"/>
            <a:ext cx="4579200" cy="2373480"/>
          </a:xfrm>
          <a:prstGeom prst="roundRect">
            <a:avLst>
              <a:gd name="adj" fmla="val 4212"/>
            </a:avLst>
          </a:prstGeom>
          <a:solidFill>
            <a:srgbClr val="542c49"/>
          </a:solidFill>
          <a:ln w="13811">
            <a:solidFill>
              <a:srgbClr val="64355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 12"/>
          <p:cNvSpPr/>
          <p:nvPr/>
        </p:nvSpPr>
        <p:spPr>
          <a:xfrm>
            <a:off x="7662240" y="5200560"/>
            <a:ext cx="256752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dad8e9"/>
                </a:solidFill>
                <a:latin typeface="Prompt"/>
                <a:ea typeface="Prompt"/>
              </a:rPr>
              <a:t>Futuro prometedor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 13"/>
          <p:cNvSpPr/>
          <p:nvPr/>
        </p:nvSpPr>
        <p:spPr>
          <a:xfrm>
            <a:off x="7662240" y="5681160"/>
            <a:ext cx="410724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El desarrollo web es una de las profesiones más importantes y en demanda en la industria tecnológica. Asegura tu futuro con esta valiosa habilidad.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8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Text 1"/>
          <p:cNvSpPr/>
          <p:nvPr/>
        </p:nvSpPr>
        <p:spPr>
          <a:xfrm>
            <a:off x="2624400" y="1028880"/>
            <a:ext cx="444348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c6bfee"/>
                </a:solidFill>
                <a:latin typeface="Prompt"/>
                <a:ea typeface="Prompt"/>
              </a:rPr>
              <a:t>HTML</a:t>
            </a:r>
            <a:endParaRPr b="0" lang="pt-BR" sz="43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Image 1" descr="preencoded.png"/>
          <p:cNvPicPr/>
          <p:nvPr/>
        </p:nvPicPr>
        <p:blipFill>
          <a:blip r:embed="rId2"/>
          <a:stretch/>
        </p:blipFill>
        <p:spPr>
          <a:xfrm>
            <a:off x="2624400" y="2167560"/>
            <a:ext cx="2904480" cy="1794960"/>
          </a:xfrm>
          <a:prstGeom prst="rect">
            <a:avLst/>
          </a:prstGeom>
          <a:ln w="0">
            <a:noFill/>
          </a:ln>
        </p:spPr>
      </p:pic>
      <p:sp>
        <p:nvSpPr>
          <p:cNvPr id="83" name="Text 2"/>
          <p:cNvSpPr/>
          <p:nvPr/>
        </p:nvSpPr>
        <p:spPr>
          <a:xfrm>
            <a:off x="2624400" y="424080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c6bfee"/>
                </a:solidFill>
                <a:latin typeface="Prompt"/>
                <a:ea typeface="Prompt"/>
              </a:rPr>
              <a:t>HTML5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 3"/>
          <p:cNvSpPr/>
          <p:nvPr/>
        </p:nvSpPr>
        <p:spPr>
          <a:xfrm>
            <a:off x="2624400" y="4721040"/>
            <a:ext cx="2904480" cy="21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Aprenderás a crear páginas web estructuradas y semánticas utilizando la última versión de HTML5, incorporando etiquetas semánticas y elementos multimedia.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Image 2" descr="preencoded.png"/>
          <p:cNvPicPr/>
          <p:nvPr/>
        </p:nvPicPr>
        <p:blipFill>
          <a:blip r:embed="rId3"/>
          <a:stretch/>
        </p:blipFill>
        <p:spPr>
          <a:xfrm>
            <a:off x="5862600" y="2167560"/>
            <a:ext cx="2904480" cy="1794960"/>
          </a:xfrm>
          <a:prstGeom prst="rect">
            <a:avLst/>
          </a:prstGeom>
          <a:ln w="0">
            <a:noFill/>
          </a:ln>
        </p:spPr>
      </p:pic>
      <p:sp>
        <p:nvSpPr>
          <p:cNvPr id="86" name="Text 4"/>
          <p:cNvSpPr/>
          <p:nvPr/>
        </p:nvSpPr>
        <p:spPr>
          <a:xfrm>
            <a:off x="5862600" y="4240800"/>
            <a:ext cx="290448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c6bfee"/>
                </a:solidFill>
                <a:latin typeface="Prompt"/>
                <a:ea typeface="Prompt"/>
              </a:rPr>
              <a:t>Diseño web responsivo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 5"/>
          <p:cNvSpPr/>
          <p:nvPr/>
        </p:nvSpPr>
        <p:spPr>
          <a:xfrm>
            <a:off x="5862600" y="5068080"/>
            <a:ext cx="2904480" cy="21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Aprenderás a crear sitios web que se ajusten y adapten a diferentes tamaños de pantalla, incluyendo computadoras de escritorio y dispositivos móviles.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Image 3" descr="preencoded.png"/>
          <p:cNvPicPr/>
          <p:nvPr/>
        </p:nvPicPr>
        <p:blipFill>
          <a:blip r:embed="rId4"/>
          <a:stretch/>
        </p:blipFill>
        <p:spPr>
          <a:xfrm>
            <a:off x="9100800" y="2167560"/>
            <a:ext cx="2904840" cy="1794960"/>
          </a:xfrm>
          <a:prstGeom prst="rect">
            <a:avLst/>
          </a:prstGeom>
          <a:ln w="0">
            <a:noFill/>
          </a:ln>
        </p:spPr>
      </p:pic>
      <p:sp>
        <p:nvSpPr>
          <p:cNvPr id="89" name="Text 6"/>
          <p:cNvSpPr/>
          <p:nvPr/>
        </p:nvSpPr>
        <p:spPr>
          <a:xfrm>
            <a:off x="9100800" y="4240800"/>
            <a:ext cx="257508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c6bfee"/>
                </a:solidFill>
                <a:latin typeface="Prompt"/>
                <a:ea typeface="Prompt"/>
              </a:rPr>
              <a:t>Editores de código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7"/>
          <p:cNvSpPr/>
          <p:nvPr/>
        </p:nvSpPr>
        <p:spPr>
          <a:xfrm>
            <a:off x="9100800" y="4721040"/>
            <a:ext cx="2904840" cy="21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Descubre los editores de código más avanzados, como Visual Studio Code, para programar y depurar tu código HTML más rápido y de manera más efectiva.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9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 1"/>
          <p:cNvSpPr/>
          <p:nvPr/>
        </p:nvSpPr>
        <p:spPr>
          <a:xfrm>
            <a:off x="2624400" y="1282320"/>
            <a:ext cx="444348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c6bfee"/>
                </a:solidFill>
                <a:latin typeface="Prompt"/>
                <a:ea typeface="Prompt"/>
              </a:rPr>
              <a:t>CSS</a:t>
            </a:r>
            <a:endParaRPr b="0" lang="pt-BR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Shape 2"/>
          <p:cNvSpPr/>
          <p:nvPr/>
        </p:nvSpPr>
        <p:spPr>
          <a:xfrm>
            <a:off x="2624400" y="259488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13811">
            <a:solidFill>
              <a:srgbClr val="64355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Text 3"/>
          <p:cNvSpPr/>
          <p:nvPr/>
        </p:nvSpPr>
        <p:spPr>
          <a:xfrm>
            <a:off x="2813400" y="2636280"/>
            <a:ext cx="12168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dad8e9"/>
                </a:solidFill>
                <a:latin typeface="Prompt"/>
                <a:ea typeface="Prompt"/>
              </a:rPr>
              <a:t>1</a:t>
            </a:r>
            <a:endParaRPr b="0" lang="pt-BR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 4"/>
          <p:cNvSpPr/>
          <p:nvPr/>
        </p:nvSpPr>
        <p:spPr>
          <a:xfrm>
            <a:off x="3346560" y="267120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dad8e9"/>
                </a:solidFill>
                <a:latin typeface="Prompt"/>
                <a:ea typeface="Prompt"/>
              </a:rPr>
              <a:t>Sintaxis CSS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 5"/>
          <p:cNvSpPr/>
          <p:nvPr/>
        </p:nvSpPr>
        <p:spPr>
          <a:xfrm>
            <a:off x="3346560" y="3151440"/>
            <a:ext cx="385740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Aprenderás los fundamentos de la sintaxis CSS y cómo usarla para diseñar páginas web hermosas y atractivas.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Shape 6"/>
          <p:cNvSpPr/>
          <p:nvPr/>
        </p:nvSpPr>
        <p:spPr>
          <a:xfrm>
            <a:off x="7426440" y="259488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13811">
            <a:solidFill>
              <a:srgbClr val="64355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 7"/>
          <p:cNvSpPr/>
          <p:nvPr/>
        </p:nvSpPr>
        <p:spPr>
          <a:xfrm>
            <a:off x="7577280" y="2636280"/>
            <a:ext cx="19764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dad8e9"/>
                </a:solidFill>
                <a:latin typeface="Prompt"/>
                <a:ea typeface="Prompt"/>
              </a:rPr>
              <a:t>2</a:t>
            </a:r>
            <a:endParaRPr b="0" lang="pt-BR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 8"/>
          <p:cNvSpPr/>
          <p:nvPr/>
        </p:nvSpPr>
        <p:spPr>
          <a:xfrm>
            <a:off x="8148240" y="267120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dad8e9"/>
                </a:solidFill>
                <a:latin typeface="Prompt"/>
                <a:ea typeface="Prompt"/>
              </a:rPr>
              <a:t>CSS en Acción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 9"/>
          <p:cNvSpPr/>
          <p:nvPr/>
        </p:nvSpPr>
        <p:spPr>
          <a:xfrm>
            <a:off x="8148240" y="3151440"/>
            <a:ext cx="385740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Aprenderás a aplicar CSS a tus páginas HTML para dar estilo a tus diseños web. Explora las posibilidades de CSS y crea sitios web impresionantes.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Shape 10"/>
          <p:cNvSpPr/>
          <p:nvPr/>
        </p:nvSpPr>
        <p:spPr>
          <a:xfrm>
            <a:off x="2624400" y="496872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13811">
            <a:solidFill>
              <a:srgbClr val="64355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 11"/>
          <p:cNvSpPr/>
          <p:nvPr/>
        </p:nvSpPr>
        <p:spPr>
          <a:xfrm>
            <a:off x="2779200" y="5010480"/>
            <a:ext cx="19008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dad8e9"/>
                </a:solidFill>
                <a:latin typeface="Prompt"/>
                <a:ea typeface="Prompt"/>
              </a:rPr>
              <a:t>3</a:t>
            </a:r>
            <a:endParaRPr b="0" lang="pt-BR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 12"/>
          <p:cNvSpPr/>
          <p:nvPr/>
        </p:nvSpPr>
        <p:spPr>
          <a:xfrm>
            <a:off x="3346560" y="5045040"/>
            <a:ext cx="250668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dad8e9"/>
                </a:solidFill>
                <a:latin typeface="Prompt"/>
                <a:ea typeface="Prompt"/>
              </a:rPr>
              <a:t>Diseño de Diseños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 13"/>
          <p:cNvSpPr/>
          <p:nvPr/>
        </p:nvSpPr>
        <p:spPr>
          <a:xfrm>
            <a:off x="3346560" y="5525640"/>
            <a:ext cx="385740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Descubre cómo aplicar CSS para crear diseños responsivos, así como conceptos avanzados como posicionamiento y diseños de rejilla.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Shape 14"/>
          <p:cNvSpPr/>
          <p:nvPr/>
        </p:nvSpPr>
        <p:spPr>
          <a:xfrm>
            <a:off x="7426440" y="4968720"/>
            <a:ext cx="499680" cy="499680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13811">
            <a:solidFill>
              <a:srgbClr val="64355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Text 15"/>
          <p:cNvSpPr/>
          <p:nvPr/>
        </p:nvSpPr>
        <p:spPr>
          <a:xfrm>
            <a:off x="7573320" y="5010480"/>
            <a:ext cx="20556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dad8e9"/>
                </a:solidFill>
                <a:latin typeface="Prompt"/>
                <a:ea typeface="Prompt"/>
              </a:rPr>
              <a:t>4</a:t>
            </a:r>
            <a:endParaRPr b="0" lang="pt-BR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 16"/>
          <p:cNvSpPr/>
          <p:nvPr/>
        </p:nvSpPr>
        <p:spPr>
          <a:xfrm>
            <a:off x="8148240" y="5045040"/>
            <a:ext cx="22215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dad8e9"/>
                </a:solidFill>
                <a:latin typeface="Prompt"/>
                <a:ea typeface="Prompt"/>
              </a:rPr>
              <a:t>Selectores CSS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 17"/>
          <p:cNvSpPr/>
          <p:nvPr/>
        </p:nvSpPr>
        <p:spPr>
          <a:xfrm>
            <a:off x="8148240" y="5525640"/>
            <a:ext cx="385740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Aprenderás los diferentes tipos de selectores CSS y cómo utilizarlos para aplicar estilos a tu página web.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11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b0c23">
              <a:alpha val="75000"/>
            </a:srgbClr>
          </a:solidFill>
          <a:ln w="12740">
            <a:solidFill>
              <a:srgbClr val="ffffff">
                <a:alpha val="16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Text 1"/>
          <p:cNvSpPr/>
          <p:nvPr/>
        </p:nvSpPr>
        <p:spPr>
          <a:xfrm>
            <a:off x="2981520" y="564840"/>
            <a:ext cx="41054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051"/>
              </a:lnSpc>
              <a:tabLst>
                <a:tab algn="l" pos="0"/>
              </a:tabLst>
            </a:pPr>
            <a:r>
              <a:rPr b="0" lang="en-US" sz="4040" spc="-1" strike="noStrike">
                <a:solidFill>
                  <a:srgbClr val="c6bfee"/>
                </a:solidFill>
                <a:latin typeface="Prompt"/>
                <a:ea typeface="Prompt"/>
              </a:rPr>
              <a:t>JavaScript</a:t>
            </a:r>
            <a:endParaRPr b="0" lang="pt-BR" sz="40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Shape 2"/>
          <p:cNvSpPr/>
          <p:nvPr/>
        </p:nvSpPr>
        <p:spPr>
          <a:xfrm>
            <a:off x="7294680" y="1616760"/>
            <a:ext cx="40680" cy="6047640"/>
          </a:xfrm>
          <a:prstGeom prst="roundRect">
            <a:avLst>
              <a:gd name="adj" fmla="val 225541"/>
            </a:avLst>
          </a:prstGeom>
          <a:solidFill>
            <a:srgbClr val="6435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Shape 3"/>
          <p:cNvSpPr/>
          <p:nvPr/>
        </p:nvSpPr>
        <p:spPr>
          <a:xfrm>
            <a:off x="7545960" y="1987560"/>
            <a:ext cx="718200" cy="40680"/>
          </a:xfrm>
          <a:prstGeom prst="roundRect">
            <a:avLst>
              <a:gd name="adj" fmla="val 225541"/>
            </a:avLst>
          </a:prstGeom>
          <a:solidFill>
            <a:srgbClr val="6435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5840" bIns="-1584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Shape 4"/>
          <p:cNvSpPr/>
          <p:nvPr/>
        </p:nvSpPr>
        <p:spPr>
          <a:xfrm>
            <a:off x="7084080" y="1776960"/>
            <a:ext cx="461520" cy="461520"/>
          </a:xfrm>
          <a:prstGeom prst="roundRect">
            <a:avLst>
              <a:gd name="adj" fmla="val 20002"/>
            </a:avLst>
          </a:prstGeom>
          <a:solidFill>
            <a:srgbClr val="542c49"/>
          </a:solidFill>
          <a:ln w="12740">
            <a:solidFill>
              <a:srgbClr val="64355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Text 5"/>
          <p:cNvSpPr/>
          <p:nvPr/>
        </p:nvSpPr>
        <p:spPr>
          <a:xfrm>
            <a:off x="7257960" y="1815480"/>
            <a:ext cx="11412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030"/>
              </a:lnSpc>
              <a:tabLst>
                <a:tab algn="l" pos="0"/>
              </a:tabLst>
            </a:pPr>
            <a:r>
              <a:rPr b="0" lang="en-US" sz="2420" spc="-1" strike="noStrike">
                <a:solidFill>
                  <a:srgbClr val="dad8e9"/>
                </a:solidFill>
                <a:latin typeface="Prompt"/>
                <a:ea typeface="Prompt"/>
              </a:rPr>
              <a:t>1</a:t>
            </a:r>
            <a:endParaRPr b="0" lang="pt-BR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 6"/>
          <p:cNvSpPr/>
          <p:nvPr/>
        </p:nvSpPr>
        <p:spPr>
          <a:xfrm>
            <a:off x="8444160" y="1821960"/>
            <a:ext cx="2651400" cy="3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526"/>
              </a:lnSpc>
              <a:tabLst>
                <a:tab algn="l" pos="0"/>
              </a:tabLst>
            </a:pPr>
            <a:r>
              <a:rPr b="0" lang="en-US" sz="2020" spc="-1" strike="noStrike">
                <a:solidFill>
                  <a:srgbClr val="dad8e9"/>
                </a:solidFill>
                <a:latin typeface="Prompt"/>
                <a:ea typeface="Prompt"/>
              </a:rPr>
              <a:t>Básicos de JavaScript</a:t>
            </a:r>
            <a:endParaRPr b="0" lang="pt-BR" sz="2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 7"/>
          <p:cNvSpPr/>
          <p:nvPr/>
        </p:nvSpPr>
        <p:spPr>
          <a:xfrm>
            <a:off x="8444160" y="2265840"/>
            <a:ext cx="3204360" cy="13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585"/>
              </a:lnSpc>
              <a:tabLst>
                <a:tab algn="l" pos="0"/>
              </a:tabLst>
            </a:pPr>
            <a:r>
              <a:rPr b="0" lang="en-US" sz="1620" spc="-1" strike="noStrike">
                <a:solidFill>
                  <a:srgbClr val="dad8e9"/>
                </a:solidFill>
                <a:latin typeface="Mukta"/>
                <a:ea typeface="Mukta"/>
              </a:rPr>
              <a:t>Comienza con conceptos básicos como variables, tipos de datos, operadores, estructuras de control y funciones.</a:t>
            </a:r>
            <a:endParaRPr b="0" lang="pt-BR" sz="1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Shape 8"/>
          <p:cNvSpPr/>
          <p:nvPr/>
        </p:nvSpPr>
        <p:spPr>
          <a:xfrm>
            <a:off x="6365880" y="3013560"/>
            <a:ext cx="718200" cy="40680"/>
          </a:xfrm>
          <a:prstGeom prst="roundRect">
            <a:avLst>
              <a:gd name="adj" fmla="val 225541"/>
            </a:avLst>
          </a:prstGeom>
          <a:solidFill>
            <a:srgbClr val="6435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5840" bIns="-1584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Shape 9"/>
          <p:cNvSpPr/>
          <p:nvPr/>
        </p:nvSpPr>
        <p:spPr>
          <a:xfrm>
            <a:off x="7084080" y="2803320"/>
            <a:ext cx="461520" cy="461520"/>
          </a:xfrm>
          <a:prstGeom prst="roundRect">
            <a:avLst>
              <a:gd name="adj" fmla="val 20002"/>
            </a:avLst>
          </a:prstGeom>
          <a:solidFill>
            <a:srgbClr val="542c49"/>
          </a:solidFill>
          <a:ln w="12740">
            <a:solidFill>
              <a:srgbClr val="64355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Text 10"/>
          <p:cNvSpPr/>
          <p:nvPr/>
        </p:nvSpPr>
        <p:spPr>
          <a:xfrm>
            <a:off x="7223760" y="2841840"/>
            <a:ext cx="18252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030"/>
              </a:lnSpc>
              <a:tabLst>
                <a:tab algn="l" pos="0"/>
              </a:tabLst>
            </a:pPr>
            <a:r>
              <a:rPr b="0" lang="en-US" sz="2420" spc="-1" strike="noStrike">
                <a:solidFill>
                  <a:srgbClr val="dad8e9"/>
                </a:solidFill>
                <a:latin typeface="Prompt"/>
                <a:ea typeface="Prompt"/>
              </a:rPr>
              <a:t>2</a:t>
            </a:r>
            <a:endParaRPr b="0" lang="pt-BR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 11"/>
          <p:cNvSpPr/>
          <p:nvPr/>
        </p:nvSpPr>
        <p:spPr>
          <a:xfrm>
            <a:off x="3778200" y="2848320"/>
            <a:ext cx="2407680" cy="3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r">
              <a:lnSpc>
                <a:spcPts val="2526"/>
              </a:lnSpc>
              <a:tabLst>
                <a:tab algn="l" pos="0"/>
              </a:tabLst>
            </a:pPr>
            <a:r>
              <a:rPr b="0" lang="en-US" sz="2020" spc="-1" strike="noStrike">
                <a:solidFill>
                  <a:srgbClr val="dad8e9"/>
                </a:solidFill>
                <a:latin typeface="Prompt"/>
                <a:ea typeface="Prompt"/>
              </a:rPr>
              <a:t>Objetos y Métodos</a:t>
            </a:r>
            <a:endParaRPr b="0" lang="pt-BR" sz="2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 12"/>
          <p:cNvSpPr/>
          <p:nvPr/>
        </p:nvSpPr>
        <p:spPr>
          <a:xfrm>
            <a:off x="2981520" y="3292200"/>
            <a:ext cx="3204360" cy="98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585"/>
              </a:lnSpc>
              <a:tabLst>
                <a:tab algn="l" pos="0"/>
              </a:tabLst>
            </a:pPr>
            <a:r>
              <a:rPr b="0" lang="en-US" sz="1620" spc="-1" strike="noStrike">
                <a:solidFill>
                  <a:srgbClr val="dad8e9"/>
                </a:solidFill>
                <a:latin typeface="Mukta"/>
                <a:ea typeface="Mukta"/>
              </a:rPr>
              <a:t>Aprende cómo trabajar con objetos y métodos en JavaScript, incluyendo DOM y jQuery.</a:t>
            </a:r>
            <a:endParaRPr b="0" lang="pt-BR" sz="1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Shape 13"/>
          <p:cNvSpPr/>
          <p:nvPr/>
        </p:nvSpPr>
        <p:spPr>
          <a:xfrm>
            <a:off x="7545960" y="4360320"/>
            <a:ext cx="718200" cy="40680"/>
          </a:xfrm>
          <a:prstGeom prst="roundRect">
            <a:avLst>
              <a:gd name="adj" fmla="val 225541"/>
            </a:avLst>
          </a:prstGeom>
          <a:solidFill>
            <a:srgbClr val="6435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5840" bIns="-1584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Shape 14"/>
          <p:cNvSpPr/>
          <p:nvPr/>
        </p:nvSpPr>
        <p:spPr>
          <a:xfrm>
            <a:off x="7084080" y="4150080"/>
            <a:ext cx="461520" cy="461520"/>
          </a:xfrm>
          <a:prstGeom prst="roundRect">
            <a:avLst>
              <a:gd name="adj" fmla="val 20002"/>
            </a:avLst>
          </a:prstGeom>
          <a:solidFill>
            <a:srgbClr val="542c49"/>
          </a:solidFill>
          <a:ln w="12740">
            <a:solidFill>
              <a:srgbClr val="64355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Text 15"/>
          <p:cNvSpPr/>
          <p:nvPr/>
        </p:nvSpPr>
        <p:spPr>
          <a:xfrm>
            <a:off x="7227360" y="4188600"/>
            <a:ext cx="17496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030"/>
              </a:lnSpc>
              <a:tabLst>
                <a:tab algn="l" pos="0"/>
              </a:tabLst>
            </a:pPr>
            <a:r>
              <a:rPr b="0" lang="en-US" sz="2420" spc="-1" strike="noStrike">
                <a:solidFill>
                  <a:srgbClr val="dad8e9"/>
                </a:solidFill>
                <a:latin typeface="Prompt"/>
                <a:ea typeface="Prompt"/>
              </a:rPr>
              <a:t>3</a:t>
            </a:r>
            <a:endParaRPr b="0" lang="pt-BR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 16"/>
          <p:cNvSpPr/>
          <p:nvPr/>
        </p:nvSpPr>
        <p:spPr>
          <a:xfrm>
            <a:off x="8444160" y="4195080"/>
            <a:ext cx="320436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526"/>
              </a:lnSpc>
              <a:tabLst>
                <a:tab algn="l" pos="0"/>
              </a:tabLst>
            </a:pPr>
            <a:r>
              <a:rPr b="0" lang="en-US" sz="2020" spc="-1" strike="noStrike">
                <a:solidFill>
                  <a:srgbClr val="dad8e9"/>
                </a:solidFill>
                <a:latin typeface="Prompt"/>
                <a:ea typeface="Prompt"/>
              </a:rPr>
              <a:t>Programación Orientada a Objetos</a:t>
            </a:r>
            <a:endParaRPr b="0" lang="pt-BR" sz="2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 17"/>
          <p:cNvSpPr/>
          <p:nvPr/>
        </p:nvSpPr>
        <p:spPr>
          <a:xfrm>
            <a:off x="8444160" y="4959360"/>
            <a:ext cx="3204360" cy="13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585"/>
              </a:lnSpc>
              <a:tabLst>
                <a:tab algn="l" pos="0"/>
              </a:tabLst>
            </a:pPr>
            <a:r>
              <a:rPr b="0" lang="en-US" sz="1620" spc="-1" strike="noStrike">
                <a:solidFill>
                  <a:srgbClr val="dad8e9"/>
                </a:solidFill>
                <a:latin typeface="Mukta"/>
                <a:ea typeface="Mukta"/>
              </a:rPr>
              <a:t>Explora los conceptos fundamentales de la programación orientada a objetos, como encapsulación, herencia y polimorfismo.</a:t>
            </a:r>
            <a:endParaRPr b="0" lang="pt-BR" sz="1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Shape 18"/>
          <p:cNvSpPr/>
          <p:nvPr/>
        </p:nvSpPr>
        <p:spPr>
          <a:xfrm>
            <a:off x="6365880" y="5707440"/>
            <a:ext cx="718200" cy="40680"/>
          </a:xfrm>
          <a:prstGeom prst="roundRect">
            <a:avLst>
              <a:gd name="adj" fmla="val 225541"/>
            </a:avLst>
          </a:prstGeom>
          <a:solidFill>
            <a:srgbClr val="6435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5840" bIns="-1584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Shape 19"/>
          <p:cNvSpPr/>
          <p:nvPr/>
        </p:nvSpPr>
        <p:spPr>
          <a:xfrm>
            <a:off x="7084080" y="5496840"/>
            <a:ext cx="461520" cy="461520"/>
          </a:xfrm>
          <a:prstGeom prst="roundRect">
            <a:avLst>
              <a:gd name="adj" fmla="val 20002"/>
            </a:avLst>
          </a:prstGeom>
          <a:solidFill>
            <a:srgbClr val="542c49"/>
          </a:solidFill>
          <a:ln w="12740">
            <a:solidFill>
              <a:srgbClr val="64355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Text 20"/>
          <p:cNvSpPr/>
          <p:nvPr/>
        </p:nvSpPr>
        <p:spPr>
          <a:xfrm>
            <a:off x="7219800" y="5535360"/>
            <a:ext cx="19008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ctr">
              <a:lnSpc>
                <a:spcPts val="3030"/>
              </a:lnSpc>
              <a:tabLst>
                <a:tab algn="l" pos="0"/>
              </a:tabLst>
            </a:pPr>
            <a:r>
              <a:rPr b="0" lang="en-US" sz="2420" spc="-1" strike="noStrike">
                <a:solidFill>
                  <a:srgbClr val="dad8e9"/>
                </a:solidFill>
                <a:latin typeface="Prompt"/>
                <a:ea typeface="Prompt"/>
              </a:rPr>
              <a:t>4</a:t>
            </a:r>
            <a:endParaRPr b="0" lang="pt-BR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 21"/>
          <p:cNvSpPr/>
          <p:nvPr/>
        </p:nvSpPr>
        <p:spPr>
          <a:xfrm>
            <a:off x="4133520" y="5541840"/>
            <a:ext cx="2052360" cy="3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algn="r">
              <a:lnSpc>
                <a:spcPts val="2526"/>
              </a:lnSpc>
              <a:tabLst>
                <a:tab algn="l" pos="0"/>
              </a:tabLst>
            </a:pPr>
            <a:r>
              <a:rPr b="0" lang="en-US" sz="2020" spc="-1" strike="noStrike">
                <a:solidFill>
                  <a:srgbClr val="dad8e9"/>
                </a:solidFill>
                <a:latin typeface="Prompt"/>
                <a:ea typeface="Prompt"/>
              </a:rPr>
              <a:t>Frameworks</a:t>
            </a:r>
            <a:endParaRPr b="0" lang="pt-BR" sz="2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 22"/>
          <p:cNvSpPr/>
          <p:nvPr/>
        </p:nvSpPr>
        <p:spPr>
          <a:xfrm>
            <a:off x="2981520" y="5985720"/>
            <a:ext cx="3204360" cy="13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585"/>
              </a:lnSpc>
              <a:tabLst>
                <a:tab algn="l" pos="0"/>
              </a:tabLst>
            </a:pPr>
            <a:r>
              <a:rPr b="0" lang="en-US" sz="1620" spc="-1" strike="noStrike">
                <a:solidFill>
                  <a:srgbClr val="dad8e9"/>
                </a:solidFill>
                <a:latin typeface="Mukta"/>
                <a:ea typeface="Mukta"/>
              </a:rPr>
              <a:t>Aprenda sobre populares frameworks de JavaScript como React, Angular y Vue que aceleran el proceso de desarrollo web.</a:t>
            </a:r>
            <a:endParaRPr b="0" lang="pt-BR" sz="16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13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Text 1"/>
          <p:cNvSpPr/>
          <p:nvPr/>
        </p:nvSpPr>
        <p:spPr>
          <a:xfrm>
            <a:off x="2624400" y="685800"/>
            <a:ext cx="9381240" cy="13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c6bfee"/>
                </a:solidFill>
                <a:latin typeface="Prompt"/>
                <a:ea typeface="Prompt"/>
              </a:rPr>
              <a:t>Breve Introducción a la IDE Visual Studio</a:t>
            </a:r>
            <a:endParaRPr b="0" lang="pt-BR" sz="437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Image 1" descr="preencoded.png"/>
          <p:cNvPicPr/>
          <p:nvPr/>
        </p:nvPicPr>
        <p:blipFill>
          <a:blip r:embed="rId2"/>
          <a:stretch/>
        </p:blipFill>
        <p:spPr>
          <a:xfrm>
            <a:off x="2624400" y="2518920"/>
            <a:ext cx="2904480" cy="1794960"/>
          </a:xfrm>
          <a:prstGeom prst="rect">
            <a:avLst/>
          </a:prstGeom>
          <a:ln w="0">
            <a:noFill/>
          </a:ln>
        </p:spPr>
      </p:pic>
      <p:sp>
        <p:nvSpPr>
          <p:cNvPr id="138" name="Text 2"/>
          <p:cNvSpPr/>
          <p:nvPr/>
        </p:nvSpPr>
        <p:spPr>
          <a:xfrm>
            <a:off x="2624400" y="4591800"/>
            <a:ext cx="2904480" cy="10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c6bfee"/>
                </a:solidFill>
                <a:latin typeface="Prompt"/>
                <a:ea typeface="Prompt"/>
              </a:rPr>
              <a:t>La mejor herramienta para desarrolladores web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 3"/>
          <p:cNvSpPr/>
          <p:nvPr/>
        </p:nvSpPr>
        <p:spPr>
          <a:xfrm>
            <a:off x="2624400" y="5766840"/>
            <a:ext cx="2904480" cy="17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Visual Studio es una herramienta poderosa que te permitirá crear aplicaciones web complejas de manera más efectiva y eficiente.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Image 2" descr="preencoded.png"/>
          <p:cNvPicPr/>
          <p:nvPr/>
        </p:nvPicPr>
        <p:blipFill>
          <a:blip r:embed="rId3"/>
          <a:stretch/>
        </p:blipFill>
        <p:spPr>
          <a:xfrm>
            <a:off x="5862600" y="2518920"/>
            <a:ext cx="2904480" cy="1794960"/>
          </a:xfrm>
          <a:prstGeom prst="rect">
            <a:avLst/>
          </a:prstGeom>
          <a:ln w="0">
            <a:noFill/>
          </a:ln>
        </p:spPr>
      </p:pic>
      <p:sp>
        <p:nvSpPr>
          <p:cNvPr id="141" name="Text 4"/>
          <p:cNvSpPr/>
          <p:nvPr/>
        </p:nvSpPr>
        <p:spPr>
          <a:xfrm>
            <a:off x="5862600" y="4591800"/>
            <a:ext cx="290448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c6bfee"/>
                </a:solidFill>
                <a:latin typeface="Prompt"/>
                <a:ea typeface="Prompt"/>
              </a:rPr>
              <a:t>Buen manejo de la interfaz de usuario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 5"/>
          <p:cNvSpPr/>
          <p:nvPr/>
        </p:nvSpPr>
        <p:spPr>
          <a:xfrm>
            <a:off x="5862600" y="5419440"/>
            <a:ext cx="2904480" cy="17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Visual Studio cuenta con una interfaz de usuario intuitiva y fácil de usar para agilizar el desarrollo. Aprenderás rápidamente a usarla.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Image 3" descr="preencoded.png"/>
          <p:cNvPicPr/>
          <p:nvPr/>
        </p:nvPicPr>
        <p:blipFill>
          <a:blip r:embed="rId4"/>
          <a:stretch/>
        </p:blipFill>
        <p:spPr>
          <a:xfrm>
            <a:off x="9100800" y="2518920"/>
            <a:ext cx="2904840" cy="1794960"/>
          </a:xfrm>
          <a:prstGeom prst="rect">
            <a:avLst/>
          </a:prstGeom>
          <a:ln w="0">
            <a:noFill/>
          </a:ln>
        </p:spPr>
      </p:pic>
      <p:sp>
        <p:nvSpPr>
          <p:cNvPr id="144" name="Text 6"/>
          <p:cNvSpPr/>
          <p:nvPr/>
        </p:nvSpPr>
        <p:spPr>
          <a:xfrm>
            <a:off x="9100800" y="4592160"/>
            <a:ext cx="290484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c6bfee"/>
                </a:solidFill>
                <a:latin typeface="Prompt"/>
                <a:ea typeface="Prompt"/>
              </a:rPr>
              <a:t>Extensibilidad y personalización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 7"/>
          <p:cNvSpPr/>
          <p:nvPr/>
        </p:nvSpPr>
        <p:spPr>
          <a:xfrm>
            <a:off x="9100800" y="5419440"/>
            <a:ext cx="2904840" cy="17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Amplía la funcionalidad de Visual Studio utilizando extensiones, agrega atajos de teclado y personaliza tu propio espacio de trabajo.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147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Text 1"/>
          <p:cNvSpPr/>
          <p:nvPr/>
        </p:nvSpPr>
        <p:spPr>
          <a:xfrm>
            <a:off x="2624400" y="615600"/>
            <a:ext cx="745200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c6bfee"/>
                </a:solidFill>
                <a:latin typeface="Prompt"/>
                <a:ea typeface="Prompt"/>
              </a:rPr>
              <a:t>Introducción a Git y GitHub</a:t>
            </a:r>
            <a:endParaRPr b="0" lang="pt-BR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Shape 2"/>
          <p:cNvSpPr/>
          <p:nvPr/>
        </p:nvSpPr>
        <p:spPr>
          <a:xfrm>
            <a:off x="2624400" y="1754280"/>
            <a:ext cx="9381240" cy="5859360"/>
          </a:xfrm>
          <a:prstGeom prst="roundRect">
            <a:avLst>
              <a:gd name="adj" fmla="val 1706"/>
            </a:avLst>
          </a:prstGeom>
          <a:noFill/>
          <a:ln w="13811">
            <a:solidFill>
              <a:srgbClr val="ffffff">
                <a:alpha val="24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Shape 3"/>
          <p:cNvSpPr/>
          <p:nvPr/>
        </p:nvSpPr>
        <p:spPr>
          <a:xfrm>
            <a:off x="2638080" y="1767960"/>
            <a:ext cx="9353520" cy="182808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 4"/>
          <p:cNvSpPr/>
          <p:nvPr/>
        </p:nvSpPr>
        <p:spPr>
          <a:xfrm>
            <a:off x="2860200" y="1909080"/>
            <a:ext cx="283428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c6bfee"/>
                </a:solidFill>
                <a:latin typeface="Prompt"/>
                <a:ea typeface="Prompt"/>
              </a:rPr>
              <a:t>Control de versiones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 5"/>
          <p:cNvSpPr/>
          <p:nvPr/>
        </p:nvSpPr>
        <p:spPr>
          <a:xfrm>
            <a:off x="2860200" y="2389320"/>
            <a:ext cx="422856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Aprenderás a usar Git para el control de versiones y cómo mantener tus archivos de código guardados y actualizados.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 6"/>
          <p:cNvSpPr/>
          <p:nvPr/>
        </p:nvSpPr>
        <p:spPr>
          <a:xfrm>
            <a:off x="7541280" y="1909080"/>
            <a:ext cx="42285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endParaRPr b="0" lang="en-US" sz="17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Shape 7"/>
          <p:cNvSpPr/>
          <p:nvPr/>
        </p:nvSpPr>
        <p:spPr>
          <a:xfrm>
            <a:off x="2638080" y="3596400"/>
            <a:ext cx="9353520" cy="2175120"/>
          </a:xfrm>
          <a:prstGeom prst="rect">
            <a:avLst/>
          </a:prstGeom>
          <a:solidFill>
            <a:srgbClr val="000000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Text 8"/>
          <p:cNvSpPr/>
          <p:nvPr/>
        </p:nvSpPr>
        <p:spPr>
          <a:xfrm>
            <a:off x="2860200" y="3737160"/>
            <a:ext cx="422856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c6bfee"/>
                </a:solidFill>
                <a:latin typeface="Prompt"/>
                <a:ea typeface="Prompt"/>
              </a:rPr>
              <a:t>Colaboración con otros desarrolladores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 9"/>
          <p:cNvSpPr/>
          <p:nvPr/>
        </p:nvSpPr>
        <p:spPr>
          <a:xfrm>
            <a:off x="2860200" y="4564800"/>
            <a:ext cx="422856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Aprenderás a usar los repositorios de GitHub para colaborar con otros desarrolladores y crear proyectos de trabajo en equipo.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 10"/>
          <p:cNvSpPr/>
          <p:nvPr/>
        </p:nvSpPr>
        <p:spPr>
          <a:xfrm>
            <a:off x="7541280" y="3737160"/>
            <a:ext cx="42285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endParaRPr b="0" lang="en-US" sz="17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Shape 11"/>
          <p:cNvSpPr/>
          <p:nvPr/>
        </p:nvSpPr>
        <p:spPr>
          <a:xfrm>
            <a:off x="2638080" y="5771880"/>
            <a:ext cx="9353520" cy="182808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 12"/>
          <p:cNvSpPr/>
          <p:nvPr/>
        </p:nvSpPr>
        <p:spPr>
          <a:xfrm>
            <a:off x="2860200" y="5912640"/>
            <a:ext cx="375624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33"/>
              </a:lnSpc>
              <a:tabLst>
                <a:tab algn="l" pos="0"/>
              </a:tabLst>
            </a:pPr>
            <a:r>
              <a:rPr b="0" lang="en-US" sz="2190" spc="-1" strike="noStrike">
                <a:solidFill>
                  <a:srgbClr val="c6bfee"/>
                </a:solidFill>
                <a:latin typeface="Prompt"/>
                <a:ea typeface="Prompt"/>
              </a:rPr>
              <a:t>Desarrollo web simplificado</a:t>
            </a:r>
            <a:endParaRPr b="0" lang="pt-BR" sz="21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 13"/>
          <p:cNvSpPr/>
          <p:nvPr/>
        </p:nvSpPr>
        <p:spPr>
          <a:xfrm>
            <a:off x="2860200" y="6393240"/>
            <a:ext cx="422856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Descubre cómo Git y GitHub pueden ayudarte a simplificar y optimizar el proceso de desarrollo web.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 14"/>
          <p:cNvSpPr/>
          <p:nvPr/>
        </p:nvSpPr>
        <p:spPr>
          <a:xfrm>
            <a:off x="7541280" y="5912640"/>
            <a:ext cx="42285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endParaRPr b="0" lang="en-US" sz="17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ln w="0">
            <a:noFill/>
          </a:ln>
        </p:spPr>
      </p:pic>
      <p:sp>
        <p:nvSpPr>
          <p:cNvPr id="163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b0c23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Text 1"/>
          <p:cNvSpPr/>
          <p:nvPr/>
        </p:nvSpPr>
        <p:spPr>
          <a:xfrm>
            <a:off x="2624400" y="846360"/>
            <a:ext cx="786348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5468"/>
              </a:lnSpc>
              <a:tabLst>
                <a:tab algn="l" pos="0"/>
              </a:tabLst>
            </a:pPr>
            <a:r>
              <a:rPr b="0" lang="en-US" sz="4370" spc="-1" strike="noStrike">
                <a:solidFill>
                  <a:srgbClr val="c6bfee"/>
                </a:solidFill>
                <a:latin typeface="Prompt"/>
                <a:ea typeface="Prompt"/>
              </a:rPr>
              <a:t>Prerrequisitos del estudiante</a:t>
            </a:r>
            <a:endParaRPr b="0" lang="pt-BR" sz="43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 2"/>
          <p:cNvSpPr/>
          <p:nvPr/>
        </p:nvSpPr>
        <p:spPr>
          <a:xfrm>
            <a:off x="2624400" y="2096280"/>
            <a:ext cx="2765160" cy="16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c6bfee"/>
                </a:solidFill>
                <a:latin typeface="Prompt"/>
                <a:ea typeface="Prompt"/>
              </a:rPr>
              <a:t>Una PC con buena configuración de hardware</a:t>
            </a:r>
            <a:endParaRPr b="0" lang="pt-BR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 3"/>
          <p:cNvSpPr/>
          <p:nvPr/>
        </p:nvSpPr>
        <p:spPr>
          <a:xfrm>
            <a:off x="2624400" y="3984480"/>
            <a:ext cx="2765160" cy="31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Para garantizar un rendimiento óptimo durante el desarrollo de aplicaciones web, se recomienda una buena configuración de hardware de la PC, incluyendo un procesador rápido, al menos 8 GB de RAM y una tarjeta gráfica de alta resolución.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 4"/>
          <p:cNvSpPr/>
          <p:nvPr/>
        </p:nvSpPr>
        <p:spPr>
          <a:xfrm>
            <a:off x="5939280" y="2096280"/>
            <a:ext cx="2704680" cy="4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c6bfee"/>
                </a:solidFill>
                <a:latin typeface="Prompt"/>
                <a:ea typeface="Prompt"/>
              </a:rPr>
              <a:t>Saber usar la PC</a:t>
            </a:r>
            <a:endParaRPr b="0" lang="pt-BR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 5"/>
          <p:cNvSpPr/>
          <p:nvPr/>
        </p:nvSpPr>
        <p:spPr>
          <a:xfrm>
            <a:off x="5939280" y="2734920"/>
            <a:ext cx="276516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Es importante saber cómo usar la PC y tener habilidad en su manejo para aprovechar al máximo el curso.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 6"/>
          <p:cNvSpPr/>
          <p:nvPr/>
        </p:nvSpPr>
        <p:spPr>
          <a:xfrm>
            <a:off x="9254520" y="2096280"/>
            <a:ext cx="276516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3280"/>
              </a:lnSpc>
              <a:tabLst>
                <a:tab algn="l" pos="0"/>
              </a:tabLst>
            </a:pPr>
            <a:r>
              <a:rPr b="0" lang="en-US" sz="2620" spc="-1" strike="noStrike">
                <a:solidFill>
                  <a:srgbClr val="c6bfee"/>
                </a:solidFill>
                <a:latin typeface="Prompt"/>
                <a:ea typeface="Prompt"/>
              </a:rPr>
              <a:t>Ganas de Aprender</a:t>
            </a:r>
            <a:endParaRPr b="0" lang="pt-BR" sz="2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 7"/>
          <p:cNvSpPr/>
          <p:nvPr/>
        </p:nvSpPr>
        <p:spPr>
          <a:xfrm>
            <a:off x="9254520" y="3151440"/>
            <a:ext cx="2765160" cy="248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798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ad8e9"/>
                </a:solidFill>
                <a:latin typeface="Mukta"/>
                <a:ea typeface="Mukta"/>
              </a:rPr>
              <a:t>Sin una actitud de aprendizaje, el éxito en el curso no es posible. Es necesario asistir regularmente a las clases virtuales y dedicar tiempo a la práctica y el desarrollo de habilidades.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LibreOffice/7.5.4.2$Windows_X86_64 LibreOffice_project/36ccfdc35048b057fd9854c757a8b67ec53977b6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2023-12-19T22:15:09Z</dcterms:created>
  <dc:creator>PptxGenJS</dc:creator>
  <dc:description/>
  <dc:language>pt-BR</dc:language>
  <cp:lastModifiedBy/>
  <dcterms:modified xsi:type="dcterms:W3CDTF">2023-12-20T11:36:14Z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9</vt:i4>
  </property>
</Properties>
</file>