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77" r:id="rId2"/>
    <p:sldId id="913" r:id="rId3"/>
    <p:sldId id="758" r:id="rId4"/>
    <p:sldId id="915" r:id="rId5"/>
    <p:sldId id="917" r:id="rId6"/>
    <p:sldId id="916" r:id="rId7"/>
    <p:sldId id="918" r:id="rId8"/>
    <p:sldId id="919" r:id="rId9"/>
    <p:sldId id="931" r:id="rId10"/>
    <p:sldId id="920" r:id="rId11"/>
    <p:sldId id="921" r:id="rId12"/>
    <p:sldId id="928" r:id="rId13"/>
    <p:sldId id="926" r:id="rId14"/>
    <p:sldId id="927" r:id="rId15"/>
    <p:sldId id="929" r:id="rId16"/>
    <p:sldId id="930" r:id="rId17"/>
    <p:sldId id="914" r:id="rId18"/>
    <p:sldId id="90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o, Wei (NSB - CN)" initials="LW(-C" lastIdx="1" clrIdx="0">
    <p:extLst>
      <p:ext uri="{19B8F6BF-5375-455C-9EA6-DF929625EA0E}">
        <p15:presenceInfo xmlns:p15="http://schemas.microsoft.com/office/powerpoint/2012/main" userId="S::wei.luo@nokia-sbell.com::d01dcf38-b8e3-4e93-96b5-d1a2ab5e87fc" providerId="AD"/>
      </p:ext>
    </p:extLst>
  </p:cmAuthor>
  <p:cmAuthor id="2" name="Luo, Wei (NSB - CN)" initials="LW(-C [2]" lastIdx="1" clrIdx="1">
    <p:extLst>
      <p:ext uri="{19B8F6BF-5375-455C-9EA6-DF929625EA0E}">
        <p15:presenceInfo xmlns:p15="http://schemas.microsoft.com/office/powerpoint/2012/main" userId="S-1-5-21-143246293-963457470-4117440332-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33CCFF"/>
    <a:srgbClr val="FFFF00"/>
    <a:srgbClr val="66FFFF"/>
    <a:srgbClr val="FF3399"/>
    <a:srgbClr val="FF0066"/>
    <a:srgbClr val="FF0000"/>
    <a:srgbClr val="CC00FF"/>
    <a:srgbClr val="0066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30" autoAdjust="0"/>
    <p:restoredTop sz="95388" autoAdjust="0"/>
  </p:normalViewPr>
  <p:slideViewPr>
    <p:cSldViewPr snapToGrid="0">
      <p:cViewPr varScale="1">
        <p:scale>
          <a:sx n="89" d="100"/>
          <a:sy n="89" d="100"/>
        </p:scale>
        <p:origin x="322" y="86"/>
      </p:cViewPr>
      <p:guideLst>
        <p:guide pos="384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9AB48-EC1A-4A39-B4C6-89F25CEF807F}" type="datetimeFigureOut">
              <a:rPr lang="zh-CN" altLang="en-US" smtClean="0"/>
              <a:t>2022/7/3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438CD-12A2-4F38-A4AD-285027DC6D88}" type="slidenum">
              <a:rPr lang="zh-CN" altLang="en-US" smtClean="0"/>
              <a:t>‹#›</a:t>
            </a:fld>
            <a:endParaRPr lang="zh-CN" altLang="en-US"/>
          </a:p>
        </p:txBody>
      </p:sp>
    </p:spTree>
    <p:extLst>
      <p:ext uri="{BB962C8B-B14F-4D97-AF65-F5344CB8AC3E}">
        <p14:creationId xmlns:p14="http://schemas.microsoft.com/office/powerpoint/2010/main" val="3000670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7438CD-12A2-4F38-A4AD-285027DC6D88}" type="slidenum">
              <a:rPr lang="zh-CN" altLang="en-US" smtClean="0"/>
              <a:t>1</a:t>
            </a:fld>
            <a:endParaRPr lang="zh-CN" altLang="en-US"/>
          </a:p>
        </p:txBody>
      </p:sp>
    </p:spTree>
    <p:extLst>
      <p:ext uri="{BB962C8B-B14F-4D97-AF65-F5344CB8AC3E}">
        <p14:creationId xmlns:p14="http://schemas.microsoft.com/office/powerpoint/2010/main" val="195282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638006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74200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414936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201452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30243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964B65-661F-4159-8270-50D113BF5E1B}" type="datetimeFigureOut">
              <a:rPr lang="zh-CN" altLang="en-US" smtClean="0"/>
              <a:t>2022/7/3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57582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E964B65-661F-4159-8270-50D113BF5E1B}" type="datetimeFigureOut">
              <a:rPr lang="zh-CN" altLang="en-US" smtClean="0"/>
              <a:t>2022/7/3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03333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E964B65-661F-4159-8270-50D113BF5E1B}" type="datetimeFigureOut">
              <a:rPr lang="zh-CN" altLang="en-US" smtClean="0"/>
              <a:t>2022/7/3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195463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173787"/>
            <a:ext cx="2743200" cy="365125"/>
          </a:xfrm>
        </p:spPr>
        <p:txBody>
          <a:bodyPr/>
          <a:lstStyle/>
          <a:p>
            <a:fld id="{AE964B65-661F-4159-8270-50D113BF5E1B}" type="datetimeFigureOut">
              <a:rPr lang="zh-CN" altLang="en-US" smtClean="0"/>
              <a:t>2022/7/3</a:t>
            </a:fld>
            <a:endParaRPr lang="zh-CN" altLang="en-US" dirty="0"/>
          </a:p>
        </p:txBody>
      </p:sp>
      <p:sp>
        <p:nvSpPr>
          <p:cNvPr id="3" name="页脚占位符 2"/>
          <p:cNvSpPr>
            <a:spLocks noGrp="1"/>
          </p:cNvSpPr>
          <p:nvPr>
            <p:ph type="ftr" sz="quarter" idx="11"/>
          </p:nvPr>
        </p:nvSpPr>
        <p:spPr>
          <a:xfrm>
            <a:off x="4038600" y="6173787"/>
            <a:ext cx="4114800" cy="365125"/>
          </a:xfrm>
        </p:spPr>
        <p:txBody>
          <a:bodyPr/>
          <a:lstStyle/>
          <a:p>
            <a:endParaRPr lang="zh-CN" altLang="en-US" dirty="0"/>
          </a:p>
        </p:txBody>
      </p:sp>
      <p:sp>
        <p:nvSpPr>
          <p:cNvPr id="4" name="灯片编号占位符 3"/>
          <p:cNvSpPr>
            <a:spLocks noGrp="1"/>
          </p:cNvSpPr>
          <p:nvPr>
            <p:ph type="sldNum" sz="quarter" idx="12"/>
          </p:nvPr>
        </p:nvSpPr>
        <p:spPr>
          <a:xfrm>
            <a:off x="8610600" y="6173786"/>
            <a:ext cx="2743200" cy="365125"/>
          </a:xfrm>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15206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964B65-661F-4159-8270-50D113BF5E1B}" type="datetimeFigureOut">
              <a:rPr lang="zh-CN" altLang="en-US" smtClean="0"/>
              <a:t>2022/7/3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285966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964B65-661F-4159-8270-50D113BF5E1B}" type="datetimeFigureOut">
              <a:rPr lang="zh-CN" altLang="en-US" smtClean="0"/>
              <a:t>2022/7/3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66706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64B65-661F-4159-8270-50D113BF5E1B}" type="datetimeFigureOut">
              <a:rPr lang="zh-CN" altLang="en-US" smtClean="0"/>
              <a:t>2022/7/3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1243908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support.huawei.com/enterprise/en/index.html"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youdianzhishi.com/" TargetMode="External"/><Relationship Id="rId5" Type="http://schemas.openxmlformats.org/officeDocument/2006/relationships/hyperlink" Target="https://www.yuque.com/wei.luo" TargetMode="External"/><Relationship Id="rId4" Type="http://schemas.openxmlformats.org/officeDocument/2006/relationships/hyperlink" Target="mailto:olaf.luo@foxmail.co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youdianzhishi.com/" TargetMode="External"/><Relationship Id="rId5" Type="http://schemas.openxmlformats.org/officeDocument/2006/relationships/hyperlink" Target="https://www.yuque.com/wei.luo" TargetMode="External"/><Relationship Id="rId4" Type="http://schemas.openxmlformats.org/officeDocument/2006/relationships/hyperlink" Target="mailto:olaf.luo@fox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hyperlink" Target="https://docs.cilium.io/en/latest/gettingstarted/bandwidth-manager/#bandwidth-manager" TargetMode="External"/><Relationship Id="rId3" Type="http://schemas.openxmlformats.org/officeDocument/2006/relationships/hyperlink" Target="https://docs.cilium.io/en/latest/operations/upgrade/#cidr-limitations" TargetMode="External"/><Relationship Id="rId7" Type="http://schemas.openxmlformats.org/officeDocument/2006/relationships/hyperlink" Target="https://docs.cilium.io/en/latest/gettingstarted/kubeproxy-free/#kubeproxy-free" TargetMode="External"/><Relationship Id="rId2" Type="http://schemas.openxmlformats.org/officeDocument/2006/relationships/hyperlink" Target="https://docs.cilium.io/en/latest/concepts/networking/fragmentation/#concepts-fragmentation" TargetMode="External"/><Relationship Id="rId1" Type="http://schemas.openxmlformats.org/officeDocument/2006/relationships/slideLayout" Target="../slideLayouts/slideLayout7.xml"/><Relationship Id="rId6" Type="http://schemas.openxmlformats.org/officeDocument/2006/relationships/hyperlink" Target="https://docs.cilium.io/en/latest/gettingstarted/host-services/#host-services" TargetMode="External"/><Relationship Id="rId11" Type="http://schemas.openxmlformats.org/officeDocument/2006/relationships/hyperlink" Target="https://docs.cilium.io/en/latest/gettingstarted/egress-gateway/#egress-gateway" TargetMode="External"/><Relationship Id="rId5" Type="http://schemas.openxmlformats.org/officeDocument/2006/relationships/hyperlink" Target="https://docs.cilium.io/en/latest/gettingstarted/encryption-wireguard/#encryption-wg" TargetMode="External"/><Relationship Id="rId10" Type="http://schemas.openxmlformats.org/officeDocument/2006/relationships/hyperlink" Target="https://docs.cilium.io/en/latest/gettingstarted/kubeproxy-free/#session-affinity" TargetMode="External"/><Relationship Id="rId4" Type="http://schemas.openxmlformats.org/officeDocument/2006/relationships/hyperlink" Target="https://docs.cilium.io/en/latest/gettingstarted/encryption-ipsec/#encryption-ipsec" TargetMode="External"/><Relationship Id="rId9" Type="http://schemas.openxmlformats.org/officeDocument/2006/relationships/hyperlink" Target="https://docs.cilium.io/en/latest/gettingstarted/local-redirect-policy/#local-redirect-polic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97676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DC546DA-1FC2-4E39-9184-5487A26EDADA}"/>
              </a:ext>
            </a:extLst>
          </p:cNvPr>
          <p:cNvSpPr txBox="1"/>
          <p:nvPr/>
        </p:nvSpPr>
        <p:spPr>
          <a:xfrm>
            <a:off x="531223" y="391886"/>
            <a:ext cx="6045245"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Kubernetes Environment Overview-Install Kubernetes(kubeadm)</a:t>
            </a:r>
          </a:p>
        </p:txBody>
      </p:sp>
      <p:sp>
        <p:nvSpPr>
          <p:cNvPr id="4" name="矩形 3"/>
          <p:cNvSpPr/>
          <p:nvPr/>
        </p:nvSpPr>
        <p:spPr>
          <a:xfrm>
            <a:off x="887505" y="730440"/>
            <a:ext cx="10829365" cy="5509200"/>
          </a:xfrm>
          <a:prstGeom prst="rect">
            <a:avLst/>
          </a:prstGeom>
        </p:spPr>
        <p:txBody>
          <a:bodyPr wrap="square">
            <a:spAutoFit/>
          </a:bodyPr>
          <a:lstStyle/>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cat </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&lt;&lt;EOF &gt;&gt;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etc</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/hosts</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192.168.2.61 bpf1</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192.168.2.62 bpf2</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192.168.2.63 bpf3</a:t>
            </a: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EOF</a:t>
            </a:r>
          </a:p>
          <a:p>
            <a:endPar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apt install -y net-tools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tcpdump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chrony</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bridge-</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utils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tree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wget</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iftop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ethtool</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curl</a:t>
            </a:r>
          </a:p>
          <a:p>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sed</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ri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's/.*swap.*/#&amp;/' /</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etc</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fstab</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&amp;&amp;  </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swapoff</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a:t>
            </a:r>
          </a:p>
          <a:p>
            <a:endPar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apt-get update &amp;&amp; apt-get install -y apt-transport-https</a:t>
            </a: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apt </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upgrade -y</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curl https://mirrors.aliyun.com/kubernetes/apt/doc/apt-key.gpg | apt-key add - </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tee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etc</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/apt/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sources.list.d</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kubernetes.list</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&lt;&lt;-'EOF'</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deb https://mirrors.aliyun.com/kubernetes/apt/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kubernetes-xenial</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main</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EOF</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apt-get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update -y</a:t>
            </a:r>
          </a:p>
          <a:p>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apt install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docker-ce</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curl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fsSL</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https://download.docker.com/linux/ubuntu/gpg |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sudo</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apt-key add -</a:t>
            </a: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sudo</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add-apt-repository "deb [arch=amd64] https://download.docker.com/linux/ubuntu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lsb_release</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stable"</a:t>
            </a:r>
          </a:p>
          <a:p>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sudo</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apt install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docker-ce</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docker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ce</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-cli containerd.io</a:t>
            </a: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mkdir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-p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etc</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docker</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cat &lt;&lt;EOF &gt;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etc</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docker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daemon.json</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exec-opts":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native.cgroupdriver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systemd</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"registry-mirrors": ["https://cu2yw19m.mirror.aliyuncs.com"]</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EOF</a:t>
            </a:r>
          </a:p>
          <a:p>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systemctl</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daemon-reload</a:t>
            </a:r>
          </a:p>
          <a:p>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systemctl</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restart </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docker</a:t>
            </a:r>
            <a:endPar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systemctl</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enable </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docker</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502294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5064207"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Kubernetes Environment Overview-Install Kubernetes</a:t>
            </a:r>
          </a:p>
        </p:txBody>
      </p:sp>
      <p:sp>
        <p:nvSpPr>
          <p:cNvPr id="3" name="矩形 2"/>
          <p:cNvSpPr/>
          <p:nvPr/>
        </p:nvSpPr>
        <p:spPr>
          <a:xfrm>
            <a:off x="887505" y="730440"/>
            <a:ext cx="10829365" cy="5678478"/>
          </a:xfrm>
          <a:prstGeom prst="rect">
            <a:avLst/>
          </a:prstGeom>
        </p:spPr>
        <p:txBody>
          <a:bodyPr wrap="square">
            <a:spAutoFit/>
          </a:bodyPr>
          <a:lstStyle/>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apt-get install -y kubelet kubeadm kubectl --allow-unauthenticated</a:t>
            </a:r>
          </a:p>
          <a:p>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systemctl</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enable kubelet &amp;&amp;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systemctl</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restart kubelet</a:t>
            </a:r>
          </a:p>
          <a:p>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cat &gt;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var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/lib/kubelet/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config.yaml</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&lt;&lt;EOF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[master node]</a:t>
            </a: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apiVersion</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kubelet.config.k8s.io/v1beta1</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kind: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KubeletConfiguration</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cgroupDriver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systemd</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EOF</a:t>
            </a: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systemctl</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daemon-reload</a:t>
            </a: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systemctl</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restart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docker</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systemctl</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enable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kubelet</a:t>
            </a:r>
          </a:p>
          <a:p>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systemctl</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restart kubelet</a:t>
            </a:r>
          </a:p>
          <a:p>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docker</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info|grep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Cgroup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Driver"</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Cgroup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Driver: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systemd</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endPar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Master Node:</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kubeadm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config</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images pull --image-repository=registry.aliyuncs.com/</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google_containers</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kubeadm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init</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kubernetes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-version=v1.23.5 --image-repository registry.aliyuncs.com/</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google_containers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--pod-network-</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cidr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=10.244.0.0/16 --service-</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cidr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=10.96.0.0/12 --skip-phases=</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addon</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-proxy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ignore-preflight-errors=Swap</a:t>
            </a:r>
          </a:p>
          <a:p>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Worker Node:</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kubeadm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config</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images pull --image-repository=registry.aliyuncs.com/</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google_containers</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kubeadm join 192.168.2.61:6443 --token ac4k64.e3i6j13sryj1twzt \</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--discovery-token-ca-cert-hash sha256:7feb5f701bbad147116daddda3e74e720738e61938eedccc7bfaa3d24aed23bf </a:t>
            </a:r>
            <a:endPar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endParaRPr>
          </a:p>
          <a:p>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mkdir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-p $HOME/.</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sudo</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etc</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kubernetes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admin.conf</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$HOME/.</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config</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sudo</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chown</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$(id -u):$(id -g) $HOME/.</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kube</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config</a:t>
            </a:r>
            <a:endPar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endParaRPr>
          </a:p>
          <a:p>
            <a:endPar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kubectl taint nodes --all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node-role.kubernetes.io/master-</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kubectl apply -f https://</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raw.githubusercontent.com/flannel-io/flannel/master/Documentation/kube-flannel.yml</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kubectl run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nettoolbox</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image=</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burlyluo</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nettoolbox</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--restart=Never</a:t>
            </a:r>
          </a:p>
        </p:txBody>
      </p:sp>
    </p:spTree>
    <p:extLst>
      <p:ext uri="{BB962C8B-B14F-4D97-AF65-F5344CB8AC3E}">
        <p14:creationId xmlns:p14="http://schemas.microsoft.com/office/powerpoint/2010/main" val="542131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5577168"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Kubernetes Environment Overview-Install Kubernetes(kind)</a:t>
            </a:r>
          </a:p>
        </p:txBody>
      </p:sp>
      <p:sp>
        <p:nvSpPr>
          <p:cNvPr id="5" name="矩形 4"/>
          <p:cNvSpPr/>
          <p:nvPr/>
        </p:nvSpPr>
        <p:spPr>
          <a:xfrm>
            <a:off x="887505" y="730440"/>
            <a:ext cx="10829365" cy="5847755"/>
          </a:xfrm>
          <a:prstGeom prst="rect">
            <a:avLst/>
          </a:prstGeom>
        </p:spPr>
        <p:txBody>
          <a:bodyPr wrap="square">
            <a:spAutoFit/>
          </a:bodyPr>
          <a:lstStyle/>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1.Download kind:</a:t>
            </a: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curl </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-Lo ./kind https://kind.sigs.k8s.io/dl/v0.14.0/kind-linux-amd64</a:t>
            </a:r>
          </a:p>
          <a:p>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chmod</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+x ./kind</a:t>
            </a: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mv </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./kind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usr</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/bin/kind</a:t>
            </a:r>
          </a:p>
          <a:p>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2.Install Kubernetes cluster:</a:t>
            </a: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root@kind</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:~/kind/calico# kind create cluster --name=kind-k8s --image=kindest/node:v1.23.6@sha256:b1fa224cc6c7ff32455e0b1fd9cbfd3d3bc87ecaa8fcb06961ed1afb3db0f9ae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config</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=kind-</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calico.yaml</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Creating cluster "kind-k8s" ...</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Ensuring node image (kindest/node:v1.23.6) </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Preparing nodes     </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Writing configuration </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Starting control-plane</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Installing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StorageClass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Joining worker nodes </a:t>
            </a: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Set </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kubectl context to "kind-kind-k8s"</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You can now use your cluster with</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kubectl cluster-info --context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kind-kind-k8s</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Thanks for using kind! </a:t>
            </a:r>
            <a:endPar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endParaRPr>
          </a:p>
          <a:p>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root@kind</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:~/kind/calico# cat kind-</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calico.yaml</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kind</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Cluster</a:t>
            </a: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apiVersion</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kind.x-k8s.io/v1alpha4</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networking:</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disableDefaultCNI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true</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kubeProxyMode</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ipvs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nodes:</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role: control-plane</a:t>
            </a: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 role: worker</a:t>
            </a: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role: worker</a:t>
            </a: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root@kind</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:~/kind/calico</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root@kind</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kind/calico# kubectl </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cluster-info --context kind-kind-k8s</a:t>
            </a: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root@kind</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kind/calico# </a:t>
            </a:r>
            <a:r>
              <a:rPr lang="en-US" altLang="zh-CN"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kubectl get pods -</a:t>
            </a:r>
            <a:r>
              <a:rPr lang="en-US" altLang="zh-CN"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owide</a:t>
            </a:r>
            <a:r>
              <a:rPr lang="en-US" altLang="zh-CN"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23643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3956532"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Kubernetes Environment Overview-eNSP</a:t>
            </a:r>
          </a:p>
        </p:txBody>
      </p:sp>
      <p:pic>
        <p:nvPicPr>
          <p:cNvPr id="5124" name="Picture 4" descr="华为eNSP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216" y="3037898"/>
            <a:ext cx="2104545" cy="96637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VirtualBox for Windows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7755" y="2842790"/>
            <a:ext cx="2003473" cy="117242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www.wireshark.org/assets/theme-2015/images/wireshark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1683" y="3159143"/>
            <a:ext cx="1436503" cy="4022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55" descr="图片234"/>
          <p:cNvPicPr>
            <a:picLocks noChangeAspect="1" noChangeArrowheads="1"/>
          </p:cNvPicPr>
          <p:nvPr/>
        </p:nvPicPr>
        <p:blipFill>
          <a:blip r:embed="rId5" cstate="print"/>
          <a:srcRect/>
          <a:stretch>
            <a:fillRect/>
          </a:stretch>
        </p:blipFill>
        <p:spPr bwMode="auto">
          <a:xfrm>
            <a:off x="6776719" y="1367555"/>
            <a:ext cx="564360" cy="444141"/>
          </a:xfrm>
          <a:prstGeom prst="rect">
            <a:avLst/>
          </a:prstGeom>
          <a:noFill/>
        </p:spPr>
      </p:pic>
      <p:pic>
        <p:nvPicPr>
          <p:cNvPr id="8" name="Picture 455" descr="图片234"/>
          <p:cNvPicPr>
            <a:picLocks noChangeAspect="1" noChangeArrowheads="1"/>
          </p:cNvPicPr>
          <p:nvPr/>
        </p:nvPicPr>
        <p:blipFill>
          <a:blip r:embed="rId5" cstate="print"/>
          <a:srcRect/>
          <a:stretch>
            <a:fillRect/>
          </a:stretch>
        </p:blipFill>
        <p:spPr bwMode="auto">
          <a:xfrm>
            <a:off x="6776719" y="3206929"/>
            <a:ext cx="564360" cy="444141"/>
          </a:xfrm>
          <a:prstGeom prst="rect">
            <a:avLst/>
          </a:prstGeom>
          <a:noFill/>
        </p:spPr>
      </p:pic>
      <p:pic>
        <p:nvPicPr>
          <p:cNvPr id="9" name="Picture 455" descr="图片234"/>
          <p:cNvPicPr>
            <a:picLocks noChangeAspect="1" noChangeArrowheads="1"/>
          </p:cNvPicPr>
          <p:nvPr/>
        </p:nvPicPr>
        <p:blipFill>
          <a:blip r:embed="rId5" cstate="print"/>
          <a:srcRect/>
          <a:stretch>
            <a:fillRect/>
          </a:stretch>
        </p:blipFill>
        <p:spPr bwMode="auto">
          <a:xfrm>
            <a:off x="6776719" y="5046303"/>
            <a:ext cx="564360" cy="444141"/>
          </a:xfrm>
          <a:prstGeom prst="rect">
            <a:avLst/>
          </a:prstGeom>
          <a:noFill/>
        </p:spPr>
      </p:pic>
      <p:cxnSp>
        <p:nvCxnSpPr>
          <p:cNvPr id="4" name="直接箭头连接符 3"/>
          <p:cNvCxnSpPr>
            <a:stCxn id="7" idx="2"/>
            <a:endCxn id="8" idx="0"/>
          </p:cNvCxnSpPr>
          <p:nvPr/>
        </p:nvCxnSpPr>
        <p:spPr>
          <a:xfrm>
            <a:off x="7058899" y="1811696"/>
            <a:ext cx="0" cy="1395233"/>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2"/>
            <a:endCxn id="9" idx="0"/>
          </p:cNvCxnSpPr>
          <p:nvPr/>
        </p:nvCxnSpPr>
        <p:spPr>
          <a:xfrm>
            <a:off x="7058899" y="3651070"/>
            <a:ext cx="0" cy="1395233"/>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83778" y="2455604"/>
            <a:ext cx="232420" cy="232420"/>
          </a:xfrm>
          <a:prstGeom prst="rect">
            <a:avLst/>
          </a:prstGeom>
        </p:spPr>
      </p:pic>
      <p:cxnSp>
        <p:nvCxnSpPr>
          <p:cNvPr id="20" name="直接箭头连接符 19"/>
          <p:cNvCxnSpPr>
            <a:endCxn id="7" idx="2"/>
          </p:cNvCxnSpPr>
          <p:nvPr/>
        </p:nvCxnSpPr>
        <p:spPr>
          <a:xfrm flipV="1">
            <a:off x="5853173" y="1811696"/>
            <a:ext cx="1205726" cy="1649653"/>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9" idx="0"/>
          </p:cNvCxnSpPr>
          <p:nvPr/>
        </p:nvCxnSpPr>
        <p:spPr>
          <a:xfrm>
            <a:off x="5853173" y="3429000"/>
            <a:ext cx="1205726" cy="1617303"/>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8" idx="1"/>
          </p:cNvCxnSpPr>
          <p:nvPr/>
        </p:nvCxnSpPr>
        <p:spPr>
          <a:xfrm>
            <a:off x="5853173" y="3429000"/>
            <a:ext cx="923546" cy="0"/>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83778" y="4232476"/>
            <a:ext cx="232420" cy="232420"/>
          </a:xfrm>
          <a:prstGeom prst="rect">
            <a:avLst/>
          </a:prstGeom>
        </p:spPr>
      </p:pic>
      <p:cxnSp>
        <p:nvCxnSpPr>
          <p:cNvPr id="33" name="直接箭头连接符 32"/>
          <p:cNvCxnSpPr>
            <a:stCxn id="36" idx="3"/>
          </p:cNvCxnSpPr>
          <p:nvPr/>
        </p:nvCxnSpPr>
        <p:spPr>
          <a:xfrm flipV="1">
            <a:off x="7316198" y="3501851"/>
            <a:ext cx="1230606" cy="846835"/>
          </a:xfrm>
          <a:prstGeom prst="straightConnector1">
            <a:avLst/>
          </a:prstGeom>
          <a:ln w="19050">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8" idx="3"/>
          </p:cNvCxnSpPr>
          <p:nvPr/>
        </p:nvCxnSpPr>
        <p:spPr>
          <a:xfrm>
            <a:off x="7316198" y="2571814"/>
            <a:ext cx="1230606" cy="813827"/>
          </a:xfrm>
          <a:prstGeom prst="straightConnector1">
            <a:avLst/>
          </a:prstGeom>
          <a:ln w="19050">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7659102" y="2679167"/>
            <a:ext cx="1268083" cy="307777"/>
          </a:xfrm>
          <a:prstGeom prst="rect">
            <a:avLst/>
          </a:prstGeom>
          <a:noFill/>
        </p:spPr>
        <p:txBody>
          <a:bodyPr wrap="square" rtlCol="0">
            <a:sp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capture</a:t>
            </a:r>
            <a:endParaRPr lang="en-US" sz="14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44" name="文本框 43"/>
          <p:cNvSpPr txBox="1"/>
          <p:nvPr/>
        </p:nvSpPr>
        <p:spPr>
          <a:xfrm>
            <a:off x="7696954" y="3834994"/>
            <a:ext cx="1268083" cy="307777"/>
          </a:xfrm>
          <a:prstGeom prst="rect">
            <a:avLst/>
          </a:prstGeom>
          <a:noFill/>
        </p:spPr>
        <p:txBody>
          <a:bodyPr wrap="square" rtlCol="0">
            <a:sp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capture</a:t>
            </a:r>
            <a:endParaRPr lang="en-US" sz="1400" dirty="0" smtClean="0">
              <a:latin typeface="Arial" panose="020B0604020202020204" pitchFamily="34" charset="0"/>
              <a:ea typeface="微软雅黑" panose="020B0503020204020204" pitchFamily="34" charset="-122"/>
              <a:cs typeface="Arial" panose="020B0604020202020204" pitchFamily="34" charset="0"/>
            </a:endParaRPr>
          </a:p>
        </p:txBody>
      </p:sp>
      <p:cxnSp>
        <p:nvCxnSpPr>
          <p:cNvPr id="41" name="直接箭头连接符 40"/>
          <p:cNvCxnSpPr/>
          <p:nvPr/>
        </p:nvCxnSpPr>
        <p:spPr>
          <a:xfrm>
            <a:off x="3813535" y="3428999"/>
            <a:ext cx="889870"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6707707" y="996653"/>
            <a:ext cx="702383" cy="307777"/>
          </a:xfrm>
          <a:prstGeom prst="rect">
            <a:avLst/>
          </a:prstGeom>
          <a:noFill/>
        </p:spPr>
        <p:txBody>
          <a:bodyPr wrap="square" rtlCol="0">
            <a:sp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AR1</a:t>
            </a:r>
            <a:endParaRPr lang="en-US" sz="14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49" name="文本框 48"/>
          <p:cNvSpPr txBox="1"/>
          <p:nvPr/>
        </p:nvSpPr>
        <p:spPr>
          <a:xfrm>
            <a:off x="6707706" y="5521575"/>
            <a:ext cx="702383" cy="307777"/>
          </a:xfrm>
          <a:prstGeom prst="rect">
            <a:avLst/>
          </a:prstGeom>
          <a:noFill/>
        </p:spPr>
        <p:txBody>
          <a:bodyPr wrap="square" rtlCol="0">
            <a:sp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AR2</a:t>
            </a:r>
            <a:endParaRPr lang="en-US" sz="14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50" name="文本框 49"/>
          <p:cNvSpPr txBox="1"/>
          <p:nvPr/>
        </p:nvSpPr>
        <p:spPr>
          <a:xfrm>
            <a:off x="7291319" y="3253587"/>
            <a:ext cx="702383" cy="307777"/>
          </a:xfrm>
          <a:prstGeom prst="rect">
            <a:avLst/>
          </a:prstGeom>
          <a:noFill/>
        </p:spPr>
        <p:txBody>
          <a:bodyPr wrap="square" rtlCol="0">
            <a:sp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AR3</a:t>
            </a:r>
            <a:endParaRPr lang="en-US" sz="14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45" name="文本框 44"/>
          <p:cNvSpPr txBox="1"/>
          <p:nvPr/>
        </p:nvSpPr>
        <p:spPr>
          <a:xfrm>
            <a:off x="4990027" y="3924699"/>
            <a:ext cx="998927" cy="307777"/>
          </a:xfrm>
          <a:prstGeom prst="rect">
            <a:avLst/>
          </a:prstGeom>
          <a:noFill/>
        </p:spPr>
        <p:txBody>
          <a:bodyPr wrap="non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Virtual</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Box</a:t>
            </a:r>
            <a:endParaRPr lang="en-US" sz="1600" dirty="0" smtClean="0">
              <a:latin typeface="Arial" panose="020B0604020202020204" pitchFamily="34" charset="0"/>
              <a:ea typeface="微软雅黑" panose="020B0503020204020204" pitchFamily="34" charset="-122"/>
              <a:cs typeface="Arial" panose="020B0604020202020204" pitchFamily="34" charset="0"/>
            </a:endParaRPr>
          </a:p>
        </p:txBody>
      </p:sp>
      <p:cxnSp>
        <p:nvCxnSpPr>
          <p:cNvPr id="47" name="直接箭头连接符 46"/>
          <p:cNvCxnSpPr>
            <a:stCxn id="5124" idx="0"/>
            <a:endCxn id="7" idx="1"/>
          </p:cNvCxnSpPr>
          <p:nvPr/>
        </p:nvCxnSpPr>
        <p:spPr>
          <a:xfrm flipV="1">
            <a:off x="2509489" y="1589626"/>
            <a:ext cx="4267230" cy="1448272"/>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5124" idx="2"/>
            <a:endCxn id="9" idx="1"/>
          </p:cNvCxnSpPr>
          <p:nvPr/>
        </p:nvCxnSpPr>
        <p:spPr>
          <a:xfrm>
            <a:off x="2509489" y="4004271"/>
            <a:ext cx="4267230" cy="1264103"/>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4435355" y="1898187"/>
            <a:ext cx="415498" cy="369332"/>
          </a:xfrm>
          <a:prstGeom prst="rect">
            <a:avLst/>
          </a:prstGeom>
        </p:spPr>
        <p:txBody>
          <a:bodyPr wrap="none">
            <a:spAutoFit/>
          </a:bodyPr>
          <a:lstStyle/>
          <a:p>
            <a:r>
              <a:rPr lang="en-US" dirty="0">
                <a:latin typeface="Arial" panose="020B0604020202020204" pitchFamily="34" charset="0"/>
                <a:ea typeface="微软雅黑" panose="020B0503020204020204" pitchFamily="34" charset="-122"/>
                <a:cs typeface="Arial" panose="020B0604020202020204" pitchFamily="34" charset="0"/>
              </a:rPr>
              <a:t>①</a:t>
            </a:r>
            <a:endParaRPr lang="en-US" dirty="0"/>
          </a:p>
        </p:txBody>
      </p:sp>
      <p:sp>
        <p:nvSpPr>
          <p:cNvPr id="54" name="矩形 53"/>
          <p:cNvSpPr/>
          <p:nvPr/>
        </p:nvSpPr>
        <p:spPr>
          <a:xfrm>
            <a:off x="4059818" y="3037898"/>
            <a:ext cx="415498" cy="369332"/>
          </a:xfrm>
          <a:prstGeom prst="rect">
            <a:avLst/>
          </a:prstGeom>
        </p:spPr>
        <p:txBody>
          <a:bodyPr wrap="none">
            <a:spAutoFit/>
          </a:bodyPr>
          <a:lstStyle/>
          <a:p>
            <a:r>
              <a:rPr lang="en-US" dirty="0">
                <a:latin typeface="Arial" panose="020B0604020202020204" pitchFamily="34" charset="0"/>
                <a:ea typeface="微软雅黑" panose="020B0503020204020204" pitchFamily="34" charset="-122"/>
                <a:cs typeface="Arial" panose="020B0604020202020204" pitchFamily="34" charset="0"/>
              </a:rPr>
              <a:t>②</a:t>
            </a:r>
            <a:endParaRPr lang="en-US" dirty="0"/>
          </a:p>
        </p:txBody>
      </p:sp>
      <p:sp>
        <p:nvSpPr>
          <p:cNvPr id="55" name="矩形 54"/>
          <p:cNvSpPr/>
          <p:nvPr/>
        </p:nvSpPr>
        <p:spPr>
          <a:xfrm>
            <a:off x="6054136" y="2379474"/>
            <a:ext cx="415498" cy="369332"/>
          </a:xfrm>
          <a:prstGeom prst="rect">
            <a:avLst/>
          </a:prstGeom>
        </p:spPr>
        <p:txBody>
          <a:bodyPr wrap="none">
            <a:spAutoFit/>
          </a:bodyPr>
          <a:lstStyle/>
          <a:p>
            <a:r>
              <a:rPr lang="en-US" dirty="0">
                <a:latin typeface="Arial" panose="020B0604020202020204" pitchFamily="34" charset="0"/>
                <a:ea typeface="微软雅黑" panose="020B0503020204020204" pitchFamily="34" charset="-122"/>
                <a:cs typeface="Arial" panose="020B0604020202020204" pitchFamily="34" charset="0"/>
              </a:rPr>
              <a:t>③</a:t>
            </a:r>
            <a:endParaRPr lang="en-US" dirty="0"/>
          </a:p>
        </p:txBody>
      </p:sp>
    </p:spTree>
    <p:extLst>
      <p:ext uri="{BB962C8B-B14F-4D97-AF65-F5344CB8AC3E}">
        <p14:creationId xmlns:p14="http://schemas.microsoft.com/office/powerpoint/2010/main" val="2345200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55" descr="图片234"/>
          <p:cNvPicPr>
            <a:picLocks noChangeAspect="1" noChangeArrowheads="1"/>
          </p:cNvPicPr>
          <p:nvPr/>
        </p:nvPicPr>
        <p:blipFill>
          <a:blip r:embed="rId2" cstate="print"/>
          <a:srcRect/>
          <a:stretch>
            <a:fillRect/>
          </a:stretch>
        </p:blipFill>
        <p:spPr bwMode="auto">
          <a:xfrm>
            <a:off x="2512435" y="3275530"/>
            <a:ext cx="476086" cy="374671"/>
          </a:xfrm>
          <a:prstGeom prst="rect">
            <a:avLst/>
          </a:prstGeom>
          <a:noFill/>
        </p:spPr>
      </p:pic>
      <p:pic>
        <p:nvPicPr>
          <p:cNvPr id="4" name="Picture 455" descr="图片234"/>
          <p:cNvPicPr>
            <a:picLocks noChangeAspect="1" noChangeArrowheads="1"/>
          </p:cNvPicPr>
          <p:nvPr/>
        </p:nvPicPr>
        <p:blipFill>
          <a:blip r:embed="rId2" cstate="print"/>
          <a:srcRect/>
          <a:stretch>
            <a:fillRect/>
          </a:stretch>
        </p:blipFill>
        <p:spPr bwMode="auto">
          <a:xfrm>
            <a:off x="9232960" y="3275531"/>
            <a:ext cx="476086" cy="374671"/>
          </a:xfrm>
          <a:prstGeom prst="rect">
            <a:avLst/>
          </a:prstGeom>
          <a:noFill/>
        </p:spPr>
      </p:pic>
      <p:sp>
        <p:nvSpPr>
          <p:cNvPr id="5" name="圆柱形 4"/>
          <p:cNvSpPr/>
          <p:nvPr/>
        </p:nvSpPr>
        <p:spPr>
          <a:xfrm rot="5400000">
            <a:off x="6055706" y="572016"/>
            <a:ext cx="110067" cy="5781702"/>
          </a:xfrm>
          <a:prstGeom prst="can">
            <a:avLst/>
          </a:prstGeom>
          <a:solidFill>
            <a:schemeClr val="accent3">
              <a:lumMod val="20000"/>
              <a:lumOff val="80000"/>
            </a:schemeClr>
          </a:solidFill>
          <a:ln w="28575">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chemeClr val="dk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6" name="文本框 5"/>
          <p:cNvSpPr txBox="1"/>
          <p:nvPr/>
        </p:nvSpPr>
        <p:spPr>
          <a:xfrm>
            <a:off x="2414962" y="3650201"/>
            <a:ext cx="671032" cy="276999"/>
          </a:xfrm>
          <a:prstGeom prst="rect">
            <a:avLst/>
          </a:prstGeom>
          <a:noFill/>
        </p:spPr>
        <p:txBody>
          <a:bodyPr wrap="square" rtlCol="0">
            <a:spAutoFit/>
          </a:bodyPr>
          <a:lstStyle/>
          <a:p>
            <a:pPr algn="ctr"/>
            <a:r>
              <a:rPr lang="en-US" altLang="zh-CN" sz="1200" dirty="0" smtClean="0">
                <a:latin typeface="Arial" panose="020B0604020202020204" pitchFamily="34" charset="0"/>
                <a:ea typeface="微软雅黑" panose="020B0503020204020204" pitchFamily="34" charset="-122"/>
                <a:cs typeface="Arial" panose="020B0604020202020204" pitchFamily="34" charset="0"/>
              </a:rPr>
              <a:t>VTEP</a:t>
            </a:r>
            <a:endParaRPr lang="zh-CN" altLang="en-US" sz="1200" dirty="0" err="1" smtClean="0">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9135487" y="3650200"/>
            <a:ext cx="671032" cy="276999"/>
          </a:xfrm>
          <a:prstGeom prst="rect">
            <a:avLst/>
          </a:prstGeom>
          <a:noFill/>
        </p:spPr>
        <p:txBody>
          <a:bodyPr wrap="square" rtlCol="0">
            <a:spAutoFit/>
          </a:bodyPr>
          <a:lstStyle/>
          <a:p>
            <a:pPr algn="ctr"/>
            <a:r>
              <a:rPr lang="en-US" altLang="zh-CN" sz="1200" dirty="0" smtClean="0">
                <a:latin typeface="Arial" panose="020B0604020202020204" pitchFamily="34" charset="0"/>
                <a:ea typeface="微软雅黑" panose="020B0503020204020204" pitchFamily="34" charset="-122"/>
                <a:cs typeface="Arial" panose="020B0604020202020204" pitchFamily="34" charset="0"/>
              </a:rPr>
              <a:t>VTEP</a:t>
            </a:r>
            <a:endParaRPr lang="zh-CN" altLang="en-US" sz="1200" dirty="0" err="1" smtClean="0">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7"/>
          <p:cNvSpPr txBox="1"/>
          <p:nvPr/>
        </p:nvSpPr>
        <p:spPr>
          <a:xfrm>
            <a:off x="6084356" y="3599610"/>
            <a:ext cx="1165255" cy="276999"/>
          </a:xfrm>
          <a:prstGeom prst="rect">
            <a:avLst/>
          </a:prstGeom>
          <a:noFill/>
        </p:spPr>
        <p:txBody>
          <a:bodyPr wrap="none" rtlCol="0">
            <a:spAutoFit/>
          </a:bodyPr>
          <a:lstStyle/>
          <a:p>
            <a:pPr algn="l"/>
            <a:r>
              <a:rPr lang="en-US" altLang="zh-CN" sz="1200" dirty="0" smtClean="0">
                <a:latin typeface="Arial" panose="020B0604020202020204" pitchFamily="34" charset="0"/>
                <a:ea typeface="微软雅黑" panose="020B0503020204020204" pitchFamily="34" charset="-122"/>
                <a:cs typeface="Arial" panose="020B0604020202020204" pitchFamily="34" charset="0"/>
              </a:rPr>
              <a:t>VxLAN Tunnel</a:t>
            </a:r>
            <a:endParaRPr lang="zh-CN" altLang="en-US" sz="1200" dirty="0" err="1" smtClean="0">
              <a:latin typeface="Arial" panose="020B0604020202020204" pitchFamily="34" charset="0"/>
              <a:ea typeface="微软雅黑" panose="020B0503020204020204" pitchFamily="34" charset="-122"/>
              <a:cs typeface="Arial" panose="020B0604020202020204" pitchFamily="34" charset="0"/>
            </a:endParaRPr>
          </a:p>
        </p:txBody>
      </p:sp>
      <p:pic>
        <p:nvPicPr>
          <p:cNvPr id="9" name="Picture 455" descr="图片234"/>
          <p:cNvPicPr>
            <a:picLocks noChangeAspect="1" noChangeArrowheads="1"/>
          </p:cNvPicPr>
          <p:nvPr/>
        </p:nvPicPr>
        <p:blipFill>
          <a:blip r:embed="rId2" cstate="print"/>
          <a:srcRect/>
          <a:stretch>
            <a:fillRect/>
          </a:stretch>
        </p:blipFill>
        <p:spPr bwMode="auto">
          <a:xfrm>
            <a:off x="5857957" y="845597"/>
            <a:ext cx="476086" cy="374671"/>
          </a:xfrm>
          <a:prstGeom prst="rect">
            <a:avLst/>
          </a:prstGeom>
          <a:noFill/>
        </p:spPr>
      </p:pic>
      <p:sp>
        <p:nvSpPr>
          <p:cNvPr id="10" name="文本框 9"/>
          <p:cNvSpPr txBox="1"/>
          <p:nvPr/>
        </p:nvSpPr>
        <p:spPr>
          <a:xfrm>
            <a:off x="5760484" y="1220268"/>
            <a:ext cx="671032" cy="276999"/>
          </a:xfrm>
          <a:prstGeom prst="rect">
            <a:avLst/>
          </a:prstGeom>
          <a:noFill/>
        </p:spPr>
        <p:txBody>
          <a:bodyPr wrap="square" rtlCol="0">
            <a:spAutoFit/>
          </a:bodyPr>
          <a:lstStyle/>
          <a:p>
            <a:pPr algn="ctr"/>
            <a:r>
              <a:rPr lang="en-US" altLang="zh-CN" sz="1200" dirty="0" smtClean="0">
                <a:latin typeface="Arial" panose="020B0604020202020204" pitchFamily="34" charset="0"/>
                <a:ea typeface="微软雅黑" panose="020B0503020204020204" pitchFamily="34" charset="-122"/>
                <a:cs typeface="Arial" panose="020B0604020202020204" pitchFamily="34" charset="0"/>
              </a:rPr>
              <a:t>VTEP</a:t>
            </a:r>
            <a:endParaRPr lang="zh-CN" altLang="en-US" sz="1200" dirty="0" err="1" smtClean="0">
              <a:latin typeface="Arial" panose="020B0604020202020204" pitchFamily="34" charset="0"/>
              <a:ea typeface="微软雅黑" panose="020B0503020204020204" pitchFamily="34" charset="-122"/>
              <a:cs typeface="Arial" panose="020B0604020202020204" pitchFamily="34" charset="0"/>
            </a:endParaRPr>
          </a:p>
        </p:txBody>
      </p:sp>
      <p:sp>
        <p:nvSpPr>
          <p:cNvPr id="11" name="圆柱形 10"/>
          <p:cNvSpPr/>
          <p:nvPr/>
        </p:nvSpPr>
        <p:spPr>
          <a:xfrm rot="3300000">
            <a:off x="4352875" y="631744"/>
            <a:ext cx="111168" cy="3151023"/>
          </a:xfrm>
          <a:prstGeom prst="can">
            <a:avLst/>
          </a:prstGeom>
          <a:solidFill>
            <a:schemeClr val="accent3">
              <a:lumMod val="20000"/>
              <a:lumOff val="80000"/>
            </a:schemeClr>
          </a:solidFill>
          <a:ln w="28575">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chemeClr val="dk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rot="19497024">
            <a:off x="3656522" y="1921960"/>
            <a:ext cx="1165255" cy="276999"/>
          </a:xfrm>
          <a:prstGeom prst="rect">
            <a:avLst/>
          </a:prstGeom>
          <a:noFill/>
        </p:spPr>
        <p:txBody>
          <a:bodyPr wrap="none" rtlCol="0">
            <a:spAutoFit/>
          </a:bodyPr>
          <a:lstStyle/>
          <a:p>
            <a:pPr algn="l"/>
            <a:r>
              <a:rPr lang="en-US" altLang="zh-CN" sz="1200" dirty="0" smtClean="0">
                <a:latin typeface="Arial" panose="020B0604020202020204" pitchFamily="34" charset="0"/>
                <a:ea typeface="微软雅黑" panose="020B0503020204020204" pitchFamily="34" charset="-122"/>
                <a:cs typeface="Arial" panose="020B0604020202020204" pitchFamily="34" charset="0"/>
              </a:rPr>
              <a:t>VxLAN Tunnel</a:t>
            </a:r>
            <a:endParaRPr lang="zh-CN" altLang="en-US" sz="1200" dirty="0" err="1" smtClean="0">
              <a:latin typeface="Arial" panose="020B0604020202020204" pitchFamily="34" charset="0"/>
              <a:ea typeface="微软雅黑" panose="020B0503020204020204" pitchFamily="34" charset="-122"/>
              <a:cs typeface="Arial" panose="020B0604020202020204" pitchFamily="34" charset="0"/>
            </a:endParaRPr>
          </a:p>
        </p:txBody>
      </p:sp>
      <p:sp>
        <p:nvSpPr>
          <p:cNvPr id="13" name="圆柱形 12"/>
          <p:cNvSpPr/>
          <p:nvPr/>
        </p:nvSpPr>
        <p:spPr>
          <a:xfrm rot="7500000">
            <a:off x="7795870" y="593964"/>
            <a:ext cx="111168" cy="3151023"/>
          </a:xfrm>
          <a:prstGeom prst="can">
            <a:avLst/>
          </a:prstGeom>
          <a:solidFill>
            <a:schemeClr val="accent3">
              <a:lumMod val="20000"/>
              <a:lumOff val="80000"/>
            </a:schemeClr>
          </a:solidFill>
          <a:ln w="28575">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chemeClr val="dk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p:cNvSpPr txBox="1"/>
          <p:nvPr/>
        </p:nvSpPr>
        <p:spPr>
          <a:xfrm rot="2052051">
            <a:off x="7566918" y="1916022"/>
            <a:ext cx="1165255" cy="276999"/>
          </a:xfrm>
          <a:prstGeom prst="rect">
            <a:avLst/>
          </a:prstGeom>
          <a:noFill/>
        </p:spPr>
        <p:txBody>
          <a:bodyPr wrap="none" rtlCol="0">
            <a:spAutoFit/>
          </a:bodyPr>
          <a:lstStyle/>
          <a:p>
            <a:pPr algn="l"/>
            <a:r>
              <a:rPr lang="en-US" altLang="zh-CN" sz="1200" dirty="0" smtClean="0">
                <a:latin typeface="Arial" panose="020B0604020202020204" pitchFamily="34" charset="0"/>
                <a:ea typeface="微软雅黑" panose="020B0503020204020204" pitchFamily="34" charset="-122"/>
                <a:cs typeface="Arial" panose="020B0604020202020204" pitchFamily="34" charset="0"/>
              </a:rPr>
              <a:t>VxLAN Tunnel</a:t>
            </a:r>
            <a:endParaRPr lang="zh-CN" altLang="en-US" sz="1200" dirty="0" err="1" smtClean="0">
              <a:latin typeface="Arial" panose="020B0604020202020204" pitchFamily="34" charset="0"/>
              <a:ea typeface="微软雅黑" panose="020B0503020204020204" pitchFamily="34" charset="-122"/>
              <a:cs typeface="Arial" panose="020B0604020202020204" pitchFamily="34" charset="0"/>
            </a:endParaRPr>
          </a:p>
        </p:txBody>
      </p:sp>
      <p:pic>
        <p:nvPicPr>
          <p:cNvPr id="16" name="Picture 455" descr="图片234"/>
          <p:cNvPicPr>
            <a:picLocks noChangeAspect="1" noChangeArrowheads="1"/>
          </p:cNvPicPr>
          <p:nvPr/>
        </p:nvPicPr>
        <p:blipFill>
          <a:blip r:embed="rId2" cstate="print"/>
          <a:srcRect/>
          <a:stretch>
            <a:fillRect/>
          </a:stretch>
        </p:blipFill>
        <p:spPr bwMode="auto">
          <a:xfrm>
            <a:off x="5857957" y="5671597"/>
            <a:ext cx="476086" cy="374671"/>
          </a:xfrm>
          <a:prstGeom prst="rect">
            <a:avLst/>
          </a:prstGeom>
          <a:noFill/>
        </p:spPr>
      </p:pic>
      <p:sp>
        <p:nvSpPr>
          <p:cNvPr id="17" name="圆柱形 16"/>
          <p:cNvSpPr/>
          <p:nvPr/>
        </p:nvSpPr>
        <p:spPr>
          <a:xfrm rot="3300000">
            <a:off x="7798901" y="3281084"/>
            <a:ext cx="111168" cy="3151023"/>
          </a:xfrm>
          <a:prstGeom prst="can">
            <a:avLst/>
          </a:prstGeom>
          <a:solidFill>
            <a:schemeClr val="accent3">
              <a:lumMod val="20000"/>
              <a:lumOff val="80000"/>
            </a:schemeClr>
          </a:solidFill>
          <a:ln w="28575">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chemeClr val="dk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18" name="圆柱形 17"/>
          <p:cNvSpPr/>
          <p:nvPr/>
        </p:nvSpPr>
        <p:spPr>
          <a:xfrm rot="7500000">
            <a:off x="4352876" y="3276745"/>
            <a:ext cx="111168" cy="3151023"/>
          </a:xfrm>
          <a:prstGeom prst="can">
            <a:avLst/>
          </a:prstGeom>
          <a:solidFill>
            <a:schemeClr val="accent3">
              <a:lumMod val="20000"/>
              <a:lumOff val="80000"/>
            </a:schemeClr>
          </a:solidFill>
          <a:ln w="28575">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solidFill>
                <a:schemeClr val="dk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19" name="文本框 18"/>
          <p:cNvSpPr txBox="1"/>
          <p:nvPr/>
        </p:nvSpPr>
        <p:spPr>
          <a:xfrm>
            <a:off x="6277627" y="874710"/>
            <a:ext cx="985284" cy="276999"/>
          </a:xfrm>
          <a:prstGeom prst="rect">
            <a:avLst/>
          </a:prstGeom>
          <a:noFill/>
        </p:spPr>
        <p:txBody>
          <a:bodyPr wrap="square" rtlCol="0">
            <a:spAutoFit/>
          </a:bodyPr>
          <a:lstStyle/>
          <a:p>
            <a:pPr algn="ctr"/>
            <a:r>
              <a:rPr lang="en-US" altLang="zh-CN" sz="1200" dirty="0" smtClean="0">
                <a:latin typeface="Arial" panose="020B0604020202020204" pitchFamily="34" charset="0"/>
                <a:ea typeface="微软雅黑" panose="020B0503020204020204" pitchFamily="34" charset="-122"/>
                <a:cs typeface="Arial" panose="020B0604020202020204" pitchFamily="34" charset="0"/>
              </a:rPr>
              <a:t>BGP RR</a:t>
            </a:r>
            <a:endParaRPr lang="zh-CN" altLang="en-US" sz="1200" dirty="0" err="1" smtClean="0">
              <a:latin typeface="Arial" panose="020B0604020202020204" pitchFamily="34" charset="0"/>
              <a:ea typeface="微软雅黑" panose="020B0503020204020204" pitchFamily="34" charset="-122"/>
              <a:cs typeface="Arial" panose="020B0604020202020204" pitchFamily="34" charset="0"/>
            </a:endParaRPr>
          </a:p>
        </p:txBody>
      </p:sp>
      <p:sp>
        <p:nvSpPr>
          <p:cNvPr id="20" name="文本框 19"/>
          <p:cNvSpPr txBox="1"/>
          <p:nvPr/>
        </p:nvSpPr>
        <p:spPr>
          <a:xfrm rot="19497024">
            <a:off x="7563702" y="4859972"/>
            <a:ext cx="1165255" cy="276999"/>
          </a:xfrm>
          <a:prstGeom prst="rect">
            <a:avLst/>
          </a:prstGeom>
          <a:noFill/>
        </p:spPr>
        <p:txBody>
          <a:bodyPr wrap="none" rtlCol="0">
            <a:spAutoFit/>
          </a:bodyPr>
          <a:lstStyle/>
          <a:p>
            <a:pPr algn="l"/>
            <a:r>
              <a:rPr lang="en-US" altLang="zh-CN" sz="1200" dirty="0" smtClean="0">
                <a:latin typeface="Arial" panose="020B0604020202020204" pitchFamily="34" charset="0"/>
                <a:ea typeface="微软雅黑" panose="020B0503020204020204" pitchFamily="34" charset="-122"/>
                <a:cs typeface="Arial" panose="020B0604020202020204" pitchFamily="34" charset="0"/>
              </a:rPr>
              <a:t>VxLAN Tunnel</a:t>
            </a:r>
            <a:endParaRPr lang="zh-CN" altLang="en-US" sz="1200" dirty="0" err="1" smtClean="0">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20"/>
          <p:cNvSpPr txBox="1"/>
          <p:nvPr/>
        </p:nvSpPr>
        <p:spPr>
          <a:xfrm rot="2052051">
            <a:off x="3653307" y="4854035"/>
            <a:ext cx="1165255" cy="276999"/>
          </a:xfrm>
          <a:prstGeom prst="rect">
            <a:avLst/>
          </a:prstGeom>
          <a:noFill/>
        </p:spPr>
        <p:txBody>
          <a:bodyPr wrap="none" rtlCol="0">
            <a:spAutoFit/>
          </a:bodyPr>
          <a:lstStyle/>
          <a:p>
            <a:pPr algn="l"/>
            <a:r>
              <a:rPr lang="en-US" altLang="zh-CN" sz="1200" dirty="0" smtClean="0">
                <a:latin typeface="Arial" panose="020B0604020202020204" pitchFamily="34" charset="0"/>
                <a:ea typeface="微软雅黑" panose="020B0503020204020204" pitchFamily="34" charset="-122"/>
                <a:cs typeface="Arial" panose="020B0604020202020204" pitchFamily="34" charset="0"/>
              </a:rPr>
              <a:t>VxLAN Tunnel</a:t>
            </a:r>
            <a:endParaRPr lang="zh-CN" altLang="en-US" sz="1200" dirty="0" err="1" smtClean="0">
              <a:latin typeface="Arial" panose="020B0604020202020204" pitchFamily="34" charset="0"/>
              <a:ea typeface="微软雅黑" panose="020B0503020204020204" pitchFamily="34" charset="-122"/>
              <a:cs typeface="Arial" panose="020B0604020202020204" pitchFamily="34" charset="0"/>
            </a:endParaRPr>
          </a:p>
        </p:txBody>
      </p:sp>
      <p:cxnSp>
        <p:nvCxnSpPr>
          <p:cNvPr id="23" name="直接箭头连接符 22"/>
          <p:cNvCxnSpPr/>
          <p:nvPr/>
        </p:nvCxnSpPr>
        <p:spPr>
          <a:xfrm flipV="1">
            <a:off x="3380537" y="1482121"/>
            <a:ext cx="2294467" cy="1628419"/>
          </a:xfrm>
          <a:prstGeom prst="straightConnector1">
            <a:avLst/>
          </a:prstGeom>
          <a:ln w="127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rot="19438581">
            <a:off x="4033080" y="2198032"/>
            <a:ext cx="1316780" cy="276999"/>
          </a:xfrm>
          <a:prstGeom prst="rect">
            <a:avLst/>
          </a:prstGeom>
          <a:noFill/>
        </p:spPr>
        <p:txBody>
          <a:bodyPr wrap="square" rtlCol="0">
            <a:spAutoFit/>
          </a:bodyPr>
          <a:lstStyle/>
          <a:p>
            <a:pPr algn="ctr"/>
            <a:r>
              <a:rPr lang="en-US" altLang="zh-CN" sz="1200" dirty="0" smtClean="0">
                <a:latin typeface="Arial" panose="020B0604020202020204" pitchFamily="34" charset="0"/>
                <a:ea typeface="微软雅黑" panose="020B0503020204020204" pitchFamily="34" charset="-122"/>
                <a:cs typeface="Arial" panose="020B0604020202020204" pitchFamily="34" charset="0"/>
              </a:rPr>
              <a:t>BGP EVPN</a:t>
            </a:r>
            <a:endParaRPr lang="zh-CN" altLang="en-US" sz="1200" dirty="0" err="1" smtClean="0">
              <a:latin typeface="Arial" panose="020B0604020202020204" pitchFamily="34" charset="0"/>
              <a:ea typeface="微软雅黑" panose="020B0503020204020204" pitchFamily="34" charset="-122"/>
              <a:cs typeface="Arial" panose="020B0604020202020204" pitchFamily="34" charset="0"/>
            </a:endParaRPr>
          </a:p>
        </p:txBody>
      </p:sp>
      <p:cxnSp>
        <p:nvCxnSpPr>
          <p:cNvPr id="25" name="直接箭头连接符 24"/>
          <p:cNvCxnSpPr>
            <a:endCxn id="10" idx="2"/>
          </p:cNvCxnSpPr>
          <p:nvPr/>
        </p:nvCxnSpPr>
        <p:spPr>
          <a:xfrm flipH="1" flipV="1">
            <a:off x="6096000" y="1497267"/>
            <a:ext cx="6928" cy="4089130"/>
          </a:xfrm>
          <a:prstGeom prst="straightConnector1">
            <a:avLst/>
          </a:prstGeom>
          <a:ln w="127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rot="5400000">
            <a:off x="5283721" y="2727146"/>
            <a:ext cx="1316780" cy="276999"/>
          </a:xfrm>
          <a:prstGeom prst="rect">
            <a:avLst/>
          </a:prstGeom>
          <a:noFill/>
        </p:spPr>
        <p:txBody>
          <a:bodyPr wrap="square" rtlCol="0">
            <a:spAutoFit/>
          </a:bodyPr>
          <a:lstStyle/>
          <a:p>
            <a:pPr algn="ctr"/>
            <a:r>
              <a:rPr lang="en-US" altLang="zh-CN" sz="1200" dirty="0" smtClean="0">
                <a:latin typeface="Arial" panose="020B0604020202020204" pitchFamily="34" charset="0"/>
                <a:ea typeface="微软雅黑" panose="020B0503020204020204" pitchFamily="34" charset="-122"/>
                <a:cs typeface="Arial" panose="020B0604020202020204" pitchFamily="34" charset="0"/>
              </a:rPr>
              <a:t>BGP EVPN</a:t>
            </a:r>
            <a:endParaRPr lang="zh-CN" altLang="en-US" sz="1200" dirty="0" err="1" smtClean="0">
              <a:latin typeface="Arial" panose="020B0604020202020204" pitchFamily="34" charset="0"/>
              <a:ea typeface="微软雅黑" panose="020B0503020204020204" pitchFamily="34" charset="-122"/>
              <a:cs typeface="Arial" panose="020B0604020202020204" pitchFamily="34" charset="0"/>
            </a:endParaRPr>
          </a:p>
        </p:txBody>
      </p:sp>
      <p:cxnSp>
        <p:nvCxnSpPr>
          <p:cNvPr id="28" name="直接箭头连接符 27"/>
          <p:cNvCxnSpPr/>
          <p:nvPr/>
        </p:nvCxnSpPr>
        <p:spPr>
          <a:xfrm flipH="1" flipV="1">
            <a:off x="6544413" y="1464977"/>
            <a:ext cx="2406888" cy="1691487"/>
          </a:xfrm>
          <a:prstGeom prst="straightConnector1">
            <a:avLst/>
          </a:prstGeom>
          <a:ln w="127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rot="2098018">
            <a:off x="6833958" y="2156730"/>
            <a:ext cx="1316780" cy="276999"/>
          </a:xfrm>
          <a:prstGeom prst="rect">
            <a:avLst/>
          </a:prstGeom>
          <a:noFill/>
        </p:spPr>
        <p:txBody>
          <a:bodyPr wrap="square" rtlCol="0">
            <a:spAutoFit/>
          </a:bodyPr>
          <a:lstStyle/>
          <a:p>
            <a:pPr algn="ctr"/>
            <a:r>
              <a:rPr lang="en-US" altLang="zh-CN" sz="1200" dirty="0" smtClean="0">
                <a:latin typeface="Arial" panose="020B0604020202020204" pitchFamily="34" charset="0"/>
                <a:ea typeface="微软雅黑" panose="020B0503020204020204" pitchFamily="34" charset="-122"/>
                <a:cs typeface="Arial" panose="020B0604020202020204" pitchFamily="34" charset="0"/>
              </a:rPr>
              <a:t>BGP EVPN</a:t>
            </a:r>
            <a:endParaRPr lang="zh-CN" altLang="en-US" sz="1200" dirty="0" err="1" smtClean="0">
              <a:latin typeface="Arial" panose="020B0604020202020204" pitchFamily="34" charset="0"/>
              <a:ea typeface="微软雅黑" panose="020B0503020204020204" pitchFamily="34" charset="-122"/>
              <a:cs typeface="Arial" panose="020B0604020202020204" pitchFamily="34" charset="0"/>
            </a:endParaRPr>
          </a:p>
        </p:txBody>
      </p:sp>
      <p:sp>
        <p:nvSpPr>
          <p:cNvPr id="33" name="文本框 32"/>
          <p:cNvSpPr txBox="1"/>
          <p:nvPr/>
        </p:nvSpPr>
        <p:spPr>
          <a:xfrm>
            <a:off x="5787041" y="6046268"/>
            <a:ext cx="671032" cy="276999"/>
          </a:xfrm>
          <a:prstGeom prst="rect">
            <a:avLst/>
          </a:prstGeom>
          <a:noFill/>
        </p:spPr>
        <p:txBody>
          <a:bodyPr wrap="square" rtlCol="0">
            <a:spAutoFit/>
          </a:bodyPr>
          <a:lstStyle/>
          <a:p>
            <a:pPr algn="ctr"/>
            <a:r>
              <a:rPr lang="en-US" altLang="zh-CN" sz="1200" dirty="0" smtClean="0">
                <a:latin typeface="Arial" panose="020B0604020202020204" pitchFamily="34" charset="0"/>
                <a:ea typeface="微软雅黑" panose="020B0503020204020204" pitchFamily="34" charset="-122"/>
                <a:cs typeface="Arial" panose="020B0604020202020204" pitchFamily="34" charset="0"/>
              </a:rPr>
              <a:t>VTEP</a:t>
            </a:r>
            <a:endParaRPr lang="zh-CN" altLang="en-US" sz="1200" dirty="0" err="1" smtClean="0">
              <a:latin typeface="Arial" panose="020B0604020202020204" pitchFamily="34" charset="0"/>
              <a:ea typeface="微软雅黑" panose="020B0503020204020204" pitchFamily="34" charset="-122"/>
              <a:cs typeface="Arial" panose="020B0604020202020204" pitchFamily="34" charset="0"/>
            </a:endParaRPr>
          </a:p>
        </p:txBody>
      </p:sp>
      <p:cxnSp>
        <p:nvCxnSpPr>
          <p:cNvPr id="34" name="直接箭头连接符 33"/>
          <p:cNvCxnSpPr/>
          <p:nvPr/>
        </p:nvCxnSpPr>
        <p:spPr>
          <a:xfrm flipV="1">
            <a:off x="8951301" y="6041845"/>
            <a:ext cx="726383" cy="1"/>
          </a:xfrm>
          <a:prstGeom prst="straightConnector1">
            <a:avLst/>
          </a:prstGeom>
          <a:ln w="127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8448243" y="5705043"/>
            <a:ext cx="1732498" cy="276999"/>
          </a:xfrm>
          <a:prstGeom prst="rect">
            <a:avLst/>
          </a:prstGeom>
          <a:noFill/>
        </p:spPr>
        <p:txBody>
          <a:bodyPr wrap="square" rtlCol="0">
            <a:spAutoFit/>
          </a:bodyPr>
          <a:lstStyle/>
          <a:p>
            <a:pPr algn="ctr"/>
            <a:r>
              <a:rPr lang="en-US" altLang="zh-CN" sz="1200" dirty="0" smtClean="0">
                <a:latin typeface="Arial" panose="020B0604020202020204" pitchFamily="34" charset="0"/>
                <a:ea typeface="微软雅黑" panose="020B0503020204020204" pitchFamily="34" charset="-122"/>
                <a:cs typeface="Arial" panose="020B0604020202020204" pitchFamily="34" charset="0"/>
              </a:rPr>
              <a:t>BGP EVPN Peer</a:t>
            </a:r>
            <a:endParaRPr lang="zh-CN" altLang="en-US" sz="1200" dirty="0" err="1" smtClean="0">
              <a:latin typeface="Arial" panose="020B0604020202020204" pitchFamily="34" charset="0"/>
              <a:ea typeface="微软雅黑" panose="020B0503020204020204" pitchFamily="34" charset="-122"/>
              <a:cs typeface="Arial" panose="020B0604020202020204" pitchFamily="34" charset="0"/>
            </a:endParaRPr>
          </a:p>
        </p:txBody>
      </p:sp>
      <p:sp>
        <p:nvSpPr>
          <p:cNvPr id="30" name="文本框 29">
            <a:extLst>
              <a:ext uri="{FF2B5EF4-FFF2-40B4-BE49-F238E27FC236}">
                <a16:creationId xmlns:a16="http://schemas.microsoft.com/office/drawing/2014/main" id="{6DC546DA-1FC2-4E39-9184-5487A26EDADA}"/>
              </a:ext>
            </a:extLst>
          </p:cNvPr>
          <p:cNvSpPr txBox="1"/>
          <p:nvPr/>
        </p:nvSpPr>
        <p:spPr>
          <a:xfrm>
            <a:off x="531223" y="391886"/>
            <a:ext cx="4557145"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Kubernetes Environment Overview-eNSP Demo</a:t>
            </a:r>
          </a:p>
        </p:txBody>
      </p:sp>
    </p:spTree>
    <p:extLst>
      <p:ext uri="{BB962C8B-B14F-4D97-AF65-F5344CB8AC3E}">
        <p14:creationId xmlns:p14="http://schemas.microsoft.com/office/powerpoint/2010/main" val="2809333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54015" y="730960"/>
            <a:ext cx="10437964" cy="5837626"/>
          </a:xfrm>
          <a:prstGeom prst="rect">
            <a:avLst/>
          </a:prstGeom>
        </p:spPr>
      </p:pic>
      <p:sp>
        <p:nvSpPr>
          <p:cNvPr id="6" name="文本框 5">
            <a:extLst>
              <a:ext uri="{FF2B5EF4-FFF2-40B4-BE49-F238E27FC236}">
                <a16:creationId xmlns:a16="http://schemas.microsoft.com/office/drawing/2014/main" id="{6DC546DA-1FC2-4E39-9184-5487A26EDADA}"/>
              </a:ext>
            </a:extLst>
          </p:cNvPr>
          <p:cNvSpPr txBox="1"/>
          <p:nvPr/>
        </p:nvSpPr>
        <p:spPr>
          <a:xfrm>
            <a:off x="531223" y="391886"/>
            <a:ext cx="4892686"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Kubernetes Environment Overview-Docs Reference</a:t>
            </a:r>
          </a:p>
        </p:txBody>
      </p:sp>
      <p:sp>
        <p:nvSpPr>
          <p:cNvPr id="7" name="矩形 6"/>
          <p:cNvSpPr/>
          <p:nvPr/>
        </p:nvSpPr>
        <p:spPr>
          <a:xfrm>
            <a:off x="1620147" y="6165911"/>
            <a:ext cx="4281941" cy="307777"/>
          </a:xfrm>
          <a:prstGeom prst="rect">
            <a:avLst/>
          </a:prstGeom>
        </p:spPr>
        <p:txBody>
          <a:bodyPr wrap="none">
            <a:spAutoFit/>
          </a:bodyPr>
          <a:lstStyle/>
          <a:p>
            <a:r>
              <a:rPr lang="en-US" sz="1400" dirty="0">
                <a:hlinkClick r:id="rId3"/>
              </a:rPr>
              <a:t>https://</a:t>
            </a:r>
            <a:r>
              <a:rPr lang="en-US" sz="1400" dirty="0" smtClean="0">
                <a:hlinkClick r:id="rId3"/>
              </a:rPr>
              <a:t>support.huawei.com/enterprise/en/index.html</a:t>
            </a:r>
            <a:endParaRPr lang="en-US" sz="1400" dirty="0" smtClean="0"/>
          </a:p>
        </p:txBody>
      </p:sp>
      <p:sp>
        <p:nvSpPr>
          <p:cNvPr id="8" name="文本框 7"/>
          <p:cNvSpPr txBox="1"/>
          <p:nvPr/>
        </p:nvSpPr>
        <p:spPr>
          <a:xfrm>
            <a:off x="1697786" y="6467690"/>
            <a:ext cx="2736193" cy="338554"/>
          </a:xfrm>
          <a:prstGeom prst="rect">
            <a:avLst/>
          </a:prstGeom>
          <a:solidFill>
            <a:schemeClr val="bg1"/>
          </a:solidFill>
        </p:spPr>
        <p:txBody>
          <a:bodyPr wrap="square" rtlCol="0">
            <a:spAutoFit/>
          </a:bodyPr>
          <a:lstStyle/>
          <a:p>
            <a:pPr algn="l"/>
            <a:endParaRPr lang="en-US" sz="1600" dirty="0" err="1" smtClean="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71733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130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469CB9-E597-441E-AD6C-281364A697A5}"/>
              </a:ext>
            </a:extLst>
          </p:cNvPr>
          <p:cNvSpPr/>
          <p:nvPr/>
        </p:nvSpPr>
        <p:spPr>
          <a:xfrm>
            <a:off x="948960" y="677073"/>
            <a:ext cx="1019547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ヒラギノ角ゴ Pro W3"/>
                <a:cs typeface="Arial" panose="020B0604020202020204" pitchFamily="34" charset="0"/>
              </a:rPr>
              <a:t>Copyright </a:t>
            </a:r>
            <a:r>
              <a:rPr kumimoji="0" lang="en-US" altLang="zh-CN" sz="1800" b="1" i="0" u="none" strike="noStrike" kern="1200" cap="none" spc="0" normalizeH="0" baseline="0" noProof="0" dirty="0" smtClean="0">
                <a:ln>
                  <a:noFill/>
                </a:ln>
                <a:solidFill>
                  <a:prstClr val="black"/>
                </a:solidFill>
                <a:effectLst/>
                <a:uLnTx/>
                <a:uFillTx/>
                <a:latin typeface="Arial" panose="020B0604020202020204" pitchFamily="34" charset="0"/>
                <a:ea typeface="ヒラギノ角ゴ Pro W3"/>
                <a:cs typeface="Arial" panose="020B0604020202020204" pitchFamily="34" charset="0"/>
              </a:rPr>
              <a:t>And </a:t>
            </a: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ヒラギノ角ゴ Pro W3"/>
                <a:cs typeface="Arial" panose="020B0604020202020204" pitchFamily="34" charset="0"/>
              </a:rPr>
              <a:t>Confidentiality</a:t>
            </a: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endParaRPr>
          </a:p>
        </p:txBody>
      </p:sp>
      <p:cxnSp>
        <p:nvCxnSpPr>
          <p:cNvPr id="8" name="Straight Connector 26">
            <a:extLst>
              <a:ext uri="{FF2B5EF4-FFF2-40B4-BE49-F238E27FC236}">
                <a16:creationId xmlns:a16="http://schemas.microsoft.com/office/drawing/2014/main" id="{ED510BF6-8D36-4C17-9967-E2A515381E65}"/>
              </a:ext>
            </a:extLst>
          </p:cNvPr>
          <p:cNvCxnSpPr>
            <a:cxnSpLocks/>
          </p:cNvCxnSpPr>
          <p:nvPr/>
        </p:nvCxnSpPr>
        <p:spPr>
          <a:xfrm>
            <a:off x="1057836" y="1122448"/>
            <a:ext cx="100852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0922483-FA06-4E1C-BA58-1840F062CD5E}"/>
              </a:ext>
            </a:extLst>
          </p:cNvPr>
          <p:cNvSpPr/>
          <p:nvPr/>
        </p:nvSpPr>
        <p:spPr>
          <a:xfrm>
            <a:off x="948960" y="1161621"/>
            <a:ext cx="10303045"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All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content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of this material, including text, images, audio,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video,software,programs,tools etc</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are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collected online</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     Visitors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may use the content or services provided in this material for personal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study,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research or appreciation, as well as other non-commercial or non-profit uses, but at the same time comply with the provisions of the Copyright Law and other relevant laws, and may not infringe this information and related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the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legal rights of the right holder. In addition, any use of any content or service of this material for other purposes requires the written permission of the person and payment</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endParaRPr>
          </a:p>
        </p:txBody>
      </p:sp>
      <p:sp>
        <p:nvSpPr>
          <p:cNvPr id="14" name="文本框 13">
            <a:extLst>
              <a:ext uri="{FF2B5EF4-FFF2-40B4-BE49-F238E27FC236}">
                <a16:creationId xmlns:a16="http://schemas.microsoft.com/office/drawing/2014/main" id="{63678A4E-925D-45A3-A82B-DD04854D0B67}"/>
              </a:ext>
            </a:extLst>
          </p:cNvPr>
          <p:cNvSpPr txBox="1"/>
          <p:nvPr/>
        </p:nvSpPr>
        <p:spPr>
          <a:xfrm>
            <a:off x="1057836" y="5943190"/>
            <a:ext cx="1020443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rPr>
              <a:t>All </a:t>
            </a:r>
            <a:r>
              <a:rPr kumimoji="0" lang="en-US" altLang="zh-CN" sz="1400" b="0" i="0" u="none" strike="noStrike" kern="1200" cap="none" spc="0" normalizeH="0" baseline="0" noProof="0" dirty="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rPr>
              <a:t>Rights Reserved.</a:t>
            </a:r>
            <a:endParaRPr kumimoji="0" lang="zh-CN" altLang="en-US" sz="1400" b="0" i="0" u="none" strike="noStrike" kern="1200" cap="none" spc="0" normalizeH="0" baseline="0" noProof="0" dirty="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endParaRPr>
          </a:p>
        </p:txBody>
      </p:sp>
      <p:pic>
        <p:nvPicPr>
          <p:cNvPr id="3076" name="Picture 4" descr="http://www.diyiziti.com/Res/Images/Temp/69/68bebd82dde34176be468e5233f207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09" y="2914289"/>
            <a:ext cx="2857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341" y="3940508"/>
            <a:ext cx="1512835" cy="1603574"/>
          </a:xfrm>
          <a:prstGeom prst="rect">
            <a:avLst/>
          </a:prstGeom>
        </p:spPr>
      </p:pic>
      <p:sp>
        <p:nvSpPr>
          <p:cNvPr id="3" name="文本框 2"/>
          <p:cNvSpPr txBox="1"/>
          <p:nvPr/>
        </p:nvSpPr>
        <p:spPr>
          <a:xfrm>
            <a:off x="2605177" y="4058424"/>
            <a:ext cx="3490823" cy="1384995"/>
          </a:xfrm>
          <a:prstGeom prst="rect">
            <a:avLst/>
          </a:prstGeom>
          <a:solidFill>
            <a:schemeClr val="bg1">
              <a:lumMod val="95000"/>
            </a:schemeClr>
          </a:solidFill>
        </p:spPr>
        <p:txBody>
          <a:bodyPr wrap="square" rtlCol="0">
            <a:spAutoFit/>
          </a:bodyPr>
          <a:lstStyle/>
          <a:p>
            <a:pPr algn="just"/>
            <a:r>
              <a:rPr lang="zh-CN" altLang="en-US" sz="1400" dirty="0">
                <a:latin typeface="Arial" panose="020B0604020202020204" pitchFamily="34" charset="0"/>
                <a:ea typeface="微软雅黑" panose="020B0503020204020204" pitchFamily="34" charset="-122"/>
                <a:cs typeface="Arial" panose="020B0604020202020204" pitchFamily="34" charset="0"/>
              </a:rPr>
              <a:t>牧</a:t>
            </a:r>
            <a:r>
              <a:rPr lang="zh-CN" altLang="en-US" sz="1400" dirty="0" smtClean="0">
                <a:latin typeface="Arial" panose="020B0604020202020204" pitchFamily="34" charset="0"/>
                <a:ea typeface="微软雅黑" panose="020B0503020204020204" pitchFamily="34" charset="-122"/>
                <a:cs typeface="Arial" panose="020B0604020202020204" pitchFamily="34" charset="0"/>
              </a:rPr>
              <a:t>云</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a:t>
            </a:r>
            <a:r>
              <a:rPr lang="zh-CN" altLang="en-US" sz="1400" dirty="0" smtClean="0">
                <a:latin typeface="Arial" panose="020B0604020202020204" pitchFamily="34" charset="0"/>
                <a:ea typeface="微软雅黑" panose="020B0503020204020204" pitchFamily="34" charset="-122"/>
                <a:cs typeface="Arial" panose="020B0604020202020204" pitchFamily="34" charset="0"/>
              </a:rPr>
              <a:t>罗伟     </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rPr>
              <a:t>Network </a:t>
            </a:r>
            <a:r>
              <a:rPr lang="en-US" altLang="zh-CN" sz="1400" dirty="0">
                <a:latin typeface="Arial" panose="020B0604020202020204" pitchFamily="34" charset="0"/>
                <a:ea typeface="微软雅黑" panose="020B0503020204020204" pitchFamily="34" charset="-122"/>
                <a:cs typeface="Arial" panose="020B0604020202020204" pitchFamily="34" charset="0"/>
              </a:rPr>
              <a:t>| IaaS | PaaS | </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ServiceMesh</a:t>
            </a:r>
          </a:p>
          <a:p>
            <a:pPr algn="just"/>
            <a:r>
              <a:rPr lang="zh-CN" altLang="en-US" sz="1400" dirty="0" smtClean="0">
                <a:latin typeface="Arial" panose="020B0604020202020204" pitchFamily="34" charset="0"/>
                <a:ea typeface="微软雅黑" panose="020B0503020204020204" pitchFamily="34" charset="-122"/>
                <a:cs typeface="Arial" panose="020B0604020202020204" pitchFamily="34" charset="0"/>
              </a:rPr>
              <a:t>交流  学习  沉淀  成长  分享</a:t>
            </a: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hlinkClick r:id="rId4"/>
              </a:rPr>
              <a:t>olaf.luo@foxmail.com</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sz="1400" dirty="0" smtClean="0">
                <a:latin typeface="Arial" panose="020B0604020202020204" pitchFamily="34" charset="0"/>
                <a:ea typeface="微软雅黑" panose="020B0503020204020204" pitchFamily="34" charset="-122"/>
                <a:cs typeface="Arial" panose="020B0604020202020204" pitchFamily="34" charset="0"/>
                <a:hlinkClick r:id="rId5"/>
              </a:rPr>
              <a:t>https://www.yuque.com/wei.luo</a:t>
            </a: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hlinkClick r:id="rId6"/>
              </a:rPr>
              <a:t>https://youdianzhishi.com</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514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51200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469CB9-E597-441E-AD6C-281364A697A5}"/>
              </a:ext>
            </a:extLst>
          </p:cNvPr>
          <p:cNvSpPr/>
          <p:nvPr/>
        </p:nvSpPr>
        <p:spPr>
          <a:xfrm>
            <a:off x="948960" y="677073"/>
            <a:ext cx="1019547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ヒラギノ角ゴ Pro W3"/>
                <a:cs typeface="Arial" panose="020B0604020202020204" pitchFamily="34" charset="0"/>
              </a:rPr>
              <a:t>Copyright </a:t>
            </a:r>
            <a:r>
              <a:rPr kumimoji="0" lang="en-US" altLang="zh-CN" sz="1800" b="1" i="0" u="none" strike="noStrike" kern="1200" cap="none" spc="0" normalizeH="0" baseline="0" noProof="0" dirty="0" smtClean="0">
                <a:ln>
                  <a:noFill/>
                </a:ln>
                <a:solidFill>
                  <a:prstClr val="black"/>
                </a:solidFill>
                <a:effectLst/>
                <a:uLnTx/>
                <a:uFillTx/>
                <a:latin typeface="Arial" panose="020B0604020202020204" pitchFamily="34" charset="0"/>
                <a:ea typeface="ヒラギノ角ゴ Pro W3"/>
                <a:cs typeface="Arial" panose="020B0604020202020204" pitchFamily="34" charset="0"/>
              </a:rPr>
              <a:t>And </a:t>
            </a: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ヒラギノ角ゴ Pro W3"/>
                <a:cs typeface="Arial" panose="020B0604020202020204" pitchFamily="34" charset="0"/>
              </a:rPr>
              <a:t>Confidentiality</a:t>
            </a: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endParaRPr>
          </a:p>
        </p:txBody>
      </p:sp>
      <p:cxnSp>
        <p:nvCxnSpPr>
          <p:cNvPr id="8" name="Straight Connector 26">
            <a:extLst>
              <a:ext uri="{FF2B5EF4-FFF2-40B4-BE49-F238E27FC236}">
                <a16:creationId xmlns:a16="http://schemas.microsoft.com/office/drawing/2014/main" id="{ED510BF6-8D36-4C17-9967-E2A515381E65}"/>
              </a:ext>
            </a:extLst>
          </p:cNvPr>
          <p:cNvCxnSpPr>
            <a:cxnSpLocks/>
          </p:cNvCxnSpPr>
          <p:nvPr/>
        </p:nvCxnSpPr>
        <p:spPr>
          <a:xfrm>
            <a:off x="1057836" y="1122448"/>
            <a:ext cx="100852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0922483-FA06-4E1C-BA58-1840F062CD5E}"/>
              </a:ext>
            </a:extLst>
          </p:cNvPr>
          <p:cNvSpPr/>
          <p:nvPr/>
        </p:nvSpPr>
        <p:spPr>
          <a:xfrm>
            <a:off x="948960" y="1161621"/>
            <a:ext cx="10303045"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All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content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of this material, including text, images, audio,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video,software,programs,tools etc</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are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collected online</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     Visitors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may use the content or services provided in this material for personal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study,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research or appreciation, as well as other non-commercial or non-profit uses, but at the same time comply with the provisions of the Copyright Law and other relevant laws, and may not infringe this information and related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the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legal rights of the right holder. In addition, any use of any content or service of this material for other purposes requires the written permission of the person and payment</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endParaRPr>
          </a:p>
        </p:txBody>
      </p:sp>
      <p:sp>
        <p:nvSpPr>
          <p:cNvPr id="14" name="文本框 13">
            <a:extLst>
              <a:ext uri="{FF2B5EF4-FFF2-40B4-BE49-F238E27FC236}">
                <a16:creationId xmlns:a16="http://schemas.microsoft.com/office/drawing/2014/main" id="{63678A4E-925D-45A3-A82B-DD04854D0B67}"/>
              </a:ext>
            </a:extLst>
          </p:cNvPr>
          <p:cNvSpPr txBox="1"/>
          <p:nvPr/>
        </p:nvSpPr>
        <p:spPr>
          <a:xfrm>
            <a:off x="1057836" y="5943190"/>
            <a:ext cx="1020443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rPr>
              <a:t>All </a:t>
            </a:r>
            <a:r>
              <a:rPr kumimoji="0" lang="en-US" altLang="zh-CN" sz="1400" b="0" i="0" u="none" strike="noStrike" kern="1200" cap="none" spc="0" normalizeH="0" baseline="0" noProof="0" dirty="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rPr>
              <a:t>Rights Reserved.</a:t>
            </a:r>
            <a:endParaRPr kumimoji="0" lang="zh-CN" altLang="en-US" sz="1400" b="0" i="0" u="none" strike="noStrike" kern="1200" cap="none" spc="0" normalizeH="0" baseline="0" noProof="0" dirty="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endParaRPr>
          </a:p>
        </p:txBody>
      </p:sp>
      <p:pic>
        <p:nvPicPr>
          <p:cNvPr id="3076" name="Picture 4" descr="http://www.diyiziti.com/Res/Images/Temp/69/68bebd82dde34176be468e5233f207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09" y="2914289"/>
            <a:ext cx="2857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341" y="3940508"/>
            <a:ext cx="1512835" cy="1603574"/>
          </a:xfrm>
          <a:prstGeom prst="rect">
            <a:avLst/>
          </a:prstGeom>
        </p:spPr>
      </p:pic>
      <p:sp>
        <p:nvSpPr>
          <p:cNvPr id="3" name="文本框 2"/>
          <p:cNvSpPr txBox="1"/>
          <p:nvPr/>
        </p:nvSpPr>
        <p:spPr>
          <a:xfrm>
            <a:off x="2605177" y="4058424"/>
            <a:ext cx="3490823" cy="1384995"/>
          </a:xfrm>
          <a:prstGeom prst="rect">
            <a:avLst/>
          </a:prstGeom>
          <a:solidFill>
            <a:schemeClr val="bg1">
              <a:lumMod val="95000"/>
            </a:schemeClr>
          </a:solidFill>
        </p:spPr>
        <p:txBody>
          <a:bodyPr wrap="square" rtlCol="0">
            <a:spAutoFit/>
          </a:bodyPr>
          <a:lstStyle/>
          <a:p>
            <a:pPr algn="just"/>
            <a:r>
              <a:rPr lang="zh-CN" altLang="en-US" sz="1400" dirty="0">
                <a:latin typeface="Arial" panose="020B0604020202020204" pitchFamily="34" charset="0"/>
                <a:ea typeface="微软雅黑" panose="020B0503020204020204" pitchFamily="34" charset="-122"/>
                <a:cs typeface="Arial" panose="020B0604020202020204" pitchFamily="34" charset="0"/>
              </a:rPr>
              <a:t>牧</a:t>
            </a:r>
            <a:r>
              <a:rPr lang="zh-CN" altLang="en-US" sz="1400" dirty="0" smtClean="0">
                <a:latin typeface="Arial" panose="020B0604020202020204" pitchFamily="34" charset="0"/>
                <a:ea typeface="微软雅黑" panose="020B0503020204020204" pitchFamily="34" charset="-122"/>
                <a:cs typeface="Arial" panose="020B0604020202020204" pitchFamily="34" charset="0"/>
              </a:rPr>
              <a:t>云</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a:t>
            </a:r>
            <a:r>
              <a:rPr lang="zh-CN" altLang="en-US" sz="1400" dirty="0" smtClean="0">
                <a:latin typeface="Arial" panose="020B0604020202020204" pitchFamily="34" charset="0"/>
                <a:ea typeface="微软雅黑" panose="020B0503020204020204" pitchFamily="34" charset="-122"/>
                <a:cs typeface="Arial" panose="020B0604020202020204" pitchFamily="34" charset="0"/>
              </a:rPr>
              <a:t>罗伟     </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rPr>
              <a:t>Network </a:t>
            </a:r>
            <a:r>
              <a:rPr lang="en-US" altLang="zh-CN" sz="1400" dirty="0">
                <a:latin typeface="Arial" panose="020B0604020202020204" pitchFamily="34" charset="0"/>
                <a:ea typeface="微软雅黑" panose="020B0503020204020204" pitchFamily="34" charset="-122"/>
                <a:cs typeface="Arial" panose="020B0604020202020204" pitchFamily="34" charset="0"/>
              </a:rPr>
              <a:t>| IaaS | PaaS | </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ServiceMesh</a:t>
            </a:r>
          </a:p>
          <a:p>
            <a:pPr algn="just"/>
            <a:r>
              <a:rPr lang="zh-CN" altLang="en-US" sz="1400" dirty="0" smtClean="0">
                <a:latin typeface="Arial" panose="020B0604020202020204" pitchFamily="34" charset="0"/>
                <a:ea typeface="微软雅黑" panose="020B0503020204020204" pitchFamily="34" charset="-122"/>
                <a:cs typeface="Arial" panose="020B0604020202020204" pitchFamily="34" charset="0"/>
              </a:rPr>
              <a:t>交流  学习  沉淀  成长  分享</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hlinkClick r:id="rId4"/>
              </a:rPr>
              <a:t>olaf.luo@foxmail.com</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sz="1400" dirty="0">
                <a:latin typeface="Arial" panose="020B0604020202020204" pitchFamily="34" charset="0"/>
                <a:ea typeface="微软雅黑" panose="020B0503020204020204" pitchFamily="34" charset="-122"/>
                <a:cs typeface="Arial" panose="020B0604020202020204" pitchFamily="34" charset="0"/>
                <a:hlinkClick r:id="rId5"/>
              </a:rPr>
              <a:t>https://www.yuque.com/wei.luo</a:t>
            </a:r>
            <a:endParaRPr lang="en-US" sz="1400" dirty="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400" dirty="0">
                <a:latin typeface="Arial" panose="020B0604020202020204" pitchFamily="34" charset="0"/>
                <a:ea typeface="微软雅黑" panose="020B0503020204020204" pitchFamily="34" charset="-122"/>
                <a:cs typeface="Arial" panose="020B0604020202020204" pitchFamily="34" charset="0"/>
                <a:hlinkClick r:id="rId6"/>
              </a:rPr>
              <a:t>https://</a:t>
            </a:r>
            <a:r>
              <a:rPr lang="en-US" altLang="zh-CN" sz="1400" dirty="0" smtClean="0">
                <a:latin typeface="Arial" panose="020B0604020202020204" pitchFamily="34" charset="0"/>
                <a:ea typeface="微软雅黑" panose="020B0503020204020204" pitchFamily="34" charset="-122"/>
                <a:cs typeface="Arial" panose="020B0604020202020204" pitchFamily="34" charset="0"/>
                <a:hlinkClick r:id="rId6"/>
              </a:rPr>
              <a:t>youdianzhishi.com</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801963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8333" y="1998134"/>
            <a:ext cx="10092267" cy="2438400"/>
          </a:xfrm>
          <a:prstGeom prst="rect">
            <a:avLst/>
          </a:prstGeom>
          <a:solidFill>
            <a:schemeClr val="bg1">
              <a:lumMod val="95000"/>
            </a:schemeClr>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smtClean="0">
                <a:solidFill>
                  <a:schemeClr val="tx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Kubernetes Environment Preparation</a:t>
            </a:r>
          </a:p>
        </p:txBody>
      </p:sp>
      <p:sp>
        <p:nvSpPr>
          <p:cNvPr id="5" name="矩形 4"/>
          <p:cNvSpPr/>
          <p:nvPr/>
        </p:nvSpPr>
        <p:spPr>
          <a:xfrm>
            <a:off x="967005" y="5348754"/>
            <a:ext cx="10183595" cy="861774"/>
          </a:xfrm>
          <a:prstGeom prst="rect">
            <a:avLst/>
          </a:prstGeom>
        </p:spPr>
        <p:txBody>
          <a:bodyPr wrap="square">
            <a:spAutoFit/>
          </a:bodyPr>
          <a:lstStyle/>
          <a:p>
            <a:pPr algn="just"/>
            <a:r>
              <a:rPr lang="en-US" altLang="zh-CN" sz="1600" dirty="0" smtClean="0"/>
              <a:t>Revision Date: 2023/02/23</a:t>
            </a:r>
          </a:p>
          <a:p>
            <a:pPr algn="just"/>
            <a:r>
              <a:rPr lang="en-US" altLang="zh-CN" sz="1600" dirty="0" smtClean="0"/>
              <a:t>Version</a:t>
            </a:r>
            <a:r>
              <a:rPr lang="zh-CN" altLang="en-US" sz="1600" dirty="0" smtClean="0"/>
              <a:t>：</a:t>
            </a:r>
            <a:r>
              <a:rPr lang="en-US" altLang="zh-CN" sz="1600" dirty="0" smtClean="0"/>
              <a:t>v1.5</a:t>
            </a:r>
          </a:p>
          <a:p>
            <a:pPr algn="just"/>
            <a:r>
              <a:rPr lang="en-US" altLang="zh-CN" sz="1600" dirty="0" smtClean="0"/>
              <a:t>DocID</a:t>
            </a:r>
            <a:r>
              <a:rPr lang="zh-CN" altLang="en-US" sz="1600" dirty="0" smtClean="0"/>
              <a:t>：</a:t>
            </a:r>
            <a:r>
              <a:rPr lang="en-US" altLang="zh-CN" sz="1600" dirty="0" smtClean="0"/>
              <a:t>CN00002023XLW</a:t>
            </a:r>
          </a:p>
        </p:txBody>
      </p:sp>
      <p:sp>
        <p:nvSpPr>
          <p:cNvPr id="10" name="文本框 9"/>
          <p:cNvSpPr txBox="1"/>
          <p:nvPr/>
        </p:nvSpPr>
        <p:spPr>
          <a:xfrm>
            <a:off x="967005" y="685804"/>
            <a:ext cx="2768600" cy="400110"/>
          </a:xfrm>
          <a:prstGeom prst="rect">
            <a:avLst/>
          </a:prstGeom>
          <a:noFill/>
        </p:spPr>
        <p:txBody>
          <a:bodyPr wrap="square" rtlCol="0">
            <a:spAutoFit/>
          </a:bodyPr>
          <a:lstStyle/>
          <a:p>
            <a:pPr algn="l"/>
            <a:r>
              <a:rPr lang="en-US" altLang="zh-CN" sz="2000" i="1" dirty="0" smtClean="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Rowan Luo</a:t>
            </a:r>
            <a:endParaRPr lang="zh-CN" altLang="en-US" sz="2000" i="1" dirty="0" err="1" smtClean="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16" name="矩形 15"/>
          <p:cNvSpPr/>
          <p:nvPr/>
        </p:nvSpPr>
        <p:spPr>
          <a:xfrm>
            <a:off x="7188197" y="1085916"/>
            <a:ext cx="609603" cy="533289"/>
          </a:xfrm>
          <a:prstGeom prst="rect">
            <a:avLst/>
          </a:prstGeom>
          <a:solidFill>
            <a:srgbClr val="FF3399"/>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交流</a:t>
            </a:r>
          </a:p>
        </p:txBody>
      </p:sp>
      <p:sp>
        <p:nvSpPr>
          <p:cNvPr id="22" name="矩形 21"/>
          <p:cNvSpPr/>
          <p:nvPr/>
        </p:nvSpPr>
        <p:spPr>
          <a:xfrm>
            <a:off x="8026397" y="1085916"/>
            <a:ext cx="609603" cy="533289"/>
          </a:xfrm>
          <a:prstGeom prst="rect">
            <a:avLst/>
          </a:prstGeom>
          <a:solidFill>
            <a:srgbClr val="00B0F0"/>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学习</a:t>
            </a:r>
            <a:endPar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矩形 22"/>
          <p:cNvSpPr/>
          <p:nvPr/>
        </p:nvSpPr>
        <p:spPr>
          <a:xfrm>
            <a:off x="8864597" y="1085915"/>
            <a:ext cx="609603" cy="533289"/>
          </a:xfrm>
          <a:prstGeom prst="rect">
            <a:avLst/>
          </a:prstGeom>
          <a:solidFill>
            <a:srgbClr val="CC00FF"/>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沉淀</a:t>
            </a:r>
            <a:endPar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nvSpPr>
        <p:spPr>
          <a:xfrm>
            <a:off x="9702797" y="1085915"/>
            <a:ext cx="609603" cy="533289"/>
          </a:xfrm>
          <a:prstGeom prst="rect">
            <a:avLst/>
          </a:prstGeom>
          <a:solidFill>
            <a:srgbClr val="FFC000"/>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rPr>
              <a:t>成长</a:t>
            </a:r>
          </a:p>
        </p:txBody>
      </p:sp>
      <p:sp>
        <p:nvSpPr>
          <p:cNvPr id="25" name="矩形 24"/>
          <p:cNvSpPr/>
          <p:nvPr/>
        </p:nvSpPr>
        <p:spPr>
          <a:xfrm>
            <a:off x="10540997" y="1085914"/>
            <a:ext cx="609603" cy="533289"/>
          </a:xfrm>
          <a:prstGeom prst="rect">
            <a:avLst/>
          </a:prstGeom>
          <a:solidFill>
            <a:srgbClr val="92D050"/>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rPr>
              <a:t>分享</a:t>
            </a:r>
          </a:p>
        </p:txBody>
      </p:sp>
    </p:spTree>
    <p:extLst>
      <p:ext uri="{BB962C8B-B14F-4D97-AF65-F5344CB8AC3E}">
        <p14:creationId xmlns:p14="http://schemas.microsoft.com/office/powerpoint/2010/main" val="333435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5520807"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Kubernetes Environment Overview-VMWare Network</a:t>
            </a:r>
            <a:r>
              <a:rPr lang="en-US" altLang="zh-CN" sz="1600" dirty="0">
                <a:latin typeface="Arial" panose="020B0604020202020204" pitchFamily="34" charset="0"/>
                <a:ea typeface="微软雅黑" panose="020B0503020204020204" pitchFamily="34" charset="-122"/>
                <a:cs typeface="Arial" panose="020B0604020202020204" pitchFamily="34" charset="0"/>
              </a:rPr>
              <a:t> </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Type</a:t>
            </a:r>
          </a:p>
        </p:txBody>
      </p:sp>
      <p:sp>
        <p:nvSpPr>
          <p:cNvPr id="3" name="矩形 2"/>
          <p:cNvSpPr/>
          <p:nvPr/>
        </p:nvSpPr>
        <p:spPr>
          <a:xfrm>
            <a:off x="905775" y="730440"/>
            <a:ext cx="10808897" cy="5693866"/>
          </a:xfrm>
          <a:prstGeom prst="rect">
            <a:avLst/>
          </a:prstGeom>
        </p:spPr>
        <p:txBody>
          <a:bodyPr wrap="square">
            <a:spAutoFit/>
          </a:bodyPr>
          <a:lstStyle/>
          <a:p>
            <a:pPr algn="just"/>
            <a:r>
              <a:rPr lang="en-US" sz="1400" dirty="0" smtClean="0"/>
              <a:t>Whether </a:t>
            </a:r>
            <a:r>
              <a:rPr lang="en-US" sz="1400" dirty="0"/>
              <a:t>you just bought yourself a copy of VMware Fusion (for your Mac), Workstation (for Windows or </a:t>
            </a:r>
            <a:r>
              <a:rPr lang="en-US" sz="1400" dirty="0" err="1"/>
              <a:t>linux</a:t>
            </a:r>
            <a:r>
              <a:rPr lang="en-US" sz="1400" dirty="0"/>
              <a:t>) or are using Player, Ace, or even the old VMware Server product, you’ll be soon setting up your first virtual machine. Your new vm is going to want to talk to the outside world just like your physical machine, so it’s a good idea to understand some basic options available to you to ensure your new vm works right out of the box. There are three types of networking available to virtual machines. Each type has its own uses, behaviors and features. They are as follows:</a:t>
            </a:r>
          </a:p>
          <a:p>
            <a:pPr algn="just"/>
            <a:endParaRPr lang="en-US" sz="1400" dirty="0"/>
          </a:p>
          <a:p>
            <a:pPr marL="342900" indent="-342900" algn="just">
              <a:buFont typeface="Wingdings" panose="05000000000000000000" pitchFamily="2" charset="2"/>
              <a:buChar char="Ø"/>
            </a:pPr>
            <a:r>
              <a:rPr lang="en-US" sz="1400" dirty="0"/>
              <a:t>Bridged networking</a:t>
            </a:r>
          </a:p>
          <a:p>
            <a:pPr marL="342900" indent="-342900" algn="just">
              <a:buFont typeface="Wingdings" panose="05000000000000000000" pitchFamily="2" charset="2"/>
              <a:buChar char="Ø"/>
            </a:pPr>
            <a:r>
              <a:rPr lang="en-US" sz="1400" dirty="0"/>
              <a:t>Host-only networking</a:t>
            </a:r>
          </a:p>
          <a:p>
            <a:pPr marL="342900" indent="-342900" algn="just">
              <a:buFont typeface="Wingdings" panose="05000000000000000000" pitchFamily="2" charset="2"/>
              <a:buChar char="Ø"/>
            </a:pPr>
            <a:r>
              <a:rPr lang="en-US" sz="1400" dirty="0"/>
              <a:t>Network Address Translation (NAT) networking</a:t>
            </a:r>
          </a:p>
          <a:p>
            <a:pPr algn="just"/>
            <a:r>
              <a:rPr lang="en-US" sz="1400" dirty="0"/>
              <a:t>Using the wrong networking type or configuration settings may result in undesirable behavior, and frustration on your part, so lets understand these three variations and what they mean to you.</a:t>
            </a:r>
          </a:p>
          <a:p>
            <a:pPr algn="just"/>
            <a:endParaRPr lang="en-US" sz="1400" dirty="0"/>
          </a:p>
          <a:p>
            <a:pPr marL="285750" indent="-285750" algn="just">
              <a:buFont typeface="Wingdings" panose="05000000000000000000" pitchFamily="2" charset="2"/>
              <a:buChar char="q"/>
            </a:pPr>
            <a:r>
              <a:rPr lang="en-US" sz="1400" dirty="0"/>
              <a:t>Bridged networking connects a virtual machine to a network using the host computer’s Ethernet adapter. If your host computer is on an Ethernet network ,this is often the easiest way to give your virtual machine access to that network. If you use bridged networking, your vm is a full participant in the network. It has access to other machines on the network and can be contacted by other machines on the network as if it were a physical computer on the network. This is a frequently used option.</a:t>
            </a:r>
          </a:p>
          <a:p>
            <a:pPr algn="just"/>
            <a:endParaRPr lang="en-US" sz="1400" dirty="0"/>
          </a:p>
          <a:p>
            <a:pPr marL="285750" indent="-285750" algn="just">
              <a:buFont typeface="Wingdings" panose="05000000000000000000" pitchFamily="2" charset="2"/>
              <a:buChar char="q"/>
            </a:pPr>
            <a:r>
              <a:rPr lang="en-US" sz="1400" dirty="0"/>
              <a:t>Host-only networking creates a network that is completely contained within the host computer. Host-only networking provides a network connection between the virtual machine and the host computer. In this setup, your vm will not have access to the outside world, only the physical machine your are running it on. This approach can be useful if you need to set up an isolated virtual network.</a:t>
            </a:r>
          </a:p>
          <a:p>
            <a:pPr algn="just"/>
            <a:endParaRPr lang="en-US" sz="1400" dirty="0"/>
          </a:p>
          <a:p>
            <a:pPr marL="285750" indent="-285750" algn="just">
              <a:buFont typeface="Wingdings" panose="05000000000000000000" pitchFamily="2" charset="2"/>
              <a:buChar char="q"/>
            </a:pPr>
            <a:r>
              <a:rPr lang="en-US" sz="1400" dirty="0"/>
              <a:t>Network Address Translation, or NAT for short, gives your virtual machine access to network resources using the host computer’s IP address. How is this different than bridged you ask? If you use NAT, your virtual machine does not have its own IP address on the external network. Instead, a separate private network is set up on the host computer. This method might be best if your virtual machines do not provide services but still need to access a network.</a:t>
            </a:r>
          </a:p>
        </p:txBody>
      </p:sp>
    </p:spTree>
    <p:extLst>
      <p:ext uri="{BB962C8B-B14F-4D97-AF65-F5344CB8AC3E}">
        <p14:creationId xmlns:p14="http://schemas.microsoft.com/office/powerpoint/2010/main" val="138248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3757" y="1040322"/>
            <a:ext cx="9359261" cy="3457713"/>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1705" y="4342639"/>
            <a:ext cx="812516" cy="464000"/>
          </a:xfrm>
          <a:prstGeom prst="rect">
            <a:avLst/>
          </a:prstGeom>
        </p:spPr>
      </p:pic>
      <p:pic>
        <p:nvPicPr>
          <p:cNvPr id="4" name="Picture 2" descr="VMware Workstation Pro 16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6751" y="2500585"/>
            <a:ext cx="493862" cy="49386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8311778" y="4751108"/>
            <a:ext cx="1492370" cy="249741"/>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10.10.10.10/24</a:t>
            </a:r>
          </a:p>
        </p:txBody>
      </p:sp>
      <p:pic>
        <p:nvPicPr>
          <p:cNvPr id="7" name="图片 6"/>
          <p:cNvPicPr>
            <a:picLocks noChangeAspect="1"/>
          </p:cNvPicPr>
          <p:nvPr/>
        </p:nvPicPr>
        <p:blipFill>
          <a:blip r:embed="rId4"/>
          <a:stretch>
            <a:fillRect/>
          </a:stretch>
        </p:blipFill>
        <p:spPr>
          <a:xfrm>
            <a:off x="5229817" y="1147255"/>
            <a:ext cx="353161" cy="418306"/>
          </a:xfrm>
          <a:prstGeom prst="rect">
            <a:avLst/>
          </a:prstGeom>
        </p:spPr>
      </p:pic>
      <p:pic>
        <p:nvPicPr>
          <p:cNvPr id="8" name="图片 7"/>
          <p:cNvPicPr>
            <a:picLocks noChangeAspect="1"/>
          </p:cNvPicPr>
          <p:nvPr/>
        </p:nvPicPr>
        <p:blipFill>
          <a:blip r:embed="rId4"/>
          <a:stretch>
            <a:fillRect/>
          </a:stretch>
        </p:blipFill>
        <p:spPr>
          <a:xfrm>
            <a:off x="5202189" y="1842257"/>
            <a:ext cx="353161" cy="418306"/>
          </a:xfrm>
          <a:prstGeom prst="rect">
            <a:avLst/>
          </a:prstGeom>
        </p:spPr>
      </p:pic>
      <p:pic>
        <p:nvPicPr>
          <p:cNvPr id="9" name="图片 8"/>
          <p:cNvPicPr>
            <a:picLocks noChangeAspect="1"/>
          </p:cNvPicPr>
          <p:nvPr/>
        </p:nvPicPr>
        <p:blipFill>
          <a:blip r:embed="rId4"/>
          <a:stretch>
            <a:fillRect/>
          </a:stretch>
        </p:blipFill>
        <p:spPr>
          <a:xfrm>
            <a:off x="5194801" y="3143823"/>
            <a:ext cx="353161" cy="418306"/>
          </a:xfrm>
          <a:prstGeom prst="rect">
            <a:avLst/>
          </a:prstGeom>
        </p:spPr>
      </p:pic>
      <p:pic>
        <p:nvPicPr>
          <p:cNvPr id="10" name="图片 9"/>
          <p:cNvPicPr>
            <a:picLocks noChangeAspect="1"/>
          </p:cNvPicPr>
          <p:nvPr/>
        </p:nvPicPr>
        <p:blipFill>
          <a:blip r:embed="rId4"/>
          <a:stretch>
            <a:fillRect/>
          </a:stretch>
        </p:blipFill>
        <p:spPr>
          <a:xfrm>
            <a:off x="5193676" y="3860262"/>
            <a:ext cx="353161" cy="418306"/>
          </a:xfrm>
          <a:prstGeom prst="rect">
            <a:avLst/>
          </a:prstGeom>
        </p:spPr>
      </p:pic>
      <p:cxnSp>
        <p:nvCxnSpPr>
          <p:cNvPr id="11" name="直接箭头连接符 10"/>
          <p:cNvCxnSpPr>
            <a:endCxn id="7" idx="1"/>
          </p:cNvCxnSpPr>
          <p:nvPr/>
        </p:nvCxnSpPr>
        <p:spPr>
          <a:xfrm flipV="1">
            <a:off x="3090613" y="1356408"/>
            <a:ext cx="2139204" cy="1314475"/>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8" idx="1"/>
          </p:cNvCxnSpPr>
          <p:nvPr/>
        </p:nvCxnSpPr>
        <p:spPr>
          <a:xfrm flipV="1">
            <a:off x="3090613" y="2051410"/>
            <a:ext cx="2111576" cy="61947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9" idx="1"/>
          </p:cNvCxnSpPr>
          <p:nvPr/>
        </p:nvCxnSpPr>
        <p:spPr>
          <a:xfrm>
            <a:off x="3090613" y="2799654"/>
            <a:ext cx="2104188" cy="553322"/>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0" idx="1"/>
          </p:cNvCxnSpPr>
          <p:nvPr/>
        </p:nvCxnSpPr>
        <p:spPr>
          <a:xfrm>
            <a:off x="3090613" y="2799654"/>
            <a:ext cx="2103063" cy="1269761"/>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7" idx="3"/>
            <a:endCxn id="3" idx="0"/>
          </p:cNvCxnSpPr>
          <p:nvPr/>
        </p:nvCxnSpPr>
        <p:spPr>
          <a:xfrm>
            <a:off x="5582978" y="1356408"/>
            <a:ext cx="3474985" cy="298623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8" idx="3"/>
            <a:endCxn id="3" idx="0"/>
          </p:cNvCxnSpPr>
          <p:nvPr/>
        </p:nvCxnSpPr>
        <p:spPr>
          <a:xfrm>
            <a:off x="5555350" y="2051410"/>
            <a:ext cx="3502613" cy="229122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103387" y="1049162"/>
            <a:ext cx="1759789"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10.10.10.11/24</a:t>
            </a:r>
          </a:p>
        </p:txBody>
      </p:sp>
      <p:sp>
        <p:nvSpPr>
          <p:cNvPr id="19" name="文本框 18"/>
          <p:cNvSpPr txBox="1"/>
          <p:nvPr/>
        </p:nvSpPr>
        <p:spPr>
          <a:xfrm>
            <a:off x="6103387" y="1742917"/>
            <a:ext cx="1759789"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10.10.10.12/24</a:t>
            </a:r>
          </a:p>
        </p:txBody>
      </p:sp>
      <p:sp>
        <p:nvSpPr>
          <p:cNvPr id="20" name="文本框 19"/>
          <p:cNvSpPr txBox="1"/>
          <p:nvPr/>
        </p:nvSpPr>
        <p:spPr>
          <a:xfrm>
            <a:off x="6103387" y="3421549"/>
            <a:ext cx="1759789"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10.10.10.13/24</a:t>
            </a:r>
          </a:p>
        </p:txBody>
      </p:sp>
      <p:sp>
        <p:nvSpPr>
          <p:cNvPr id="21" name="文本框 20"/>
          <p:cNvSpPr txBox="1"/>
          <p:nvPr/>
        </p:nvSpPr>
        <p:spPr>
          <a:xfrm>
            <a:off x="6103387" y="4086030"/>
            <a:ext cx="1759789"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10.10.10.14/24</a:t>
            </a:r>
          </a:p>
        </p:txBody>
      </p:sp>
      <p:cxnSp>
        <p:nvCxnSpPr>
          <p:cNvPr id="24" name="肘形连接符 23"/>
          <p:cNvCxnSpPr>
            <a:endCxn id="3" idx="0"/>
          </p:cNvCxnSpPr>
          <p:nvPr/>
        </p:nvCxnSpPr>
        <p:spPr>
          <a:xfrm>
            <a:off x="5555350" y="3411317"/>
            <a:ext cx="3502613" cy="93132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0" idx="3"/>
            <a:endCxn id="3" idx="0"/>
          </p:cNvCxnSpPr>
          <p:nvPr/>
        </p:nvCxnSpPr>
        <p:spPr>
          <a:xfrm>
            <a:off x="5546837" y="4069415"/>
            <a:ext cx="3511126" cy="27322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508331" y="4587071"/>
            <a:ext cx="1202573" cy="307777"/>
          </a:xfrm>
          <a:prstGeom prst="rect">
            <a:avLst/>
          </a:prstGeom>
          <a:noFill/>
        </p:spPr>
        <p:txBody>
          <a:bodyPr wrap="none" rtlCol="0">
            <a:sp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WINX HOST</a:t>
            </a:r>
            <a:endParaRPr lang="en-US" sz="14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7" name="文本框 26"/>
          <p:cNvSpPr txBox="1"/>
          <p:nvPr/>
        </p:nvSpPr>
        <p:spPr>
          <a:xfrm>
            <a:off x="1953289" y="3037490"/>
            <a:ext cx="1780785" cy="461665"/>
          </a:xfrm>
          <a:prstGeom prst="rect">
            <a:avLst/>
          </a:prstGeom>
          <a:noFill/>
        </p:spPr>
        <p:txBody>
          <a:bodyPr wrap="square" rtlCol="0">
            <a:spAutoFit/>
          </a:bodyPr>
          <a:lstStyle/>
          <a:p>
            <a:pPr algn="ctr"/>
            <a:r>
              <a:rPr lang="en-US" sz="1200" dirty="0" smtClean="0">
                <a:latin typeface="Arial" panose="020B0604020202020204" pitchFamily="34" charset="0"/>
                <a:ea typeface="微软雅黑" panose="020B0503020204020204" pitchFamily="34" charset="-122"/>
                <a:cs typeface="Arial" panose="020B0604020202020204" pitchFamily="34" charset="0"/>
              </a:rPr>
              <a:t>VMWare Workstation 16.x</a:t>
            </a:r>
          </a:p>
        </p:txBody>
      </p:sp>
      <p:sp>
        <p:nvSpPr>
          <p:cNvPr id="28" name="文本框 27">
            <a:extLst>
              <a:ext uri="{FF2B5EF4-FFF2-40B4-BE49-F238E27FC236}">
                <a16:creationId xmlns:a16="http://schemas.microsoft.com/office/drawing/2014/main" id="{6DC546DA-1FC2-4E39-9184-5487A26EDADA}"/>
              </a:ext>
            </a:extLst>
          </p:cNvPr>
          <p:cNvSpPr txBox="1"/>
          <p:nvPr/>
        </p:nvSpPr>
        <p:spPr>
          <a:xfrm>
            <a:off x="531223" y="391886"/>
            <a:ext cx="6820842"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Kubernetes Environment Overview-VMWare Network</a:t>
            </a:r>
            <a:r>
              <a:rPr lang="en-US" altLang="zh-CN" sz="1600" dirty="0">
                <a:latin typeface="Arial" panose="020B0604020202020204" pitchFamily="34" charset="0"/>
                <a:ea typeface="微软雅黑" panose="020B0503020204020204" pitchFamily="34" charset="-122"/>
                <a:cs typeface="Arial" panose="020B0604020202020204" pitchFamily="34" charset="0"/>
              </a:rPr>
              <a:t> </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Type(Bridge Mode)</a:t>
            </a:r>
          </a:p>
        </p:txBody>
      </p:sp>
      <p:sp>
        <p:nvSpPr>
          <p:cNvPr id="33" name="矩形 32"/>
          <p:cNvSpPr/>
          <p:nvPr/>
        </p:nvSpPr>
        <p:spPr>
          <a:xfrm>
            <a:off x="1342481" y="5117770"/>
            <a:ext cx="9521811" cy="1169551"/>
          </a:xfrm>
          <a:prstGeom prst="rect">
            <a:avLst/>
          </a:prstGeom>
        </p:spPr>
        <p:txBody>
          <a:bodyPr wrap="square">
            <a:spAutoFit/>
          </a:bodyPr>
          <a:lstStyle/>
          <a:p>
            <a:pPr lvl="0" algn="just"/>
            <a:r>
              <a:rPr lang="en-US" sz="1400" dirty="0">
                <a:solidFill>
                  <a:prstClr val="black"/>
                </a:solidFill>
              </a:rPr>
              <a:t>Bridged networking connects a virtual machine to a network using the host computer’s Ethernet adapter. If your host computer is on an Ethernet network ,this is often the easiest way to give your virtual machine access to that network. If you use bridged networking, your vm is a full participant in the network. It has access to other machines on the network and can be contacted by other machines on the network as if it were a physical computer on the network. This is a frequently used option.</a:t>
            </a:r>
          </a:p>
        </p:txBody>
      </p:sp>
    </p:spTree>
    <p:extLst>
      <p:ext uri="{BB962C8B-B14F-4D97-AF65-F5344CB8AC3E}">
        <p14:creationId xmlns:p14="http://schemas.microsoft.com/office/powerpoint/2010/main" val="3829040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7277570"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Kubernetes Environment Overview-VMWare Network</a:t>
            </a:r>
            <a:r>
              <a:rPr lang="en-US" altLang="zh-CN" sz="1600" dirty="0">
                <a:latin typeface="Arial" panose="020B0604020202020204" pitchFamily="34" charset="0"/>
                <a:ea typeface="微软雅黑" panose="020B0503020204020204" pitchFamily="34" charset="-122"/>
                <a:cs typeface="Arial" panose="020B0604020202020204" pitchFamily="34" charset="0"/>
              </a:rPr>
              <a:t> </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Type(HOST-Only Mode)</a:t>
            </a:r>
          </a:p>
        </p:txBody>
      </p:sp>
      <p:sp>
        <p:nvSpPr>
          <p:cNvPr id="4" name="矩形 3"/>
          <p:cNvSpPr/>
          <p:nvPr/>
        </p:nvSpPr>
        <p:spPr>
          <a:xfrm>
            <a:off x="1423757" y="1040322"/>
            <a:ext cx="9359261" cy="3457713"/>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1705" y="4342639"/>
            <a:ext cx="812516" cy="464000"/>
          </a:xfrm>
          <a:prstGeom prst="rect">
            <a:avLst/>
          </a:prstGeom>
        </p:spPr>
      </p:pic>
      <p:pic>
        <p:nvPicPr>
          <p:cNvPr id="1026" name="Picture 2" descr="VMware Workstation Pro 16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6751" y="2500585"/>
            <a:ext cx="493862" cy="49386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8311778" y="4751108"/>
            <a:ext cx="1492370" cy="249741"/>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10.10.10.10/24</a:t>
            </a:r>
          </a:p>
        </p:txBody>
      </p:sp>
      <p:pic>
        <p:nvPicPr>
          <p:cNvPr id="10" name="图片 9"/>
          <p:cNvPicPr>
            <a:picLocks noChangeAspect="1"/>
          </p:cNvPicPr>
          <p:nvPr/>
        </p:nvPicPr>
        <p:blipFill>
          <a:blip r:embed="rId4"/>
          <a:stretch>
            <a:fillRect/>
          </a:stretch>
        </p:blipFill>
        <p:spPr>
          <a:xfrm>
            <a:off x="5229817" y="1147255"/>
            <a:ext cx="353161" cy="418306"/>
          </a:xfrm>
          <a:prstGeom prst="rect">
            <a:avLst/>
          </a:prstGeom>
        </p:spPr>
      </p:pic>
      <p:pic>
        <p:nvPicPr>
          <p:cNvPr id="12" name="图片 11"/>
          <p:cNvPicPr>
            <a:picLocks noChangeAspect="1"/>
          </p:cNvPicPr>
          <p:nvPr/>
        </p:nvPicPr>
        <p:blipFill>
          <a:blip r:embed="rId4"/>
          <a:stretch>
            <a:fillRect/>
          </a:stretch>
        </p:blipFill>
        <p:spPr>
          <a:xfrm>
            <a:off x="5202189" y="1842257"/>
            <a:ext cx="353161" cy="418306"/>
          </a:xfrm>
          <a:prstGeom prst="rect">
            <a:avLst/>
          </a:prstGeom>
        </p:spPr>
      </p:pic>
      <p:pic>
        <p:nvPicPr>
          <p:cNvPr id="13" name="图片 12"/>
          <p:cNvPicPr>
            <a:picLocks noChangeAspect="1"/>
          </p:cNvPicPr>
          <p:nvPr/>
        </p:nvPicPr>
        <p:blipFill>
          <a:blip r:embed="rId4"/>
          <a:stretch>
            <a:fillRect/>
          </a:stretch>
        </p:blipFill>
        <p:spPr>
          <a:xfrm>
            <a:off x="5194801" y="3143823"/>
            <a:ext cx="353161" cy="418306"/>
          </a:xfrm>
          <a:prstGeom prst="rect">
            <a:avLst/>
          </a:prstGeom>
        </p:spPr>
      </p:pic>
      <p:pic>
        <p:nvPicPr>
          <p:cNvPr id="14" name="图片 13"/>
          <p:cNvPicPr>
            <a:picLocks noChangeAspect="1"/>
          </p:cNvPicPr>
          <p:nvPr/>
        </p:nvPicPr>
        <p:blipFill>
          <a:blip r:embed="rId4"/>
          <a:stretch>
            <a:fillRect/>
          </a:stretch>
        </p:blipFill>
        <p:spPr>
          <a:xfrm>
            <a:off x="5193676" y="3860262"/>
            <a:ext cx="353161" cy="418306"/>
          </a:xfrm>
          <a:prstGeom prst="rect">
            <a:avLst/>
          </a:prstGeom>
        </p:spPr>
      </p:pic>
      <p:cxnSp>
        <p:nvCxnSpPr>
          <p:cNvPr id="15" name="直接箭头连接符 14"/>
          <p:cNvCxnSpPr>
            <a:endCxn id="10" idx="1"/>
          </p:cNvCxnSpPr>
          <p:nvPr/>
        </p:nvCxnSpPr>
        <p:spPr>
          <a:xfrm flipV="1">
            <a:off x="3090613" y="1356408"/>
            <a:ext cx="2139204" cy="1314475"/>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2" idx="1"/>
          </p:cNvCxnSpPr>
          <p:nvPr/>
        </p:nvCxnSpPr>
        <p:spPr>
          <a:xfrm flipV="1">
            <a:off x="3090613" y="2051410"/>
            <a:ext cx="2111576" cy="61947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3" idx="1"/>
          </p:cNvCxnSpPr>
          <p:nvPr/>
        </p:nvCxnSpPr>
        <p:spPr>
          <a:xfrm>
            <a:off x="3090613" y="2799654"/>
            <a:ext cx="2104188" cy="553322"/>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4" idx="1"/>
          </p:cNvCxnSpPr>
          <p:nvPr/>
        </p:nvCxnSpPr>
        <p:spPr>
          <a:xfrm>
            <a:off x="3090613" y="2799654"/>
            <a:ext cx="2103063" cy="1269761"/>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5" name="肘形连接符 1024"/>
          <p:cNvCxnSpPr>
            <a:stCxn id="10" idx="3"/>
          </p:cNvCxnSpPr>
          <p:nvPr/>
        </p:nvCxnSpPr>
        <p:spPr>
          <a:xfrm>
            <a:off x="5582978" y="1356408"/>
            <a:ext cx="2673988" cy="11978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8" name="肘形连接符 1027"/>
          <p:cNvCxnSpPr>
            <a:stCxn id="12" idx="3"/>
          </p:cNvCxnSpPr>
          <p:nvPr/>
        </p:nvCxnSpPr>
        <p:spPr>
          <a:xfrm>
            <a:off x="5555350" y="2051410"/>
            <a:ext cx="2701616" cy="50281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4" name="文本框 1043"/>
          <p:cNvSpPr txBox="1"/>
          <p:nvPr/>
        </p:nvSpPr>
        <p:spPr>
          <a:xfrm>
            <a:off x="6103387" y="1049162"/>
            <a:ext cx="1759789"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192.168.56.11/24</a:t>
            </a:r>
          </a:p>
        </p:txBody>
      </p:sp>
      <p:sp>
        <p:nvSpPr>
          <p:cNvPr id="54" name="文本框 53"/>
          <p:cNvSpPr txBox="1"/>
          <p:nvPr/>
        </p:nvSpPr>
        <p:spPr>
          <a:xfrm>
            <a:off x="6103387" y="1742917"/>
            <a:ext cx="1759789"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192.168.56.12/24</a:t>
            </a:r>
          </a:p>
        </p:txBody>
      </p:sp>
      <p:sp>
        <p:nvSpPr>
          <p:cNvPr id="55" name="文本框 54"/>
          <p:cNvSpPr txBox="1"/>
          <p:nvPr/>
        </p:nvSpPr>
        <p:spPr>
          <a:xfrm>
            <a:off x="6103387" y="3421549"/>
            <a:ext cx="1759789"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192.168.56.13/24</a:t>
            </a:r>
          </a:p>
        </p:txBody>
      </p:sp>
      <p:sp>
        <p:nvSpPr>
          <p:cNvPr id="56" name="文本框 55"/>
          <p:cNvSpPr txBox="1"/>
          <p:nvPr/>
        </p:nvSpPr>
        <p:spPr>
          <a:xfrm>
            <a:off x="6103387" y="4086030"/>
            <a:ext cx="1759789"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192.168.56.14/24</a:t>
            </a:r>
          </a:p>
        </p:txBody>
      </p:sp>
      <p:cxnSp>
        <p:nvCxnSpPr>
          <p:cNvPr id="1077" name="肘形连接符 1076"/>
          <p:cNvCxnSpPr/>
          <p:nvPr/>
        </p:nvCxnSpPr>
        <p:spPr>
          <a:xfrm flipV="1">
            <a:off x="5555350" y="2928895"/>
            <a:ext cx="2701616" cy="48242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9" name="肘形连接符 1078"/>
          <p:cNvCxnSpPr>
            <a:stCxn id="14" idx="3"/>
          </p:cNvCxnSpPr>
          <p:nvPr/>
        </p:nvCxnSpPr>
        <p:spPr>
          <a:xfrm flipV="1">
            <a:off x="5546837" y="2928895"/>
            <a:ext cx="2710129" cy="114052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5508331" y="4587071"/>
            <a:ext cx="1202573" cy="307777"/>
          </a:xfrm>
          <a:prstGeom prst="rect">
            <a:avLst/>
          </a:prstGeom>
          <a:noFill/>
        </p:spPr>
        <p:txBody>
          <a:bodyPr wrap="none" rtlCol="0">
            <a:sp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WINX HOST</a:t>
            </a:r>
            <a:endParaRPr lang="en-US" sz="14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97" name="文本框 96"/>
          <p:cNvSpPr txBox="1"/>
          <p:nvPr/>
        </p:nvSpPr>
        <p:spPr>
          <a:xfrm>
            <a:off x="1953289" y="3037490"/>
            <a:ext cx="1780785" cy="461665"/>
          </a:xfrm>
          <a:prstGeom prst="rect">
            <a:avLst/>
          </a:prstGeom>
          <a:noFill/>
        </p:spPr>
        <p:txBody>
          <a:bodyPr wrap="square" rtlCol="0">
            <a:spAutoFit/>
          </a:bodyPr>
          <a:lstStyle/>
          <a:p>
            <a:pPr algn="ctr"/>
            <a:r>
              <a:rPr lang="en-US" sz="1200" dirty="0" smtClean="0">
                <a:latin typeface="Arial" panose="020B0604020202020204" pitchFamily="34" charset="0"/>
                <a:ea typeface="微软雅黑" panose="020B0503020204020204" pitchFamily="34" charset="-122"/>
                <a:cs typeface="Arial" panose="020B0604020202020204" pitchFamily="34" charset="0"/>
              </a:rPr>
              <a:t>VMWare Workstation 16.x</a:t>
            </a:r>
          </a:p>
        </p:txBody>
      </p:sp>
      <p:pic>
        <p:nvPicPr>
          <p:cNvPr id="132" name="Picture 461" descr="图片240"/>
          <p:cNvPicPr>
            <a:picLocks noChangeAspect="1" noChangeArrowheads="1"/>
          </p:cNvPicPr>
          <p:nvPr/>
        </p:nvPicPr>
        <p:blipFill>
          <a:blip r:embed="rId5" cstate="print"/>
          <a:srcRect/>
          <a:stretch>
            <a:fillRect/>
          </a:stretch>
        </p:blipFill>
        <p:spPr bwMode="auto">
          <a:xfrm>
            <a:off x="8048273" y="2528764"/>
            <a:ext cx="434638" cy="465683"/>
          </a:xfrm>
          <a:prstGeom prst="rect">
            <a:avLst/>
          </a:prstGeom>
          <a:noFill/>
        </p:spPr>
      </p:pic>
      <p:sp>
        <p:nvSpPr>
          <p:cNvPr id="100" name="矩形 99"/>
          <p:cNvSpPr/>
          <p:nvPr/>
        </p:nvSpPr>
        <p:spPr>
          <a:xfrm>
            <a:off x="1325791" y="5192506"/>
            <a:ext cx="9555192" cy="954107"/>
          </a:xfrm>
          <a:prstGeom prst="rect">
            <a:avLst/>
          </a:prstGeom>
        </p:spPr>
        <p:txBody>
          <a:bodyPr wrap="square">
            <a:spAutoFit/>
          </a:bodyPr>
          <a:lstStyle/>
          <a:p>
            <a:pPr lvl="0" algn="just"/>
            <a:r>
              <a:rPr lang="en-US" sz="1400" dirty="0">
                <a:solidFill>
                  <a:prstClr val="black"/>
                </a:solidFill>
              </a:rPr>
              <a:t>Host-only networking creates a network that is completely contained within the host computer. Host-only networking provides a network connection between the virtual machine and the host computer. In this setup, your vm will not have access to the outside world, only the physical machine your are running it on. This approach can be useful if you need to set up an isolated virtual network.</a:t>
            </a:r>
          </a:p>
        </p:txBody>
      </p:sp>
    </p:spTree>
    <p:extLst>
      <p:ext uri="{BB962C8B-B14F-4D97-AF65-F5344CB8AC3E}">
        <p14:creationId xmlns:p14="http://schemas.microsoft.com/office/powerpoint/2010/main" val="18726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6619120"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Kubernetes Environment Overview-VMWare Network</a:t>
            </a:r>
            <a:r>
              <a:rPr lang="en-US" altLang="zh-CN" sz="1600" dirty="0">
                <a:latin typeface="Arial" panose="020B0604020202020204" pitchFamily="34" charset="0"/>
                <a:ea typeface="微软雅黑" panose="020B0503020204020204" pitchFamily="34" charset="-122"/>
                <a:cs typeface="Arial" panose="020B0604020202020204" pitchFamily="34" charset="0"/>
              </a:rPr>
              <a:t> </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Type(NAT Mode)</a:t>
            </a:r>
          </a:p>
        </p:txBody>
      </p:sp>
      <p:sp>
        <p:nvSpPr>
          <p:cNvPr id="4" name="矩形 3"/>
          <p:cNvSpPr/>
          <p:nvPr/>
        </p:nvSpPr>
        <p:spPr>
          <a:xfrm>
            <a:off x="1423757" y="1040322"/>
            <a:ext cx="9359261" cy="3457713"/>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1705" y="4342639"/>
            <a:ext cx="812516" cy="464000"/>
          </a:xfrm>
          <a:prstGeom prst="rect">
            <a:avLst/>
          </a:prstGeom>
        </p:spPr>
      </p:pic>
      <p:pic>
        <p:nvPicPr>
          <p:cNvPr id="1026" name="Picture 2" descr="VMware Workstation Pro 16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6751" y="2500585"/>
            <a:ext cx="493862" cy="4938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55" descr="图片234"/>
          <p:cNvPicPr>
            <a:picLocks noChangeAspect="1" noChangeArrowheads="1"/>
          </p:cNvPicPr>
          <p:nvPr/>
        </p:nvPicPr>
        <p:blipFill>
          <a:blip r:embed="rId4" cstate="print"/>
          <a:srcRect/>
          <a:stretch>
            <a:fillRect/>
          </a:stretch>
        </p:blipFill>
        <p:spPr bwMode="auto">
          <a:xfrm>
            <a:off x="8018923" y="2554224"/>
            <a:ext cx="476086" cy="374671"/>
          </a:xfrm>
          <a:prstGeom prst="rect">
            <a:avLst/>
          </a:prstGeom>
          <a:noFill/>
        </p:spPr>
      </p:pic>
      <p:sp>
        <p:nvSpPr>
          <p:cNvPr id="6" name="文本框 5"/>
          <p:cNvSpPr txBox="1"/>
          <p:nvPr/>
        </p:nvSpPr>
        <p:spPr>
          <a:xfrm>
            <a:off x="8311778" y="4751108"/>
            <a:ext cx="1492370" cy="249741"/>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10.10.10.10/24</a:t>
            </a:r>
          </a:p>
        </p:txBody>
      </p:sp>
      <p:pic>
        <p:nvPicPr>
          <p:cNvPr id="10" name="图片 9"/>
          <p:cNvPicPr>
            <a:picLocks noChangeAspect="1"/>
          </p:cNvPicPr>
          <p:nvPr/>
        </p:nvPicPr>
        <p:blipFill>
          <a:blip r:embed="rId5"/>
          <a:stretch>
            <a:fillRect/>
          </a:stretch>
        </p:blipFill>
        <p:spPr>
          <a:xfrm>
            <a:off x="5229817" y="1147255"/>
            <a:ext cx="353161" cy="418306"/>
          </a:xfrm>
          <a:prstGeom prst="rect">
            <a:avLst/>
          </a:prstGeom>
        </p:spPr>
      </p:pic>
      <p:pic>
        <p:nvPicPr>
          <p:cNvPr id="12" name="图片 11"/>
          <p:cNvPicPr>
            <a:picLocks noChangeAspect="1"/>
          </p:cNvPicPr>
          <p:nvPr/>
        </p:nvPicPr>
        <p:blipFill>
          <a:blip r:embed="rId5"/>
          <a:stretch>
            <a:fillRect/>
          </a:stretch>
        </p:blipFill>
        <p:spPr>
          <a:xfrm>
            <a:off x="5202189" y="1842257"/>
            <a:ext cx="353161" cy="418306"/>
          </a:xfrm>
          <a:prstGeom prst="rect">
            <a:avLst/>
          </a:prstGeom>
        </p:spPr>
      </p:pic>
      <p:pic>
        <p:nvPicPr>
          <p:cNvPr id="13" name="图片 12"/>
          <p:cNvPicPr>
            <a:picLocks noChangeAspect="1"/>
          </p:cNvPicPr>
          <p:nvPr/>
        </p:nvPicPr>
        <p:blipFill>
          <a:blip r:embed="rId5"/>
          <a:stretch>
            <a:fillRect/>
          </a:stretch>
        </p:blipFill>
        <p:spPr>
          <a:xfrm>
            <a:off x="5194801" y="3143823"/>
            <a:ext cx="353161" cy="418306"/>
          </a:xfrm>
          <a:prstGeom prst="rect">
            <a:avLst/>
          </a:prstGeom>
        </p:spPr>
      </p:pic>
      <p:pic>
        <p:nvPicPr>
          <p:cNvPr id="14" name="图片 13"/>
          <p:cNvPicPr>
            <a:picLocks noChangeAspect="1"/>
          </p:cNvPicPr>
          <p:nvPr/>
        </p:nvPicPr>
        <p:blipFill>
          <a:blip r:embed="rId5"/>
          <a:stretch>
            <a:fillRect/>
          </a:stretch>
        </p:blipFill>
        <p:spPr>
          <a:xfrm>
            <a:off x="5193676" y="3860262"/>
            <a:ext cx="353161" cy="418306"/>
          </a:xfrm>
          <a:prstGeom prst="rect">
            <a:avLst/>
          </a:prstGeom>
        </p:spPr>
      </p:pic>
      <p:cxnSp>
        <p:nvCxnSpPr>
          <p:cNvPr id="15" name="直接箭头连接符 14"/>
          <p:cNvCxnSpPr>
            <a:endCxn id="10" idx="1"/>
          </p:cNvCxnSpPr>
          <p:nvPr/>
        </p:nvCxnSpPr>
        <p:spPr>
          <a:xfrm flipV="1">
            <a:off x="3090613" y="1356408"/>
            <a:ext cx="2139204" cy="1314475"/>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2" idx="1"/>
          </p:cNvCxnSpPr>
          <p:nvPr/>
        </p:nvCxnSpPr>
        <p:spPr>
          <a:xfrm flipV="1">
            <a:off x="3090613" y="2051410"/>
            <a:ext cx="2111576" cy="61947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3" idx="1"/>
          </p:cNvCxnSpPr>
          <p:nvPr/>
        </p:nvCxnSpPr>
        <p:spPr>
          <a:xfrm>
            <a:off x="3090613" y="2799654"/>
            <a:ext cx="2104188" cy="553322"/>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4" idx="1"/>
          </p:cNvCxnSpPr>
          <p:nvPr/>
        </p:nvCxnSpPr>
        <p:spPr>
          <a:xfrm>
            <a:off x="3090613" y="2799654"/>
            <a:ext cx="2103063" cy="1269761"/>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5" name="肘形连接符 1024"/>
          <p:cNvCxnSpPr>
            <a:stCxn id="10" idx="3"/>
            <a:endCxn id="7" idx="0"/>
          </p:cNvCxnSpPr>
          <p:nvPr/>
        </p:nvCxnSpPr>
        <p:spPr>
          <a:xfrm>
            <a:off x="5582978" y="1356408"/>
            <a:ext cx="2673988" cy="11978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8" name="肘形连接符 1027"/>
          <p:cNvCxnSpPr>
            <a:stCxn id="12" idx="3"/>
            <a:endCxn id="7" idx="0"/>
          </p:cNvCxnSpPr>
          <p:nvPr/>
        </p:nvCxnSpPr>
        <p:spPr>
          <a:xfrm>
            <a:off x="5555350" y="2051410"/>
            <a:ext cx="2701616" cy="50281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肘形连接符 1041"/>
          <p:cNvCxnSpPr>
            <a:stCxn id="7" idx="3"/>
          </p:cNvCxnSpPr>
          <p:nvPr/>
        </p:nvCxnSpPr>
        <p:spPr>
          <a:xfrm>
            <a:off x="8495009" y="2741560"/>
            <a:ext cx="536848" cy="1594211"/>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4" name="文本框 1043"/>
          <p:cNvSpPr txBox="1"/>
          <p:nvPr/>
        </p:nvSpPr>
        <p:spPr>
          <a:xfrm>
            <a:off x="6103387" y="1049162"/>
            <a:ext cx="1759789" cy="249741"/>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172.12.1.11/24</a:t>
            </a:r>
          </a:p>
        </p:txBody>
      </p:sp>
      <p:sp>
        <p:nvSpPr>
          <p:cNvPr id="54" name="文本框 53"/>
          <p:cNvSpPr txBox="1"/>
          <p:nvPr/>
        </p:nvSpPr>
        <p:spPr>
          <a:xfrm>
            <a:off x="6103387" y="1742917"/>
            <a:ext cx="1759789" cy="249741"/>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172.12.1.12/24</a:t>
            </a:r>
          </a:p>
        </p:txBody>
      </p:sp>
      <p:sp>
        <p:nvSpPr>
          <p:cNvPr id="55" name="文本框 54"/>
          <p:cNvSpPr txBox="1"/>
          <p:nvPr/>
        </p:nvSpPr>
        <p:spPr>
          <a:xfrm>
            <a:off x="6103387" y="3421549"/>
            <a:ext cx="1759789" cy="249741"/>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172.12.1.13/24</a:t>
            </a:r>
          </a:p>
        </p:txBody>
      </p:sp>
      <p:sp>
        <p:nvSpPr>
          <p:cNvPr id="56" name="文本框 55"/>
          <p:cNvSpPr txBox="1"/>
          <p:nvPr/>
        </p:nvSpPr>
        <p:spPr>
          <a:xfrm>
            <a:off x="6103387" y="4086030"/>
            <a:ext cx="1759789" cy="249741"/>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172.12.1.14/24</a:t>
            </a:r>
          </a:p>
        </p:txBody>
      </p:sp>
      <p:sp>
        <p:nvSpPr>
          <p:cNvPr id="102" name="文本框 101"/>
          <p:cNvSpPr txBox="1"/>
          <p:nvPr/>
        </p:nvSpPr>
        <p:spPr>
          <a:xfrm>
            <a:off x="6088779" y="2615747"/>
            <a:ext cx="2311366" cy="307777"/>
          </a:xfrm>
          <a:prstGeom prst="rect">
            <a:avLst/>
          </a:prstGeom>
          <a:noFill/>
        </p:spPr>
        <p:txBody>
          <a:bodyPr wrap="square" rtlCol="0">
            <a:spAutoFit/>
          </a:bodyPr>
          <a:lstStyle/>
          <a:p>
            <a:pPr algn="ctr"/>
            <a:r>
              <a:rPr lang="en-US" sz="140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GW:172.12.1.2/24</a:t>
            </a:r>
          </a:p>
        </p:txBody>
      </p:sp>
      <p:sp>
        <p:nvSpPr>
          <p:cNvPr id="1062" name="文本框 1061"/>
          <p:cNvSpPr txBox="1"/>
          <p:nvPr/>
        </p:nvSpPr>
        <p:spPr>
          <a:xfrm>
            <a:off x="8431429" y="2429353"/>
            <a:ext cx="690114" cy="249741"/>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NAT</a:t>
            </a:r>
          </a:p>
        </p:txBody>
      </p:sp>
      <p:cxnSp>
        <p:nvCxnSpPr>
          <p:cNvPr id="1077" name="肘形连接符 1076"/>
          <p:cNvCxnSpPr>
            <a:endCxn id="7" idx="2"/>
          </p:cNvCxnSpPr>
          <p:nvPr/>
        </p:nvCxnSpPr>
        <p:spPr>
          <a:xfrm flipV="1">
            <a:off x="5555350" y="2928895"/>
            <a:ext cx="2701616" cy="48242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9" name="肘形连接符 1078"/>
          <p:cNvCxnSpPr>
            <a:stCxn id="14" idx="3"/>
            <a:endCxn id="7" idx="2"/>
          </p:cNvCxnSpPr>
          <p:nvPr/>
        </p:nvCxnSpPr>
        <p:spPr>
          <a:xfrm flipV="1">
            <a:off x="5546837" y="2928895"/>
            <a:ext cx="2710129" cy="114052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7" name="矩形 1086"/>
          <p:cNvSpPr/>
          <p:nvPr/>
        </p:nvSpPr>
        <p:spPr>
          <a:xfrm>
            <a:off x="1314632" y="5225674"/>
            <a:ext cx="9548294" cy="954107"/>
          </a:xfrm>
          <a:prstGeom prst="rect">
            <a:avLst/>
          </a:prstGeom>
        </p:spPr>
        <p:txBody>
          <a:bodyPr wrap="square">
            <a:spAutoFit/>
          </a:bodyPr>
          <a:lstStyle/>
          <a:p>
            <a:pPr lvl="0" algn="just"/>
            <a:r>
              <a:rPr lang="en-US" sz="1400" dirty="0" smtClean="0">
                <a:solidFill>
                  <a:prstClr val="black"/>
                </a:solidFill>
              </a:rPr>
              <a:t>Network </a:t>
            </a:r>
            <a:r>
              <a:rPr lang="en-US" sz="1400" dirty="0">
                <a:solidFill>
                  <a:prstClr val="black"/>
                </a:solidFill>
              </a:rPr>
              <a:t>Address Translation, or NAT for short, gives your virtual machine access to network resources using the host computer’s IP address. How is this different than bridged you ask? If you use NAT, your virtual machine does not have its own IP address on the external network. Instead, a separate private network is set up on the host computer. This method might be best if your virtual machines do not provide services but still need to access a network.</a:t>
            </a:r>
          </a:p>
        </p:txBody>
      </p:sp>
      <p:sp>
        <p:nvSpPr>
          <p:cNvPr id="96" name="文本框 95"/>
          <p:cNvSpPr txBox="1"/>
          <p:nvPr/>
        </p:nvSpPr>
        <p:spPr>
          <a:xfrm>
            <a:off x="5508331" y="4587071"/>
            <a:ext cx="1202573" cy="307777"/>
          </a:xfrm>
          <a:prstGeom prst="rect">
            <a:avLst/>
          </a:prstGeom>
          <a:noFill/>
        </p:spPr>
        <p:txBody>
          <a:bodyPr wrap="none" rtlCol="0">
            <a:sp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WINX HOST</a:t>
            </a:r>
            <a:endParaRPr lang="en-US" sz="14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97" name="文本框 96"/>
          <p:cNvSpPr txBox="1"/>
          <p:nvPr/>
        </p:nvSpPr>
        <p:spPr>
          <a:xfrm>
            <a:off x="1953289" y="3037490"/>
            <a:ext cx="1780785" cy="461665"/>
          </a:xfrm>
          <a:prstGeom prst="rect">
            <a:avLst/>
          </a:prstGeom>
          <a:noFill/>
        </p:spPr>
        <p:txBody>
          <a:bodyPr wrap="square" rtlCol="0">
            <a:spAutoFit/>
          </a:bodyPr>
          <a:lstStyle/>
          <a:p>
            <a:pPr algn="ctr"/>
            <a:r>
              <a:rPr lang="en-US" sz="1200" dirty="0" smtClean="0">
                <a:latin typeface="Arial" panose="020B0604020202020204" pitchFamily="34" charset="0"/>
                <a:ea typeface="微软雅黑" panose="020B0503020204020204" pitchFamily="34" charset="-122"/>
                <a:cs typeface="Arial" panose="020B0604020202020204" pitchFamily="34" charset="0"/>
              </a:rPr>
              <a:t>VMWare Workstation 16.x</a:t>
            </a:r>
          </a:p>
        </p:txBody>
      </p:sp>
    </p:spTree>
    <p:extLst>
      <p:ext uri="{BB962C8B-B14F-4D97-AF65-F5344CB8AC3E}">
        <p14:creationId xmlns:p14="http://schemas.microsoft.com/office/powerpoint/2010/main" val="84324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6088526"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Kubernetes Environment Overview-Ubuntu20.04 Kernel Upgrade</a:t>
            </a:r>
          </a:p>
        </p:txBody>
      </p:sp>
      <p:sp>
        <p:nvSpPr>
          <p:cNvPr id="6" name="文本框 5"/>
          <p:cNvSpPr txBox="1"/>
          <p:nvPr/>
        </p:nvSpPr>
        <p:spPr>
          <a:xfrm>
            <a:off x="1000663" y="730440"/>
            <a:ext cx="10705382" cy="2800767"/>
          </a:xfrm>
          <a:prstGeom prst="rect">
            <a:avLst/>
          </a:prstGeom>
          <a:noFill/>
        </p:spPr>
        <p:txBody>
          <a:bodyPr wrap="square" rtlCol="0">
            <a:spAutoFit/>
          </a:bodyPr>
          <a:lstStyle/>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Upgrade to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5.11:</a:t>
            </a:r>
          </a:p>
          <a:p>
            <a:pPr marL="228600" indent="-228600">
              <a:buFont typeface="+mj-lt"/>
              <a:buAutoNum type="arabicPeriod"/>
            </a:pP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Access to the below URL:</a:t>
            </a: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https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://kernel.ubuntu.com/~kernel-ppa/mainline/</a:t>
            </a:r>
            <a:r>
              <a:rPr lang="en-US" sz="1100" kern="0" dirty="0">
                <a:solidFill>
                  <a:srgbClr val="FF0000"/>
                </a:solidFill>
                <a:latin typeface="Consolas" panose="020B0609020204030204" pitchFamily="49" charset="0"/>
                <a:ea typeface="宋体" panose="02010600030101010101" pitchFamily="2" charset="-122"/>
                <a:cs typeface="宋体" panose="02010600030101010101" pitchFamily="2" charset="-122"/>
              </a:rPr>
              <a:t>v5.11</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/amd64</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p>
          <a:p>
            <a:endPar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2. </a:t>
            </a:r>
            <a:r>
              <a:rPr lang="en-US" altLang="zh-CN"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Download *_all and *generic* file:</a:t>
            </a: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Like:</a:t>
            </a: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linux-headers-5.11.0-051100-generic_5.11.0-051100.202102142330_amd64.deb</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linux-headers-5.11.0-051100_5.11.0-051100.202102142330_all.deb</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linux-image-unsigned-5.11.0-051100-generic_5.11.0-051100.202102142330_amd64.deb</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linux-modules-5.11.0-051100-generic_5.11.0-051100.202102142330_amd64.deb</a:t>
            </a:r>
          </a:p>
          <a:p>
            <a:endPar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3. </a:t>
            </a:r>
            <a:r>
              <a:rPr lang="en-US" altLang="zh-CN"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Install the new kernel:</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mkdir</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-p /root/</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new_kernel</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&amp;&amp; </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cp</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-r *.deb </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/root/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new_kernel</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&amp;&amp;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dpkg</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deb</a:t>
            </a:r>
          </a:p>
          <a:p>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4. Reboot the host and check the current kernel version:</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uname</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240473420"/>
              </p:ext>
            </p:extLst>
          </p:nvPr>
        </p:nvGraphicFramePr>
        <p:xfrm>
          <a:off x="1125069" y="3558105"/>
          <a:ext cx="8718177" cy="2702295"/>
        </p:xfrm>
        <a:graphic>
          <a:graphicData uri="http://schemas.openxmlformats.org/drawingml/2006/table">
            <a:tbl>
              <a:tblPr/>
              <a:tblGrid>
                <a:gridCol w="5922196">
                  <a:extLst>
                    <a:ext uri="{9D8B030D-6E8A-4147-A177-3AD203B41FA5}">
                      <a16:colId xmlns:a16="http://schemas.microsoft.com/office/drawing/2014/main" val="1865096597"/>
                    </a:ext>
                  </a:extLst>
                </a:gridCol>
                <a:gridCol w="2795981">
                  <a:extLst>
                    <a:ext uri="{9D8B030D-6E8A-4147-A177-3AD203B41FA5}">
                      <a16:colId xmlns:a16="http://schemas.microsoft.com/office/drawing/2014/main" val="1848261898"/>
                    </a:ext>
                  </a:extLst>
                </a:gridCol>
              </a:tblGrid>
              <a:tr h="180153">
                <a:tc>
                  <a:txBody>
                    <a:bodyPr/>
                    <a:lstStyle/>
                    <a:p>
                      <a:pPr algn="ctr" fontAlgn="ctr"/>
                      <a:r>
                        <a:rPr lang="en-US" sz="1100" b="0" i="0" u="none" strike="noStrike" kern="1200" spc="0" baseline="0">
                          <a:solidFill>
                            <a:srgbClr val="000000"/>
                          </a:solidFill>
                          <a:effectLst/>
                          <a:latin typeface="Consolas" panose="020B0609020204030204" pitchFamily="49" charset="0"/>
                          <a:ea typeface="微软雅黑" panose="020B0503020204020204" pitchFamily="34" charset="-122"/>
                        </a:rPr>
                        <a:t>Cilium Feature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kern="1200" spc="0" baseline="0" dirty="0">
                          <a:solidFill>
                            <a:srgbClr val="000000"/>
                          </a:solidFill>
                          <a:effectLst/>
                          <a:latin typeface="Consolas" panose="020B0609020204030204" pitchFamily="49" charset="0"/>
                          <a:ea typeface="微软雅黑" panose="020B0503020204020204" pitchFamily="34" charset="-122"/>
                        </a:rPr>
                        <a:t>Minimum Kernel Version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26780674"/>
                  </a:ext>
                </a:extLst>
              </a:tr>
              <a:tr h="180153">
                <a:tc>
                  <a:txBody>
                    <a:bodyPr/>
                    <a:lstStyle/>
                    <a:p>
                      <a:pPr algn="l" fontAlgn="ctr"/>
                      <a:r>
                        <a:rPr lang="en-US" sz="1100" b="0" i="0" u="sng" strike="noStrike" kern="1200" spc="0" baseline="0">
                          <a:solidFill>
                            <a:srgbClr val="0563C1"/>
                          </a:solidFill>
                          <a:effectLst/>
                          <a:latin typeface="Consolas" panose="020B0609020204030204" pitchFamily="49" charset="0"/>
                          <a:ea typeface="微软雅黑" panose="020B0503020204020204" pitchFamily="34" charset="-122"/>
                          <a:hlinkClick r:id="rId2"/>
                        </a:rPr>
                        <a:t>IPv4 fragment handling</a:t>
                      </a:r>
                      <a:endParaRPr lang="en-US" sz="1100" b="0" i="0" u="sng" strike="noStrike" kern="1200" spc="0" baseline="0">
                        <a:solidFill>
                          <a:srgbClr val="0563C1"/>
                        </a:solidFill>
                        <a:effectLst/>
                        <a:latin typeface="Consolas" panose="020B0609020204030204" pitchFamily="49" charset="0"/>
                        <a:ea typeface="微软雅黑" panose="020B0503020204020204" pitchFamily="34" charset="-122"/>
                      </a:endParaRP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6"/>
                    </a:solidFill>
                  </a:tcPr>
                </a:tc>
                <a:tc>
                  <a:txBody>
                    <a:bodyPr/>
                    <a:lstStyle/>
                    <a:p>
                      <a:pPr algn="l" fontAlgn="ctr"/>
                      <a:r>
                        <a:rPr lang="en-US" sz="1100" b="0" i="0" u="none" strike="noStrike" kern="1200" spc="0" baseline="0">
                          <a:solidFill>
                            <a:srgbClr val="000000"/>
                          </a:solidFill>
                          <a:effectLst/>
                          <a:latin typeface="Consolas" panose="020B0609020204030204" pitchFamily="49" charset="0"/>
                          <a:ea typeface="微软雅黑" panose="020B0503020204020204" pitchFamily="34" charset="-122"/>
                        </a:rPr>
                        <a:t>&gt;= 4.10</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6"/>
                    </a:solidFill>
                  </a:tcPr>
                </a:tc>
                <a:extLst>
                  <a:ext uri="{0D108BD9-81ED-4DB2-BD59-A6C34878D82A}">
                    <a16:rowId xmlns:a16="http://schemas.microsoft.com/office/drawing/2014/main" val="752954720"/>
                  </a:ext>
                </a:extLst>
              </a:tr>
              <a:tr h="180153">
                <a:tc>
                  <a:txBody>
                    <a:bodyPr/>
                    <a:lstStyle/>
                    <a:p>
                      <a:pPr algn="l" fontAlgn="ctr"/>
                      <a:r>
                        <a:rPr lang="en-US" sz="1100" b="0" i="0" u="sng" strike="noStrike" kern="1200" spc="0" baseline="0">
                          <a:solidFill>
                            <a:srgbClr val="0563C1"/>
                          </a:solidFill>
                          <a:effectLst/>
                          <a:latin typeface="Consolas" panose="020B0609020204030204" pitchFamily="49" charset="0"/>
                          <a:ea typeface="微软雅黑" panose="020B0503020204020204" pitchFamily="34" charset="-122"/>
                          <a:hlinkClick r:id="rId3"/>
                        </a:rPr>
                        <a:t>Restrictions on unique prefix lengths for CIDR policy rules</a:t>
                      </a:r>
                      <a:endParaRPr lang="en-US" sz="1100" b="0" i="0" u="sng" strike="noStrike" kern="1200" spc="0" baseline="0">
                        <a:solidFill>
                          <a:srgbClr val="0563C1"/>
                        </a:solidFill>
                        <a:effectLst/>
                        <a:latin typeface="Consolas" panose="020B0609020204030204" pitchFamily="49" charset="0"/>
                        <a:ea typeface="微软雅黑" panose="020B0503020204020204" pitchFamily="34" charset="-122"/>
                      </a:endParaRP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kern="1200" spc="0" baseline="0">
                          <a:solidFill>
                            <a:srgbClr val="000000"/>
                          </a:solidFill>
                          <a:effectLst/>
                          <a:latin typeface="Consolas" panose="020B0609020204030204" pitchFamily="49" charset="0"/>
                          <a:ea typeface="微软雅黑" panose="020B0503020204020204" pitchFamily="34" charset="-122"/>
                        </a:rPr>
                        <a:t>&gt;= 4.11</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93469091"/>
                  </a:ext>
                </a:extLst>
              </a:tr>
              <a:tr h="180153">
                <a:tc>
                  <a:txBody>
                    <a:bodyPr/>
                    <a:lstStyle/>
                    <a:p>
                      <a:pPr algn="l" fontAlgn="ctr"/>
                      <a:r>
                        <a:rPr lang="fr-FR" sz="1100" b="0" i="0" u="sng" strike="noStrike" kern="1200" spc="0" baseline="0">
                          <a:solidFill>
                            <a:srgbClr val="0563C1"/>
                          </a:solidFill>
                          <a:effectLst/>
                          <a:latin typeface="Consolas" panose="020B0609020204030204" pitchFamily="49" charset="0"/>
                          <a:ea typeface="微软雅黑" panose="020B0503020204020204" pitchFamily="34" charset="-122"/>
                          <a:hlinkClick r:id="rId4"/>
                        </a:rPr>
                        <a:t>IPsec Transparent Encryption in tunneling mode</a:t>
                      </a:r>
                      <a:endParaRPr lang="fr-FR" sz="1100" b="0" i="0" u="sng" strike="noStrike" kern="1200" spc="0" baseline="0">
                        <a:solidFill>
                          <a:srgbClr val="0563C1"/>
                        </a:solidFill>
                        <a:effectLst/>
                        <a:latin typeface="Consolas" panose="020B0609020204030204" pitchFamily="49" charset="0"/>
                        <a:ea typeface="微软雅黑" panose="020B0503020204020204" pitchFamily="34" charset="-122"/>
                      </a:endParaRP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6"/>
                    </a:solidFill>
                  </a:tcPr>
                </a:tc>
                <a:tc>
                  <a:txBody>
                    <a:bodyPr/>
                    <a:lstStyle/>
                    <a:p>
                      <a:pPr algn="l" fontAlgn="ctr"/>
                      <a:r>
                        <a:rPr lang="en-US" sz="1100" b="0" i="0" u="none" strike="noStrike" kern="1200" spc="0" baseline="0">
                          <a:solidFill>
                            <a:srgbClr val="000000"/>
                          </a:solidFill>
                          <a:effectLst/>
                          <a:latin typeface="Consolas" panose="020B0609020204030204" pitchFamily="49" charset="0"/>
                          <a:ea typeface="微软雅黑" panose="020B0503020204020204" pitchFamily="34" charset="-122"/>
                        </a:rPr>
                        <a:t>&gt;= 4.19</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6"/>
                    </a:solidFill>
                  </a:tcPr>
                </a:tc>
                <a:extLst>
                  <a:ext uri="{0D108BD9-81ED-4DB2-BD59-A6C34878D82A}">
                    <a16:rowId xmlns:a16="http://schemas.microsoft.com/office/drawing/2014/main" val="2588683829"/>
                  </a:ext>
                </a:extLst>
              </a:tr>
              <a:tr h="180153">
                <a:tc>
                  <a:txBody>
                    <a:bodyPr/>
                    <a:lstStyle/>
                    <a:p>
                      <a:pPr algn="l" fontAlgn="ctr"/>
                      <a:r>
                        <a:rPr lang="en-US" sz="1100" b="0" i="0" u="sng" strike="noStrike" kern="1200" spc="0" baseline="0">
                          <a:solidFill>
                            <a:srgbClr val="0563C1"/>
                          </a:solidFill>
                          <a:effectLst/>
                          <a:latin typeface="Consolas" panose="020B0609020204030204" pitchFamily="49" charset="0"/>
                          <a:ea typeface="微软雅黑" panose="020B0503020204020204" pitchFamily="34" charset="-122"/>
                          <a:hlinkClick r:id="rId5"/>
                        </a:rPr>
                        <a:t>WireGuard Transparent Encryption</a:t>
                      </a:r>
                      <a:endParaRPr lang="en-US" sz="1100" b="0" i="0" u="sng" strike="noStrike" kern="1200" spc="0" baseline="0">
                        <a:solidFill>
                          <a:srgbClr val="0563C1"/>
                        </a:solidFill>
                        <a:effectLst/>
                        <a:latin typeface="Consolas" panose="020B0609020204030204" pitchFamily="49" charset="0"/>
                        <a:ea typeface="微软雅黑" panose="020B0503020204020204" pitchFamily="34" charset="-122"/>
                      </a:endParaRP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kern="1200" spc="0" baseline="0">
                          <a:solidFill>
                            <a:srgbClr val="000000"/>
                          </a:solidFill>
                          <a:effectLst/>
                          <a:latin typeface="Consolas" panose="020B0609020204030204" pitchFamily="49" charset="0"/>
                          <a:ea typeface="微软雅黑" panose="020B0503020204020204" pitchFamily="34" charset="-122"/>
                        </a:rPr>
                        <a:t>&gt;= 5.6</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97345826"/>
                  </a:ext>
                </a:extLst>
              </a:tr>
              <a:tr h="180153">
                <a:tc>
                  <a:txBody>
                    <a:bodyPr/>
                    <a:lstStyle/>
                    <a:p>
                      <a:pPr algn="l" fontAlgn="ctr"/>
                      <a:r>
                        <a:rPr lang="en-US" sz="1100" b="0" i="0" u="sng" strike="noStrike" kern="1200" spc="0" baseline="0" dirty="0">
                          <a:solidFill>
                            <a:srgbClr val="0563C1"/>
                          </a:solidFill>
                          <a:effectLst/>
                          <a:latin typeface="Consolas" panose="020B0609020204030204" pitchFamily="49" charset="0"/>
                          <a:ea typeface="微软雅黑" panose="020B0503020204020204" pitchFamily="34" charset="-122"/>
                          <a:hlinkClick r:id="rId6"/>
                        </a:rPr>
                        <a:t>Host-Reachable Services</a:t>
                      </a:r>
                      <a:endParaRPr lang="en-US" sz="1100" b="0" i="0" u="sng" strike="noStrike" kern="1200" spc="0" baseline="0" dirty="0">
                        <a:solidFill>
                          <a:srgbClr val="0563C1"/>
                        </a:solidFill>
                        <a:effectLst/>
                        <a:latin typeface="Consolas" panose="020B0609020204030204" pitchFamily="49" charset="0"/>
                        <a:ea typeface="微软雅黑" panose="020B0503020204020204" pitchFamily="34" charset="-122"/>
                      </a:endParaRP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6"/>
                    </a:solidFill>
                  </a:tcPr>
                </a:tc>
                <a:tc>
                  <a:txBody>
                    <a:bodyPr/>
                    <a:lstStyle/>
                    <a:p>
                      <a:pPr algn="l" fontAlgn="ctr"/>
                      <a:r>
                        <a:rPr lang="en-US" sz="1100" b="0" i="0" u="none" strike="noStrike" kern="1200" spc="0" baseline="0">
                          <a:solidFill>
                            <a:srgbClr val="000000"/>
                          </a:solidFill>
                          <a:effectLst/>
                          <a:latin typeface="Consolas" panose="020B0609020204030204" pitchFamily="49" charset="0"/>
                          <a:ea typeface="微软雅黑" panose="020B0503020204020204" pitchFamily="34" charset="-122"/>
                        </a:rPr>
                        <a:t>&gt;= 4.19.57, &gt;= 5.1.16, &gt;= 5.2</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6"/>
                    </a:solidFill>
                  </a:tcPr>
                </a:tc>
                <a:extLst>
                  <a:ext uri="{0D108BD9-81ED-4DB2-BD59-A6C34878D82A}">
                    <a16:rowId xmlns:a16="http://schemas.microsoft.com/office/drawing/2014/main" val="4169401291"/>
                  </a:ext>
                </a:extLst>
              </a:tr>
              <a:tr h="180153">
                <a:tc>
                  <a:txBody>
                    <a:bodyPr/>
                    <a:lstStyle/>
                    <a:p>
                      <a:pPr algn="l" fontAlgn="ctr"/>
                      <a:r>
                        <a:rPr lang="en-US" sz="1100" b="0" i="0" u="sng" strike="noStrike" kern="1200" spc="0" baseline="0">
                          <a:solidFill>
                            <a:srgbClr val="0563C1"/>
                          </a:solidFill>
                          <a:effectLst/>
                          <a:latin typeface="Consolas" panose="020B0609020204030204" pitchFamily="49" charset="0"/>
                          <a:ea typeface="微软雅黑" panose="020B0503020204020204" pitchFamily="34" charset="-122"/>
                          <a:hlinkClick r:id="rId7"/>
                        </a:rPr>
                        <a:t>Kubernetes Without kube-proxy</a:t>
                      </a:r>
                      <a:endParaRPr lang="en-US" sz="1100" b="0" i="0" u="sng" strike="noStrike" kern="1200" spc="0" baseline="0">
                        <a:solidFill>
                          <a:srgbClr val="0563C1"/>
                        </a:solidFill>
                        <a:effectLst/>
                        <a:latin typeface="Consolas" panose="020B0609020204030204" pitchFamily="49" charset="0"/>
                        <a:ea typeface="微软雅黑" panose="020B0503020204020204" pitchFamily="34" charset="-122"/>
                      </a:endParaRP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kern="1200" spc="0" baseline="0">
                          <a:solidFill>
                            <a:srgbClr val="000000"/>
                          </a:solidFill>
                          <a:effectLst/>
                          <a:latin typeface="Consolas" panose="020B0609020204030204" pitchFamily="49" charset="0"/>
                          <a:ea typeface="微软雅黑" panose="020B0503020204020204" pitchFamily="34" charset="-122"/>
                        </a:rPr>
                        <a:t>&gt;= 4.19.57, &gt;= 5.1.16, &gt;= 5.2</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59763230"/>
                  </a:ext>
                </a:extLst>
              </a:tr>
              <a:tr h="180153">
                <a:tc>
                  <a:txBody>
                    <a:bodyPr/>
                    <a:lstStyle/>
                    <a:p>
                      <a:pPr algn="l" fontAlgn="ctr"/>
                      <a:r>
                        <a:rPr lang="en-US" sz="1100" b="0" i="0" u="sng" strike="noStrike" kern="1200" spc="0" baseline="0">
                          <a:solidFill>
                            <a:srgbClr val="0563C1"/>
                          </a:solidFill>
                          <a:effectLst/>
                          <a:latin typeface="Consolas" panose="020B0609020204030204" pitchFamily="49" charset="0"/>
                          <a:ea typeface="微软雅黑" panose="020B0503020204020204" pitchFamily="34" charset="-122"/>
                          <a:hlinkClick r:id="rId8"/>
                        </a:rPr>
                        <a:t>Bandwidth Manager</a:t>
                      </a:r>
                      <a:endParaRPr lang="en-US" sz="1100" b="0" i="0" u="sng" strike="noStrike" kern="1200" spc="0" baseline="0">
                        <a:solidFill>
                          <a:srgbClr val="0563C1"/>
                        </a:solidFill>
                        <a:effectLst/>
                        <a:latin typeface="Consolas" panose="020B0609020204030204" pitchFamily="49" charset="0"/>
                        <a:ea typeface="微软雅黑" panose="020B0503020204020204" pitchFamily="34" charset="-122"/>
                      </a:endParaRP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6"/>
                    </a:solidFill>
                  </a:tcPr>
                </a:tc>
                <a:tc>
                  <a:txBody>
                    <a:bodyPr/>
                    <a:lstStyle/>
                    <a:p>
                      <a:pPr algn="l" fontAlgn="ctr"/>
                      <a:r>
                        <a:rPr lang="en-US" sz="1100" b="0" i="0" u="none" strike="noStrike" kern="1200" spc="0" baseline="0">
                          <a:solidFill>
                            <a:srgbClr val="000000"/>
                          </a:solidFill>
                          <a:effectLst/>
                          <a:latin typeface="Consolas" panose="020B0609020204030204" pitchFamily="49" charset="0"/>
                          <a:ea typeface="微软雅黑" panose="020B0503020204020204" pitchFamily="34" charset="-122"/>
                        </a:rPr>
                        <a:t>&gt;= 5.1</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6"/>
                    </a:solidFill>
                  </a:tcPr>
                </a:tc>
                <a:extLst>
                  <a:ext uri="{0D108BD9-81ED-4DB2-BD59-A6C34878D82A}">
                    <a16:rowId xmlns:a16="http://schemas.microsoft.com/office/drawing/2014/main" val="2288019300"/>
                  </a:ext>
                </a:extLst>
              </a:tr>
              <a:tr h="180153">
                <a:tc>
                  <a:txBody>
                    <a:bodyPr/>
                    <a:lstStyle/>
                    <a:p>
                      <a:pPr algn="l" fontAlgn="ctr"/>
                      <a:r>
                        <a:rPr lang="en-US" sz="1100" b="0" i="0" u="sng" strike="noStrike" kern="1200" spc="0" baseline="0">
                          <a:solidFill>
                            <a:srgbClr val="0563C1"/>
                          </a:solidFill>
                          <a:effectLst/>
                          <a:latin typeface="Consolas" panose="020B0609020204030204" pitchFamily="49" charset="0"/>
                          <a:ea typeface="微软雅黑" panose="020B0503020204020204" pitchFamily="34" charset="-122"/>
                          <a:hlinkClick r:id="rId9"/>
                        </a:rPr>
                        <a:t>Local Redirect Policy (beta)</a:t>
                      </a:r>
                      <a:endParaRPr lang="en-US" sz="1100" b="0" i="0" u="sng" strike="noStrike" kern="1200" spc="0" baseline="0">
                        <a:solidFill>
                          <a:srgbClr val="0563C1"/>
                        </a:solidFill>
                        <a:effectLst/>
                        <a:latin typeface="Consolas" panose="020B0609020204030204" pitchFamily="49" charset="0"/>
                        <a:ea typeface="微软雅黑" panose="020B0503020204020204" pitchFamily="34" charset="-122"/>
                      </a:endParaRP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kern="1200" spc="0" baseline="0">
                          <a:solidFill>
                            <a:srgbClr val="000000"/>
                          </a:solidFill>
                          <a:effectLst/>
                          <a:latin typeface="Consolas" panose="020B0609020204030204" pitchFamily="49" charset="0"/>
                          <a:ea typeface="微软雅黑" panose="020B0503020204020204" pitchFamily="34" charset="-122"/>
                        </a:rPr>
                        <a:t>&gt;= 4.19.57, &gt;= 5.1.16, &gt;= 5.2</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36420984"/>
                  </a:ext>
                </a:extLst>
              </a:tr>
              <a:tr h="180153">
                <a:tc>
                  <a:txBody>
                    <a:bodyPr/>
                    <a:lstStyle/>
                    <a:p>
                      <a:pPr algn="l" fontAlgn="ctr"/>
                      <a:r>
                        <a:rPr lang="en-US" sz="1100" b="0" i="0" u="sng" strike="noStrike" kern="1200" spc="0" baseline="0">
                          <a:solidFill>
                            <a:srgbClr val="0563C1"/>
                          </a:solidFill>
                          <a:effectLst/>
                          <a:latin typeface="Consolas" panose="020B0609020204030204" pitchFamily="49" charset="0"/>
                          <a:ea typeface="微软雅黑" panose="020B0503020204020204" pitchFamily="34" charset="-122"/>
                          <a:hlinkClick r:id="rId10"/>
                        </a:rPr>
                        <a:t>Full support for Session Affinity</a:t>
                      </a:r>
                      <a:endParaRPr lang="en-US" sz="1100" b="0" i="0" u="sng" strike="noStrike" kern="1200" spc="0" baseline="0">
                        <a:solidFill>
                          <a:srgbClr val="0563C1"/>
                        </a:solidFill>
                        <a:effectLst/>
                        <a:latin typeface="Consolas" panose="020B0609020204030204" pitchFamily="49" charset="0"/>
                        <a:ea typeface="微软雅黑" panose="020B0503020204020204" pitchFamily="34" charset="-122"/>
                      </a:endParaRP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6"/>
                    </a:solidFill>
                  </a:tcPr>
                </a:tc>
                <a:tc>
                  <a:txBody>
                    <a:bodyPr/>
                    <a:lstStyle/>
                    <a:p>
                      <a:pPr algn="l" fontAlgn="ctr"/>
                      <a:r>
                        <a:rPr lang="en-US" sz="1100" b="0" i="0" u="none" strike="noStrike" kern="1200" spc="0" baseline="0">
                          <a:solidFill>
                            <a:srgbClr val="000000"/>
                          </a:solidFill>
                          <a:effectLst/>
                          <a:latin typeface="Consolas" panose="020B0609020204030204" pitchFamily="49" charset="0"/>
                          <a:ea typeface="微软雅黑" panose="020B0503020204020204" pitchFamily="34" charset="-122"/>
                        </a:rPr>
                        <a:t>&gt;= 5.7</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6"/>
                    </a:solidFill>
                  </a:tcPr>
                </a:tc>
                <a:extLst>
                  <a:ext uri="{0D108BD9-81ED-4DB2-BD59-A6C34878D82A}">
                    <a16:rowId xmlns:a16="http://schemas.microsoft.com/office/drawing/2014/main" val="758755737"/>
                  </a:ext>
                </a:extLst>
              </a:tr>
              <a:tr h="180153">
                <a:tc>
                  <a:txBody>
                    <a:bodyPr/>
                    <a:lstStyle/>
                    <a:p>
                      <a:pPr algn="l" fontAlgn="ctr"/>
                      <a:r>
                        <a:rPr lang="en-US" sz="1100" b="0" i="0" u="none" strike="noStrike" kern="1200" spc="0" baseline="0">
                          <a:solidFill>
                            <a:srgbClr val="000000"/>
                          </a:solidFill>
                          <a:effectLst/>
                          <a:latin typeface="Consolas" panose="020B0609020204030204" pitchFamily="49" charset="0"/>
                          <a:ea typeface="微软雅黑" panose="020B0503020204020204" pitchFamily="34" charset="-122"/>
                        </a:rPr>
                        <a:t>BPF-based proxy redirection</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kern="1200" spc="0" baseline="0">
                          <a:solidFill>
                            <a:srgbClr val="000000"/>
                          </a:solidFill>
                          <a:effectLst/>
                          <a:latin typeface="Consolas" panose="020B0609020204030204" pitchFamily="49" charset="0"/>
                          <a:ea typeface="微软雅黑" panose="020B0503020204020204" pitchFamily="34" charset="-122"/>
                        </a:rPr>
                        <a:t>&gt;= 5.7</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2614144"/>
                  </a:ext>
                </a:extLst>
              </a:tr>
              <a:tr h="180153">
                <a:tc>
                  <a:txBody>
                    <a:bodyPr/>
                    <a:lstStyle/>
                    <a:p>
                      <a:pPr algn="l" fontAlgn="ctr"/>
                      <a:r>
                        <a:rPr lang="en-US" sz="1100" b="0" i="0" u="none" strike="noStrike" kern="1200" spc="0" baseline="0">
                          <a:solidFill>
                            <a:srgbClr val="000000"/>
                          </a:solidFill>
                          <a:effectLst/>
                          <a:latin typeface="Consolas" panose="020B0609020204030204" pitchFamily="49" charset="0"/>
                          <a:ea typeface="微软雅黑" panose="020B0503020204020204" pitchFamily="34" charset="-122"/>
                        </a:rPr>
                        <a:t>BPF-based host routing</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6"/>
                    </a:solidFill>
                  </a:tcPr>
                </a:tc>
                <a:tc>
                  <a:txBody>
                    <a:bodyPr/>
                    <a:lstStyle/>
                    <a:p>
                      <a:pPr algn="l" fontAlgn="ctr"/>
                      <a:r>
                        <a:rPr lang="en-US" sz="1100" b="0" i="0" u="none" strike="noStrike" kern="1200" spc="0" baseline="0" dirty="0">
                          <a:solidFill>
                            <a:srgbClr val="FF0000"/>
                          </a:solidFill>
                          <a:effectLst/>
                          <a:latin typeface="Consolas" panose="020B0609020204030204" pitchFamily="49" charset="0"/>
                          <a:ea typeface="微软雅黑" panose="020B0503020204020204" pitchFamily="34" charset="-122"/>
                        </a:rPr>
                        <a:t>&gt;= 5.10</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6"/>
                    </a:solidFill>
                  </a:tcPr>
                </a:tc>
                <a:extLst>
                  <a:ext uri="{0D108BD9-81ED-4DB2-BD59-A6C34878D82A}">
                    <a16:rowId xmlns:a16="http://schemas.microsoft.com/office/drawing/2014/main" val="3441669203"/>
                  </a:ext>
                </a:extLst>
              </a:tr>
              <a:tr h="180153">
                <a:tc>
                  <a:txBody>
                    <a:bodyPr/>
                    <a:lstStyle/>
                    <a:p>
                      <a:pPr algn="l" fontAlgn="ctr"/>
                      <a:r>
                        <a:rPr lang="en-US" sz="1100" b="0" i="0" u="none" strike="noStrike" kern="1200" spc="0" baseline="0">
                          <a:solidFill>
                            <a:srgbClr val="000000"/>
                          </a:solidFill>
                          <a:effectLst/>
                          <a:latin typeface="Consolas" panose="020B0609020204030204" pitchFamily="49" charset="0"/>
                          <a:ea typeface="微软雅黑" panose="020B0503020204020204" pitchFamily="34" charset="-122"/>
                        </a:rPr>
                        <a:t>Socket-level LB bypass in pod netns</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kern="1200" spc="0" baseline="0">
                          <a:solidFill>
                            <a:srgbClr val="000000"/>
                          </a:solidFill>
                          <a:effectLst/>
                          <a:latin typeface="Consolas" panose="020B0609020204030204" pitchFamily="49" charset="0"/>
                          <a:ea typeface="微软雅黑" panose="020B0503020204020204" pitchFamily="34" charset="-122"/>
                        </a:rPr>
                        <a:t>&gt;= 5.7</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9696841"/>
                  </a:ext>
                </a:extLst>
              </a:tr>
              <a:tr h="180153">
                <a:tc>
                  <a:txBody>
                    <a:bodyPr/>
                    <a:lstStyle/>
                    <a:p>
                      <a:pPr algn="l" fontAlgn="ctr"/>
                      <a:r>
                        <a:rPr lang="en-US" sz="1100" b="0" i="0" u="sng" strike="noStrike" kern="1200" spc="0" baseline="0" dirty="0">
                          <a:solidFill>
                            <a:srgbClr val="0563C1"/>
                          </a:solidFill>
                          <a:effectLst/>
                          <a:latin typeface="Consolas" panose="020B0609020204030204" pitchFamily="49" charset="0"/>
                          <a:ea typeface="微软雅黑" panose="020B0503020204020204" pitchFamily="34" charset="-122"/>
                          <a:hlinkClick r:id="rId11"/>
                        </a:rPr>
                        <a:t>Egress Gateway (beta)</a:t>
                      </a:r>
                      <a:endParaRPr lang="en-US" sz="1100" b="0" i="0" u="sng" strike="noStrike" kern="1200" spc="0" baseline="0" dirty="0">
                        <a:solidFill>
                          <a:srgbClr val="0563C1"/>
                        </a:solidFill>
                        <a:effectLst/>
                        <a:latin typeface="Consolas" panose="020B0609020204030204" pitchFamily="49" charset="0"/>
                        <a:ea typeface="微软雅黑" panose="020B0503020204020204" pitchFamily="34" charset="-122"/>
                      </a:endParaRP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6"/>
                    </a:solidFill>
                  </a:tcPr>
                </a:tc>
                <a:tc>
                  <a:txBody>
                    <a:bodyPr/>
                    <a:lstStyle/>
                    <a:p>
                      <a:pPr algn="l" fontAlgn="ctr"/>
                      <a:r>
                        <a:rPr lang="en-US" sz="1100" b="0" i="0" u="none" strike="noStrike" kern="1200" spc="0" baseline="0" dirty="0">
                          <a:solidFill>
                            <a:srgbClr val="000000"/>
                          </a:solidFill>
                          <a:effectLst/>
                          <a:latin typeface="Consolas" panose="020B0609020204030204" pitchFamily="49" charset="0"/>
                          <a:ea typeface="微软雅黑" panose="020B0503020204020204" pitchFamily="34" charset="-122"/>
                        </a:rPr>
                        <a:t>&gt;= 5.2</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6"/>
                    </a:solidFill>
                  </a:tcPr>
                </a:tc>
                <a:extLst>
                  <a:ext uri="{0D108BD9-81ED-4DB2-BD59-A6C34878D82A}">
                    <a16:rowId xmlns:a16="http://schemas.microsoft.com/office/drawing/2014/main" val="2113443584"/>
                  </a:ext>
                </a:extLst>
              </a:tr>
              <a:tr h="180153">
                <a:tc>
                  <a:txBody>
                    <a:bodyPr/>
                    <a:lstStyle/>
                    <a:p>
                      <a:pPr algn="l" fontAlgn="ctr"/>
                      <a:r>
                        <a:rPr lang="sv-SE" sz="1100" b="0" i="0" u="none" strike="noStrike" kern="1200" spc="0" baseline="0">
                          <a:solidFill>
                            <a:srgbClr val="000000"/>
                          </a:solidFill>
                          <a:effectLst/>
                          <a:latin typeface="Consolas" panose="020B0609020204030204" pitchFamily="49" charset="0"/>
                          <a:ea typeface="微软雅黑" panose="020B0503020204020204" pitchFamily="34" charset="-122"/>
                        </a:rPr>
                        <a:t>VXLAN Tunnel Endpoint (VTEP) Integration</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kern="1200" spc="0" baseline="0" dirty="0">
                          <a:solidFill>
                            <a:srgbClr val="000000"/>
                          </a:solidFill>
                          <a:effectLst/>
                          <a:latin typeface="Consolas" panose="020B0609020204030204" pitchFamily="49" charset="0"/>
                          <a:ea typeface="微软雅黑" panose="020B0503020204020204" pitchFamily="34" charset="-122"/>
                        </a:rPr>
                        <a:t>&gt;= 5.2</a:t>
                      </a:r>
                    </a:p>
                  </a:txBody>
                  <a:tcPr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74536488"/>
                  </a:ext>
                </a:extLst>
              </a:tr>
            </a:tbl>
          </a:graphicData>
        </a:graphic>
      </p:graphicFrame>
    </p:spTree>
    <p:extLst>
      <p:ext uri="{BB962C8B-B14F-4D97-AF65-F5344CB8AC3E}">
        <p14:creationId xmlns:p14="http://schemas.microsoft.com/office/powerpoint/2010/main" val="1910298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箭头连接符 39"/>
          <p:cNvCxnSpPr/>
          <p:nvPr/>
        </p:nvCxnSpPr>
        <p:spPr>
          <a:xfrm>
            <a:off x="6551844" y="3538399"/>
            <a:ext cx="2414242" cy="43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4806700"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Kubernetes Environment </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Overview-Network TOPO</a:t>
            </a:r>
            <a:endParaRPr lang="en-US" altLang="zh-CN" sz="1600" dirty="0" smtClean="0">
              <a:latin typeface="Arial" panose="020B0604020202020204" pitchFamily="34" charset="0"/>
              <a:ea typeface="微软雅黑" panose="020B0503020204020204" pitchFamily="34" charset="-122"/>
              <a:cs typeface="Arial" panose="020B0604020202020204" pitchFamily="34" charset="0"/>
            </a:endParaRPr>
          </a:p>
        </p:txBody>
      </p:sp>
      <p:pic>
        <p:nvPicPr>
          <p:cNvPr id="1026" name="Picture 2" descr="node-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7849" y="1144864"/>
            <a:ext cx="1019201" cy="9873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node-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7849" y="3040805"/>
            <a:ext cx="1019201" cy="9873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node-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9056" y="4936746"/>
            <a:ext cx="1019201" cy="98735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Vy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VyOS Communit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图片 6"/>
          <p:cNvPicPr>
            <a:picLocks noChangeAspect="1"/>
          </p:cNvPicPr>
          <p:nvPr/>
        </p:nvPicPr>
        <p:blipFill>
          <a:blip r:embed="rId3"/>
          <a:stretch>
            <a:fillRect/>
          </a:stretch>
        </p:blipFill>
        <p:spPr>
          <a:xfrm>
            <a:off x="5776553" y="3230317"/>
            <a:ext cx="638894" cy="638894"/>
          </a:xfrm>
          <a:prstGeom prst="rect">
            <a:avLst/>
          </a:prstGeom>
        </p:spPr>
      </p:pic>
      <p:sp>
        <p:nvSpPr>
          <p:cNvPr id="8" name="文本框 7"/>
          <p:cNvSpPr txBox="1"/>
          <p:nvPr/>
        </p:nvSpPr>
        <p:spPr>
          <a:xfrm>
            <a:off x="6314212" y="3029481"/>
            <a:ext cx="1158493" cy="307777"/>
          </a:xfrm>
          <a:prstGeom prst="rect">
            <a:avLst/>
          </a:prstGeom>
          <a:noFill/>
        </p:spPr>
        <p:txBody>
          <a:bodyPr wrap="square" rtlCol="0">
            <a:sp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V</a:t>
            </a:r>
            <a:r>
              <a:rPr lang="en-US" altLang="zh-CN" sz="1400" dirty="0">
                <a:latin typeface="Arial" panose="020B0604020202020204" pitchFamily="34" charset="0"/>
                <a:ea typeface="微软雅黑" panose="020B0503020204020204" pitchFamily="34" charset="-122"/>
                <a:cs typeface="Arial" panose="020B0604020202020204" pitchFamily="34" charset="0"/>
              </a:rPr>
              <a:t>yOS(1.1.8)</a:t>
            </a:r>
            <a:endParaRPr lang="en-US" sz="1600" dirty="0" smtClean="0">
              <a:latin typeface="Arial" panose="020B0604020202020204" pitchFamily="34" charset="0"/>
              <a:ea typeface="微软雅黑" panose="020B0503020204020204" pitchFamily="34" charset="-122"/>
              <a:cs typeface="Arial" panose="020B0604020202020204" pitchFamily="34" charset="0"/>
            </a:endParaRPr>
          </a:p>
        </p:txBody>
      </p:sp>
      <p:cxnSp>
        <p:nvCxnSpPr>
          <p:cNvPr id="10" name="直接箭头连接符 9"/>
          <p:cNvCxnSpPr>
            <a:endCxn id="7" idx="1"/>
          </p:cNvCxnSpPr>
          <p:nvPr/>
        </p:nvCxnSpPr>
        <p:spPr>
          <a:xfrm>
            <a:off x="3288257" y="1938363"/>
            <a:ext cx="2488296" cy="161140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363308" y="3549764"/>
            <a:ext cx="2414242" cy="43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3"/>
            <a:endCxn id="7" idx="1"/>
          </p:cNvCxnSpPr>
          <p:nvPr/>
        </p:nvCxnSpPr>
        <p:spPr>
          <a:xfrm flipV="1">
            <a:off x="3288257" y="3549764"/>
            <a:ext cx="2488296" cy="18806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129762" y="2130253"/>
            <a:ext cx="1415374" cy="276999"/>
          </a:xfrm>
          <a:prstGeom prst="rect">
            <a:avLst/>
          </a:prstGeom>
          <a:noFill/>
        </p:spPr>
        <p:txBody>
          <a:bodyPr wrap="square" rtlCol="0">
            <a:spAutoFit/>
          </a:bodyPr>
          <a:lstStyle/>
          <a:p>
            <a:pPr algn="ctr"/>
            <a:r>
              <a:rPr lang="en-US" sz="1200" dirty="0" smtClean="0">
                <a:solidFill>
                  <a:srgbClr val="FFC000"/>
                </a:solidFill>
                <a:latin typeface="Arial" panose="020B0604020202020204" pitchFamily="34" charset="0"/>
                <a:ea typeface="微软雅黑" panose="020B0503020204020204" pitchFamily="34" charset="-122"/>
                <a:cs typeface="Arial" panose="020B0604020202020204" pitchFamily="34" charset="0"/>
              </a:rPr>
              <a:t>192.168.21.10</a:t>
            </a:r>
            <a:r>
              <a:rPr lang="en-US" sz="1200" dirty="0" smtClean="0">
                <a:solidFill>
                  <a:srgbClr val="FFC000"/>
                </a:solidFill>
                <a:latin typeface="Arial" panose="020B0604020202020204" pitchFamily="34" charset="0"/>
                <a:ea typeface="微软雅黑" panose="020B0503020204020204" pitchFamily="34" charset="-122"/>
                <a:cs typeface="Arial" panose="020B0604020202020204" pitchFamily="34" charset="0"/>
              </a:rPr>
              <a:t>/24</a:t>
            </a:r>
            <a:endParaRPr lang="en-US" sz="1200" dirty="0" smtClean="0">
              <a:solidFill>
                <a:srgbClr val="FFC000"/>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20"/>
          <p:cNvSpPr txBox="1"/>
          <p:nvPr/>
        </p:nvSpPr>
        <p:spPr>
          <a:xfrm>
            <a:off x="2129762" y="4034817"/>
            <a:ext cx="1415374" cy="276999"/>
          </a:xfrm>
          <a:prstGeom prst="rect">
            <a:avLst/>
          </a:prstGeom>
          <a:noFill/>
        </p:spPr>
        <p:txBody>
          <a:bodyPr wrap="square" rtlCol="0">
            <a:spAutoFit/>
          </a:bodyPr>
          <a:lstStyle/>
          <a:p>
            <a:pPr algn="ctr"/>
            <a:r>
              <a:rPr lang="en-US" sz="1200" dirty="0" smtClean="0">
                <a:latin typeface="Arial" panose="020B0604020202020204" pitchFamily="34" charset="0"/>
                <a:ea typeface="微软雅黑" panose="020B0503020204020204" pitchFamily="34" charset="-122"/>
                <a:cs typeface="Arial" panose="020B0604020202020204" pitchFamily="34" charset="0"/>
              </a:rPr>
              <a:t>192.168.22.10</a:t>
            </a:r>
            <a:r>
              <a:rPr lang="en-US" sz="1200" dirty="0" smtClean="0">
                <a:latin typeface="Arial" panose="020B0604020202020204" pitchFamily="34" charset="0"/>
                <a:ea typeface="微软雅黑" panose="020B0503020204020204" pitchFamily="34" charset="-122"/>
                <a:cs typeface="Arial" panose="020B0604020202020204" pitchFamily="34" charset="0"/>
              </a:rPr>
              <a:t>/24</a:t>
            </a:r>
            <a:endParaRPr lang="en-US" sz="12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2" name="文本框 21"/>
          <p:cNvSpPr txBox="1"/>
          <p:nvPr/>
        </p:nvSpPr>
        <p:spPr>
          <a:xfrm>
            <a:off x="2129762" y="5939381"/>
            <a:ext cx="1415374" cy="276999"/>
          </a:xfrm>
          <a:prstGeom prst="rect">
            <a:avLst/>
          </a:prstGeom>
          <a:noFill/>
        </p:spPr>
        <p:txBody>
          <a:bodyPr wrap="square" rtlCol="0">
            <a:spAutoFit/>
          </a:bodyPr>
          <a:lstStyle/>
          <a:p>
            <a:pPr algn="ctr"/>
            <a:r>
              <a:rPr lang="en-US" sz="1200" dirty="0" smtClean="0">
                <a:latin typeface="Arial" panose="020B0604020202020204" pitchFamily="34" charset="0"/>
                <a:ea typeface="微软雅黑" panose="020B0503020204020204" pitchFamily="34" charset="-122"/>
                <a:cs typeface="Arial" panose="020B0604020202020204" pitchFamily="34" charset="0"/>
              </a:rPr>
              <a:t>192.168.22.11</a:t>
            </a:r>
            <a:r>
              <a:rPr lang="en-US" sz="1200" dirty="0" smtClean="0">
                <a:latin typeface="Arial" panose="020B0604020202020204" pitchFamily="34" charset="0"/>
                <a:ea typeface="微软雅黑" panose="020B0503020204020204" pitchFamily="34" charset="-122"/>
                <a:cs typeface="Arial" panose="020B0604020202020204" pitchFamily="34" charset="0"/>
              </a:rPr>
              <a:t>/24</a:t>
            </a:r>
            <a:endParaRPr lang="en-US" sz="12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5043203" y="2879786"/>
            <a:ext cx="1415374" cy="276999"/>
          </a:xfrm>
          <a:prstGeom prst="rect">
            <a:avLst/>
          </a:prstGeom>
          <a:noFill/>
        </p:spPr>
        <p:txBody>
          <a:bodyPr wrap="square" rtlCol="0">
            <a:spAutoFit/>
          </a:bodyPr>
          <a:lstStyle/>
          <a:p>
            <a:pPr algn="ctr"/>
            <a:r>
              <a:rPr lang="en-US" sz="1200" dirty="0" smtClean="0">
                <a:latin typeface="Arial" panose="020B0604020202020204" pitchFamily="34" charset="0"/>
                <a:ea typeface="微软雅黑" panose="020B0503020204020204" pitchFamily="34" charset="-122"/>
                <a:cs typeface="Arial" panose="020B0604020202020204" pitchFamily="34" charset="0"/>
              </a:rPr>
              <a:t>192.168.21.1</a:t>
            </a:r>
            <a:r>
              <a:rPr lang="en-US" sz="1200" dirty="0" smtClean="0">
                <a:latin typeface="Arial" panose="020B0604020202020204" pitchFamily="34" charset="0"/>
                <a:ea typeface="微软雅黑" panose="020B0503020204020204" pitchFamily="34" charset="-122"/>
                <a:cs typeface="Arial" panose="020B0604020202020204" pitchFamily="34" charset="0"/>
              </a:rPr>
              <a:t>/24</a:t>
            </a:r>
            <a:endParaRPr lang="en-US" sz="12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23"/>
          <p:cNvSpPr txBox="1"/>
          <p:nvPr/>
        </p:nvSpPr>
        <p:spPr>
          <a:xfrm>
            <a:off x="5063330" y="3953157"/>
            <a:ext cx="1415374" cy="276999"/>
          </a:xfrm>
          <a:prstGeom prst="rect">
            <a:avLst/>
          </a:prstGeom>
          <a:noFill/>
        </p:spPr>
        <p:txBody>
          <a:bodyPr wrap="square" rtlCol="0">
            <a:spAutoFit/>
          </a:bodyPr>
          <a:lstStyle/>
          <a:p>
            <a:pPr algn="ctr"/>
            <a:r>
              <a:rPr lang="en-US" sz="1200" dirty="0" smtClean="0">
                <a:latin typeface="Arial" panose="020B0604020202020204" pitchFamily="34" charset="0"/>
                <a:ea typeface="微软雅黑" panose="020B0503020204020204" pitchFamily="34" charset="-122"/>
                <a:cs typeface="Arial" panose="020B0604020202020204" pitchFamily="34" charset="0"/>
              </a:rPr>
              <a:t>192.168.22.1</a:t>
            </a:r>
            <a:r>
              <a:rPr lang="en-US" sz="1200" dirty="0" smtClean="0">
                <a:latin typeface="Arial" panose="020B0604020202020204" pitchFamily="34" charset="0"/>
                <a:ea typeface="微软雅黑" panose="020B0503020204020204" pitchFamily="34" charset="-122"/>
                <a:cs typeface="Arial" panose="020B0604020202020204" pitchFamily="34" charset="0"/>
              </a:rPr>
              <a:t>/24</a:t>
            </a:r>
            <a:endParaRPr lang="en-US" sz="12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5" name="文本框 24"/>
          <p:cNvSpPr txBox="1"/>
          <p:nvPr/>
        </p:nvSpPr>
        <p:spPr>
          <a:xfrm>
            <a:off x="6371535" y="3525847"/>
            <a:ext cx="1415374" cy="276999"/>
          </a:xfrm>
          <a:prstGeom prst="rect">
            <a:avLst/>
          </a:prstGeom>
          <a:noFill/>
        </p:spPr>
        <p:txBody>
          <a:bodyPr wrap="square" rtlCol="0">
            <a:spAutoFit/>
          </a:bodyPr>
          <a:lstStyle/>
          <a:p>
            <a:pPr algn="ctr"/>
            <a:r>
              <a:rPr lang="en-US" sz="1200" dirty="0" smtClean="0">
                <a:latin typeface="Arial" panose="020B0604020202020204" pitchFamily="34" charset="0"/>
                <a:ea typeface="微软雅黑" panose="020B0503020204020204" pitchFamily="34" charset="-122"/>
                <a:cs typeface="Arial" panose="020B0604020202020204" pitchFamily="34" charset="0"/>
              </a:rPr>
              <a:t>192.168.2.66</a:t>
            </a:r>
            <a:r>
              <a:rPr lang="en-US" sz="1200" dirty="0" smtClean="0">
                <a:latin typeface="Arial" panose="020B0604020202020204" pitchFamily="34" charset="0"/>
                <a:ea typeface="微软雅黑" panose="020B0503020204020204" pitchFamily="34" charset="-122"/>
                <a:cs typeface="Arial" panose="020B0604020202020204" pitchFamily="34" charset="0"/>
              </a:rPr>
              <a:t>/24</a:t>
            </a:r>
            <a:endParaRPr lang="en-US" sz="1200" dirty="0" smtClean="0">
              <a:latin typeface="Arial" panose="020B0604020202020204" pitchFamily="34" charset="0"/>
              <a:ea typeface="微软雅黑" panose="020B0503020204020204" pitchFamily="34" charset="-122"/>
              <a:cs typeface="Arial" panose="020B0604020202020204" pitchFamily="34" charset="0"/>
            </a:endParaRPr>
          </a:p>
        </p:txBody>
      </p:sp>
      <p:grpSp>
        <p:nvGrpSpPr>
          <p:cNvPr id="27" name="Group 989"/>
          <p:cNvGrpSpPr/>
          <p:nvPr/>
        </p:nvGrpSpPr>
        <p:grpSpPr>
          <a:xfrm>
            <a:off x="9049989" y="3198758"/>
            <a:ext cx="828438" cy="584414"/>
            <a:chOff x="3840978" y="1484784"/>
            <a:chExt cx="1002410" cy="707140"/>
          </a:xfrm>
        </p:grpSpPr>
        <p:grpSp>
          <p:nvGrpSpPr>
            <p:cNvPr id="28" name="Group 990"/>
            <p:cNvGrpSpPr/>
            <p:nvPr/>
          </p:nvGrpSpPr>
          <p:grpSpPr>
            <a:xfrm>
              <a:off x="3840978" y="1484784"/>
              <a:ext cx="1002410" cy="707140"/>
              <a:chOff x="2696200" y="1240782"/>
              <a:chExt cx="1227728" cy="866087"/>
            </a:xfrm>
          </p:grpSpPr>
          <p:grpSp>
            <p:nvGrpSpPr>
              <p:cNvPr id="30" name="Group 992"/>
              <p:cNvGrpSpPr/>
              <p:nvPr/>
            </p:nvGrpSpPr>
            <p:grpSpPr>
              <a:xfrm>
                <a:off x="2696200" y="1240782"/>
                <a:ext cx="1227728" cy="866087"/>
                <a:chOff x="-1522822" y="4185006"/>
                <a:chExt cx="1936869" cy="1366339"/>
              </a:xfrm>
            </p:grpSpPr>
            <p:sp>
              <p:nvSpPr>
                <p:cNvPr id="36" name="Oval 998"/>
                <p:cNvSpPr/>
                <p:nvPr/>
              </p:nvSpPr>
              <p:spPr bwMode="auto">
                <a:xfrm>
                  <a:off x="-1101084" y="4185006"/>
                  <a:ext cx="1080119" cy="99100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Arial" charset="0"/>
                    <a:ea typeface="ＭＳ Ｐゴシック" pitchFamily="34" charset="-128"/>
                  </a:endParaRPr>
                </a:p>
              </p:txBody>
            </p:sp>
            <p:sp>
              <p:nvSpPr>
                <p:cNvPr id="37" name="Oval 999"/>
                <p:cNvSpPr/>
                <p:nvPr/>
              </p:nvSpPr>
              <p:spPr bwMode="auto">
                <a:xfrm>
                  <a:off x="-1522822" y="4461234"/>
                  <a:ext cx="1080118" cy="1090111"/>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Arial" charset="0"/>
                    <a:ea typeface="ＭＳ Ｐゴシック" pitchFamily="34" charset="-128"/>
                  </a:endParaRPr>
                </a:p>
              </p:txBody>
            </p:sp>
            <p:sp>
              <p:nvSpPr>
                <p:cNvPr id="38" name="Oval 1000"/>
                <p:cNvSpPr/>
                <p:nvPr/>
              </p:nvSpPr>
              <p:spPr bwMode="auto">
                <a:xfrm>
                  <a:off x="-567879" y="4460517"/>
                  <a:ext cx="981926" cy="99100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Arial" charset="0"/>
                    <a:ea typeface="ＭＳ Ｐゴシック" pitchFamily="34" charset="-128"/>
                  </a:endParaRPr>
                </a:p>
              </p:txBody>
            </p:sp>
            <p:sp>
              <p:nvSpPr>
                <p:cNvPr id="39" name="Oval 1001"/>
                <p:cNvSpPr/>
                <p:nvPr/>
              </p:nvSpPr>
              <p:spPr bwMode="auto">
                <a:xfrm>
                  <a:off x="-999737" y="4789628"/>
                  <a:ext cx="981926" cy="74455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Arial" charset="0"/>
                    <a:ea typeface="ＭＳ Ｐゴシック" pitchFamily="34" charset="-128"/>
                  </a:endParaRPr>
                </a:p>
              </p:txBody>
            </p:sp>
          </p:grpSp>
          <p:grpSp>
            <p:nvGrpSpPr>
              <p:cNvPr id="31" name="Group 993"/>
              <p:cNvGrpSpPr/>
              <p:nvPr/>
            </p:nvGrpSpPr>
            <p:grpSpPr>
              <a:xfrm>
                <a:off x="2757851" y="1315856"/>
                <a:ext cx="1119199" cy="769892"/>
                <a:chOff x="-1624255" y="4419718"/>
                <a:chExt cx="1792912" cy="1233334"/>
              </a:xfrm>
              <a:solidFill>
                <a:schemeClr val="bg1"/>
              </a:solidFill>
            </p:grpSpPr>
            <p:sp>
              <p:nvSpPr>
                <p:cNvPr id="32" name="Oval 994"/>
                <p:cNvSpPr/>
                <p:nvPr/>
              </p:nvSpPr>
              <p:spPr bwMode="auto">
                <a:xfrm>
                  <a:off x="-1216019" y="4419718"/>
                  <a:ext cx="1000675" cy="834652"/>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Arial" charset="0"/>
                    <a:ea typeface="ＭＳ Ｐゴシック" pitchFamily="34" charset="-128"/>
                  </a:endParaRPr>
                </a:p>
              </p:txBody>
            </p:sp>
            <p:sp>
              <p:nvSpPr>
                <p:cNvPr id="33" name="Oval 995"/>
                <p:cNvSpPr/>
                <p:nvPr/>
              </p:nvSpPr>
              <p:spPr bwMode="auto">
                <a:xfrm>
                  <a:off x="-1624255" y="4685272"/>
                  <a:ext cx="1082378" cy="967780"/>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Arial" charset="0"/>
                    <a:ea typeface="ＭＳ Ｐゴシック" pitchFamily="34" charset="-128"/>
                  </a:endParaRPr>
                </a:p>
              </p:txBody>
            </p:sp>
            <p:sp>
              <p:nvSpPr>
                <p:cNvPr id="34" name="Oval 996"/>
                <p:cNvSpPr/>
                <p:nvPr/>
              </p:nvSpPr>
              <p:spPr bwMode="auto">
                <a:xfrm>
                  <a:off x="-654690" y="4700540"/>
                  <a:ext cx="823347" cy="830960"/>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Arial" charset="0"/>
                    <a:ea typeface="ＭＳ Ｐゴシック" pitchFamily="34" charset="-128"/>
                  </a:endParaRPr>
                </a:p>
              </p:txBody>
            </p:sp>
            <p:sp>
              <p:nvSpPr>
                <p:cNvPr id="35" name="Oval 997"/>
                <p:cNvSpPr/>
                <p:nvPr/>
              </p:nvSpPr>
              <p:spPr bwMode="auto">
                <a:xfrm>
                  <a:off x="-997691" y="4816450"/>
                  <a:ext cx="823347" cy="755417"/>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Arial" charset="0"/>
                    <a:ea typeface="ＭＳ Ｐゴシック" pitchFamily="34" charset="-128"/>
                  </a:endParaRPr>
                </a:p>
              </p:txBody>
            </p:sp>
          </p:grpSp>
        </p:grpSp>
        <p:sp>
          <p:nvSpPr>
            <p:cNvPr id="29" name="TextBox 991"/>
            <p:cNvSpPr txBox="1"/>
            <p:nvPr/>
          </p:nvSpPr>
          <p:spPr>
            <a:xfrm>
              <a:off x="3891154" y="1706159"/>
              <a:ext cx="906197" cy="335168"/>
            </a:xfrm>
            <a:prstGeom prst="rect">
              <a:avLst/>
            </a:prstGeom>
            <a:noFill/>
          </p:spPr>
          <p:txBody>
            <a:bodyPr wrap="none" rtlCol="0">
              <a:spAutoFit/>
            </a:bodyPr>
            <a:lstStyle/>
            <a:p>
              <a:pPr algn="ctr"/>
              <a:r>
                <a:rPr lang="en-US" altLang="zh-CN" sz="1200" b="1" smtClean="0">
                  <a:solidFill>
                    <a:schemeClr val="bg1">
                      <a:lumMod val="65000"/>
                    </a:schemeClr>
                  </a:solidFill>
                  <a:latin typeface="+mj-lt"/>
                  <a:ea typeface="+mn-ea"/>
                  <a:cs typeface="Arial" pitchFamily="34" charset="0"/>
                </a:rPr>
                <a:t>Internet</a:t>
              </a:r>
            </a:p>
          </p:txBody>
        </p:sp>
      </p:grpSp>
      <p:sp>
        <p:nvSpPr>
          <p:cNvPr id="20" name="矩形 19"/>
          <p:cNvSpPr/>
          <p:nvPr/>
        </p:nvSpPr>
        <p:spPr>
          <a:xfrm>
            <a:off x="2422371" y="2744063"/>
            <a:ext cx="771365" cy="307777"/>
          </a:xfrm>
          <a:prstGeom prst="rect">
            <a:avLst/>
          </a:prstGeom>
        </p:spPr>
        <p:txBody>
          <a:bodyPr wrap="none">
            <a:spAutoFit/>
          </a:bodyPr>
          <a:lstStyle/>
          <a:p>
            <a:r>
              <a:rPr lang="en-US" sz="1400" dirty="0"/>
              <a:t>v1.23.2</a:t>
            </a:r>
          </a:p>
        </p:txBody>
      </p:sp>
      <p:sp>
        <p:nvSpPr>
          <p:cNvPr id="42" name="矩形 41"/>
          <p:cNvSpPr/>
          <p:nvPr/>
        </p:nvSpPr>
        <p:spPr>
          <a:xfrm>
            <a:off x="2422370" y="889205"/>
            <a:ext cx="771365" cy="307777"/>
          </a:xfrm>
          <a:prstGeom prst="rect">
            <a:avLst/>
          </a:prstGeom>
        </p:spPr>
        <p:txBody>
          <a:bodyPr wrap="none">
            <a:spAutoFit/>
          </a:bodyPr>
          <a:lstStyle/>
          <a:p>
            <a:r>
              <a:rPr lang="en-US" sz="1400" dirty="0"/>
              <a:t>v1.23.2</a:t>
            </a:r>
          </a:p>
        </p:txBody>
      </p:sp>
      <p:sp>
        <p:nvSpPr>
          <p:cNvPr id="43" name="矩形 42"/>
          <p:cNvSpPr/>
          <p:nvPr/>
        </p:nvSpPr>
        <p:spPr>
          <a:xfrm>
            <a:off x="2422369" y="4657130"/>
            <a:ext cx="771365" cy="307777"/>
          </a:xfrm>
          <a:prstGeom prst="rect">
            <a:avLst/>
          </a:prstGeom>
        </p:spPr>
        <p:txBody>
          <a:bodyPr wrap="none">
            <a:spAutoFit/>
          </a:bodyPr>
          <a:lstStyle/>
          <a:p>
            <a:r>
              <a:rPr lang="en-US" sz="1400" dirty="0"/>
              <a:t>v1.23.2</a:t>
            </a:r>
          </a:p>
        </p:txBody>
      </p:sp>
    </p:spTree>
    <p:extLst>
      <p:ext uri="{BB962C8B-B14F-4D97-AF65-F5344CB8AC3E}">
        <p14:creationId xmlns:p14="http://schemas.microsoft.com/office/powerpoint/2010/main" val="1560585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a:latin typeface="Arial" panose="020B0604020202020204" pitchFamily="34" charset="0"/>
            <a:ea typeface="微软雅黑" panose="020B0503020204020204" pitchFamily="34" charset="-122"/>
            <a:cs typeface="Arial" panose="020B0604020202020204" pitchFamily="34" charset="0"/>
          </a:defRPr>
        </a:defPPr>
      </a:lstStyle>
      <a:style>
        <a:lnRef idx="2">
          <a:schemeClr val="accent6"/>
        </a:lnRef>
        <a:fillRef idx="1">
          <a:schemeClr val="lt1"/>
        </a:fillRef>
        <a:effectRef idx="0">
          <a:schemeClr val="accent6"/>
        </a:effectRef>
        <a:fontRef idx="minor">
          <a:schemeClr val="dk1"/>
        </a:fontRef>
      </a:style>
    </a:spDef>
    <a:lnDef>
      <a:spPr>
        <a:ln w="1905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1600" dirty="0" err="1" smtClean="0">
            <a:latin typeface="Arial" panose="020B0604020202020204" pitchFamily="34" charset="0"/>
            <a:ea typeface="微软雅黑"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91663</TotalTime>
  <Words>1774</Words>
  <Application>Microsoft Office PowerPoint</Application>
  <PresentationFormat>宽屏</PresentationFormat>
  <Paragraphs>258</Paragraphs>
  <Slides>18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ＭＳ Ｐゴシック</vt:lpstr>
      <vt:lpstr>ヒラギノ角ゴ Pro W3</vt:lpstr>
      <vt:lpstr>宋体</vt:lpstr>
      <vt:lpstr>微软雅黑</vt:lpstr>
      <vt:lpstr>等线</vt:lpstr>
      <vt:lpstr>黑体</vt:lpstr>
      <vt:lpstr>Arial</vt:lpstr>
      <vt:lpstr>Arial Black</vt:lpstr>
      <vt:lpstr>Consolas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Luo Wei</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subject>Kubernetes</dc:subject>
  <dc:creator>Luo Wei</dc:creator>
  <cp:keywords>CN00002020XLW</cp:keywords>
  <dc:description>For Personal Educate</dc:description>
  <cp:lastModifiedBy>Rowan</cp:lastModifiedBy>
  <cp:revision>2826</cp:revision>
  <dcterms:created xsi:type="dcterms:W3CDTF">2018-03-07T10:17:25Z</dcterms:created>
  <dcterms:modified xsi:type="dcterms:W3CDTF">2022-07-05T01:23:26Z</dcterms:modified>
  <cp:category>Education</cp:category>
  <cp:contentStatus>Kubernetes CNI Flannel</cp:contentStatus>
  <dc:language>Simplified Chinese</dc:language>
  <cp:version>v1.5</cp:version>
</cp:coreProperties>
</file>