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6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6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0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0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9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5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4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A46B-ABC2-48B0-92EE-821DF0AE023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FC9D30-5F54-4237-9CB5-2C7A07838B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9BBC-8483-476F-83F3-5074B906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基于微服务架构的景区商户服务平台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0B193-D4B9-49CD-89ED-2FFBB679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0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70CBB-9030-444D-98DA-27368BBC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交叉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2BC826-B1E0-4756-B2B0-4B816FDB2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80615"/>
            <a:ext cx="3750209" cy="34496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61DB5-AFB9-44F9-9A2A-0A9CBF82A9E6}"/>
              </a:ext>
            </a:extLst>
          </p:cNvPr>
          <p:cNvSpPr txBox="1"/>
          <p:nvPr/>
        </p:nvSpPr>
        <p:spPr>
          <a:xfrm>
            <a:off x="6356412" y="1980615"/>
            <a:ext cx="51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双点交叉过程                                 自交叉过程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00A926-193B-46B5-8D2B-E62CAB46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2" y="2476808"/>
            <a:ext cx="2044970" cy="14177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BDF13D-2041-461A-883F-1B7852C2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91" y="2476808"/>
            <a:ext cx="1618381" cy="22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2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686E-675C-4EAC-8CA3-026460A1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6 .</a:t>
            </a:r>
            <a:r>
              <a:rPr lang="zh-CN" altLang="en-US" dirty="0"/>
              <a:t>变异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85DD13-9B5B-4722-B54A-EB6AE95B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2758"/>
            <a:ext cx="5145709" cy="34496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ADFF8B-0023-4C96-961F-33ECA7D19270}"/>
              </a:ext>
            </a:extLst>
          </p:cNvPr>
          <p:cNvSpPr txBox="1"/>
          <p:nvPr/>
        </p:nvSpPr>
        <p:spPr>
          <a:xfrm>
            <a:off x="7128769" y="2015231"/>
            <a:ext cx="3852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变异步数为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的随机标准</a:t>
            </a:r>
            <a:endParaRPr lang="en-US" altLang="zh-CN" dirty="0"/>
          </a:p>
          <a:p>
            <a:r>
              <a:rPr lang="zh-CN" altLang="en-US" dirty="0"/>
              <a:t>变异率计算公式如下，</a:t>
            </a:r>
            <a:r>
              <a:rPr lang="en-US" altLang="zh-CN" dirty="0"/>
              <a:t>KMAX</a:t>
            </a:r>
            <a:r>
              <a:rPr lang="zh-CN" altLang="en-US" dirty="0"/>
              <a:t>为最大迭代次数，</a:t>
            </a:r>
            <a:r>
              <a:rPr lang="en-US" altLang="zh-CN" dirty="0"/>
              <a:t>K</a:t>
            </a:r>
            <a:r>
              <a:rPr lang="zh-CN" altLang="en-US" dirty="0"/>
              <a:t>为当前迭代次数，</a:t>
            </a:r>
            <a:r>
              <a:rPr lang="en-US" altLang="zh-CN" dirty="0"/>
              <a:t>P</a:t>
            </a:r>
            <a:r>
              <a:rPr lang="zh-CN" altLang="en-US" dirty="0"/>
              <a:t>分别代表初始值和最终值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058AD3-07AF-4DDB-92CF-7E250D2D6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12" y="3429000"/>
            <a:ext cx="452500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D43A-88D8-43F0-8562-ED50944C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终止条件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A4F4-A718-4DD7-AA1C-2332F7B8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次数足够时终止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N/3</a:t>
            </a:r>
            <a:r>
              <a:rPr lang="zh-CN" altLang="en-US" dirty="0"/>
              <a:t>次下最优无改变时终止</a:t>
            </a:r>
          </a:p>
        </p:txBody>
      </p:sp>
    </p:spTree>
    <p:extLst>
      <p:ext uri="{BB962C8B-B14F-4D97-AF65-F5344CB8AC3E}">
        <p14:creationId xmlns:p14="http://schemas.microsoft.com/office/powerpoint/2010/main" val="50668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BD23-3BEA-427A-8561-D9F3AE37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08C3C-96ED-494A-B706-E4EBEA08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一台主机模拟客户端发送请求，三台</a:t>
            </a:r>
            <a:r>
              <a:rPr lang="en-US" altLang="zh-CN" dirty="0"/>
              <a:t>CENTOS</a:t>
            </a:r>
            <a:r>
              <a:rPr lang="zh-CN" altLang="en-US" dirty="0"/>
              <a:t>机器作服务器，一台云服务器做负载转发，在</a:t>
            </a:r>
            <a:r>
              <a:rPr lang="en-US" altLang="zh-CN" dirty="0" err="1"/>
              <a:t>SpringCloud</a:t>
            </a:r>
            <a:r>
              <a:rPr lang="zh-CN" altLang="en-US" dirty="0"/>
              <a:t>框架环境下，模拟请求，并针对</a:t>
            </a:r>
            <a:r>
              <a:rPr lang="en-US" altLang="zh-CN" dirty="0"/>
              <a:t>Ribbon</a:t>
            </a:r>
            <a:r>
              <a:rPr lang="zh-CN" altLang="en-US" dirty="0"/>
              <a:t>原生的负载算法进行对比测试。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6C727-2115-40D2-84B0-6A981B989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1" y="3429000"/>
            <a:ext cx="6099663" cy="19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3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92F3A-CDAD-4D7D-AF6C-16438940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布隆过滤器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2AFC4-980D-4431-B4E6-7E852C1F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目的：可快速检索一个元素是否在该集合中，一般用于高并发高请求过滤无效请求，降低服务器压力，尤其是在缓存穿透等情况下运用。</a:t>
            </a:r>
            <a:endParaRPr lang="en-US" altLang="zh-CN" dirty="0"/>
          </a:p>
          <a:p>
            <a:pPr lvl="1"/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 </a:t>
            </a:r>
            <a:r>
              <a:rPr lang="zh-CN" altLang="en-US" sz="1400" dirty="0"/>
              <a:t>首先需要</a:t>
            </a:r>
            <a:r>
              <a:rPr lang="en-US" altLang="zh-CN" sz="1400" dirty="0"/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hash</a:t>
            </a:r>
            <a:r>
              <a:rPr lang="zh-CN" altLang="en-US" sz="1400" dirty="0"/>
              <a:t>函数，每个函数可以把</a:t>
            </a:r>
            <a:r>
              <a:rPr lang="en-US" altLang="zh-CN" sz="1400" dirty="0"/>
              <a:t>key</a:t>
            </a:r>
            <a:r>
              <a:rPr lang="zh-CN" altLang="en-US" sz="1400" dirty="0"/>
              <a:t>散列成为</a:t>
            </a:r>
            <a:r>
              <a:rPr lang="en-US" altLang="zh-CN" sz="1400" dirty="0"/>
              <a:t>1</a:t>
            </a:r>
            <a:r>
              <a:rPr lang="zh-CN" altLang="en-US" sz="1400" dirty="0"/>
              <a:t>个整数</a:t>
            </a:r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 </a:t>
            </a:r>
            <a:r>
              <a:rPr lang="zh-CN" altLang="en-US" sz="1400" dirty="0"/>
              <a:t>初始化时，需要一个长度为</a:t>
            </a:r>
            <a:r>
              <a:rPr lang="en-US" altLang="zh-CN" sz="1400" dirty="0"/>
              <a:t>n</a:t>
            </a:r>
            <a:r>
              <a:rPr lang="zh-CN" altLang="en-US" sz="1400" dirty="0"/>
              <a:t>比特的数组，每个比特位初始化为</a:t>
            </a:r>
            <a:r>
              <a:rPr lang="en-US" altLang="zh-CN" sz="1400" dirty="0"/>
              <a:t>0</a:t>
            </a:r>
          </a:p>
          <a:p>
            <a:pPr lvl="1"/>
            <a:r>
              <a:rPr lang="en-US" altLang="zh-CN" sz="1400" dirty="0"/>
              <a:t>3)</a:t>
            </a:r>
            <a:r>
              <a:rPr lang="zh-CN" altLang="en-US" sz="1400" dirty="0"/>
              <a:t>  </a:t>
            </a:r>
            <a:r>
              <a:rPr lang="en-US" altLang="zh-CN" sz="1400" dirty="0"/>
              <a:t> </a:t>
            </a:r>
            <a:r>
              <a:rPr lang="zh-CN" altLang="en-US" sz="1400" dirty="0"/>
              <a:t>某个</a:t>
            </a:r>
            <a:r>
              <a:rPr lang="en-US" altLang="zh-CN" sz="1400" dirty="0"/>
              <a:t>key</a:t>
            </a:r>
            <a:r>
              <a:rPr lang="zh-CN" altLang="en-US" sz="1400" dirty="0"/>
              <a:t>加入集合时，用</a:t>
            </a:r>
            <a:r>
              <a:rPr lang="en-US" altLang="zh-CN" sz="1400" dirty="0"/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hash</a:t>
            </a:r>
            <a:r>
              <a:rPr lang="zh-CN" altLang="en-US" sz="1400" dirty="0"/>
              <a:t>函数计算出</a:t>
            </a:r>
            <a:r>
              <a:rPr lang="en-US" altLang="zh-CN" sz="1400" dirty="0"/>
              <a:t>k</a:t>
            </a:r>
            <a:r>
              <a:rPr lang="zh-CN" altLang="en-US" sz="1400" dirty="0"/>
              <a:t>个散列值，并把数组中对应的比特位置为</a:t>
            </a:r>
            <a:r>
              <a:rPr lang="en-US" altLang="zh-CN" sz="1400" dirty="0"/>
              <a:t>1</a:t>
            </a:r>
          </a:p>
          <a:p>
            <a:pPr lvl="1"/>
            <a:r>
              <a:rPr lang="en-US" altLang="zh-CN" sz="1400" dirty="0"/>
              <a:t>4)    </a:t>
            </a:r>
            <a:r>
              <a:rPr lang="zh-CN" altLang="en-US" sz="1400" dirty="0"/>
              <a:t>判断某个</a:t>
            </a:r>
            <a:r>
              <a:rPr lang="en-US" altLang="zh-CN" sz="1400" dirty="0"/>
              <a:t>key</a:t>
            </a:r>
            <a:r>
              <a:rPr lang="zh-CN" altLang="en-US" sz="1400" dirty="0"/>
              <a:t>是否在集合时，用</a:t>
            </a:r>
            <a:r>
              <a:rPr lang="en-US" altLang="zh-CN" sz="1400" dirty="0"/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hash</a:t>
            </a:r>
            <a:r>
              <a:rPr lang="zh-CN" altLang="en-US" sz="1400" dirty="0"/>
              <a:t>函数计算出</a:t>
            </a:r>
            <a:r>
              <a:rPr lang="en-US" altLang="zh-CN" sz="1400" dirty="0"/>
              <a:t>k</a:t>
            </a:r>
            <a:r>
              <a:rPr lang="zh-CN" altLang="en-US" sz="1400" dirty="0"/>
              <a:t>个散列值，并查询数组中对应的比特位，如果所有的比特位都是</a:t>
            </a:r>
            <a:r>
              <a:rPr lang="en-US" altLang="zh-CN" sz="1400" dirty="0"/>
              <a:t>1</a:t>
            </a:r>
            <a:r>
              <a:rPr lang="zh-CN" altLang="en-US" sz="1400" dirty="0"/>
              <a:t>，认为在集合中。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A8DAE5-390C-405B-BF4B-E29DAF44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7" y="4385600"/>
            <a:ext cx="4212555" cy="16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1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58E256-8F82-4B5F-948B-5C500CA8324E}"/>
              </a:ext>
            </a:extLst>
          </p:cNvPr>
          <p:cNvSpPr/>
          <p:nvPr/>
        </p:nvSpPr>
        <p:spPr>
          <a:xfrm>
            <a:off x="1305018" y="292962"/>
            <a:ext cx="3036163" cy="150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系统构造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16FE26-9721-4509-84A6-3D176610CA9B}"/>
              </a:ext>
            </a:extLst>
          </p:cNvPr>
          <p:cNvSpPr/>
          <p:nvPr/>
        </p:nvSpPr>
        <p:spPr>
          <a:xfrm>
            <a:off x="7448366" y="292962"/>
            <a:ext cx="3036163" cy="150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负载均衡研究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D52778-4851-4A52-BAF6-E62191972FAA}"/>
              </a:ext>
            </a:extLst>
          </p:cNvPr>
          <p:cNvSpPr/>
          <p:nvPr/>
        </p:nvSpPr>
        <p:spPr>
          <a:xfrm>
            <a:off x="676137" y="1972502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用户中心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6A03FD-7577-490A-A567-E4580B8853D7}"/>
              </a:ext>
            </a:extLst>
          </p:cNvPr>
          <p:cNvSpPr/>
          <p:nvPr/>
        </p:nvSpPr>
        <p:spPr>
          <a:xfrm>
            <a:off x="3475803" y="1913552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权限认证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1EEADC-7B6E-4CF2-A15A-2A3EB7B387F2}"/>
              </a:ext>
            </a:extLst>
          </p:cNvPr>
          <p:cNvSpPr/>
          <p:nvPr/>
        </p:nvSpPr>
        <p:spPr>
          <a:xfrm>
            <a:off x="676137" y="3334124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商户管理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281079-3AB0-48CF-836D-FEDDE4726F5C}"/>
              </a:ext>
            </a:extLst>
          </p:cNvPr>
          <p:cNvSpPr/>
          <p:nvPr/>
        </p:nvSpPr>
        <p:spPr>
          <a:xfrm>
            <a:off x="3554102" y="3314709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商铺管理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EEF813C-42D1-49DF-85B9-D1FCE034187E}"/>
              </a:ext>
            </a:extLst>
          </p:cNvPr>
          <p:cNvSpPr/>
          <p:nvPr/>
        </p:nvSpPr>
        <p:spPr>
          <a:xfrm>
            <a:off x="3624959" y="4859968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搜索评比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3C12EB6-F4A9-4400-899C-AC5B3AABECDF}"/>
              </a:ext>
            </a:extLst>
          </p:cNvPr>
          <p:cNvSpPr/>
          <p:nvPr/>
        </p:nvSpPr>
        <p:spPr>
          <a:xfrm>
            <a:off x="676137" y="4859968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互动交流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15A1509-E67B-4D7D-87A2-126F173BC98B}"/>
              </a:ext>
            </a:extLst>
          </p:cNvPr>
          <p:cNvSpPr/>
          <p:nvPr/>
        </p:nvSpPr>
        <p:spPr>
          <a:xfrm>
            <a:off x="2150548" y="4859968"/>
            <a:ext cx="1257762" cy="103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其他子服务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5ECABA-7808-4992-86BE-0370F010F5CE}"/>
              </a:ext>
            </a:extLst>
          </p:cNvPr>
          <p:cNvSpPr/>
          <p:nvPr/>
        </p:nvSpPr>
        <p:spPr>
          <a:xfrm>
            <a:off x="7279689" y="2059619"/>
            <a:ext cx="3630967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基于遗传算法的负载均衡改进</a:t>
            </a:r>
          </a:p>
        </p:txBody>
      </p:sp>
    </p:spTree>
    <p:extLst>
      <p:ext uri="{BB962C8B-B14F-4D97-AF65-F5344CB8AC3E}">
        <p14:creationId xmlns:p14="http://schemas.microsoft.com/office/powerpoint/2010/main" val="32022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CA97-2B30-4F5A-B769-F3356ADA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4DC830-ECF1-4E5B-BB54-D463F6E97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2758"/>
            <a:ext cx="5318794" cy="34496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2749059-655E-4DF8-BFFB-B23265DE9BDB}"/>
              </a:ext>
            </a:extLst>
          </p:cNvPr>
          <p:cNvSpPr/>
          <p:nvPr/>
        </p:nvSpPr>
        <p:spPr>
          <a:xfrm>
            <a:off x="7759083" y="2042758"/>
            <a:ext cx="3295771" cy="51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客户端浏览器发送请求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E026EE-62A7-4EFD-992B-1D316CF8F1E3}"/>
              </a:ext>
            </a:extLst>
          </p:cNvPr>
          <p:cNvSpPr/>
          <p:nvPr/>
        </p:nvSpPr>
        <p:spPr>
          <a:xfrm>
            <a:off x="7759083" y="3253566"/>
            <a:ext cx="3295771" cy="51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中继服务器接收到请求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8AA878-431C-4266-9740-D025FAD2F008}"/>
              </a:ext>
            </a:extLst>
          </p:cNvPr>
          <p:cNvSpPr/>
          <p:nvPr/>
        </p:nvSpPr>
        <p:spPr>
          <a:xfrm>
            <a:off x="7759083" y="4381030"/>
            <a:ext cx="3295771" cy="51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根据一定的算法分配请求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EA580E-F0CE-4EC4-8C3B-DC8A8BF102E4}"/>
              </a:ext>
            </a:extLst>
          </p:cNvPr>
          <p:cNvSpPr/>
          <p:nvPr/>
        </p:nvSpPr>
        <p:spPr>
          <a:xfrm>
            <a:off x="7759082" y="5490543"/>
            <a:ext cx="3295771" cy="51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请求到达资源服务器并处理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FB846C4-0BE6-4713-9F7F-FE14433EFCA6}"/>
              </a:ext>
            </a:extLst>
          </p:cNvPr>
          <p:cNvSpPr/>
          <p:nvPr/>
        </p:nvSpPr>
        <p:spPr>
          <a:xfrm>
            <a:off x="8673483" y="2556769"/>
            <a:ext cx="1322773" cy="696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B9330DBA-9FEF-4AAF-8563-F6D553E27D33}"/>
              </a:ext>
            </a:extLst>
          </p:cNvPr>
          <p:cNvSpPr/>
          <p:nvPr/>
        </p:nvSpPr>
        <p:spPr>
          <a:xfrm>
            <a:off x="8673482" y="3793361"/>
            <a:ext cx="1322773" cy="569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86A93F-5BAD-4B83-8812-474EBB62CCDC}"/>
              </a:ext>
            </a:extLst>
          </p:cNvPr>
          <p:cNvSpPr/>
          <p:nvPr/>
        </p:nvSpPr>
        <p:spPr>
          <a:xfrm>
            <a:off x="8673482" y="4920825"/>
            <a:ext cx="1322773" cy="569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BF9A3B-4785-4CB0-A680-103E7124F268}"/>
              </a:ext>
            </a:extLst>
          </p:cNvPr>
          <p:cNvSpPr/>
          <p:nvPr/>
        </p:nvSpPr>
        <p:spPr>
          <a:xfrm>
            <a:off x="6096000" y="804519"/>
            <a:ext cx="4850167" cy="80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降低时间，减轻负载，提升效率</a:t>
            </a:r>
          </a:p>
        </p:txBody>
      </p:sp>
    </p:spTree>
    <p:extLst>
      <p:ext uri="{BB962C8B-B14F-4D97-AF65-F5344CB8AC3E}">
        <p14:creationId xmlns:p14="http://schemas.microsoft.com/office/powerpoint/2010/main" val="276443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E1BF-740D-4ADE-ABA8-942FCB2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遗传算法下的负载均衡改进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C41D-A86A-484A-9FCF-66DC060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负载因子采集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根据请求规则制定染色体和种群初始化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依据响应时间等因素制定适应度函数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基于模拟退火的多模式选择操作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基于抽检验接收概率的交叉操作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基于非线性惯性权重的变异操作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满足终止条件？停止迭代获取最优</a:t>
            </a:r>
            <a:r>
              <a:rPr lang="en-US" altLang="zh-CN" dirty="0"/>
              <a:t>:</a:t>
            </a:r>
            <a:r>
              <a:rPr lang="zh-CN" altLang="en-US" dirty="0"/>
              <a:t>继续迭代</a:t>
            </a:r>
          </a:p>
        </p:txBody>
      </p:sp>
    </p:spTree>
    <p:extLst>
      <p:ext uri="{BB962C8B-B14F-4D97-AF65-F5344CB8AC3E}">
        <p14:creationId xmlns:p14="http://schemas.microsoft.com/office/powerpoint/2010/main" val="41949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EBE04-2B4D-43DD-9421-58E98999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负载因子的采集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0457-C8F4-4ED1-8158-ACF4D776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框架中</a:t>
            </a:r>
            <a:r>
              <a:rPr lang="en-US" altLang="zh-CN" dirty="0"/>
              <a:t>Ribbon</a:t>
            </a:r>
            <a:r>
              <a:rPr lang="zh-CN" altLang="en-US" dirty="0"/>
              <a:t>负载均衡器的负载信息采集。</a:t>
            </a:r>
            <a:endParaRPr lang="en-US" altLang="zh-CN" dirty="0"/>
          </a:p>
          <a:p>
            <a:r>
              <a:rPr lang="en-US" altLang="zh-CN" dirty="0" err="1"/>
              <a:t>com.netflix.loadbalancer.ServerStats</a:t>
            </a:r>
            <a:r>
              <a:rPr lang="en-US" altLang="zh-CN" dirty="0"/>
              <a:t> </a:t>
            </a:r>
            <a:r>
              <a:rPr lang="zh-CN" altLang="en-US" dirty="0"/>
              <a:t>提供负载信息，包括总请求数，平均响应时间等等。</a:t>
            </a:r>
            <a:endParaRPr lang="en-US" altLang="zh-CN" dirty="0"/>
          </a:p>
          <a:p>
            <a:r>
              <a:rPr lang="en-US" altLang="zh-CN" dirty="0" err="1"/>
              <a:t>totalRequests</a:t>
            </a:r>
            <a:r>
              <a:rPr lang="en-US" altLang="zh-CN" dirty="0"/>
              <a:t>(</a:t>
            </a:r>
            <a:r>
              <a:rPr lang="zh-CN" altLang="en-US" dirty="0"/>
              <a:t>总请求数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activeRequestsCount</a:t>
            </a:r>
            <a:r>
              <a:rPr lang="en-US" altLang="zh-CN" dirty="0"/>
              <a:t>(</a:t>
            </a:r>
            <a:r>
              <a:rPr lang="zh-CN" altLang="en-US" dirty="0"/>
              <a:t>活跃连接数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averageResponseTime</a:t>
            </a:r>
            <a:endParaRPr lang="en-US" altLang="zh-CN" dirty="0"/>
          </a:p>
          <a:p>
            <a:r>
              <a:rPr lang="zh-CN" altLang="en-US" dirty="0"/>
              <a:t>修正平均响应时间</a:t>
            </a:r>
            <a:r>
              <a:rPr lang="en-US" altLang="zh-CN" dirty="0"/>
              <a:t>(</a:t>
            </a:r>
            <a:r>
              <a:rPr lang="en-US" altLang="zh-CN" dirty="0" err="1"/>
              <a:t>averageResponseTime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D7494-A067-4DB4-B769-063D675B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01" y="4399396"/>
            <a:ext cx="62111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90F5D-3C59-476C-9C54-C9FE0CCA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染色体制定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BBFC-61B1-45A6-8D9A-F5EE23A9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按照总请求在不同服务实例的分配数量决定</a:t>
            </a:r>
            <a:endParaRPr lang="en-US" altLang="zh-CN" dirty="0"/>
          </a:p>
          <a:p>
            <a:r>
              <a:rPr lang="zh-CN" altLang="en-US" dirty="0"/>
              <a:t>设请求总量为</a:t>
            </a:r>
            <a:r>
              <a:rPr lang="en-US" altLang="zh-CN" dirty="0"/>
              <a:t>m, </a:t>
            </a:r>
            <a:r>
              <a:rPr lang="zh-CN" altLang="en-US" dirty="0"/>
              <a:t>总的服务实例为</a:t>
            </a:r>
            <a:r>
              <a:rPr lang="en-US" altLang="zh-CN" dirty="0"/>
              <a:t>n,</a:t>
            </a:r>
            <a:r>
              <a:rPr lang="zh-CN" altLang="en-US" dirty="0"/>
              <a:t>则染色体制定为</a:t>
            </a:r>
            <a:endParaRPr lang="en-US" altLang="zh-CN" dirty="0"/>
          </a:p>
          <a:p>
            <a:r>
              <a:rPr lang="en-US" altLang="zh-CN" dirty="0"/>
              <a:t>{f(1),f(2),……f(n)} </a:t>
            </a:r>
            <a:r>
              <a:rPr lang="zh-CN" altLang="en-US" dirty="0"/>
              <a:t>且 </a:t>
            </a:r>
            <a:r>
              <a:rPr lang="en-US" altLang="zh-CN" dirty="0"/>
              <a:t>f(1)+f(2)+f(3)+….+f(n) = m</a:t>
            </a:r>
          </a:p>
        </p:txBody>
      </p:sp>
    </p:spTree>
    <p:extLst>
      <p:ext uri="{BB962C8B-B14F-4D97-AF65-F5344CB8AC3E}">
        <p14:creationId xmlns:p14="http://schemas.microsoft.com/office/powerpoint/2010/main" val="167343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11406-0165-48F3-9A56-157D3F0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种群初始化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7F441-07AD-499B-8861-1C9BD6D8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随机分配，满足总请求数量等于总量</a:t>
            </a:r>
            <a:endParaRPr lang="en-US" altLang="zh-CN" dirty="0"/>
          </a:p>
          <a:p>
            <a:r>
              <a:rPr lang="zh-CN" altLang="en-US" dirty="0"/>
              <a:t>添加硬均衡和软均衡两条染色体</a:t>
            </a:r>
            <a:endParaRPr lang="en-US" altLang="zh-CN" dirty="0"/>
          </a:p>
          <a:p>
            <a:r>
              <a:rPr lang="zh-CN" altLang="en-US" dirty="0"/>
              <a:t>硬均衡染色体，请求平均分配在各服务实例上  </a:t>
            </a:r>
            <a:r>
              <a:rPr lang="en-US" altLang="zh-CN" dirty="0"/>
              <a:t>{</a:t>
            </a:r>
            <a:r>
              <a:rPr lang="en-US" altLang="zh-CN" dirty="0" err="1"/>
              <a:t>a,a,a,a,a</a:t>
            </a:r>
            <a:r>
              <a:rPr lang="en-US" altLang="zh-CN" dirty="0"/>
              <a:t>…a};</a:t>
            </a:r>
          </a:p>
          <a:p>
            <a:r>
              <a:rPr lang="zh-CN" altLang="en-US" dirty="0"/>
              <a:t>软均衡染色体， 依据其修正平均响应时间 </a:t>
            </a:r>
            <a:r>
              <a:rPr lang="en-US" altLang="zh-CN" dirty="0"/>
              <a:t>{</a:t>
            </a:r>
            <a:r>
              <a:rPr lang="en-US" altLang="zh-CN" dirty="0" err="1"/>
              <a:t>b,c,d,e,f</a:t>
            </a:r>
            <a:r>
              <a:rPr lang="en-US" altLang="zh-CN" dirty="0"/>
              <a:t>} </a:t>
            </a:r>
            <a:r>
              <a:rPr lang="zh-CN" altLang="en-US" dirty="0"/>
              <a:t>计算调整 假设</a:t>
            </a:r>
            <a:r>
              <a:rPr lang="en-US" altLang="zh-CN" dirty="0"/>
              <a:t>b&lt;c&lt;d&lt;e&lt;f</a:t>
            </a:r>
            <a:r>
              <a:rPr lang="zh-CN" altLang="en-US" dirty="0"/>
              <a:t>则以</a:t>
            </a:r>
            <a:r>
              <a:rPr lang="en-US" altLang="zh-CN" dirty="0" err="1"/>
              <a:t>bf,ce</a:t>
            </a:r>
            <a:r>
              <a:rPr lang="zh-CN" altLang="en-US" dirty="0"/>
              <a:t>各位一组，做如下调整，直到满足条件为止。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40F53-77BF-4E0D-8095-24FA24A1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91" y="4388475"/>
            <a:ext cx="351521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DF547-8B7E-466D-8A1D-2AA63522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制定适应度函数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02D0C6-00B4-4CB6-B5D1-43443B971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23719"/>
            <a:ext cx="3839111" cy="12860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19BE8-1C07-44F4-9F3B-CB649C44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67020"/>
            <a:ext cx="2343477" cy="1009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6A5848-C9F9-4B74-917B-1F9357BD6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634058"/>
            <a:ext cx="3267531" cy="14194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51FA8B-B56B-45C7-A1B4-90F6E52488B3}"/>
              </a:ext>
            </a:extLst>
          </p:cNvPr>
          <p:cNvSpPr txBox="1"/>
          <p:nvPr/>
        </p:nvSpPr>
        <p:spPr>
          <a:xfrm>
            <a:off x="5821990" y="1987559"/>
            <a:ext cx="425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指修正平均响应时间，</a:t>
            </a:r>
            <a:r>
              <a:rPr lang="en-US" altLang="zh-CN" dirty="0"/>
              <a:t>m</a:t>
            </a:r>
            <a:r>
              <a:rPr lang="zh-CN" altLang="en-US" dirty="0"/>
              <a:t>为系数，这里用服务器实例个数指代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CA8EA1-467D-44D7-89A7-0B0525BCA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90" y="2843955"/>
            <a:ext cx="62111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10B2-A4F1-4B7A-A91F-A81296B3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1218-BABF-4558-9CCB-BA7D86E9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三种选择 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）适应度最高的染色体直接进入下一代，不经过交叉变异。</a:t>
            </a:r>
            <a:endParaRPr lang="en-US" altLang="zh-CN" dirty="0"/>
          </a:p>
          <a:p>
            <a:r>
              <a:rPr lang="en-US" altLang="zh-CN" dirty="0"/>
              <a:t>2)  2/3</a:t>
            </a:r>
            <a:r>
              <a:rPr lang="zh-CN" altLang="en-US" dirty="0"/>
              <a:t>的 的染色体根据轮盘赌的方式获取，根据适应度大小构造区间随机选择。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）剩下的依据竞标赛选择方式选择，随机选择一些染色体，从中选出适应度最高的，可防止过早熟。</a:t>
            </a:r>
          </a:p>
        </p:txBody>
      </p:sp>
    </p:spTree>
    <p:extLst>
      <p:ext uri="{BB962C8B-B14F-4D97-AF65-F5344CB8AC3E}">
        <p14:creationId xmlns:p14="http://schemas.microsoft.com/office/powerpoint/2010/main" val="188203148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729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画廊</vt:lpstr>
      <vt:lpstr>基于微服务架构的景区商户服务平台</vt:lpstr>
      <vt:lpstr>PowerPoint 演示文稿</vt:lpstr>
      <vt:lpstr>负载均衡</vt:lpstr>
      <vt:lpstr>遗传算法下的负载均衡改进</vt:lpstr>
      <vt:lpstr>1.负载因子的采集</vt:lpstr>
      <vt:lpstr>2.染色体制定</vt:lpstr>
      <vt:lpstr>2.种群初始化</vt:lpstr>
      <vt:lpstr>3.制定适应度函数</vt:lpstr>
      <vt:lpstr>4. 选择</vt:lpstr>
      <vt:lpstr>5.交叉</vt:lpstr>
      <vt:lpstr>6 .变异</vt:lpstr>
      <vt:lpstr>7.终止条件</vt:lpstr>
      <vt:lpstr>8.测试</vt:lpstr>
      <vt:lpstr>布隆过滤器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基于微服务架构的景区商户服务平台</dc:title>
  <dc:creator>王 大锤</dc:creator>
  <cp:lastModifiedBy>王 大锤</cp:lastModifiedBy>
  <cp:revision>11</cp:revision>
  <dcterms:created xsi:type="dcterms:W3CDTF">2020-11-09T07:38:08Z</dcterms:created>
  <dcterms:modified xsi:type="dcterms:W3CDTF">2020-11-09T09:25:26Z</dcterms:modified>
</cp:coreProperties>
</file>