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E008-7476-45DA-9786-15B5A443025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65257D-7991-46C3-9552-135328A842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85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E008-7476-45DA-9786-15B5A443025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257D-7991-46C3-9552-135328A842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14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E008-7476-45DA-9786-15B5A443025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257D-7991-46C3-9552-135328A842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14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E008-7476-45DA-9786-15B5A443025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257D-7991-46C3-9552-135328A842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0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E008-7476-45DA-9786-15B5A443025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257D-7991-46C3-9552-135328A842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9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E008-7476-45DA-9786-15B5A443025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257D-7991-46C3-9552-135328A842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83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E008-7476-45DA-9786-15B5A443025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257D-7991-46C3-9552-135328A842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97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E008-7476-45DA-9786-15B5A443025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257D-7991-46C3-9552-135328A842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54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E008-7476-45DA-9786-15B5A443025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257D-7991-46C3-9552-135328A84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E008-7476-45DA-9786-15B5A443025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257D-7991-46C3-9552-135328A842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32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5D5E008-7476-45DA-9786-15B5A443025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257D-7991-46C3-9552-135328A842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83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5E008-7476-45DA-9786-15B5A443025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65257D-7991-46C3-9552-135328A842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57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DF742-89C9-4F10-A73F-ADEE9D87F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基于微服务架构的景区商户服务平台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FD5973-089C-4AB6-9345-26E6EDD4A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负载均衡算法</a:t>
            </a:r>
          </a:p>
        </p:txBody>
      </p:sp>
    </p:spTree>
    <p:extLst>
      <p:ext uri="{BB962C8B-B14F-4D97-AF65-F5344CB8AC3E}">
        <p14:creationId xmlns:p14="http://schemas.microsoft.com/office/powerpoint/2010/main" val="2881646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35511-9366-40DA-BAE7-65C6E9B0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系统技术介绍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FAAB5-5A9E-4569-B5C9-9FD093BA5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springcloud</a:t>
            </a:r>
            <a:r>
              <a:rPr lang="en-US" altLang="zh-CN" dirty="0"/>
              <a:t> </a:t>
            </a:r>
            <a:r>
              <a:rPr lang="zh-CN" altLang="en-US" dirty="0"/>
              <a:t>     由</a:t>
            </a:r>
            <a:r>
              <a:rPr lang="en-US" altLang="zh-CN" dirty="0"/>
              <a:t>spring, </a:t>
            </a:r>
            <a:r>
              <a:rPr lang="en-US" altLang="zh-CN" dirty="0" err="1"/>
              <a:t>springBoot</a:t>
            </a:r>
            <a:r>
              <a:rPr lang="en-US" altLang="zh-CN" dirty="0"/>
              <a:t> </a:t>
            </a:r>
            <a:r>
              <a:rPr lang="zh-CN" altLang="en-US" dirty="0"/>
              <a:t>发展而来的全套微服务解决方案，包括</a:t>
            </a:r>
            <a:r>
              <a:rPr lang="en-US" altLang="zh-CN" dirty="0" err="1"/>
              <a:t>eureka,ribbon</a:t>
            </a:r>
            <a:r>
              <a:rPr lang="zh-CN" altLang="en-US" dirty="0"/>
              <a:t>等组件。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springsecurity</a:t>
            </a:r>
            <a:r>
              <a:rPr lang="en-US" altLang="zh-CN" dirty="0"/>
              <a:t> oauth2 </a:t>
            </a:r>
            <a:r>
              <a:rPr lang="zh-CN" altLang="en-US" dirty="0"/>
              <a:t>鉴权服务 依据用户，角色，权限的设计，通过</a:t>
            </a:r>
            <a:r>
              <a:rPr lang="en-US" altLang="zh-CN" dirty="0"/>
              <a:t>token</a:t>
            </a:r>
            <a:r>
              <a:rPr lang="zh-CN" altLang="en-US" dirty="0"/>
              <a:t>的方式实现身份验证，验证信息以</a:t>
            </a:r>
            <a:r>
              <a:rPr lang="en-US" altLang="zh-CN" dirty="0"/>
              <a:t>JWT</a:t>
            </a:r>
            <a:r>
              <a:rPr lang="zh-CN" altLang="en-US" dirty="0"/>
              <a:t>协议格式存储传输，减轻服务器验证负担以及实现单点登录。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ROCKETMQ</a:t>
            </a:r>
            <a:r>
              <a:rPr lang="zh-CN" altLang="en-US" dirty="0"/>
              <a:t>  添加事务消息机制，可以满足事务的最终一致性。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256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6EBE9-356F-4334-BC37-9D9EBDC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研究背景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AC8E8-7DEC-4478-B124-3284F2BC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高可用，高并发条件下的系统集群部署。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将大量的处理请求分摊到后端多个节点上处理，减少工作响应时间。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将单一繁重的任务分配到多个节点处理，并交由负载均衡器统一返回结果。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实现服务器资源的最大化利用率，最大化吞吐率，最小响应时间，提升用户体验。</a:t>
            </a:r>
            <a:endParaRPr lang="en-US" altLang="zh-CN" dirty="0"/>
          </a:p>
          <a:p>
            <a:r>
              <a:rPr lang="zh-CN" altLang="en-US" dirty="0"/>
              <a:t>常见组件</a:t>
            </a:r>
            <a:endParaRPr lang="en-US" altLang="zh-CN" dirty="0"/>
          </a:p>
          <a:p>
            <a:r>
              <a:rPr lang="en-US" altLang="zh-CN" dirty="0"/>
              <a:t>Nginx Ribbon </a:t>
            </a:r>
            <a:r>
              <a:rPr lang="en-US" altLang="zh-CN" dirty="0" err="1"/>
              <a:t>HAProxy</a:t>
            </a:r>
            <a:r>
              <a:rPr lang="en-US" altLang="zh-CN" dirty="0"/>
              <a:t> ……..</a:t>
            </a:r>
          </a:p>
        </p:txBody>
      </p:sp>
    </p:spTree>
    <p:extLst>
      <p:ext uri="{BB962C8B-B14F-4D97-AF65-F5344CB8AC3E}">
        <p14:creationId xmlns:p14="http://schemas.microsoft.com/office/powerpoint/2010/main" val="148383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C418B-D22D-481D-9F8A-4161C1B1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技术及架构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AB28F-F8C7-43BB-B025-D0F70437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基于</a:t>
            </a:r>
            <a:r>
              <a:rPr lang="en-US" altLang="zh-CN" dirty="0"/>
              <a:t>DNS</a:t>
            </a:r>
            <a:r>
              <a:rPr lang="zh-CN" altLang="en-US" dirty="0"/>
              <a:t>服务器架构                                                            </a:t>
            </a:r>
            <a:r>
              <a:rPr lang="en-US" altLang="zh-CN" dirty="0"/>
              <a:t>1. </a:t>
            </a:r>
            <a:r>
              <a:rPr lang="zh-CN" altLang="en-US" dirty="0"/>
              <a:t>四层负载均衡</a:t>
            </a:r>
            <a:r>
              <a:rPr lang="en-US" altLang="zh-CN" dirty="0"/>
              <a:t>(</a:t>
            </a:r>
            <a:r>
              <a:rPr lang="zh-CN" altLang="en-US" dirty="0"/>
              <a:t>类似路由器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                                                                                  </a:t>
            </a:r>
            <a:r>
              <a:rPr lang="zh-CN" altLang="en-US" dirty="0"/>
              <a:t>虚拟</a:t>
            </a:r>
            <a:r>
              <a:rPr lang="en-US" altLang="zh-CN" dirty="0"/>
              <a:t>IP+</a:t>
            </a:r>
            <a:r>
              <a:rPr lang="zh-CN" altLang="en-US" dirty="0"/>
              <a:t>端口</a:t>
            </a:r>
            <a:r>
              <a:rPr lang="en-US" altLang="zh-CN" dirty="0"/>
              <a:t>-&gt;</a:t>
            </a:r>
            <a:r>
              <a:rPr lang="zh-CN" altLang="en-US" dirty="0"/>
              <a:t>分配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基于客户端的架构</a:t>
            </a:r>
            <a:r>
              <a:rPr lang="en-US" altLang="zh-CN" dirty="0"/>
              <a:t>(Ribbon)</a:t>
            </a:r>
            <a:r>
              <a:rPr lang="zh-CN" altLang="en-US" dirty="0"/>
              <a:t>                                                   </a:t>
            </a:r>
            <a:r>
              <a:rPr lang="en-US" altLang="zh-CN" dirty="0"/>
              <a:t>2. </a:t>
            </a:r>
            <a:r>
              <a:rPr lang="zh-CN" altLang="en-US" dirty="0"/>
              <a:t>七层负载均衡</a:t>
            </a:r>
            <a:r>
              <a:rPr lang="en-US" altLang="zh-CN" dirty="0"/>
              <a:t>(</a:t>
            </a:r>
            <a:r>
              <a:rPr lang="zh-CN" altLang="en-US" dirty="0"/>
              <a:t>类似代理服务器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                                                                                    </a:t>
            </a:r>
            <a:r>
              <a:rPr lang="zh-CN" altLang="en-US" dirty="0"/>
              <a:t>虚拟</a:t>
            </a:r>
            <a:r>
              <a:rPr lang="en-US" altLang="zh-CN" dirty="0"/>
              <a:t>URL</a:t>
            </a:r>
            <a:r>
              <a:rPr lang="zh-CN" altLang="en-US" dirty="0"/>
              <a:t>或主机名</a:t>
            </a:r>
            <a:r>
              <a:rPr lang="en-US" altLang="zh-CN" dirty="0"/>
              <a:t>-&gt;</a:t>
            </a:r>
            <a:r>
              <a:rPr lang="zh-CN" altLang="en-US" dirty="0"/>
              <a:t>分配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基于服务器架构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基于分配器架构</a:t>
            </a:r>
            <a:r>
              <a:rPr lang="en-US" altLang="zh-CN" dirty="0"/>
              <a:t>(</a:t>
            </a:r>
            <a:r>
              <a:rPr lang="en-US" altLang="zh-CN" dirty="0" err="1"/>
              <a:t>nginx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66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7DB63-F66A-46F0-9A9A-C6CB22F9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算法（核心）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AC202-012D-42C9-9422-EB5BA1C22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静态负载均衡算法</a:t>
            </a:r>
            <a:endParaRPr lang="en-US" altLang="zh-CN" dirty="0"/>
          </a:p>
          <a:p>
            <a:pPr lvl="1"/>
            <a:r>
              <a:rPr lang="zh-CN" altLang="en-US" dirty="0"/>
              <a:t>轮询，加权轮询，随机，加权随机，源地址散列，目标地址散列</a:t>
            </a:r>
            <a:r>
              <a:rPr lang="en-US" altLang="zh-CN" dirty="0"/>
              <a:t>…..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Gill Sans MT" panose="020B0502020104020203"/>
                <a:ea typeface="等线" panose="02010600030101010101" pitchFamily="2" charset="-122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. </a:t>
            </a:r>
            <a:r>
              <a:rPr lang="zh-CN" altLang="en-US" dirty="0">
                <a:solidFill>
                  <a:prstClr val="black"/>
                </a:solidFill>
                <a:latin typeface="Gill Sans MT" panose="020B0502020104020203"/>
                <a:ea typeface="等线" panose="02010600030101010101" pitchFamily="2" charset="-122"/>
              </a:rPr>
              <a:t>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态负载均衡算法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  <a:p>
            <a:pPr lvl="1">
              <a:spcBef>
                <a:spcPts val="1000"/>
              </a:spcBef>
              <a:buClr>
                <a:srgbClr val="B71E42"/>
              </a:buClr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最小连接数，最低并发策略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  <a:p>
            <a:pPr lvl="1">
              <a:spcBef>
                <a:spcPts val="1000"/>
              </a:spcBef>
              <a:buClr>
                <a:srgbClr val="B71E42"/>
              </a:buClr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响应时间加权策略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  <a:p>
            <a:pPr lvl="1">
              <a:spcBef>
                <a:spcPts val="1000"/>
              </a:spcBef>
              <a:buClr>
                <a:srgbClr val="B71E42"/>
              </a:buClr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服务器性能，负载指标动态加权策略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  <a:p>
            <a:pPr lvl="1">
              <a:spcBef>
                <a:spcPts val="1000"/>
              </a:spcBef>
              <a:buClr>
                <a:srgbClr val="B71E42"/>
              </a:buClr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区域权重策略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  <a:p>
            <a:pPr lvl="1">
              <a:spcBef>
                <a:spcPts val="1000"/>
              </a:spcBef>
              <a:buClr>
                <a:srgbClr val="B71E42"/>
              </a:buClr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……..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068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324DA-4EA1-4C60-A51C-16D2AB5E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已有的研究内容和方法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CD6DD-CB76-434F-9177-364C4995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融合遗传算法，对不同服务器的请求数量进行染色体编码和种群初始化，经过选择，交叉，变异，等到最终种群，并进行请求分配。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根据二部图最大匹配，将请求存入请求队列中，以请求任务量和实际工作时间的比值作为负载指标，再构建任务和服务器之间的二部图，求出最大匹配分配任务。</a:t>
            </a:r>
          </a:p>
        </p:txBody>
      </p:sp>
    </p:spTree>
    <p:extLst>
      <p:ext uri="{BB962C8B-B14F-4D97-AF65-F5344CB8AC3E}">
        <p14:creationId xmlns:p14="http://schemas.microsoft.com/office/powerpoint/2010/main" val="214631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2AE16-A176-4B65-8F83-52362261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主要问题以及工作重点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C5C04-2003-4245-BC00-4D7A1C3A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性能指标和负载指标采集对服务器的开销问题。</a:t>
            </a:r>
            <a:endParaRPr lang="en-US" altLang="zh-CN" dirty="0"/>
          </a:p>
          <a:p>
            <a:pPr lvl="1"/>
            <a:r>
              <a:rPr lang="zh-CN" altLang="en-US" dirty="0"/>
              <a:t>植入程序，脚本命令，数据传输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Ribbon.ServerStats</a:t>
            </a:r>
            <a:r>
              <a:rPr lang="zh-CN" altLang="en-US" dirty="0"/>
              <a:t>类采集性能指标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Gill Sans MT" panose="020B0502020104020203"/>
                <a:ea typeface="等线" panose="02010600030101010101" pitchFamily="2" charset="-122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性能指标和负载指标采集对服务器的开销问题。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  <a:p>
            <a:pPr lvl="1">
              <a:spcBef>
                <a:spcPts val="1000"/>
              </a:spcBef>
              <a:buClr>
                <a:srgbClr val="B71E42"/>
              </a:buClr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层次分析法和模糊综合评价设置权重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8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E5F1C3-215A-470D-B97D-E3226B645D8C}"/>
              </a:ext>
            </a:extLst>
          </p:cNvPr>
          <p:cNvSpPr/>
          <p:nvPr/>
        </p:nvSpPr>
        <p:spPr>
          <a:xfrm>
            <a:off x="385966" y="3785046"/>
            <a:ext cx="150235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任务队列</a:t>
            </a:r>
            <a:endParaRPr lang="en-US" altLang="zh-CN" dirty="0"/>
          </a:p>
          <a:p>
            <a:pPr algn="ctr"/>
            <a:r>
              <a:rPr lang="zh-CN" altLang="en-US" dirty="0"/>
              <a:t>等待分配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95AF5B-1890-471A-816A-401FCD351DF0}"/>
              </a:ext>
            </a:extLst>
          </p:cNvPr>
          <p:cNvSpPr/>
          <p:nvPr/>
        </p:nvSpPr>
        <p:spPr>
          <a:xfrm>
            <a:off x="9357319" y="1101332"/>
            <a:ext cx="150235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r>
              <a:rPr lang="en-US" altLang="zh-CN" dirty="0"/>
              <a:t>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46F83D-A6D6-4736-8F72-2E9CDCA94FA6}"/>
              </a:ext>
            </a:extLst>
          </p:cNvPr>
          <p:cNvSpPr/>
          <p:nvPr/>
        </p:nvSpPr>
        <p:spPr>
          <a:xfrm>
            <a:off x="9366745" y="2300132"/>
            <a:ext cx="150235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r>
              <a:rPr lang="en-US" altLang="zh-CN" dirty="0"/>
              <a:t>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C3FA6D-1375-4474-B879-95C96767E5C1}"/>
              </a:ext>
            </a:extLst>
          </p:cNvPr>
          <p:cNvSpPr/>
          <p:nvPr/>
        </p:nvSpPr>
        <p:spPr>
          <a:xfrm>
            <a:off x="9357319" y="3847723"/>
            <a:ext cx="150235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r>
              <a:rPr lang="en-US" altLang="zh-CN" dirty="0"/>
              <a:t>3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7E69740-7CAE-418F-B483-CE1A97B0545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859678" y="1558532"/>
            <a:ext cx="946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0E8ABD1-B59D-4D43-A0BA-AD10BE4F2D92}"/>
              </a:ext>
            </a:extLst>
          </p:cNvPr>
          <p:cNvSpPr/>
          <p:nvPr/>
        </p:nvSpPr>
        <p:spPr>
          <a:xfrm>
            <a:off x="4653270" y="3785046"/>
            <a:ext cx="150235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任务分配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06D3B8-7B01-47D8-94B8-F329141506EA}"/>
              </a:ext>
            </a:extLst>
          </p:cNvPr>
          <p:cNvSpPr/>
          <p:nvPr/>
        </p:nvSpPr>
        <p:spPr>
          <a:xfrm>
            <a:off x="4653269" y="2026728"/>
            <a:ext cx="150235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计算最优匹配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9F5904-4DF5-410C-8D27-B92ACF10D0FB}"/>
              </a:ext>
            </a:extLst>
          </p:cNvPr>
          <p:cNvSpPr/>
          <p:nvPr/>
        </p:nvSpPr>
        <p:spPr>
          <a:xfrm>
            <a:off x="4653269" y="477255"/>
            <a:ext cx="150235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接收负载指标和性能指标</a:t>
            </a:r>
            <a:endParaRPr lang="en-US" altLang="zh-CN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D1B1726-8EF3-41F2-860C-736C1ED8ABDF}"/>
              </a:ext>
            </a:extLst>
          </p:cNvPr>
          <p:cNvCxnSpPr>
            <a:cxnSpLocks/>
          </p:cNvCxnSpPr>
          <p:nvPr/>
        </p:nvCxnSpPr>
        <p:spPr>
          <a:xfrm>
            <a:off x="10869104" y="2757332"/>
            <a:ext cx="936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F91EE09-9E3F-4649-A166-FDBC0ED68A9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859678" y="4304923"/>
            <a:ext cx="946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E7DCAA7-DC35-4E98-AFF7-E24252546FE1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5404449" y="1391655"/>
            <a:ext cx="0" cy="63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F2A9E15-06A3-4242-85A8-4FC9CEE3DD23}"/>
              </a:ext>
            </a:extLst>
          </p:cNvPr>
          <p:cNvCxnSpPr>
            <a:endCxn id="10" idx="0"/>
          </p:cNvCxnSpPr>
          <p:nvPr/>
        </p:nvCxnSpPr>
        <p:spPr>
          <a:xfrm>
            <a:off x="5404448" y="2941128"/>
            <a:ext cx="2" cy="84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B229D7B-AE7B-4039-851E-5705B2B636F5}"/>
              </a:ext>
            </a:extLst>
          </p:cNvPr>
          <p:cNvCxnSpPr>
            <a:cxnSpLocks/>
          </p:cNvCxnSpPr>
          <p:nvPr/>
        </p:nvCxnSpPr>
        <p:spPr>
          <a:xfrm>
            <a:off x="11806034" y="547737"/>
            <a:ext cx="0" cy="3757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0F5221-EED5-44F9-910E-FA09F21288B2}"/>
              </a:ext>
            </a:extLst>
          </p:cNvPr>
          <p:cNvCxnSpPr>
            <a:cxnSpLocks/>
          </p:cNvCxnSpPr>
          <p:nvPr/>
        </p:nvCxnSpPr>
        <p:spPr>
          <a:xfrm flipH="1">
            <a:off x="6579909" y="547737"/>
            <a:ext cx="522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7B081203-A468-4659-B31D-9332A5E48EBB}"/>
              </a:ext>
            </a:extLst>
          </p:cNvPr>
          <p:cNvSpPr txBox="1"/>
          <p:nvPr/>
        </p:nvSpPr>
        <p:spPr>
          <a:xfrm>
            <a:off x="7729979" y="150829"/>
            <a:ext cx="252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计算性能及负载指标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F0853F2-BE06-4410-8244-EFC2E01CAF7D}"/>
              </a:ext>
            </a:extLst>
          </p:cNvPr>
          <p:cNvCxnSpPr/>
          <p:nvPr/>
        </p:nvCxnSpPr>
        <p:spPr>
          <a:xfrm>
            <a:off x="4402318" y="385759"/>
            <a:ext cx="0" cy="4996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D3B5195-7FE7-43AE-AD92-57C2B104DBDE}"/>
              </a:ext>
            </a:extLst>
          </p:cNvPr>
          <p:cNvCxnSpPr>
            <a:stCxn id="4" idx="3"/>
          </p:cNvCxnSpPr>
          <p:nvPr/>
        </p:nvCxnSpPr>
        <p:spPr>
          <a:xfrm>
            <a:off x="1888325" y="4242246"/>
            <a:ext cx="2513993" cy="6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E86EC28-9620-4A40-AF62-A8D517C3362E}"/>
              </a:ext>
            </a:extLst>
          </p:cNvPr>
          <p:cNvCxnSpPr/>
          <p:nvPr/>
        </p:nvCxnSpPr>
        <p:spPr>
          <a:xfrm>
            <a:off x="4402318" y="385759"/>
            <a:ext cx="2177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84E9087-4A9E-4F2B-98ED-C4A1E213B639}"/>
              </a:ext>
            </a:extLst>
          </p:cNvPr>
          <p:cNvCxnSpPr/>
          <p:nvPr/>
        </p:nvCxnSpPr>
        <p:spPr>
          <a:xfrm>
            <a:off x="6579909" y="385759"/>
            <a:ext cx="0" cy="5080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E93989B-B65C-49DB-8161-70C2EF9F3FE1}"/>
              </a:ext>
            </a:extLst>
          </p:cNvPr>
          <p:cNvCxnSpPr/>
          <p:nvPr/>
        </p:nvCxnSpPr>
        <p:spPr>
          <a:xfrm>
            <a:off x="4402318" y="5382705"/>
            <a:ext cx="2177591" cy="8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48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3231F-6B1D-4D53-A041-83CC3E5E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FDEAD-307C-4997-84D8-57E28DFC3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负载指标 </a:t>
            </a:r>
            <a:r>
              <a:rPr lang="en-US" altLang="zh-CN" dirty="0"/>
              <a:t>= </a:t>
            </a:r>
            <a:r>
              <a:rPr lang="zh-CN" altLang="en-US" dirty="0"/>
              <a:t>负载数据 </a:t>
            </a:r>
            <a:r>
              <a:rPr lang="en-US" altLang="zh-CN" dirty="0"/>
              <a:t>/ </a:t>
            </a:r>
            <a:r>
              <a:rPr lang="zh-CN" altLang="en-US" dirty="0"/>
              <a:t>性能数据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负载数据包括  </a:t>
            </a:r>
            <a:r>
              <a:rPr lang="en-US" altLang="zh-CN" dirty="0"/>
              <a:t>CPU</a:t>
            </a:r>
            <a:r>
              <a:rPr lang="zh-CN" altLang="en-US" dirty="0"/>
              <a:t>占有率 内存占有率 磁盘</a:t>
            </a:r>
            <a:r>
              <a:rPr lang="en-US" altLang="zh-CN" dirty="0"/>
              <a:t>IO</a:t>
            </a:r>
            <a:r>
              <a:rPr lang="zh-CN" altLang="en-US" dirty="0"/>
              <a:t>占有率 网络带宽占有率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性能指标包括  </a:t>
            </a:r>
            <a:r>
              <a:rPr lang="en-US" altLang="zh-CN" dirty="0"/>
              <a:t>CPU</a:t>
            </a:r>
            <a:r>
              <a:rPr lang="zh-CN" altLang="en-US" dirty="0"/>
              <a:t>数量 </a:t>
            </a:r>
            <a:r>
              <a:rPr lang="en-US" altLang="zh-CN" dirty="0"/>
              <a:t>CPU</a:t>
            </a:r>
            <a:r>
              <a:rPr lang="zh-CN" altLang="en-US" dirty="0"/>
              <a:t>评率 内存容量 磁盘剩余大小 网络总带宽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1.</a:t>
            </a:r>
            <a:r>
              <a:rPr lang="zh-CN" altLang="en-US" dirty="0"/>
              <a:t>采集数据 ，在虚拟机中植入程序，开启定时任务，刷新数据至</a:t>
            </a:r>
            <a:r>
              <a:rPr lang="en-US" altLang="zh-CN" dirty="0"/>
              <a:t>Redis</a:t>
            </a:r>
            <a:r>
              <a:rPr lang="zh-CN" altLang="en-US" dirty="0"/>
              <a:t>缓存中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2.</a:t>
            </a:r>
            <a:r>
              <a:rPr lang="zh-CN" altLang="en-US" dirty="0"/>
              <a:t>采集完数据后，通过层次分析法和模糊综合评价设置权重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3.</a:t>
            </a:r>
            <a:r>
              <a:rPr lang="zh-CN" altLang="en-US" dirty="0"/>
              <a:t>对各个数据作归一化处理后根据上一步制定好的权重，计算得出负载指标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  4.</a:t>
            </a:r>
            <a:r>
              <a:rPr lang="zh-CN" altLang="en-US" dirty="0"/>
              <a:t>从</a:t>
            </a:r>
            <a:r>
              <a:rPr lang="en-US" altLang="zh-CN" dirty="0"/>
              <a:t>Ribbon</a:t>
            </a:r>
            <a:r>
              <a:rPr lang="zh-CN" altLang="en-US" dirty="0"/>
              <a:t>负载均衡器中获取连接数和修正响应时间，和上一步得到的负载指标分别乘  以系数再相加，等到最终的值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5. </a:t>
            </a:r>
            <a:r>
              <a:rPr lang="zh-CN" altLang="en-US" dirty="0"/>
              <a:t>根据最终值，选择负载比较轻的分配任务。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310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EE70-DA25-49C8-A1E1-344A4309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系统介绍</a:t>
            </a:r>
            <a:r>
              <a:rPr lang="en-US" altLang="zh-CN" dirty="0"/>
              <a:t>(</a:t>
            </a:r>
            <a:r>
              <a:rPr lang="zh-CN" altLang="en-US" dirty="0"/>
              <a:t>基于微服务架构的景区商户服务平台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8DA34-6293-4613-AED2-7D306D78B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背景介绍</a:t>
            </a:r>
            <a:endParaRPr lang="en-US" altLang="zh-CN" dirty="0"/>
          </a:p>
          <a:p>
            <a:pPr lvl="1"/>
            <a:r>
              <a:rPr lang="zh-CN" altLang="en-US" dirty="0"/>
              <a:t>提供给景区内部商户，以及管理员店铺出租，招商引资，费用结算，合同签署，商户管理等功能，方便景区商户管理，构建良好的景区商户服务体系。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Gill Sans MT" panose="020B0502020104020203"/>
                <a:ea typeface="等线" panose="02010600030101010101" pitchFamily="2" charset="-122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.</a:t>
            </a:r>
            <a:r>
              <a:rPr lang="zh-CN" altLang="en-US" dirty="0">
                <a:solidFill>
                  <a:prstClr val="black"/>
                </a:solidFill>
                <a:latin typeface="Gill Sans MT" panose="020B0502020104020203"/>
                <a:ea typeface="等线" panose="02010600030101010101" pitchFamily="2" charset="-122"/>
              </a:rPr>
              <a:t>粒度拆分</a:t>
            </a:r>
            <a:endParaRPr lang="en-US" altLang="zh-CN" dirty="0">
              <a:solidFill>
                <a:prstClr val="black"/>
              </a:solidFill>
              <a:latin typeface="Gill Sans MT" panose="020B0502020104020203"/>
              <a:ea typeface="等线" panose="02010600030101010101" pitchFamily="2" charset="-122"/>
            </a:endParaRPr>
          </a:p>
          <a:p>
            <a:pPr lvl="1">
              <a:spcBef>
                <a:spcPts val="1000"/>
              </a:spcBef>
              <a:buClr>
                <a:srgbClr val="B71E42"/>
              </a:buClr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根据微服务数据驱动拆分原则，拆分为七个微服务，分别是商户管理，商铺管理，用户管理，鉴权服务，互动交流，评价反馈，第三方服务。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  <a:p>
            <a:pPr lvl="1">
              <a:spcBef>
                <a:spcPts val="1000"/>
              </a:spcBef>
              <a:buClr>
                <a:srgbClr val="B71E42"/>
              </a:buClr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1189167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158</TotalTime>
  <Words>726</Words>
  <Application>Microsoft Office PowerPoint</Application>
  <PresentationFormat>宽屏</PresentationFormat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画廊</vt:lpstr>
      <vt:lpstr>基于微服务架构的景区商户服务平台</vt:lpstr>
      <vt:lpstr>1.研究背景</vt:lpstr>
      <vt:lpstr>2.技术及架构 </vt:lpstr>
      <vt:lpstr>3.算法（核心）</vt:lpstr>
      <vt:lpstr>4.已有的研究内容和方法</vt:lpstr>
      <vt:lpstr>5.主要问题以及工作重点</vt:lpstr>
      <vt:lpstr>PowerPoint 演示文稿</vt:lpstr>
      <vt:lpstr>6. 介绍</vt:lpstr>
      <vt:lpstr>7.系统介绍(基于微服务架构的景区商户服务平台)</vt:lpstr>
      <vt:lpstr>8. 系统技术介绍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基于微服务架构的景区商户服务平台</dc:title>
  <dc:creator>王 大锤</dc:creator>
  <cp:lastModifiedBy>王 大锤</cp:lastModifiedBy>
  <cp:revision>16</cp:revision>
  <dcterms:created xsi:type="dcterms:W3CDTF">2020-11-27T01:34:04Z</dcterms:created>
  <dcterms:modified xsi:type="dcterms:W3CDTF">2020-11-27T04:13:00Z</dcterms:modified>
</cp:coreProperties>
</file>