
<file path=[Content_Types].xml><?xml version="1.0" encoding="utf-8"?>
<Types xmlns="http://schemas.openxmlformats.org/package/2006/content-types">
  <Default Extension="dat" ContentType="text/plai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510427b48f574d36" Type="http://schemas.microsoft.com/office/2006/relationships/txt" Target="udata/data.dat"/><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96" r:id="rId3"/>
    <p:sldId id="262" r:id="rId4"/>
    <p:sldId id="302" r:id="rId5"/>
    <p:sldId id="315" r:id="rId6"/>
    <p:sldId id="318" r:id="rId7"/>
    <p:sldId id="319" r:id="rId8"/>
    <p:sldId id="267" r:id="rId9"/>
    <p:sldId id="311" r:id="rId10"/>
    <p:sldId id="268" r:id="rId11"/>
    <p:sldId id="272" r:id="rId12"/>
    <p:sldId id="316" r:id="rId13"/>
    <p:sldId id="317" r:id="rId14"/>
    <p:sldId id="271" r:id="rId15"/>
    <p:sldId id="310" r:id="rId16"/>
    <p:sldId id="320" r:id="rId17"/>
    <p:sldId id="25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4">
          <p15:clr>
            <a:srgbClr val="A4A3A4"/>
          </p15:clr>
        </p15:guide>
        <p15:guide id="2" pos="869">
          <p15:clr>
            <a:srgbClr val="A4A3A4"/>
          </p15:clr>
        </p15:guide>
        <p15:guide id="3" orient="horz" pos="1979">
          <p15:clr>
            <a:srgbClr val="A4A3A4"/>
          </p15:clr>
        </p15:guide>
        <p15:guide id="4" pos="62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176" autoAdjust="0"/>
    <p:restoredTop sz="94660"/>
  </p:normalViewPr>
  <p:slideViewPr>
    <p:cSldViewPr snapToGrid="0" showGuides="1">
      <p:cViewPr varScale="1">
        <p:scale>
          <a:sx n="85" d="100"/>
          <a:sy n="85" d="100"/>
        </p:scale>
        <p:origin x="77" y="82"/>
      </p:cViewPr>
      <p:guideLst>
        <p:guide orient="horz" pos="754"/>
        <p:guide pos="869"/>
        <p:guide orient="horz" pos="1979"/>
        <p:guide pos="6221"/>
      </p:guideLst>
    </p:cSldViewPr>
  </p:slideViewPr>
  <p:notesTextViewPr>
    <p:cViewPr>
      <p:scale>
        <a:sx n="1" d="1"/>
        <a:sy n="1" d="1"/>
      </p:scale>
      <p:origin x="0" y="0"/>
    </p:cViewPr>
  </p:notesTextViewPr>
  <p:sorterViewPr>
    <p:cViewPr varScale="1">
      <p:scale>
        <a:sx n="1" d="1"/>
        <a:sy n="1" d="1"/>
      </p:scale>
      <p:origin x="0" y="-150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itchFamily="34" charset="-122"/>
                <a:ea typeface="微软雅黑"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9A0741C5-8F5C-4213-BB69-8C2D02590C1C}" type="datetimeFigureOut">
              <a:rPr lang="zh-CN" altLang="en-US" smtClean="0"/>
              <a:t>2020/7/11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893EA9-123D-489F-8313-43A8A4AC4565}" type="slidenum">
              <a:rPr lang="zh-CN" altLang="en-US" smtClean="0"/>
              <a:t>‹#›</a:t>
            </a:fld>
            <a:endParaRPr lang="zh-CN" altLang="en-US"/>
          </a:p>
        </p:txBody>
      </p:sp>
      <p:sp>
        <p:nvSpPr>
          <p:cNvPr id="7" name="Freeform 5"/>
          <p:cNvSpPr>
            <a:spLocks noEditPoints="1"/>
          </p:cNvSpPr>
          <p:nvPr userDrawn="1"/>
        </p:nvSpPr>
        <p:spPr bwMode="auto">
          <a:xfrm>
            <a:off x="5251126" y="1034822"/>
            <a:ext cx="1689749" cy="150918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研究方法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研究过程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研究成果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2020/7/11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stretch>
            <a:fillRect/>
          </a:stretch>
        </p:blipFill>
        <p:spPr>
          <a:xfrm>
            <a:off x="10997756" y="5566054"/>
            <a:ext cx="813253" cy="815696"/>
          </a:xfrm>
          <a:prstGeom prst="rect">
            <a:avLst/>
          </a:prstGeom>
        </p:spPr>
      </p:pic>
      <p:sp>
        <p:nvSpPr>
          <p:cNvPr id="10" name="等腰三角形 9"/>
          <p:cNvSpPr/>
          <p:nvPr userDrawn="1"/>
        </p:nvSpPr>
        <p:spPr>
          <a:xfrm rot="16200000">
            <a:off x="10400553" y="3561024"/>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研究过程</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bg1"/>
                </a:solidFill>
                <a:latin typeface="微软雅黑" pitchFamily="34" charset="-122"/>
                <a:ea typeface="微软雅黑" pitchFamily="34" charset="-122"/>
              </a:rPr>
              <a:t>研究成果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结论建议</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50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结论建议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2020/7/11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stretch>
            <a:fillRect/>
          </a:stretch>
        </p:blipFill>
        <p:spPr>
          <a:xfrm>
            <a:off x="10997756" y="5566054"/>
            <a:ext cx="813253" cy="815696"/>
          </a:xfrm>
          <a:prstGeom prst="rect">
            <a:avLst/>
          </a:prstGeom>
        </p:spPr>
      </p:pic>
      <p:sp>
        <p:nvSpPr>
          <p:cNvPr id="10" name="等腰三角形 9"/>
          <p:cNvSpPr/>
          <p:nvPr userDrawn="1"/>
        </p:nvSpPr>
        <p:spPr>
          <a:xfrm rot="16200000">
            <a:off x="10400553" y="4353678"/>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研究过程</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研究成果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bg1"/>
                </a:solidFill>
                <a:latin typeface="微软雅黑" pitchFamily="34" charset="-122"/>
                <a:ea typeface="微软雅黑" pitchFamily="34" charset="-122"/>
              </a:rPr>
              <a:t>结论建议</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250" fill="hold"/>
                                        <p:tgtEl>
                                          <p:spTgt spid="9"/>
                                        </p:tgtEl>
                                        <p:attrNameLst>
                                          <p:attrName>ppt_w</p:attrName>
                                        </p:attrNameLst>
                                      </p:cBhvr>
                                      <p:tavLst>
                                        <p:tav tm="0">
                                          <p:val>
                                            <p:fltVal val="0"/>
                                          </p:val>
                                        </p:tav>
                                        <p:tav tm="100000">
                                          <p:val>
                                            <p:strVal val="#ppt_w"/>
                                          </p:val>
                                        </p:tav>
                                      </p:tavLst>
                                    </p:anim>
                                    <p:anim calcmode="lin" valueType="num">
                                      <p:cBhvr>
                                        <p:cTn id="32" dur="250" fill="hold"/>
                                        <p:tgtEl>
                                          <p:spTgt spid="9"/>
                                        </p:tgtEl>
                                        <p:attrNameLst>
                                          <p:attrName>ppt_h</p:attrName>
                                        </p:attrNameLst>
                                      </p:cBhvr>
                                      <p:tavLst>
                                        <p:tav tm="0">
                                          <p:val>
                                            <p:fltVal val="0"/>
                                          </p:val>
                                        </p:tav>
                                        <p:tav tm="100000">
                                          <p:val>
                                            <p:strVal val="#ppt_h"/>
                                          </p:val>
                                        </p:tav>
                                      </p:tavLst>
                                    </p:anim>
                                    <p:animEffect transition="in" filter="fade">
                                      <p:cBhvr>
                                        <p:cTn id="33" dur="25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25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内容版式_右下角通用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2020/7/11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11046201" y="5566054"/>
            <a:ext cx="716362" cy="845938"/>
            <a:chOff x="8367154" y="5203814"/>
            <a:chExt cx="1890395" cy="2232329"/>
          </a:xfrm>
        </p:grpSpPr>
        <p:sp>
          <p:nvSpPr>
            <p:cNvPr id="11" name="Freeform 145"/>
            <p:cNvSpPr/>
            <p:nvPr/>
          </p:nvSpPr>
          <p:spPr bwMode="auto">
            <a:xfrm>
              <a:off x="8367154" y="5203814"/>
              <a:ext cx="1890395" cy="2232329"/>
            </a:xfrm>
            <a:custGeom>
              <a:avLst/>
              <a:gdLst>
                <a:gd name="T0" fmla="*/ 758 w 777"/>
                <a:gd name="T1" fmla="*/ 204 h 918"/>
                <a:gd name="T2" fmla="*/ 389 w 777"/>
                <a:gd name="T3" fmla="*/ 0 h 918"/>
                <a:gd name="T4" fmla="*/ 19 w 777"/>
                <a:gd name="T5" fmla="*/ 204 h 918"/>
                <a:gd name="T6" fmla="*/ 271 w 777"/>
                <a:gd name="T7" fmla="*/ 833 h 918"/>
                <a:gd name="T8" fmla="*/ 389 w 777"/>
                <a:gd name="T9" fmla="*/ 918 h 918"/>
                <a:gd name="T10" fmla="*/ 506 w 777"/>
                <a:gd name="T11" fmla="*/ 832 h 918"/>
                <a:gd name="T12" fmla="*/ 758 w 777"/>
                <a:gd name="T13" fmla="*/ 204 h 918"/>
              </a:gdLst>
              <a:ahLst/>
              <a:cxnLst>
                <a:cxn ang="0">
                  <a:pos x="T0" y="T1"/>
                </a:cxn>
                <a:cxn ang="0">
                  <a:pos x="T2" y="T3"/>
                </a:cxn>
                <a:cxn ang="0">
                  <a:pos x="T4" y="T5"/>
                </a:cxn>
                <a:cxn ang="0">
                  <a:pos x="T6" y="T7"/>
                </a:cxn>
                <a:cxn ang="0">
                  <a:pos x="T8" y="T9"/>
                </a:cxn>
                <a:cxn ang="0">
                  <a:pos x="T10" y="T11"/>
                </a:cxn>
                <a:cxn ang="0">
                  <a:pos x="T12" y="T13"/>
                </a:cxn>
              </a:cxnLst>
              <a:rect l="0" t="0" r="r" b="b"/>
              <a:pathLst>
                <a:path w="777" h="918">
                  <a:moveTo>
                    <a:pt x="758" y="204"/>
                  </a:moveTo>
                  <a:cubicBezTo>
                    <a:pt x="389" y="0"/>
                    <a:pt x="389" y="0"/>
                    <a:pt x="389" y="0"/>
                  </a:cubicBezTo>
                  <a:cubicBezTo>
                    <a:pt x="19" y="204"/>
                    <a:pt x="19" y="204"/>
                    <a:pt x="19" y="204"/>
                  </a:cubicBezTo>
                  <a:cubicBezTo>
                    <a:pt x="19" y="204"/>
                    <a:pt x="0" y="622"/>
                    <a:pt x="271" y="833"/>
                  </a:cubicBezTo>
                  <a:cubicBezTo>
                    <a:pt x="306" y="864"/>
                    <a:pt x="344" y="893"/>
                    <a:pt x="389" y="918"/>
                  </a:cubicBezTo>
                  <a:cubicBezTo>
                    <a:pt x="433" y="893"/>
                    <a:pt x="472" y="864"/>
                    <a:pt x="506" y="832"/>
                  </a:cubicBezTo>
                  <a:cubicBezTo>
                    <a:pt x="777" y="622"/>
                    <a:pt x="758" y="204"/>
                    <a:pt x="758" y="20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2" name="Freeform 146"/>
            <p:cNvSpPr>
              <a:spLocks noEditPoints="1"/>
            </p:cNvSpPr>
            <p:nvPr/>
          </p:nvSpPr>
          <p:spPr bwMode="auto">
            <a:xfrm>
              <a:off x="8530421" y="5338329"/>
              <a:ext cx="1564890" cy="1962273"/>
            </a:xfrm>
            <a:custGeom>
              <a:avLst/>
              <a:gdLst>
                <a:gd name="T0" fmla="*/ 322 w 643"/>
                <a:gd name="T1" fmla="*/ 807 h 807"/>
                <a:gd name="T2" fmla="*/ 317 w 643"/>
                <a:gd name="T3" fmla="*/ 804 h 807"/>
                <a:gd name="T4" fmla="*/ 237 w 643"/>
                <a:gd name="T5" fmla="*/ 742 h 807"/>
                <a:gd name="T6" fmla="*/ 234 w 643"/>
                <a:gd name="T7" fmla="*/ 739 h 807"/>
                <a:gd name="T8" fmla="*/ 0 w 643"/>
                <a:gd name="T9" fmla="*/ 183 h 807"/>
                <a:gd name="T10" fmla="*/ 0 w 643"/>
                <a:gd name="T11" fmla="*/ 178 h 807"/>
                <a:gd name="T12" fmla="*/ 322 w 643"/>
                <a:gd name="T13" fmla="*/ 0 h 807"/>
                <a:gd name="T14" fmla="*/ 643 w 643"/>
                <a:gd name="T15" fmla="*/ 178 h 807"/>
                <a:gd name="T16" fmla="*/ 643 w 643"/>
                <a:gd name="T17" fmla="*/ 183 h 807"/>
                <a:gd name="T18" fmla="*/ 409 w 643"/>
                <a:gd name="T19" fmla="*/ 739 h 807"/>
                <a:gd name="T20" fmla="*/ 406 w 643"/>
                <a:gd name="T21" fmla="*/ 742 h 807"/>
                <a:gd name="T22" fmla="*/ 326 w 643"/>
                <a:gd name="T23" fmla="*/ 804 h 807"/>
                <a:gd name="T24" fmla="*/ 322 w 643"/>
                <a:gd name="T25" fmla="*/ 807 h 807"/>
                <a:gd name="T26" fmla="*/ 18 w 643"/>
                <a:gd name="T27" fmla="*/ 187 h 807"/>
                <a:gd name="T28" fmla="*/ 244 w 643"/>
                <a:gd name="T29" fmla="*/ 726 h 807"/>
                <a:gd name="T30" fmla="*/ 248 w 643"/>
                <a:gd name="T31" fmla="*/ 729 h 807"/>
                <a:gd name="T32" fmla="*/ 322 w 643"/>
                <a:gd name="T33" fmla="*/ 787 h 807"/>
                <a:gd name="T34" fmla="*/ 395 w 643"/>
                <a:gd name="T35" fmla="*/ 729 h 807"/>
                <a:gd name="T36" fmla="*/ 399 w 643"/>
                <a:gd name="T37" fmla="*/ 726 h 807"/>
                <a:gd name="T38" fmla="*/ 625 w 643"/>
                <a:gd name="T39" fmla="*/ 187 h 807"/>
                <a:gd name="T40" fmla="*/ 322 w 643"/>
                <a:gd name="T41" fmla="*/ 19 h 807"/>
                <a:gd name="T42" fmla="*/ 18 w 643"/>
                <a:gd name="T43" fmla="*/ 18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3" h="807">
                  <a:moveTo>
                    <a:pt x="322" y="807"/>
                  </a:moveTo>
                  <a:cubicBezTo>
                    <a:pt x="317" y="804"/>
                    <a:pt x="317" y="804"/>
                    <a:pt x="317" y="804"/>
                  </a:cubicBezTo>
                  <a:cubicBezTo>
                    <a:pt x="289" y="785"/>
                    <a:pt x="262" y="765"/>
                    <a:pt x="237" y="742"/>
                  </a:cubicBezTo>
                  <a:cubicBezTo>
                    <a:pt x="236" y="741"/>
                    <a:pt x="235" y="740"/>
                    <a:pt x="234" y="739"/>
                  </a:cubicBezTo>
                  <a:cubicBezTo>
                    <a:pt x="26" y="578"/>
                    <a:pt x="3" y="273"/>
                    <a:pt x="0" y="183"/>
                  </a:cubicBezTo>
                  <a:cubicBezTo>
                    <a:pt x="0" y="178"/>
                    <a:pt x="0" y="178"/>
                    <a:pt x="0" y="178"/>
                  </a:cubicBezTo>
                  <a:cubicBezTo>
                    <a:pt x="322" y="0"/>
                    <a:pt x="322" y="0"/>
                    <a:pt x="322" y="0"/>
                  </a:cubicBezTo>
                  <a:cubicBezTo>
                    <a:pt x="643" y="178"/>
                    <a:pt x="643" y="178"/>
                    <a:pt x="643" y="178"/>
                  </a:cubicBezTo>
                  <a:cubicBezTo>
                    <a:pt x="643" y="183"/>
                    <a:pt x="643" y="183"/>
                    <a:pt x="643" y="183"/>
                  </a:cubicBezTo>
                  <a:cubicBezTo>
                    <a:pt x="640" y="273"/>
                    <a:pt x="617" y="578"/>
                    <a:pt x="409" y="739"/>
                  </a:cubicBezTo>
                  <a:cubicBezTo>
                    <a:pt x="408" y="740"/>
                    <a:pt x="407" y="741"/>
                    <a:pt x="406" y="742"/>
                  </a:cubicBezTo>
                  <a:cubicBezTo>
                    <a:pt x="382" y="764"/>
                    <a:pt x="355" y="785"/>
                    <a:pt x="326" y="804"/>
                  </a:cubicBezTo>
                  <a:lnTo>
                    <a:pt x="322" y="807"/>
                  </a:lnTo>
                  <a:close/>
                  <a:moveTo>
                    <a:pt x="18" y="187"/>
                  </a:moveTo>
                  <a:cubicBezTo>
                    <a:pt x="21" y="281"/>
                    <a:pt x="46" y="572"/>
                    <a:pt x="244" y="726"/>
                  </a:cubicBezTo>
                  <a:cubicBezTo>
                    <a:pt x="246" y="727"/>
                    <a:pt x="247" y="728"/>
                    <a:pt x="248" y="729"/>
                  </a:cubicBezTo>
                  <a:cubicBezTo>
                    <a:pt x="271" y="750"/>
                    <a:pt x="296" y="769"/>
                    <a:pt x="322" y="787"/>
                  </a:cubicBezTo>
                  <a:cubicBezTo>
                    <a:pt x="347" y="769"/>
                    <a:pt x="372" y="750"/>
                    <a:pt x="395" y="729"/>
                  </a:cubicBezTo>
                  <a:cubicBezTo>
                    <a:pt x="396" y="728"/>
                    <a:pt x="397" y="727"/>
                    <a:pt x="399" y="726"/>
                  </a:cubicBezTo>
                  <a:cubicBezTo>
                    <a:pt x="597" y="572"/>
                    <a:pt x="623" y="281"/>
                    <a:pt x="625" y="187"/>
                  </a:cubicBezTo>
                  <a:cubicBezTo>
                    <a:pt x="322" y="19"/>
                    <a:pt x="322" y="19"/>
                    <a:pt x="322" y="19"/>
                  </a:cubicBezTo>
                  <a:lnTo>
                    <a:pt x="18" y="187"/>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3" name="Freeform 147"/>
            <p:cNvSpPr>
              <a:spLocks noEditPoints="1"/>
            </p:cNvSpPr>
            <p:nvPr/>
          </p:nvSpPr>
          <p:spPr bwMode="auto">
            <a:xfrm>
              <a:off x="8462650" y="5260290"/>
              <a:ext cx="1700431" cy="2120404"/>
            </a:xfrm>
            <a:custGeom>
              <a:avLst/>
              <a:gdLst>
                <a:gd name="T0" fmla="*/ 350 w 699"/>
                <a:gd name="T1" fmla="*/ 872 h 872"/>
                <a:gd name="T2" fmla="*/ 348 w 699"/>
                <a:gd name="T3" fmla="*/ 871 h 872"/>
                <a:gd name="T4" fmla="*/ 246 w 699"/>
                <a:gd name="T5" fmla="*/ 795 h 872"/>
                <a:gd name="T6" fmla="*/ 245 w 699"/>
                <a:gd name="T7" fmla="*/ 794 h 872"/>
                <a:gd name="T8" fmla="*/ 0 w 699"/>
                <a:gd name="T9" fmla="*/ 195 h 872"/>
                <a:gd name="T10" fmla="*/ 0 w 699"/>
                <a:gd name="T11" fmla="*/ 193 h 872"/>
                <a:gd name="T12" fmla="*/ 350 w 699"/>
                <a:gd name="T13" fmla="*/ 0 h 872"/>
                <a:gd name="T14" fmla="*/ 699 w 699"/>
                <a:gd name="T15" fmla="*/ 193 h 872"/>
                <a:gd name="T16" fmla="*/ 699 w 699"/>
                <a:gd name="T17" fmla="*/ 195 h 872"/>
                <a:gd name="T18" fmla="*/ 455 w 699"/>
                <a:gd name="T19" fmla="*/ 794 h 872"/>
                <a:gd name="T20" fmla="*/ 453 w 699"/>
                <a:gd name="T21" fmla="*/ 795 h 872"/>
                <a:gd name="T22" fmla="*/ 351 w 699"/>
                <a:gd name="T23" fmla="*/ 871 h 872"/>
                <a:gd name="T24" fmla="*/ 350 w 699"/>
                <a:gd name="T25" fmla="*/ 872 h 872"/>
                <a:gd name="T26" fmla="*/ 6 w 699"/>
                <a:gd name="T27" fmla="*/ 196 h 872"/>
                <a:gd name="T28" fmla="*/ 248 w 699"/>
                <a:gd name="T29" fmla="*/ 789 h 872"/>
                <a:gd name="T30" fmla="*/ 250 w 699"/>
                <a:gd name="T31" fmla="*/ 791 h 872"/>
                <a:gd name="T32" fmla="*/ 350 w 699"/>
                <a:gd name="T33" fmla="*/ 866 h 872"/>
                <a:gd name="T34" fmla="*/ 450 w 699"/>
                <a:gd name="T35" fmla="*/ 791 h 872"/>
                <a:gd name="T36" fmla="*/ 451 w 699"/>
                <a:gd name="T37" fmla="*/ 789 h 872"/>
                <a:gd name="T38" fmla="*/ 694 w 699"/>
                <a:gd name="T39" fmla="*/ 196 h 872"/>
                <a:gd name="T40" fmla="*/ 350 w 699"/>
                <a:gd name="T41" fmla="*/ 6 h 872"/>
                <a:gd name="T42" fmla="*/ 6 w 699"/>
                <a:gd name="T43" fmla="*/ 19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9" h="872">
                  <a:moveTo>
                    <a:pt x="350" y="872"/>
                  </a:moveTo>
                  <a:cubicBezTo>
                    <a:pt x="348" y="871"/>
                    <a:pt x="348" y="871"/>
                    <a:pt x="348" y="871"/>
                  </a:cubicBezTo>
                  <a:cubicBezTo>
                    <a:pt x="312" y="849"/>
                    <a:pt x="277" y="823"/>
                    <a:pt x="246" y="795"/>
                  </a:cubicBezTo>
                  <a:cubicBezTo>
                    <a:pt x="245" y="795"/>
                    <a:pt x="245" y="794"/>
                    <a:pt x="245" y="794"/>
                  </a:cubicBezTo>
                  <a:cubicBezTo>
                    <a:pt x="11" y="612"/>
                    <a:pt x="0" y="263"/>
                    <a:pt x="0" y="195"/>
                  </a:cubicBezTo>
                  <a:cubicBezTo>
                    <a:pt x="0" y="193"/>
                    <a:pt x="0" y="193"/>
                    <a:pt x="0" y="193"/>
                  </a:cubicBezTo>
                  <a:cubicBezTo>
                    <a:pt x="350" y="0"/>
                    <a:pt x="350" y="0"/>
                    <a:pt x="350" y="0"/>
                  </a:cubicBezTo>
                  <a:cubicBezTo>
                    <a:pt x="699" y="193"/>
                    <a:pt x="699" y="193"/>
                    <a:pt x="699" y="193"/>
                  </a:cubicBezTo>
                  <a:cubicBezTo>
                    <a:pt x="699" y="195"/>
                    <a:pt x="699" y="195"/>
                    <a:pt x="699" y="195"/>
                  </a:cubicBezTo>
                  <a:cubicBezTo>
                    <a:pt x="699" y="263"/>
                    <a:pt x="689" y="612"/>
                    <a:pt x="455" y="794"/>
                  </a:cubicBezTo>
                  <a:cubicBezTo>
                    <a:pt x="454" y="794"/>
                    <a:pt x="454" y="794"/>
                    <a:pt x="453" y="795"/>
                  </a:cubicBezTo>
                  <a:cubicBezTo>
                    <a:pt x="422" y="823"/>
                    <a:pt x="388" y="849"/>
                    <a:pt x="351" y="871"/>
                  </a:cubicBezTo>
                  <a:lnTo>
                    <a:pt x="350" y="872"/>
                  </a:lnTo>
                  <a:close/>
                  <a:moveTo>
                    <a:pt x="6" y="196"/>
                  </a:moveTo>
                  <a:cubicBezTo>
                    <a:pt x="6" y="268"/>
                    <a:pt x="18" y="611"/>
                    <a:pt x="248" y="789"/>
                  </a:cubicBezTo>
                  <a:cubicBezTo>
                    <a:pt x="249" y="790"/>
                    <a:pt x="249" y="790"/>
                    <a:pt x="250" y="791"/>
                  </a:cubicBezTo>
                  <a:cubicBezTo>
                    <a:pt x="280" y="819"/>
                    <a:pt x="314" y="844"/>
                    <a:pt x="350" y="866"/>
                  </a:cubicBezTo>
                  <a:cubicBezTo>
                    <a:pt x="385" y="844"/>
                    <a:pt x="419" y="819"/>
                    <a:pt x="450" y="791"/>
                  </a:cubicBezTo>
                  <a:cubicBezTo>
                    <a:pt x="450" y="790"/>
                    <a:pt x="451" y="790"/>
                    <a:pt x="451" y="789"/>
                  </a:cubicBezTo>
                  <a:cubicBezTo>
                    <a:pt x="681" y="611"/>
                    <a:pt x="694" y="268"/>
                    <a:pt x="694" y="196"/>
                  </a:cubicBezTo>
                  <a:cubicBezTo>
                    <a:pt x="350" y="6"/>
                    <a:pt x="350" y="6"/>
                    <a:pt x="350" y="6"/>
                  </a:cubicBezTo>
                  <a:lnTo>
                    <a:pt x="6" y="196"/>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Freeform 261"/>
            <p:cNvSpPr>
              <a:spLocks noEditPoints="1"/>
            </p:cNvSpPr>
            <p:nvPr/>
          </p:nvSpPr>
          <p:spPr bwMode="auto">
            <a:xfrm>
              <a:off x="9015085" y="5797322"/>
              <a:ext cx="595562" cy="853296"/>
            </a:xfrm>
            <a:custGeom>
              <a:avLst/>
              <a:gdLst>
                <a:gd name="T0" fmla="*/ 580 w 580"/>
                <a:gd name="T1" fmla="*/ 831 h 831"/>
                <a:gd name="T2" fmla="*/ 0 w 580"/>
                <a:gd name="T3" fmla="*/ 831 h 831"/>
                <a:gd name="T4" fmla="*/ 0 w 580"/>
                <a:gd name="T5" fmla="*/ 611 h 831"/>
                <a:gd name="T6" fmla="*/ 61 w 580"/>
                <a:gd name="T7" fmla="*/ 611 h 831"/>
                <a:gd name="T8" fmla="*/ 61 w 580"/>
                <a:gd name="T9" fmla="*/ 220 h 831"/>
                <a:gd name="T10" fmla="*/ 0 w 580"/>
                <a:gd name="T11" fmla="*/ 220 h 831"/>
                <a:gd name="T12" fmla="*/ 0 w 580"/>
                <a:gd name="T13" fmla="*/ 0 h 831"/>
                <a:gd name="T14" fmla="*/ 367 w 580"/>
                <a:gd name="T15" fmla="*/ 0 h 831"/>
                <a:gd name="T16" fmla="*/ 367 w 580"/>
                <a:gd name="T17" fmla="*/ 220 h 831"/>
                <a:gd name="T18" fmla="*/ 289 w 580"/>
                <a:gd name="T19" fmla="*/ 220 h 831"/>
                <a:gd name="T20" fmla="*/ 289 w 580"/>
                <a:gd name="T21" fmla="*/ 611 h 831"/>
                <a:gd name="T22" fmla="*/ 360 w 580"/>
                <a:gd name="T23" fmla="*/ 611 h 831"/>
                <a:gd name="T24" fmla="*/ 360 w 580"/>
                <a:gd name="T25" fmla="*/ 516 h 831"/>
                <a:gd name="T26" fmla="*/ 580 w 580"/>
                <a:gd name="T27" fmla="*/ 516 h 831"/>
                <a:gd name="T28" fmla="*/ 580 w 580"/>
                <a:gd name="T29" fmla="*/ 831 h 831"/>
                <a:gd name="T30" fmla="*/ 568 w 580"/>
                <a:gd name="T31" fmla="*/ 817 h 831"/>
                <a:gd name="T32" fmla="*/ 568 w 580"/>
                <a:gd name="T33" fmla="*/ 528 h 831"/>
                <a:gd name="T34" fmla="*/ 372 w 580"/>
                <a:gd name="T35" fmla="*/ 528 h 831"/>
                <a:gd name="T36" fmla="*/ 372 w 580"/>
                <a:gd name="T37" fmla="*/ 623 h 831"/>
                <a:gd name="T38" fmla="*/ 277 w 580"/>
                <a:gd name="T39" fmla="*/ 623 h 831"/>
                <a:gd name="T40" fmla="*/ 277 w 580"/>
                <a:gd name="T41" fmla="*/ 208 h 831"/>
                <a:gd name="T42" fmla="*/ 357 w 580"/>
                <a:gd name="T43" fmla="*/ 208 h 831"/>
                <a:gd name="T44" fmla="*/ 357 w 580"/>
                <a:gd name="T45" fmla="*/ 14 h 831"/>
                <a:gd name="T46" fmla="*/ 12 w 580"/>
                <a:gd name="T47" fmla="*/ 14 h 831"/>
                <a:gd name="T48" fmla="*/ 12 w 580"/>
                <a:gd name="T49" fmla="*/ 208 h 831"/>
                <a:gd name="T50" fmla="*/ 75 w 580"/>
                <a:gd name="T51" fmla="*/ 208 h 831"/>
                <a:gd name="T52" fmla="*/ 75 w 580"/>
                <a:gd name="T53" fmla="*/ 623 h 831"/>
                <a:gd name="T54" fmla="*/ 12 w 580"/>
                <a:gd name="T55" fmla="*/ 623 h 831"/>
                <a:gd name="T56" fmla="*/ 12 w 580"/>
                <a:gd name="T57" fmla="*/ 817 h 831"/>
                <a:gd name="T58" fmla="*/ 568 w 580"/>
                <a:gd name="T59" fmla="*/ 817 h 831"/>
                <a:gd name="T60" fmla="*/ 530 w 580"/>
                <a:gd name="T61" fmla="*/ 779 h 831"/>
                <a:gd name="T62" fmla="*/ 52 w 580"/>
                <a:gd name="T63" fmla="*/ 779 h 831"/>
                <a:gd name="T64" fmla="*/ 52 w 580"/>
                <a:gd name="T65" fmla="*/ 663 h 831"/>
                <a:gd name="T66" fmla="*/ 113 w 580"/>
                <a:gd name="T67" fmla="*/ 663 h 831"/>
                <a:gd name="T68" fmla="*/ 113 w 580"/>
                <a:gd name="T69" fmla="*/ 168 h 831"/>
                <a:gd name="T70" fmla="*/ 52 w 580"/>
                <a:gd name="T71" fmla="*/ 168 h 831"/>
                <a:gd name="T72" fmla="*/ 52 w 580"/>
                <a:gd name="T73" fmla="*/ 52 h 831"/>
                <a:gd name="T74" fmla="*/ 317 w 580"/>
                <a:gd name="T75" fmla="*/ 52 h 831"/>
                <a:gd name="T76" fmla="*/ 317 w 580"/>
                <a:gd name="T77" fmla="*/ 168 h 831"/>
                <a:gd name="T78" fmla="*/ 237 w 580"/>
                <a:gd name="T79" fmla="*/ 168 h 831"/>
                <a:gd name="T80" fmla="*/ 237 w 580"/>
                <a:gd name="T81" fmla="*/ 663 h 831"/>
                <a:gd name="T82" fmla="*/ 410 w 580"/>
                <a:gd name="T83" fmla="*/ 663 h 831"/>
                <a:gd name="T84" fmla="*/ 410 w 580"/>
                <a:gd name="T85" fmla="*/ 566 h 831"/>
                <a:gd name="T86" fmla="*/ 530 w 580"/>
                <a:gd name="T87" fmla="*/ 566 h 831"/>
                <a:gd name="T88" fmla="*/ 530 w 580"/>
                <a:gd name="T89" fmla="*/ 77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0" h="831">
                  <a:moveTo>
                    <a:pt x="580" y="831"/>
                  </a:moveTo>
                  <a:lnTo>
                    <a:pt x="0" y="831"/>
                  </a:lnTo>
                  <a:lnTo>
                    <a:pt x="0" y="611"/>
                  </a:lnTo>
                  <a:lnTo>
                    <a:pt x="61" y="611"/>
                  </a:lnTo>
                  <a:lnTo>
                    <a:pt x="61" y="220"/>
                  </a:lnTo>
                  <a:lnTo>
                    <a:pt x="0" y="220"/>
                  </a:lnTo>
                  <a:lnTo>
                    <a:pt x="0" y="0"/>
                  </a:lnTo>
                  <a:lnTo>
                    <a:pt x="367" y="0"/>
                  </a:lnTo>
                  <a:lnTo>
                    <a:pt x="367" y="220"/>
                  </a:lnTo>
                  <a:lnTo>
                    <a:pt x="289" y="220"/>
                  </a:lnTo>
                  <a:lnTo>
                    <a:pt x="289" y="611"/>
                  </a:lnTo>
                  <a:lnTo>
                    <a:pt x="360" y="611"/>
                  </a:lnTo>
                  <a:lnTo>
                    <a:pt x="360" y="516"/>
                  </a:lnTo>
                  <a:lnTo>
                    <a:pt x="580" y="516"/>
                  </a:lnTo>
                  <a:lnTo>
                    <a:pt x="580" y="831"/>
                  </a:lnTo>
                  <a:close/>
                  <a:moveTo>
                    <a:pt x="568" y="817"/>
                  </a:moveTo>
                  <a:lnTo>
                    <a:pt x="568" y="528"/>
                  </a:lnTo>
                  <a:lnTo>
                    <a:pt x="372" y="528"/>
                  </a:lnTo>
                  <a:lnTo>
                    <a:pt x="372" y="623"/>
                  </a:lnTo>
                  <a:lnTo>
                    <a:pt x="277" y="623"/>
                  </a:lnTo>
                  <a:lnTo>
                    <a:pt x="277" y="208"/>
                  </a:lnTo>
                  <a:lnTo>
                    <a:pt x="357" y="208"/>
                  </a:lnTo>
                  <a:lnTo>
                    <a:pt x="357" y="14"/>
                  </a:lnTo>
                  <a:lnTo>
                    <a:pt x="12" y="14"/>
                  </a:lnTo>
                  <a:lnTo>
                    <a:pt x="12" y="208"/>
                  </a:lnTo>
                  <a:lnTo>
                    <a:pt x="75" y="208"/>
                  </a:lnTo>
                  <a:lnTo>
                    <a:pt x="75" y="623"/>
                  </a:lnTo>
                  <a:lnTo>
                    <a:pt x="12" y="623"/>
                  </a:lnTo>
                  <a:lnTo>
                    <a:pt x="12" y="817"/>
                  </a:lnTo>
                  <a:lnTo>
                    <a:pt x="568" y="817"/>
                  </a:lnTo>
                  <a:close/>
                  <a:moveTo>
                    <a:pt x="530" y="779"/>
                  </a:moveTo>
                  <a:lnTo>
                    <a:pt x="52" y="779"/>
                  </a:lnTo>
                  <a:lnTo>
                    <a:pt x="52" y="663"/>
                  </a:lnTo>
                  <a:lnTo>
                    <a:pt x="113" y="663"/>
                  </a:lnTo>
                  <a:lnTo>
                    <a:pt x="113" y="168"/>
                  </a:lnTo>
                  <a:lnTo>
                    <a:pt x="52" y="168"/>
                  </a:lnTo>
                  <a:lnTo>
                    <a:pt x="52" y="52"/>
                  </a:lnTo>
                  <a:lnTo>
                    <a:pt x="317" y="52"/>
                  </a:lnTo>
                  <a:lnTo>
                    <a:pt x="317" y="168"/>
                  </a:lnTo>
                  <a:lnTo>
                    <a:pt x="237" y="168"/>
                  </a:lnTo>
                  <a:lnTo>
                    <a:pt x="237" y="663"/>
                  </a:lnTo>
                  <a:lnTo>
                    <a:pt x="410" y="663"/>
                  </a:lnTo>
                  <a:lnTo>
                    <a:pt x="410" y="566"/>
                  </a:lnTo>
                  <a:lnTo>
                    <a:pt x="530" y="566"/>
                  </a:lnTo>
                  <a:lnTo>
                    <a:pt x="530" y="779"/>
                  </a:lnTo>
                  <a:close/>
                </a:path>
              </a:pathLst>
            </a:custGeom>
            <a:solidFill>
              <a:schemeClr val="accent2"/>
            </a:solidFill>
            <a:ln>
              <a:solidFill>
                <a:schemeClr val="accent1"/>
              </a:solid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0741C5-8F5C-4213-BB69-8C2D02590C1C}" type="datetimeFigureOut">
              <a:rPr lang="zh-CN" altLang="en-US" smtClean="0"/>
              <a:t>2020/7/11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893EA9-123D-489F-8313-43A8A4AC4565}"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2020/7/11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741C5-8F5C-4213-BB69-8C2D02590C1C}" type="datetimeFigureOut">
              <a:rPr lang="zh-CN" altLang="en-US" smtClean="0"/>
              <a:t>2020/7/11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93EA9-123D-489F-8313-43A8A4AC456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矩形 44"/>
          <p:cNvSpPr/>
          <p:nvPr/>
        </p:nvSpPr>
        <p:spPr>
          <a:xfrm>
            <a:off x="0" y="1625600"/>
            <a:ext cx="12192000" cy="32076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5"/>
          <p:cNvSpPr>
            <a:spLocks noEditPoints="1"/>
          </p:cNvSpPr>
          <p:nvPr/>
        </p:nvSpPr>
        <p:spPr bwMode="auto">
          <a:xfrm>
            <a:off x="8599210" y="5440828"/>
            <a:ext cx="1114980" cy="99583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35" name="文本框 34"/>
          <p:cNvSpPr txBox="1"/>
          <p:nvPr/>
        </p:nvSpPr>
        <p:spPr>
          <a:xfrm>
            <a:off x="1627543" y="1738897"/>
            <a:ext cx="9057174" cy="1569660"/>
          </a:xfrm>
          <a:prstGeom prst="rect">
            <a:avLst/>
          </a:prstGeom>
          <a:noFill/>
        </p:spPr>
        <p:txBody>
          <a:bodyPr wrap="square" rtlCol="0">
            <a:spAutoFit/>
          </a:bodyPr>
          <a:lstStyle/>
          <a:p>
            <a:pPr algn="ctr"/>
            <a:r>
              <a:rPr lang="zh-CN" altLang="en-US" sz="4800" b="1" dirty="0">
                <a:solidFill>
                  <a:schemeClr val="bg1"/>
                </a:solidFill>
                <a:latin typeface="微软雅黑" pitchFamily="34" charset="-122"/>
                <a:ea typeface="微软雅黑" pitchFamily="34" charset="-122"/>
              </a:rPr>
              <a:t>基于微服务架构的智慧景区服务平台的研究与实现</a:t>
            </a:r>
          </a:p>
        </p:txBody>
      </p:sp>
      <p:sp>
        <p:nvSpPr>
          <p:cNvPr id="50" name="文本框 49"/>
          <p:cNvSpPr txBox="1"/>
          <p:nvPr/>
        </p:nvSpPr>
        <p:spPr>
          <a:xfrm>
            <a:off x="2454987" y="3613707"/>
            <a:ext cx="7402285" cy="430054"/>
          </a:xfrm>
          <a:prstGeom prst="rect">
            <a:avLst/>
          </a:prstGeom>
          <a:noFill/>
        </p:spPr>
        <p:txBody>
          <a:bodyPr wrap="square" rtlCol="0">
            <a:spAutoFit/>
          </a:bodyPr>
          <a:lstStyle/>
          <a:p>
            <a:pPr algn="ctr">
              <a:lnSpc>
                <a:spcPct val="120000"/>
              </a:lnSpc>
            </a:pPr>
            <a:r>
              <a:rPr lang="zh-CN" altLang="en-US" sz="2000" dirty="0">
                <a:solidFill>
                  <a:schemeClr val="bg1"/>
                </a:solidFill>
                <a:latin typeface="微软雅黑" pitchFamily="34" charset="-122"/>
                <a:ea typeface="微软雅黑" pitchFamily="34" charset="-122"/>
              </a:rPr>
              <a:t>学生：</a:t>
            </a:r>
            <a:r>
              <a:rPr lang="zh-CN" altLang="en-US" sz="2000" dirty="0">
                <a:solidFill>
                  <a:schemeClr val="bg1"/>
                </a:solidFill>
                <a:latin typeface="华文细黑" panose="02010600040101010101" pitchFamily="2" charset="-122"/>
                <a:ea typeface="华文细黑" panose="02010600040101010101" pitchFamily="2" charset="-122"/>
              </a:rPr>
              <a:t>王经纬</a:t>
            </a:r>
            <a:r>
              <a:rPr lang="en-US" altLang="zh-CN" sz="2000">
                <a:solidFill>
                  <a:schemeClr val="bg1"/>
                </a:solidFill>
                <a:latin typeface="华文细黑" panose="02010600040101010101" pitchFamily="2" charset="-122"/>
                <a:ea typeface="华文细黑" panose="02010600040101010101" pitchFamily="2" charset="-122"/>
              </a:rPr>
              <a:t>(18101212379)</a:t>
            </a:r>
            <a:r>
              <a:rPr lang="en-US" altLang="zh-CN" sz="2000">
                <a:solidFill>
                  <a:schemeClr val="bg1"/>
                </a:solidFill>
                <a:latin typeface="微软雅黑" pitchFamily="34" charset="-122"/>
                <a:ea typeface="微软雅黑" pitchFamily="34" charset="-122"/>
              </a:rPr>
              <a:t>          </a:t>
            </a:r>
            <a:r>
              <a:rPr lang="zh-CN" altLang="en-US" sz="2000" dirty="0">
                <a:solidFill>
                  <a:schemeClr val="bg1"/>
                </a:solidFill>
                <a:latin typeface="微软雅黑" pitchFamily="34" charset="-122"/>
                <a:ea typeface="微软雅黑" pitchFamily="34" charset="-122"/>
              </a:rPr>
              <a:t>指导老师：</a:t>
            </a:r>
            <a:r>
              <a:rPr lang="zh-CN" altLang="en-US" sz="2000" dirty="0">
                <a:solidFill>
                  <a:schemeClr val="bg1"/>
                </a:solidFill>
                <a:latin typeface="华文细黑" panose="02010600040101010101" pitchFamily="2" charset="-122"/>
                <a:ea typeface="华文细黑" panose="02010600040101010101" pitchFamily="2" charset="-122"/>
              </a:rPr>
              <a:t>王琨</a:t>
            </a:r>
          </a:p>
        </p:txBody>
      </p:sp>
      <p:sp>
        <p:nvSpPr>
          <p:cNvPr id="12" name="等腰三角形 11"/>
          <p:cNvSpPr/>
          <p:nvPr/>
        </p:nvSpPr>
        <p:spPr>
          <a:xfrm flipV="1">
            <a:off x="8977053" y="4821550"/>
            <a:ext cx="359294" cy="2066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750" y="139836"/>
            <a:ext cx="3292125" cy="105165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关键技术及核心算法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6" y="312248"/>
            <a:ext cx="5258480" cy="682623"/>
          </a:xfrm>
        </p:spPr>
        <p:txBody>
          <a:bodyPr/>
          <a:lstStyle/>
          <a:p>
            <a:r>
              <a:rPr lang="zh-CN" altLang="en-US" dirty="0"/>
              <a:t>关键技术</a:t>
            </a:r>
          </a:p>
        </p:txBody>
      </p:sp>
      <p:sp>
        <p:nvSpPr>
          <p:cNvPr id="13" name="Oval 2"/>
          <p:cNvSpPr>
            <a:spLocks noChangeArrowheads="1"/>
          </p:cNvSpPr>
          <p:nvPr/>
        </p:nvSpPr>
        <p:spPr bwMode="auto">
          <a:xfrm>
            <a:off x="4993593" y="3266803"/>
            <a:ext cx="1348080" cy="1348080"/>
          </a:xfrm>
          <a:prstGeom prst="ellipse">
            <a:avLst/>
          </a:prstGeom>
          <a:solidFill>
            <a:schemeClr val="bg1">
              <a:lumMod val="50000"/>
            </a:schemeClr>
          </a:solidFill>
          <a:ln>
            <a:noFill/>
          </a:ln>
          <a:effectLst/>
        </p:spPr>
        <p:txBody>
          <a:bodyPr wrap="none" lIns="0" tIns="0" rIns="0" bIns="0" anchor="ctr"/>
          <a:lstStyle/>
          <a:p>
            <a:endParaRPr lang="zh-CN" altLang="en-US"/>
          </a:p>
        </p:txBody>
      </p:sp>
      <p:sp>
        <p:nvSpPr>
          <p:cNvPr id="14" name="Freeform 4"/>
          <p:cNvSpPr/>
          <p:nvPr/>
        </p:nvSpPr>
        <p:spPr bwMode="auto">
          <a:xfrm>
            <a:off x="5173448" y="3656771"/>
            <a:ext cx="985006" cy="568144"/>
          </a:xfrm>
          <a:custGeom>
            <a:avLst/>
            <a:gdLst>
              <a:gd name="T0" fmla="*/ 0 w 2474"/>
              <a:gd name="T1" fmla="*/ 429 h 852"/>
              <a:gd name="T2" fmla="*/ 133 w 2474"/>
              <a:gd name="T3" fmla="*/ 429 h 852"/>
              <a:gd name="T4" fmla="*/ 133 w 2474"/>
              <a:gd name="T5" fmla="*/ 268 h 852"/>
              <a:gd name="T6" fmla="*/ 313 w 2474"/>
              <a:gd name="T7" fmla="*/ 579 h 852"/>
              <a:gd name="T8" fmla="*/ 313 w 2474"/>
              <a:gd name="T9" fmla="*/ 113 h 852"/>
              <a:gd name="T10" fmla="*/ 740 w 2474"/>
              <a:gd name="T11" fmla="*/ 852 h 852"/>
              <a:gd name="T12" fmla="*/ 740 w 2474"/>
              <a:gd name="T13" fmla="*/ 268 h 852"/>
              <a:gd name="T14" fmla="*/ 920 w 2474"/>
              <a:gd name="T15" fmla="*/ 579 h 852"/>
              <a:gd name="T16" fmla="*/ 920 w 2474"/>
              <a:gd name="T17" fmla="*/ 0 h 852"/>
              <a:gd name="T18" fmla="*/ 1409 w 2474"/>
              <a:gd name="T19" fmla="*/ 847 h 852"/>
              <a:gd name="T20" fmla="*/ 1409 w 2474"/>
              <a:gd name="T21" fmla="*/ 268 h 852"/>
              <a:gd name="T22" fmla="*/ 1589 w 2474"/>
              <a:gd name="T23" fmla="*/ 579 h 852"/>
              <a:gd name="T24" fmla="*/ 1589 w 2474"/>
              <a:gd name="T25" fmla="*/ 113 h 852"/>
              <a:gd name="T26" fmla="*/ 2013 w 2474"/>
              <a:gd name="T27" fmla="*/ 847 h 852"/>
              <a:gd name="T28" fmla="*/ 2013 w 2474"/>
              <a:gd name="T29" fmla="*/ 0 h 852"/>
              <a:gd name="T30" fmla="*/ 2351 w 2474"/>
              <a:gd name="T31" fmla="*/ 586 h 852"/>
              <a:gd name="T32" fmla="*/ 2351 w 2474"/>
              <a:gd name="T33" fmla="*/ 429 h 852"/>
              <a:gd name="T34" fmla="*/ 2474 w 2474"/>
              <a:gd name="T35" fmla="*/ 429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74" h="852">
                <a:moveTo>
                  <a:pt x="0" y="429"/>
                </a:moveTo>
                <a:lnTo>
                  <a:pt x="133" y="429"/>
                </a:lnTo>
                <a:lnTo>
                  <a:pt x="133" y="268"/>
                </a:lnTo>
                <a:lnTo>
                  <a:pt x="313" y="579"/>
                </a:lnTo>
                <a:lnTo>
                  <a:pt x="313" y="113"/>
                </a:lnTo>
                <a:lnTo>
                  <a:pt x="740" y="852"/>
                </a:lnTo>
                <a:lnTo>
                  <a:pt x="740" y="268"/>
                </a:lnTo>
                <a:lnTo>
                  <a:pt x="920" y="579"/>
                </a:lnTo>
                <a:lnTo>
                  <a:pt x="920" y="0"/>
                </a:lnTo>
                <a:lnTo>
                  <a:pt x="1409" y="847"/>
                </a:lnTo>
                <a:lnTo>
                  <a:pt x="1409" y="268"/>
                </a:lnTo>
                <a:lnTo>
                  <a:pt x="1589" y="579"/>
                </a:lnTo>
                <a:lnTo>
                  <a:pt x="1589" y="113"/>
                </a:lnTo>
                <a:lnTo>
                  <a:pt x="2013" y="847"/>
                </a:lnTo>
                <a:lnTo>
                  <a:pt x="2013" y="0"/>
                </a:lnTo>
                <a:lnTo>
                  <a:pt x="2351" y="586"/>
                </a:lnTo>
                <a:lnTo>
                  <a:pt x="2351" y="429"/>
                </a:lnTo>
                <a:lnTo>
                  <a:pt x="2474" y="429"/>
                </a:lnTo>
              </a:path>
            </a:pathLst>
          </a:custGeom>
          <a:noFill/>
          <a:ln w="22225" cap="flat" cmpd="sng">
            <a:solidFill>
              <a:schemeClr val="accent1"/>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5" name="Freeform 5"/>
          <p:cNvSpPr/>
          <p:nvPr/>
        </p:nvSpPr>
        <p:spPr bwMode="auto">
          <a:xfrm>
            <a:off x="1396471" y="2219603"/>
            <a:ext cx="3776977" cy="3442479"/>
          </a:xfrm>
          <a:custGeom>
            <a:avLst/>
            <a:gdLst>
              <a:gd name="T0" fmla="*/ 0 w 795"/>
              <a:gd name="T1" fmla="*/ 0 h 375"/>
              <a:gd name="T2" fmla="*/ 649 w 795"/>
              <a:gd name="T3" fmla="*/ 0 h 375"/>
              <a:gd name="T4" fmla="*/ 795 w 795"/>
              <a:gd name="T5" fmla="*/ 189 h 375"/>
              <a:gd name="T6" fmla="*/ 649 w 795"/>
              <a:gd name="T7" fmla="*/ 375 h 375"/>
            </a:gdLst>
            <a:ahLst/>
            <a:cxnLst>
              <a:cxn ang="0">
                <a:pos x="T0" y="T1"/>
              </a:cxn>
              <a:cxn ang="0">
                <a:pos x="T2" y="T3"/>
              </a:cxn>
              <a:cxn ang="0">
                <a:pos x="T4" y="T5"/>
              </a:cxn>
              <a:cxn ang="0">
                <a:pos x="T6" y="T7"/>
              </a:cxn>
            </a:cxnLst>
            <a:rect l="0" t="0" r="r" b="b"/>
            <a:pathLst>
              <a:path w="795" h="375">
                <a:moveTo>
                  <a:pt x="0" y="0"/>
                </a:moveTo>
                <a:lnTo>
                  <a:pt x="649" y="0"/>
                </a:lnTo>
                <a:lnTo>
                  <a:pt x="795" y="189"/>
                </a:lnTo>
                <a:lnTo>
                  <a:pt x="649" y="375"/>
                </a:lnTo>
              </a:path>
            </a:pathLst>
          </a:custGeom>
          <a:noFill/>
          <a:ln w="22225" cap="flat" cmpd="sng">
            <a:solidFill>
              <a:schemeClr val="bg1">
                <a:lumMod val="50000"/>
              </a:scheme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16" name="Freeform 6"/>
          <p:cNvSpPr/>
          <p:nvPr/>
        </p:nvSpPr>
        <p:spPr bwMode="auto">
          <a:xfrm flipH="1">
            <a:off x="6158455" y="2219603"/>
            <a:ext cx="3776978" cy="3442479"/>
          </a:xfrm>
          <a:custGeom>
            <a:avLst/>
            <a:gdLst>
              <a:gd name="T0" fmla="*/ 0 w 795"/>
              <a:gd name="T1" fmla="*/ 0 h 375"/>
              <a:gd name="T2" fmla="*/ 649 w 795"/>
              <a:gd name="T3" fmla="*/ 0 h 375"/>
              <a:gd name="T4" fmla="*/ 795 w 795"/>
              <a:gd name="T5" fmla="*/ 189 h 375"/>
              <a:gd name="T6" fmla="*/ 649 w 795"/>
              <a:gd name="T7" fmla="*/ 375 h 375"/>
            </a:gdLst>
            <a:ahLst/>
            <a:cxnLst>
              <a:cxn ang="0">
                <a:pos x="T0" y="T1"/>
              </a:cxn>
              <a:cxn ang="0">
                <a:pos x="T2" y="T3"/>
              </a:cxn>
              <a:cxn ang="0">
                <a:pos x="T4" y="T5"/>
              </a:cxn>
              <a:cxn ang="0">
                <a:pos x="T6" y="T7"/>
              </a:cxn>
            </a:cxnLst>
            <a:rect l="0" t="0" r="r" b="b"/>
            <a:pathLst>
              <a:path w="795" h="375">
                <a:moveTo>
                  <a:pt x="0" y="0"/>
                </a:moveTo>
                <a:lnTo>
                  <a:pt x="649" y="0"/>
                </a:lnTo>
                <a:lnTo>
                  <a:pt x="795" y="189"/>
                </a:lnTo>
                <a:lnTo>
                  <a:pt x="649" y="375"/>
                </a:lnTo>
              </a:path>
            </a:pathLst>
          </a:custGeom>
          <a:noFill/>
          <a:ln w="22225" cap="flat" cmpd="sng">
            <a:solidFill>
              <a:schemeClr val="bg1">
                <a:lumMod val="50000"/>
              </a:scheme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17" name="AutoShape 7"/>
          <p:cNvSpPr>
            <a:spLocks noChangeArrowheads="1"/>
          </p:cNvSpPr>
          <p:nvPr/>
        </p:nvSpPr>
        <p:spPr bwMode="auto">
          <a:xfrm>
            <a:off x="5059147" y="3665175"/>
            <a:ext cx="121025" cy="568144"/>
          </a:xfrm>
          <a:prstGeom prst="chevron">
            <a:avLst>
              <a:gd name="adj" fmla="val 100000"/>
            </a:avLst>
          </a:prstGeom>
          <a:solidFill>
            <a:schemeClr val="accent1"/>
          </a:solidFill>
          <a:ln w="19050">
            <a:solidFill>
              <a:schemeClr val="bg1">
                <a:lumMod val="85000"/>
              </a:schemeClr>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8" name="AutoShape 8"/>
          <p:cNvSpPr>
            <a:spLocks noChangeArrowheads="1"/>
          </p:cNvSpPr>
          <p:nvPr/>
        </p:nvSpPr>
        <p:spPr bwMode="auto">
          <a:xfrm flipH="1">
            <a:off x="6151731" y="3665175"/>
            <a:ext cx="121025" cy="568144"/>
          </a:xfrm>
          <a:prstGeom prst="chevron">
            <a:avLst>
              <a:gd name="adj" fmla="val 100000"/>
            </a:avLst>
          </a:prstGeom>
          <a:solidFill>
            <a:schemeClr val="accent1"/>
          </a:solidFill>
          <a:ln w="19050">
            <a:solidFill>
              <a:schemeClr val="bg1">
                <a:lumMod val="85000"/>
              </a:schemeClr>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20" name="文本框 19"/>
          <p:cNvSpPr txBox="1"/>
          <p:nvPr/>
        </p:nvSpPr>
        <p:spPr>
          <a:xfrm>
            <a:off x="1302656" y="1829996"/>
            <a:ext cx="3028043" cy="369332"/>
          </a:xfrm>
          <a:prstGeom prst="rect">
            <a:avLst/>
          </a:prstGeom>
          <a:noFill/>
        </p:spPr>
        <p:txBody>
          <a:bodyPr wrap="square" rtlCol="0">
            <a:spAutoFit/>
          </a:bodyPr>
          <a:lstStyle/>
          <a:p>
            <a:r>
              <a:rPr lang="zh-CN" altLang="en-US" dirty="0">
                <a:solidFill>
                  <a:schemeClr val="accent1"/>
                </a:solidFill>
                <a:latin typeface="微软雅黑" pitchFamily="34" charset="-122"/>
                <a:ea typeface="微软雅黑" pitchFamily="34" charset="-122"/>
                <a:cs typeface="Arial" pitchFamily="34" charset="0"/>
              </a:rPr>
              <a:t>微服务架构 </a:t>
            </a:r>
            <a:endParaRPr lang="en-US" altLang="zh-CN" dirty="0">
              <a:solidFill>
                <a:schemeClr val="accent1"/>
              </a:solidFill>
              <a:latin typeface="华文细黑" panose="02010600040101010101" pitchFamily="2" charset="-122"/>
              <a:ea typeface="华文细黑" panose="02010600040101010101" pitchFamily="2" charset="-122"/>
              <a:cs typeface="Arial" pitchFamily="34" charset="0"/>
            </a:endParaRPr>
          </a:p>
        </p:txBody>
      </p:sp>
      <p:sp>
        <p:nvSpPr>
          <p:cNvPr id="21" name="文本框 20"/>
          <p:cNvSpPr txBox="1"/>
          <p:nvPr/>
        </p:nvSpPr>
        <p:spPr>
          <a:xfrm>
            <a:off x="1572032" y="2696744"/>
            <a:ext cx="2652728" cy="1259512"/>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针对传统单体应用臃肿，不易维护，低可用等不足，通过服务拆分，并实现云中部署服务和运用，实现高可用和较好应付高并发场景。</a:t>
            </a:r>
          </a:p>
        </p:txBody>
      </p:sp>
      <p:sp>
        <p:nvSpPr>
          <p:cNvPr id="22" name="文本框 21"/>
          <p:cNvSpPr txBox="1"/>
          <p:nvPr/>
        </p:nvSpPr>
        <p:spPr>
          <a:xfrm>
            <a:off x="7009465" y="1829996"/>
            <a:ext cx="3353735" cy="369332"/>
          </a:xfrm>
          <a:prstGeom prst="rect">
            <a:avLst/>
          </a:prstGeom>
          <a:noFill/>
        </p:spPr>
        <p:txBody>
          <a:bodyPr wrap="square" rtlCol="0">
            <a:spAutoFit/>
          </a:bodyPr>
          <a:lstStyle/>
          <a:p>
            <a:pPr algn="r"/>
            <a:r>
              <a:rPr lang="zh-CN" altLang="en-US" dirty="0">
                <a:solidFill>
                  <a:schemeClr val="accent1"/>
                </a:solidFill>
                <a:latin typeface="华文细黑" panose="02010600040101010101" pitchFamily="2" charset="-122"/>
                <a:ea typeface="华文细黑" panose="02010600040101010101" pitchFamily="2" charset="-122"/>
                <a:cs typeface="Arial" pitchFamily="34" charset="0"/>
              </a:rPr>
              <a:t>基于</a:t>
            </a:r>
            <a:r>
              <a:rPr lang="en-US" altLang="zh-CN" dirty="0" err="1">
                <a:solidFill>
                  <a:schemeClr val="accent1"/>
                </a:solidFill>
                <a:latin typeface="华文细黑" panose="02010600040101010101" pitchFamily="2" charset="-122"/>
                <a:ea typeface="华文细黑" panose="02010600040101010101" pitchFamily="2" charset="-122"/>
                <a:cs typeface="Arial" pitchFamily="34" charset="0"/>
              </a:rPr>
              <a:t>Netty</a:t>
            </a:r>
            <a:r>
              <a:rPr lang="zh-CN" altLang="en-US" dirty="0">
                <a:solidFill>
                  <a:schemeClr val="accent1"/>
                </a:solidFill>
                <a:latin typeface="华文细黑" panose="02010600040101010101" pitchFamily="2" charset="-122"/>
                <a:ea typeface="华文细黑" panose="02010600040101010101" pitchFamily="2" charset="-122"/>
                <a:cs typeface="Arial" pitchFamily="34" charset="0"/>
              </a:rPr>
              <a:t>的分布式通信框架 </a:t>
            </a:r>
            <a:endParaRPr lang="en-US" altLang="zh-CN" dirty="0">
              <a:solidFill>
                <a:schemeClr val="accent1"/>
              </a:solidFill>
              <a:latin typeface="华文细黑" panose="02010600040101010101" pitchFamily="2" charset="-122"/>
              <a:ea typeface="华文细黑" panose="02010600040101010101" pitchFamily="2" charset="-122"/>
              <a:cs typeface="Arial" pitchFamily="34" charset="0"/>
            </a:endParaRPr>
          </a:p>
        </p:txBody>
      </p:sp>
      <p:sp>
        <p:nvSpPr>
          <p:cNvPr id="24" name="Freeform 9"/>
          <p:cNvSpPr/>
          <p:nvPr/>
        </p:nvSpPr>
        <p:spPr bwMode="auto">
          <a:xfrm>
            <a:off x="1387329" y="278070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25" name="文本框 24"/>
          <p:cNvSpPr txBox="1"/>
          <p:nvPr/>
        </p:nvSpPr>
        <p:spPr>
          <a:xfrm>
            <a:off x="1553677" y="4092364"/>
            <a:ext cx="2652728" cy="785536"/>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不同的服务运行在自己进程中，服务之间通过基于轻量级设备与</a:t>
            </a: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HTTP</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型</a:t>
            </a: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API</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进行数据传输。</a:t>
            </a:r>
          </a:p>
        </p:txBody>
      </p:sp>
      <p:sp>
        <p:nvSpPr>
          <p:cNvPr id="26" name="Freeform 9"/>
          <p:cNvSpPr/>
          <p:nvPr/>
        </p:nvSpPr>
        <p:spPr bwMode="auto">
          <a:xfrm>
            <a:off x="1368974" y="417632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27" name="文本框 26"/>
          <p:cNvSpPr txBox="1"/>
          <p:nvPr/>
        </p:nvSpPr>
        <p:spPr>
          <a:xfrm>
            <a:off x="1572032" y="5100586"/>
            <a:ext cx="2652728" cy="1022524"/>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内部包括服务注册中心，统一配置中心，统一网关，负载均衡器，熔断器等组件，保证其稳定运行。</a:t>
            </a:r>
          </a:p>
        </p:txBody>
      </p:sp>
      <p:sp>
        <p:nvSpPr>
          <p:cNvPr id="28" name="Freeform 9"/>
          <p:cNvSpPr/>
          <p:nvPr/>
        </p:nvSpPr>
        <p:spPr bwMode="auto">
          <a:xfrm>
            <a:off x="1405684" y="5197230"/>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29" name="文本框 28"/>
          <p:cNvSpPr txBox="1"/>
          <p:nvPr/>
        </p:nvSpPr>
        <p:spPr>
          <a:xfrm>
            <a:off x="7365730" y="2696744"/>
            <a:ext cx="2652728" cy="1496500"/>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针对传统</a:t>
            </a: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BIO</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阻塞，同步等特点容易在并发量大时造成系统瘫痪，采用基于</a:t>
            </a:r>
            <a:r>
              <a:rPr lang="en-US" altLang="zh-CN" sz="1400" dirty="0" err="1">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Netty</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的</a:t>
            </a: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NIO</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技术，实现异步，非阻塞通信，同时实现</a:t>
            </a: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IO</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多路复用，实现较好应付高并发场景</a:t>
            </a:r>
          </a:p>
        </p:txBody>
      </p:sp>
      <p:sp>
        <p:nvSpPr>
          <p:cNvPr id="30" name="Freeform 9"/>
          <p:cNvSpPr/>
          <p:nvPr/>
        </p:nvSpPr>
        <p:spPr bwMode="auto">
          <a:xfrm>
            <a:off x="7181027" y="278070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31" name="文本框 30"/>
          <p:cNvSpPr txBox="1"/>
          <p:nvPr/>
        </p:nvSpPr>
        <p:spPr>
          <a:xfrm>
            <a:off x="7343924" y="4297122"/>
            <a:ext cx="2652728" cy="1022524"/>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基于</a:t>
            </a: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JMS</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消息模型，提供可靠消息传输、事务和消息过滤等机制。实现大量应用之间消息传输需求。</a:t>
            </a:r>
          </a:p>
        </p:txBody>
      </p:sp>
      <p:sp>
        <p:nvSpPr>
          <p:cNvPr id="35" name="Freeform 9"/>
          <p:cNvSpPr/>
          <p:nvPr/>
        </p:nvSpPr>
        <p:spPr bwMode="auto">
          <a:xfrm>
            <a:off x="7159221" y="4381087"/>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AF83A-7BA7-4D8B-B747-6C410E3672D0}"/>
              </a:ext>
            </a:extLst>
          </p:cNvPr>
          <p:cNvSpPr>
            <a:spLocks noGrp="1"/>
          </p:cNvSpPr>
          <p:nvPr>
            <p:ph type="title"/>
          </p:nvPr>
        </p:nvSpPr>
        <p:spPr/>
        <p:txBody>
          <a:bodyPr/>
          <a:lstStyle/>
          <a:p>
            <a:r>
              <a:rPr lang="zh-CN" altLang="en-US" dirty="0"/>
              <a:t>核心算法</a:t>
            </a:r>
            <a:r>
              <a:rPr lang="en-US" altLang="zh-CN" dirty="0"/>
              <a:t>-AHP</a:t>
            </a:r>
            <a:endParaRPr lang="zh-CN" altLang="en-US" dirty="0"/>
          </a:p>
        </p:txBody>
      </p:sp>
      <p:sp>
        <p:nvSpPr>
          <p:cNvPr id="3" name="文本框 2">
            <a:extLst>
              <a:ext uri="{FF2B5EF4-FFF2-40B4-BE49-F238E27FC236}">
                <a16:creationId xmlns:a16="http://schemas.microsoft.com/office/drawing/2014/main" id="{EF6C4761-7D06-4052-B269-9FE713452189}"/>
              </a:ext>
            </a:extLst>
          </p:cNvPr>
          <p:cNvSpPr txBox="1"/>
          <p:nvPr/>
        </p:nvSpPr>
        <p:spPr>
          <a:xfrm>
            <a:off x="1365409" y="1019637"/>
            <a:ext cx="3726544" cy="369332"/>
          </a:xfrm>
          <a:prstGeom prst="rect">
            <a:avLst/>
          </a:prstGeom>
          <a:solidFill>
            <a:srgbClr val="C00000"/>
          </a:solidFill>
        </p:spPr>
        <p:txBody>
          <a:bodyPr wrap="square" rtlCol="0">
            <a:spAutoFit/>
          </a:bodyPr>
          <a:lstStyle/>
          <a:p>
            <a:r>
              <a:rPr lang="zh-CN" altLang="en-US" dirty="0">
                <a:solidFill>
                  <a:schemeClr val="bg1"/>
                </a:solidFill>
                <a:latin typeface="华文细黑" panose="02010600040101010101" pitchFamily="2" charset="-122"/>
                <a:ea typeface="华文细黑" panose="02010600040101010101" pitchFamily="2" charset="-122"/>
                <a:cs typeface="Arial" pitchFamily="34" charset="0"/>
              </a:rPr>
              <a:t>利用层次分析法实现商户选址推荐</a:t>
            </a:r>
            <a:endParaRPr lang="en-US" altLang="zh-CN"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4" name="文本框 3">
            <a:extLst>
              <a:ext uri="{FF2B5EF4-FFF2-40B4-BE49-F238E27FC236}">
                <a16:creationId xmlns:a16="http://schemas.microsoft.com/office/drawing/2014/main" id="{02580101-2B99-4519-BF00-79A2B2019722}"/>
              </a:ext>
            </a:extLst>
          </p:cNvPr>
          <p:cNvSpPr txBox="1"/>
          <p:nvPr/>
        </p:nvSpPr>
        <p:spPr>
          <a:xfrm>
            <a:off x="1365409" y="1676400"/>
            <a:ext cx="5125038" cy="923330"/>
          </a:xfrm>
          <a:prstGeom prst="rect">
            <a:avLst/>
          </a:prstGeom>
          <a:noFill/>
        </p:spPr>
        <p:txBody>
          <a:bodyPr wrap="square" rtlCol="0">
            <a:spAutoFit/>
          </a:bodyPr>
          <a:lstStyle/>
          <a:p>
            <a:r>
              <a:rPr lang="zh-CN" altLang="en-US" dirty="0"/>
              <a:t>景区中的商户，在选址时都会面临难题，由于不同地方各项条件均不相同，怎样才能综合各项因素，为不同的商家推荐最适宜的位置呢？</a:t>
            </a:r>
          </a:p>
        </p:txBody>
      </p:sp>
      <p:sp>
        <p:nvSpPr>
          <p:cNvPr id="5" name="文本框 4">
            <a:extLst>
              <a:ext uri="{FF2B5EF4-FFF2-40B4-BE49-F238E27FC236}">
                <a16:creationId xmlns:a16="http://schemas.microsoft.com/office/drawing/2014/main" id="{CCC68856-6DCD-4EC3-9C32-711DD34107AA}"/>
              </a:ext>
            </a:extLst>
          </p:cNvPr>
          <p:cNvSpPr txBox="1"/>
          <p:nvPr/>
        </p:nvSpPr>
        <p:spPr>
          <a:xfrm>
            <a:off x="6860774" y="1537900"/>
            <a:ext cx="5125038" cy="1200329"/>
          </a:xfrm>
          <a:prstGeom prst="rect">
            <a:avLst/>
          </a:prstGeom>
          <a:noFill/>
        </p:spPr>
        <p:txBody>
          <a:bodyPr wrap="square" rtlCol="0">
            <a:spAutoFit/>
          </a:bodyPr>
          <a:lstStyle/>
          <a:p>
            <a:r>
              <a:rPr lang="zh-CN" altLang="en-US" dirty="0"/>
              <a:t>层次分析法是一种综合定量和定性分析的决策方法，它把一个复杂问题分解成若干个因素，并按照支配关系形成层次结构，然后应用两两比较的方法确定决策方案的相对重要性。</a:t>
            </a:r>
          </a:p>
        </p:txBody>
      </p:sp>
      <p:pic>
        <p:nvPicPr>
          <p:cNvPr id="8" name="图片 7">
            <a:extLst>
              <a:ext uri="{FF2B5EF4-FFF2-40B4-BE49-F238E27FC236}">
                <a16:creationId xmlns:a16="http://schemas.microsoft.com/office/drawing/2014/main" id="{7E3FCE0F-931F-410C-98F6-BF1EC8776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649" y="2671756"/>
            <a:ext cx="7450230" cy="4005170"/>
          </a:xfrm>
          <a:prstGeom prst="rect">
            <a:avLst/>
          </a:prstGeom>
        </p:spPr>
      </p:pic>
    </p:spTree>
    <p:extLst>
      <p:ext uri="{BB962C8B-B14F-4D97-AF65-F5344CB8AC3E}">
        <p14:creationId xmlns:p14="http://schemas.microsoft.com/office/powerpoint/2010/main" val="29803730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0ACFF-3444-4FAD-AC9F-71A0DC018EF5}"/>
              </a:ext>
            </a:extLst>
          </p:cNvPr>
          <p:cNvSpPr>
            <a:spLocks noGrp="1"/>
          </p:cNvSpPr>
          <p:nvPr>
            <p:ph type="title"/>
          </p:nvPr>
        </p:nvSpPr>
        <p:spPr/>
        <p:txBody>
          <a:bodyPr/>
          <a:lstStyle/>
          <a:p>
            <a:r>
              <a:rPr lang="zh-CN" altLang="en-US" dirty="0"/>
              <a:t>核心算法</a:t>
            </a:r>
            <a:r>
              <a:rPr lang="en-US" altLang="zh-CN" dirty="0"/>
              <a:t>-</a:t>
            </a:r>
            <a:r>
              <a:rPr lang="zh-CN" altLang="en-US" dirty="0"/>
              <a:t>个性化好友推荐</a:t>
            </a:r>
          </a:p>
        </p:txBody>
      </p:sp>
      <p:sp>
        <p:nvSpPr>
          <p:cNvPr id="3" name="文本框 2">
            <a:extLst>
              <a:ext uri="{FF2B5EF4-FFF2-40B4-BE49-F238E27FC236}">
                <a16:creationId xmlns:a16="http://schemas.microsoft.com/office/drawing/2014/main" id="{83E95231-2D0F-4D5B-AC69-61DAEE3086AB}"/>
              </a:ext>
            </a:extLst>
          </p:cNvPr>
          <p:cNvSpPr txBox="1"/>
          <p:nvPr/>
        </p:nvSpPr>
        <p:spPr>
          <a:xfrm>
            <a:off x="1302656" y="1019637"/>
            <a:ext cx="10763837" cy="646331"/>
          </a:xfrm>
          <a:prstGeom prst="rect">
            <a:avLst/>
          </a:prstGeom>
          <a:noFill/>
        </p:spPr>
        <p:txBody>
          <a:bodyPr wrap="square" rtlCol="0">
            <a:spAutoFit/>
          </a:bodyPr>
          <a:lstStyle/>
          <a:p>
            <a:r>
              <a:rPr lang="zh-CN" altLang="en-US" dirty="0"/>
              <a:t>针对景区中单个的游客，系统依据基于协同过滤的推荐方法，自动为游客匹配在同一时间，同一地点游玩的游客，生成对应的</a:t>
            </a:r>
            <a:r>
              <a:rPr lang="en-US" altLang="zh-CN" dirty="0"/>
              <a:t>”</a:t>
            </a:r>
            <a:r>
              <a:rPr lang="zh-CN" altLang="en-US" dirty="0"/>
              <a:t>游客圈</a:t>
            </a:r>
            <a:r>
              <a:rPr lang="en-US" altLang="zh-CN" dirty="0"/>
              <a:t>”</a:t>
            </a:r>
            <a:r>
              <a:rPr lang="zh-CN" altLang="en-US" dirty="0"/>
              <a:t>。游客可以选择加入或是不加入该圈子进行游玩。</a:t>
            </a:r>
          </a:p>
        </p:txBody>
      </p:sp>
      <p:pic>
        <p:nvPicPr>
          <p:cNvPr id="7" name="图片 6">
            <a:extLst>
              <a:ext uri="{FF2B5EF4-FFF2-40B4-BE49-F238E27FC236}">
                <a16:creationId xmlns:a16="http://schemas.microsoft.com/office/drawing/2014/main" id="{428256FC-CD9F-46C3-8F6C-A983A066D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565" y="1738356"/>
            <a:ext cx="7624482" cy="4782630"/>
          </a:xfrm>
          <a:prstGeom prst="rect">
            <a:avLst/>
          </a:prstGeom>
        </p:spPr>
      </p:pic>
    </p:spTree>
    <p:extLst>
      <p:ext uri="{BB962C8B-B14F-4D97-AF65-F5344CB8AC3E}">
        <p14:creationId xmlns:p14="http://schemas.microsoft.com/office/powerpoint/2010/main" val="26712170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8" name="标题 1"/>
          <p:cNvSpPr txBox="1">
            <a:spLocks/>
          </p:cNvSpPr>
          <p:nvPr/>
        </p:nvSpPr>
        <p:spPr>
          <a:xfrm>
            <a:off x="1389761" y="382237"/>
            <a:ext cx="5258480" cy="68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微软雅黑" pitchFamily="34" charset="-122"/>
                <a:ea typeface="微软雅黑" pitchFamily="34" charset="-122"/>
                <a:cs typeface="+mj-cs"/>
              </a:defRPr>
            </a:lvl1pPr>
          </a:lstStyle>
          <a:p>
            <a:r>
              <a:rPr lang="zh-CN" altLang="en-US" dirty="0"/>
              <a:t>核心算法</a:t>
            </a:r>
            <a:r>
              <a:rPr lang="en-US" altLang="zh-CN" dirty="0"/>
              <a:t>-</a:t>
            </a:r>
            <a:r>
              <a:rPr lang="zh-CN" altLang="en-US" dirty="0"/>
              <a:t>融合推荐方法</a:t>
            </a:r>
          </a:p>
        </p:txBody>
      </p:sp>
      <p:sp>
        <p:nvSpPr>
          <p:cNvPr id="87" name="文本框 86"/>
          <p:cNvSpPr txBox="1"/>
          <p:nvPr/>
        </p:nvSpPr>
        <p:spPr>
          <a:xfrm>
            <a:off x="1459411" y="1589843"/>
            <a:ext cx="8730343" cy="566309"/>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综合协同过滤算法以及基于内容的推荐算法为核心构造单个用户偏好模型，再根据融合时机的不同可将融合方法划分为模型融合或者推荐融合。</a:t>
            </a:r>
          </a:p>
        </p:txBody>
      </p:sp>
      <p:sp>
        <p:nvSpPr>
          <p:cNvPr id="88" name="文本框 87"/>
          <p:cNvSpPr txBox="1"/>
          <p:nvPr/>
        </p:nvSpPr>
        <p:spPr>
          <a:xfrm>
            <a:off x="1459411" y="1183031"/>
            <a:ext cx="8617632"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itchFamily="34" charset="0"/>
              </a:rPr>
              <a:t>融合推荐融合和模型融合的混合融合方法</a:t>
            </a:r>
            <a:endParaRPr lang="en-US" altLang="zh-CN" dirty="0">
              <a:solidFill>
                <a:schemeClr val="accent1"/>
              </a:solidFill>
              <a:latin typeface="华文细黑" panose="02010600040101010101" pitchFamily="2" charset="-122"/>
              <a:ea typeface="华文细黑" panose="02010600040101010101" pitchFamily="2" charset="-122"/>
              <a:cs typeface="Arial" pitchFamily="34" charset="0"/>
            </a:endParaRPr>
          </a:p>
        </p:txBody>
      </p:sp>
      <p:cxnSp>
        <p:nvCxnSpPr>
          <p:cNvPr id="89" name="直接连接符 88"/>
          <p:cNvCxnSpPr/>
          <p:nvPr/>
        </p:nvCxnSpPr>
        <p:spPr>
          <a:xfrm>
            <a:off x="1536293" y="1523168"/>
            <a:ext cx="8532812" cy="0"/>
          </a:xfrm>
          <a:prstGeom prst="line">
            <a:avLst/>
          </a:prstGeom>
          <a:ln>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1536293" y="2341149"/>
            <a:ext cx="8506744" cy="1172967"/>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p:cNvSpPr txBox="1"/>
          <p:nvPr/>
        </p:nvSpPr>
        <p:spPr>
          <a:xfrm>
            <a:off x="1653093" y="2611183"/>
            <a:ext cx="8298544" cy="803297"/>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模型融合的时机在生成单个推荐模型之后，在生成推荐列表之前。而推荐融合则在生成推荐列表之后。两种融合方法各有利弊，模型融合缺点在于其难以顾及组内较少统计数据成员的个性偏好，而推荐融合则仅仅是列表重合叠加，忽视了组内成员的交互和相互影响。</a:t>
            </a:r>
          </a:p>
        </p:txBody>
      </p:sp>
      <p:sp>
        <p:nvSpPr>
          <p:cNvPr id="92" name="矩形 91"/>
          <p:cNvSpPr/>
          <p:nvPr/>
        </p:nvSpPr>
        <p:spPr>
          <a:xfrm>
            <a:off x="1536293" y="2156152"/>
            <a:ext cx="2495776" cy="3605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p:cNvSpPr txBox="1"/>
          <p:nvPr/>
        </p:nvSpPr>
        <p:spPr>
          <a:xfrm>
            <a:off x="1536293" y="2156152"/>
            <a:ext cx="2495776" cy="369332"/>
          </a:xfrm>
          <a:prstGeom prst="rect">
            <a:avLst/>
          </a:prstGeom>
          <a:noFill/>
        </p:spPr>
        <p:txBody>
          <a:bodyPr wrap="square" rtlCol="0">
            <a:spAutoFit/>
          </a:bodyPr>
          <a:lstStyle/>
          <a:p>
            <a:pPr algn="ctr"/>
            <a:r>
              <a:rPr lang="zh-CN" altLang="en-US" dirty="0">
                <a:solidFill>
                  <a:schemeClr val="bg1"/>
                </a:solidFill>
                <a:latin typeface="华文细黑" panose="02010600040101010101" pitchFamily="2" charset="-122"/>
                <a:ea typeface="华文细黑" panose="02010600040101010101" pitchFamily="2" charset="-122"/>
                <a:cs typeface="Arial" pitchFamily="34" charset="0"/>
              </a:rPr>
              <a:t>模型融合和推荐融合</a:t>
            </a:r>
            <a:endParaRPr lang="en-US" altLang="zh-CN"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94" name="矩形 93"/>
          <p:cNvSpPr/>
          <p:nvPr/>
        </p:nvSpPr>
        <p:spPr>
          <a:xfrm>
            <a:off x="1536293" y="3869512"/>
            <a:ext cx="8506744" cy="960288"/>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p:cNvSpPr txBox="1"/>
          <p:nvPr/>
        </p:nvSpPr>
        <p:spPr>
          <a:xfrm>
            <a:off x="1653093" y="4139545"/>
            <a:ext cx="8298544" cy="566309"/>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我们尝试融合两种推荐方法的优点，在生成预测评分前后都进行偏好融合，并将个人偏好与群组偏好同时进行训练，最终对推荐列表进行融合生成统一的推荐结果。从而实现较好的群组推荐效果。</a:t>
            </a:r>
          </a:p>
        </p:txBody>
      </p:sp>
      <p:sp>
        <p:nvSpPr>
          <p:cNvPr id="96" name="矩形 95"/>
          <p:cNvSpPr/>
          <p:nvPr/>
        </p:nvSpPr>
        <p:spPr>
          <a:xfrm>
            <a:off x="1536293" y="3684514"/>
            <a:ext cx="1820194" cy="3605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1536293" y="3684514"/>
            <a:ext cx="1820194" cy="369332"/>
          </a:xfrm>
          <a:prstGeom prst="rect">
            <a:avLst/>
          </a:prstGeom>
          <a:noFill/>
        </p:spPr>
        <p:txBody>
          <a:bodyPr wrap="square" rtlCol="0">
            <a:spAutoFit/>
          </a:bodyPr>
          <a:lstStyle/>
          <a:p>
            <a:pPr algn="ctr"/>
            <a:r>
              <a:rPr lang="zh-CN" altLang="en-US" dirty="0">
                <a:solidFill>
                  <a:schemeClr val="bg1"/>
                </a:solidFill>
                <a:latin typeface="华文细黑" panose="02010600040101010101" pitchFamily="2" charset="-122"/>
                <a:ea typeface="华文细黑" panose="02010600040101010101" pitchFamily="2" charset="-122"/>
                <a:cs typeface="Arial" pitchFamily="34" charset="0"/>
              </a:rPr>
              <a:t>混合融合方法</a:t>
            </a:r>
            <a:endParaRPr lang="en-US" altLang="zh-CN"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98" name="矩形 97"/>
          <p:cNvSpPr/>
          <p:nvPr/>
        </p:nvSpPr>
        <p:spPr>
          <a:xfrm>
            <a:off x="1536293" y="5199795"/>
            <a:ext cx="8506744" cy="1172967"/>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p:cNvSpPr txBox="1"/>
          <p:nvPr/>
        </p:nvSpPr>
        <p:spPr>
          <a:xfrm>
            <a:off x="1653093" y="5469829"/>
            <a:ext cx="8298544" cy="566309"/>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在群组发现的匹配相似度过程中，结合时效性因素，地理位置等生成用户特征矩阵，通过匹配矩阵相似度发现用户群组。</a:t>
            </a:r>
          </a:p>
        </p:txBody>
      </p:sp>
      <p:sp>
        <p:nvSpPr>
          <p:cNvPr id="100" name="矩形 99"/>
          <p:cNvSpPr/>
          <p:nvPr/>
        </p:nvSpPr>
        <p:spPr>
          <a:xfrm>
            <a:off x="1536293" y="5014798"/>
            <a:ext cx="1820194" cy="3605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p:cNvSpPr txBox="1"/>
          <p:nvPr/>
        </p:nvSpPr>
        <p:spPr>
          <a:xfrm>
            <a:off x="1536293" y="5014798"/>
            <a:ext cx="1820194" cy="369332"/>
          </a:xfrm>
          <a:prstGeom prst="rect">
            <a:avLst/>
          </a:prstGeom>
          <a:noFill/>
        </p:spPr>
        <p:txBody>
          <a:bodyPr wrap="square" rtlCol="0">
            <a:spAutoFit/>
          </a:bodyPr>
          <a:lstStyle/>
          <a:p>
            <a:pPr algn="ctr"/>
            <a:r>
              <a:rPr lang="zh-CN" altLang="en-US" dirty="0">
                <a:solidFill>
                  <a:schemeClr val="bg1"/>
                </a:solidFill>
                <a:latin typeface="华文细黑" panose="02010600040101010101" pitchFamily="2" charset="-122"/>
                <a:ea typeface="华文细黑" panose="02010600040101010101" pitchFamily="2" charset="-122"/>
                <a:cs typeface="Arial" pitchFamily="34" charset="0"/>
              </a:rPr>
              <a:t>相似性度量方法</a:t>
            </a:r>
            <a:endParaRPr lang="en-US" altLang="zh-CN"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102" name="等腰三角形 101"/>
          <p:cNvSpPr/>
          <p:nvPr/>
        </p:nvSpPr>
        <p:spPr>
          <a:xfrm>
            <a:off x="9899260" y="3390170"/>
            <a:ext cx="143777" cy="123946"/>
          </a:xfrm>
          <a:prstGeom prst="triangle">
            <a:avLst>
              <a:gd name="adj" fmla="val 100000"/>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等腰三角形 102"/>
          <p:cNvSpPr/>
          <p:nvPr/>
        </p:nvSpPr>
        <p:spPr>
          <a:xfrm>
            <a:off x="9899260" y="4705854"/>
            <a:ext cx="143777" cy="123946"/>
          </a:xfrm>
          <a:prstGeom prst="triangle">
            <a:avLst>
              <a:gd name="adj" fmla="val 100000"/>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等腰三角形 103"/>
          <p:cNvSpPr/>
          <p:nvPr/>
        </p:nvSpPr>
        <p:spPr>
          <a:xfrm>
            <a:off x="9899260" y="6248816"/>
            <a:ext cx="143777" cy="123946"/>
          </a:xfrm>
          <a:prstGeom prst="triangle">
            <a:avLst>
              <a:gd name="adj" fmla="val 100000"/>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研究过程以及思路</a:t>
            </a:r>
          </a:p>
        </p:txBody>
      </p:sp>
    </p:spTree>
    <p:extLst>
      <p:ext uri="{BB962C8B-B14F-4D97-AF65-F5344CB8AC3E}">
        <p14:creationId xmlns:p14="http://schemas.microsoft.com/office/powerpoint/2010/main" val="27632399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E4FB8-E0A7-4C2E-8F12-BB86777BC70B}"/>
              </a:ext>
            </a:extLst>
          </p:cNvPr>
          <p:cNvSpPr>
            <a:spLocks noGrp="1"/>
          </p:cNvSpPr>
          <p:nvPr>
            <p:ph type="title"/>
          </p:nvPr>
        </p:nvSpPr>
        <p:spPr/>
        <p:txBody>
          <a:bodyPr/>
          <a:lstStyle/>
          <a:p>
            <a:r>
              <a:rPr lang="zh-CN" altLang="en-US" dirty="0"/>
              <a:t>具体研究过程</a:t>
            </a:r>
          </a:p>
        </p:txBody>
      </p:sp>
      <p:sp>
        <p:nvSpPr>
          <p:cNvPr id="3" name="Chevron 42">
            <a:extLst>
              <a:ext uri="{FF2B5EF4-FFF2-40B4-BE49-F238E27FC236}">
                <a16:creationId xmlns:a16="http://schemas.microsoft.com/office/drawing/2014/main" id="{0916FB78-31E8-49D2-897F-2C0606BBA6DA}"/>
              </a:ext>
            </a:extLst>
          </p:cNvPr>
          <p:cNvSpPr/>
          <p:nvPr/>
        </p:nvSpPr>
        <p:spPr>
          <a:xfrm>
            <a:off x="2057586" y="2296510"/>
            <a:ext cx="931355" cy="1773467"/>
          </a:xfrm>
          <a:prstGeom prst="chevron">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262626"/>
              </a:solidFill>
            </a:endParaRPr>
          </a:p>
        </p:txBody>
      </p:sp>
      <p:sp>
        <p:nvSpPr>
          <p:cNvPr id="4" name="Chevron 42">
            <a:extLst>
              <a:ext uri="{FF2B5EF4-FFF2-40B4-BE49-F238E27FC236}">
                <a16:creationId xmlns:a16="http://schemas.microsoft.com/office/drawing/2014/main" id="{285665DD-DC83-4F34-8FE5-C9E5A5F9EB68}"/>
              </a:ext>
            </a:extLst>
          </p:cNvPr>
          <p:cNvSpPr/>
          <p:nvPr/>
        </p:nvSpPr>
        <p:spPr>
          <a:xfrm>
            <a:off x="4601715" y="2296510"/>
            <a:ext cx="931355" cy="1773467"/>
          </a:xfrm>
          <a:prstGeom prst="chevron">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262626"/>
              </a:solidFill>
            </a:endParaRPr>
          </a:p>
        </p:txBody>
      </p:sp>
      <p:sp>
        <p:nvSpPr>
          <p:cNvPr id="5" name="Chevron 42">
            <a:extLst>
              <a:ext uri="{FF2B5EF4-FFF2-40B4-BE49-F238E27FC236}">
                <a16:creationId xmlns:a16="http://schemas.microsoft.com/office/drawing/2014/main" id="{386F5395-544B-4301-806B-43B7915B566D}"/>
              </a:ext>
            </a:extLst>
          </p:cNvPr>
          <p:cNvSpPr/>
          <p:nvPr/>
        </p:nvSpPr>
        <p:spPr>
          <a:xfrm>
            <a:off x="7145844" y="2296510"/>
            <a:ext cx="931355" cy="1773467"/>
          </a:xfrm>
          <a:prstGeom prst="chevron">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262626"/>
              </a:solidFill>
            </a:endParaRPr>
          </a:p>
        </p:txBody>
      </p:sp>
      <p:sp>
        <p:nvSpPr>
          <p:cNvPr id="6" name="Chevron 42">
            <a:extLst>
              <a:ext uri="{FF2B5EF4-FFF2-40B4-BE49-F238E27FC236}">
                <a16:creationId xmlns:a16="http://schemas.microsoft.com/office/drawing/2014/main" id="{C58B768B-F9C2-4E5E-9193-268187139587}"/>
              </a:ext>
            </a:extLst>
          </p:cNvPr>
          <p:cNvSpPr/>
          <p:nvPr/>
        </p:nvSpPr>
        <p:spPr>
          <a:xfrm>
            <a:off x="9689973" y="2296510"/>
            <a:ext cx="931355" cy="1773467"/>
          </a:xfrm>
          <a:prstGeom prst="chevron">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262626"/>
              </a:solidFill>
            </a:endParaRPr>
          </a:p>
        </p:txBody>
      </p:sp>
      <p:grpSp>
        <p:nvGrpSpPr>
          <p:cNvPr id="7" name="Group 72">
            <a:extLst>
              <a:ext uri="{FF2B5EF4-FFF2-40B4-BE49-F238E27FC236}">
                <a16:creationId xmlns:a16="http://schemas.microsoft.com/office/drawing/2014/main" id="{87180429-C100-4B2F-AF1B-053EEE120502}"/>
              </a:ext>
            </a:extLst>
          </p:cNvPr>
          <p:cNvGrpSpPr/>
          <p:nvPr/>
        </p:nvGrpSpPr>
        <p:grpSpPr>
          <a:xfrm>
            <a:off x="884127" y="2432288"/>
            <a:ext cx="8945921" cy="1099729"/>
            <a:chOff x="6298062" y="1609115"/>
            <a:chExt cx="3172931" cy="571910"/>
          </a:xfrm>
        </p:grpSpPr>
        <p:sp>
          <p:nvSpPr>
            <p:cNvPr id="8" name="Text Placeholder 3">
              <a:extLst>
                <a:ext uri="{FF2B5EF4-FFF2-40B4-BE49-F238E27FC236}">
                  <a16:creationId xmlns:a16="http://schemas.microsoft.com/office/drawing/2014/main" id="{7505462E-F8A4-46CA-A57D-A5DFB346D9FC}"/>
                </a:ext>
              </a:extLst>
            </p:cNvPr>
            <p:cNvSpPr txBox="1"/>
            <p:nvPr/>
          </p:nvSpPr>
          <p:spPr>
            <a:xfrm>
              <a:off x="6332042" y="1609115"/>
              <a:ext cx="54"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endParaRPr lang="en-US" sz="1600" dirty="0">
                <a:solidFill>
                  <a:srgbClr val="262626"/>
                </a:solidFill>
              </a:endParaRPr>
            </a:p>
          </p:txBody>
        </p:sp>
        <p:sp>
          <p:nvSpPr>
            <p:cNvPr id="9" name="Text Placeholder 3">
              <a:extLst>
                <a:ext uri="{FF2B5EF4-FFF2-40B4-BE49-F238E27FC236}">
                  <a16:creationId xmlns:a16="http://schemas.microsoft.com/office/drawing/2014/main" id="{04CEE5C9-58D8-4BD7-9B84-EAA235466347}"/>
                </a:ext>
              </a:extLst>
            </p:cNvPr>
            <p:cNvSpPr txBox="1"/>
            <p:nvPr/>
          </p:nvSpPr>
          <p:spPr>
            <a:xfrm>
              <a:off x="6298062" y="1840488"/>
              <a:ext cx="475243" cy="22408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sz="1400" dirty="0">
                  <a:solidFill>
                    <a:srgbClr val="262626"/>
                  </a:solidFill>
                  <a:latin typeface="华文细黑" panose="02010600040101010101" pitchFamily="2" charset="-122"/>
                  <a:ea typeface="华文细黑" panose="02010600040101010101" pitchFamily="2" charset="-122"/>
                </a:rPr>
                <a:t>确定服务粒度，算法构造</a:t>
              </a:r>
              <a:endParaRPr lang="en-US" altLang="zh-CN" sz="1400" dirty="0">
                <a:solidFill>
                  <a:srgbClr val="262626"/>
                </a:solidFill>
                <a:latin typeface="华文细黑" panose="02010600040101010101" pitchFamily="2" charset="-122"/>
                <a:ea typeface="华文细黑" panose="02010600040101010101" pitchFamily="2" charset="-122"/>
              </a:endParaRPr>
            </a:p>
          </p:txBody>
        </p:sp>
        <p:sp>
          <p:nvSpPr>
            <p:cNvPr id="13" name="Text Placeholder 3">
              <a:extLst>
                <a:ext uri="{FF2B5EF4-FFF2-40B4-BE49-F238E27FC236}">
                  <a16:creationId xmlns:a16="http://schemas.microsoft.com/office/drawing/2014/main" id="{6FF9CE96-82FF-49ED-9316-692C406F2E8A}"/>
                </a:ext>
              </a:extLst>
            </p:cNvPr>
            <p:cNvSpPr txBox="1"/>
            <p:nvPr/>
          </p:nvSpPr>
          <p:spPr>
            <a:xfrm>
              <a:off x="7172342" y="1844903"/>
              <a:ext cx="475243" cy="336122"/>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sz="1400" dirty="0">
                  <a:solidFill>
                    <a:srgbClr val="262626"/>
                  </a:solidFill>
                  <a:latin typeface="华文细黑" panose="02010600040101010101" pitchFamily="2" charset="-122"/>
                  <a:ea typeface="华文细黑" panose="02010600040101010101" pitchFamily="2" charset="-122"/>
                </a:rPr>
                <a:t>采用微服务架构搭建平台并进行相应测试</a:t>
              </a:r>
              <a:endParaRPr lang="en-US" altLang="zh-CN" sz="1400" dirty="0">
                <a:solidFill>
                  <a:srgbClr val="262626"/>
                </a:solidFill>
                <a:latin typeface="华文细黑" panose="02010600040101010101" pitchFamily="2" charset="-122"/>
                <a:ea typeface="华文细黑" panose="02010600040101010101" pitchFamily="2" charset="-122"/>
              </a:endParaRPr>
            </a:p>
          </p:txBody>
        </p:sp>
        <p:sp>
          <p:nvSpPr>
            <p:cNvPr id="14" name="Text Placeholder 3">
              <a:extLst>
                <a:ext uri="{FF2B5EF4-FFF2-40B4-BE49-F238E27FC236}">
                  <a16:creationId xmlns:a16="http://schemas.microsoft.com/office/drawing/2014/main" id="{9E798C32-C136-4B73-9C7D-02A6A6FA9370}"/>
                </a:ext>
              </a:extLst>
            </p:cNvPr>
            <p:cNvSpPr txBox="1"/>
            <p:nvPr/>
          </p:nvSpPr>
          <p:spPr>
            <a:xfrm>
              <a:off x="8108643" y="1840487"/>
              <a:ext cx="475243" cy="336122"/>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sz="1400" dirty="0">
                  <a:solidFill>
                    <a:srgbClr val="262626"/>
                  </a:solidFill>
                  <a:latin typeface="华文细黑" panose="02010600040101010101" pitchFamily="2" charset="-122"/>
                  <a:ea typeface="华文细黑" panose="02010600040101010101" pitchFamily="2" charset="-122"/>
                </a:rPr>
                <a:t>研究并实现相应算法，最终融合进平台中</a:t>
              </a:r>
              <a:endParaRPr lang="en-US" altLang="zh-CN" sz="1400" dirty="0">
                <a:solidFill>
                  <a:srgbClr val="262626"/>
                </a:solidFill>
                <a:latin typeface="华文细黑" panose="02010600040101010101" pitchFamily="2" charset="-122"/>
                <a:ea typeface="华文细黑" panose="02010600040101010101" pitchFamily="2" charset="-122"/>
              </a:endParaRPr>
            </a:p>
          </p:txBody>
        </p:sp>
        <p:sp>
          <p:nvSpPr>
            <p:cNvPr id="15" name="Text Placeholder 3">
              <a:extLst>
                <a:ext uri="{FF2B5EF4-FFF2-40B4-BE49-F238E27FC236}">
                  <a16:creationId xmlns:a16="http://schemas.microsoft.com/office/drawing/2014/main" id="{12D17755-D78D-47C0-9AD0-85FB768E9C51}"/>
                </a:ext>
              </a:extLst>
            </p:cNvPr>
            <p:cNvSpPr txBox="1"/>
            <p:nvPr/>
          </p:nvSpPr>
          <p:spPr>
            <a:xfrm>
              <a:off x="8995750" y="1840488"/>
              <a:ext cx="475243" cy="336122"/>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sz="1400" dirty="0">
                  <a:solidFill>
                    <a:srgbClr val="262626"/>
                  </a:solidFill>
                  <a:latin typeface="华文细黑" panose="02010600040101010101" pitchFamily="2" charset="-122"/>
                  <a:ea typeface="华文细黑" panose="02010600040101010101" pitchFamily="2" charset="-122"/>
                </a:rPr>
                <a:t>爬取相关测试数据，最终验证平台的有效性</a:t>
              </a:r>
              <a:endParaRPr lang="en-US" altLang="zh-CN" sz="1400" dirty="0">
                <a:solidFill>
                  <a:srgbClr val="262626"/>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2305045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矩形 12"/>
          <p:cNvSpPr/>
          <p:nvPr/>
        </p:nvSpPr>
        <p:spPr>
          <a:xfrm>
            <a:off x="0" y="1412875"/>
            <a:ext cx="12192000" cy="2609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02759" y="1976438"/>
            <a:ext cx="3986483" cy="1482725"/>
            <a:chOff x="2682875" y="2071687"/>
            <a:chExt cx="3986483" cy="1482725"/>
          </a:xfrm>
        </p:grpSpPr>
        <p:sp>
          <p:nvSpPr>
            <p:cNvPr id="3" name="TextBox 1"/>
            <p:cNvSpPr txBox="1">
              <a:spLocks noChangeArrowheads="1"/>
            </p:cNvSpPr>
            <p:nvPr/>
          </p:nvSpPr>
          <p:spPr bwMode="auto">
            <a:xfrm>
              <a:off x="2682875" y="2311106"/>
              <a:ext cx="35253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6000" b="1" dirty="0">
                  <a:solidFill>
                    <a:schemeClr val="accent1"/>
                  </a:solidFill>
                  <a:latin typeface="微软雅黑" pitchFamily="34" charset="-122"/>
                  <a:ea typeface="微软雅黑" pitchFamily="34" charset="-122"/>
                </a:rPr>
                <a:t>THANKS</a:t>
              </a:r>
            </a:p>
          </p:txBody>
        </p:sp>
        <p:sp>
          <p:nvSpPr>
            <p:cNvPr id="4" name="空心弧 3"/>
            <p:cNvSpPr/>
            <p:nvPr/>
          </p:nvSpPr>
          <p:spPr bwMode="auto">
            <a:xfrm rot="7086271">
              <a:off x="5186633" y="2071687"/>
              <a:ext cx="1482725" cy="1482725"/>
            </a:xfrm>
            <a:prstGeom prst="blockArc">
              <a:avLst>
                <a:gd name="adj1" fmla="val 5502533"/>
                <a:gd name="adj2" fmla="val 1980318"/>
                <a:gd name="adj3" fmla="val 1053"/>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 name="TextBox 8"/>
            <p:cNvSpPr txBox="1">
              <a:spLocks noChangeArrowheads="1"/>
            </p:cNvSpPr>
            <p:nvPr/>
          </p:nvSpPr>
          <p:spPr bwMode="auto">
            <a:xfrm>
              <a:off x="2830513" y="3155950"/>
              <a:ext cx="247846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dist" eaLnBrk="1" hangingPunct="1">
                <a:defRPr/>
              </a:pPr>
              <a:endParaRPr lang="zh-CN" altLang="en-US" sz="1800" dirty="0">
                <a:latin typeface="微软雅黑" pitchFamily="34" charset="-122"/>
                <a:ea typeface="微软雅黑" pitchFamily="34" charset="-122"/>
              </a:endParaRPr>
            </a:p>
          </p:txBody>
        </p:sp>
      </p:grpSp>
      <p:sp>
        <p:nvSpPr>
          <p:cNvPr id="14" name="等腰三角形 13"/>
          <p:cNvSpPr/>
          <p:nvPr/>
        </p:nvSpPr>
        <p:spPr>
          <a:xfrm flipV="1">
            <a:off x="5916353" y="4014699"/>
            <a:ext cx="359294" cy="20660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134952" y="1232694"/>
            <a:ext cx="2232837" cy="752473"/>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文本框 3"/>
          <p:cNvSpPr txBox="1"/>
          <p:nvPr/>
        </p:nvSpPr>
        <p:spPr>
          <a:xfrm>
            <a:off x="7134952" y="1476549"/>
            <a:ext cx="2232836" cy="523220"/>
          </a:xfrm>
          <a:prstGeom prst="rect">
            <a:avLst/>
          </a:prstGeom>
          <a:noFill/>
        </p:spPr>
        <p:txBody>
          <a:bodyPr wrap="square" rtlCol="0">
            <a:spAutoFit/>
          </a:bodyPr>
          <a:lstStyle/>
          <a:p>
            <a:pPr algn="ctr"/>
            <a:r>
              <a:rPr lang="en-US" altLang="zh-CN" sz="28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CONTENTS</a:t>
            </a:r>
            <a:endParaRPr lang="zh-CN" altLang="en-US" sz="28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endParaRPr>
          </a:p>
        </p:txBody>
      </p:sp>
      <p:sp>
        <p:nvSpPr>
          <p:cNvPr id="7" name="矩形 6"/>
          <p:cNvSpPr/>
          <p:nvPr/>
        </p:nvSpPr>
        <p:spPr>
          <a:xfrm>
            <a:off x="7868216" y="1181111"/>
            <a:ext cx="766308" cy="203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Freeform 5"/>
          <p:cNvSpPr>
            <a:spLocks noEditPoints="1"/>
          </p:cNvSpPr>
          <p:nvPr/>
        </p:nvSpPr>
        <p:spPr bwMode="auto">
          <a:xfrm>
            <a:off x="7868216" y="853175"/>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2" name="矩形 31"/>
          <p:cNvSpPr/>
          <p:nvPr/>
        </p:nvSpPr>
        <p:spPr>
          <a:xfrm>
            <a:off x="0" y="0"/>
            <a:ext cx="4191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5400000" flipH="1">
            <a:off x="4101353" y="1469709"/>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文本框 34"/>
          <p:cNvSpPr txBox="1"/>
          <p:nvPr/>
        </p:nvSpPr>
        <p:spPr>
          <a:xfrm>
            <a:off x="6121399" y="2351801"/>
            <a:ext cx="2932953" cy="461665"/>
          </a:xfrm>
          <a:prstGeom prst="rect">
            <a:avLst/>
          </a:prstGeom>
          <a:noFill/>
        </p:spPr>
        <p:txBody>
          <a:bodyPr wrap="square" rtlCol="0">
            <a:spAutoFit/>
          </a:bodyPr>
          <a:lstStyle/>
          <a:p>
            <a:pPr algn="ctr"/>
            <a:r>
              <a:rPr lang="zh-CN" altLang="en-US" sz="2400" dirty="0">
                <a:latin typeface="微软雅黑" pitchFamily="34" charset="-122"/>
                <a:ea typeface="微软雅黑" pitchFamily="34" charset="-122"/>
              </a:rPr>
              <a:t> 智慧景区背景介绍</a:t>
            </a:r>
          </a:p>
        </p:txBody>
      </p:sp>
      <p:sp>
        <p:nvSpPr>
          <p:cNvPr id="27" name="文本框 26"/>
          <p:cNvSpPr txBox="1"/>
          <p:nvPr/>
        </p:nvSpPr>
        <p:spPr>
          <a:xfrm>
            <a:off x="6121399" y="3806179"/>
            <a:ext cx="4137298"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   平台内容介绍</a:t>
            </a:r>
          </a:p>
        </p:txBody>
      </p:sp>
      <p:sp>
        <p:nvSpPr>
          <p:cNvPr id="36" name="文本框 35"/>
          <p:cNvSpPr txBox="1"/>
          <p:nvPr/>
        </p:nvSpPr>
        <p:spPr>
          <a:xfrm>
            <a:off x="6121399" y="5385498"/>
            <a:ext cx="3675744"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   研究过程及思路</a:t>
            </a:r>
          </a:p>
        </p:txBody>
      </p:sp>
      <p:sp>
        <p:nvSpPr>
          <p:cNvPr id="41" name="文本框 40"/>
          <p:cNvSpPr txBox="1"/>
          <p:nvPr/>
        </p:nvSpPr>
        <p:spPr>
          <a:xfrm>
            <a:off x="6121399" y="4612629"/>
            <a:ext cx="3980544"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   关键技术及核心算法</a:t>
            </a:r>
          </a:p>
        </p:txBody>
      </p:sp>
      <p:sp>
        <p:nvSpPr>
          <p:cNvPr id="152" name="Freeform 9"/>
          <p:cNvSpPr/>
          <p:nvPr/>
        </p:nvSpPr>
        <p:spPr bwMode="auto">
          <a:xfrm>
            <a:off x="5831414" y="2434021"/>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3" name="Freeform 9"/>
          <p:cNvSpPr/>
          <p:nvPr/>
        </p:nvSpPr>
        <p:spPr bwMode="auto">
          <a:xfrm>
            <a:off x="5831414" y="3889527"/>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4" name="Freeform 9"/>
          <p:cNvSpPr/>
          <p:nvPr/>
        </p:nvSpPr>
        <p:spPr bwMode="auto">
          <a:xfrm>
            <a:off x="5831414" y="4690688"/>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6" name="Freeform 9"/>
          <p:cNvSpPr/>
          <p:nvPr/>
        </p:nvSpPr>
        <p:spPr bwMode="auto">
          <a:xfrm>
            <a:off x="5854800" y="5468846"/>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5" name="组合 4"/>
          <p:cNvGrpSpPr/>
          <p:nvPr/>
        </p:nvGrpSpPr>
        <p:grpSpPr>
          <a:xfrm>
            <a:off x="493669" y="2092968"/>
            <a:ext cx="3064508" cy="3852242"/>
            <a:chOff x="412050" y="2086967"/>
            <a:chExt cx="3064508" cy="3852242"/>
          </a:xfrm>
        </p:grpSpPr>
        <p:sp>
          <p:nvSpPr>
            <p:cNvPr id="185" name="Freeform 145"/>
            <p:cNvSpPr/>
            <p:nvPr/>
          </p:nvSpPr>
          <p:spPr bwMode="auto">
            <a:xfrm>
              <a:off x="1036544" y="2340969"/>
              <a:ext cx="1890395" cy="2232329"/>
            </a:xfrm>
            <a:custGeom>
              <a:avLst/>
              <a:gdLst>
                <a:gd name="T0" fmla="*/ 758 w 777"/>
                <a:gd name="T1" fmla="*/ 204 h 918"/>
                <a:gd name="T2" fmla="*/ 389 w 777"/>
                <a:gd name="T3" fmla="*/ 0 h 918"/>
                <a:gd name="T4" fmla="*/ 19 w 777"/>
                <a:gd name="T5" fmla="*/ 204 h 918"/>
                <a:gd name="T6" fmla="*/ 271 w 777"/>
                <a:gd name="T7" fmla="*/ 833 h 918"/>
                <a:gd name="T8" fmla="*/ 389 w 777"/>
                <a:gd name="T9" fmla="*/ 918 h 918"/>
                <a:gd name="T10" fmla="*/ 506 w 777"/>
                <a:gd name="T11" fmla="*/ 832 h 918"/>
                <a:gd name="T12" fmla="*/ 758 w 777"/>
                <a:gd name="T13" fmla="*/ 204 h 918"/>
              </a:gdLst>
              <a:ahLst/>
              <a:cxnLst>
                <a:cxn ang="0">
                  <a:pos x="T0" y="T1"/>
                </a:cxn>
                <a:cxn ang="0">
                  <a:pos x="T2" y="T3"/>
                </a:cxn>
                <a:cxn ang="0">
                  <a:pos x="T4" y="T5"/>
                </a:cxn>
                <a:cxn ang="0">
                  <a:pos x="T6" y="T7"/>
                </a:cxn>
                <a:cxn ang="0">
                  <a:pos x="T8" y="T9"/>
                </a:cxn>
                <a:cxn ang="0">
                  <a:pos x="T10" y="T11"/>
                </a:cxn>
                <a:cxn ang="0">
                  <a:pos x="T12" y="T13"/>
                </a:cxn>
              </a:cxnLst>
              <a:rect l="0" t="0" r="r" b="b"/>
              <a:pathLst>
                <a:path w="777" h="918">
                  <a:moveTo>
                    <a:pt x="758" y="204"/>
                  </a:moveTo>
                  <a:cubicBezTo>
                    <a:pt x="389" y="0"/>
                    <a:pt x="389" y="0"/>
                    <a:pt x="389" y="0"/>
                  </a:cubicBezTo>
                  <a:cubicBezTo>
                    <a:pt x="19" y="204"/>
                    <a:pt x="19" y="204"/>
                    <a:pt x="19" y="204"/>
                  </a:cubicBezTo>
                  <a:cubicBezTo>
                    <a:pt x="19" y="204"/>
                    <a:pt x="0" y="622"/>
                    <a:pt x="271" y="833"/>
                  </a:cubicBezTo>
                  <a:cubicBezTo>
                    <a:pt x="306" y="864"/>
                    <a:pt x="344" y="893"/>
                    <a:pt x="389" y="918"/>
                  </a:cubicBezTo>
                  <a:cubicBezTo>
                    <a:pt x="433" y="893"/>
                    <a:pt x="472" y="864"/>
                    <a:pt x="506" y="832"/>
                  </a:cubicBezTo>
                  <a:cubicBezTo>
                    <a:pt x="777" y="622"/>
                    <a:pt x="758" y="204"/>
                    <a:pt x="758" y="20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86" name="Freeform 146"/>
            <p:cNvSpPr>
              <a:spLocks noEditPoints="1"/>
            </p:cNvSpPr>
            <p:nvPr/>
          </p:nvSpPr>
          <p:spPr bwMode="auto">
            <a:xfrm>
              <a:off x="1199811" y="2475484"/>
              <a:ext cx="1564890" cy="1962273"/>
            </a:xfrm>
            <a:custGeom>
              <a:avLst/>
              <a:gdLst>
                <a:gd name="T0" fmla="*/ 322 w 643"/>
                <a:gd name="T1" fmla="*/ 807 h 807"/>
                <a:gd name="T2" fmla="*/ 317 w 643"/>
                <a:gd name="T3" fmla="*/ 804 h 807"/>
                <a:gd name="T4" fmla="*/ 237 w 643"/>
                <a:gd name="T5" fmla="*/ 742 h 807"/>
                <a:gd name="T6" fmla="*/ 234 w 643"/>
                <a:gd name="T7" fmla="*/ 739 h 807"/>
                <a:gd name="T8" fmla="*/ 0 w 643"/>
                <a:gd name="T9" fmla="*/ 183 h 807"/>
                <a:gd name="T10" fmla="*/ 0 w 643"/>
                <a:gd name="T11" fmla="*/ 178 h 807"/>
                <a:gd name="T12" fmla="*/ 322 w 643"/>
                <a:gd name="T13" fmla="*/ 0 h 807"/>
                <a:gd name="T14" fmla="*/ 643 w 643"/>
                <a:gd name="T15" fmla="*/ 178 h 807"/>
                <a:gd name="T16" fmla="*/ 643 w 643"/>
                <a:gd name="T17" fmla="*/ 183 h 807"/>
                <a:gd name="T18" fmla="*/ 409 w 643"/>
                <a:gd name="T19" fmla="*/ 739 h 807"/>
                <a:gd name="T20" fmla="*/ 406 w 643"/>
                <a:gd name="T21" fmla="*/ 742 h 807"/>
                <a:gd name="T22" fmla="*/ 326 w 643"/>
                <a:gd name="T23" fmla="*/ 804 h 807"/>
                <a:gd name="T24" fmla="*/ 322 w 643"/>
                <a:gd name="T25" fmla="*/ 807 h 807"/>
                <a:gd name="T26" fmla="*/ 18 w 643"/>
                <a:gd name="T27" fmla="*/ 187 h 807"/>
                <a:gd name="T28" fmla="*/ 244 w 643"/>
                <a:gd name="T29" fmla="*/ 726 h 807"/>
                <a:gd name="T30" fmla="*/ 248 w 643"/>
                <a:gd name="T31" fmla="*/ 729 h 807"/>
                <a:gd name="T32" fmla="*/ 322 w 643"/>
                <a:gd name="T33" fmla="*/ 787 h 807"/>
                <a:gd name="T34" fmla="*/ 395 w 643"/>
                <a:gd name="T35" fmla="*/ 729 h 807"/>
                <a:gd name="T36" fmla="*/ 399 w 643"/>
                <a:gd name="T37" fmla="*/ 726 h 807"/>
                <a:gd name="T38" fmla="*/ 625 w 643"/>
                <a:gd name="T39" fmla="*/ 187 h 807"/>
                <a:gd name="T40" fmla="*/ 322 w 643"/>
                <a:gd name="T41" fmla="*/ 19 h 807"/>
                <a:gd name="T42" fmla="*/ 18 w 643"/>
                <a:gd name="T43" fmla="*/ 18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3" h="807">
                  <a:moveTo>
                    <a:pt x="322" y="807"/>
                  </a:moveTo>
                  <a:cubicBezTo>
                    <a:pt x="317" y="804"/>
                    <a:pt x="317" y="804"/>
                    <a:pt x="317" y="804"/>
                  </a:cubicBezTo>
                  <a:cubicBezTo>
                    <a:pt x="289" y="785"/>
                    <a:pt x="262" y="765"/>
                    <a:pt x="237" y="742"/>
                  </a:cubicBezTo>
                  <a:cubicBezTo>
                    <a:pt x="236" y="741"/>
                    <a:pt x="235" y="740"/>
                    <a:pt x="234" y="739"/>
                  </a:cubicBezTo>
                  <a:cubicBezTo>
                    <a:pt x="26" y="578"/>
                    <a:pt x="3" y="273"/>
                    <a:pt x="0" y="183"/>
                  </a:cubicBezTo>
                  <a:cubicBezTo>
                    <a:pt x="0" y="178"/>
                    <a:pt x="0" y="178"/>
                    <a:pt x="0" y="178"/>
                  </a:cubicBezTo>
                  <a:cubicBezTo>
                    <a:pt x="322" y="0"/>
                    <a:pt x="322" y="0"/>
                    <a:pt x="322" y="0"/>
                  </a:cubicBezTo>
                  <a:cubicBezTo>
                    <a:pt x="643" y="178"/>
                    <a:pt x="643" y="178"/>
                    <a:pt x="643" y="178"/>
                  </a:cubicBezTo>
                  <a:cubicBezTo>
                    <a:pt x="643" y="183"/>
                    <a:pt x="643" y="183"/>
                    <a:pt x="643" y="183"/>
                  </a:cubicBezTo>
                  <a:cubicBezTo>
                    <a:pt x="640" y="273"/>
                    <a:pt x="617" y="578"/>
                    <a:pt x="409" y="739"/>
                  </a:cubicBezTo>
                  <a:cubicBezTo>
                    <a:pt x="408" y="740"/>
                    <a:pt x="407" y="741"/>
                    <a:pt x="406" y="742"/>
                  </a:cubicBezTo>
                  <a:cubicBezTo>
                    <a:pt x="382" y="764"/>
                    <a:pt x="355" y="785"/>
                    <a:pt x="326" y="804"/>
                  </a:cubicBezTo>
                  <a:lnTo>
                    <a:pt x="322" y="807"/>
                  </a:lnTo>
                  <a:close/>
                  <a:moveTo>
                    <a:pt x="18" y="187"/>
                  </a:moveTo>
                  <a:cubicBezTo>
                    <a:pt x="21" y="281"/>
                    <a:pt x="46" y="572"/>
                    <a:pt x="244" y="726"/>
                  </a:cubicBezTo>
                  <a:cubicBezTo>
                    <a:pt x="246" y="727"/>
                    <a:pt x="247" y="728"/>
                    <a:pt x="248" y="729"/>
                  </a:cubicBezTo>
                  <a:cubicBezTo>
                    <a:pt x="271" y="750"/>
                    <a:pt x="296" y="769"/>
                    <a:pt x="322" y="787"/>
                  </a:cubicBezTo>
                  <a:cubicBezTo>
                    <a:pt x="347" y="769"/>
                    <a:pt x="372" y="750"/>
                    <a:pt x="395" y="729"/>
                  </a:cubicBezTo>
                  <a:cubicBezTo>
                    <a:pt x="396" y="728"/>
                    <a:pt x="397" y="727"/>
                    <a:pt x="399" y="726"/>
                  </a:cubicBezTo>
                  <a:cubicBezTo>
                    <a:pt x="597" y="572"/>
                    <a:pt x="623" y="281"/>
                    <a:pt x="625" y="187"/>
                  </a:cubicBezTo>
                  <a:cubicBezTo>
                    <a:pt x="322" y="19"/>
                    <a:pt x="322" y="19"/>
                    <a:pt x="322" y="19"/>
                  </a:cubicBezTo>
                  <a:lnTo>
                    <a:pt x="18" y="187"/>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87" name="Freeform 147"/>
            <p:cNvSpPr>
              <a:spLocks noEditPoints="1"/>
            </p:cNvSpPr>
            <p:nvPr/>
          </p:nvSpPr>
          <p:spPr bwMode="auto">
            <a:xfrm>
              <a:off x="1132040" y="2397445"/>
              <a:ext cx="1700431" cy="2120404"/>
            </a:xfrm>
            <a:custGeom>
              <a:avLst/>
              <a:gdLst>
                <a:gd name="T0" fmla="*/ 350 w 699"/>
                <a:gd name="T1" fmla="*/ 872 h 872"/>
                <a:gd name="T2" fmla="*/ 348 w 699"/>
                <a:gd name="T3" fmla="*/ 871 h 872"/>
                <a:gd name="T4" fmla="*/ 246 w 699"/>
                <a:gd name="T5" fmla="*/ 795 h 872"/>
                <a:gd name="T6" fmla="*/ 245 w 699"/>
                <a:gd name="T7" fmla="*/ 794 h 872"/>
                <a:gd name="T8" fmla="*/ 0 w 699"/>
                <a:gd name="T9" fmla="*/ 195 h 872"/>
                <a:gd name="T10" fmla="*/ 0 w 699"/>
                <a:gd name="T11" fmla="*/ 193 h 872"/>
                <a:gd name="T12" fmla="*/ 350 w 699"/>
                <a:gd name="T13" fmla="*/ 0 h 872"/>
                <a:gd name="T14" fmla="*/ 699 w 699"/>
                <a:gd name="T15" fmla="*/ 193 h 872"/>
                <a:gd name="T16" fmla="*/ 699 w 699"/>
                <a:gd name="T17" fmla="*/ 195 h 872"/>
                <a:gd name="T18" fmla="*/ 455 w 699"/>
                <a:gd name="T19" fmla="*/ 794 h 872"/>
                <a:gd name="T20" fmla="*/ 453 w 699"/>
                <a:gd name="T21" fmla="*/ 795 h 872"/>
                <a:gd name="T22" fmla="*/ 351 w 699"/>
                <a:gd name="T23" fmla="*/ 871 h 872"/>
                <a:gd name="T24" fmla="*/ 350 w 699"/>
                <a:gd name="T25" fmla="*/ 872 h 872"/>
                <a:gd name="T26" fmla="*/ 6 w 699"/>
                <a:gd name="T27" fmla="*/ 196 h 872"/>
                <a:gd name="T28" fmla="*/ 248 w 699"/>
                <a:gd name="T29" fmla="*/ 789 h 872"/>
                <a:gd name="T30" fmla="*/ 250 w 699"/>
                <a:gd name="T31" fmla="*/ 791 h 872"/>
                <a:gd name="T32" fmla="*/ 350 w 699"/>
                <a:gd name="T33" fmla="*/ 866 h 872"/>
                <a:gd name="T34" fmla="*/ 450 w 699"/>
                <a:gd name="T35" fmla="*/ 791 h 872"/>
                <a:gd name="T36" fmla="*/ 451 w 699"/>
                <a:gd name="T37" fmla="*/ 789 h 872"/>
                <a:gd name="T38" fmla="*/ 694 w 699"/>
                <a:gd name="T39" fmla="*/ 196 h 872"/>
                <a:gd name="T40" fmla="*/ 350 w 699"/>
                <a:gd name="T41" fmla="*/ 6 h 872"/>
                <a:gd name="T42" fmla="*/ 6 w 699"/>
                <a:gd name="T43" fmla="*/ 19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9" h="872">
                  <a:moveTo>
                    <a:pt x="350" y="872"/>
                  </a:moveTo>
                  <a:cubicBezTo>
                    <a:pt x="348" y="871"/>
                    <a:pt x="348" y="871"/>
                    <a:pt x="348" y="871"/>
                  </a:cubicBezTo>
                  <a:cubicBezTo>
                    <a:pt x="312" y="849"/>
                    <a:pt x="277" y="823"/>
                    <a:pt x="246" y="795"/>
                  </a:cubicBezTo>
                  <a:cubicBezTo>
                    <a:pt x="245" y="795"/>
                    <a:pt x="245" y="794"/>
                    <a:pt x="245" y="794"/>
                  </a:cubicBezTo>
                  <a:cubicBezTo>
                    <a:pt x="11" y="612"/>
                    <a:pt x="0" y="263"/>
                    <a:pt x="0" y="195"/>
                  </a:cubicBezTo>
                  <a:cubicBezTo>
                    <a:pt x="0" y="193"/>
                    <a:pt x="0" y="193"/>
                    <a:pt x="0" y="193"/>
                  </a:cubicBezTo>
                  <a:cubicBezTo>
                    <a:pt x="350" y="0"/>
                    <a:pt x="350" y="0"/>
                    <a:pt x="350" y="0"/>
                  </a:cubicBezTo>
                  <a:cubicBezTo>
                    <a:pt x="699" y="193"/>
                    <a:pt x="699" y="193"/>
                    <a:pt x="699" y="193"/>
                  </a:cubicBezTo>
                  <a:cubicBezTo>
                    <a:pt x="699" y="195"/>
                    <a:pt x="699" y="195"/>
                    <a:pt x="699" y="195"/>
                  </a:cubicBezTo>
                  <a:cubicBezTo>
                    <a:pt x="699" y="263"/>
                    <a:pt x="689" y="612"/>
                    <a:pt x="455" y="794"/>
                  </a:cubicBezTo>
                  <a:cubicBezTo>
                    <a:pt x="454" y="794"/>
                    <a:pt x="454" y="794"/>
                    <a:pt x="453" y="795"/>
                  </a:cubicBezTo>
                  <a:cubicBezTo>
                    <a:pt x="422" y="823"/>
                    <a:pt x="388" y="849"/>
                    <a:pt x="351" y="871"/>
                  </a:cubicBezTo>
                  <a:lnTo>
                    <a:pt x="350" y="872"/>
                  </a:lnTo>
                  <a:close/>
                  <a:moveTo>
                    <a:pt x="6" y="196"/>
                  </a:moveTo>
                  <a:cubicBezTo>
                    <a:pt x="6" y="268"/>
                    <a:pt x="18" y="611"/>
                    <a:pt x="248" y="789"/>
                  </a:cubicBezTo>
                  <a:cubicBezTo>
                    <a:pt x="249" y="790"/>
                    <a:pt x="249" y="790"/>
                    <a:pt x="250" y="791"/>
                  </a:cubicBezTo>
                  <a:cubicBezTo>
                    <a:pt x="280" y="819"/>
                    <a:pt x="314" y="844"/>
                    <a:pt x="350" y="866"/>
                  </a:cubicBezTo>
                  <a:cubicBezTo>
                    <a:pt x="385" y="844"/>
                    <a:pt x="419" y="819"/>
                    <a:pt x="450" y="791"/>
                  </a:cubicBezTo>
                  <a:cubicBezTo>
                    <a:pt x="450" y="790"/>
                    <a:pt x="451" y="790"/>
                    <a:pt x="451" y="789"/>
                  </a:cubicBezTo>
                  <a:cubicBezTo>
                    <a:pt x="681" y="611"/>
                    <a:pt x="694" y="268"/>
                    <a:pt x="694" y="196"/>
                  </a:cubicBezTo>
                  <a:cubicBezTo>
                    <a:pt x="350" y="6"/>
                    <a:pt x="350" y="6"/>
                    <a:pt x="350" y="6"/>
                  </a:cubicBezTo>
                  <a:lnTo>
                    <a:pt x="6" y="196"/>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88" name="Freeform 148"/>
            <p:cNvSpPr/>
            <p:nvPr/>
          </p:nvSpPr>
          <p:spPr bwMode="auto">
            <a:xfrm>
              <a:off x="842474" y="3352397"/>
              <a:ext cx="51342" cy="165319"/>
            </a:xfrm>
            <a:custGeom>
              <a:avLst/>
              <a:gdLst>
                <a:gd name="T0" fmla="*/ 0 w 21"/>
                <a:gd name="T1" fmla="*/ 68 h 68"/>
                <a:gd name="T2" fmla="*/ 6 w 21"/>
                <a:gd name="T3" fmla="*/ 39 h 68"/>
                <a:gd name="T4" fmla="*/ 12 w 21"/>
                <a:gd name="T5" fmla="*/ 1 h 68"/>
                <a:gd name="T6" fmla="*/ 19 w 21"/>
                <a:gd name="T7" fmla="*/ 0 h 68"/>
                <a:gd name="T8" fmla="*/ 13 w 21"/>
                <a:gd name="T9" fmla="*/ 42 h 68"/>
                <a:gd name="T10" fmla="*/ 8 w 21"/>
                <a:gd name="T11" fmla="*/ 68 h 68"/>
                <a:gd name="T12" fmla="*/ 0 w 21"/>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21" h="68">
                  <a:moveTo>
                    <a:pt x="0" y="68"/>
                  </a:moveTo>
                  <a:cubicBezTo>
                    <a:pt x="0" y="56"/>
                    <a:pt x="3" y="48"/>
                    <a:pt x="6" y="39"/>
                  </a:cubicBezTo>
                  <a:cubicBezTo>
                    <a:pt x="10" y="29"/>
                    <a:pt x="14" y="18"/>
                    <a:pt x="12" y="1"/>
                  </a:cubicBezTo>
                  <a:cubicBezTo>
                    <a:pt x="19" y="0"/>
                    <a:pt x="19" y="0"/>
                    <a:pt x="19" y="0"/>
                  </a:cubicBezTo>
                  <a:cubicBezTo>
                    <a:pt x="21" y="19"/>
                    <a:pt x="17" y="31"/>
                    <a:pt x="13" y="42"/>
                  </a:cubicBezTo>
                  <a:cubicBezTo>
                    <a:pt x="10" y="50"/>
                    <a:pt x="7" y="57"/>
                    <a:pt x="8" y="68"/>
                  </a:cubicBezTo>
                  <a:lnTo>
                    <a:pt x="0" y="68"/>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89" name="Freeform 149"/>
            <p:cNvSpPr/>
            <p:nvPr/>
          </p:nvSpPr>
          <p:spPr bwMode="auto">
            <a:xfrm>
              <a:off x="794212" y="3151138"/>
              <a:ext cx="242332" cy="284432"/>
            </a:xfrm>
            <a:custGeom>
              <a:avLst/>
              <a:gdLst>
                <a:gd name="T0" fmla="*/ 33 w 100"/>
                <a:gd name="T1" fmla="*/ 117 h 117"/>
                <a:gd name="T2" fmla="*/ 81 w 100"/>
                <a:gd name="T3" fmla="*/ 0 h 117"/>
                <a:gd name="T4" fmla="*/ 33 w 100"/>
                <a:gd name="T5" fmla="*/ 117 h 117"/>
              </a:gdLst>
              <a:ahLst/>
              <a:cxnLst>
                <a:cxn ang="0">
                  <a:pos x="T0" y="T1"/>
                </a:cxn>
                <a:cxn ang="0">
                  <a:pos x="T2" y="T3"/>
                </a:cxn>
                <a:cxn ang="0">
                  <a:pos x="T4" y="T5"/>
                </a:cxn>
              </a:cxnLst>
              <a:rect l="0" t="0" r="r" b="b"/>
              <a:pathLst>
                <a:path w="100" h="117">
                  <a:moveTo>
                    <a:pt x="33" y="117"/>
                  </a:moveTo>
                  <a:cubicBezTo>
                    <a:pt x="33" y="117"/>
                    <a:pt x="0" y="49"/>
                    <a:pt x="81" y="0"/>
                  </a:cubicBezTo>
                  <a:cubicBezTo>
                    <a:pt x="81" y="0"/>
                    <a:pt x="100" y="57"/>
                    <a:pt x="33" y="11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0" name="Freeform 150"/>
            <p:cNvSpPr/>
            <p:nvPr/>
          </p:nvSpPr>
          <p:spPr bwMode="auto">
            <a:xfrm>
              <a:off x="856849" y="3177836"/>
              <a:ext cx="122193" cy="228983"/>
            </a:xfrm>
            <a:custGeom>
              <a:avLst/>
              <a:gdLst>
                <a:gd name="T0" fmla="*/ 10 w 50"/>
                <a:gd name="T1" fmla="*/ 94 h 94"/>
                <a:gd name="T2" fmla="*/ 23 w 50"/>
                <a:gd name="T3" fmla="*/ 44 h 94"/>
                <a:gd name="T4" fmla="*/ 50 w 50"/>
                <a:gd name="T5" fmla="*/ 0 h 94"/>
                <a:gd name="T6" fmla="*/ 10 w 50"/>
                <a:gd name="T7" fmla="*/ 94 h 94"/>
              </a:gdLst>
              <a:ahLst/>
              <a:cxnLst>
                <a:cxn ang="0">
                  <a:pos x="T0" y="T1"/>
                </a:cxn>
                <a:cxn ang="0">
                  <a:pos x="T2" y="T3"/>
                </a:cxn>
                <a:cxn ang="0">
                  <a:pos x="T4" y="T5"/>
                </a:cxn>
                <a:cxn ang="0">
                  <a:pos x="T6" y="T7"/>
                </a:cxn>
              </a:cxnLst>
              <a:rect l="0" t="0" r="r" b="b"/>
              <a:pathLst>
                <a:path w="50" h="94">
                  <a:moveTo>
                    <a:pt x="10" y="94"/>
                  </a:moveTo>
                  <a:cubicBezTo>
                    <a:pt x="10" y="94"/>
                    <a:pt x="7" y="82"/>
                    <a:pt x="23" y="44"/>
                  </a:cubicBezTo>
                  <a:cubicBezTo>
                    <a:pt x="38" y="10"/>
                    <a:pt x="50" y="0"/>
                    <a:pt x="50" y="0"/>
                  </a:cubicBezTo>
                  <a:cubicBezTo>
                    <a:pt x="0" y="34"/>
                    <a:pt x="5" y="76"/>
                    <a:pt x="10" y="9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91" name="Freeform 151"/>
            <p:cNvSpPr/>
            <p:nvPr/>
          </p:nvSpPr>
          <p:spPr bwMode="auto">
            <a:xfrm>
              <a:off x="913325" y="3574193"/>
              <a:ext cx="41073" cy="170454"/>
            </a:xfrm>
            <a:custGeom>
              <a:avLst/>
              <a:gdLst>
                <a:gd name="T0" fmla="*/ 2 w 17"/>
                <a:gd name="T1" fmla="*/ 70 h 70"/>
                <a:gd name="T2" fmla="*/ 4 w 17"/>
                <a:gd name="T3" fmla="*/ 40 h 70"/>
                <a:gd name="T4" fmla="*/ 6 w 17"/>
                <a:gd name="T5" fmla="*/ 2 h 70"/>
                <a:gd name="T6" fmla="*/ 13 w 17"/>
                <a:gd name="T7" fmla="*/ 0 h 70"/>
                <a:gd name="T8" fmla="*/ 12 w 17"/>
                <a:gd name="T9" fmla="*/ 42 h 70"/>
                <a:gd name="T10" fmla="*/ 9 w 17"/>
                <a:gd name="T11" fmla="*/ 69 h 70"/>
                <a:gd name="T12" fmla="*/ 2 w 17"/>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17" h="70">
                  <a:moveTo>
                    <a:pt x="2" y="70"/>
                  </a:moveTo>
                  <a:cubicBezTo>
                    <a:pt x="0" y="58"/>
                    <a:pt x="2" y="50"/>
                    <a:pt x="4" y="40"/>
                  </a:cubicBezTo>
                  <a:cubicBezTo>
                    <a:pt x="7" y="30"/>
                    <a:pt x="10" y="19"/>
                    <a:pt x="6" y="2"/>
                  </a:cubicBezTo>
                  <a:cubicBezTo>
                    <a:pt x="13" y="0"/>
                    <a:pt x="13" y="0"/>
                    <a:pt x="13" y="0"/>
                  </a:cubicBezTo>
                  <a:cubicBezTo>
                    <a:pt x="17" y="19"/>
                    <a:pt x="14" y="31"/>
                    <a:pt x="12" y="42"/>
                  </a:cubicBezTo>
                  <a:cubicBezTo>
                    <a:pt x="9" y="51"/>
                    <a:pt x="8" y="59"/>
                    <a:pt x="9" y="69"/>
                  </a:cubicBezTo>
                  <a:lnTo>
                    <a:pt x="2" y="7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2" name="Freeform 152"/>
            <p:cNvSpPr/>
            <p:nvPr/>
          </p:nvSpPr>
          <p:spPr bwMode="auto">
            <a:xfrm>
              <a:off x="840420" y="3362666"/>
              <a:ext cx="242332" cy="296754"/>
            </a:xfrm>
            <a:custGeom>
              <a:avLst/>
              <a:gdLst>
                <a:gd name="T0" fmla="*/ 41 w 100"/>
                <a:gd name="T1" fmla="*/ 122 h 122"/>
                <a:gd name="T2" fmla="*/ 75 w 100"/>
                <a:gd name="T3" fmla="*/ 0 h 122"/>
                <a:gd name="T4" fmla="*/ 41 w 100"/>
                <a:gd name="T5" fmla="*/ 122 h 122"/>
              </a:gdLst>
              <a:ahLst/>
              <a:cxnLst>
                <a:cxn ang="0">
                  <a:pos x="T0" y="T1"/>
                </a:cxn>
                <a:cxn ang="0">
                  <a:pos x="T2" y="T3"/>
                </a:cxn>
                <a:cxn ang="0">
                  <a:pos x="T4" y="T5"/>
                </a:cxn>
              </a:cxnLst>
              <a:rect l="0" t="0" r="r" b="b"/>
              <a:pathLst>
                <a:path w="100" h="122">
                  <a:moveTo>
                    <a:pt x="41" y="122"/>
                  </a:moveTo>
                  <a:cubicBezTo>
                    <a:pt x="41" y="122"/>
                    <a:pt x="0" y="57"/>
                    <a:pt x="75" y="0"/>
                  </a:cubicBezTo>
                  <a:cubicBezTo>
                    <a:pt x="75" y="0"/>
                    <a:pt x="100" y="55"/>
                    <a:pt x="41" y="122"/>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3" name="Freeform 153"/>
            <p:cNvSpPr/>
            <p:nvPr/>
          </p:nvSpPr>
          <p:spPr bwMode="auto">
            <a:xfrm>
              <a:off x="903056" y="3389363"/>
              <a:ext cx="111925" cy="240278"/>
            </a:xfrm>
            <a:custGeom>
              <a:avLst/>
              <a:gdLst>
                <a:gd name="T0" fmla="*/ 17 w 46"/>
                <a:gd name="T1" fmla="*/ 99 h 99"/>
                <a:gd name="T2" fmla="*/ 24 w 46"/>
                <a:gd name="T3" fmla="*/ 48 h 99"/>
                <a:gd name="T4" fmla="*/ 46 w 46"/>
                <a:gd name="T5" fmla="*/ 0 h 99"/>
                <a:gd name="T6" fmla="*/ 17 w 46"/>
                <a:gd name="T7" fmla="*/ 99 h 99"/>
              </a:gdLst>
              <a:ahLst/>
              <a:cxnLst>
                <a:cxn ang="0">
                  <a:pos x="T0" y="T1"/>
                </a:cxn>
                <a:cxn ang="0">
                  <a:pos x="T2" y="T3"/>
                </a:cxn>
                <a:cxn ang="0">
                  <a:pos x="T4" y="T5"/>
                </a:cxn>
                <a:cxn ang="0">
                  <a:pos x="T6" y="T7"/>
                </a:cxn>
              </a:cxnLst>
              <a:rect l="0" t="0" r="r" b="b"/>
              <a:pathLst>
                <a:path w="46" h="99">
                  <a:moveTo>
                    <a:pt x="17" y="99"/>
                  </a:moveTo>
                  <a:cubicBezTo>
                    <a:pt x="17" y="99"/>
                    <a:pt x="12" y="86"/>
                    <a:pt x="24" y="48"/>
                  </a:cubicBezTo>
                  <a:cubicBezTo>
                    <a:pt x="35" y="11"/>
                    <a:pt x="46" y="0"/>
                    <a:pt x="46" y="0"/>
                  </a:cubicBezTo>
                  <a:cubicBezTo>
                    <a:pt x="0" y="40"/>
                    <a:pt x="9" y="81"/>
                    <a:pt x="17" y="9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94" name="Freeform 154"/>
            <p:cNvSpPr/>
            <p:nvPr/>
          </p:nvSpPr>
          <p:spPr bwMode="auto">
            <a:xfrm>
              <a:off x="1002659" y="3787773"/>
              <a:ext cx="31832" cy="172508"/>
            </a:xfrm>
            <a:custGeom>
              <a:avLst/>
              <a:gdLst>
                <a:gd name="T0" fmla="*/ 4 w 13"/>
                <a:gd name="T1" fmla="*/ 71 h 71"/>
                <a:gd name="T2" fmla="*/ 3 w 13"/>
                <a:gd name="T3" fmla="*/ 41 h 71"/>
                <a:gd name="T4" fmla="*/ 0 w 13"/>
                <a:gd name="T5" fmla="*/ 2 h 71"/>
                <a:gd name="T6" fmla="*/ 7 w 13"/>
                <a:gd name="T7" fmla="*/ 0 h 71"/>
                <a:gd name="T8" fmla="*/ 10 w 13"/>
                <a:gd name="T9" fmla="*/ 42 h 71"/>
                <a:gd name="T10" fmla="*/ 11 w 13"/>
                <a:gd name="T11" fmla="*/ 69 h 71"/>
                <a:gd name="T12" fmla="*/ 4 w 13"/>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3" h="71">
                  <a:moveTo>
                    <a:pt x="4" y="71"/>
                  </a:moveTo>
                  <a:cubicBezTo>
                    <a:pt x="0" y="59"/>
                    <a:pt x="2" y="51"/>
                    <a:pt x="3" y="41"/>
                  </a:cubicBezTo>
                  <a:cubicBezTo>
                    <a:pt x="4" y="30"/>
                    <a:pt x="6" y="19"/>
                    <a:pt x="0" y="2"/>
                  </a:cubicBezTo>
                  <a:cubicBezTo>
                    <a:pt x="7" y="0"/>
                    <a:pt x="7" y="0"/>
                    <a:pt x="7" y="0"/>
                  </a:cubicBezTo>
                  <a:cubicBezTo>
                    <a:pt x="13" y="19"/>
                    <a:pt x="12" y="31"/>
                    <a:pt x="10" y="42"/>
                  </a:cubicBezTo>
                  <a:cubicBezTo>
                    <a:pt x="9" y="51"/>
                    <a:pt x="8" y="59"/>
                    <a:pt x="11" y="69"/>
                  </a:cubicBezTo>
                  <a:lnTo>
                    <a:pt x="4" y="71"/>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5" name="Freeform 155"/>
            <p:cNvSpPr/>
            <p:nvPr/>
          </p:nvSpPr>
          <p:spPr bwMode="auto">
            <a:xfrm>
              <a:off x="908191" y="3569058"/>
              <a:ext cx="243359" cy="303942"/>
            </a:xfrm>
            <a:custGeom>
              <a:avLst/>
              <a:gdLst>
                <a:gd name="T0" fmla="*/ 48 w 100"/>
                <a:gd name="T1" fmla="*/ 125 h 125"/>
                <a:gd name="T2" fmla="*/ 68 w 100"/>
                <a:gd name="T3" fmla="*/ 0 h 125"/>
                <a:gd name="T4" fmla="*/ 48 w 100"/>
                <a:gd name="T5" fmla="*/ 125 h 125"/>
              </a:gdLst>
              <a:ahLst/>
              <a:cxnLst>
                <a:cxn ang="0">
                  <a:pos x="T0" y="T1"/>
                </a:cxn>
                <a:cxn ang="0">
                  <a:pos x="T2" y="T3"/>
                </a:cxn>
                <a:cxn ang="0">
                  <a:pos x="T4" y="T5"/>
                </a:cxn>
              </a:cxnLst>
              <a:rect l="0" t="0" r="r" b="b"/>
              <a:pathLst>
                <a:path w="100" h="125">
                  <a:moveTo>
                    <a:pt x="48" y="125"/>
                  </a:moveTo>
                  <a:cubicBezTo>
                    <a:pt x="48" y="125"/>
                    <a:pt x="0" y="65"/>
                    <a:pt x="68" y="0"/>
                  </a:cubicBezTo>
                  <a:cubicBezTo>
                    <a:pt x="68" y="0"/>
                    <a:pt x="100" y="52"/>
                    <a:pt x="48" y="125"/>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6" name="Freeform 156"/>
            <p:cNvSpPr/>
            <p:nvPr/>
          </p:nvSpPr>
          <p:spPr bwMode="auto">
            <a:xfrm>
              <a:off x="968773" y="3595756"/>
              <a:ext cx="99603" cy="248493"/>
            </a:xfrm>
            <a:custGeom>
              <a:avLst/>
              <a:gdLst>
                <a:gd name="T0" fmla="*/ 23 w 41"/>
                <a:gd name="T1" fmla="*/ 102 h 102"/>
                <a:gd name="T2" fmla="*/ 25 w 41"/>
                <a:gd name="T3" fmla="*/ 50 h 102"/>
                <a:gd name="T4" fmla="*/ 41 w 41"/>
                <a:gd name="T5" fmla="*/ 0 h 102"/>
                <a:gd name="T6" fmla="*/ 23 w 41"/>
                <a:gd name="T7" fmla="*/ 102 h 102"/>
              </a:gdLst>
              <a:ahLst/>
              <a:cxnLst>
                <a:cxn ang="0">
                  <a:pos x="T0" y="T1"/>
                </a:cxn>
                <a:cxn ang="0">
                  <a:pos x="T2" y="T3"/>
                </a:cxn>
                <a:cxn ang="0">
                  <a:pos x="T4" y="T5"/>
                </a:cxn>
                <a:cxn ang="0">
                  <a:pos x="T6" y="T7"/>
                </a:cxn>
              </a:cxnLst>
              <a:rect l="0" t="0" r="r" b="b"/>
              <a:pathLst>
                <a:path w="41" h="102">
                  <a:moveTo>
                    <a:pt x="23" y="102"/>
                  </a:moveTo>
                  <a:cubicBezTo>
                    <a:pt x="23" y="102"/>
                    <a:pt x="18" y="90"/>
                    <a:pt x="25" y="50"/>
                  </a:cubicBezTo>
                  <a:cubicBezTo>
                    <a:pt x="32" y="13"/>
                    <a:pt x="41" y="0"/>
                    <a:pt x="41" y="0"/>
                  </a:cubicBezTo>
                  <a:cubicBezTo>
                    <a:pt x="0" y="45"/>
                    <a:pt x="14" y="85"/>
                    <a:pt x="23" y="10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97" name="Freeform 157"/>
            <p:cNvSpPr/>
            <p:nvPr/>
          </p:nvSpPr>
          <p:spPr bwMode="auto">
            <a:xfrm>
              <a:off x="1098154" y="3999300"/>
              <a:ext cx="35939" cy="170454"/>
            </a:xfrm>
            <a:custGeom>
              <a:avLst/>
              <a:gdLst>
                <a:gd name="T0" fmla="*/ 8 w 15"/>
                <a:gd name="T1" fmla="*/ 70 h 70"/>
                <a:gd name="T2" fmla="*/ 5 w 15"/>
                <a:gd name="T3" fmla="*/ 41 h 70"/>
                <a:gd name="T4" fmla="*/ 0 w 15"/>
                <a:gd name="T5" fmla="*/ 2 h 70"/>
                <a:gd name="T6" fmla="*/ 7 w 15"/>
                <a:gd name="T7" fmla="*/ 0 h 70"/>
                <a:gd name="T8" fmla="*/ 13 w 15"/>
                <a:gd name="T9" fmla="*/ 41 h 70"/>
                <a:gd name="T10" fmla="*/ 15 w 15"/>
                <a:gd name="T11" fmla="*/ 68 h 70"/>
                <a:gd name="T12" fmla="*/ 8 w 15"/>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15" h="70">
                  <a:moveTo>
                    <a:pt x="8" y="70"/>
                  </a:moveTo>
                  <a:cubicBezTo>
                    <a:pt x="4" y="59"/>
                    <a:pt x="5" y="50"/>
                    <a:pt x="5" y="41"/>
                  </a:cubicBezTo>
                  <a:cubicBezTo>
                    <a:pt x="6" y="30"/>
                    <a:pt x="7" y="19"/>
                    <a:pt x="0" y="2"/>
                  </a:cubicBezTo>
                  <a:cubicBezTo>
                    <a:pt x="7" y="0"/>
                    <a:pt x="7" y="0"/>
                    <a:pt x="7" y="0"/>
                  </a:cubicBezTo>
                  <a:cubicBezTo>
                    <a:pt x="14" y="18"/>
                    <a:pt x="14" y="30"/>
                    <a:pt x="13" y="41"/>
                  </a:cubicBezTo>
                  <a:cubicBezTo>
                    <a:pt x="12" y="50"/>
                    <a:pt x="12" y="58"/>
                    <a:pt x="15" y="68"/>
                  </a:cubicBezTo>
                  <a:lnTo>
                    <a:pt x="8" y="7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8" name="Freeform 158"/>
            <p:cNvSpPr/>
            <p:nvPr/>
          </p:nvSpPr>
          <p:spPr bwMode="auto">
            <a:xfrm>
              <a:off x="1000606" y="3775451"/>
              <a:ext cx="238225" cy="307022"/>
            </a:xfrm>
            <a:custGeom>
              <a:avLst/>
              <a:gdLst>
                <a:gd name="T0" fmla="*/ 51 w 98"/>
                <a:gd name="T1" fmla="*/ 126 h 126"/>
                <a:gd name="T2" fmla="*/ 64 w 98"/>
                <a:gd name="T3" fmla="*/ 0 h 126"/>
                <a:gd name="T4" fmla="*/ 51 w 98"/>
                <a:gd name="T5" fmla="*/ 126 h 126"/>
              </a:gdLst>
              <a:ahLst/>
              <a:cxnLst>
                <a:cxn ang="0">
                  <a:pos x="T0" y="T1"/>
                </a:cxn>
                <a:cxn ang="0">
                  <a:pos x="T2" y="T3"/>
                </a:cxn>
                <a:cxn ang="0">
                  <a:pos x="T4" y="T5"/>
                </a:cxn>
              </a:cxnLst>
              <a:rect l="0" t="0" r="r" b="b"/>
              <a:pathLst>
                <a:path w="98" h="126">
                  <a:moveTo>
                    <a:pt x="51" y="126"/>
                  </a:moveTo>
                  <a:cubicBezTo>
                    <a:pt x="51" y="126"/>
                    <a:pt x="0" y="70"/>
                    <a:pt x="64" y="0"/>
                  </a:cubicBezTo>
                  <a:cubicBezTo>
                    <a:pt x="64" y="0"/>
                    <a:pt x="98" y="50"/>
                    <a:pt x="51" y="12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9" name="Freeform 159"/>
            <p:cNvSpPr/>
            <p:nvPr/>
          </p:nvSpPr>
          <p:spPr bwMode="auto">
            <a:xfrm>
              <a:off x="1059135" y="3805229"/>
              <a:ext cx="92415" cy="247466"/>
            </a:xfrm>
            <a:custGeom>
              <a:avLst/>
              <a:gdLst>
                <a:gd name="T0" fmla="*/ 27 w 38"/>
                <a:gd name="T1" fmla="*/ 102 h 102"/>
                <a:gd name="T2" fmla="*/ 25 w 38"/>
                <a:gd name="T3" fmla="*/ 50 h 102"/>
                <a:gd name="T4" fmla="*/ 38 w 38"/>
                <a:gd name="T5" fmla="*/ 0 h 102"/>
                <a:gd name="T6" fmla="*/ 27 w 38"/>
                <a:gd name="T7" fmla="*/ 102 h 102"/>
              </a:gdLst>
              <a:ahLst/>
              <a:cxnLst>
                <a:cxn ang="0">
                  <a:pos x="T0" y="T1"/>
                </a:cxn>
                <a:cxn ang="0">
                  <a:pos x="T2" y="T3"/>
                </a:cxn>
                <a:cxn ang="0">
                  <a:pos x="T4" y="T5"/>
                </a:cxn>
                <a:cxn ang="0">
                  <a:pos x="T6" y="T7"/>
                </a:cxn>
              </a:cxnLst>
              <a:rect l="0" t="0" r="r" b="b"/>
              <a:pathLst>
                <a:path w="38" h="102">
                  <a:moveTo>
                    <a:pt x="27" y="102"/>
                  </a:moveTo>
                  <a:cubicBezTo>
                    <a:pt x="27" y="102"/>
                    <a:pt x="20" y="90"/>
                    <a:pt x="25" y="50"/>
                  </a:cubicBezTo>
                  <a:cubicBezTo>
                    <a:pt x="30" y="13"/>
                    <a:pt x="38" y="0"/>
                    <a:pt x="38" y="0"/>
                  </a:cubicBezTo>
                  <a:cubicBezTo>
                    <a:pt x="0" y="47"/>
                    <a:pt x="17" y="86"/>
                    <a:pt x="27" y="10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0" name="Freeform 160"/>
            <p:cNvSpPr/>
            <p:nvPr/>
          </p:nvSpPr>
          <p:spPr bwMode="auto">
            <a:xfrm>
              <a:off x="1219320" y="4206720"/>
              <a:ext cx="53395" cy="172508"/>
            </a:xfrm>
            <a:custGeom>
              <a:avLst/>
              <a:gdLst>
                <a:gd name="T0" fmla="*/ 16 w 22"/>
                <a:gd name="T1" fmla="*/ 71 h 71"/>
                <a:gd name="T2" fmla="*/ 10 w 22"/>
                <a:gd name="T3" fmla="*/ 41 h 71"/>
                <a:gd name="T4" fmla="*/ 0 w 22"/>
                <a:gd name="T5" fmla="*/ 4 h 71"/>
                <a:gd name="T6" fmla="*/ 7 w 22"/>
                <a:gd name="T7" fmla="*/ 0 h 71"/>
                <a:gd name="T8" fmla="*/ 17 w 22"/>
                <a:gd name="T9" fmla="*/ 41 h 71"/>
                <a:gd name="T10" fmla="*/ 22 w 22"/>
                <a:gd name="T11" fmla="*/ 67 h 71"/>
                <a:gd name="T12" fmla="*/ 16 w 2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22" h="71">
                  <a:moveTo>
                    <a:pt x="16" y="71"/>
                  </a:moveTo>
                  <a:cubicBezTo>
                    <a:pt x="10" y="60"/>
                    <a:pt x="10" y="51"/>
                    <a:pt x="10" y="41"/>
                  </a:cubicBezTo>
                  <a:cubicBezTo>
                    <a:pt x="9" y="31"/>
                    <a:pt x="9" y="19"/>
                    <a:pt x="0" y="4"/>
                  </a:cubicBezTo>
                  <a:cubicBezTo>
                    <a:pt x="7" y="0"/>
                    <a:pt x="7" y="0"/>
                    <a:pt x="7" y="0"/>
                  </a:cubicBezTo>
                  <a:cubicBezTo>
                    <a:pt x="16" y="17"/>
                    <a:pt x="16" y="30"/>
                    <a:pt x="17" y="41"/>
                  </a:cubicBezTo>
                  <a:cubicBezTo>
                    <a:pt x="17" y="50"/>
                    <a:pt x="18" y="58"/>
                    <a:pt x="22" y="67"/>
                  </a:cubicBezTo>
                  <a:lnTo>
                    <a:pt x="16" y="71"/>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01" name="Freeform 161"/>
            <p:cNvSpPr/>
            <p:nvPr/>
          </p:nvSpPr>
          <p:spPr bwMode="auto">
            <a:xfrm>
              <a:off x="1114583" y="3979790"/>
              <a:ext cx="234117" cy="309076"/>
            </a:xfrm>
            <a:custGeom>
              <a:avLst/>
              <a:gdLst>
                <a:gd name="T0" fmla="*/ 58 w 96"/>
                <a:gd name="T1" fmla="*/ 127 h 127"/>
                <a:gd name="T2" fmla="*/ 56 w 96"/>
                <a:gd name="T3" fmla="*/ 0 h 127"/>
                <a:gd name="T4" fmla="*/ 58 w 96"/>
                <a:gd name="T5" fmla="*/ 127 h 127"/>
              </a:gdLst>
              <a:ahLst/>
              <a:cxnLst>
                <a:cxn ang="0">
                  <a:pos x="T0" y="T1"/>
                </a:cxn>
                <a:cxn ang="0">
                  <a:pos x="T2" y="T3"/>
                </a:cxn>
                <a:cxn ang="0">
                  <a:pos x="T4" y="T5"/>
                </a:cxn>
              </a:cxnLst>
              <a:rect l="0" t="0" r="r" b="b"/>
              <a:pathLst>
                <a:path w="96" h="127">
                  <a:moveTo>
                    <a:pt x="58" y="127"/>
                  </a:moveTo>
                  <a:cubicBezTo>
                    <a:pt x="58" y="127"/>
                    <a:pt x="0" y="77"/>
                    <a:pt x="56" y="0"/>
                  </a:cubicBezTo>
                  <a:cubicBezTo>
                    <a:pt x="56" y="0"/>
                    <a:pt x="96" y="46"/>
                    <a:pt x="58" y="12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02" name="Freeform 162"/>
            <p:cNvSpPr/>
            <p:nvPr/>
          </p:nvSpPr>
          <p:spPr bwMode="auto">
            <a:xfrm>
              <a:off x="1171059" y="4009569"/>
              <a:ext cx="80093" cy="250547"/>
            </a:xfrm>
            <a:custGeom>
              <a:avLst/>
              <a:gdLst>
                <a:gd name="T0" fmla="*/ 33 w 33"/>
                <a:gd name="T1" fmla="*/ 103 h 103"/>
                <a:gd name="T2" fmla="*/ 25 w 33"/>
                <a:gd name="T3" fmla="*/ 52 h 103"/>
                <a:gd name="T4" fmla="*/ 33 w 33"/>
                <a:gd name="T5" fmla="*/ 0 h 103"/>
                <a:gd name="T6" fmla="*/ 33 w 33"/>
                <a:gd name="T7" fmla="*/ 103 h 103"/>
              </a:gdLst>
              <a:ahLst/>
              <a:cxnLst>
                <a:cxn ang="0">
                  <a:pos x="T0" y="T1"/>
                </a:cxn>
                <a:cxn ang="0">
                  <a:pos x="T2" y="T3"/>
                </a:cxn>
                <a:cxn ang="0">
                  <a:pos x="T4" y="T5"/>
                </a:cxn>
                <a:cxn ang="0">
                  <a:pos x="T6" y="T7"/>
                </a:cxn>
              </a:cxnLst>
              <a:rect l="0" t="0" r="r" b="b"/>
              <a:pathLst>
                <a:path w="33" h="103">
                  <a:moveTo>
                    <a:pt x="33" y="103"/>
                  </a:moveTo>
                  <a:cubicBezTo>
                    <a:pt x="33" y="103"/>
                    <a:pt x="25" y="92"/>
                    <a:pt x="25" y="52"/>
                  </a:cubicBezTo>
                  <a:cubicBezTo>
                    <a:pt x="26" y="14"/>
                    <a:pt x="33" y="0"/>
                    <a:pt x="33" y="0"/>
                  </a:cubicBezTo>
                  <a:cubicBezTo>
                    <a:pt x="0" y="51"/>
                    <a:pt x="21" y="88"/>
                    <a:pt x="33" y="1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3" name="Freeform 163"/>
            <p:cNvSpPr/>
            <p:nvPr/>
          </p:nvSpPr>
          <p:spPr bwMode="auto">
            <a:xfrm>
              <a:off x="1363076" y="4393603"/>
              <a:ext cx="67771" cy="167373"/>
            </a:xfrm>
            <a:custGeom>
              <a:avLst/>
              <a:gdLst>
                <a:gd name="T0" fmla="*/ 22 w 28"/>
                <a:gd name="T1" fmla="*/ 69 h 69"/>
                <a:gd name="T2" fmla="*/ 13 w 28"/>
                <a:gd name="T3" fmla="*/ 41 h 69"/>
                <a:gd name="T4" fmla="*/ 0 w 28"/>
                <a:gd name="T5" fmla="*/ 4 h 69"/>
                <a:gd name="T6" fmla="*/ 7 w 28"/>
                <a:gd name="T7" fmla="*/ 0 h 69"/>
                <a:gd name="T8" fmla="*/ 20 w 28"/>
                <a:gd name="T9" fmla="*/ 40 h 69"/>
                <a:gd name="T10" fmla="*/ 28 w 28"/>
                <a:gd name="T11" fmla="*/ 66 h 69"/>
                <a:gd name="T12" fmla="*/ 22 w 28"/>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8" h="69">
                  <a:moveTo>
                    <a:pt x="22" y="69"/>
                  </a:moveTo>
                  <a:cubicBezTo>
                    <a:pt x="15" y="59"/>
                    <a:pt x="14" y="50"/>
                    <a:pt x="13" y="41"/>
                  </a:cubicBezTo>
                  <a:cubicBezTo>
                    <a:pt x="12" y="30"/>
                    <a:pt x="10" y="19"/>
                    <a:pt x="0" y="4"/>
                  </a:cubicBezTo>
                  <a:cubicBezTo>
                    <a:pt x="7" y="0"/>
                    <a:pt x="7" y="0"/>
                    <a:pt x="7" y="0"/>
                  </a:cubicBezTo>
                  <a:cubicBezTo>
                    <a:pt x="17" y="16"/>
                    <a:pt x="19" y="29"/>
                    <a:pt x="20" y="40"/>
                  </a:cubicBezTo>
                  <a:cubicBezTo>
                    <a:pt x="21" y="49"/>
                    <a:pt x="22" y="57"/>
                    <a:pt x="28" y="66"/>
                  </a:cubicBezTo>
                  <a:lnTo>
                    <a:pt x="22" y="69"/>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04" name="Freeform 164"/>
            <p:cNvSpPr/>
            <p:nvPr/>
          </p:nvSpPr>
          <p:spPr bwMode="auto">
            <a:xfrm>
              <a:off x="1256286" y="4167701"/>
              <a:ext cx="223849" cy="305995"/>
            </a:xfrm>
            <a:custGeom>
              <a:avLst/>
              <a:gdLst>
                <a:gd name="T0" fmla="*/ 61 w 92"/>
                <a:gd name="T1" fmla="*/ 126 h 126"/>
                <a:gd name="T2" fmla="*/ 49 w 92"/>
                <a:gd name="T3" fmla="*/ 0 h 126"/>
                <a:gd name="T4" fmla="*/ 61 w 92"/>
                <a:gd name="T5" fmla="*/ 126 h 126"/>
              </a:gdLst>
              <a:ahLst/>
              <a:cxnLst>
                <a:cxn ang="0">
                  <a:pos x="T0" y="T1"/>
                </a:cxn>
                <a:cxn ang="0">
                  <a:pos x="T2" y="T3"/>
                </a:cxn>
                <a:cxn ang="0">
                  <a:pos x="T4" y="T5"/>
                </a:cxn>
              </a:cxnLst>
              <a:rect l="0" t="0" r="r" b="b"/>
              <a:pathLst>
                <a:path w="92" h="126">
                  <a:moveTo>
                    <a:pt x="61" y="126"/>
                  </a:moveTo>
                  <a:cubicBezTo>
                    <a:pt x="61" y="126"/>
                    <a:pt x="0" y="81"/>
                    <a:pt x="49" y="0"/>
                  </a:cubicBezTo>
                  <a:cubicBezTo>
                    <a:pt x="49" y="0"/>
                    <a:pt x="92" y="42"/>
                    <a:pt x="61" y="12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05" name="Freeform 165"/>
            <p:cNvSpPr/>
            <p:nvPr/>
          </p:nvSpPr>
          <p:spPr bwMode="auto">
            <a:xfrm>
              <a:off x="1306601" y="4196452"/>
              <a:ext cx="90361" cy="248493"/>
            </a:xfrm>
            <a:custGeom>
              <a:avLst/>
              <a:gdLst>
                <a:gd name="T0" fmla="*/ 37 w 37"/>
                <a:gd name="T1" fmla="*/ 102 h 102"/>
                <a:gd name="T2" fmla="*/ 26 w 37"/>
                <a:gd name="T3" fmla="*/ 52 h 102"/>
                <a:gd name="T4" fmla="*/ 29 w 37"/>
                <a:gd name="T5" fmla="*/ 0 h 102"/>
                <a:gd name="T6" fmla="*/ 37 w 37"/>
                <a:gd name="T7" fmla="*/ 102 h 102"/>
              </a:gdLst>
              <a:ahLst/>
              <a:cxnLst>
                <a:cxn ang="0">
                  <a:pos x="T0" y="T1"/>
                </a:cxn>
                <a:cxn ang="0">
                  <a:pos x="T2" y="T3"/>
                </a:cxn>
                <a:cxn ang="0">
                  <a:pos x="T4" y="T5"/>
                </a:cxn>
                <a:cxn ang="0">
                  <a:pos x="T6" y="T7"/>
                </a:cxn>
              </a:cxnLst>
              <a:rect l="0" t="0" r="r" b="b"/>
              <a:pathLst>
                <a:path w="37" h="102">
                  <a:moveTo>
                    <a:pt x="37" y="102"/>
                  </a:moveTo>
                  <a:cubicBezTo>
                    <a:pt x="37" y="102"/>
                    <a:pt x="29" y="92"/>
                    <a:pt x="26" y="52"/>
                  </a:cubicBezTo>
                  <a:cubicBezTo>
                    <a:pt x="23" y="14"/>
                    <a:pt x="29" y="0"/>
                    <a:pt x="29" y="0"/>
                  </a:cubicBezTo>
                  <a:cubicBezTo>
                    <a:pt x="0" y="54"/>
                    <a:pt x="24" y="89"/>
                    <a:pt x="37" y="10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6" name="Freeform 166"/>
            <p:cNvSpPr/>
            <p:nvPr/>
          </p:nvSpPr>
          <p:spPr bwMode="auto">
            <a:xfrm>
              <a:off x="1526343" y="4551735"/>
              <a:ext cx="82146" cy="163266"/>
            </a:xfrm>
            <a:custGeom>
              <a:avLst/>
              <a:gdLst>
                <a:gd name="T0" fmla="*/ 28 w 34"/>
                <a:gd name="T1" fmla="*/ 67 h 67"/>
                <a:gd name="T2" fmla="*/ 16 w 34"/>
                <a:gd name="T3" fmla="*/ 40 h 67"/>
                <a:gd name="T4" fmla="*/ 0 w 34"/>
                <a:gd name="T5" fmla="*/ 5 h 67"/>
                <a:gd name="T6" fmla="*/ 5 w 34"/>
                <a:gd name="T7" fmla="*/ 0 h 67"/>
                <a:gd name="T8" fmla="*/ 24 w 34"/>
                <a:gd name="T9" fmla="*/ 38 h 67"/>
                <a:gd name="T10" fmla="*/ 34 w 34"/>
                <a:gd name="T11" fmla="*/ 63 h 67"/>
                <a:gd name="T12" fmla="*/ 28 w 34"/>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4" h="67">
                  <a:moveTo>
                    <a:pt x="28" y="67"/>
                  </a:moveTo>
                  <a:cubicBezTo>
                    <a:pt x="21" y="58"/>
                    <a:pt x="19" y="49"/>
                    <a:pt x="16" y="40"/>
                  </a:cubicBezTo>
                  <a:cubicBezTo>
                    <a:pt x="14" y="29"/>
                    <a:pt x="11" y="19"/>
                    <a:pt x="0" y="5"/>
                  </a:cubicBezTo>
                  <a:cubicBezTo>
                    <a:pt x="5" y="0"/>
                    <a:pt x="5" y="0"/>
                    <a:pt x="5" y="0"/>
                  </a:cubicBezTo>
                  <a:cubicBezTo>
                    <a:pt x="18" y="15"/>
                    <a:pt x="21" y="27"/>
                    <a:pt x="24" y="38"/>
                  </a:cubicBezTo>
                  <a:cubicBezTo>
                    <a:pt x="26" y="47"/>
                    <a:pt x="28" y="54"/>
                    <a:pt x="34" y="63"/>
                  </a:cubicBezTo>
                  <a:lnTo>
                    <a:pt x="28" y="67"/>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07" name="Freeform 167"/>
            <p:cNvSpPr/>
            <p:nvPr/>
          </p:nvSpPr>
          <p:spPr bwMode="auto">
            <a:xfrm>
              <a:off x="1411338" y="4327886"/>
              <a:ext cx="214608" cy="301888"/>
            </a:xfrm>
            <a:custGeom>
              <a:avLst/>
              <a:gdLst>
                <a:gd name="T0" fmla="*/ 67 w 88"/>
                <a:gd name="T1" fmla="*/ 124 h 124"/>
                <a:gd name="T2" fmla="*/ 39 w 88"/>
                <a:gd name="T3" fmla="*/ 0 h 124"/>
                <a:gd name="T4" fmla="*/ 67 w 88"/>
                <a:gd name="T5" fmla="*/ 124 h 124"/>
              </a:gdLst>
              <a:ahLst/>
              <a:cxnLst>
                <a:cxn ang="0">
                  <a:pos x="T0" y="T1"/>
                </a:cxn>
                <a:cxn ang="0">
                  <a:pos x="T2" y="T3"/>
                </a:cxn>
                <a:cxn ang="0">
                  <a:pos x="T4" y="T5"/>
                </a:cxn>
              </a:cxnLst>
              <a:rect l="0" t="0" r="r" b="b"/>
              <a:pathLst>
                <a:path w="88" h="124">
                  <a:moveTo>
                    <a:pt x="67" y="124"/>
                  </a:moveTo>
                  <a:cubicBezTo>
                    <a:pt x="67" y="124"/>
                    <a:pt x="0" y="86"/>
                    <a:pt x="39" y="0"/>
                  </a:cubicBezTo>
                  <a:cubicBezTo>
                    <a:pt x="39" y="0"/>
                    <a:pt x="88" y="37"/>
                    <a:pt x="67" y="12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08" name="Freeform 168"/>
            <p:cNvSpPr/>
            <p:nvPr/>
          </p:nvSpPr>
          <p:spPr bwMode="auto">
            <a:xfrm>
              <a:off x="1460626" y="4356637"/>
              <a:ext cx="101657" cy="243358"/>
            </a:xfrm>
            <a:custGeom>
              <a:avLst/>
              <a:gdLst>
                <a:gd name="T0" fmla="*/ 42 w 42"/>
                <a:gd name="T1" fmla="*/ 100 h 100"/>
                <a:gd name="T2" fmla="*/ 25 w 42"/>
                <a:gd name="T3" fmla="*/ 52 h 100"/>
                <a:gd name="T4" fmla="*/ 22 w 42"/>
                <a:gd name="T5" fmla="*/ 0 h 100"/>
                <a:gd name="T6" fmla="*/ 42 w 42"/>
                <a:gd name="T7" fmla="*/ 100 h 100"/>
              </a:gdLst>
              <a:ahLst/>
              <a:cxnLst>
                <a:cxn ang="0">
                  <a:pos x="T0" y="T1"/>
                </a:cxn>
                <a:cxn ang="0">
                  <a:pos x="T2" y="T3"/>
                </a:cxn>
                <a:cxn ang="0">
                  <a:pos x="T4" y="T5"/>
                </a:cxn>
                <a:cxn ang="0">
                  <a:pos x="T6" y="T7"/>
                </a:cxn>
              </a:cxnLst>
              <a:rect l="0" t="0" r="r" b="b"/>
              <a:pathLst>
                <a:path w="42" h="100">
                  <a:moveTo>
                    <a:pt x="42" y="100"/>
                  </a:moveTo>
                  <a:cubicBezTo>
                    <a:pt x="42" y="100"/>
                    <a:pt x="33" y="91"/>
                    <a:pt x="25" y="52"/>
                  </a:cubicBezTo>
                  <a:cubicBezTo>
                    <a:pt x="18" y="15"/>
                    <a:pt x="22" y="0"/>
                    <a:pt x="22" y="0"/>
                  </a:cubicBezTo>
                  <a:cubicBezTo>
                    <a:pt x="0" y="57"/>
                    <a:pt x="28" y="89"/>
                    <a:pt x="42" y="10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9" name="Freeform 169"/>
            <p:cNvSpPr/>
            <p:nvPr/>
          </p:nvSpPr>
          <p:spPr bwMode="auto">
            <a:xfrm>
              <a:off x="1711172" y="4704733"/>
              <a:ext cx="92415" cy="158132"/>
            </a:xfrm>
            <a:custGeom>
              <a:avLst/>
              <a:gdLst>
                <a:gd name="T0" fmla="*/ 33 w 38"/>
                <a:gd name="T1" fmla="*/ 65 h 65"/>
                <a:gd name="T2" fmla="*/ 19 w 38"/>
                <a:gd name="T3" fmla="*/ 39 h 65"/>
                <a:gd name="T4" fmla="*/ 0 w 38"/>
                <a:gd name="T5" fmla="*/ 5 h 65"/>
                <a:gd name="T6" fmla="*/ 5 w 38"/>
                <a:gd name="T7" fmla="*/ 0 h 65"/>
                <a:gd name="T8" fmla="*/ 26 w 38"/>
                <a:gd name="T9" fmla="*/ 36 h 65"/>
                <a:gd name="T10" fmla="*/ 38 w 38"/>
                <a:gd name="T11" fmla="*/ 60 h 65"/>
                <a:gd name="T12" fmla="*/ 33 w 38"/>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38" h="65">
                  <a:moveTo>
                    <a:pt x="33" y="65"/>
                  </a:moveTo>
                  <a:cubicBezTo>
                    <a:pt x="25" y="56"/>
                    <a:pt x="22" y="48"/>
                    <a:pt x="19" y="39"/>
                  </a:cubicBezTo>
                  <a:cubicBezTo>
                    <a:pt x="15" y="28"/>
                    <a:pt x="12" y="18"/>
                    <a:pt x="0" y="5"/>
                  </a:cubicBezTo>
                  <a:cubicBezTo>
                    <a:pt x="5" y="0"/>
                    <a:pt x="5" y="0"/>
                    <a:pt x="5" y="0"/>
                  </a:cubicBezTo>
                  <a:cubicBezTo>
                    <a:pt x="19" y="14"/>
                    <a:pt x="22" y="26"/>
                    <a:pt x="26" y="36"/>
                  </a:cubicBezTo>
                  <a:cubicBezTo>
                    <a:pt x="29" y="45"/>
                    <a:pt x="31" y="53"/>
                    <a:pt x="38" y="60"/>
                  </a:cubicBezTo>
                  <a:lnTo>
                    <a:pt x="33" y="65"/>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10" name="Freeform 170"/>
            <p:cNvSpPr/>
            <p:nvPr/>
          </p:nvSpPr>
          <p:spPr bwMode="auto">
            <a:xfrm>
              <a:off x="1596167" y="4483964"/>
              <a:ext cx="204340" cy="293673"/>
            </a:xfrm>
            <a:custGeom>
              <a:avLst/>
              <a:gdLst>
                <a:gd name="T0" fmla="*/ 69 w 84"/>
                <a:gd name="T1" fmla="*/ 121 h 121"/>
                <a:gd name="T2" fmla="*/ 33 w 84"/>
                <a:gd name="T3" fmla="*/ 0 h 121"/>
                <a:gd name="T4" fmla="*/ 69 w 84"/>
                <a:gd name="T5" fmla="*/ 121 h 121"/>
              </a:gdLst>
              <a:ahLst/>
              <a:cxnLst>
                <a:cxn ang="0">
                  <a:pos x="T0" y="T1"/>
                </a:cxn>
                <a:cxn ang="0">
                  <a:pos x="T2" y="T3"/>
                </a:cxn>
                <a:cxn ang="0">
                  <a:pos x="T4" y="T5"/>
                </a:cxn>
              </a:cxnLst>
              <a:rect l="0" t="0" r="r" b="b"/>
              <a:pathLst>
                <a:path w="84" h="121">
                  <a:moveTo>
                    <a:pt x="69" y="121"/>
                  </a:moveTo>
                  <a:cubicBezTo>
                    <a:pt x="69" y="121"/>
                    <a:pt x="0" y="88"/>
                    <a:pt x="33" y="0"/>
                  </a:cubicBezTo>
                  <a:cubicBezTo>
                    <a:pt x="33" y="0"/>
                    <a:pt x="84" y="33"/>
                    <a:pt x="69" y="121"/>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11" name="Freeform 171"/>
            <p:cNvSpPr/>
            <p:nvPr/>
          </p:nvSpPr>
          <p:spPr bwMode="auto">
            <a:xfrm>
              <a:off x="1640321" y="4510662"/>
              <a:ext cx="111925" cy="240278"/>
            </a:xfrm>
            <a:custGeom>
              <a:avLst/>
              <a:gdLst>
                <a:gd name="T0" fmla="*/ 46 w 46"/>
                <a:gd name="T1" fmla="*/ 99 h 99"/>
                <a:gd name="T2" fmla="*/ 25 w 46"/>
                <a:gd name="T3" fmla="*/ 52 h 99"/>
                <a:gd name="T4" fmla="*/ 18 w 46"/>
                <a:gd name="T5" fmla="*/ 0 h 99"/>
                <a:gd name="T6" fmla="*/ 46 w 46"/>
                <a:gd name="T7" fmla="*/ 99 h 99"/>
              </a:gdLst>
              <a:ahLst/>
              <a:cxnLst>
                <a:cxn ang="0">
                  <a:pos x="T0" y="T1"/>
                </a:cxn>
                <a:cxn ang="0">
                  <a:pos x="T2" y="T3"/>
                </a:cxn>
                <a:cxn ang="0">
                  <a:pos x="T4" y="T5"/>
                </a:cxn>
                <a:cxn ang="0">
                  <a:pos x="T6" y="T7"/>
                </a:cxn>
              </a:cxnLst>
              <a:rect l="0" t="0" r="r" b="b"/>
              <a:pathLst>
                <a:path w="46" h="99">
                  <a:moveTo>
                    <a:pt x="46" y="99"/>
                  </a:moveTo>
                  <a:cubicBezTo>
                    <a:pt x="46" y="99"/>
                    <a:pt x="35" y="91"/>
                    <a:pt x="25" y="52"/>
                  </a:cubicBezTo>
                  <a:cubicBezTo>
                    <a:pt x="15" y="15"/>
                    <a:pt x="18" y="0"/>
                    <a:pt x="18" y="0"/>
                  </a:cubicBezTo>
                  <a:cubicBezTo>
                    <a:pt x="0" y="58"/>
                    <a:pt x="30" y="88"/>
                    <a:pt x="46" y="9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12" name="Freeform 172"/>
            <p:cNvSpPr/>
            <p:nvPr/>
          </p:nvSpPr>
          <p:spPr bwMode="auto">
            <a:xfrm>
              <a:off x="742871" y="3318512"/>
              <a:ext cx="111925" cy="158132"/>
            </a:xfrm>
            <a:custGeom>
              <a:avLst/>
              <a:gdLst>
                <a:gd name="T0" fmla="*/ 39 w 46"/>
                <a:gd name="T1" fmla="*/ 65 h 65"/>
                <a:gd name="T2" fmla="*/ 22 w 46"/>
                <a:gd name="T3" fmla="*/ 40 h 65"/>
                <a:gd name="T4" fmla="*/ 0 w 46"/>
                <a:gd name="T5" fmla="*/ 3 h 65"/>
                <a:gd name="T6" fmla="*/ 7 w 46"/>
                <a:gd name="T7" fmla="*/ 0 h 65"/>
                <a:gd name="T8" fmla="*/ 28 w 46"/>
                <a:gd name="T9" fmla="*/ 35 h 65"/>
                <a:gd name="T10" fmla="*/ 46 w 46"/>
                <a:gd name="T11" fmla="*/ 62 h 65"/>
                <a:gd name="T12" fmla="*/ 39 w 46"/>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6" h="65">
                  <a:moveTo>
                    <a:pt x="39" y="65"/>
                  </a:moveTo>
                  <a:cubicBezTo>
                    <a:pt x="34" y="53"/>
                    <a:pt x="28" y="47"/>
                    <a:pt x="22" y="40"/>
                  </a:cubicBezTo>
                  <a:cubicBezTo>
                    <a:pt x="15" y="31"/>
                    <a:pt x="7" y="22"/>
                    <a:pt x="0" y="3"/>
                  </a:cubicBezTo>
                  <a:cubicBezTo>
                    <a:pt x="7" y="0"/>
                    <a:pt x="7" y="0"/>
                    <a:pt x="7" y="0"/>
                  </a:cubicBezTo>
                  <a:cubicBezTo>
                    <a:pt x="13" y="18"/>
                    <a:pt x="21" y="26"/>
                    <a:pt x="28" y="35"/>
                  </a:cubicBezTo>
                  <a:cubicBezTo>
                    <a:pt x="34" y="42"/>
                    <a:pt x="41" y="50"/>
                    <a:pt x="46" y="62"/>
                  </a:cubicBezTo>
                  <a:lnTo>
                    <a:pt x="39" y="65"/>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13" name="Freeform 173"/>
            <p:cNvSpPr/>
            <p:nvPr/>
          </p:nvSpPr>
          <p:spPr bwMode="auto">
            <a:xfrm>
              <a:off x="604249" y="3112119"/>
              <a:ext cx="179696" cy="264922"/>
            </a:xfrm>
            <a:custGeom>
              <a:avLst/>
              <a:gdLst>
                <a:gd name="T0" fmla="*/ 74 w 74"/>
                <a:gd name="T1" fmla="*/ 109 h 109"/>
                <a:gd name="T2" fmla="*/ 10 w 74"/>
                <a:gd name="T3" fmla="*/ 0 h 109"/>
                <a:gd name="T4" fmla="*/ 74 w 74"/>
                <a:gd name="T5" fmla="*/ 109 h 109"/>
              </a:gdLst>
              <a:ahLst/>
              <a:cxnLst>
                <a:cxn ang="0">
                  <a:pos x="T0" y="T1"/>
                </a:cxn>
                <a:cxn ang="0">
                  <a:pos x="T2" y="T3"/>
                </a:cxn>
                <a:cxn ang="0">
                  <a:pos x="T4" y="T5"/>
                </a:cxn>
              </a:cxnLst>
              <a:rect l="0" t="0" r="r" b="b"/>
              <a:pathLst>
                <a:path w="74" h="109">
                  <a:moveTo>
                    <a:pt x="74" y="109"/>
                  </a:moveTo>
                  <a:cubicBezTo>
                    <a:pt x="74" y="109"/>
                    <a:pt x="0" y="94"/>
                    <a:pt x="10" y="0"/>
                  </a:cubicBezTo>
                  <a:cubicBezTo>
                    <a:pt x="10" y="0"/>
                    <a:pt x="67" y="20"/>
                    <a:pt x="74" y="10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14" name="Freeform 174"/>
            <p:cNvSpPr/>
            <p:nvPr/>
          </p:nvSpPr>
          <p:spPr bwMode="auto">
            <a:xfrm>
              <a:off x="636080" y="3138817"/>
              <a:ext cx="131434" cy="216661"/>
            </a:xfrm>
            <a:custGeom>
              <a:avLst/>
              <a:gdLst>
                <a:gd name="T0" fmla="*/ 54 w 54"/>
                <a:gd name="T1" fmla="*/ 89 h 89"/>
                <a:gd name="T2" fmla="*/ 22 w 54"/>
                <a:gd name="T3" fmla="*/ 48 h 89"/>
                <a:gd name="T4" fmla="*/ 3 w 54"/>
                <a:gd name="T5" fmla="*/ 0 h 89"/>
                <a:gd name="T6" fmla="*/ 54 w 54"/>
                <a:gd name="T7" fmla="*/ 89 h 89"/>
              </a:gdLst>
              <a:ahLst/>
              <a:cxnLst>
                <a:cxn ang="0">
                  <a:pos x="T0" y="T1"/>
                </a:cxn>
                <a:cxn ang="0">
                  <a:pos x="T2" y="T3"/>
                </a:cxn>
                <a:cxn ang="0">
                  <a:pos x="T4" y="T5"/>
                </a:cxn>
                <a:cxn ang="0">
                  <a:pos x="T6" y="T7"/>
                </a:cxn>
              </a:cxnLst>
              <a:rect l="0" t="0" r="r" b="b"/>
              <a:pathLst>
                <a:path w="54" h="89">
                  <a:moveTo>
                    <a:pt x="54" y="89"/>
                  </a:moveTo>
                  <a:cubicBezTo>
                    <a:pt x="54" y="89"/>
                    <a:pt x="42" y="84"/>
                    <a:pt x="22" y="48"/>
                  </a:cubicBezTo>
                  <a:cubicBezTo>
                    <a:pt x="4" y="15"/>
                    <a:pt x="3" y="0"/>
                    <a:pt x="3" y="0"/>
                  </a:cubicBezTo>
                  <a:cubicBezTo>
                    <a:pt x="0" y="60"/>
                    <a:pt x="36" y="82"/>
                    <a:pt x="54" y="8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15" name="Freeform 175"/>
            <p:cNvSpPr/>
            <p:nvPr/>
          </p:nvSpPr>
          <p:spPr bwMode="auto">
            <a:xfrm>
              <a:off x="794212" y="3554683"/>
              <a:ext cx="123220" cy="147864"/>
            </a:xfrm>
            <a:custGeom>
              <a:avLst/>
              <a:gdLst>
                <a:gd name="T0" fmla="*/ 45 w 51"/>
                <a:gd name="T1" fmla="*/ 61 h 61"/>
                <a:gd name="T2" fmla="*/ 26 w 51"/>
                <a:gd name="T3" fmla="*/ 38 h 61"/>
                <a:gd name="T4" fmla="*/ 0 w 51"/>
                <a:gd name="T5" fmla="*/ 3 h 61"/>
                <a:gd name="T6" fmla="*/ 7 w 51"/>
                <a:gd name="T7" fmla="*/ 0 h 61"/>
                <a:gd name="T8" fmla="*/ 31 w 51"/>
                <a:gd name="T9" fmla="*/ 32 h 61"/>
                <a:gd name="T10" fmla="*/ 51 w 51"/>
                <a:gd name="T11" fmla="*/ 58 h 61"/>
                <a:gd name="T12" fmla="*/ 45 w 51"/>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51" h="61">
                  <a:moveTo>
                    <a:pt x="45" y="61"/>
                  </a:moveTo>
                  <a:cubicBezTo>
                    <a:pt x="39" y="50"/>
                    <a:pt x="33" y="44"/>
                    <a:pt x="26" y="38"/>
                  </a:cubicBezTo>
                  <a:cubicBezTo>
                    <a:pt x="18" y="30"/>
                    <a:pt x="9" y="21"/>
                    <a:pt x="0" y="3"/>
                  </a:cubicBezTo>
                  <a:cubicBezTo>
                    <a:pt x="7" y="0"/>
                    <a:pt x="7" y="0"/>
                    <a:pt x="7" y="0"/>
                  </a:cubicBezTo>
                  <a:cubicBezTo>
                    <a:pt x="15" y="17"/>
                    <a:pt x="23" y="25"/>
                    <a:pt x="31" y="32"/>
                  </a:cubicBezTo>
                  <a:cubicBezTo>
                    <a:pt x="38" y="39"/>
                    <a:pt x="45" y="46"/>
                    <a:pt x="51" y="58"/>
                  </a:cubicBezTo>
                  <a:lnTo>
                    <a:pt x="45" y="61"/>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16" name="Freeform 176"/>
            <p:cNvSpPr/>
            <p:nvPr/>
          </p:nvSpPr>
          <p:spPr bwMode="auto">
            <a:xfrm>
              <a:off x="657644" y="3362666"/>
              <a:ext cx="184829" cy="247466"/>
            </a:xfrm>
            <a:custGeom>
              <a:avLst/>
              <a:gdLst>
                <a:gd name="T0" fmla="*/ 76 w 76"/>
                <a:gd name="T1" fmla="*/ 102 h 102"/>
                <a:gd name="T2" fmla="*/ 1 w 76"/>
                <a:gd name="T3" fmla="*/ 0 h 102"/>
                <a:gd name="T4" fmla="*/ 76 w 76"/>
                <a:gd name="T5" fmla="*/ 102 h 102"/>
              </a:gdLst>
              <a:ahLst/>
              <a:cxnLst>
                <a:cxn ang="0">
                  <a:pos x="T0" y="T1"/>
                </a:cxn>
                <a:cxn ang="0">
                  <a:pos x="T2" y="T3"/>
                </a:cxn>
                <a:cxn ang="0">
                  <a:pos x="T4" y="T5"/>
                </a:cxn>
              </a:cxnLst>
              <a:rect l="0" t="0" r="r" b="b"/>
              <a:pathLst>
                <a:path w="76" h="102">
                  <a:moveTo>
                    <a:pt x="76" y="102"/>
                  </a:moveTo>
                  <a:cubicBezTo>
                    <a:pt x="76" y="102"/>
                    <a:pt x="0" y="94"/>
                    <a:pt x="1" y="0"/>
                  </a:cubicBezTo>
                  <a:cubicBezTo>
                    <a:pt x="1" y="0"/>
                    <a:pt x="60" y="14"/>
                    <a:pt x="76" y="102"/>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17" name="Freeform 177"/>
            <p:cNvSpPr/>
            <p:nvPr/>
          </p:nvSpPr>
          <p:spPr bwMode="auto">
            <a:xfrm>
              <a:off x="677154" y="3384229"/>
              <a:ext cx="143756" cy="204339"/>
            </a:xfrm>
            <a:custGeom>
              <a:avLst/>
              <a:gdLst>
                <a:gd name="T0" fmla="*/ 59 w 59"/>
                <a:gd name="T1" fmla="*/ 84 h 84"/>
                <a:gd name="T2" fmla="*/ 24 w 59"/>
                <a:gd name="T3" fmla="*/ 47 h 84"/>
                <a:gd name="T4" fmla="*/ 0 w 59"/>
                <a:gd name="T5" fmla="*/ 0 h 84"/>
                <a:gd name="T6" fmla="*/ 59 w 59"/>
                <a:gd name="T7" fmla="*/ 84 h 84"/>
              </a:gdLst>
              <a:ahLst/>
              <a:cxnLst>
                <a:cxn ang="0">
                  <a:pos x="T0" y="T1"/>
                </a:cxn>
                <a:cxn ang="0">
                  <a:pos x="T2" y="T3"/>
                </a:cxn>
                <a:cxn ang="0">
                  <a:pos x="T4" y="T5"/>
                </a:cxn>
                <a:cxn ang="0">
                  <a:pos x="T6" y="T7"/>
                </a:cxn>
              </a:cxnLst>
              <a:rect l="0" t="0" r="r" b="b"/>
              <a:pathLst>
                <a:path w="59" h="84">
                  <a:moveTo>
                    <a:pt x="59" y="84"/>
                  </a:moveTo>
                  <a:cubicBezTo>
                    <a:pt x="59" y="84"/>
                    <a:pt x="47" y="80"/>
                    <a:pt x="24" y="47"/>
                  </a:cubicBezTo>
                  <a:cubicBezTo>
                    <a:pt x="2" y="16"/>
                    <a:pt x="0" y="0"/>
                    <a:pt x="0" y="0"/>
                  </a:cubicBezTo>
                  <a:cubicBezTo>
                    <a:pt x="3" y="61"/>
                    <a:pt x="41" y="79"/>
                    <a:pt x="59" y="8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18" name="Freeform 178"/>
            <p:cNvSpPr/>
            <p:nvPr/>
          </p:nvSpPr>
          <p:spPr bwMode="auto">
            <a:xfrm>
              <a:off x="876359" y="3792907"/>
              <a:ext cx="133488" cy="140675"/>
            </a:xfrm>
            <a:custGeom>
              <a:avLst/>
              <a:gdLst>
                <a:gd name="T0" fmla="*/ 49 w 55"/>
                <a:gd name="T1" fmla="*/ 58 h 58"/>
                <a:gd name="T2" fmla="*/ 29 w 55"/>
                <a:gd name="T3" fmla="*/ 36 h 58"/>
                <a:gd name="T4" fmla="*/ 0 w 55"/>
                <a:gd name="T5" fmla="*/ 4 h 58"/>
                <a:gd name="T6" fmla="*/ 7 w 55"/>
                <a:gd name="T7" fmla="*/ 0 h 58"/>
                <a:gd name="T8" fmla="*/ 33 w 55"/>
                <a:gd name="T9" fmla="*/ 30 h 58"/>
                <a:gd name="T10" fmla="*/ 55 w 55"/>
                <a:gd name="T11" fmla="*/ 55 h 58"/>
                <a:gd name="T12" fmla="*/ 49 w 55"/>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55" h="58">
                  <a:moveTo>
                    <a:pt x="49" y="58"/>
                  </a:moveTo>
                  <a:cubicBezTo>
                    <a:pt x="43" y="48"/>
                    <a:pt x="36" y="42"/>
                    <a:pt x="29" y="36"/>
                  </a:cubicBezTo>
                  <a:cubicBezTo>
                    <a:pt x="20" y="29"/>
                    <a:pt x="10" y="21"/>
                    <a:pt x="0" y="4"/>
                  </a:cubicBezTo>
                  <a:cubicBezTo>
                    <a:pt x="7" y="0"/>
                    <a:pt x="7" y="0"/>
                    <a:pt x="7" y="0"/>
                  </a:cubicBezTo>
                  <a:cubicBezTo>
                    <a:pt x="16" y="16"/>
                    <a:pt x="25" y="23"/>
                    <a:pt x="33" y="30"/>
                  </a:cubicBezTo>
                  <a:cubicBezTo>
                    <a:pt x="41" y="37"/>
                    <a:pt x="48" y="43"/>
                    <a:pt x="55" y="55"/>
                  </a:cubicBezTo>
                  <a:lnTo>
                    <a:pt x="49" y="58"/>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19" name="Freeform 179"/>
            <p:cNvSpPr/>
            <p:nvPr/>
          </p:nvSpPr>
          <p:spPr bwMode="auto">
            <a:xfrm>
              <a:off x="730549" y="3610131"/>
              <a:ext cx="197151" cy="236171"/>
            </a:xfrm>
            <a:custGeom>
              <a:avLst/>
              <a:gdLst>
                <a:gd name="T0" fmla="*/ 81 w 81"/>
                <a:gd name="T1" fmla="*/ 97 h 97"/>
                <a:gd name="T2" fmla="*/ 0 w 81"/>
                <a:gd name="T3" fmla="*/ 0 h 97"/>
                <a:gd name="T4" fmla="*/ 81 w 81"/>
                <a:gd name="T5" fmla="*/ 97 h 97"/>
              </a:gdLst>
              <a:ahLst/>
              <a:cxnLst>
                <a:cxn ang="0">
                  <a:pos x="T0" y="T1"/>
                </a:cxn>
                <a:cxn ang="0">
                  <a:pos x="T2" y="T3"/>
                </a:cxn>
                <a:cxn ang="0">
                  <a:pos x="T4" y="T5"/>
                </a:cxn>
              </a:cxnLst>
              <a:rect l="0" t="0" r="r" b="b"/>
              <a:pathLst>
                <a:path w="81" h="97">
                  <a:moveTo>
                    <a:pt x="81" y="97"/>
                  </a:moveTo>
                  <a:cubicBezTo>
                    <a:pt x="81" y="97"/>
                    <a:pt x="5" y="94"/>
                    <a:pt x="0" y="0"/>
                  </a:cubicBezTo>
                  <a:cubicBezTo>
                    <a:pt x="0" y="0"/>
                    <a:pt x="60" y="10"/>
                    <a:pt x="81" y="9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0" name="Freeform 180"/>
            <p:cNvSpPr/>
            <p:nvPr/>
          </p:nvSpPr>
          <p:spPr bwMode="auto">
            <a:xfrm>
              <a:off x="748005" y="3632722"/>
              <a:ext cx="158132" cy="194071"/>
            </a:xfrm>
            <a:custGeom>
              <a:avLst/>
              <a:gdLst>
                <a:gd name="T0" fmla="*/ 65 w 65"/>
                <a:gd name="T1" fmla="*/ 80 h 80"/>
                <a:gd name="T2" fmla="*/ 27 w 65"/>
                <a:gd name="T3" fmla="*/ 45 h 80"/>
                <a:gd name="T4" fmla="*/ 0 w 65"/>
                <a:gd name="T5" fmla="*/ 0 h 80"/>
                <a:gd name="T6" fmla="*/ 65 w 65"/>
                <a:gd name="T7" fmla="*/ 80 h 80"/>
              </a:gdLst>
              <a:ahLst/>
              <a:cxnLst>
                <a:cxn ang="0">
                  <a:pos x="T0" y="T1"/>
                </a:cxn>
                <a:cxn ang="0">
                  <a:pos x="T2" y="T3"/>
                </a:cxn>
                <a:cxn ang="0">
                  <a:pos x="T4" y="T5"/>
                </a:cxn>
                <a:cxn ang="0">
                  <a:pos x="T6" y="T7"/>
                </a:cxn>
              </a:cxnLst>
              <a:rect l="0" t="0" r="r" b="b"/>
              <a:pathLst>
                <a:path w="65" h="80">
                  <a:moveTo>
                    <a:pt x="65" y="80"/>
                  </a:moveTo>
                  <a:cubicBezTo>
                    <a:pt x="65" y="80"/>
                    <a:pt x="52" y="77"/>
                    <a:pt x="27" y="45"/>
                  </a:cubicBezTo>
                  <a:cubicBezTo>
                    <a:pt x="4" y="15"/>
                    <a:pt x="0" y="0"/>
                    <a:pt x="0" y="0"/>
                  </a:cubicBezTo>
                  <a:cubicBezTo>
                    <a:pt x="7" y="61"/>
                    <a:pt x="47" y="76"/>
                    <a:pt x="65" y="8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21" name="Freeform 181"/>
            <p:cNvSpPr/>
            <p:nvPr/>
          </p:nvSpPr>
          <p:spPr bwMode="auto">
            <a:xfrm>
              <a:off x="975962" y="4016756"/>
              <a:ext cx="145810" cy="131434"/>
            </a:xfrm>
            <a:custGeom>
              <a:avLst/>
              <a:gdLst>
                <a:gd name="T0" fmla="*/ 54 w 60"/>
                <a:gd name="T1" fmla="*/ 54 h 54"/>
                <a:gd name="T2" fmla="*/ 31 w 60"/>
                <a:gd name="T3" fmla="*/ 34 h 54"/>
                <a:gd name="T4" fmla="*/ 0 w 60"/>
                <a:gd name="T5" fmla="*/ 4 h 54"/>
                <a:gd name="T6" fmla="*/ 6 w 60"/>
                <a:gd name="T7" fmla="*/ 0 h 54"/>
                <a:gd name="T8" fmla="*/ 35 w 60"/>
                <a:gd name="T9" fmla="*/ 28 h 54"/>
                <a:gd name="T10" fmla="*/ 60 w 60"/>
                <a:gd name="T11" fmla="*/ 50 h 54"/>
                <a:gd name="T12" fmla="*/ 54 w 60"/>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60" h="54">
                  <a:moveTo>
                    <a:pt x="54" y="54"/>
                  </a:moveTo>
                  <a:cubicBezTo>
                    <a:pt x="46" y="44"/>
                    <a:pt x="39" y="39"/>
                    <a:pt x="31" y="34"/>
                  </a:cubicBezTo>
                  <a:cubicBezTo>
                    <a:pt x="22" y="28"/>
                    <a:pt x="12" y="21"/>
                    <a:pt x="0" y="4"/>
                  </a:cubicBezTo>
                  <a:cubicBezTo>
                    <a:pt x="6" y="0"/>
                    <a:pt x="6" y="0"/>
                    <a:pt x="6" y="0"/>
                  </a:cubicBezTo>
                  <a:cubicBezTo>
                    <a:pt x="17" y="15"/>
                    <a:pt x="26" y="22"/>
                    <a:pt x="35" y="28"/>
                  </a:cubicBezTo>
                  <a:cubicBezTo>
                    <a:pt x="44" y="34"/>
                    <a:pt x="51" y="39"/>
                    <a:pt x="60" y="50"/>
                  </a:cubicBezTo>
                  <a:lnTo>
                    <a:pt x="54" y="54"/>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2" name="Freeform 182"/>
            <p:cNvSpPr/>
            <p:nvPr/>
          </p:nvSpPr>
          <p:spPr bwMode="auto">
            <a:xfrm>
              <a:off x="810642" y="3851437"/>
              <a:ext cx="221795" cy="225903"/>
            </a:xfrm>
            <a:custGeom>
              <a:avLst/>
              <a:gdLst>
                <a:gd name="T0" fmla="*/ 91 w 91"/>
                <a:gd name="T1" fmla="*/ 89 h 93"/>
                <a:gd name="T2" fmla="*/ 0 w 91"/>
                <a:gd name="T3" fmla="*/ 0 h 93"/>
                <a:gd name="T4" fmla="*/ 91 w 91"/>
                <a:gd name="T5" fmla="*/ 89 h 93"/>
              </a:gdLst>
              <a:ahLst/>
              <a:cxnLst>
                <a:cxn ang="0">
                  <a:pos x="T0" y="T1"/>
                </a:cxn>
                <a:cxn ang="0">
                  <a:pos x="T2" y="T3"/>
                </a:cxn>
                <a:cxn ang="0">
                  <a:pos x="T4" y="T5"/>
                </a:cxn>
              </a:cxnLst>
              <a:rect l="0" t="0" r="r" b="b"/>
              <a:pathLst>
                <a:path w="91" h="93">
                  <a:moveTo>
                    <a:pt x="91" y="89"/>
                  </a:moveTo>
                  <a:cubicBezTo>
                    <a:pt x="91" y="89"/>
                    <a:pt x="14" y="93"/>
                    <a:pt x="0" y="0"/>
                  </a:cubicBezTo>
                  <a:cubicBezTo>
                    <a:pt x="0" y="0"/>
                    <a:pt x="61" y="5"/>
                    <a:pt x="91" y="8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3" name="Freeform 183"/>
            <p:cNvSpPr/>
            <p:nvPr/>
          </p:nvSpPr>
          <p:spPr bwMode="auto">
            <a:xfrm>
              <a:off x="830152" y="3870946"/>
              <a:ext cx="177642" cy="179695"/>
            </a:xfrm>
            <a:custGeom>
              <a:avLst/>
              <a:gdLst>
                <a:gd name="T0" fmla="*/ 73 w 73"/>
                <a:gd name="T1" fmla="*/ 74 h 74"/>
                <a:gd name="T2" fmla="*/ 32 w 73"/>
                <a:gd name="T3" fmla="*/ 42 h 74"/>
                <a:gd name="T4" fmla="*/ 0 w 73"/>
                <a:gd name="T5" fmla="*/ 0 h 74"/>
                <a:gd name="T6" fmla="*/ 73 w 73"/>
                <a:gd name="T7" fmla="*/ 74 h 74"/>
              </a:gdLst>
              <a:ahLst/>
              <a:cxnLst>
                <a:cxn ang="0">
                  <a:pos x="T0" y="T1"/>
                </a:cxn>
                <a:cxn ang="0">
                  <a:pos x="T2" y="T3"/>
                </a:cxn>
                <a:cxn ang="0">
                  <a:pos x="T4" y="T5"/>
                </a:cxn>
                <a:cxn ang="0">
                  <a:pos x="T6" y="T7"/>
                </a:cxn>
              </a:cxnLst>
              <a:rect l="0" t="0" r="r" b="b"/>
              <a:pathLst>
                <a:path w="73" h="74">
                  <a:moveTo>
                    <a:pt x="73" y="74"/>
                  </a:moveTo>
                  <a:cubicBezTo>
                    <a:pt x="73" y="74"/>
                    <a:pt x="60" y="71"/>
                    <a:pt x="32" y="42"/>
                  </a:cubicBezTo>
                  <a:cubicBezTo>
                    <a:pt x="5" y="15"/>
                    <a:pt x="0" y="0"/>
                    <a:pt x="0" y="0"/>
                  </a:cubicBezTo>
                  <a:cubicBezTo>
                    <a:pt x="13" y="60"/>
                    <a:pt x="54" y="72"/>
                    <a:pt x="73" y="7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24" name="Freeform 184"/>
            <p:cNvSpPr/>
            <p:nvPr/>
          </p:nvSpPr>
          <p:spPr bwMode="auto">
            <a:xfrm>
              <a:off x="1102261" y="4237525"/>
              <a:ext cx="150944" cy="124246"/>
            </a:xfrm>
            <a:custGeom>
              <a:avLst/>
              <a:gdLst>
                <a:gd name="T0" fmla="*/ 57 w 62"/>
                <a:gd name="T1" fmla="*/ 51 h 51"/>
                <a:gd name="T2" fmla="*/ 33 w 62"/>
                <a:gd name="T3" fmla="*/ 32 h 51"/>
                <a:gd name="T4" fmla="*/ 0 w 62"/>
                <a:gd name="T5" fmla="*/ 5 h 51"/>
                <a:gd name="T6" fmla="*/ 5 w 62"/>
                <a:gd name="T7" fmla="*/ 0 h 51"/>
                <a:gd name="T8" fmla="*/ 36 w 62"/>
                <a:gd name="T9" fmla="*/ 26 h 51"/>
                <a:gd name="T10" fmla="*/ 62 w 62"/>
                <a:gd name="T11" fmla="*/ 46 h 51"/>
                <a:gd name="T12" fmla="*/ 57 w 62"/>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62" h="51">
                  <a:moveTo>
                    <a:pt x="57" y="51"/>
                  </a:moveTo>
                  <a:cubicBezTo>
                    <a:pt x="48" y="41"/>
                    <a:pt x="41" y="37"/>
                    <a:pt x="33" y="32"/>
                  </a:cubicBezTo>
                  <a:cubicBezTo>
                    <a:pt x="23" y="26"/>
                    <a:pt x="12" y="20"/>
                    <a:pt x="0" y="5"/>
                  </a:cubicBezTo>
                  <a:cubicBezTo>
                    <a:pt x="5" y="0"/>
                    <a:pt x="5" y="0"/>
                    <a:pt x="5" y="0"/>
                  </a:cubicBezTo>
                  <a:cubicBezTo>
                    <a:pt x="17" y="14"/>
                    <a:pt x="27" y="20"/>
                    <a:pt x="36" y="26"/>
                  </a:cubicBezTo>
                  <a:cubicBezTo>
                    <a:pt x="45" y="31"/>
                    <a:pt x="53" y="36"/>
                    <a:pt x="62" y="46"/>
                  </a:cubicBezTo>
                  <a:lnTo>
                    <a:pt x="57" y="51"/>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5" name="Freeform 185"/>
            <p:cNvSpPr/>
            <p:nvPr/>
          </p:nvSpPr>
          <p:spPr bwMode="auto">
            <a:xfrm>
              <a:off x="925647" y="4084527"/>
              <a:ext cx="233091" cy="223849"/>
            </a:xfrm>
            <a:custGeom>
              <a:avLst/>
              <a:gdLst>
                <a:gd name="T0" fmla="*/ 96 w 96"/>
                <a:gd name="T1" fmla="*/ 82 h 92"/>
                <a:gd name="T2" fmla="*/ 0 w 96"/>
                <a:gd name="T3" fmla="*/ 0 h 92"/>
                <a:gd name="T4" fmla="*/ 96 w 96"/>
                <a:gd name="T5" fmla="*/ 82 h 92"/>
              </a:gdLst>
              <a:ahLst/>
              <a:cxnLst>
                <a:cxn ang="0">
                  <a:pos x="T0" y="T1"/>
                </a:cxn>
                <a:cxn ang="0">
                  <a:pos x="T2" y="T3"/>
                </a:cxn>
                <a:cxn ang="0">
                  <a:pos x="T4" y="T5"/>
                </a:cxn>
              </a:cxnLst>
              <a:rect l="0" t="0" r="r" b="b"/>
              <a:pathLst>
                <a:path w="96" h="92">
                  <a:moveTo>
                    <a:pt x="96" y="82"/>
                  </a:moveTo>
                  <a:cubicBezTo>
                    <a:pt x="96" y="82"/>
                    <a:pt x="20" y="92"/>
                    <a:pt x="0" y="0"/>
                  </a:cubicBezTo>
                  <a:cubicBezTo>
                    <a:pt x="0" y="0"/>
                    <a:pt x="61" y="0"/>
                    <a:pt x="96" y="82"/>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6" name="Freeform 186"/>
            <p:cNvSpPr/>
            <p:nvPr/>
          </p:nvSpPr>
          <p:spPr bwMode="auto">
            <a:xfrm>
              <a:off x="947210" y="4104037"/>
              <a:ext cx="186883" cy="165319"/>
            </a:xfrm>
            <a:custGeom>
              <a:avLst/>
              <a:gdLst>
                <a:gd name="T0" fmla="*/ 77 w 77"/>
                <a:gd name="T1" fmla="*/ 68 h 68"/>
                <a:gd name="T2" fmla="*/ 34 w 77"/>
                <a:gd name="T3" fmla="*/ 40 h 68"/>
                <a:gd name="T4" fmla="*/ 0 w 77"/>
                <a:gd name="T5" fmla="*/ 0 h 68"/>
                <a:gd name="T6" fmla="*/ 77 w 77"/>
                <a:gd name="T7" fmla="*/ 68 h 68"/>
              </a:gdLst>
              <a:ahLst/>
              <a:cxnLst>
                <a:cxn ang="0">
                  <a:pos x="T0" y="T1"/>
                </a:cxn>
                <a:cxn ang="0">
                  <a:pos x="T2" y="T3"/>
                </a:cxn>
                <a:cxn ang="0">
                  <a:pos x="T4" y="T5"/>
                </a:cxn>
                <a:cxn ang="0">
                  <a:pos x="T6" y="T7"/>
                </a:cxn>
              </a:cxnLst>
              <a:rect l="0" t="0" r="r" b="b"/>
              <a:pathLst>
                <a:path w="77" h="68">
                  <a:moveTo>
                    <a:pt x="77" y="68"/>
                  </a:moveTo>
                  <a:cubicBezTo>
                    <a:pt x="77" y="68"/>
                    <a:pt x="64" y="67"/>
                    <a:pt x="34" y="40"/>
                  </a:cubicBezTo>
                  <a:cubicBezTo>
                    <a:pt x="6" y="14"/>
                    <a:pt x="0" y="0"/>
                    <a:pt x="0" y="0"/>
                  </a:cubicBezTo>
                  <a:cubicBezTo>
                    <a:pt x="17" y="58"/>
                    <a:pt x="58" y="67"/>
                    <a:pt x="77" y="6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27" name="Freeform 187"/>
            <p:cNvSpPr/>
            <p:nvPr/>
          </p:nvSpPr>
          <p:spPr bwMode="auto">
            <a:xfrm>
              <a:off x="1249099" y="4439810"/>
              <a:ext cx="162239" cy="104737"/>
            </a:xfrm>
            <a:custGeom>
              <a:avLst/>
              <a:gdLst>
                <a:gd name="T0" fmla="*/ 62 w 67"/>
                <a:gd name="T1" fmla="*/ 43 h 43"/>
                <a:gd name="T2" fmla="*/ 36 w 67"/>
                <a:gd name="T3" fmla="*/ 28 h 43"/>
                <a:gd name="T4" fmla="*/ 0 w 67"/>
                <a:gd name="T5" fmla="*/ 5 h 43"/>
                <a:gd name="T6" fmla="*/ 5 w 67"/>
                <a:gd name="T7" fmla="*/ 0 h 43"/>
                <a:gd name="T8" fmla="*/ 39 w 67"/>
                <a:gd name="T9" fmla="*/ 21 h 43"/>
                <a:gd name="T10" fmla="*/ 67 w 67"/>
                <a:gd name="T11" fmla="*/ 38 h 43"/>
                <a:gd name="T12" fmla="*/ 62 w 67"/>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7" h="43">
                  <a:moveTo>
                    <a:pt x="62" y="43"/>
                  </a:moveTo>
                  <a:cubicBezTo>
                    <a:pt x="53" y="35"/>
                    <a:pt x="45" y="32"/>
                    <a:pt x="36" y="28"/>
                  </a:cubicBezTo>
                  <a:cubicBezTo>
                    <a:pt x="26" y="24"/>
                    <a:pt x="14" y="19"/>
                    <a:pt x="0" y="5"/>
                  </a:cubicBezTo>
                  <a:cubicBezTo>
                    <a:pt x="5" y="0"/>
                    <a:pt x="5" y="0"/>
                    <a:pt x="5" y="0"/>
                  </a:cubicBezTo>
                  <a:cubicBezTo>
                    <a:pt x="19" y="12"/>
                    <a:pt x="29" y="17"/>
                    <a:pt x="39" y="21"/>
                  </a:cubicBezTo>
                  <a:cubicBezTo>
                    <a:pt x="48" y="25"/>
                    <a:pt x="57" y="29"/>
                    <a:pt x="67" y="38"/>
                  </a:cubicBezTo>
                  <a:lnTo>
                    <a:pt x="62" y="43"/>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8" name="Freeform 188"/>
            <p:cNvSpPr/>
            <p:nvPr/>
          </p:nvSpPr>
          <p:spPr bwMode="auto">
            <a:xfrm>
              <a:off x="1051947" y="4294000"/>
              <a:ext cx="257735" cy="233090"/>
            </a:xfrm>
            <a:custGeom>
              <a:avLst/>
              <a:gdLst>
                <a:gd name="T0" fmla="*/ 106 w 106"/>
                <a:gd name="T1" fmla="*/ 77 h 96"/>
                <a:gd name="T2" fmla="*/ 0 w 106"/>
                <a:gd name="T3" fmla="*/ 7 h 96"/>
                <a:gd name="T4" fmla="*/ 106 w 106"/>
                <a:gd name="T5" fmla="*/ 77 h 96"/>
              </a:gdLst>
              <a:ahLst/>
              <a:cxnLst>
                <a:cxn ang="0">
                  <a:pos x="T0" y="T1"/>
                </a:cxn>
                <a:cxn ang="0">
                  <a:pos x="T2" y="T3"/>
                </a:cxn>
                <a:cxn ang="0">
                  <a:pos x="T4" y="T5"/>
                </a:cxn>
              </a:cxnLst>
              <a:rect l="0" t="0" r="r" b="b"/>
              <a:pathLst>
                <a:path w="106" h="96">
                  <a:moveTo>
                    <a:pt x="106" y="77"/>
                  </a:moveTo>
                  <a:cubicBezTo>
                    <a:pt x="106" y="77"/>
                    <a:pt x="32" y="96"/>
                    <a:pt x="0" y="7"/>
                  </a:cubicBezTo>
                  <a:cubicBezTo>
                    <a:pt x="0" y="7"/>
                    <a:pt x="60" y="0"/>
                    <a:pt x="106" y="7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9" name="Freeform 189"/>
            <p:cNvSpPr/>
            <p:nvPr/>
          </p:nvSpPr>
          <p:spPr bwMode="auto">
            <a:xfrm>
              <a:off x="1075564" y="4327886"/>
              <a:ext cx="207420" cy="143756"/>
            </a:xfrm>
            <a:custGeom>
              <a:avLst/>
              <a:gdLst>
                <a:gd name="T0" fmla="*/ 85 w 85"/>
                <a:gd name="T1" fmla="*/ 58 h 59"/>
                <a:gd name="T2" fmla="*/ 39 w 85"/>
                <a:gd name="T3" fmla="*/ 35 h 59"/>
                <a:gd name="T4" fmla="*/ 0 w 85"/>
                <a:gd name="T5" fmla="*/ 0 h 59"/>
                <a:gd name="T6" fmla="*/ 85 w 85"/>
                <a:gd name="T7" fmla="*/ 58 h 59"/>
              </a:gdLst>
              <a:ahLst/>
              <a:cxnLst>
                <a:cxn ang="0">
                  <a:pos x="T0" y="T1"/>
                </a:cxn>
                <a:cxn ang="0">
                  <a:pos x="T2" y="T3"/>
                </a:cxn>
                <a:cxn ang="0">
                  <a:pos x="T4" y="T5"/>
                </a:cxn>
                <a:cxn ang="0">
                  <a:pos x="T6" y="T7"/>
                </a:cxn>
              </a:cxnLst>
              <a:rect l="0" t="0" r="r" b="b"/>
              <a:pathLst>
                <a:path w="85" h="59">
                  <a:moveTo>
                    <a:pt x="85" y="58"/>
                  </a:moveTo>
                  <a:cubicBezTo>
                    <a:pt x="85" y="58"/>
                    <a:pt x="72" y="58"/>
                    <a:pt x="39" y="35"/>
                  </a:cubicBezTo>
                  <a:cubicBezTo>
                    <a:pt x="8" y="13"/>
                    <a:pt x="0" y="0"/>
                    <a:pt x="0" y="0"/>
                  </a:cubicBezTo>
                  <a:cubicBezTo>
                    <a:pt x="24" y="56"/>
                    <a:pt x="66" y="59"/>
                    <a:pt x="85" y="5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0" name="Freeform 190"/>
            <p:cNvSpPr/>
            <p:nvPr/>
          </p:nvSpPr>
          <p:spPr bwMode="auto">
            <a:xfrm>
              <a:off x="1421606" y="4624640"/>
              <a:ext cx="172508" cy="82146"/>
            </a:xfrm>
            <a:custGeom>
              <a:avLst/>
              <a:gdLst>
                <a:gd name="T0" fmla="*/ 67 w 71"/>
                <a:gd name="T1" fmla="*/ 34 h 34"/>
                <a:gd name="T2" fmla="*/ 39 w 71"/>
                <a:gd name="T3" fmla="*/ 23 h 34"/>
                <a:gd name="T4" fmla="*/ 0 w 71"/>
                <a:gd name="T5" fmla="*/ 6 h 34"/>
                <a:gd name="T6" fmla="*/ 4 w 71"/>
                <a:gd name="T7" fmla="*/ 0 h 34"/>
                <a:gd name="T8" fmla="*/ 41 w 71"/>
                <a:gd name="T9" fmla="*/ 16 h 34"/>
                <a:gd name="T10" fmla="*/ 71 w 71"/>
                <a:gd name="T11" fmla="*/ 28 h 34"/>
                <a:gd name="T12" fmla="*/ 67 w 7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71" h="34">
                  <a:moveTo>
                    <a:pt x="67" y="34"/>
                  </a:moveTo>
                  <a:cubicBezTo>
                    <a:pt x="57" y="28"/>
                    <a:pt x="48" y="25"/>
                    <a:pt x="39" y="23"/>
                  </a:cubicBezTo>
                  <a:cubicBezTo>
                    <a:pt x="28" y="20"/>
                    <a:pt x="16" y="17"/>
                    <a:pt x="0" y="6"/>
                  </a:cubicBezTo>
                  <a:cubicBezTo>
                    <a:pt x="4" y="0"/>
                    <a:pt x="4" y="0"/>
                    <a:pt x="4" y="0"/>
                  </a:cubicBezTo>
                  <a:cubicBezTo>
                    <a:pt x="19" y="10"/>
                    <a:pt x="30" y="13"/>
                    <a:pt x="41" y="16"/>
                  </a:cubicBezTo>
                  <a:cubicBezTo>
                    <a:pt x="51" y="18"/>
                    <a:pt x="60" y="21"/>
                    <a:pt x="71" y="28"/>
                  </a:cubicBezTo>
                  <a:lnTo>
                    <a:pt x="67" y="34"/>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31" name="Freeform 191"/>
            <p:cNvSpPr/>
            <p:nvPr/>
          </p:nvSpPr>
          <p:spPr bwMode="auto">
            <a:xfrm>
              <a:off x="1204945" y="4488072"/>
              <a:ext cx="279298" cy="243358"/>
            </a:xfrm>
            <a:custGeom>
              <a:avLst/>
              <a:gdLst>
                <a:gd name="T0" fmla="*/ 115 w 115"/>
                <a:gd name="T1" fmla="*/ 69 h 100"/>
                <a:gd name="T2" fmla="*/ 0 w 115"/>
                <a:gd name="T3" fmla="*/ 16 h 100"/>
                <a:gd name="T4" fmla="*/ 115 w 115"/>
                <a:gd name="T5" fmla="*/ 69 h 100"/>
              </a:gdLst>
              <a:ahLst/>
              <a:cxnLst>
                <a:cxn ang="0">
                  <a:pos x="T0" y="T1"/>
                </a:cxn>
                <a:cxn ang="0">
                  <a:pos x="T2" y="T3"/>
                </a:cxn>
                <a:cxn ang="0">
                  <a:pos x="T4" y="T5"/>
                </a:cxn>
              </a:cxnLst>
              <a:rect l="0" t="0" r="r" b="b"/>
              <a:pathLst>
                <a:path w="115" h="100">
                  <a:moveTo>
                    <a:pt x="115" y="69"/>
                  </a:moveTo>
                  <a:cubicBezTo>
                    <a:pt x="115" y="69"/>
                    <a:pt x="45" y="100"/>
                    <a:pt x="0" y="16"/>
                  </a:cubicBezTo>
                  <a:cubicBezTo>
                    <a:pt x="0" y="16"/>
                    <a:pt x="59" y="0"/>
                    <a:pt x="115" y="6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32" name="Freeform 192"/>
            <p:cNvSpPr/>
            <p:nvPr/>
          </p:nvSpPr>
          <p:spPr bwMode="auto">
            <a:xfrm>
              <a:off x="1231642" y="4541467"/>
              <a:ext cx="225903" cy="124246"/>
            </a:xfrm>
            <a:custGeom>
              <a:avLst/>
              <a:gdLst>
                <a:gd name="T0" fmla="*/ 93 w 93"/>
                <a:gd name="T1" fmla="*/ 44 h 51"/>
                <a:gd name="T2" fmla="*/ 44 w 93"/>
                <a:gd name="T3" fmla="*/ 28 h 51"/>
                <a:gd name="T4" fmla="*/ 0 w 93"/>
                <a:gd name="T5" fmla="*/ 0 h 51"/>
                <a:gd name="T6" fmla="*/ 93 w 93"/>
                <a:gd name="T7" fmla="*/ 44 h 51"/>
              </a:gdLst>
              <a:ahLst/>
              <a:cxnLst>
                <a:cxn ang="0">
                  <a:pos x="T0" y="T1"/>
                </a:cxn>
                <a:cxn ang="0">
                  <a:pos x="T2" y="T3"/>
                </a:cxn>
                <a:cxn ang="0">
                  <a:pos x="T4" y="T5"/>
                </a:cxn>
                <a:cxn ang="0">
                  <a:pos x="T6" y="T7"/>
                </a:cxn>
              </a:cxnLst>
              <a:rect l="0" t="0" r="r" b="b"/>
              <a:pathLst>
                <a:path w="93" h="51">
                  <a:moveTo>
                    <a:pt x="93" y="44"/>
                  </a:moveTo>
                  <a:cubicBezTo>
                    <a:pt x="93" y="44"/>
                    <a:pt x="80" y="46"/>
                    <a:pt x="44" y="28"/>
                  </a:cubicBezTo>
                  <a:cubicBezTo>
                    <a:pt x="10" y="12"/>
                    <a:pt x="0" y="0"/>
                    <a:pt x="0" y="0"/>
                  </a:cubicBezTo>
                  <a:cubicBezTo>
                    <a:pt x="32" y="51"/>
                    <a:pt x="75" y="48"/>
                    <a:pt x="93" y="4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3" name="Freeform 193"/>
            <p:cNvSpPr/>
            <p:nvPr/>
          </p:nvSpPr>
          <p:spPr bwMode="auto">
            <a:xfrm>
              <a:off x="1611569" y="4784825"/>
              <a:ext cx="177642" cy="70851"/>
            </a:xfrm>
            <a:custGeom>
              <a:avLst/>
              <a:gdLst>
                <a:gd name="T0" fmla="*/ 70 w 73"/>
                <a:gd name="T1" fmla="*/ 29 h 29"/>
                <a:gd name="T2" fmla="*/ 41 w 73"/>
                <a:gd name="T3" fmla="*/ 20 h 29"/>
                <a:gd name="T4" fmla="*/ 0 w 73"/>
                <a:gd name="T5" fmla="*/ 6 h 29"/>
                <a:gd name="T6" fmla="*/ 4 w 73"/>
                <a:gd name="T7" fmla="*/ 0 h 29"/>
                <a:gd name="T8" fmla="*/ 42 w 73"/>
                <a:gd name="T9" fmla="*/ 13 h 29"/>
                <a:gd name="T10" fmla="*/ 73 w 73"/>
                <a:gd name="T11" fmla="*/ 23 h 29"/>
                <a:gd name="T12" fmla="*/ 70 w 73"/>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73" h="29">
                  <a:moveTo>
                    <a:pt x="70" y="29"/>
                  </a:moveTo>
                  <a:cubicBezTo>
                    <a:pt x="59" y="23"/>
                    <a:pt x="50" y="22"/>
                    <a:pt x="41" y="20"/>
                  </a:cubicBezTo>
                  <a:cubicBezTo>
                    <a:pt x="30" y="18"/>
                    <a:pt x="18" y="16"/>
                    <a:pt x="0" y="6"/>
                  </a:cubicBezTo>
                  <a:cubicBezTo>
                    <a:pt x="4" y="0"/>
                    <a:pt x="4" y="0"/>
                    <a:pt x="4" y="0"/>
                  </a:cubicBezTo>
                  <a:cubicBezTo>
                    <a:pt x="20" y="9"/>
                    <a:pt x="31" y="11"/>
                    <a:pt x="42" y="13"/>
                  </a:cubicBezTo>
                  <a:cubicBezTo>
                    <a:pt x="52" y="14"/>
                    <a:pt x="61" y="16"/>
                    <a:pt x="73" y="23"/>
                  </a:cubicBezTo>
                  <a:lnTo>
                    <a:pt x="70" y="29"/>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34" name="Freeform 194"/>
            <p:cNvSpPr/>
            <p:nvPr/>
          </p:nvSpPr>
          <p:spPr bwMode="auto">
            <a:xfrm>
              <a:off x="1389774" y="4656472"/>
              <a:ext cx="289566" cy="243358"/>
            </a:xfrm>
            <a:custGeom>
              <a:avLst/>
              <a:gdLst>
                <a:gd name="T0" fmla="*/ 119 w 119"/>
                <a:gd name="T1" fmla="*/ 64 h 100"/>
                <a:gd name="T2" fmla="*/ 0 w 119"/>
                <a:gd name="T3" fmla="*/ 21 h 100"/>
                <a:gd name="T4" fmla="*/ 119 w 119"/>
                <a:gd name="T5" fmla="*/ 64 h 100"/>
              </a:gdLst>
              <a:ahLst/>
              <a:cxnLst>
                <a:cxn ang="0">
                  <a:pos x="T0" y="T1"/>
                </a:cxn>
                <a:cxn ang="0">
                  <a:pos x="T2" y="T3"/>
                </a:cxn>
                <a:cxn ang="0">
                  <a:pos x="T4" y="T5"/>
                </a:cxn>
              </a:cxnLst>
              <a:rect l="0" t="0" r="r" b="b"/>
              <a:pathLst>
                <a:path w="119" h="100">
                  <a:moveTo>
                    <a:pt x="119" y="64"/>
                  </a:moveTo>
                  <a:cubicBezTo>
                    <a:pt x="119" y="64"/>
                    <a:pt x="51" y="100"/>
                    <a:pt x="0" y="21"/>
                  </a:cubicBezTo>
                  <a:cubicBezTo>
                    <a:pt x="0" y="21"/>
                    <a:pt x="56" y="0"/>
                    <a:pt x="119" y="6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35" name="Freeform 195"/>
            <p:cNvSpPr/>
            <p:nvPr/>
          </p:nvSpPr>
          <p:spPr bwMode="auto">
            <a:xfrm>
              <a:off x="1416472" y="4717055"/>
              <a:ext cx="234117" cy="119112"/>
            </a:xfrm>
            <a:custGeom>
              <a:avLst/>
              <a:gdLst>
                <a:gd name="T0" fmla="*/ 96 w 96"/>
                <a:gd name="T1" fmla="*/ 37 h 49"/>
                <a:gd name="T2" fmla="*/ 45 w 96"/>
                <a:gd name="T3" fmla="*/ 26 h 49"/>
                <a:gd name="T4" fmla="*/ 0 w 96"/>
                <a:gd name="T5" fmla="*/ 0 h 49"/>
                <a:gd name="T6" fmla="*/ 96 w 96"/>
                <a:gd name="T7" fmla="*/ 37 h 49"/>
              </a:gdLst>
              <a:ahLst/>
              <a:cxnLst>
                <a:cxn ang="0">
                  <a:pos x="T0" y="T1"/>
                </a:cxn>
                <a:cxn ang="0">
                  <a:pos x="T2" y="T3"/>
                </a:cxn>
                <a:cxn ang="0">
                  <a:pos x="T4" y="T5"/>
                </a:cxn>
                <a:cxn ang="0">
                  <a:pos x="T6" y="T7"/>
                </a:cxn>
              </a:cxnLst>
              <a:rect l="0" t="0" r="r" b="b"/>
              <a:pathLst>
                <a:path w="96" h="49">
                  <a:moveTo>
                    <a:pt x="96" y="37"/>
                  </a:moveTo>
                  <a:cubicBezTo>
                    <a:pt x="96" y="37"/>
                    <a:pt x="83" y="40"/>
                    <a:pt x="45" y="26"/>
                  </a:cubicBezTo>
                  <a:cubicBezTo>
                    <a:pt x="10" y="12"/>
                    <a:pt x="0" y="0"/>
                    <a:pt x="0" y="0"/>
                  </a:cubicBezTo>
                  <a:cubicBezTo>
                    <a:pt x="36" y="49"/>
                    <a:pt x="78" y="43"/>
                    <a:pt x="96" y="3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6" name="Freeform 196"/>
            <p:cNvSpPr/>
            <p:nvPr/>
          </p:nvSpPr>
          <p:spPr bwMode="auto">
            <a:xfrm>
              <a:off x="798320" y="3202480"/>
              <a:ext cx="1326665" cy="1808248"/>
            </a:xfrm>
            <a:custGeom>
              <a:avLst/>
              <a:gdLst>
                <a:gd name="T0" fmla="*/ 535 w 545"/>
                <a:gd name="T1" fmla="*/ 742 h 744"/>
                <a:gd name="T2" fmla="*/ 495 w 545"/>
                <a:gd name="T3" fmla="*/ 731 h 744"/>
                <a:gd name="T4" fmla="*/ 460 w 545"/>
                <a:gd name="T5" fmla="*/ 716 h 744"/>
                <a:gd name="T6" fmla="*/ 406 w 545"/>
                <a:gd name="T7" fmla="*/ 685 h 744"/>
                <a:gd name="T8" fmla="*/ 376 w 545"/>
                <a:gd name="T9" fmla="*/ 665 h 744"/>
                <a:gd name="T10" fmla="*/ 314 w 545"/>
                <a:gd name="T11" fmla="*/ 616 h 744"/>
                <a:gd name="T12" fmla="*/ 283 w 545"/>
                <a:gd name="T13" fmla="*/ 588 h 744"/>
                <a:gd name="T14" fmla="*/ 243 w 545"/>
                <a:gd name="T15" fmla="*/ 551 h 744"/>
                <a:gd name="T16" fmla="*/ 220 w 545"/>
                <a:gd name="T17" fmla="*/ 527 h 744"/>
                <a:gd name="T18" fmla="*/ 190 w 545"/>
                <a:gd name="T19" fmla="*/ 492 h 744"/>
                <a:gd name="T20" fmla="*/ 170 w 545"/>
                <a:gd name="T21" fmla="*/ 464 h 744"/>
                <a:gd name="T22" fmla="*/ 138 w 545"/>
                <a:gd name="T23" fmla="*/ 416 h 744"/>
                <a:gd name="T24" fmla="*/ 115 w 545"/>
                <a:gd name="T25" fmla="*/ 377 h 744"/>
                <a:gd name="T26" fmla="*/ 94 w 545"/>
                <a:gd name="T27" fmla="*/ 338 h 744"/>
                <a:gd name="T28" fmla="*/ 59 w 545"/>
                <a:gd name="T29" fmla="*/ 260 h 744"/>
                <a:gd name="T30" fmla="*/ 32 w 545"/>
                <a:gd name="T31" fmla="*/ 186 h 744"/>
                <a:gd name="T32" fmla="*/ 18 w 545"/>
                <a:gd name="T33" fmla="*/ 135 h 744"/>
                <a:gd name="T34" fmla="*/ 9 w 545"/>
                <a:gd name="T35" fmla="*/ 90 h 744"/>
                <a:gd name="T36" fmla="*/ 2 w 545"/>
                <a:gd name="T37" fmla="*/ 42 h 744"/>
                <a:gd name="T38" fmla="*/ 0 w 545"/>
                <a:gd name="T39" fmla="*/ 11 h 744"/>
                <a:gd name="T40" fmla="*/ 11 w 545"/>
                <a:gd name="T41" fmla="*/ 0 h 744"/>
                <a:gd name="T42" fmla="*/ 12 w 545"/>
                <a:gd name="T43" fmla="*/ 24 h 744"/>
                <a:gd name="T44" fmla="*/ 16 w 545"/>
                <a:gd name="T45" fmla="*/ 63 h 744"/>
                <a:gd name="T46" fmla="*/ 26 w 545"/>
                <a:gd name="T47" fmla="*/ 117 h 744"/>
                <a:gd name="T48" fmla="*/ 34 w 545"/>
                <a:gd name="T49" fmla="*/ 148 h 744"/>
                <a:gd name="T50" fmla="*/ 56 w 545"/>
                <a:gd name="T51" fmla="*/ 218 h 744"/>
                <a:gd name="T52" fmla="*/ 87 w 545"/>
                <a:gd name="T53" fmla="*/ 293 h 744"/>
                <a:gd name="T54" fmla="*/ 115 w 545"/>
                <a:gd name="T55" fmla="*/ 352 h 744"/>
                <a:gd name="T56" fmla="*/ 137 w 545"/>
                <a:gd name="T57" fmla="*/ 391 h 744"/>
                <a:gd name="T58" fmla="*/ 173 w 545"/>
                <a:gd name="T59" fmla="*/ 448 h 744"/>
                <a:gd name="T60" fmla="*/ 187 w 545"/>
                <a:gd name="T61" fmla="*/ 466 h 744"/>
                <a:gd name="T62" fmla="*/ 214 w 545"/>
                <a:gd name="T63" fmla="*/ 501 h 744"/>
                <a:gd name="T64" fmla="*/ 244 w 545"/>
                <a:gd name="T65" fmla="*/ 535 h 744"/>
                <a:gd name="T66" fmla="*/ 259 w 545"/>
                <a:gd name="T67" fmla="*/ 550 h 744"/>
                <a:gd name="T68" fmla="*/ 306 w 545"/>
                <a:gd name="T69" fmla="*/ 594 h 744"/>
                <a:gd name="T70" fmla="*/ 352 w 545"/>
                <a:gd name="T71" fmla="*/ 634 h 744"/>
                <a:gd name="T72" fmla="*/ 396 w 545"/>
                <a:gd name="T73" fmla="*/ 667 h 744"/>
                <a:gd name="T74" fmla="*/ 438 w 545"/>
                <a:gd name="T75" fmla="*/ 694 h 744"/>
                <a:gd name="T76" fmla="*/ 487 w 545"/>
                <a:gd name="T77" fmla="*/ 718 h 744"/>
                <a:gd name="T78" fmla="*/ 536 w 545"/>
                <a:gd name="T79" fmla="*/ 739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5" h="744">
                  <a:moveTo>
                    <a:pt x="545" y="744"/>
                  </a:moveTo>
                  <a:cubicBezTo>
                    <a:pt x="545" y="744"/>
                    <a:pt x="542" y="744"/>
                    <a:pt x="535" y="742"/>
                  </a:cubicBezTo>
                  <a:cubicBezTo>
                    <a:pt x="528" y="741"/>
                    <a:pt x="517" y="738"/>
                    <a:pt x="505" y="734"/>
                  </a:cubicBezTo>
                  <a:cubicBezTo>
                    <a:pt x="502" y="733"/>
                    <a:pt x="498" y="732"/>
                    <a:pt x="495" y="731"/>
                  </a:cubicBezTo>
                  <a:cubicBezTo>
                    <a:pt x="491" y="730"/>
                    <a:pt x="488" y="728"/>
                    <a:pt x="484" y="726"/>
                  </a:cubicBezTo>
                  <a:cubicBezTo>
                    <a:pt x="477" y="723"/>
                    <a:pt x="468" y="720"/>
                    <a:pt x="460" y="716"/>
                  </a:cubicBezTo>
                  <a:cubicBezTo>
                    <a:pt x="452" y="712"/>
                    <a:pt x="443" y="707"/>
                    <a:pt x="434" y="702"/>
                  </a:cubicBezTo>
                  <a:cubicBezTo>
                    <a:pt x="424" y="697"/>
                    <a:pt x="415" y="691"/>
                    <a:pt x="406" y="685"/>
                  </a:cubicBezTo>
                  <a:cubicBezTo>
                    <a:pt x="401" y="682"/>
                    <a:pt x="396" y="679"/>
                    <a:pt x="391" y="675"/>
                  </a:cubicBezTo>
                  <a:cubicBezTo>
                    <a:pt x="386" y="672"/>
                    <a:pt x="381" y="668"/>
                    <a:pt x="376" y="665"/>
                  </a:cubicBezTo>
                  <a:cubicBezTo>
                    <a:pt x="366" y="657"/>
                    <a:pt x="356" y="650"/>
                    <a:pt x="345" y="642"/>
                  </a:cubicBezTo>
                  <a:cubicBezTo>
                    <a:pt x="335" y="633"/>
                    <a:pt x="325" y="625"/>
                    <a:pt x="314" y="616"/>
                  </a:cubicBezTo>
                  <a:cubicBezTo>
                    <a:pt x="309" y="612"/>
                    <a:pt x="304" y="607"/>
                    <a:pt x="298" y="603"/>
                  </a:cubicBezTo>
                  <a:cubicBezTo>
                    <a:pt x="293" y="598"/>
                    <a:pt x="288" y="593"/>
                    <a:pt x="283" y="588"/>
                  </a:cubicBezTo>
                  <a:cubicBezTo>
                    <a:pt x="272" y="578"/>
                    <a:pt x="262" y="568"/>
                    <a:pt x="251" y="558"/>
                  </a:cubicBezTo>
                  <a:cubicBezTo>
                    <a:pt x="248" y="556"/>
                    <a:pt x="246" y="554"/>
                    <a:pt x="243" y="551"/>
                  </a:cubicBezTo>
                  <a:cubicBezTo>
                    <a:pt x="235" y="543"/>
                    <a:pt x="235" y="543"/>
                    <a:pt x="235" y="543"/>
                  </a:cubicBezTo>
                  <a:cubicBezTo>
                    <a:pt x="230" y="537"/>
                    <a:pt x="225" y="532"/>
                    <a:pt x="220" y="527"/>
                  </a:cubicBezTo>
                  <a:cubicBezTo>
                    <a:pt x="215" y="521"/>
                    <a:pt x="210" y="515"/>
                    <a:pt x="205" y="509"/>
                  </a:cubicBezTo>
                  <a:cubicBezTo>
                    <a:pt x="200" y="503"/>
                    <a:pt x="195" y="498"/>
                    <a:pt x="190" y="492"/>
                  </a:cubicBezTo>
                  <a:cubicBezTo>
                    <a:pt x="186" y="486"/>
                    <a:pt x="181" y="479"/>
                    <a:pt x="177" y="473"/>
                  </a:cubicBezTo>
                  <a:cubicBezTo>
                    <a:pt x="170" y="464"/>
                    <a:pt x="170" y="464"/>
                    <a:pt x="170" y="464"/>
                  </a:cubicBezTo>
                  <a:cubicBezTo>
                    <a:pt x="163" y="455"/>
                    <a:pt x="163" y="455"/>
                    <a:pt x="163" y="455"/>
                  </a:cubicBezTo>
                  <a:cubicBezTo>
                    <a:pt x="155" y="442"/>
                    <a:pt x="146" y="430"/>
                    <a:pt x="138" y="416"/>
                  </a:cubicBezTo>
                  <a:cubicBezTo>
                    <a:pt x="134" y="410"/>
                    <a:pt x="130" y="403"/>
                    <a:pt x="126" y="397"/>
                  </a:cubicBezTo>
                  <a:cubicBezTo>
                    <a:pt x="122" y="391"/>
                    <a:pt x="119" y="384"/>
                    <a:pt x="115" y="377"/>
                  </a:cubicBezTo>
                  <a:cubicBezTo>
                    <a:pt x="111" y="371"/>
                    <a:pt x="108" y="364"/>
                    <a:pt x="104" y="358"/>
                  </a:cubicBezTo>
                  <a:cubicBezTo>
                    <a:pt x="101" y="351"/>
                    <a:pt x="97" y="344"/>
                    <a:pt x="94" y="338"/>
                  </a:cubicBezTo>
                  <a:cubicBezTo>
                    <a:pt x="87" y="325"/>
                    <a:pt x="81" y="312"/>
                    <a:pt x="75" y="298"/>
                  </a:cubicBezTo>
                  <a:cubicBezTo>
                    <a:pt x="69" y="286"/>
                    <a:pt x="64" y="272"/>
                    <a:pt x="59" y="260"/>
                  </a:cubicBezTo>
                  <a:cubicBezTo>
                    <a:pt x="53" y="247"/>
                    <a:pt x="49" y="234"/>
                    <a:pt x="44" y="222"/>
                  </a:cubicBezTo>
                  <a:cubicBezTo>
                    <a:pt x="40" y="210"/>
                    <a:pt x="36" y="197"/>
                    <a:pt x="32" y="186"/>
                  </a:cubicBezTo>
                  <a:cubicBezTo>
                    <a:pt x="28" y="174"/>
                    <a:pt x="25" y="162"/>
                    <a:pt x="22" y="151"/>
                  </a:cubicBezTo>
                  <a:cubicBezTo>
                    <a:pt x="21" y="146"/>
                    <a:pt x="20" y="140"/>
                    <a:pt x="18" y="135"/>
                  </a:cubicBezTo>
                  <a:cubicBezTo>
                    <a:pt x="17" y="130"/>
                    <a:pt x="16" y="124"/>
                    <a:pt x="15" y="119"/>
                  </a:cubicBezTo>
                  <a:cubicBezTo>
                    <a:pt x="12" y="109"/>
                    <a:pt x="10" y="99"/>
                    <a:pt x="9" y="90"/>
                  </a:cubicBezTo>
                  <a:cubicBezTo>
                    <a:pt x="7" y="81"/>
                    <a:pt x="6" y="72"/>
                    <a:pt x="4" y="64"/>
                  </a:cubicBezTo>
                  <a:cubicBezTo>
                    <a:pt x="4" y="56"/>
                    <a:pt x="3" y="49"/>
                    <a:pt x="2" y="42"/>
                  </a:cubicBezTo>
                  <a:cubicBezTo>
                    <a:pt x="1" y="36"/>
                    <a:pt x="1" y="30"/>
                    <a:pt x="1" y="24"/>
                  </a:cubicBezTo>
                  <a:cubicBezTo>
                    <a:pt x="0" y="19"/>
                    <a:pt x="0" y="15"/>
                    <a:pt x="0" y="11"/>
                  </a:cubicBezTo>
                  <a:cubicBezTo>
                    <a:pt x="0" y="4"/>
                    <a:pt x="0" y="0"/>
                    <a:pt x="0" y="0"/>
                  </a:cubicBezTo>
                  <a:cubicBezTo>
                    <a:pt x="11" y="0"/>
                    <a:pt x="11" y="0"/>
                    <a:pt x="11" y="0"/>
                  </a:cubicBezTo>
                  <a:cubicBezTo>
                    <a:pt x="11" y="0"/>
                    <a:pt x="11" y="4"/>
                    <a:pt x="11" y="11"/>
                  </a:cubicBezTo>
                  <a:cubicBezTo>
                    <a:pt x="12" y="14"/>
                    <a:pt x="12" y="19"/>
                    <a:pt x="12" y="24"/>
                  </a:cubicBezTo>
                  <a:cubicBezTo>
                    <a:pt x="12" y="29"/>
                    <a:pt x="13" y="35"/>
                    <a:pt x="14" y="41"/>
                  </a:cubicBezTo>
                  <a:cubicBezTo>
                    <a:pt x="14" y="48"/>
                    <a:pt x="15" y="55"/>
                    <a:pt x="16" y="63"/>
                  </a:cubicBezTo>
                  <a:cubicBezTo>
                    <a:pt x="17" y="71"/>
                    <a:pt x="19" y="79"/>
                    <a:pt x="20" y="88"/>
                  </a:cubicBezTo>
                  <a:cubicBezTo>
                    <a:pt x="22" y="97"/>
                    <a:pt x="24" y="107"/>
                    <a:pt x="26" y="117"/>
                  </a:cubicBezTo>
                  <a:cubicBezTo>
                    <a:pt x="28" y="122"/>
                    <a:pt x="29" y="127"/>
                    <a:pt x="30" y="132"/>
                  </a:cubicBezTo>
                  <a:cubicBezTo>
                    <a:pt x="31" y="137"/>
                    <a:pt x="33" y="143"/>
                    <a:pt x="34" y="148"/>
                  </a:cubicBezTo>
                  <a:cubicBezTo>
                    <a:pt x="37" y="159"/>
                    <a:pt x="40" y="170"/>
                    <a:pt x="44" y="182"/>
                  </a:cubicBezTo>
                  <a:cubicBezTo>
                    <a:pt x="48" y="193"/>
                    <a:pt x="52" y="206"/>
                    <a:pt x="56" y="218"/>
                  </a:cubicBezTo>
                  <a:cubicBezTo>
                    <a:pt x="61" y="230"/>
                    <a:pt x="65" y="242"/>
                    <a:pt x="71" y="255"/>
                  </a:cubicBezTo>
                  <a:cubicBezTo>
                    <a:pt x="76" y="268"/>
                    <a:pt x="81" y="281"/>
                    <a:pt x="87" y="293"/>
                  </a:cubicBezTo>
                  <a:cubicBezTo>
                    <a:pt x="93" y="306"/>
                    <a:pt x="99" y="319"/>
                    <a:pt x="105" y="332"/>
                  </a:cubicBezTo>
                  <a:cubicBezTo>
                    <a:pt x="109" y="339"/>
                    <a:pt x="112" y="345"/>
                    <a:pt x="115" y="352"/>
                  </a:cubicBezTo>
                  <a:cubicBezTo>
                    <a:pt x="119" y="358"/>
                    <a:pt x="122" y="365"/>
                    <a:pt x="126" y="371"/>
                  </a:cubicBezTo>
                  <a:cubicBezTo>
                    <a:pt x="130" y="378"/>
                    <a:pt x="133" y="384"/>
                    <a:pt x="137" y="391"/>
                  </a:cubicBezTo>
                  <a:cubicBezTo>
                    <a:pt x="141" y="397"/>
                    <a:pt x="145" y="403"/>
                    <a:pt x="149" y="410"/>
                  </a:cubicBezTo>
                  <a:cubicBezTo>
                    <a:pt x="156" y="423"/>
                    <a:pt x="165" y="435"/>
                    <a:pt x="173" y="448"/>
                  </a:cubicBezTo>
                  <a:cubicBezTo>
                    <a:pt x="180" y="457"/>
                    <a:pt x="180" y="457"/>
                    <a:pt x="180" y="457"/>
                  </a:cubicBezTo>
                  <a:cubicBezTo>
                    <a:pt x="187" y="466"/>
                    <a:pt x="187" y="466"/>
                    <a:pt x="187" y="466"/>
                  </a:cubicBezTo>
                  <a:cubicBezTo>
                    <a:pt x="191" y="472"/>
                    <a:pt x="196" y="478"/>
                    <a:pt x="200" y="484"/>
                  </a:cubicBezTo>
                  <a:cubicBezTo>
                    <a:pt x="204" y="490"/>
                    <a:pt x="209" y="496"/>
                    <a:pt x="214" y="501"/>
                  </a:cubicBezTo>
                  <a:cubicBezTo>
                    <a:pt x="219" y="507"/>
                    <a:pt x="223" y="513"/>
                    <a:pt x="228" y="518"/>
                  </a:cubicBezTo>
                  <a:cubicBezTo>
                    <a:pt x="234" y="524"/>
                    <a:pt x="239" y="529"/>
                    <a:pt x="244" y="535"/>
                  </a:cubicBezTo>
                  <a:cubicBezTo>
                    <a:pt x="251" y="543"/>
                    <a:pt x="251" y="543"/>
                    <a:pt x="251" y="543"/>
                  </a:cubicBezTo>
                  <a:cubicBezTo>
                    <a:pt x="254" y="545"/>
                    <a:pt x="257" y="548"/>
                    <a:pt x="259" y="550"/>
                  </a:cubicBezTo>
                  <a:cubicBezTo>
                    <a:pt x="270" y="560"/>
                    <a:pt x="280" y="570"/>
                    <a:pt x="290" y="580"/>
                  </a:cubicBezTo>
                  <a:cubicBezTo>
                    <a:pt x="296" y="585"/>
                    <a:pt x="301" y="590"/>
                    <a:pt x="306" y="594"/>
                  </a:cubicBezTo>
                  <a:cubicBezTo>
                    <a:pt x="311" y="599"/>
                    <a:pt x="316" y="603"/>
                    <a:pt x="321" y="608"/>
                  </a:cubicBezTo>
                  <a:cubicBezTo>
                    <a:pt x="332" y="617"/>
                    <a:pt x="342" y="625"/>
                    <a:pt x="352" y="634"/>
                  </a:cubicBezTo>
                  <a:cubicBezTo>
                    <a:pt x="362" y="642"/>
                    <a:pt x="372" y="649"/>
                    <a:pt x="382" y="657"/>
                  </a:cubicBezTo>
                  <a:cubicBezTo>
                    <a:pt x="387" y="660"/>
                    <a:pt x="392" y="664"/>
                    <a:pt x="396" y="667"/>
                  </a:cubicBezTo>
                  <a:cubicBezTo>
                    <a:pt x="401" y="671"/>
                    <a:pt x="406" y="674"/>
                    <a:pt x="411" y="677"/>
                  </a:cubicBezTo>
                  <a:cubicBezTo>
                    <a:pt x="420" y="683"/>
                    <a:pt x="429" y="689"/>
                    <a:pt x="438" y="694"/>
                  </a:cubicBezTo>
                  <a:cubicBezTo>
                    <a:pt x="447" y="699"/>
                    <a:pt x="456" y="703"/>
                    <a:pt x="464" y="708"/>
                  </a:cubicBezTo>
                  <a:cubicBezTo>
                    <a:pt x="472" y="712"/>
                    <a:pt x="480" y="715"/>
                    <a:pt x="487" y="718"/>
                  </a:cubicBezTo>
                  <a:cubicBezTo>
                    <a:pt x="495" y="722"/>
                    <a:pt x="501" y="724"/>
                    <a:pt x="507" y="727"/>
                  </a:cubicBezTo>
                  <a:cubicBezTo>
                    <a:pt x="520" y="732"/>
                    <a:pt x="529" y="736"/>
                    <a:pt x="536" y="739"/>
                  </a:cubicBezTo>
                  <a:cubicBezTo>
                    <a:pt x="542" y="743"/>
                    <a:pt x="545" y="744"/>
                    <a:pt x="545" y="74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37" name="Freeform 197"/>
            <p:cNvSpPr/>
            <p:nvPr/>
          </p:nvSpPr>
          <p:spPr bwMode="auto">
            <a:xfrm>
              <a:off x="677154" y="2929343"/>
              <a:ext cx="231037" cy="309076"/>
            </a:xfrm>
            <a:custGeom>
              <a:avLst/>
              <a:gdLst>
                <a:gd name="T0" fmla="*/ 57 w 95"/>
                <a:gd name="T1" fmla="*/ 127 h 127"/>
                <a:gd name="T2" fmla="*/ 56 w 95"/>
                <a:gd name="T3" fmla="*/ 0 h 127"/>
                <a:gd name="T4" fmla="*/ 57 w 95"/>
                <a:gd name="T5" fmla="*/ 127 h 127"/>
              </a:gdLst>
              <a:ahLst/>
              <a:cxnLst>
                <a:cxn ang="0">
                  <a:pos x="T0" y="T1"/>
                </a:cxn>
                <a:cxn ang="0">
                  <a:pos x="T2" y="T3"/>
                </a:cxn>
                <a:cxn ang="0">
                  <a:pos x="T4" y="T5"/>
                </a:cxn>
              </a:cxnLst>
              <a:rect l="0" t="0" r="r" b="b"/>
              <a:pathLst>
                <a:path w="95" h="127">
                  <a:moveTo>
                    <a:pt x="57" y="127"/>
                  </a:moveTo>
                  <a:cubicBezTo>
                    <a:pt x="57" y="127"/>
                    <a:pt x="0" y="77"/>
                    <a:pt x="56" y="0"/>
                  </a:cubicBezTo>
                  <a:cubicBezTo>
                    <a:pt x="56" y="0"/>
                    <a:pt x="95" y="46"/>
                    <a:pt x="57" y="12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38" name="Freeform 198"/>
            <p:cNvSpPr/>
            <p:nvPr/>
          </p:nvSpPr>
          <p:spPr bwMode="auto">
            <a:xfrm>
              <a:off x="732602" y="2959121"/>
              <a:ext cx="81120" cy="250547"/>
            </a:xfrm>
            <a:custGeom>
              <a:avLst/>
              <a:gdLst>
                <a:gd name="T0" fmla="*/ 32 w 33"/>
                <a:gd name="T1" fmla="*/ 103 h 103"/>
                <a:gd name="T2" fmla="*/ 25 w 33"/>
                <a:gd name="T3" fmla="*/ 52 h 103"/>
                <a:gd name="T4" fmla="*/ 33 w 33"/>
                <a:gd name="T5" fmla="*/ 0 h 103"/>
                <a:gd name="T6" fmla="*/ 32 w 33"/>
                <a:gd name="T7" fmla="*/ 103 h 103"/>
              </a:gdLst>
              <a:ahLst/>
              <a:cxnLst>
                <a:cxn ang="0">
                  <a:pos x="T0" y="T1"/>
                </a:cxn>
                <a:cxn ang="0">
                  <a:pos x="T2" y="T3"/>
                </a:cxn>
                <a:cxn ang="0">
                  <a:pos x="T4" y="T5"/>
                </a:cxn>
                <a:cxn ang="0">
                  <a:pos x="T6" y="T7"/>
                </a:cxn>
              </a:cxnLst>
              <a:rect l="0" t="0" r="r" b="b"/>
              <a:pathLst>
                <a:path w="33" h="103">
                  <a:moveTo>
                    <a:pt x="32" y="103"/>
                  </a:moveTo>
                  <a:cubicBezTo>
                    <a:pt x="32" y="103"/>
                    <a:pt x="25" y="92"/>
                    <a:pt x="25" y="52"/>
                  </a:cubicBezTo>
                  <a:cubicBezTo>
                    <a:pt x="26" y="14"/>
                    <a:pt x="33" y="0"/>
                    <a:pt x="33" y="0"/>
                  </a:cubicBezTo>
                  <a:cubicBezTo>
                    <a:pt x="0" y="51"/>
                    <a:pt x="20" y="88"/>
                    <a:pt x="32" y="1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9" name="Freeform 199"/>
            <p:cNvSpPr/>
            <p:nvPr/>
          </p:nvSpPr>
          <p:spPr bwMode="auto">
            <a:xfrm>
              <a:off x="3070696" y="3352397"/>
              <a:ext cx="53395" cy="165319"/>
            </a:xfrm>
            <a:custGeom>
              <a:avLst/>
              <a:gdLst>
                <a:gd name="T0" fmla="*/ 21 w 22"/>
                <a:gd name="T1" fmla="*/ 68 h 68"/>
                <a:gd name="T2" fmla="*/ 13 w 22"/>
                <a:gd name="T3" fmla="*/ 68 h 68"/>
                <a:gd name="T4" fmla="*/ 8 w 22"/>
                <a:gd name="T5" fmla="*/ 42 h 68"/>
                <a:gd name="T6" fmla="*/ 2 w 22"/>
                <a:gd name="T7" fmla="*/ 0 h 68"/>
                <a:gd name="T8" fmla="*/ 9 w 22"/>
                <a:gd name="T9" fmla="*/ 1 h 68"/>
                <a:gd name="T10" fmla="*/ 15 w 22"/>
                <a:gd name="T11" fmla="*/ 39 h 68"/>
                <a:gd name="T12" fmla="*/ 21 w 22"/>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22" h="68">
                  <a:moveTo>
                    <a:pt x="21" y="68"/>
                  </a:moveTo>
                  <a:cubicBezTo>
                    <a:pt x="13" y="68"/>
                    <a:pt x="13" y="68"/>
                    <a:pt x="13" y="68"/>
                  </a:cubicBezTo>
                  <a:cubicBezTo>
                    <a:pt x="14" y="57"/>
                    <a:pt x="11" y="50"/>
                    <a:pt x="8" y="42"/>
                  </a:cubicBezTo>
                  <a:cubicBezTo>
                    <a:pt x="4" y="31"/>
                    <a:pt x="0" y="19"/>
                    <a:pt x="2" y="0"/>
                  </a:cubicBezTo>
                  <a:cubicBezTo>
                    <a:pt x="9" y="1"/>
                    <a:pt x="9" y="1"/>
                    <a:pt x="9" y="1"/>
                  </a:cubicBezTo>
                  <a:cubicBezTo>
                    <a:pt x="8" y="18"/>
                    <a:pt x="11" y="29"/>
                    <a:pt x="15" y="39"/>
                  </a:cubicBezTo>
                  <a:cubicBezTo>
                    <a:pt x="18" y="48"/>
                    <a:pt x="22" y="56"/>
                    <a:pt x="21" y="68"/>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0" name="Freeform 200"/>
            <p:cNvSpPr/>
            <p:nvPr/>
          </p:nvSpPr>
          <p:spPr bwMode="auto">
            <a:xfrm>
              <a:off x="2930020" y="3151138"/>
              <a:ext cx="240278" cy="284432"/>
            </a:xfrm>
            <a:custGeom>
              <a:avLst/>
              <a:gdLst>
                <a:gd name="T0" fmla="*/ 66 w 99"/>
                <a:gd name="T1" fmla="*/ 117 h 117"/>
                <a:gd name="T2" fmla="*/ 19 w 99"/>
                <a:gd name="T3" fmla="*/ 0 h 117"/>
                <a:gd name="T4" fmla="*/ 66 w 99"/>
                <a:gd name="T5" fmla="*/ 117 h 117"/>
              </a:gdLst>
              <a:ahLst/>
              <a:cxnLst>
                <a:cxn ang="0">
                  <a:pos x="T0" y="T1"/>
                </a:cxn>
                <a:cxn ang="0">
                  <a:pos x="T2" y="T3"/>
                </a:cxn>
                <a:cxn ang="0">
                  <a:pos x="T4" y="T5"/>
                </a:cxn>
              </a:cxnLst>
              <a:rect l="0" t="0" r="r" b="b"/>
              <a:pathLst>
                <a:path w="99" h="117">
                  <a:moveTo>
                    <a:pt x="66" y="117"/>
                  </a:moveTo>
                  <a:cubicBezTo>
                    <a:pt x="66" y="117"/>
                    <a:pt x="99" y="49"/>
                    <a:pt x="19" y="0"/>
                  </a:cubicBezTo>
                  <a:cubicBezTo>
                    <a:pt x="19" y="0"/>
                    <a:pt x="0" y="57"/>
                    <a:pt x="66" y="11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1" name="Freeform 201"/>
            <p:cNvSpPr/>
            <p:nvPr/>
          </p:nvSpPr>
          <p:spPr bwMode="auto">
            <a:xfrm>
              <a:off x="2985469" y="3177836"/>
              <a:ext cx="122193" cy="228983"/>
            </a:xfrm>
            <a:custGeom>
              <a:avLst/>
              <a:gdLst>
                <a:gd name="T0" fmla="*/ 40 w 50"/>
                <a:gd name="T1" fmla="*/ 94 h 94"/>
                <a:gd name="T2" fmla="*/ 27 w 50"/>
                <a:gd name="T3" fmla="*/ 44 h 94"/>
                <a:gd name="T4" fmla="*/ 0 w 50"/>
                <a:gd name="T5" fmla="*/ 0 h 94"/>
                <a:gd name="T6" fmla="*/ 40 w 50"/>
                <a:gd name="T7" fmla="*/ 94 h 94"/>
              </a:gdLst>
              <a:ahLst/>
              <a:cxnLst>
                <a:cxn ang="0">
                  <a:pos x="T0" y="T1"/>
                </a:cxn>
                <a:cxn ang="0">
                  <a:pos x="T2" y="T3"/>
                </a:cxn>
                <a:cxn ang="0">
                  <a:pos x="T4" y="T5"/>
                </a:cxn>
                <a:cxn ang="0">
                  <a:pos x="T6" y="T7"/>
                </a:cxn>
              </a:cxnLst>
              <a:rect l="0" t="0" r="r" b="b"/>
              <a:pathLst>
                <a:path w="50" h="94">
                  <a:moveTo>
                    <a:pt x="40" y="94"/>
                  </a:moveTo>
                  <a:cubicBezTo>
                    <a:pt x="40" y="94"/>
                    <a:pt x="43" y="82"/>
                    <a:pt x="27" y="44"/>
                  </a:cubicBezTo>
                  <a:cubicBezTo>
                    <a:pt x="12" y="10"/>
                    <a:pt x="0" y="0"/>
                    <a:pt x="0" y="0"/>
                  </a:cubicBezTo>
                  <a:cubicBezTo>
                    <a:pt x="50" y="34"/>
                    <a:pt x="45" y="76"/>
                    <a:pt x="40" y="9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42" name="Freeform 202"/>
            <p:cNvSpPr/>
            <p:nvPr/>
          </p:nvSpPr>
          <p:spPr bwMode="auto">
            <a:xfrm>
              <a:off x="3010112" y="3574193"/>
              <a:ext cx="41073" cy="170454"/>
            </a:xfrm>
            <a:custGeom>
              <a:avLst/>
              <a:gdLst>
                <a:gd name="T0" fmla="*/ 15 w 17"/>
                <a:gd name="T1" fmla="*/ 70 h 70"/>
                <a:gd name="T2" fmla="*/ 8 w 17"/>
                <a:gd name="T3" fmla="*/ 69 h 70"/>
                <a:gd name="T4" fmla="*/ 6 w 17"/>
                <a:gd name="T5" fmla="*/ 42 h 70"/>
                <a:gd name="T6" fmla="*/ 4 w 17"/>
                <a:gd name="T7" fmla="*/ 0 h 70"/>
                <a:gd name="T8" fmla="*/ 11 w 17"/>
                <a:gd name="T9" fmla="*/ 2 h 70"/>
                <a:gd name="T10" fmla="*/ 13 w 17"/>
                <a:gd name="T11" fmla="*/ 40 h 70"/>
                <a:gd name="T12" fmla="*/ 15 w 17"/>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17" h="70">
                  <a:moveTo>
                    <a:pt x="15" y="70"/>
                  </a:moveTo>
                  <a:cubicBezTo>
                    <a:pt x="8" y="69"/>
                    <a:pt x="8" y="69"/>
                    <a:pt x="8" y="69"/>
                  </a:cubicBezTo>
                  <a:cubicBezTo>
                    <a:pt x="10" y="59"/>
                    <a:pt x="8" y="51"/>
                    <a:pt x="6" y="42"/>
                  </a:cubicBezTo>
                  <a:cubicBezTo>
                    <a:pt x="3" y="31"/>
                    <a:pt x="0" y="19"/>
                    <a:pt x="4" y="0"/>
                  </a:cubicBezTo>
                  <a:cubicBezTo>
                    <a:pt x="11" y="2"/>
                    <a:pt x="11" y="2"/>
                    <a:pt x="11" y="2"/>
                  </a:cubicBezTo>
                  <a:cubicBezTo>
                    <a:pt x="8" y="19"/>
                    <a:pt x="10" y="30"/>
                    <a:pt x="13" y="40"/>
                  </a:cubicBezTo>
                  <a:cubicBezTo>
                    <a:pt x="15" y="50"/>
                    <a:pt x="17" y="58"/>
                    <a:pt x="15" y="7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3" name="Freeform 203"/>
            <p:cNvSpPr/>
            <p:nvPr/>
          </p:nvSpPr>
          <p:spPr bwMode="auto">
            <a:xfrm>
              <a:off x="2880732" y="3362666"/>
              <a:ext cx="243359" cy="296754"/>
            </a:xfrm>
            <a:custGeom>
              <a:avLst/>
              <a:gdLst>
                <a:gd name="T0" fmla="*/ 59 w 100"/>
                <a:gd name="T1" fmla="*/ 122 h 122"/>
                <a:gd name="T2" fmla="*/ 25 w 100"/>
                <a:gd name="T3" fmla="*/ 0 h 122"/>
                <a:gd name="T4" fmla="*/ 59 w 100"/>
                <a:gd name="T5" fmla="*/ 122 h 122"/>
              </a:gdLst>
              <a:ahLst/>
              <a:cxnLst>
                <a:cxn ang="0">
                  <a:pos x="T0" y="T1"/>
                </a:cxn>
                <a:cxn ang="0">
                  <a:pos x="T2" y="T3"/>
                </a:cxn>
                <a:cxn ang="0">
                  <a:pos x="T4" y="T5"/>
                </a:cxn>
              </a:cxnLst>
              <a:rect l="0" t="0" r="r" b="b"/>
              <a:pathLst>
                <a:path w="100" h="122">
                  <a:moveTo>
                    <a:pt x="59" y="122"/>
                  </a:moveTo>
                  <a:cubicBezTo>
                    <a:pt x="59" y="122"/>
                    <a:pt x="100" y="57"/>
                    <a:pt x="25" y="0"/>
                  </a:cubicBezTo>
                  <a:cubicBezTo>
                    <a:pt x="25" y="0"/>
                    <a:pt x="0" y="55"/>
                    <a:pt x="59" y="122"/>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4" name="Freeform 204"/>
            <p:cNvSpPr/>
            <p:nvPr/>
          </p:nvSpPr>
          <p:spPr bwMode="auto">
            <a:xfrm>
              <a:off x="2951583" y="3389363"/>
              <a:ext cx="109871" cy="240278"/>
            </a:xfrm>
            <a:custGeom>
              <a:avLst/>
              <a:gdLst>
                <a:gd name="T0" fmla="*/ 29 w 45"/>
                <a:gd name="T1" fmla="*/ 99 h 99"/>
                <a:gd name="T2" fmla="*/ 21 w 45"/>
                <a:gd name="T3" fmla="*/ 48 h 99"/>
                <a:gd name="T4" fmla="*/ 0 w 45"/>
                <a:gd name="T5" fmla="*/ 0 h 99"/>
                <a:gd name="T6" fmla="*/ 29 w 45"/>
                <a:gd name="T7" fmla="*/ 99 h 99"/>
              </a:gdLst>
              <a:ahLst/>
              <a:cxnLst>
                <a:cxn ang="0">
                  <a:pos x="T0" y="T1"/>
                </a:cxn>
                <a:cxn ang="0">
                  <a:pos x="T2" y="T3"/>
                </a:cxn>
                <a:cxn ang="0">
                  <a:pos x="T4" y="T5"/>
                </a:cxn>
                <a:cxn ang="0">
                  <a:pos x="T6" y="T7"/>
                </a:cxn>
              </a:cxnLst>
              <a:rect l="0" t="0" r="r" b="b"/>
              <a:pathLst>
                <a:path w="45" h="99">
                  <a:moveTo>
                    <a:pt x="29" y="99"/>
                  </a:moveTo>
                  <a:cubicBezTo>
                    <a:pt x="29" y="99"/>
                    <a:pt x="33" y="86"/>
                    <a:pt x="21" y="48"/>
                  </a:cubicBezTo>
                  <a:cubicBezTo>
                    <a:pt x="10" y="11"/>
                    <a:pt x="0" y="0"/>
                    <a:pt x="0" y="0"/>
                  </a:cubicBezTo>
                  <a:cubicBezTo>
                    <a:pt x="45" y="40"/>
                    <a:pt x="36" y="81"/>
                    <a:pt x="29" y="9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45" name="Freeform 205"/>
            <p:cNvSpPr/>
            <p:nvPr/>
          </p:nvSpPr>
          <p:spPr bwMode="auto">
            <a:xfrm>
              <a:off x="2930020" y="3787773"/>
              <a:ext cx="31832" cy="172508"/>
            </a:xfrm>
            <a:custGeom>
              <a:avLst/>
              <a:gdLst>
                <a:gd name="T0" fmla="*/ 9 w 13"/>
                <a:gd name="T1" fmla="*/ 71 h 71"/>
                <a:gd name="T2" fmla="*/ 2 w 13"/>
                <a:gd name="T3" fmla="*/ 69 h 71"/>
                <a:gd name="T4" fmla="*/ 3 w 13"/>
                <a:gd name="T5" fmla="*/ 42 h 71"/>
                <a:gd name="T6" fmla="*/ 6 w 13"/>
                <a:gd name="T7" fmla="*/ 0 h 71"/>
                <a:gd name="T8" fmla="*/ 13 w 13"/>
                <a:gd name="T9" fmla="*/ 2 h 71"/>
                <a:gd name="T10" fmla="*/ 10 w 13"/>
                <a:gd name="T11" fmla="*/ 41 h 71"/>
                <a:gd name="T12" fmla="*/ 9 w 13"/>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3" h="71">
                  <a:moveTo>
                    <a:pt x="9" y="71"/>
                  </a:moveTo>
                  <a:cubicBezTo>
                    <a:pt x="2" y="69"/>
                    <a:pt x="2" y="69"/>
                    <a:pt x="2" y="69"/>
                  </a:cubicBezTo>
                  <a:cubicBezTo>
                    <a:pt x="5" y="59"/>
                    <a:pt x="4" y="51"/>
                    <a:pt x="3" y="42"/>
                  </a:cubicBezTo>
                  <a:cubicBezTo>
                    <a:pt x="2" y="31"/>
                    <a:pt x="0" y="19"/>
                    <a:pt x="6" y="0"/>
                  </a:cubicBezTo>
                  <a:cubicBezTo>
                    <a:pt x="13" y="2"/>
                    <a:pt x="13" y="2"/>
                    <a:pt x="13" y="2"/>
                  </a:cubicBezTo>
                  <a:cubicBezTo>
                    <a:pt x="7" y="19"/>
                    <a:pt x="9" y="30"/>
                    <a:pt x="10" y="41"/>
                  </a:cubicBezTo>
                  <a:cubicBezTo>
                    <a:pt x="12" y="51"/>
                    <a:pt x="13" y="59"/>
                    <a:pt x="9" y="71"/>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6" name="Freeform 206"/>
            <p:cNvSpPr/>
            <p:nvPr/>
          </p:nvSpPr>
          <p:spPr bwMode="auto">
            <a:xfrm>
              <a:off x="2815015" y="3569058"/>
              <a:ext cx="241305" cy="303942"/>
            </a:xfrm>
            <a:custGeom>
              <a:avLst/>
              <a:gdLst>
                <a:gd name="T0" fmla="*/ 51 w 99"/>
                <a:gd name="T1" fmla="*/ 125 h 125"/>
                <a:gd name="T2" fmla="*/ 31 w 99"/>
                <a:gd name="T3" fmla="*/ 0 h 125"/>
                <a:gd name="T4" fmla="*/ 51 w 99"/>
                <a:gd name="T5" fmla="*/ 125 h 125"/>
              </a:gdLst>
              <a:ahLst/>
              <a:cxnLst>
                <a:cxn ang="0">
                  <a:pos x="T0" y="T1"/>
                </a:cxn>
                <a:cxn ang="0">
                  <a:pos x="T2" y="T3"/>
                </a:cxn>
                <a:cxn ang="0">
                  <a:pos x="T4" y="T5"/>
                </a:cxn>
              </a:cxnLst>
              <a:rect l="0" t="0" r="r" b="b"/>
              <a:pathLst>
                <a:path w="99" h="125">
                  <a:moveTo>
                    <a:pt x="51" y="125"/>
                  </a:moveTo>
                  <a:cubicBezTo>
                    <a:pt x="51" y="125"/>
                    <a:pt x="99" y="65"/>
                    <a:pt x="31" y="0"/>
                  </a:cubicBezTo>
                  <a:cubicBezTo>
                    <a:pt x="31" y="0"/>
                    <a:pt x="0" y="52"/>
                    <a:pt x="51" y="125"/>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7" name="Freeform 207"/>
            <p:cNvSpPr/>
            <p:nvPr/>
          </p:nvSpPr>
          <p:spPr bwMode="auto">
            <a:xfrm>
              <a:off x="2896135" y="3595756"/>
              <a:ext cx="99603" cy="248493"/>
            </a:xfrm>
            <a:custGeom>
              <a:avLst/>
              <a:gdLst>
                <a:gd name="T0" fmla="*/ 18 w 41"/>
                <a:gd name="T1" fmla="*/ 102 h 102"/>
                <a:gd name="T2" fmla="*/ 16 w 41"/>
                <a:gd name="T3" fmla="*/ 50 h 102"/>
                <a:gd name="T4" fmla="*/ 0 w 41"/>
                <a:gd name="T5" fmla="*/ 0 h 102"/>
                <a:gd name="T6" fmla="*/ 18 w 41"/>
                <a:gd name="T7" fmla="*/ 102 h 102"/>
              </a:gdLst>
              <a:ahLst/>
              <a:cxnLst>
                <a:cxn ang="0">
                  <a:pos x="T0" y="T1"/>
                </a:cxn>
                <a:cxn ang="0">
                  <a:pos x="T2" y="T3"/>
                </a:cxn>
                <a:cxn ang="0">
                  <a:pos x="T4" y="T5"/>
                </a:cxn>
                <a:cxn ang="0">
                  <a:pos x="T6" y="T7"/>
                </a:cxn>
              </a:cxnLst>
              <a:rect l="0" t="0" r="r" b="b"/>
              <a:pathLst>
                <a:path w="41" h="102">
                  <a:moveTo>
                    <a:pt x="18" y="102"/>
                  </a:moveTo>
                  <a:cubicBezTo>
                    <a:pt x="18" y="102"/>
                    <a:pt x="24" y="90"/>
                    <a:pt x="16" y="50"/>
                  </a:cubicBezTo>
                  <a:cubicBezTo>
                    <a:pt x="9" y="13"/>
                    <a:pt x="0" y="0"/>
                    <a:pt x="0" y="0"/>
                  </a:cubicBezTo>
                  <a:cubicBezTo>
                    <a:pt x="41" y="45"/>
                    <a:pt x="27" y="85"/>
                    <a:pt x="18" y="10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48" name="Freeform 208"/>
            <p:cNvSpPr/>
            <p:nvPr/>
          </p:nvSpPr>
          <p:spPr bwMode="auto">
            <a:xfrm>
              <a:off x="2830417" y="3999300"/>
              <a:ext cx="35939" cy="170454"/>
            </a:xfrm>
            <a:custGeom>
              <a:avLst/>
              <a:gdLst>
                <a:gd name="T0" fmla="*/ 7 w 15"/>
                <a:gd name="T1" fmla="*/ 70 h 70"/>
                <a:gd name="T2" fmla="*/ 0 w 15"/>
                <a:gd name="T3" fmla="*/ 68 h 70"/>
                <a:gd name="T4" fmla="*/ 2 w 15"/>
                <a:gd name="T5" fmla="*/ 41 h 70"/>
                <a:gd name="T6" fmla="*/ 8 w 15"/>
                <a:gd name="T7" fmla="*/ 0 h 70"/>
                <a:gd name="T8" fmla="*/ 15 w 15"/>
                <a:gd name="T9" fmla="*/ 2 h 70"/>
                <a:gd name="T10" fmla="*/ 10 w 15"/>
                <a:gd name="T11" fmla="*/ 41 h 70"/>
                <a:gd name="T12" fmla="*/ 7 w 15"/>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15" h="70">
                  <a:moveTo>
                    <a:pt x="7" y="70"/>
                  </a:moveTo>
                  <a:cubicBezTo>
                    <a:pt x="0" y="68"/>
                    <a:pt x="0" y="68"/>
                    <a:pt x="0" y="68"/>
                  </a:cubicBezTo>
                  <a:cubicBezTo>
                    <a:pt x="3" y="58"/>
                    <a:pt x="3" y="50"/>
                    <a:pt x="2" y="41"/>
                  </a:cubicBezTo>
                  <a:cubicBezTo>
                    <a:pt x="2" y="30"/>
                    <a:pt x="1" y="18"/>
                    <a:pt x="8" y="0"/>
                  </a:cubicBezTo>
                  <a:cubicBezTo>
                    <a:pt x="15" y="2"/>
                    <a:pt x="15" y="2"/>
                    <a:pt x="15" y="2"/>
                  </a:cubicBezTo>
                  <a:cubicBezTo>
                    <a:pt x="8" y="19"/>
                    <a:pt x="9" y="30"/>
                    <a:pt x="10" y="41"/>
                  </a:cubicBezTo>
                  <a:cubicBezTo>
                    <a:pt x="10" y="50"/>
                    <a:pt x="11" y="59"/>
                    <a:pt x="7" y="7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9" name="Freeform 209"/>
            <p:cNvSpPr/>
            <p:nvPr/>
          </p:nvSpPr>
          <p:spPr bwMode="auto">
            <a:xfrm>
              <a:off x="2725681" y="3775451"/>
              <a:ext cx="238225" cy="307022"/>
            </a:xfrm>
            <a:custGeom>
              <a:avLst/>
              <a:gdLst>
                <a:gd name="T0" fmla="*/ 47 w 98"/>
                <a:gd name="T1" fmla="*/ 126 h 126"/>
                <a:gd name="T2" fmla="*/ 34 w 98"/>
                <a:gd name="T3" fmla="*/ 0 h 126"/>
                <a:gd name="T4" fmla="*/ 47 w 98"/>
                <a:gd name="T5" fmla="*/ 126 h 126"/>
              </a:gdLst>
              <a:ahLst/>
              <a:cxnLst>
                <a:cxn ang="0">
                  <a:pos x="T0" y="T1"/>
                </a:cxn>
                <a:cxn ang="0">
                  <a:pos x="T2" y="T3"/>
                </a:cxn>
                <a:cxn ang="0">
                  <a:pos x="T4" y="T5"/>
                </a:cxn>
              </a:cxnLst>
              <a:rect l="0" t="0" r="r" b="b"/>
              <a:pathLst>
                <a:path w="98" h="126">
                  <a:moveTo>
                    <a:pt x="47" y="126"/>
                  </a:moveTo>
                  <a:cubicBezTo>
                    <a:pt x="47" y="126"/>
                    <a:pt x="98" y="70"/>
                    <a:pt x="34" y="0"/>
                  </a:cubicBezTo>
                  <a:cubicBezTo>
                    <a:pt x="34" y="0"/>
                    <a:pt x="0" y="50"/>
                    <a:pt x="47" y="12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0" name="Freeform 210"/>
            <p:cNvSpPr/>
            <p:nvPr/>
          </p:nvSpPr>
          <p:spPr bwMode="auto">
            <a:xfrm>
              <a:off x="2812961" y="3805229"/>
              <a:ext cx="92415" cy="247466"/>
            </a:xfrm>
            <a:custGeom>
              <a:avLst/>
              <a:gdLst>
                <a:gd name="T0" fmla="*/ 12 w 38"/>
                <a:gd name="T1" fmla="*/ 102 h 102"/>
                <a:gd name="T2" fmla="*/ 13 w 38"/>
                <a:gd name="T3" fmla="*/ 50 h 102"/>
                <a:gd name="T4" fmla="*/ 0 w 38"/>
                <a:gd name="T5" fmla="*/ 0 h 102"/>
                <a:gd name="T6" fmla="*/ 12 w 38"/>
                <a:gd name="T7" fmla="*/ 102 h 102"/>
              </a:gdLst>
              <a:ahLst/>
              <a:cxnLst>
                <a:cxn ang="0">
                  <a:pos x="T0" y="T1"/>
                </a:cxn>
                <a:cxn ang="0">
                  <a:pos x="T2" y="T3"/>
                </a:cxn>
                <a:cxn ang="0">
                  <a:pos x="T4" y="T5"/>
                </a:cxn>
                <a:cxn ang="0">
                  <a:pos x="T6" y="T7"/>
                </a:cxn>
              </a:cxnLst>
              <a:rect l="0" t="0" r="r" b="b"/>
              <a:pathLst>
                <a:path w="38" h="102">
                  <a:moveTo>
                    <a:pt x="12" y="102"/>
                  </a:moveTo>
                  <a:cubicBezTo>
                    <a:pt x="12" y="102"/>
                    <a:pt x="18" y="90"/>
                    <a:pt x="13" y="50"/>
                  </a:cubicBezTo>
                  <a:cubicBezTo>
                    <a:pt x="8" y="13"/>
                    <a:pt x="0" y="0"/>
                    <a:pt x="0" y="0"/>
                  </a:cubicBezTo>
                  <a:cubicBezTo>
                    <a:pt x="38" y="47"/>
                    <a:pt x="22" y="86"/>
                    <a:pt x="12" y="10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51" name="Freeform 211"/>
            <p:cNvSpPr/>
            <p:nvPr/>
          </p:nvSpPr>
          <p:spPr bwMode="auto">
            <a:xfrm>
              <a:off x="2691795" y="4206720"/>
              <a:ext cx="53395" cy="172508"/>
            </a:xfrm>
            <a:custGeom>
              <a:avLst/>
              <a:gdLst>
                <a:gd name="T0" fmla="*/ 6 w 22"/>
                <a:gd name="T1" fmla="*/ 71 h 71"/>
                <a:gd name="T2" fmla="*/ 0 w 22"/>
                <a:gd name="T3" fmla="*/ 67 h 71"/>
                <a:gd name="T4" fmla="*/ 5 w 22"/>
                <a:gd name="T5" fmla="*/ 41 h 71"/>
                <a:gd name="T6" fmla="*/ 15 w 22"/>
                <a:gd name="T7" fmla="*/ 0 h 71"/>
                <a:gd name="T8" fmla="*/ 22 w 22"/>
                <a:gd name="T9" fmla="*/ 4 h 71"/>
                <a:gd name="T10" fmla="*/ 12 w 22"/>
                <a:gd name="T11" fmla="*/ 41 h 71"/>
                <a:gd name="T12" fmla="*/ 6 w 2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22" h="71">
                  <a:moveTo>
                    <a:pt x="6" y="71"/>
                  </a:moveTo>
                  <a:cubicBezTo>
                    <a:pt x="0" y="67"/>
                    <a:pt x="0" y="67"/>
                    <a:pt x="0" y="67"/>
                  </a:cubicBezTo>
                  <a:cubicBezTo>
                    <a:pt x="4" y="58"/>
                    <a:pt x="5" y="50"/>
                    <a:pt x="5" y="41"/>
                  </a:cubicBezTo>
                  <a:cubicBezTo>
                    <a:pt x="6" y="30"/>
                    <a:pt x="6" y="17"/>
                    <a:pt x="15" y="0"/>
                  </a:cubicBezTo>
                  <a:cubicBezTo>
                    <a:pt x="22" y="4"/>
                    <a:pt x="22" y="4"/>
                    <a:pt x="22" y="4"/>
                  </a:cubicBezTo>
                  <a:cubicBezTo>
                    <a:pt x="13" y="19"/>
                    <a:pt x="13" y="31"/>
                    <a:pt x="12" y="41"/>
                  </a:cubicBezTo>
                  <a:cubicBezTo>
                    <a:pt x="12" y="51"/>
                    <a:pt x="12" y="60"/>
                    <a:pt x="6" y="71"/>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2" name="Freeform 212"/>
            <p:cNvSpPr/>
            <p:nvPr/>
          </p:nvSpPr>
          <p:spPr bwMode="auto">
            <a:xfrm>
              <a:off x="2617863" y="3979790"/>
              <a:ext cx="232064" cy="309076"/>
            </a:xfrm>
            <a:custGeom>
              <a:avLst/>
              <a:gdLst>
                <a:gd name="T0" fmla="*/ 38 w 95"/>
                <a:gd name="T1" fmla="*/ 127 h 127"/>
                <a:gd name="T2" fmla="*/ 39 w 95"/>
                <a:gd name="T3" fmla="*/ 0 h 127"/>
                <a:gd name="T4" fmla="*/ 38 w 95"/>
                <a:gd name="T5" fmla="*/ 127 h 127"/>
              </a:gdLst>
              <a:ahLst/>
              <a:cxnLst>
                <a:cxn ang="0">
                  <a:pos x="T0" y="T1"/>
                </a:cxn>
                <a:cxn ang="0">
                  <a:pos x="T2" y="T3"/>
                </a:cxn>
                <a:cxn ang="0">
                  <a:pos x="T4" y="T5"/>
                </a:cxn>
              </a:cxnLst>
              <a:rect l="0" t="0" r="r" b="b"/>
              <a:pathLst>
                <a:path w="95" h="127">
                  <a:moveTo>
                    <a:pt x="38" y="127"/>
                  </a:moveTo>
                  <a:cubicBezTo>
                    <a:pt x="38" y="127"/>
                    <a:pt x="95" y="77"/>
                    <a:pt x="39" y="0"/>
                  </a:cubicBezTo>
                  <a:cubicBezTo>
                    <a:pt x="39" y="0"/>
                    <a:pt x="0" y="46"/>
                    <a:pt x="38" y="12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3" name="Freeform 213"/>
            <p:cNvSpPr/>
            <p:nvPr/>
          </p:nvSpPr>
          <p:spPr bwMode="auto">
            <a:xfrm>
              <a:off x="2713359" y="4009569"/>
              <a:ext cx="80093" cy="250547"/>
            </a:xfrm>
            <a:custGeom>
              <a:avLst/>
              <a:gdLst>
                <a:gd name="T0" fmla="*/ 1 w 33"/>
                <a:gd name="T1" fmla="*/ 103 h 103"/>
                <a:gd name="T2" fmla="*/ 8 w 33"/>
                <a:gd name="T3" fmla="*/ 52 h 103"/>
                <a:gd name="T4" fmla="*/ 0 w 33"/>
                <a:gd name="T5" fmla="*/ 0 h 103"/>
                <a:gd name="T6" fmla="*/ 1 w 33"/>
                <a:gd name="T7" fmla="*/ 103 h 103"/>
              </a:gdLst>
              <a:ahLst/>
              <a:cxnLst>
                <a:cxn ang="0">
                  <a:pos x="T0" y="T1"/>
                </a:cxn>
                <a:cxn ang="0">
                  <a:pos x="T2" y="T3"/>
                </a:cxn>
                <a:cxn ang="0">
                  <a:pos x="T4" y="T5"/>
                </a:cxn>
                <a:cxn ang="0">
                  <a:pos x="T6" y="T7"/>
                </a:cxn>
              </a:cxnLst>
              <a:rect l="0" t="0" r="r" b="b"/>
              <a:pathLst>
                <a:path w="33" h="103">
                  <a:moveTo>
                    <a:pt x="1" y="103"/>
                  </a:moveTo>
                  <a:cubicBezTo>
                    <a:pt x="1" y="103"/>
                    <a:pt x="8" y="92"/>
                    <a:pt x="8" y="52"/>
                  </a:cubicBezTo>
                  <a:cubicBezTo>
                    <a:pt x="7" y="14"/>
                    <a:pt x="0" y="0"/>
                    <a:pt x="0" y="0"/>
                  </a:cubicBezTo>
                  <a:cubicBezTo>
                    <a:pt x="33" y="51"/>
                    <a:pt x="12" y="88"/>
                    <a:pt x="1" y="1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54" name="Freeform 214"/>
            <p:cNvSpPr/>
            <p:nvPr/>
          </p:nvSpPr>
          <p:spPr bwMode="auto">
            <a:xfrm>
              <a:off x="2533663" y="4393603"/>
              <a:ext cx="67771" cy="167373"/>
            </a:xfrm>
            <a:custGeom>
              <a:avLst/>
              <a:gdLst>
                <a:gd name="T0" fmla="*/ 7 w 28"/>
                <a:gd name="T1" fmla="*/ 69 h 69"/>
                <a:gd name="T2" fmla="*/ 0 w 28"/>
                <a:gd name="T3" fmla="*/ 66 h 69"/>
                <a:gd name="T4" fmla="*/ 8 w 28"/>
                <a:gd name="T5" fmla="*/ 40 h 69"/>
                <a:gd name="T6" fmla="*/ 22 w 28"/>
                <a:gd name="T7" fmla="*/ 0 h 69"/>
                <a:gd name="T8" fmla="*/ 28 w 28"/>
                <a:gd name="T9" fmla="*/ 4 h 69"/>
                <a:gd name="T10" fmla="*/ 15 w 28"/>
                <a:gd name="T11" fmla="*/ 41 h 69"/>
                <a:gd name="T12" fmla="*/ 7 w 28"/>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8" h="69">
                  <a:moveTo>
                    <a:pt x="7" y="69"/>
                  </a:moveTo>
                  <a:cubicBezTo>
                    <a:pt x="0" y="66"/>
                    <a:pt x="0" y="66"/>
                    <a:pt x="0" y="66"/>
                  </a:cubicBezTo>
                  <a:cubicBezTo>
                    <a:pt x="6" y="57"/>
                    <a:pt x="7" y="49"/>
                    <a:pt x="8" y="40"/>
                  </a:cubicBezTo>
                  <a:cubicBezTo>
                    <a:pt x="9" y="29"/>
                    <a:pt x="11" y="16"/>
                    <a:pt x="22" y="0"/>
                  </a:cubicBezTo>
                  <a:cubicBezTo>
                    <a:pt x="28" y="4"/>
                    <a:pt x="28" y="4"/>
                    <a:pt x="28" y="4"/>
                  </a:cubicBezTo>
                  <a:cubicBezTo>
                    <a:pt x="18" y="19"/>
                    <a:pt x="17" y="30"/>
                    <a:pt x="15" y="41"/>
                  </a:cubicBezTo>
                  <a:cubicBezTo>
                    <a:pt x="14" y="50"/>
                    <a:pt x="13" y="59"/>
                    <a:pt x="7" y="6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5" name="Freeform 215"/>
            <p:cNvSpPr/>
            <p:nvPr/>
          </p:nvSpPr>
          <p:spPr bwMode="auto">
            <a:xfrm>
              <a:off x="2484375" y="4167701"/>
              <a:ext cx="223849" cy="305995"/>
            </a:xfrm>
            <a:custGeom>
              <a:avLst/>
              <a:gdLst>
                <a:gd name="T0" fmla="*/ 31 w 92"/>
                <a:gd name="T1" fmla="*/ 126 h 126"/>
                <a:gd name="T2" fmla="*/ 43 w 92"/>
                <a:gd name="T3" fmla="*/ 0 h 126"/>
                <a:gd name="T4" fmla="*/ 31 w 92"/>
                <a:gd name="T5" fmla="*/ 126 h 126"/>
              </a:gdLst>
              <a:ahLst/>
              <a:cxnLst>
                <a:cxn ang="0">
                  <a:pos x="T0" y="T1"/>
                </a:cxn>
                <a:cxn ang="0">
                  <a:pos x="T2" y="T3"/>
                </a:cxn>
                <a:cxn ang="0">
                  <a:pos x="T4" y="T5"/>
                </a:cxn>
              </a:cxnLst>
              <a:rect l="0" t="0" r="r" b="b"/>
              <a:pathLst>
                <a:path w="92" h="126">
                  <a:moveTo>
                    <a:pt x="31" y="126"/>
                  </a:moveTo>
                  <a:cubicBezTo>
                    <a:pt x="31" y="126"/>
                    <a:pt x="92" y="81"/>
                    <a:pt x="43" y="0"/>
                  </a:cubicBezTo>
                  <a:cubicBezTo>
                    <a:pt x="43" y="0"/>
                    <a:pt x="0" y="42"/>
                    <a:pt x="31" y="12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6" name="Freeform 216"/>
            <p:cNvSpPr/>
            <p:nvPr/>
          </p:nvSpPr>
          <p:spPr bwMode="auto">
            <a:xfrm>
              <a:off x="2567549" y="4196452"/>
              <a:ext cx="89335" cy="248493"/>
            </a:xfrm>
            <a:custGeom>
              <a:avLst/>
              <a:gdLst>
                <a:gd name="T0" fmla="*/ 0 w 37"/>
                <a:gd name="T1" fmla="*/ 102 h 102"/>
                <a:gd name="T2" fmla="*/ 11 w 37"/>
                <a:gd name="T3" fmla="*/ 52 h 102"/>
                <a:gd name="T4" fmla="*/ 8 w 37"/>
                <a:gd name="T5" fmla="*/ 0 h 102"/>
                <a:gd name="T6" fmla="*/ 0 w 37"/>
                <a:gd name="T7" fmla="*/ 102 h 102"/>
              </a:gdLst>
              <a:ahLst/>
              <a:cxnLst>
                <a:cxn ang="0">
                  <a:pos x="T0" y="T1"/>
                </a:cxn>
                <a:cxn ang="0">
                  <a:pos x="T2" y="T3"/>
                </a:cxn>
                <a:cxn ang="0">
                  <a:pos x="T4" y="T5"/>
                </a:cxn>
                <a:cxn ang="0">
                  <a:pos x="T6" y="T7"/>
                </a:cxn>
              </a:cxnLst>
              <a:rect l="0" t="0" r="r" b="b"/>
              <a:pathLst>
                <a:path w="37" h="102">
                  <a:moveTo>
                    <a:pt x="0" y="102"/>
                  </a:moveTo>
                  <a:cubicBezTo>
                    <a:pt x="0" y="102"/>
                    <a:pt x="8" y="92"/>
                    <a:pt x="11" y="52"/>
                  </a:cubicBezTo>
                  <a:cubicBezTo>
                    <a:pt x="14" y="14"/>
                    <a:pt x="8" y="0"/>
                    <a:pt x="8" y="0"/>
                  </a:cubicBezTo>
                  <a:cubicBezTo>
                    <a:pt x="37" y="54"/>
                    <a:pt x="13" y="89"/>
                    <a:pt x="0" y="10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57" name="Freeform 217"/>
            <p:cNvSpPr/>
            <p:nvPr/>
          </p:nvSpPr>
          <p:spPr bwMode="auto">
            <a:xfrm>
              <a:off x="2356022" y="4551735"/>
              <a:ext cx="82146" cy="163266"/>
            </a:xfrm>
            <a:custGeom>
              <a:avLst/>
              <a:gdLst>
                <a:gd name="T0" fmla="*/ 6 w 34"/>
                <a:gd name="T1" fmla="*/ 67 h 67"/>
                <a:gd name="T2" fmla="*/ 0 w 34"/>
                <a:gd name="T3" fmla="*/ 63 h 67"/>
                <a:gd name="T4" fmla="*/ 11 w 34"/>
                <a:gd name="T5" fmla="*/ 38 h 67"/>
                <a:gd name="T6" fmla="*/ 29 w 34"/>
                <a:gd name="T7" fmla="*/ 0 h 67"/>
                <a:gd name="T8" fmla="*/ 34 w 34"/>
                <a:gd name="T9" fmla="*/ 5 h 67"/>
                <a:gd name="T10" fmla="*/ 18 w 34"/>
                <a:gd name="T11" fmla="*/ 40 h 67"/>
                <a:gd name="T12" fmla="*/ 6 w 34"/>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4" h="67">
                  <a:moveTo>
                    <a:pt x="6" y="67"/>
                  </a:moveTo>
                  <a:cubicBezTo>
                    <a:pt x="0" y="63"/>
                    <a:pt x="0" y="63"/>
                    <a:pt x="0" y="63"/>
                  </a:cubicBezTo>
                  <a:cubicBezTo>
                    <a:pt x="6" y="54"/>
                    <a:pt x="8" y="47"/>
                    <a:pt x="11" y="38"/>
                  </a:cubicBezTo>
                  <a:cubicBezTo>
                    <a:pt x="13" y="27"/>
                    <a:pt x="16" y="15"/>
                    <a:pt x="29" y="0"/>
                  </a:cubicBezTo>
                  <a:cubicBezTo>
                    <a:pt x="34" y="5"/>
                    <a:pt x="34" y="5"/>
                    <a:pt x="34" y="5"/>
                  </a:cubicBezTo>
                  <a:cubicBezTo>
                    <a:pt x="23" y="19"/>
                    <a:pt x="20" y="29"/>
                    <a:pt x="18" y="40"/>
                  </a:cubicBezTo>
                  <a:cubicBezTo>
                    <a:pt x="15" y="49"/>
                    <a:pt x="13" y="58"/>
                    <a:pt x="6" y="6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8" name="Freeform 218"/>
            <p:cNvSpPr/>
            <p:nvPr/>
          </p:nvSpPr>
          <p:spPr bwMode="auto">
            <a:xfrm>
              <a:off x="2338565" y="4327886"/>
              <a:ext cx="213581" cy="301888"/>
            </a:xfrm>
            <a:custGeom>
              <a:avLst/>
              <a:gdLst>
                <a:gd name="T0" fmla="*/ 21 w 88"/>
                <a:gd name="T1" fmla="*/ 124 h 124"/>
                <a:gd name="T2" fmla="*/ 49 w 88"/>
                <a:gd name="T3" fmla="*/ 0 h 124"/>
                <a:gd name="T4" fmla="*/ 21 w 88"/>
                <a:gd name="T5" fmla="*/ 124 h 124"/>
              </a:gdLst>
              <a:ahLst/>
              <a:cxnLst>
                <a:cxn ang="0">
                  <a:pos x="T0" y="T1"/>
                </a:cxn>
                <a:cxn ang="0">
                  <a:pos x="T2" y="T3"/>
                </a:cxn>
                <a:cxn ang="0">
                  <a:pos x="T4" y="T5"/>
                </a:cxn>
              </a:cxnLst>
              <a:rect l="0" t="0" r="r" b="b"/>
              <a:pathLst>
                <a:path w="88" h="124">
                  <a:moveTo>
                    <a:pt x="21" y="124"/>
                  </a:moveTo>
                  <a:cubicBezTo>
                    <a:pt x="21" y="124"/>
                    <a:pt x="88" y="86"/>
                    <a:pt x="49" y="0"/>
                  </a:cubicBezTo>
                  <a:cubicBezTo>
                    <a:pt x="49" y="0"/>
                    <a:pt x="0" y="37"/>
                    <a:pt x="21" y="12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9" name="Freeform 219"/>
            <p:cNvSpPr/>
            <p:nvPr/>
          </p:nvSpPr>
          <p:spPr bwMode="auto">
            <a:xfrm>
              <a:off x="2402229" y="4356637"/>
              <a:ext cx="101657" cy="243358"/>
            </a:xfrm>
            <a:custGeom>
              <a:avLst/>
              <a:gdLst>
                <a:gd name="T0" fmla="*/ 0 w 42"/>
                <a:gd name="T1" fmla="*/ 100 h 100"/>
                <a:gd name="T2" fmla="*/ 17 w 42"/>
                <a:gd name="T3" fmla="*/ 52 h 100"/>
                <a:gd name="T4" fmla="*/ 20 w 42"/>
                <a:gd name="T5" fmla="*/ 0 h 100"/>
                <a:gd name="T6" fmla="*/ 0 w 42"/>
                <a:gd name="T7" fmla="*/ 100 h 100"/>
              </a:gdLst>
              <a:ahLst/>
              <a:cxnLst>
                <a:cxn ang="0">
                  <a:pos x="T0" y="T1"/>
                </a:cxn>
                <a:cxn ang="0">
                  <a:pos x="T2" y="T3"/>
                </a:cxn>
                <a:cxn ang="0">
                  <a:pos x="T4" y="T5"/>
                </a:cxn>
                <a:cxn ang="0">
                  <a:pos x="T6" y="T7"/>
                </a:cxn>
              </a:cxnLst>
              <a:rect l="0" t="0" r="r" b="b"/>
              <a:pathLst>
                <a:path w="42" h="100">
                  <a:moveTo>
                    <a:pt x="0" y="100"/>
                  </a:moveTo>
                  <a:cubicBezTo>
                    <a:pt x="0" y="100"/>
                    <a:pt x="9" y="91"/>
                    <a:pt x="17" y="52"/>
                  </a:cubicBezTo>
                  <a:cubicBezTo>
                    <a:pt x="24" y="15"/>
                    <a:pt x="20" y="0"/>
                    <a:pt x="20" y="0"/>
                  </a:cubicBezTo>
                  <a:cubicBezTo>
                    <a:pt x="42" y="57"/>
                    <a:pt x="14" y="89"/>
                    <a:pt x="0" y="10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0" name="Freeform 220"/>
            <p:cNvSpPr/>
            <p:nvPr/>
          </p:nvSpPr>
          <p:spPr bwMode="auto">
            <a:xfrm>
              <a:off x="2160924" y="4704733"/>
              <a:ext cx="92415" cy="158132"/>
            </a:xfrm>
            <a:custGeom>
              <a:avLst/>
              <a:gdLst>
                <a:gd name="T0" fmla="*/ 6 w 38"/>
                <a:gd name="T1" fmla="*/ 65 h 65"/>
                <a:gd name="T2" fmla="*/ 0 w 38"/>
                <a:gd name="T3" fmla="*/ 60 h 65"/>
                <a:gd name="T4" fmla="*/ 12 w 38"/>
                <a:gd name="T5" fmla="*/ 36 h 65"/>
                <a:gd name="T6" fmla="*/ 33 w 38"/>
                <a:gd name="T7" fmla="*/ 0 h 65"/>
                <a:gd name="T8" fmla="*/ 38 w 38"/>
                <a:gd name="T9" fmla="*/ 5 h 65"/>
                <a:gd name="T10" fmla="*/ 19 w 38"/>
                <a:gd name="T11" fmla="*/ 39 h 65"/>
                <a:gd name="T12" fmla="*/ 6 w 38"/>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38" h="65">
                  <a:moveTo>
                    <a:pt x="6" y="65"/>
                  </a:moveTo>
                  <a:cubicBezTo>
                    <a:pt x="0" y="60"/>
                    <a:pt x="0" y="60"/>
                    <a:pt x="0" y="60"/>
                  </a:cubicBezTo>
                  <a:cubicBezTo>
                    <a:pt x="7" y="53"/>
                    <a:pt x="10" y="45"/>
                    <a:pt x="12" y="36"/>
                  </a:cubicBezTo>
                  <a:cubicBezTo>
                    <a:pt x="16" y="26"/>
                    <a:pt x="20" y="14"/>
                    <a:pt x="33" y="0"/>
                  </a:cubicBezTo>
                  <a:cubicBezTo>
                    <a:pt x="38" y="5"/>
                    <a:pt x="38" y="5"/>
                    <a:pt x="38" y="5"/>
                  </a:cubicBezTo>
                  <a:cubicBezTo>
                    <a:pt x="26" y="18"/>
                    <a:pt x="23" y="28"/>
                    <a:pt x="19" y="39"/>
                  </a:cubicBezTo>
                  <a:cubicBezTo>
                    <a:pt x="16" y="48"/>
                    <a:pt x="14" y="56"/>
                    <a:pt x="6" y="65"/>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61" name="Freeform 221"/>
            <p:cNvSpPr/>
            <p:nvPr/>
          </p:nvSpPr>
          <p:spPr bwMode="auto">
            <a:xfrm>
              <a:off x="2162978" y="4483964"/>
              <a:ext cx="204340" cy="293673"/>
            </a:xfrm>
            <a:custGeom>
              <a:avLst/>
              <a:gdLst>
                <a:gd name="T0" fmla="*/ 15 w 84"/>
                <a:gd name="T1" fmla="*/ 121 h 121"/>
                <a:gd name="T2" fmla="*/ 51 w 84"/>
                <a:gd name="T3" fmla="*/ 0 h 121"/>
                <a:gd name="T4" fmla="*/ 15 w 84"/>
                <a:gd name="T5" fmla="*/ 121 h 121"/>
              </a:gdLst>
              <a:ahLst/>
              <a:cxnLst>
                <a:cxn ang="0">
                  <a:pos x="T0" y="T1"/>
                </a:cxn>
                <a:cxn ang="0">
                  <a:pos x="T2" y="T3"/>
                </a:cxn>
                <a:cxn ang="0">
                  <a:pos x="T4" y="T5"/>
                </a:cxn>
              </a:cxnLst>
              <a:rect l="0" t="0" r="r" b="b"/>
              <a:pathLst>
                <a:path w="84" h="121">
                  <a:moveTo>
                    <a:pt x="15" y="121"/>
                  </a:moveTo>
                  <a:cubicBezTo>
                    <a:pt x="15" y="121"/>
                    <a:pt x="84" y="88"/>
                    <a:pt x="51" y="0"/>
                  </a:cubicBezTo>
                  <a:cubicBezTo>
                    <a:pt x="51" y="0"/>
                    <a:pt x="0" y="33"/>
                    <a:pt x="15" y="121"/>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62" name="Freeform 222"/>
            <p:cNvSpPr/>
            <p:nvPr/>
          </p:nvSpPr>
          <p:spPr bwMode="auto">
            <a:xfrm>
              <a:off x="2214319" y="4510662"/>
              <a:ext cx="109871" cy="240278"/>
            </a:xfrm>
            <a:custGeom>
              <a:avLst/>
              <a:gdLst>
                <a:gd name="T0" fmla="*/ 0 w 45"/>
                <a:gd name="T1" fmla="*/ 99 h 99"/>
                <a:gd name="T2" fmla="*/ 20 w 45"/>
                <a:gd name="T3" fmla="*/ 52 h 99"/>
                <a:gd name="T4" fmla="*/ 27 w 45"/>
                <a:gd name="T5" fmla="*/ 0 h 99"/>
                <a:gd name="T6" fmla="*/ 0 w 45"/>
                <a:gd name="T7" fmla="*/ 99 h 99"/>
              </a:gdLst>
              <a:ahLst/>
              <a:cxnLst>
                <a:cxn ang="0">
                  <a:pos x="T0" y="T1"/>
                </a:cxn>
                <a:cxn ang="0">
                  <a:pos x="T2" y="T3"/>
                </a:cxn>
                <a:cxn ang="0">
                  <a:pos x="T4" y="T5"/>
                </a:cxn>
                <a:cxn ang="0">
                  <a:pos x="T6" y="T7"/>
                </a:cxn>
              </a:cxnLst>
              <a:rect l="0" t="0" r="r" b="b"/>
              <a:pathLst>
                <a:path w="45" h="99">
                  <a:moveTo>
                    <a:pt x="0" y="99"/>
                  </a:moveTo>
                  <a:cubicBezTo>
                    <a:pt x="0" y="99"/>
                    <a:pt x="10" y="91"/>
                    <a:pt x="20" y="52"/>
                  </a:cubicBezTo>
                  <a:cubicBezTo>
                    <a:pt x="30" y="15"/>
                    <a:pt x="27" y="0"/>
                    <a:pt x="27" y="0"/>
                  </a:cubicBezTo>
                  <a:cubicBezTo>
                    <a:pt x="45" y="58"/>
                    <a:pt x="15" y="88"/>
                    <a:pt x="0" y="9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3" name="Freeform 223"/>
            <p:cNvSpPr/>
            <p:nvPr/>
          </p:nvSpPr>
          <p:spPr bwMode="auto">
            <a:xfrm>
              <a:off x="3109715" y="3318512"/>
              <a:ext cx="111925" cy="158132"/>
            </a:xfrm>
            <a:custGeom>
              <a:avLst/>
              <a:gdLst>
                <a:gd name="T0" fmla="*/ 7 w 46"/>
                <a:gd name="T1" fmla="*/ 65 h 65"/>
                <a:gd name="T2" fmla="*/ 0 w 46"/>
                <a:gd name="T3" fmla="*/ 62 h 65"/>
                <a:gd name="T4" fmla="*/ 18 w 46"/>
                <a:gd name="T5" fmla="*/ 35 h 65"/>
                <a:gd name="T6" fmla="*/ 39 w 46"/>
                <a:gd name="T7" fmla="*/ 0 h 65"/>
                <a:gd name="T8" fmla="*/ 46 w 46"/>
                <a:gd name="T9" fmla="*/ 3 h 65"/>
                <a:gd name="T10" fmla="*/ 24 w 46"/>
                <a:gd name="T11" fmla="*/ 40 h 65"/>
                <a:gd name="T12" fmla="*/ 7 w 46"/>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6" h="65">
                  <a:moveTo>
                    <a:pt x="7" y="65"/>
                  </a:moveTo>
                  <a:cubicBezTo>
                    <a:pt x="0" y="62"/>
                    <a:pt x="0" y="62"/>
                    <a:pt x="0" y="62"/>
                  </a:cubicBezTo>
                  <a:cubicBezTo>
                    <a:pt x="6" y="50"/>
                    <a:pt x="12" y="42"/>
                    <a:pt x="18" y="35"/>
                  </a:cubicBezTo>
                  <a:cubicBezTo>
                    <a:pt x="25" y="26"/>
                    <a:pt x="33" y="18"/>
                    <a:pt x="39" y="0"/>
                  </a:cubicBezTo>
                  <a:cubicBezTo>
                    <a:pt x="46" y="3"/>
                    <a:pt x="46" y="3"/>
                    <a:pt x="46" y="3"/>
                  </a:cubicBezTo>
                  <a:cubicBezTo>
                    <a:pt x="39" y="22"/>
                    <a:pt x="31" y="31"/>
                    <a:pt x="24" y="40"/>
                  </a:cubicBezTo>
                  <a:cubicBezTo>
                    <a:pt x="18" y="47"/>
                    <a:pt x="12" y="53"/>
                    <a:pt x="7" y="65"/>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64" name="Freeform 224"/>
            <p:cNvSpPr/>
            <p:nvPr/>
          </p:nvSpPr>
          <p:spPr bwMode="auto">
            <a:xfrm>
              <a:off x="3180566" y="3112119"/>
              <a:ext cx="179696" cy="264922"/>
            </a:xfrm>
            <a:custGeom>
              <a:avLst/>
              <a:gdLst>
                <a:gd name="T0" fmla="*/ 0 w 74"/>
                <a:gd name="T1" fmla="*/ 109 h 109"/>
                <a:gd name="T2" fmla="*/ 64 w 74"/>
                <a:gd name="T3" fmla="*/ 0 h 109"/>
                <a:gd name="T4" fmla="*/ 0 w 74"/>
                <a:gd name="T5" fmla="*/ 109 h 109"/>
              </a:gdLst>
              <a:ahLst/>
              <a:cxnLst>
                <a:cxn ang="0">
                  <a:pos x="T0" y="T1"/>
                </a:cxn>
                <a:cxn ang="0">
                  <a:pos x="T2" y="T3"/>
                </a:cxn>
                <a:cxn ang="0">
                  <a:pos x="T4" y="T5"/>
                </a:cxn>
              </a:cxnLst>
              <a:rect l="0" t="0" r="r" b="b"/>
              <a:pathLst>
                <a:path w="74" h="109">
                  <a:moveTo>
                    <a:pt x="0" y="109"/>
                  </a:moveTo>
                  <a:cubicBezTo>
                    <a:pt x="0" y="109"/>
                    <a:pt x="74" y="94"/>
                    <a:pt x="64" y="0"/>
                  </a:cubicBezTo>
                  <a:cubicBezTo>
                    <a:pt x="64" y="0"/>
                    <a:pt x="7" y="20"/>
                    <a:pt x="0" y="10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65" name="Freeform 225"/>
            <p:cNvSpPr/>
            <p:nvPr/>
          </p:nvSpPr>
          <p:spPr bwMode="auto">
            <a:xfrm>
              <a:off x="3196996" y="3138817"/>
              <a:ext cx="131434" cy="216661"/>
            </a:xfrm>
            <a:custGeom>
              <a:avLst/>
              <a:gdLst>
                <a:gd name="T0" fmla="*/ 0 w 54"/>
                <a:gd name="T1" fmla="*/ 89 h 89"/>
                <a:gd name="T2" fmla="*/ 32 w 54"/>
                <a:gd name="T3" fmla="*/ 48 h 89"/>
                <a:gd name="T4" fmla="*/ 51 w 54"/>
                <a:gd name="T5" fmla="*/ 0 h 89"/>
                <a:gd name="T6" fmla="*/ 0 w 54"/>
                <a:gd name="T7" fmla="*/ 89 h 89"/>
              </a:gdLst>
              <a:ahLst/>
              <a:cxnLst>
                <a:cxn ang="0">
                  <a:pos x="T0" y="T1"/>
                </a:cxn>
                <a:cxn ang="0">
                  <a:pos x="T2" y="T3"/>
                </a:cxn>
                <a:cxn ang="0">
                  <a:pos x="T4" y="T5"/>
                </a:cxn>
                <a:cxn ang="0">
                  <a:pos x="T6" y="T7"/>
                </a:cxn>
              </a:cxnLst>
              <a:rect l="0" t="0" r="r" b="b"/>
              <a:pathLst>
                <a:path w="54" h="89">
                  <a:moveTo>
                    <a:pt x="0" y="89"/>
                  </a:moveTo>
                  <a:cubicBezTo>
                    <a:pt x="0" y="89"/>
                    <a:pt x="12" y="84"/>
                    <a:pt x="32" y="48"/>
                  </a:cubicBezTo>
                  <a:cubicBezTo>
                    <a:pt x="50" y="15"/>
                    <a:pt x="51" y="0"/>
                    <a:pt x="51" y="0"/>
                  </a:cubicBezTo>
                  <a:cubicBezTo>
                    <a:pt x="54" y="60"/>
                    <a:pt x="18" y="82"/>
                    <a:pt x="0" y="8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6" name="Freeform 226"/>
            <p:cNvSpPr/>
            <p:nvPr/>
          </p:nvSpPr>
          <p:spPr bwMode="auto">
            <a:xfrm>
              <a:off x="3046052" y="3554683"/>
              <a:ext cx="124247" cy="147864"/>
            </a:xfrm>
            <a:custGeom>
              <a:avLst/>
              <a:gdLst>
                <a:gd name="T0" fmla="*/ 6 w 51"/>
                <a:gd name="T1" fmla="*/ 61 h 61"/>
                <a:gd name="T2" fmla="*/ 0 w 51"/>
                <a:gd name="T3" fmla="*/ 58 h 61"/>
                <a:gd name="T4" fmla="*/ 20 w 51"/>
                <a:gd name="T5" fmla="*/ 32 h 61"/>
                <a:gd name="T6" fmla="*/ 45 w 51"/>
                <a:gd name="T7" fmla="*/ 0 h 61"/>
                <a:gd name="T8" fmla="*/ 51 w 51"/>
                <a:gd name="T9" fmla="*/ 3 h 61"/>
                <a:gd name="T10" fmla="*/ 25 w 51"/>
                <a:gd name="T11" fmla="*/ 38 h 61"/>
                <a:gd name="T12" fmla="*/ 6 w 51"/>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51" h="61">
                  <a:moveTo>
                    <a:pt x="6" y="61"/>
                  </a:moveTo>
                  <a:cubicBezTo>
                    <a:pt x="0" y="58"/>
                    <a:pt x="0" y="58"/>
                    <a:pt x="0" y="58"/>
                  </a:cubicBezTo>
                  <a:cubicBezTo>
                    <a:pt x="6" y="46"/>
                    <a:pt x="13" y="39"/>
                    <a:pt x="20" y="32"/>
                  </a:cubicBezTo>
                  <a:cubicBezTo>
                    <a:pt x="28" y="25"/>
                    <a:pt x="36" y="17"/>
                    <a:pt x="45" y="0"/>
                  </a:cubicBezTo>
                  <a:cubicBezTo>
                    <a:pt x="51" y="3"/>
                    <a:pt x="51" y="3"/>
                    <a:pt x="51" y="3"/>
                  </a:cubicBezTo>
                  <a:cubicBezTo>
                    <a:pt x="42" y="21"/>
                    <a:pt x="33" y="30"/>
                    <a:pt x="25" y="38"/>
                  </a:cubicBezTo>
                  <a:cubicBezTo>
                    <a:pt x="18" y="44"/>
                    <a:pt x="12" y="50"/>
                    <a:pt x="6" y="61"/>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67" name="Freeform 227"/>
            <p:cNvSpPr/>
            <p:nvPr/>
          </p:nvSpPr>
          <p:spPr bwMode="auto">
            <a:xfrm>
              <a:off x="3124091" y="3362666"/>
              <a:ext cx="184829" cy="247466"/>
            </a:xfrm>
            <a:custGeom>
              <a:avLst/>
              <a:gdLst>
                <a:gd name="T0" fmla="*/ 0 w 76"/>
                <a:gd name="T1" fmla="*/ 102 h 102"/>
                <a:gd name="T2" fmla="*/ 74 w 76"/>
                <a:gd name="T3" fmla="*/ 0 h 102"/>
                <a:gd name="T4" fmla="*/ 0 w 76"/>
                <a:gd name="T5" fmla="*/ 102 h 102"/>
              </a:gdLst>
              <a:ahLst/>
              <a:cxnLst>
                <a:cxn ang="0">
                  <a:pos x="T0" y="T1"/>
                </a:cxn>
                <a:cxn ang="0">
                  <a:pos x="T2" y="T3"/>
                </a:cxn>
                <a:cxn ang="0">
                  <a:pos x="T4" y="T5"/>
                </a:cxn>
              </a:cxnLst>
              <a:rect l="0" t="0" r="r" b="b"/>
              <a:pathLst>
                <a:path w="76" h="102">
                  <a:moveTo>
                    <a:pt x="0" y="102"/>
                  </a:moveTo>
                  <a:cubicBezTo>
                    <a:pt x="0" y="102"/>
                    <a:pt x="76" y="94"/>
                    <a:pt x="74" y="0"/>
                  </a:cubicBezTo>
                  <a:cubicBezTo>
                    <a:pt x="74" y="0"/>
                    <a:pt x="15" y="14"/>
                    <a:pt x="0" y="102"/>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68" name="Freeform 228"/>
            <p:cNvSpPr/>
            <p:nvPr/>
          </p:nvSpPr>
          <p:spPr bwMode="auto">
            <a:xfrm>
              <a:off x="3143600" y="3384229"/>
              <a:ext cx="143756" cy="204339"/>
            </a:xfrm>
            <a:custGeom>
              <a:avLst/>
              <a:gdLst>
                <a:gd name="T0" fmla="*/ 0 w 59"/>
                <a:gd name="T1" fmla="*/ 84 h 84"/>
                <a:gd name="T2" fmla="*/ 36 w 59"/>
                <a:gd name="T3" fmla="*/ 47 h 84"/>
                <a:gd name="T4" fmla="*/ 59 w 59"/>
                <a:gd name="T5" fmla="*/ 0 h 84"/>
                <a:gd name="T6" fmla="*/ 0 w 59"/>
                <a:gd name="T7" fmla="*/ 84 h 84"/>
              </a:gdLst>
              <a:ahLst/>
              <a:cxnLst>
                <a:cxn ang="0">
                  <a:pos x="T0" y="T1"/>
                </a:cxn>
                <a:cxn ang="0">
                  <a:pos x="T2" y="T3"/>
                </a:cxn>
                <a:cxn ang="0">
                  <a:pos x="T4" y="T5"/>
                </a:cxn>
                <a:cxn ang="0">
                  <a:pos x="T6" y="T7"/>
                </a:cxn>
              </a:cxnLst>
              <a:rect l="0" t="0" r="r" b="b"/>
              <a:pathLst>
                <a:path w="59" h="84">
                  <a:moveTo>
                    <a:pt x="0" y="84"/>
                  </a:moveTo>
                  <a:cubicBezTo>
                    <a:pt x="0" y="84"/>
                    <a:pt x="12" y="80"/>
                    <a:pt x="36" y="47"/>
                  </a:cubicBezTo>
                  <a:cubicBezTo>
                    <a:pt x="57" y="16"/>
                    <a:pt x="59" y="0"/>
                    <a:pt x="59" y="0"/>
                  </a:cubicBezTo>
                  <a:cubicBezTo>
                    <a:pt x="57" y="61"/>
                    <a:pt x="18" y="79"/>
                    <a:pt x="0" y="8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9" name="Freeform 229"/>
            <p:cNvSpPr/>
            <p:nvPr/>
          </p:nvSpPr>
          <p:spPr bwMode="auto">
            <a:xfrm>
              <a:off x="2953637" y="3792907"/>
              <a:ext cx="134515" cy="140675"/>
            </a:xfrm>
            <a:custGeom>
              <a:avLst/>
              <a:gdLst>
                <a:gd name="T0" fmla="*/ 6 w 55"/>
                <a:gd name="T1" fmla="*/ 58 h 58"/>
                <a:gd name="T2" fmla="*/ 0 w 55"/>
                <a:gd name="T3" fmla="*/ 55 h 58"/>
                <a:gd name="T4" fmla="*/ 22 w 55"/>
                <a:gd name="T5" fmla="*/ 30 h 58"/>
                <a:gd name="T6" fmla="*/ 48 w 55"/>
                <a:gd name="T7" fmla="*/ 0 h 58"/>
                <a:gd name="T8" fmla="*/ 55 w 55"/>
                <a:gd name="T9" fmla="*/ 4 h 58"/>
                <a:gd name="T10" fmla="*/ 27 w 55"/>
                <a:gd name="T11" fmla="*/ 36 h 58"/>
                <a:gd name="T12" fmla="*/ 6 w 55"/>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55" h="58">
                  <a:moveTo>
                    <a:pt x="6" y="58"/>
                  </a:moveTo>
                  <a:cubicBezTo>
                    <a:pt x="0" y="55"/>
                    <a:pt x="0" y="55"/>
                    <a:pt x="0" y="55"/>
                  </a:cubicBezTo>
                  <a:cubicBezTo>
                    <a:pt x="7" y="43"/>
                    <a:pt x="14" y="37"/>
                    <a:pt x="22" y="30"/>
                  </a:cubicBezTo>
                  <a:cubicBezTo>
                    <a:pt x="30" y="23"/>
                    <a:pt x="39" y="16"/>
                    <a:pt x="48" y="0"/>
                  </a:cubicBezTo>
                  <a:cubicBezTo>
                    <a:pt x="55" y="4"/>
                    <a:pt x="55" y="4"/>
                    <a:pt x="55" y="4"/>
                  </a:cubicBezTo>
                  <a:cubicBezTo>
                    <a:pt x="45" y="21"/>
                    <a:pt x="35" y="29"/>
                    <a:pt x="27" y="36"/>
                  </a:cubicBezTo>
                  <a:cubicBezTo>
                    <a:pt x="19" y="42"/>
                    <a:pt x="13" y="48"/>
                    <a:pt x="6" y="58"/>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70" name="Freeform 230"/>
            <p:cNvSpPr/>
            <p:nvPr/>
          </p:nvSpPr>
          <p:spPr bwMode="auto">
            <a:xfrm>
              <a:off x="3036810" y="3610131"/>
              <a:ext cx="197151" cy="236171"/>
            </a:xfrm>
            <a:custGeom>
              <a:avLst/>
              <a:gdLst>
                <a:gd name="T0" fmla="*/ 0 w 81"/>
                <a:gd name="T1" fmla="*/ 97 h 97"/>
                <a:gd name="T2" fmla="*/ 81 w 81"/>
                <a:gd name="T3" fmla="*/ 0 h 97"/>
                <a:gd name="T4" fmla="*/ 0 w 81"/>
                <a:gd name="T5" fmla="*/ 97 h 97"/>
              </a:gdLst>
              <a:ahLst/>
              <a:cxnLst>
                <a:cxn ang="0">
                  <a:pos x="T0" y="T1"/>
                </a:cxn>
                <a:cxn ang="0">
                  <a:pos x="T2" y="T3"/>
                </a:cxn>
                <a:cxn ang="0">
                  <a:pos x="T4" y="T5"/>
                </a:cxn>
              </a:cxnLst>
              <a:rect l="0" t="0" r="r" b="b"/>
              <a:pathLst>
                <a:path w="81" h="97">
                  <a:moveTo>
                    <a:pt x="0" y="97"/>
                  </a:moveTo>
                  <a:cubicBezTo>
                    <a:pt x="0" y="97"/>
                    <a:pt x="76" y="94"/>
                    <a:pt x="81" y="0"/>
                  </a:cubicBezTo>
                  <a:cubicBezTo>
                    <a:pt x="81" y="0"/>
                    <a:pt x="22" y="10"/>
                    <a:pt x="0" y="9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71" name="Freeform 231"/>
            <p:cNvSpPr/>
            <p:nvPr/>
          </p:nvSpPr>
          <p:spPr bwMode="auto">
            <a:xfrm>
              <a:off x="3058374" y="3632722"/>
              <a:ext cx="158132" cy="194071"/>
            </a:xfrm>
            <a:custGeom>
              <a:avLst/>
              <a:gdLst>
                <a:gd name="T0" fmla="*/ 0 w 65"/>
                <a:gd name="T1" fmla="*/ 80 h 80"/>
                <a:gd name="T2" fmla="*/ 38 w 65"/>
                <a:gd name="T3" fmla="*/ 45 h 80"/>
                <a:gd name="T4" fmla="*/ 65 w 65"/>
                <a:gd name="T5" fmla="*/ 0 h 80"/>
                <a:gd name="T6" fmla="*/ 0 w 65"/>
                <a:gd name="T7" fmla="*/ 80 h 80"/>
              </a:gdLst>
              <a:ahLst/>
              <a:cxnLst>
                <a:cxn ang="0">
                  <a:pos x="T0" y="T1"/>
                </a:cxn>
                <a:cxn ang="0">
                  <a:pos x="T2" y="T3"/>
                </a:cxn>
                <a:cxn ang="0">
                  <a:pos x="T4" y="T5"/>
                </a:cxn>
                <a:cxn ang="0">
                  <a:pos x="T6" y="T7"/>
                </a:cxn>
              </a:cxnLst>
              <a:rect l="0" t="0" r="r" b="b"/>
              <a:pathLst>
                <a:path w="65" h="80">
                  <a:moveTo>
                    <a:pt x="0" y="80"/>
                  </a:moveTo>
                  <a:cubicBezTo>
                    <a:pt x="0" y="80"/>
                    <a:pt x="13" y="77"/>
                    <a:pt x="38" y="45"/>
                  </a:cubicBezTo>
                  <a:cubicBezTo>
                    <a:pt x="62" y="15"/>
                    <a:pt x="65" y="0"/>
                    <a:pt x="65" y="0"/>
                  </a:cubicBezTo>
                  <a:cubicBezTo>
                    <a:pt x="58" y="61"/>
                    <a:pt x="18" y="76"/>
                    <a:pt x="0" y="8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72" name="Freeform 232"/>
            <p:cNvSpPr/>
            <p:nvPr/>
          </p:nvSpPr>
          <p:spPr bwMode="auto">
            <a:xfrm>
              <a:off x="2844793" y="4016756"/>
              <a:ext cx="143756" cy="131434"/>
            </a:xfrm>
            <a:custGeom>
              <a:avLst/>
              <a:gdLst>
                <a:gd name="T0" fmla="*/ 5 w 59"/>
                <a:gd name="T1" fmla="*/ 54 h 54"/>
                <a:gd name="T2" fmla="*/ 0 w 59"/>
                <a:gd name="T3" fmla="*/ 50 h 54"/>
                <a:gd name="T4" fmla="*/ 24 w 59"/>
                <a:gd name="T5" fmla="*/ 28 h 54"/>
                <a:gd name="T6" fmla="*/ 53 w 59"/>
                <a:gd name="T7" fmla="*/ 0 h 54"/>
                <a:gd name="T8" fmla="*/ 59 w 59"/>
                <a:gd name="T9" fmla="*/ 4 h 54"/>
                <a:gd name="T10" fmla="*/ 28 w 59"/>
                <a:gd name="T11" fmla="*/ 34 h 54"/>
                <a:gd name="T12" fmla="*/ 5 w 59"/>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9" h="54">
                  <a:moveTo>
                    <a:pt x="5" y="54"/>
                  </a:moveTo>
                  <a:cubicBezTo>
                    <a:pt x="0" y="50"/>
                    <a:pt x="0" y="50"/>
                    <a:pt x="0" y="50"/>
                  </a:cubicBezTo>
                  <a:cubicBezTo>
                    <a:pt x="8" y="39"/>
                    <a:pt x="16" y="34"/>
                    <a:pt x="24" y="28"/>
                  </a:cubicBezTo>
                  <a:cubicBezTo>
                    <a:pt x="33" y="22"/>
                    <a:pt x="42" y="15"/>
                    <a:pt x="53" y="0"/>
                  </a:cubicBezTo>
                  <a:cubicBezTo>
                    <a:pt x="59" y="4"/>
                    <a:pt x="59" y="4"/>
                    <a:pt x="59" y="4"/>
                  </a:cubicBezTo>
                  <a:cubicBezTo>
                    <a:pt x="47" y="21"/>
                    <a:pt x="37" y="28"/>
                    <a:pt x="28" y="34"/>
                  </a:cubicBezTo>
                  <a:cubicBezTo>
                    <a:pt x="20" y="39"/>
                    <a:pt x="13" y="44"/>
                    <a:pt x="5" y="5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73" name="Freeform 233"/>
            <p:cNvSpPr/>
            <p:nvPr/>
          </p:nvSpPr>
          <p:spPr bwMode="auto">
            <a:xfrm>
              <a:off x="2934127" y="3851437"/>
              <a:ext cx="219742" cy="225903"/>
            </a:xfrm>
            <a:custGeom>
              <a:avLst/>
              <a:gdLst>
                <a:gd name="T0" fmla="*/ 0 w 90"/>
                <a:gd name="T1" fmla="*/ 89 h 93"/>
                <a:gd name="T2" fmla="*/ 90 w 90"/>
                <a:gd name="T3" fmla="*/ 0 h 93"/>
                <a:gd name="T4" fmla="*/ 0 w 90"/>
                <a:gd name="T5" fmla="*/ 89 h 93"/>
              </a:gdLst>
              <a:ahLst/>
              <a:cxnLst>
                <a:cxn ang="0">
                  <a:pos x="T0" y="T1"/>
                </a:cxn>
                <a:cxn ang="0">
                  <a:pos x="T2" y="T3"/>
                </a:cxn>
                <a:cxn ang="0">
                  <a:pos x="T4" y="T5"/>
                </a:cxn>
              </a:cxnLst>
              <a:rect l="0" t="0" r="r" b="b"/>
              <a:pathLst>
                <a:path w="90" h="93">
                  <a:moveTo>
                    <a:pt x="0" y="89"/>
                  </a:moveTo>
                  <a:cubicBezTo>
                    <a:pt x="0" y="89"/>
                    <a:pt x="76" y="93"/>
                    <a:pt x="90" y="0"/>
                  </a:cubicBezTo>
                  <a:cubicBezTo>
                    <a:pt x="90" y="0"/>
                    <a:pt x="29" y="5"/>
                    <a:pt x="0" y="8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74" name="Freeform 234"/>
            <p:cNvSpPr/>
            <p:nvPr/>
          </p:nvSpPr>
          <p:spPr bwMode="auto">
            <a:xfrm>
              <a:off x="2956717" y="3870946"/>
              <a:ext cx="177642" cy="179695"/>
            </a:xfrm>
            <a:custGeom>
              <a:avLst/>
              <a:gdLst>
                <a:gd name="T0" fmla="*/ 0 w 73"/>
                <a:gd name="T1" fmla="*/ 74 h 74"/>
                <a:gd name="T2" fmla="*/ 42 w 73"/>
                <a:gd name="T3" fmla="*/ 42 h 74"/>
                <a:gd name="T4" fmla="*/ 73 w 73"/>
                <a:gd name="T5" fmla="*/ 0 h 74"/>
                <a:gd name="T6" fmla="*/ 0 w 73"/>
                <a:gd name="T7" fmla="*/ 74 h 74"/>
              </a:gdLst>
              <a:ahLst/>
              <a:cxnLst>
                <a:cxn ang="0">
                  <a:pos x="T0" y="T1"/>
                </a:cxn>
                <a:cxn ang="0">
                  <a:pos x="T2" y="T3"/>
                </a:cxn>
                <a:cxn ang="0">
                  <a:pos x="T4" y="T5"/>
                </a:cxn>
                <a:cxn ang="0">
                  <a:pos x="T6" y="T7"/>
                </a:cxn>
              </a:cxnLst>
              <a:rect l="0" t="0" r="r" b="b"/>
              <a:pathLst>
                <a:path w="73" h="74">
                  <a:moveTo>
                    <a:pt x="0" y="74"/>
                  </a:moveTo>
                  <a:cubicBezTo>
                    <a:pt x="0" y="74"/>
                    <a:pt x="13" y="71"/>
                    <a:pt x="42" y="42"/>
                  </a:cubicBezTo>
                  <a:cubicBezTo>
                    <a:pt x="68" y="15"/>
                    <a:pt x="73" y="0"/>
                    <a:pt x="73" y="0"/>
                  </a:cubicBezTo>
                  <a:cubicBezTo>
                    <a:pt x="60" y="60"/>
                    <a:pt x="19" y="72"/>
                    <a:pt x="0" y="7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75" name="Freeform 235"/>
            <p:cNvSpPr/>
            <p:nvPr/>
          </p:nvSpPr>
          <p:spPr bwMode="auto">
            <a:xfrm>
              <a:off x="2710278" y="4237525"/>
              <a:ext cx="154025" cy="124246"/>
            </a:xfrm>
            <a:custGeom>
              <a:avLst/>
              <a:gdLst>
                <a:gd name="T0" fmla="*/ 6 w 63"/>
                <a:gd name="T1" fmla="*/ 51 h 51"/>
                <a:gd name="T2" fmla="*/ 0 w 63"/>
                <a:gd name="T3" fmla="*/ 46 h 51"/>
                <a:gd name="T4" fmla="*/ 26 w 63"/>
                <a:gd name="T5" fmla="*/ 26 h 51"/>
                <a:gd name="T6" fmla="*/ 57 w 63"/>
                <a:gd name="T7" fmla="*/ 0 h 51"/>
                <a:gd name="T8" fmla="*/ 63 w 63"/>
                <a:gd name="T9" fmla="*/ 5 h 51"/>
                <a:gd name="T10" fmla="*/ 29 w 63"/>
                <a:gd name="T11" fmla="*/ 32 h 51"/>
                <a:gd name="T12" fmla="*/ 6 w 63"/>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63" h="51">
                  <a:moveTo>
                    <a:pt x="6" y="51"/>
                  </a:moveTo>
                  <a:cubicBezTo>
                    <a:pt x="0" y="46"/>
                    <a:pt x="0" y="46"/>
                    <a:pt x="0" y="46"/>
                  </a:cubicBezTo>
                  <a:cubicBezTo>
                    <a:pt x="9" y="36"/>
                    <a:pt x="17" y="31"/>
                    <a:pt x="26" y="26"/>
                  </a:cubicBezTo>
                  <a:cubicBezTo>
                    <a:pt x="35" y="20"/>
                    <a:pt x="45" y="14"/>
                    <a:pt x="57" y="0"/>
                  </a:cubicBezTo>
                  <a:cubicBezTo>
                    <a:pt x="63" y="5"/>
                    <a:pt x="63" y="5"/>
                    <a:pt x="63" y="5"/>
                  </a:cubicBezTo>
                  <a:cubicBezTo>
                    <a:pt x="50" y="20"/>
                    <a:pt x="39" y="26"/>
                    <a:pt x="29" y="32"/>
                  </a:cubicBezTo>
                  <a:cubicBezTo>
                    <a:pt x="21" y="37"/>
                    <a:pt x="14" y="41"/>
                    <a:pt x="6" y="51"/>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76" name="Freeform 236"/>
            <p:cNvSpPr/>
            <p:nvPr/>
          </p:nvSpPr>
          <p:spPr bwMode="auto">
            <a:xfrm>
              <a:off x="2805774" y="4084527"/>
              <a:ext cx="233091" cy="223849"/>
            </a:xfrm>
            <a:custGeom>
              <a:avLst/>
              <a:gdLst>
                <a:gd name="T0" fmla="*/ 0 w 96"/>
                <a:gd name="T1" fmla="*/ 82 h 92"/>
                <a:gd name="T2" fmla="*/ 96 w 96"/>
                <a:gd name="T3" fmla="*/ 0 h 92"/>
                <a:gd name="T4" fmla="*/ 0 w 96"/>
                <a:gd name="T5" fmla="*/ 82 h 92"/>
              </a:gdLst>
              <a:ahLst/>
              <a:cxnLst>
                <a:cxn ang="0">
                  <a:pos x="T0" y="T1"/>
                </a:cxn>
                <a:cxn ang="0">
                  <a:pos x="T2" y="T3"/>
                </a:cxn>
                <a:cxn ang="0">
                  <a:pos x="T4" y="T5"/>
                </a:cxn>
              </a:cxnLst>
              <a:rect l="0" t="0" r="r" b="b"/>
              <a:pathLst>
                <a:path w="96" h="92">
                  <a:moveTo>
                    <a:pt x="0" y="82"/>
                  </a:moveTo>
                  <a:cubicBezTo>
                    <a:pt x="0" y="82"/>
                    <a:pt x="76" y="92"/>
                    <a:pt x="96" y="0"/>
                  </a:cubicBezTo>
                  <a:cubicBezTo>
                    <a:pt x="96" y="0"/>
                    <a:pt x="36" y="0"/>
                    <a:pt x="0" y="82"/>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77" name="Freeform 237"/>
            <p:cNvSpPr/>
            <p:nvPr/>
          </p:nvSpPr>
          <p:spPr bwMode="auto">
            <a:xfrm>
              <a:off x="2830417" y="4104037"/>
              <a:ext cx="186883" cy="165319"/>
            </a:xfrm>
            <a:custGeom>
              <a:avLst/>
              <a:gdLst>
                <a:gd name="T0" fmla="*/ 0 w 77"/>
                <a:gd name="T1" fmla="*/ 68 h 68"/>
                <a:gd name="T2" fmla="*/ 43 w 77"/>
                <a:gd name="T3" fmla="*/ 40 h 68"/>
                <a:gd name="T4" fmla="*/ 77 w 77"/>
                <a:gd name="T5" fmla="*/ 0 h 68"/>
                <a:gd name="T6" fmla="*/ 0 w 77"/>
                <a:gd name="T7" fmla="*/ 68 h 68"/>
              </a:gdLst>
              <a:ahLst/>
              <a:cxnLst>
                <a:cxn ang="0">
                  <a:pos x="T0" y="T1"/>
                </a:cxn>
                <a:cxn ang="0">
                  <a:pos x="T2" y="T3"/>
                </a:cxn>
                <a:cxn ang="0">
                  <a:pos x="T4" y="T5"/>
                </a:cxn>
                <a:cxn ang="0">
                  <a:pos x="T6" y="T7"/>
                </a:cxn>
              </a:cxnLst>
              <a:rect l="0" t="0" r="r" b="b"/>
              <a:pathLst>
                <a:path w="77" h="68">
                  <a:moveTo>
                    <a:pt x="0" y="68"/>
                  </a:moveTo>
                  <a:cubicBezTo>
                    <a:pt x="0" y="68"/>
                    <a:pt x="13" y="67"/>
                    <a:pt x="43" y="40"/>
                  </a:cubicBezTo>
                  <a:cubicBezTo>
                    <a:pt x="71" y="14"/>
                    <a:pt x="77" y="0"/>
                    <a:pt x="77" y="0"/>
                  </a:cubicBezTo>
                  <a:cubicBezTo>
                    <a:pt x="61" y="58"/>
                    <a:pt x="19" y="67"/>
                    <a:pt x="0" y="6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78" name="Freeform 238"/>
            <p:cNvSpPr/>
            <p:nvPr/>
          </p:nvSpPr>
          <p:spPr bwMode="auto">
            <a:xfrm>
              <a:off x="2552146" y="4439810"/>
              <a:ext cx="163266" cy="104737"/>
            </a:xfrm>
            <a:custGeom>
              <a:avLst/>
              <a:gdLst>
                <a:gd name="T0" fmla="*/ 5 w 67"/>
                <a:gd name="T1" fmla="*/ 43 h 43"/>
                <a:gd name="T2" fmla="*/ 0 w 67"/>
                <a:gd name="T3" fmla="*/ 38 h 43"/>
                <a:gd name="T4" fmla="*/ 28 w 67"/>
                <a:gd name="T5" fmla="*/ 21 h 43"/>
                <a:gd name="T6" fmla="*/ 62 w 67"/>
                <a:gd name="T7" fmla="*/ 0 h 43"/>
                <a:gd name="T8" fmla="*/ 67 w 67"/>
                <a:gd name="T9" fmla="*/ 5 h 43"/>
                <a:gd name="T10" fmla="*/ 31 w 67"/>
                <a:gd name="T11" fmla="*/ 28 h 43"/>
                <a:gd name="T12" fmla="*/ 5 w 67"/>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7" h="43">
                  <a:moveTo>
                    <a:pt x="5" y="43"/>
                  </a:moveTo>
                  <a:cubicBezTo>
                    <a:pt x="0" y="38"/>
                    <a:pt x="0" y="38"/>
                    <a:pt x="0" y="38"/>
                  </a:cubicBezTo>
                  <a:cubicBezTo>
                    <a:pt x="10" y="29"/>
                    <a:pt x="19" y="25"/>
                    <a:pt x="28" y="21"/>
                  </a:cubicBezTo>
                  <a:cubicBezTo>
                    <a:pt x="38" y="17"/>
                    <a:pt x="49" y="12"/>
                    <a:pt x="62" y="0"/>
                  </a:cubicBezTo>
                  <a:cubicBezTo>
                    <a:pt x="67" y="5"/>
                    <a:pt x="67" y="5"/>
                    <a:pt x="67" y="5"/>
                  </a:cubicBezTo>
                  <a:cubicBezTo>
                    <a:pt x="53" y="19"/>
                    <a:pt x="41" y="24"/>
                    <a:pt x="31" y="28"/>
                  </a:cubicBezTo>
                  <a:cubicBezTo>
                    <a:pt x="22" y="32"/>
                    <a:pt x="14" y="35"/>
                    <a:pt x="5" y="43"/>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79" name="Freeform 239"/>
            <p:cNvSpPr/>
            <p:nvPr/>
          </p:nvSpPr>
          <p:spPr bwMode="auto">
            <a:xfrm>
              <a:off x="2654829" y="4294000"/>
              <a:ext cx="257735" cy="233090"/>
            </a:xfrm>
            <a:custGeom>
              <a:avLst/>
              <a:gdLst>
                <a:gd name="T0" fmla="*/ 0 w 106"/>
                <a:gd name="T1" fmla="*/ 77 h 96"/>
                <a:gd name="T2" fmla="*/ 106 w 106"/>
                <a:gd name="T3" fmla="*/ 7 h 96"/>
                <a:gd name="T4" fmla="*/ 0 w 106"/>
                <a:gd name="T5" fmla="*/ 77 h 96"/>
              </a:gdLst>
              <a:ahLst/>
              <a:cxnLst>
                <a:cxn ang="0">
                  <a:pos x="T0" y="T1"/>
                </a:cxn>
                <a:cxn ang="0">
                  <a:pos x="T2" y="T3"/>
                </a:cxn>
                <a:cxn ang="0">
                  <a:pos x="T4" y="T5"/>
                </a:cxn>
              </a:cxnLst>
              <a:rect l="0" t="0" r="r" b="b"/>
              <a:pathLst>
                <a:path w="106" h="96">
                  <a:moveTo>
                    <a:pt x="0" y="77"/>
                  </a:moveTo>
                  <a:cubicBezTo>
                    <a:pt x="0" y="77"/>
                    <a:pt x="74" y="96"/>
                    <a:pt x="106" y="7"/>
                  </a:cubicBezTo>
                  <a:cubicBezTo>
                    <a:pt x="106" y="7"/>
                    <a:pt x="46" y="0"/>
                    <a:pt x="0" y="7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80" name="Freeform 240"/>
            <p:cNvSpPr/>
            <p:nvPr/>
          </p:nvSpPr>
          <p:spPr bwMode="auto">
            <a:xfrm>
              <a:off x="2681527" y="4327886"/>
              <a:ext cx="206393" cy="143756"/>
            </a:xfrm>
            <a:custGeom>
              <a:avLst/>
              <a:gdLst>
                <a:gd name="T0" fmla="*/ 0 w 85"/>
                <a:gd name="T1" fmla="*/ 58 h 59"/>
                <a:gd name="T2" fmla="*/ 46 w 85"/>
                <a:gd name="T3" fmla="*/ 35 h 59"/>
                <a:gd name="T4" fmla="*/ 85 w 85"/>
                <a:gd name="T5" fmla="*/ 0 h 59"/>
                <a:gd name="T6" fmla="*/ 0 w 85"/>
                <a:gd name="T7" fmla="*/ 58 h 59"/>
              </a:gdLst>
              <a:ahLst/>
              <a:cxnLst>
                <a:cxn ang="0">
                  <a:pos x="T0" y="T1"/>
                </a:cxn>
                <a:cxn ang="0">
                  <a:pos x="T2" y="T3"/>
                </a:cxn>
                <a:cxn ang="0">
                  <a:pos x="T4" y="T5"/>
                </a:cxn>
                <a:cxn ang="0">
                  <a:pos x="T6" y="T7"/>
                </a:cxn>
              </a:cxnLst>
              <a:rect l="0" t="0" r="r" b="b"/>
              <a:pathLst>
                <a:path w="85" h="59">
                  <a:moveTo>
                    <a:pt x="0" y="58"/>
                  </a:moveTo>
                  <a:cubicBezTo>
                    <a:pt x="0" y="58"/>
                    <a:pt x="13" y="58"/>
                    <a:pt x="46" y="35"/>
                  </a:cubicBezTo>
                  <a:cubicBezTo>
                    <a:pt x="78" y="13"/>
                    <a:pt x="85" y="0"/>
                    <a:pt x="85" y="0"/>
                  </a:cubicBezTo>
                  <a:cubicBezTo>
                    <a:pt x="61" y="56"/>
                    <a:pt x="19" y="59"/>
                    <a:pt x="0" y="5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81" name="Freeform 241"/>
            <p:cNvSpPr/>
            <p:nvPr/>
          </p:nvSpPr>
          <p:spPr bwMode="auto">
            <a:xfrm>
              <a:off x="2370397" y="4624640"/>
              <a:ext cx="172508" cy="82146"/>
            </a:xfrm>
            <a:custGeom>
              <a:avLst/>
              <a:gdLst>
                <a:gd name="T0" fmla="*/ 4 w 71"/>
                <a:gd name="T1" fmla="*/ 34 h 34"/>
                <a:gd name="T2" fmla="*/ 0 w 71"/>
                <a:gd name="T3" fmla="*/ 28 h 34"/>
                <a:gd name="T4" fmla="*/ 30 w 71"/>
                <a:gd name="T5" fmla="*/ 16 h 34"/>
                <a:gd name="T6" fmla="*/ 67 w 71"/>
                <a:gd name="T7" fmla="*/ 0 h 34"/>
                <a:gd name="T8" fmla="*/ 71 w 71"/>
                <a:gd name="T9" fmla="*/ 6 h 34"/>
                <a:gd name="T10" fmla="*/ 32 w 71"/>
                <a:gd name="T11" fmla="*/ 23 h 34"/>
                <a:gd name="T12" fmla="*/ 4 w 7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71" h="34">
                  <a:moveTo>
                    <a:pt x="4" y="34"/>
                  </a:moveTo>
                  <a:cubicBezTo>
                    <a:pt x="0" y="28"/>
                    <a:pt x="0" y="28"/>
                    <a:pt x="0" y="28"/>
                  </a:cubicBezTo>
                  <a:cubicBezTo>
                    <a:pt x="11" y="21"/>
                    <a:pt x="21" y="18"/>
                    <a:pt x="30" y="16"/>
                  </a:cubicBezTo>
                  <a:cubicBezTo>
                    <a:pt x="41" y="13"/>
                    <a:pt x="52" y="10"/>
                    <a:pt x="67" y="0"/>
                  </a:cubicBezTo>
                  <a:cubicBezTo>
                    <a:pt x="71" y="6"/>
                    <a:pt x="71" y="6"/>
                    <a:pt x="71" y="6"/>
                  </a:cubicBezTo>
                  <a:cubicBezTo>
                    <a:pt x="55" y="17"/>
                    <a:pt x="43" y="20"/>
                    <a:pt x="32" y="23"/>
                  </a:cubicBezTo>
                  <a:cubicBezTo>
                    <a:pt x="23" y="25"/>
                    <a:pt x="14" y="28"/>
                    <a:pt x="4" y="3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82" name="Freeform 242"/>
            <p:cNvSpPr/>
            <p:nvPr/>
          </p:nvSpPr>
          <p:spPr bwMode="auto">
            <a:xfrm>
              <a:off x="2479241" y="4488072"/>
              <a:ext cx="280325" cy="243358"/>
            </a:xfrm>
            <a:custGeom>
              <a:avLst/>
              <a:gdLst>
                <a:gd name="T0" fmla="*/ 0 w 115"/>
                <a:gd name="T1" fmla="*/ 69 h 100"/>
                <a:gd name="T2" fmla="*/ 115 w 115"/>
                <a:gd name="T3" fmla="*/ 16 h 100"/>
                <a:gd name="T4" fmla="*/ 0 w 115"/>
                <a:gd name="T5" fmla="*/ 69 h 100"/>
              </a:gdLst>
              <a:ahLst/>
              <a:cxnLst>
                <a:cxn ang="0">
                  <a:pos x="T0" y="T1"/>
                </a:cxn>
                <a:cxn ang="0">
                  <a:pos x="T2" y="T3"/>
                </a:cxn>
                <a:cxn ang="0">
                  <a:pos x="T4" y="T5"/>
                </a:cxn>
              </a:cxnLst>
              <a:rect l="0" t="0" r="r" b="b"/>
              <a:pathLst>
                <a:path w="115" h="100">
                  <a:moveTo>
                    <a:pt x="0" y="69"/>
                  </a:moveTo>
                  <a:cubicBezTo>
                    <a:pt x="0" y="69"/>
                    <a:pt x="70" y="100"/>
                    <a:pt x="115" y="16"/>
                  </a:cubicBezTo>
                  <a:cubicBezTo>
                    <a:pt x="115" y="16"/>
                    <a:pt x="56" y="0"/>
                    <a:pt x="0" y="6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83" name="Freeform 243"/>
            <p:cNvSpPr/>
            <p:nvPr/>
          </p:nvSpPr>
          <p:spPr bwMode="auto">
            <a:xfrm>
              <a:off x="2505939" y="4541467"/>
              <a:ext cx="226930" cy="124246"/>
            </a:xfrm>
            <a:custGeom>
              <a:avLst/>
              <a:gdLst>
                <a:gd name="T0" fmla="*/ 0 w 93"/>
                <a:gd name="T1" fmla="*/ 44 h 51"/>
                <a:gd name="T2" fmla="*/ 50 w 93"/>
                <a:gd name="T3" fmla="*/ 28 h 51"/>
                <a:gd name="T4" fmla="*/ 93 w 93"/>
                <a:gd name="T5" fmla="*/ 0 h 51"/>
                <a:gd name="T6" fmla="*/ 0 w 93"/>
                <a:gd name="T7" fmla="*/ 44 h 51"/>
              </a:gdLst>
              <a:ahLst/>
              <a:cxnLst>
                <a:cxn ang="0">
                  <a:pos x="T0" y="T1"/>
                </a:cxn>
                <a:cxn ang="0">
                  <a:pos x="T2" y="T3"/>
                </a:cxn>
                <a:cxn ang="0">
                  <a:pos x="T4" y="T5"/>
                </a:cxn>
                <a:cxn ang="0">
                  <a:pos x="T6" y="T7"/>
                </a:cxn>
              </a:cxnLst>
              <a:rect l="0" t="0" r="r" b="b"/>
              <a:pathLst>
                <a:path w="93" h="51">
                  <a:moveTo>
                    <a:pt x="0" y="44"/>
                  </a:moveTo>
                  <a:cubicBezTo>
                    <a:pt x="0" y="44"/>
                    <a:pt x="13" y="46"/>
                    <a:pt x="50" y="28"/>
                  </a:cubicBezTo>
                  <a:cubicBezTo>
                    <a:pt x="84" y="12"/>
                    <a:pt x="93" y="0"/>
                    <a:pt x="93" y="0"/>
                  </a:cubicBezTo>
                  <a:cubicBezTo>
                    <a:pt x="61" y="51"/>
                    <a:pt x="19" y="48"/>
                    <a:pt x="0" y="4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84" name="Freeform 244"/>
            <p:cNvSpPr/>
            <p:nvPr/>
          </p:nvSpPr>
          <p:spPr bwMode="auto">
            <a:xfrm>
              <a:off x="2175300" y="4784825"/>
              <a:ext cx="177642" cy="70851"/>
            </a:xfrm>
            <a:custGeom>
              <a:avLst/>
              <a:gdLst>
                <a:gd name="T0" fmla="*/ 3 w 73"/>
                <a:gd name="T1" fmla="*/ 29 h 29"/>
                <a:gd name="T2" fmla="*/ 0 w 73"/>
                <a:gd name="T3" fmla="*/ 23 h 29"/>
                <a:gd name="T4" fmla="*/ 31 w 73"/>
                <a:gd name="T5" fmla="*/ 13 h 29"/>
                <a:gd name="T6" fmla="*/ 69 w 73"/>
                <a:gd name="T7" fmla="*/ 0 h 29"/>
                <a:gd name="T8" fmla="*/ 73 w 73"/>
                <a:gd name="T9" fmla="*/ 6 h 29"/>
                <a:gd name="T10" fmla="*/ 32 w 73"/>
                <a:gd name="T11" fmla="*/ 20 h 29"/>
                <a:gd name="T12" fmla="*/ 3 w 73"/>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73" h="29">
                  <a:moveTo>
                    <a:pt x="3" y="29"/>
                  </a:moveTo>
                  <a:cubicBezTo>
                    <a:pt x="0" y="23"/>
                    <a:pt x="0" y="23"/>
                    <a:pt x="0" y="23"/>
                  </a:cubicBezTo>
                  <a:cubicBezTo>
                    <a:pt x="12" y="16"/>
                    <a:pt x="21" y="14"/>
                    <a:pt x="31" y="13"/>
                  </a:cubicBezTo>
                  <a:cubicBezTo>
                    <a:pt x="42" y="11"/>
                    <a:pt x="53" y="9"/>
                    <a:pt x="69" y="0"/>
                  </a:cubicBezTo>
                  <a:cubicBezTo>
                    <a:pt x="73" y="6"/>
                    <a:pt x="73" y="6"/>
                    <a:pt x="73" y="6"/>
                  </a:cubicBezTo>
                  <a:cubicBezTo>
                    <a:pt x="55" y="16"/>
                    <a:pt x="43" y="18"/>
                    <a:pt x="32" y="20"/>
                  </a:cubicBezTo>
                  <a:cubicBezTo>
                    <a:pt x="23" y="22"/>
                    <a:pt x="14" y="23"/>
                    <a:pt x="3" y="2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85" name="Freeform 245"/>
            <p:cNvSpPr/>
            <p:nvPr/>
          </p:nvSpPr>
          <p:spPr bwMode="auto">
            <a:xfrm>
              <a:off x="2287224" y="4656472"/>
              <a:ext cx="289566" cy="243358"/>
            </a:xfrm>
            <a:custGeom>
              <a:avLst/>
              <a:gdLst>
                <a:gd name="T0" fmla="*/ 0 w 119"/>
                <a:gd name="T1" fmla="*/ 64 h 100"/>
                <a:gd name="T2" fmla="*/ 119 w 119"/>
                <a:gd name="T3" fmla="*/ 21 h 100"/>
                <a:gd name="T4" fmla="*/ 0 w 119"/>
                <a:gd name="T5" fmla="*/ 64 h 100"/>
              </a:gdLst>
              <a:ahLst/>
              <a:cxnLst>
                <a:cxn ang="0">
                  <a:pos x="T0" y="T1"/>
                </a:cxn>
                <a:cxn ang="0">
                  <a:pos x="T2" y="T3"/>
                </a:cxn>
                <a:cxn ang="0">
                  <a:pos x="T4" y="T5"/>
                </a:cxn>
              </a:cxnLst>
              <a:rect l="0" t="0" r="r" b="b"/>
              <a:pathLst>
                <a:path w="119" h="100">
                  <a:moveTo>
                    <a:pt x="0" y="64"/>
                  </a:moveTo>
                  <a:cubicBezTo>
                    <a:pt x="0" y="64"/>
                    <a:pt x="67" y="100"/>
                    <a:pt x="119" y="21"/>
                  </a:cubicBezTo>
                  <a:cubicBezTo>
                    <a:pt x="119" y="21"/>
                    <a:pt x="62" y="0"/>
                    <a:pt x="0" y="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86" name="Freeform 246"/>
            <p:cNvSpPr/>
            <p:nvPr/>
          </p:nvSpPr>
          <p:spPr bwMode="auto">
            <a:xfrm>
              <a:off x="2313921" y="4717055"/>
              <a:ext cx="236171" cy="119112"/>
            </a:xfrm>
            <a:custGeom>
              <a:avLst/>
              <a:gdLst>
                <a:gd name="T0" fmla="*/ 0 w 97"/>
                <a:gd name="T1" fmla="*/ 37 h 49"/>
                <a:gd name="T2" fmla="*/ 51 w 97"/>
                <a:gd name="T3" fmla="*/ 26 h 49"/>
                <a:gd name="T4" fmla="*/ 97 w 97"/>
                <a:gd name="T5" fmla="*/ 0 h 49"/>
                <a:gd name="T6" fmla="*/ 0 w 97"/>
                <a:gd name="T7" fmla="*/ 37 h 49"/>
              </a:gdLst>
              <a:ahLst/>
              <a:cxnLst>
                <a:cxn ang="0">
                  <a:pos x="T0" y="T1"/>
                </a:cxn>
                <a:cxn ang="0">
                  <a:pos x="T2" y="T3"/>
                </a:cxn>
                <a:cxn ang="0">
                  <a:pos x="T4" y="T5"/>
                </a:cxn>
                <a:cxn ang="0">
                  <a:pos x="T6" y="T7"/>
                </a:cxn>
              </a:cxnLst>
              <a:rect l="0" t="0" r="r" b="b"/>
              <a:pathLst>
                <a:path w="97" h="49">
                  <a:moveTo>
                    <a:pt x="0" y="37"/>
                  </a:moveTo>
                  <a:cubicBezTo>
                    <a:pt x="0" y="37"/>
                    <a:pt x="13" y="40"/>
                    <a:pt x="51" y="26"/>
                  </a:cubicBezTo>
                  <a:cubicBezTo>
                    <a:pt x="86" y="12"/>
                    <a:pt x="97" y="0"/>
                    <a:pt x="97" y="0"/>
                  </a:cubicBezTo>
                  <a:cubicBezTo>
                    <a:pt x="60" y="49"/>
                    <a:pt x="18" y="43"/>
                    <a:pt x="0" y="3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87" name="Freeform 247"/>
            <p:cNvSpPr/>
            <p:nvPr/>
          </p:nvSpPr>
          <p:spPr bwMode="auto">
            <a:xfrm>
              <a:off x="1839526" y="3202480"/>
              <a:ext cx="1328719" cy="1808248"/>
            </a:xfrm>
            <a:custGeom>
              <a:avLst/>
              <a:gdLst>
                <a:gd name="T0" fmla="*/ 10 w 546"/>
                <a:gd name="T1" fmla="*/ 739 h 744"/>
                <a:gd name="T2" fmla="*/ 58 w 546"/>
                <a:gd name="T3" fmla="*/ 718 h 744"/>
                <a:gd name="T4" fmla="*/ 107 w 546"/>
                <a:gd name="T5" fmla="*/ 694 h 744"/>
                <a:gd name="T6" fmla="*/ 149 w 546"/>
                <a:gd name="T7" fmla="*/ 667 h 744"/>
                <a:gd name="T8" fmla="*/ 193 w 546"/>
                <a:gd name="T9" fmla="*/ 634 h 744"/>
                <a:gd name="T10" fmla="*/ 239 w 546"/>
                <a:gd name="T11" fmla="*/ 594 h 744"/>
                <a:gd name="T12" fmla="*/ 286 w 546"/>
                <a:gd name="T13" fmla="*/ 550 h 744"/>
                <a:gd name="T14" fmla="*/ 301 w 546"/>
                <a:gd name="T15" fmla="*/ 535 h 744"/>
                <a:gd name="T16" fmla="*/ 331 w 546"/>
                <a:gd name="T17" fmla="*/ 501 h 744"/>
                <a:gd name="T18" fmla="*/ 359 w 546"/>
                <a:gd name="T19" fmla="*/ 466 h 744"/>
                <a:gd name="T20" fmla="*/ 372 w 546"/>
                <a:gd name="T21" fmla="*/ 448 h 744"/>
                <a:gd name="T22" fmla="*/ 408 w 546"/>
                <a:gd name="T23" fmla="*/ 391 h 744"/>
                <a:gd name="T24" fmla="*/ 430 w 546"/>
                <a:gd name="T25" fmla="*/ 352 h 744"/>
                <a:gd name="T26" fmla="*/ 458 w 546"/>
                <a:gd name="T27" fmla="*/ 293 h 744"/>
                <a:gd name="T28" fmla="*/ 489 w 546"/>
                <a:gd name="T29" fmla="*/ 218 h 744"/>
                <a:gd name="T30" fmla="*/ 511 w 546"/>
                <a:gd name="T31" fmla="*/ 148 h 744"/>
                <a:gd name="T32" fmla="*/ 519 w 546"/>
                <a:gd name="T33" fmla="*/ 117 h 744"/>
                <a:gd name="T34" fmla="*/ 529 w 546"/>
                <a:gd name="T35" fmla="*/ 63 h 744"/>
                <a:gd name="T36" fmla="*/ 533 w 546"/>
                <a:gd name="T37" fmla="*/ 24 h 744"/>
                <a:gd name="T38" fmla="*/ 534 w 546"/>
                <a:gd name="T39" fmla="*/ 0 h 744"/>
                <a:gd name="T40" fmla="*/ 545 w 546"/>
                <a:gd name="T41" fmla="*/ 11 h 744"/>
                <a:gd name="T42" fmla="*/ 543 w 546"/>
                <a:gd name="T43" fmla="*/ 42 h 744"/>
                <a:gd name="T44" fmla="*/ 536 w 546"/>
                <a:gd name="T45" fmla="*/ 90 h 744"/>
                <a:gd name="T46" fmla="*/ 527 w 546"/>
                <a:gd name="T47" fmla="*/ 135 h 744"/>
                <a:gd name="T48" fmla="*/ 513 w 546"/>
                <a:gd name="T49" fmla="*/ 186 h 744"/>
                <a:gd name="T50" fmla="*/ 486 w 546"/>
                <a:gd name="T51" fmla="*/ 260 h 744"/>
                <a:gd name="T52" fmla="*/ 451 w 546"/>
                <a:gd name="T53" fmla="*/ 338 h 744"/>
                <a:gd name="T54" fmla="*/ 430 w 546"/>
                <a:gd name="T55" fmla="*/ 377 h 744"/>
                <a:gd name="T56" fmla="*/ 407 w 546"/>
                <a:gd name="T57" fmla="*/ 416 h 744"/>
                <a:gd name="T58" fmla="*/ 375 w 546"/>
                <a:gd name="T59" fmla="*/ 464 h 744"/>
                <a:gd name="T60" fmla="*/ 355 w 546"/>
                <a:gd name="T61" fmla="*/ 492 h 744"/>
                <a:gd name="T62" fmla="*/ 325 w 546"/>
                <a:gd name="T63" fmla="*/ 527 h 744"/>
                <a:gd name="T64" fmla="*/ 302 w 546"/>
                <a:gd name="T65" fmla="*/ 551 h 744"/>
                <a:gd name="T66" fmla="*/ 262 w 546"/>
                <a:gd name="T67" fmla="*/ 588 h 744"/>
                <a:gd name="T68" fmla="*/ 231 w 546"/>
                <a:gd name="T69" fmla="*/ 616 h 744"/>
                <a:gd name="T70" fmla="*/ 169 w 546"/>
                <a:gd name="T71" fmla="*/ 665 h 744"/>
                <a:gd name="T72" fmla="*/ 140 w 546"/>
                <a:gd name="T73" fmla="*/ 685 h 744"/>
                <a:gd name="T74" fmla="*/ 85 w 546"/>
                <a:gd name="T75" fmla="*/ 716 h 744"/>
                <a:gd name="T76" fmla="*/ 50 w 546"/>
                <a:gd name="T77" fmla="*/ 731 h 744"/>
                <a:gd name="T78" fmla="*/ 11 w 546"/>
                <a:gd name="T79" fmla="*/ 742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6" h="744">
                  <a:moveTo>
                    <a:pt x="0" y="744"/>
                  </a:moveTo>
                  <a:cubicBezTo>
                    <a:pt x="0" y="744"/>
                    <a:pt x="3" y="743"/>
                    <a:pt x="10" y="739"/>
                  </a:cubicBezTo>
                  <a:cubicBezTo>
                    <a:pt x="16" y="736"/>
                    <a:pt x="26" y="732"/>
                    <a:pt x="38" y="727"/>
                  </a:cubicBezTo>
                  <a:cubicBezTo>
                    <a:pt x="44" y="724"/>
                    <a:pt x="51" y="722"/>
                    <a:pt x="58" y="718"/>
                  </a:cubicBezTo>
                  <a:cubicBezTo>
                    <a:pt x="65" y="715"/>
                    <a:pt x="73" y="712"/>
                    <a:pt x="81" y="708"/>
                  </a:cubicBezTo>
                  <a:cubicBezTo>
                    <a:pt x="89" y="703"/>
                    <a:pt x="98" y="699"/>
                    <a:pt x="107" y="694"/>
                  </a:cubicBezTo>
                  <a:cubicBezTo>
                    <a:pt x="116" y="689"/>
                    <a:pt x="125" y="683"/>
                    <a:pt x="134" y="677"/>
                  </a:cubicBezTo>
                  <a:cubicBezTo>
                    <a:pt x="139" y="674"/>
                    <a:pt x="144" y="671"/>
                    <a:pt x="149" y="667"/>
                  </a:cubicBezTo>
                  <a:cubicBezTo>
                    <a:pt x="153" y="664"/>
                    <a:pt x="158" y="660"/>
                    <a:pt x="163" y="657"/>
                  </a:cubicBezTo>
                  <a:cubicBezTo>
                    <a:pt x="173" y="649"/>
                    <a:pt x="183" y="642"/>
                    <a:pt x="193" y="634"/>
                  </a:cubicBezTo>
                  <a:cubicBezTo>
                    <a:pt x="203" y="625"/>
                    <a:pt x="213" y="617"/>
                    <a:pt x="224" y="608"/>
                  </a:cubicBezTo>
                  <a:cubicBezTo>
                    <a:pt x="229" y="603"/>
                    <a:pt x="234" y="599"/>
                    <a:pt x="239" y="594"/>
                  </a:cubicBezTo>
                  <a:cubicBezTo>
                    <a:pt x="244" y="590"/>
                    <a:pt x="250" y="585"/>
                    <a:pt x="255" y="580"/>
                  </a:cubicBezTo>
                  <a:cubicBezTo>
                    <a:pt x="265" y="570"/>
                    <a:pt x="275" y="560"/>
                    <a:pt x="286" y="550"/>
                  </a:cubicBezTo>
                  <a:cubicBezTo>
                    <a:pt x="289" y="548"/>
                    <a:pt x="292" y="545"/>
                    <a:pt x="294" y="543"/>
                  </a:cubicBezTo>
                  <a:cubicBezTo>
                    <a:pt x="301" y="535"/>
                    <a:pt x="301" y="535"/>
                    <a:pt x="301" y="535"/>
                  </a:cubicBezTo>
                  <a:cubicBezTo>
                    <a:pt x="306" y="529"/>
                    <a:pt x="312" y="524"/>
                    <a:pt x="317" y="518"/>
                  </a:cubicBezTo>
                  <a:cubicBezTo>
                    <a:pt x="322" y="513"/>
                    <a:pt x="326" y="507"/>
                    <a:pt x="331" y="501"/>
                  </a:cubicBezTo>
                  <a:cubicBezTo>
                    <a:pt x="336" y="496"/>
                    <a:pt x="341" y="490"/>
                    <a:pt x="345" y="484"/>
                  </a:cubicBezTo>
                  <a:cubicBezTo>
                    <a:pt x="350" y="478"/>
                    <a:pt x="354" y="472"/>
                    <a:pt x="359" y="466"/>
                  </a:cubicBezTo>
                  <a:cubicBezTo>
                    <a:pt x="365" y="457"/>
                    <a:pt x="365" y="457"/>
                    <a:pt x="365" y="457"/>
                  </a:cubicBezTo>
                  <a:cubicBezTo>
                    <a:pt x="372" y="448"/>
                    <a:pt x="372" y="448"/>
                    <a:pt x="372" y="448"/>
                  </a:cubicBezTo>
                  <a:cubicBezTo>
                    <a:pt x="380" y="435"/>
                    <a:pt x="389" y="423"/>
                    <a:pt x="396" y="410"/>
                  </a:cubicBezTo>
                  <a:cubicBezTo>
                    <a:pt x="400" y="403"/>
                    <a:pt x="404" y="397"/>
                    <a:pt x="408" y="391"/>
                  </a:cubicBezTo>
                  <a:cubicBezTo>
                    <a:pt x="412" y="384"/>
                    <a:pt x="416" y="378"/>
                    <a:pt x="419" y="371"/>
                  </a:cubicBezTo>
                  <a:cubicBezTo>
                    <a:pt x="423" y="365"/>
                    <a:pt x="426" y="358"/>
                    <a:pt x="430" y="352"/>
                  </a:cubicBezTo>
                  <a:cubicBezTo>
                    <a:pt x="433" y="345"/>
                    <a:pt x="436" y="339"/>
                    <a:pt x="440" y="332"/>
                  </a:cubicBezTo>
                  <a:cubicBezTo>
                    <a:pt x="447" y="319"/>
                    <a:pt x="452" y="306"/>
                    <a:pt x="458" y="293"/>
                  </a:cubicBezTo>
                  <a:cubicBezTo>
                    <a:pt x="464" y="281"/>
                    <a:pt x="469" y="268"/>
                    <a:pt x="475" y="255"/>
                  </a:cubicBezTo>
                  <a:cubicBezTo>
                    <a:pt x="480" y="242"/>
                    <a:pt x="484" y="230"/>
                    <a:pt x="489" y="218"/>
                  </a:cubicBezTo>
                  <a:cubicBezTo>
                    <a:pt x="493" y="206"/>
                    <a:pt x="497" y="193"/>
                    <a:pt x="501" y="182"/>
                  </a:cubicBezTo>
                  <a:cubicBezTo>
                    <a:pt x="505" y="170"/>
                    <a:pt x="508" y="159"/>
                    <a:pt x="511" y="148"/>
                  </a:cubicBezTo>
                  <a:cubicBezTo>
                    <a:pt x="512" y="143"/>
                    <a:pt x="514" y="137"/>
                    <a:pt x="515" y="132"/>
                  </a:cubicBezTo>
                  <a:cubicBezTo>
                    <a:pt x="516" y="127"/>
                    <a:pt x="518" y="122"/>
                    <a:pt x="519" y="117"/>
                  </a:cubicBezTo>
                  <a:cubicBezTo>
                    <a:pt x="521" y="107"/>
                    <a:pt x="523" y="97"/>
                    <a:pt x="525" y="88"/>
                  </a:cubicBezTo>
                  <a:cubicBezTo>
                    <a:pt x="526" y="79"/>
                    <a:pt x="528" y="71"/>
                    <a:pt x="529" y="63"/>
                  </a:cubicBezTo>
                  <a:cubicBezTo>
                    <a:pt x="530" y="55"/>
                    <a:pt x="531" y="48"/>
                    <a:pt x="532" y="41"/>
                  </a:cubicBezTo>
                  <a:cubicBezTo>
                    <a:pt x="532" y="35"/>
                    <a:pt x="533" y="29"/>
                    <a:pt x="533" y="24"/>
                  </a:cubicBezTo>
                  <a:cubicBezTo>
                    <a:pt x="533" y="19"/>
                    <a:pt x="534" y="14"/>
                    <a:pt x="534" y="11"/>
                  </a:cubicBezTo>
                  <a:cubicBezTo>
                    <a:pt x="534" y="4"/>
                    <a:pt x="534" y="0"/>
                    <a:pt x="534" y="0"/>
                  </a:cubicBezTo>
                  <a:cubicBezTo>
                    <a:pt x="546" y="0"/>
                    <a:pt x="546" y="0"/>
                    <a:pt x="546" y="0"/>
                  </a:cubicBezTo>
                  <a:cubicBezTo>
                    <a:pt x="546" y="0"/>
                    <a:pt x="545" y="4"/>
                    <a:pt x="545" y="11"/>
                  </a:cubicBezTo>
                  <a:cubicBezTo>
                    <a:pt x="545" y="15"/>
                    <a:pt x="545" y="19"/>
                    <a:pt x="545" y="24"/>
                  </a:cubicBezTo>
                  <a:cubicBezTo>
                    <a:pt x="544" y="30"/>
                    <a:pt x="544" y="36"/>
                    <a:pt x="543" y="42"/>
                  </a:cubicBezTo>
                  <a:cubicBezTo>
                    <a:pt x="542" y="49"/>
                    <a:pt x="542" y="56"/>
                    <a:pt x="541" y="64"/>
                  </a:cubicBezTo>
                  <a:cubicBezTo>
                    <a:pt x="539" y="72"/>
                    <a:pt x="538" y="81"/>
                    <a:pt x="536" y="90"/>
                  </a:cubicBezTo>
                  <a:cubicBezTo>
                    <a:pt x="535" y="99"/>
                    <a:pt x="533" y="109"/>
                    <a:pt x="530" y="119"/>
                  </a:cubicBezTo>
                  <a:cubicBezTo>
                    <a:pt x="529" y="124"/>
                    <a:pt x="528" y="130"/>
                    <a:pt x="527" y="135"/>
                  </a:cubicBezTo>
                  <a:cubicBezTo>
                    <a:pt x="526" y="140"/>
                    <a:pt x="524" y="146"/>
                    <a:pt x="523" y="151"/>
                  </a:cubicBezTo>
                  <a:cubicBezTo>
                    <a:pt x="520" y="162"/>
                    <a:pt x="517" y="174"/>
                    <a:pt x="513" y="186"/>
                  </a:cubicBezTo>
                  <a:cubicBezTo>
                    <a:pt x="509" y="197"/>
                    <a:pt x="505" y="210"/>
                    <a:pt x="501" y="222"/>
                  </a:cubicBezTo>
                  <a:cubicBezTo>
                    <a:pt x="496" y="234"/>
                    <a:pt x="492" y="247"/>
                    <a:pt x="486" y="260"/>
                  </a:cubicBezTo>
                  <a:cubicBezTo>
                    <a:pt x="481" y="272"/>
                    <a:pt x="476" y="286"/>
                    <a:pt x="470" y="298"/>
                  </a:cubicBezTo>
                  <a:cubicBezTo>
                    <a:pt x="464" y="312"/>
                    <a:pt x="458" y="325"/>
                    <a:pt x="451" y="338"/>
                  </a:cubicBezTo>
                  <a:cubicBezTo>
                    <a:pt x="448" y="344"/>
                    <a:pt x="444" y="351"/>
                    <a:pt x="441" y="358"/>
                  </a:cubicBezTo>
                  <a:cubicBezTo>
                    <a:pt x="437" y="364"/>
                    <a:pt x="434" y="371"/>
                    <a:pt x="430" y="377"/>
                  </a:cubicBezTo>
                  <a:cubicBezTo>
                    <a:pt x="426" y="384"/>
                    <a:pt x="423" y="391"/>
                    <a:pt x="419" y="397"/>
                  </a:cubicBezTo>
                  <a:cubicBezTo>
                    <a:pt x="415" y="403"/>
                    <a:pt x="411" y="410"/>
                    <a:pt x="407" y="416"/>
                  </a:cubicBezTo>
                  <a:cubicBezTo>
                    <a:pt x="399" y="430"/>
                    <a:pt x="390" y="442"/>
                    <a:pt x="382" y="455"/>
                  </a:cubicBezTo>
                  <a:cubicBezTo>
                    <a:pt x="375" y="464"/>
                    <a:pt x="375" y="464"/>
                    <a:pt x="375" y="464"/>
                  </a:cubicBezTo>
                  <a:cubicBezTo>
                    <a:pt x="369" y="473"/>
                    <a:pt x="369" y="473"/>
                    <a:pt x="369" y="473"/>
                  </a:cubicBezTo>
                  <a:cubicBezTo>
                    <a:pt x="364" y="479"/>
                    <a:pt x="359" y="486"/>
                    <a:pt x="355" y="492"/>
                  </a:cubicBezTo>
                  <a:cubicBezTo>
                    <a:pt x="350" y="498"/>
                    <a:pt x="345" y="503"/>
                    <a:pt x="340" y="509"/>
                  </a:cubicBezTo>
                  <a:cubicBezTo>
                    <a:pt x="335" y="515"/>
                    <a:pt x="330" y="521"/>
                    <a:pt x="325" y="527"/>
                  </a:cubicBezTo>
                  <a:cubicBezTo>
                    <a:pt x="320" y="532"/>
                    <a:pt x="315" y="537"/>
                    <a:pt x="310" y="543"/>
                  </a:cubicBezTo>
                  <a:cubicBezTo>
                    <a:pt x="302" y="551"/>
                    <a:pt x="302" y="551"/>
                    <a:pt x="302" y="551"/>
                  </a:cubicBezTo>
                  <a:cubicBezTo>
                    <a:pt x="299" y="554"/>
                    <a:pt x="297" y="556"/>
                    <a:pt x="294" y="558"/>
                  </a:cubicBezTo>
                  <a:cubicBezTo>
                    <a:pt x="283" y="568"/>
                    <a:pt x="273" y="578"/>
                    <a:pt x="262" y="588"/>
                  </a:cubicBezTo>
                  <a:cubicBezTo>
                    <a:pt x="257" y="593"/>
                    <a:pt x="252" y="598"/>
                    <a:pt x="247" y="603"/>
                  </a:cubicBezTo>
                  <a:cubicBezTo>
                    <a:pt x="241" y="607"/>
                    <a:pt x="236" y="612"/>
                    <a:pt x="231" y="616"/>
                  </a:cubicBezTo>
                  <a:cubicBezTo>
                    <a:pt x="220" y="625"/>
                    <a:pt x="210" y="633"/>
                    <a:pt x="200" y="642"/>
                  </a:cubicBezTo>
                  <a:cubicBezTo>
                    <a:pt x="190" y="650"/>
                    <a:pt x="179" y="657"/>
                    <a:pt x="169" y="665"/>
                  </a:cubicBezTo>
                  <a:cubicBezTo>
                    <a:pt x="164" y="668"/>
                    <a:pt x="159" y="672"/>
                    <a:pt x="154" y="675"/>
                  </a:cubicBezTo>
                  <a:cubicBezTo>
                    <a:pt x="149" y="679"/>
                    <a:pt x="144" y="682"/>
                    <a:pt x="140" y="685"/>
                  </a:cubicBezTo>
                  <a:cubicBezTo>
                    <a:pt x="130" y="691"/>
                    <a:pt x="121" y="697"/>
                    <a:pt x="111" y="702"/>
                  </a:cubicBezTo>
                  <a:cubicBezTo>
                    <a:pt x="102" y="707"/>
                    <a:pt x="93" y="712"/>
                    <a:pt x="85" y="716"/>
                  </a:cubicBezTo>
                  <a:cubicBezTo>
                    <a:pt x="77" y="720"/>
                    <a:pt x="69" y="723"/>
                    <a:pt x="61" y="726"/>
                  </a:cubicBezTo>
                  <a:cubicBezTo>
                    <a:pt x="57" y="728"/>
                    <a:pt x="54" y="730"/>
                    <a:pt x="50" y="731"/>
                  </a:cubicBezTo>
                  <a:cubicBezTo>
                    <a:pt x="47" y="732"/>
                    <a:pt x="44" y="733"/>
                    <a:pt x="40" y="734"/>
                  </a:cubicBezTo>
                  <a:cubicBezTo>
                    <a:pt x="28" y="738"/>
                    <a:pt x="18" y="741"/>
                    <a:pt x="11" y="742"/>
                  </a:cubicBezTo>
                  <a:cubicBezTo>
                    <a:pt x="3" y="744"/>
                    <a:pt x="0" y="744"/>
                    <a:pt x="0" y="74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88" name="Freeform 248"/>
            <p:cNvSpPr/>
            <p:nvPr/>
          </p:nvSpPr>
          <p:spPr bwMode="auto">
            <a:xfrm>
              <a:off x="3056320" y="2929343"/>
              <a:ext cx="231037" cy="309076"/>
            </a:xfrm>
            <a:custGeom>
              <a:avLst/>
              <a:gdLst>
                <a:gd name="T0" fmla="*/ 38 w 95"/>
                <a:gd name="T1" fmla="*/ 127 h 127"/>
                <a:gd name="T2" fmla="*/ 39 w 95"/>
                <a:gd name="T3" fmla="*/ 0 h 127"/>
                <a:gd name="T4" fmla="*/ 38 w 95"/>
                <a:gd name="T5" fmla="*/ 127 h 127"/>
              </a:gdLst>
              <a:ahLst/>
              <a:cxnLst>
                <a:cxn ang="0">
                  <a:pos x="T0" y="T1"/>
                </a:cxn>
                <a:cxn ang="0">
                  <a:pos x="T2" y="T3"/>
                </a:cxn>
                <a:cxn ang="0">
                  <a:pos x="T4" y="T5"/>
                </a:cxn>
              </a:cxnLst>
              <a:rect l="0" t="0" r="r" b="b"/>
              <a:pathLst>
                <a:path w="95" h="127">
                  <a:moveTo>
                    <a:pt x="38" y="127"/>
                  </a:moveTo>
                  <a:cubicBezTo>
                    <a:pt x="38" y="127"/>
                    <a:pt x="95" y="77"/>
                    <a:pt x="39" y="0"/>
                  </a:cubicBezTo>
                  <a:cubicBezTo>
                    <a:pt x="39" y="0"/>
                    <a:pt x="0" y="46"/>
                    <a:pt x="38" y="12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89" name="Freeform 249"/>
            <p:cNvSpPr/>
            <p:nvPr/>
          </p:nvSpPr>
          <p:spPr bwMode="auto">
            <a:xfrm>
              <a:off x="3150789" y="2959121"/>
              <a:ext cx="80093" cy="250547"/>
            </a:xfrm>
            <a:custGeom>
              <a:avLst/>
              <a:gdLst>
                <a:gd name="T0" fmla="*/ 1 w 33"/>
                <a:gd name="T1" fmla="*/ 103 h 103"/>
                <a:gd name="T2" fmla="*/ 8 w 33"/>
                <a:gd name="T3" fmla="*/ 52 h 103"/>
                <a:gd name="T4" fmla="*/ 0 w 33"/>
                <a:gd name="T5" fmla="*/ 0 h 103"/>
                <a:gd name="T6" fmla="*/ 1 w 33"/>
                <a:gd name="T7" fmla="*/ 103 h 103"/>
              </a:gdLst>
              <a:ahLst/>
              <a:cxnLst>
                <a:cxn ang="0">
                  <a:pos x="T0" y="T1"/>
                </a:cxn>
                <a:cxn ang="0">
                  <a:pos x="T2" y="T3"/>
                </a:cxn>
                <a:cxn ang="0">
                  <a:pos x="T4" y="T5"/>
                </a:cxn>
                <a:cxn ang="0">
                  <a:pos x="T6" y="T7"/>
                </a:cxn>
              </a:cxnLst>
              <a:rect l="0" t="0" r="r" b="b"/>
              <a:pathLst>
                <a:path w="33" h="103">
                  <a:moveTo>
                    <a:pt x="1" y="103"/>
                  </a:moveTo>
                  <a:cubicBezTo>
                    <a:pt x="1" y="103"/>
                    <a:pt x="9" y="92"/>
                    <a:pt x="8" y="52"/>
                  </a:cubicBezTo>
                  <a:cubicBezTo>
                    <a:pt x="7" y="14"/>
                    <a:pt x="0" y="0"/>
                    <a:pt x="0" y="0"/>
                  </a:cubicBezTo>
                  <a:cubicBezTo>
                    <a:pt x="33" y="51"/>
                    <a:pt x="13" y="88"/>
                    <a:pt x="1" y="1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00" name="Freeform 261"/>
            <p:cNvSpPr>
              <a:spLocks noEditPoints="1"/>
            </p:cNvSpPr>
            <p:nvPr/>
          </p:nvSpPr>
          <p:spPr bwMode="auto">
            <a:xfrm>
              <a:off x="1684475" y="2934477"/>
              <a:ext cx="595562" cy="853296"/>
            </a:xfrm>
            <a:custGeom>
              <a:avLst/>
              <a:gdLst>
                <a:gd name="T0" fmla="*/ 580 w 580"/>
                <a:gd name="T1" fmla="*/ 831 h 831"/>
                <a:gd name="T2" fmla="*/ 0 w 580"/>
                <a:gd name="T3" fmla="*/ 831 h 831"/>
                <a:gd name="T4" fmla="*/ 0 w 580"/>
                <a:gd name="T5" fmla="*/ 611 h 831"/>
                <a:gd name="T6" fmla="*/ 61 w 580"/>
                <a:gd name="T7" fmla="*/ 611 h 831"/>
                <a:gd name="T8" fmla="*/ 61 w 580"/>
                <a:gd name="T9" fmla="*/ 220 h 831"/>
                <a:gd name="T10" fmla="*/ 0 w 580"/>
                <a:gd name="T11" fmla="*/ 220 h 831"/>
                <a:gd name="T12" fmla="*/ 0 w 580"/>
                <a:gd name="T13" fmla="*/ 0 h 831"/>
                <a:gd name="T14" fmla="*/ 367 w 580"/>
                <a:gd name="T15" fmla="*/ 0 h 831"/>
                <a:gd name="T16" fmla="*/ 367 w 580"/>
                <a:gd name="T17" fmla="*/ 220 h 831"/>
                <a:gd name="T18" fmla="*/ 289 w 580"/>
                <a:gd name="T19" fmla="*/ 220 h 831"/>
                <a:gd name="T20" fmla="*/ 289 w 580"/>
                <a:gd name="T21" fmla="*/ 611 h 831"/>
                <a:gd name="T22" fmla="*/ 360 w 580"/>
                <a:gd name="T23" fmla="*/ 611 h 831"/>
                <a:gd name="T24" fmla="*/ 360 w 580"/>
                <a:gd name="T25" fmla="*/ 516 h 831"/>
                <a:gd name="T26" fmla="*/ 580 w 580"/>
                <a:gd name="T27" fmla="*/ 516 h 831"/>
                <a:gd name="T28" fmla="*/ 580 w 580"/>
                <a:gd name="T29" fmla="*/ 831 h 831"/>
                <a:gd name="T30" fmla="*/ 568 w 580"/>
                <a:gd name="T31" fmla="*/ 817 h 831"/>
                <a:gd name="T32" fmla="*/ 568 w 580"/>
                <a:gd name="T33" fmla="*/ 528 h 831"/>
                <a:gd name="T34" fmla="*/ 372 w 580"/>
                <a:gd name="T35" fmla="*/ 528 h 831"/>
                <a:gd name="T36" fmla="*/ 372 w 580"/>
                <a:gd name="T37" fmla="*/ 623 h 831"/>
                <a:gd name="T38" fmla="*/ 277 w 580"/>
                <a:gd name="T39" fmla="*/ 623 h 831"/>
                <a:gd name="T40" fmla="*/ 277 w 580"/>
                <a:gd name="T41" fmla="*/ 208 h 831"/>
                <a:gd name="T42" fmla="*/ 357 w 580"/>
                <a:gd name="T43" fmla="*/ 208 h 831"/>
                <a:gd name="T44" fmla="*/ 357 w 580"/>
                <a:gd name="T45" fmla="*/ 14 h 831"/>
                <a:gd name="T46" fmla="*/ 12 w 580"/>
                <a:gd name="T47" fmla="*/ 14 h 831"/>
                <a:gd name="T48" fmla="*/ 12 w 580"/>
                <a:gd name="T49" fmla="*/ 208 h 831"/>
                <a:gd name="T50" fmla="*/ 75 w 580"/>
                <a:gd name="T51" fmla="*/ 208 h 831"/>
                <a:gd name="T52" fmla="*/ 75 w 580"/>
                <a:gd name="T53" fmla="*/ 623 h 831"/>
                <a:gd name="T54" fmla="*/ 12 w 580"/>
                <a:gd name="T55" fmla="*/ 623 h 831"/>
                <a:gd name="T56" fmla="*/ 12 w 580"/>
                <a:gd name="T57" fmla="*/ 817 h 831"/>
                <a:gd name="T58" fmla="*/ 568 w 580"/>
                <a:gd name="T59" fmla="*/ 817 h 831"/>
                <a:gd name="T60" fmla="*/ 530 w 580"/>
                <a:gd name="T61" fmla="*/ 779 h 831"/>
                <a:gd name="T62" fmla="*/ 52 w 580"/>
                <a:gd name="T63" fmla="*/ 779 h 831"/>
                <a:gd name="T64" fmla="*/ 52 w 580"/>
                <a:gd name="T65" fmla="*/ 663 h 831"/>
                <a:gd name="T66" fmla="*/ 113 w 580"/>
                <a:gd name="T67" fmla="*/ 663 h 831"/>
                <a:gd name="T68" fmla="*/ 113 w 580"/>
                <a:gd name="T69" fmla="*/ 168 h 831"/>
                <a:gd name="T70" fmla="*/ 52 w 580"/>
                <a:gd name="T71" fmla="*/ 168 h 831"/>
                <a:gd name="T72" fmla="*/ 52 w 580"/>
                <a:gd name="T73" fmla="*/ 52 h 831"/>
                <a:gd name="T74" fmla="*/ 317 w 580"/>
                <a:gd name="T75" fmla="*/ 52 h 831"/>
                <a:gd name="T76" fmla="*/ 317 w 580"/>
                <a:gd name="T77" fmla="*/ 168 h 831"/>
                <a:gd name="T78" fmla="*/ 237 w 580"/>
                <a:gd name="T79" fmla="*/ 168 h 831"/>
                <a:gd name="T80" fmla="*/ 237 w 580"/>
                <a:gd name="T81" fmla="*/ 663 h 831"/>
                <a:gd name="T82" fmla="*/ 410 w 580"/>
                <a:gd name="T83" fmla="*/ 663 h 831"/>
                <a:gd name="T84" fmla="*/ 410 w 580"/>
                <a:gd name="T85" fmla="*/ 566 h 831"/>
                <a:gd name="T86" fmla="*/ 530 w 580"/>
                <a:gd name="T87" fmla="*/ 566 h 831"/>
                <a:gd name="T88" fmla="*/ 530 w 580"/>
                <a:gd name="T89" fmla="*/ 77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0" h="831">
                  <a:moveTo>
                    <a:pt x="580" y="831"/>
                  </a:moveTo>
                  <a:lnTo>
                    <a:pt x="0" y="831"/>
                  </a:lnTo>
                  <a:lnTo>
                    <a:pt x="0" y="611"/>
                  </a:lnTo>
                  <a:lnTo>
                    <a:pt x="61" y="611"/>
                  </a:lnTo>
                  <a:lnTo>
                    <a:pt x="61" y="220"/>
                  </a:lnTo>
                  <a:lnTo>
                    <a:pt x="0" y="220"/>
                  </a:lnTo>
                  <a:lnTo>
                    <a:pt x="0" y="0"/>
                  </a:lnTo>
                  <a:lnTo>
                    <a:pt x="367" y="0"/>
                  </a:lnTo>
                  <a:lnTo>
                    <a:pt x="367" y="220"/>
                  </a:lnTo>
                  <a:lnTo>
                    <a:pt x="289" y="220"/>
                  </a:lnTo>
                  <a:lnTo>
                    <a:pt x="289" y="611"/>
                  </a:lnTo>
                  <a:lnTo>
                    <a:pt x="360" y="611"/>
                  </a:lnTo>
                  <a:lnTo>
                    <a:pt x="360" y="516"/>
                  </a:lnTo>
                  <a:lnTo>
                    <a:pt x="580" y="516"/>
                  </a:lnTo>
                  <a:lnTo>
                    <a:pt x="580" y="831"/>
                  </a:lnTo>
                  <a:close/>
                  <a:moveTo>
                    <a:pt x="568" y="817"/>
                  </a:moveTo>
                  <a:lnTo>
                    <a:pt x="568" y="528"/>
                  </a:lnTo>
                  <a:lnTo>
                    <a:pt x="372" y="528"/>
                  </a:lnTo>
                  <a:lnTo>
                    <a:pt x="372" y="623"/>
                  </a:lnTo>
                  <a:lnTo>
                    <a:pt x="277" y="623"/>
                  </a:lnTo>
                  <a:lnTo>
                    <a:pt x="277" y="208"/>
                  </a:lnTo>
                  <a:lnTo>
                    <a:pt x="357" y="208"/>
                  </a:lnTo>
                  <a:lnTo>
                    <a:pt x="357" y="14"/>
                  </a:lnTo>
                  <a:lnTo>
                    <a:pt x="12" y="14"/>
                  </a:lnTo>
                  <a:lnTo>
                    <a:pt x="12" y="208"/>
                  </a:lnTo>
                  <a:lnTo>
                    <a:pt x="75" y="208"/>
                  </a:lnTo>
                  <a:lnTo>
                    <a:pt x="75" y="623"/>
                  </a:lnTo>
                  <a:lnTo>
                    <a:pt x="12" y="623"/>
                  </a:lnTo>
                  <a:lnTo>
                    <a:pt x="12" y="817"/>
                  </a:lnTo>
                  <a:lnTo>
                    <a:pt x="568" y="817"/>
                  </a:lnTo>
                  <a:close/>
                  <a:moveTo>
                    <a:pt x="530" y="779"/>
                  </a:moveTo>
                  <a:lnTo>
                    <a:pt x="52" y="779"/>
                  </a:lnTo>
                  <a:lnTo>
                    <a:pt x="52" y="663"/>
                  </a:lnTo>
                  <a:lnTo>
                    <a:pt x="113" y="663"/>
                  </a:lnTo>
                  <a:lnTo>
                    <a:pt x="113" y="168"/>
                  </a:lnTo>
                  <a:lnTo>
                    <a:pt x="52" y="168"/>
                  </a:lnTo>
                  <a:lnTo>
                    <a:pt x="52" y="52"/>
                  </a:lnTo>
                  <a:lnTo>
                    <a:pt x="317" y="52"/>
                  </a:lnTo>
                  <a:lnTo>
                    <a:pt x="317" y="168"/>
                  </a:lnTo>
                  <a:lnTo>
                    <a:pt x="237" y="168"/>
                  </a:lnTo>
                  <a:lnTo>
                    <a:pt x="237" y="663"/>
                  </a:lnTo>
                  <a:lnTo>
                    <a:pt x="410" y="663"/>
                  </a:lnTo>
                  <a:lnTo>
                    <a:pt x="410" y="566"/>
                  </a:lnTo>
                  <a:lnTo>
                    <a:pt x="530" y="566"/>
                  </a:lnTo>
                  <a:lnTo>
                    <a:pt x="530" y="779"/>
                  </a:lnTo>
                  <a:close/>
                </a:path>
              </a:pathLst>
            </a:custGeom>
            <a:solidFill>
              <a:schemeClr val="accent2"/>
            </a:solidFill>
            <a:ln>
              <a:solidFill>
                <a:schemeClr val="accent1"/>
              </a:solidFill>
            </a:ln>
          </p:spPr>
          <p:txBody>
            <a:bodyPr vert="horz" wrap="square" lIns="91440" tIns="45720" rIns="91440" bIns="45720" numCol="1" anchor="t" anchorCtr="0" compatLnSpc="1"/>
            <a:lstStyle/>
            <a:p>
              <a:endParaRPr lang="zh-CN" altLang="en-US"/>
            </a:p>
          </p:txBody>
        </p:sp>
        <p:sp>
          <p:nvSpPr>
            <p:cNvPr id="157" name="文本框 156"/>
            <p:cNvSpPr txBox="1"/>
            <p:nvPr/>
          </p:nvSpPr>
          <p:spPr>
            <a:xfrm>
              <a:off x="412050" y="2086967"/>
              <a:ext cx="3064508" cy="3852242"/>
            </a:xfrm>
            <a:prstGeom prst="rect">
              <a:avLst/>
            </a:prstGeom>
            <a:noFill/>
          </p:spPr>
          <p:txBody>
            <a:bodyPr wrap="square" rtlCol="0">
              <a:prstTxWarp prst="textArchUp">
                <a:avLst/>
              </a:prstTxWarp>
              <a:spAutoFit/>
            </a:bodyPr>
            <a:lstStyle/>
            <a:p>
              <a:pPr algn="ctr"/>
              <a:r>
                <a:rPr lang="en-US" altLang="zh-CN" sz="2400" dirty="0">
                  <a:solidFill>
                    <a:schemeClr val="accent2"/>
                  </a:solidFill>
                  <a:latin typeface="Verdana" pitchFamily="34" charset="0"/>
                  <a:ea typeface="Verdana" pitchFamily="34" charset="0"/>
                  <a:cs typeface="Verdana" pitchFamily="34" charset="0"/>
                </a:rPr>
                <a:t> CLASS OF 2021</a:t>
              </a:r>
              <a:endParaRPr lang="zh-CN" altLang="en-US" sz="2400" dirty="0">
                <a:solidFill>
                  <a:schemeClr val="accent2"/>
                </a:solidFill>
                <a:latin typeface="Verdana" pitchFamily="34" charset="0"/>
                <a:ea typeface="华文细黑" panose="02010600040101010101" pitchFamily="2" charset="-122"/>
                <a:cs typeface="Verdana" pitchFamily="34" charset="0"/>
              </a:endParaRPr>
            </a:p>
          </p:txBody>
        </p:sp>
      </p:grpSp>
      <p:sp>
        <p:nvSpPr>
          <p:cNvPr id="124" name="文本框 123">
            <a:extLst>
              <a:ext uri="{FF2B5EF4-FFF2-40B4-BE49-F238E27FC236}">
                <a16:creationId xmlns:a16="http://schemas.microsoft.com/office/drawing/2014/main" id="{97BA6474-C41A-414C-9993-787F4166CE32}"/>
              </a:ext>
            </a:extLst>
          </p:cNvPr>
          <p:cNvSpPr txBox="1"/>
          <p:nvPr/>
        </p:nvSpPr>
        <p:spPr>
          <a:xfrm>
            <a:off x="6121399" y="3072005"/>
            <a:ext cx="3980544"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  国内外研究现状</a:t>
            </a:r>
          </a:p>
        </p:txBody>
      </p:sp>
      <p:sp>
        <p:nvSpPr>
          <p:cNvPr id="125" name="Freeform 9">
            <a:extLst>
              <a:ext uri="{FF2B5EF4-FFF2-40B4-BE49-F238E27FC236}">
                <a16:creationId xmlns:a16="http://schemas.microsoft.com/office/drawing/2014/main" id="{47D7EE53-8267-4138-9140-1563604467C8}"/>
              </a:ext>
            </a:extLst>
          </p:cNvPr>
          <p:cNvSpPr/>
          <p:nvPr/>
        </p:nvSpPr>
        <p:spPr bwMode="auto">
          <a:xfrm>
            <a:off x="5831414" y="3150064"/>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智慧景区背景介绍</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互联网</a:t>
            </a:r>
            <a:r>
              <a:rPr lang="en-US" altLang="zh-CN" dirty="0"/>
              <a:t>+</a:t>
            </a:r>
            <a:r>
              <a:rPr lang="zh-CN" altLang="en-US" dirty="0"/>
              <a:t>景区</a:t>
            </a:r>
          </a:p>
        </p:txBody>
      </p:sp>
      <p:sp>
        <p:nvSpPr>
          <p:cNvPr id="6" name="文本框 5"/>
          <p:cNvSpPr txBox="1"/>
          <p:nvPr/>
        </p:nvSpPr>
        <p:spPr>
          <a:xfrm>
            <a:off x="1365409" y="1019637"/>
            <a:ext cx="3116943" cy="369332"/>
          </a:xfrm>
          <a:prstGeom prst="rect">
            <a:avLst/>
          </a:prstGeom>
          <a:solidFill>
            <a:srgbClr val="C00000"/>
          </a:solidFill>
        </p:spPr>
        <p:txBody>
          <a:bodyPr wrap="square" rtlCol="0">
            <a:spAutoFit/>
          </a:bodyPr>
          <a:lstStyle/>
          <a:p>
            <a:r>
              <a:rPr lang="zh-CN" altLang="en-US" dirty="0">
                <a:solidFill>
                  <a:schemeClr val="bg1"/>
                </a:solidFill>
                <a:latin typeface="华文细黑" panose="02010600040101010101" pitchFamily="2" charset="-122"/>
                <a:ea typeface="华文细黑" panose="02010600040101010101" pitchFamily="2" charset="-122"/>
                <a:cs typeface="Arial" pitchFamily="34" charset="0"/>
              </a:rPr>
              <a:t>互联网</a:t>
            </a:r>
            <a:r>
              <a:rPr lang="en-US" altLang="zh-CN" dirty="0">
                <a:solidFill>
                  <a:schemeClr val="bg1"/>
                </a:solidFill>
                <a:latin typeface="华文细黑" panose="02010600040101010101" pitchFamily="2" charset="-122"/>
                <a:ea typeface="华文细黑" panose="02010600040101010101" pitchFamily="2" charset="-122"/>
                <a:cs typeface="Arial" pitchFamily="34" charset="0"/>
              </a:rPr>
              <a:t>+</a:t>
            </a:r>
            <a:r>
              <a:rPr lang="zh-CN" altLang="en-US" dirty="0">
                <a:solidFill>
                  <a:schemeClr val="bg1"/>
                </a:solidFill>
                <a:latin typeface="华文细黑" panose="02010600040101010101" pitchFamily="2" charset="-122"/>
                <a:ea typeface="华文细黑" panose="02010600040101010101" pitchFamily="2" charset="-122"/>
                <a:cs typeface="Arial" pitchFamily="34" charset="0"/>
              </a:rPr>
              <a:t>时代催生出智慧景区</a:t>
            </a:r>
            <a:endParaRPr lang="en-US" altLang="zh-CN"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3" name="文本框 2">
            <a:extLst>
              <a:ext uri="{FF2B5EF4-FFF2-40B4-BE49-F238E27FC236}">
                <a16:creationId xmlns:a16="http://schemas.microsoft.com/office/drawing/2014/main" id="{125EF821-7893-4B1B-95F9-6D85011A4E6E}"/>
              </a:ext>
            </a:extLst>
          </p:cNvPr>
          <p:cNvSpPr txBox="1"/>
          <p:nvPr/>
        </p:nvSpPr>
        <p:spPr>
          <a:xfrm>
            <a:off x="1302657" y="1571294"/>
            <a:ext cx="10758279" cy="923330"/>
          </a:xfrm>
          <a:prstGeom prst="rect">
            <a:avLst/>
          </a:prstGeom>
          <a:noFill/>
        </p:spPr>
        <p:txBody>
          <a:bodyPr wrap="square" rtlCol="0">
            <a:spAutoFit/>
          </a:bodyPr>
          <a:lstStyle/>
          <a:p>
            <a:r>
              <a:rPr lang="zh-CN" altLang="en-US" dirty="0"/>
              <a:t>信息化时代，特别是即将到来的</a:t>
            </a:r>
            <a:r>
              <a:rPr lang="en-US" altLang="zh-CN" dirty="0"/>
              <a:t>5G</a:t>
            </a:r>
            <a:r>
              <a:rPr lang="zh-CN" altLang="en-US" dirty="0"/>
              <a:t>时代，加速了各种传统行业与互联网的融合，旅游行业也不例外，而智慧景区，作为互联网</a:t>
            </a:r>
            <a:r>
              <a:rPr lang="en-US" altLang="zh-CN" dirty="0"/>
              <a:t>+</a:t>
            </a:r>
            <a:r>
              <a:rPr lang="zh-CN" altLang="en-US" dirty="0"/>
              <a:t>旅游的重要一环，它的引入，能有效提升景区管理运营水平和景区对于游客的服务质量。</a:t>
            </a:r>
          </a:p>
        </p:txBody>
      </p:sp>
      <p:pic>
        <p:nvPicPr>
          <p:cNvPr id="5" name="图片 4">
            <a:extLst>
              <a:ext uri="{FF2B5EF4-FFF2-40B4-BE49-F238E27FC236}">
                <a16:creationId xmlns:a16="http://schemas.microsoft.com/office/drawing/2014/main" id="{2AABCAEC-AF73-47F2-BFD3-EB858647B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657" y="2456330"/>
            <a:ext cx="7216493" cy="4059278"/>
          </a:xfrm>
          <a:prstGeom prst="rect">
            <a:avLst/>
          </a:prstGeom>
        </p:spPr>
      </p:pic>
    </p:spTree>
    <p:extLst>
      <p:ext uri="{BB962C8B-B14F-4D97-AF65-F5344CB8AC3E}">
        <p14:creationId xmlns:p14="http://schemas.microsoft.com/office/powerpoint/2010/main" val="337394675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323AA-DC35-467C-A234-C7426D839D7A}"/>
              </a:ext>
            </a:extLst>
          </p:cNvPr>
          <p:cNvSpPr>
            <a:spLocks noGrp="1"/>
          </p:cNvSpPr>
          <p:nvPr>
            <p:ph type="title"/>
          </p:nvPr>
        </p:nvSpPr>
        <p:spPr/>
        <p:txBody>
          <a:bodyPr/>
          <a:lstStyle/>
          <a:p>
            <a:r>
              <a:rPr lang="zh-CN" altLang="en-US" dirty="0"/>
              <a:t>互联网</a:t>
            </a:r>
            <a:r>
              <a:rPr lang="en-US" altLang="zh-CN" dirty="0"/>
              <a:t>+</a:t>
            </a:r>
            <a:r>
              <a:rPr lang="zh-CN" altLang="en-US" dirty="0"/>
              <a:t>景区</a:t>
            </a:r>
          </a:p>
        </p:txBody>
      </p:sp>
      <p:sp>
        <p:nvSpPr>
          <p:cNvPr id="3" name="文本框 2">
            <a:extLst>
              <a:ext uri="{FF2B5EF4-FFF2-40B4-BE49-F238E27FC236}">
                <a16:creationId xmlns:a16="http://schemas.microsoft.com/office/drawing/2014/main" id="{7FFDCE66-28B5-41E9-B0E7-3144854A37E4}"/>
              </a:ext>
            </a:extLst>
          </p:cNvPr>
          <p:cNvSpPr txBox="1"/>
          <p:nvPr/>
        </p:nvSpPr>
        <p:spPr>
          <a:xfrm>
            <a:off x="1374374" y="1154107"/>
            <a:ext cx="3116943" cy="369332"/>
          </a:xfrm>
          <a:prstGeom prst="rect">
            <a:avLst/>
          </a:prstGeom>
          <a:solidFill>
            <a:srgbClr val="C00000"/>
          </a:solidFill>
        </p:spPr>
        <p:txBody>
          <a:bodyPr wrap="square" rtlCol="0">
            <a:spAutoFit/>
          </a:bodyPr>
          <a:lstStyle/>
          <a:p>
            <a:r>
              <a:rPr lang="zh-CN" altLang="en-US" dirty="0">
                <a:solidFill>
                  <a:schemeClr val="bg1"/>
                </a:solidFill>
                <a:latin typeface="华文细黑" panose="02010600040101010101" pitchFamily="2" charset="-122"/>
                <a:ea typeface="华文细黑" panose="02010600040101010101" pitchFamily="2" charset="-122"/>
                <a:cs typeface="Arial" pitchFamily="34" charset="0"/>
              </a:rPr>
              <a:t>移动旅游持续增长</a:t>
            </a:r>
            <a:endParaRPr lang="en-US" altLang="zh-CN"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4" name="文本框 3">
            <a:extLst>
              <a:ext uri="{FF2B5EF4-FFF2-40B4-BE49-F238E27FC236}">
                <a16:creationId xmlns:a16="http://schemas.microsoft.com/office/drawing/2014/main" id="{31CB1F37-654A-4FD5-935B-D469BD3E8C75}"/>
              </a:ext>
            </a:extLst>
          </p:cNvPr>
          <p:cNvSpPr txBox="1"/>
          <p:nvPr/>
        </p:nvSpPr>
        <p:spPr>
          <a:xfrm>
            <a:off x="1302657" y="1764923"/>
            <a:ext cx="10758279" cy="646331"/>
          </a:xfrm>
          <a:prstGeom prst="rect">
            <a:avLst/>
          </a:prstGeom>
          <a:noFill/>
        </p:spPr>
        <p:txBody>
          <a:bodyPr wrap="square" rtlCol="0">
            <a:spAutoFit/>
          </a:bodyPr>
          <a:lstStyle/>
          <a:p>
            <a:r>
              <a:rPr lang="en-US" altLang="zh-CN" dirty="0"/>
              <a:t>2018</a:t>
            </a:r>
            <a:r>
              <a:rPr lang="zh-CN" altLang="en-US" dirty="0"/>
              <a:t>年，移动旅游用户规模已达到</a:t>
            </a:r>
            <a:r>
              <a:rPr lang="en-US" altLang="zh-CN" dirty="0"/>
              <a:t>6.2</a:t>
            </a:r>
            <a:r>
              <a:rPr lang="zh-CN" altLang="en-US" dirty="0"/>
              <a:t>亿，移动旅游用户在移动互联网整体用户中的渗透率持续提升，截止</a:t>
            </a:r>
            <a:r>
              <a:rPr lang="en-US" altLang="zh-CN" dirty="0"/>
              <a:t>2018</a:t>
            </a:r>
            <a:r>
              <a:rPr lang="zh-CN" altLang="en-US" dirty="0"/>
              <a:t>年底，移动旅游用户渗透率为</a:t>
            </a:r>
            <a:r>
              <a:rPr lang="en-US" altLang="zh-CN" dirty="0"/>
              <a:t>42.6%</a:t>
            </a:r>
            <a:r>
              <a:rPr lang="zh-CN" altLang="en-US" dirty="0"/>
              <a:t>，移动端成旅游重要的销售渠道。</a:t>
            </a:r>
          </a:p>
        </p:txBody>
      </p:sp>
      <p:pic>
        <p:nvPicPr>
          <p:cNvPr id="8" name="图片 7">
            <a:extLst>
              <a:ext uri="{FF2B5EF4-FFF2-40B4-BE49-F238E27FC236}">
                <a16:creationId xmlns:a16="http://schemas.microsoft.com/office/drawing/2014/main" id="{BB64AF86-3FE6-40E2-99E4-E7C3FAF72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289" y="2652738"/>
            <a:ext cx="6005793" cy="3926865"/>
          </a:xfrm>
          <a:prstGeom prst="rect">
            <a:avLst/>
          </a:prstGeom>
        </p:spPr>
      </p:pic>
    </p:spTree>
    <p:extLst>
      <p:ext uri="{BB962C8B-B14F-4D97-AF65-F5344CB8AC3E}">
        <p14:creationId xmlns:p14="http://schemas.microsoft.com/office/powerpoint/2010/main" val="23588774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国内外研究现状</a:t>
            </a:r>
          </a:p>
        </p:txBody>
      </p:sp>
    </p:spTree>
    <p:extLst>
      <p:ext uri="{BB962C8B-B14F-4D97-AF65-F5344CB8AC3E}">
        <p14:creationId xmlns:p14="http://schemas.microsoft.com/office/powerpoint/2010/main" val="1907192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E45395-4A57-4426-9F20-04D5FA34F9D5}"/>
              </a:ext>
            </a:extLst>
          </p:cNvPr>
          <p:cNvSpPr>
            <a:spLocks noGrp="1"/>
          </p:cNvSpPr>
          <p:nvPr>
            <p:ph type="title"/>
          </p:nvPr>
        </p:nvSpPr>
        <p:spPr/>
        <p:txBody>
          <a:bodyPr/>
          <a:lstStyle/>
          <a:p>
            <a:r>
              <a:rPr lang="zh-CN" altLang="en-US" dirty="0"/>
              <a:t>国内外研究现状</a:t>
            </a:r>
          </a:p>
        </p:txBody>
      </p:sp>
      <p:sp>
        <p:nvSpPr>
          <p:cNvPr id="3" name="Freeform 4">
            <a:extLst>
              <a:ext uri="{FF2B5EF4-FFF2-40B4-BE49-F238E27FC236}">
                <a16:creationId xmlns:a16="http://schemas.microsoft.com/office/drawing/2014/main" id="{47D182FE-D4F7-4EDB-B835-F0E3469D4893}"/>
              </a:ext>
            </a:extLst>
          </p:cNvPr>
          <p:cNvSpPr>
            <a:spLocks noChangeAspect="1"/>
          </p:cNvSpPr>
          <p:nvPr/>
        </p:nvSpPr>
        <p:spPr bwMode="auto">
          <a:xfrm>
            <a:off x="5505976" y="3346263"/>
            <a:ext cx="753067" cy="1775589"/>
          </a:xfrm>
          <a:custGeom>
            <a:avLst/>
            <a:gdLst>
              <a:gd name="T0" fmla="*/ 165 w 1384"/>
              <a:gd name="T1" fmla="*/ 636 h 2543"/>
              <a:gd name="T2" fmla="*/ 230 w 1384"/>
              <a:gd name="T3" fmla="*/ 645 h 2543"/>
              <a:gd name="T4" fmla="*/ 291 w 1384"/>
              <a:gd name="T5" fmla="*/ 659 h 2543"/>
              <a:gd name="T6" fmla="*/ 351 w 1384"/>
              <a:gd name="T7" fmla="*/ 679 h 2543"/>
              <a:gd name="T8" fmla="*/ 421 w 1384"/>
              <a:gd name="T9" fmla="*/ 711 h 2543"/>
              <a:gd name="T10" fmla="*/ 486 w 1384"/>
              <a:gd name="T11" fmla="*/ 753 h 2543"/>
              <a:gd name="T12" fmla="*/ 547 w 1384"/>
              <a:gd name="T13" fmla="*/ 801 h 2543"/>
              <a:gd name="T14" fmla="*/ 590 w 1384"/>
              <a:gd name="T15" fmla="*/ 844 h 2543"/>
              <a:gd name="T16" fmla="*/ 646 w 1384"/>
              <a:gd name="T17" fmla="*/ 917 h 2543"/>
              <a:gd name="T18" fmla="*/ 679 w 1384"/>
              <a:gd name="T19" fmla="*/ 969 h 2543"/>
              <a:gd name="T20" fmla="*/ 706 w 1384"/>
              <a:gd name="T21" fmla="*/ 1024 h 2543"/>
              <a:gd name="T22" fmla="*/ 727 w 1384"/>
              <a:gd name="T23" fmla="*/ 1084 h 2543"/>
              <a:gd name="T24" fmla="*/ 743 w 1384"/>
              <a:gd name="T25" fmla="*/ 1145 h 2543"/>
              <a:gd name="T26" fmla="*/ 752 w 1384"/>
              <a:gd name="T27" fmla="*/ 1209 h 2543"/>
              <a:gd name="T28" fmla="*/ 756 w 1384"/>
              <a:gd name="T29" fmla="*/ 1274 h 2543"/>
              <a:gd name="T30" fmla="*/ 753 w 1384"/>
              <a:gd name="T31" fmla="*/ 1331 h 2543"/>
              <a:gd name="T32" fmla="*/ 740 w 1384"/>
              <a:gd name="T33" fmla="*/ 1415 h 2543"/>
              <a:gd name="T34" fmla="*/ 716 w 1384"/>
              <a:gd name="T35" fmla="*/ 1494 h 2543"/>
              <a:gd name="T36" fmla="*/ 683 w 1384"/>
              <a:gd name="T37" fmla="*/ 1570 h 2543"/>
              <a:gd name="T38" fmla="*/ 624 w 1384"/>
              <a:gd name="T39" fmla="*/ 1661 h 2543"/>
              <a:gd name="T40" fmla="*/ 590 w 1384"/>
              <a:gd name="T41" fmla="*/ 1703 h 2543"/>
              <a:gd name="T42" fmla="*/ 532 w 1384"/>
              <a:gd name="T43" fmla="*/ 1759 h 2543"/>
              <a:gd name="T44" fmla="*/ 456 w 1384"/>
              <a:gd name="T45" fmla="*/ 1815 h 2543"/>
              <a:gd name="T46" fmla="*/ 372 w 1384"/>
              <a:gd name="T47" fmla="*/ 1860 h 2543"/>
              <a:gd name="T48" fmla="*/ 280 w 1384"/>
              <a:gd name="T49" fmla="*/ 1892 h 2543"/>
              <a:gd name="T50" fmla="*/ 0 w 1384"/>
              <a:gd name="T51" fmla="*/ 2230 h 2543"/>
              <a:gd name="T52" fmla="*/ 333 w 1384"/>
              <a:gd name="T53" fmla="*/ 2531 h 2543"/>
              <a:gd name="T54" fmla="*/ 449 w 1384"/>
              <a:gd name="T55" fmla="*/ 2505 h 2543"/>
              <a:gd name="T56" fmla="*/ 560 w 1384"/>
              <a:gd name="T57" fmla="*/ 2468 h 2543"/>
              <a:gd name="T58" fmla="*/ 666 w 1384"/>
              <a:gd name="T59" fmla="*/ 2422 h 2543"/>
              <a:gd name="T60" fmla="*/ 768 w 1384"/>
              <a:gd name="T61" fmla="*/ 2367 h 2543"/>
              <a:gd name="T62" fmla="*/ 864 w 1384"/>
              <a:gd name="T63" fmla="*/ 2302 h 2543"/>
              <a:gd name="T64" fmla="*/ 952 w 1384"/>
              <a:gd name="T65" fmla="*/ 2231 h 2543"/>
              <a:gd name="T66" fmla="*/ 1035 w 1384"/>
              <a:gd name="T67" fmla="*/ 2151 h 2543"/>
              <a:gd name="T68" fmla="*/ 1110 w 1384"/>
              <a:gd name="T69" fmla="*/ 2065 h 2543"/>
              <a:gd name="T70" fmla="*/ 1177 w 1384"/>
              <a:gd name="T71" fmla="*/ 1971 h 2543"/>
              <a:gd name="T72" fmla="*/ 1235 w 1384"/>
              <a:gd name="T73" fmla="*/ 1872 h 2543"/>
              <a:gd name="T74" fmla="*/ 1285 w 1384"/>
              <a:gd name="T75" fmla="*/ 1767 h 2543"/>
              <a:gd name="T76" fmla="*/ 1326 w 1384"/>
              <a:gd name="T77" fmla="*/ 1657 h 2543"/>
              <a:gd name="T78" fmla="*/ 1356 w 1384"/>
              <a:gd name="T79" fmla="*/ 1544 h 2543"/>
              <a:gd name="T80" fmla="*/ 1375 w 1384"/>
              <a:gd name="T81" fmla="*/ 1426 h 2543"/>
              <a:gd name="T82" fmla="*/ 1384 w 1384"/>
              <a:gd name="T83" fmla="*/ 1304 h 2543"/>
              <a:gd name="T84" fmla="*/ 1380 w 1384"/>
              <a:gd name="T85" fmla="*/ 1175 h 2543"/>
              <a:gd name="T86" fmla="*/ 1364 w 1384"/>
              <a:gd name="T87" fmla="*/ 1048 h 2543"/>
              <a:gd name="T88" fmla="*/ 1336 w 1384"/>
              <a:gd name="T89" fmla="*/ 925 h 2543"/>
              <a:gd name="T90" fmla="*/ 1295 w 1384"/>
              <a:gd name="T91" fmla="*/ 806 h 2543"/>
              <a:gd name="T92" fmla="*/ 1244 w 1384"/>
              <a:gd name="T93" fmla="*/ 693 h 2543"/>
              <a:gd name="T94" fmla="*/ 1182 w 1384"/>
              <a:gd name="T95" fmla="*/ 587 h 2543"/>
              <a:gd name="T96" fmla="*/ 1110 w 1384"/>
              <a:gd name="T97" fmla="*/ 487 h 2543"/>
              <a:gd name="T98" fmla="*/ 1030 w 1384"/>
              <a:gd name="T99" fmla="*/ 394 h 2543"/>
              <a:gd name="T100" fmla="*/ 941 w 1384"/>
              <a:gd name="T101" fmla="*/ 310 h 2543"/>
              <a:gd name="T102" fmla="*/ 845 w 1384"/>
              <a:gd name="T103" fmla="*/ 234 h 2543"/>
              <a:gd name="T104" fmla="*/ 741 w 1384"/>
              <a:gd name="T105" fmla="*/ 168 h 2543"/>
              <a:gd name="T106" fmla="*/ 630 w 1384"/>
              <a:gd name="T107" fmla="*/ 112 h 2543"/>
              <a:gd name="T108" fmla="*/ 515 w 1384"/>
              <a:gd name="T109" fmla="*/ 66 h 2543"/>
              <a:gd name="T110" fmla="*/ 394 w 1384"/>
              <a:gd name="T111" fmla="*/ 32 h 2543"/>
              <a:gd name="T112" fmla="*/ 268 w 1384"/>
              <a:gd name="T113" fmla="*/ 10 h 2543"/>
              <a:gd name="T114" fmla="*/ 138 w 1384"/>
              <a:gd name="T115" fmla="*/ 0 h 2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4" h="2543">
                <a:moveTo>
                  <a:pt x="114" y="635"/>
                </a:moveTo>
                <a:lnTo>
                  <a:pt x="117" y="635"/>
                </a:lnTo>
                <a:lnTo>
                  <a:pt x="149" y="635"/>
                </a:lnTo>
                <a:lnTo>
                  <a:pt x="165" y="636"/>
                </a:lnTo>
                <a:lnTo>
                  <a:pt x="181" y="638"/>
                </a:lnTo>
                <a:lnTo>
                  <a:pt x="198" y="640"/>
                </a:lnTo>
                <a:lnTo>
                  <a:pt x="214" y="642"/>
                </a:lnTo>
                <a:lnTo>
                  <a:pt x="230" y="645"/>
                </a:lnTo>
                <a:lnTo>
                  <a:pt x="246" y="648"/>
                </a:lnTo>
                <a:lnTo>
                  <a:pt x="261" y="651"/>
                </a:lnTo>
                <a:lnTo>
                  <a:pt x="276" y="655"/>
                </a:lnTo>
                <a:lnTo>
                  <a:pt x="291" y="659"/>
                </a:lnTo>
                <a:lnTo>
                  <a:pt x="306" y="663"/>
                </a:lnTo>
                <a:lnTo>
                  <a:pt x="321" y="668"/>
                </a:lnTo>
                <a:lnTo>
                  <a:pt x="336" y="673"/>
                </a:lnTo>
                <a:lnTo>
                  <a:pt x="351" y="679"/>
                </a:lnTo>
                <a:lnTo>
                  <a:pt x="366" y="685"/>
                </a:lnTo>
                <a:lnTo>
                  <a:pt x="380" y="691"/>
                </a:lnTo>
                <a:lnTo>
                  <a:pt x="394" y="697"/>
                </a:lnTo>
                <a:lnTo>
                  <a:pt x="421" y="711"/>
                </a:lnTo>
                <a:lnTo>
                  <a:pt x="448" y="728"/>
                </a:lnTo>
                <a:lnTo>
                  <a:pt x="461" y="736"/>
                </a:lnTo>
                <a:lnTo>
                  <a:pt x="474" y="744"/>
                </a:lnTo>
                <a:lnTo>
                  <a:pt x="486" y="753"/>
                </a:lnTo>
                <a:lnTo>
                  <a:pt x="498" y="762"/>
                </a:lnTo>
                <a:lnTo>
                  <a:pt x="512" y="771"/>
                </a:lnTo>
                <a:lnTo>
                  <a:pt x="523" y="781"/>
                </a:lnTo>
                <a:lnTo>
                  <a:pt x="547" y="801"/>
                </a:lnTo>
                <a:lnTo>
                  <a:pt x="558" y="811"/>
                </a:lnTo>
                <a:lnTo>
                  <a:pt x="569" y="822"/>
                </a:lnTo>
                <a:lnTo>
                  <a:pt x="579" y="833"/>
                </a:lnTo>
                <a:lnTo>
                  <a:pt x="590" y="844"/>
                </a:lnTo>
                <a:lnTo>
                  <a:pt x="610" y="867"/>
                </a:lnTo>
                <a:lnTo>
                  <a:pt x="619" y="880"/>
                </a:lnTo>
                <a:lnTo>
                  <a:pt x="628" y="892"/>
                </a:lnTo>
                <a:lnTo>
                  <a:pt x="646" y="917"/>
                </a:lnTo>
                <a:lnTo>
                  <a:pt x="655" y="929"/>
                </a:lnTo>
                <a:lnTo>
                  <a:pt x="663" y="942"/>
                </a:lnTo>
                <a:lnTo>
                  <a:pt x="671" y="956"/>
                </a:lnTo>
                <a:lnTo>
                  <a:pt x="679" y="969"/>
                </a:lnTo>
                <a:lnTo>
                  <a:pt x="686" y="983"/>
                </a:lnTo>
                <a:lnTo>
                  <a:pt x="693" y="996"/>
                </a:lnTo>
                <a:lnTo>
                  <a:pt x="699" y="1010"/>
                </a:lnTo>
                <a:lnTo>
                  <a:pt x="706" y="1024"/>
                </a:lnTo>
                <a:lnTo>
                  <a:pt x="712" y="1040"/>
                </a:lnTo>
                <a:lnTo>
                  <a:pt x="717" y="1054"/>
                </a:lnTo>
                <a:lnTo>
                  <a:pt x="722" y="1069"/>
                </a:lnTo>
                <a:lnTo>
                  <a:pt x="727" y="1084"/>
                </a:lnTo>
                <a:lnTo>
                  <a:pt x="731" y="1099"/>
                </a:lnTo>
                <a:lnTo>
                  <a:pt x="736" y="1114"/>
                </a:lnTo>
                <a:lnTo>
                  <a:pt x="739" y="1129"/>
                </a:lnTo>
                <a:lnTo>
                  <a:pt x="743" y="1145"/>
                </a:lnTo>
                <a:lnTo>
                  <a:pt x="746" y="1160"/>
                </a:lnTo>
                <a:lnTo>
                  <a:pt x="748" y="1176"/>
                </a:lnTo>
                <a:lnTo>
                  <a:pt x="750" y="1192"/>
                </a:lnTo>
                <a:lnTo>
                  <a:pt x="752" y="1209"/>
                </a:lnTo>
                <a:lnTo>
                  <a:pt x="754" y="1225"/>
                </a:lnTo>
                <a:lnTo>
                  <a:pt x="755" y="1241"/>
                </a:lnTo>
                <a:lnTo>
                  <a:pt x="755" y="1257"/>
                </a:lnTo>
                <a:lnTo>
                  <a:pt x="756" y="1274"/>
                </a:lnTo>
                <a:lnTo>
                  <a:pt x="755" y="1288"/>
                </a:lnTo>
                <a:lnTo>
                  <a:pt x="755" y="1302"/>
                </a:lnTo>
                <a:lnTo>
                  <a:pt x="754" y="1317"/>
                </a:lnTo>
                <a:lnTo>
                  <a:pt x="753" y="1331"/>
                </a:lnTo>
                <a:lnTo>
                  <a:pt x="752" y="1345"/>
                </a:lnTo>
                <a:lnTo>
                  <a:pt x="750" y="1360"/>
                </a:lnTo>
                <a:lnTo>
                  <a:pt x="746" y="1388"/>
                </a:lnTo>
                <a:lnTo>
                  <a:pt x="740" y="1415"/>
                </a:lnTo>
                <a:lnTo>
                  <a:pt x="733" y="1442"/>
                </a:lnTo>
                <a:lnTo>
                  <a:pt x="725" y="1469"/>
                </a:lnTo>
                <a:lnTo>
                  <a:pt x="721" y="1482"/>
                </a:lnTo>
                <a:lnTo>
                  <a:pt x="716" y="1494"/>
                </a:lnTo>
                <a:lnTo>
                  <a:pt x="706" y="1521"/>
                </a:lnTo>
                <a:lnTo>
                  <a:pt x="695" y="1546"/>
                </a:lnTo>
                <a:lnTo>
                  <a:pt x="690" y="1558"/>
                </a:lnTo>
                <a:lnTo>
                  <a:pt x="683" y="1570"/>
                </a:lnTo>
                <a:lnTo>
                  <a:pt x="670" y="1594"/>
                </a:lnTo>
                <a:lnTo>
                  <a:pt x="655" y="1617"/>
                </a:lnTo>
                <a:lnTo>
                  <a:pt x="640" y="1639"/>
                </a:lnTo>
                <a:lnTo>
                  <a:pt x="624" y="1661"/>
                </a:lnTo>
                <a:lnTo>
                  <a:pt x="616" y="1672"/>
                </a:lnTo>
                <a:lnTo>
                  <a:pt x="608" y="1683"/>
                </a:lnTo>
                <a:lnTo>
                  <a:pt x="599" y="1693"/>
                </a:lnTo>
                <a:lnTo>
                  <a:pt x="590" y="1703"/>
                </a:lnTo>
                <a:lnTo>
                  <a:pt x="581" y="1713"/>
                </a:lnTo>
                <a:lnTo>
                  <a:pt x="572" y="1723"/>
                </a:lnTo>
                <a:lnTo>
                  <a:pt x="552" y="1741"/>
                </a:lnTo>
                <a:lnTo>
                  <a:pt x="532" y="1759"/>
                </a:lnTo>
                <a:lnTo>
                  <a:pt x="512" y="1776"/>
                </a:lnTo>
                <a:lnTo>
                  <a:pt x="489" y="1793"/>
                </a:lnTo>
                <a:lnTo>
                  <a:pt x="467" y="1808"/>
                </a:lnTo>
                <a:lnTo>
                  <a:pt x="456" y="1815"/>
                </a:lnTo>
                <a:lnTo>
                  <a:pt x="444" y="1822"/>
                </a:lnTo>
                <a:lnTo>
                  <a:pt x="421" y="1837"/>
                </a:lnTo>
                <a:lnTo>
                  <a:pt x="396" y="1849"/>
                </a:lnTo>
                <a:lnTo>
                  <a:pt x="372" y="1860"/>
                </a:lnTo>
                <a:lnTo>
                  <a:pt x="346" y="1871"/>
                </a:lnTo>
                <a:lnTo>
                  <a:pt x="320" y="1880"/>
                </a:lnTo>
                <a:lnTo>
                  <a:pt x="294" y="1888"/>
                </a:lnTo>
                <a:lnTo>
                  <a:pt x="280" y="1892"/>
                </a:lnTo>
                <a:lnTo>
                  <a:pt x="267" y="1895"/>
                </a:lnTo>
                <a:lnTo>
                  <a:pt x="253" y="1898"/>
                </a:lnTo>
                <a:lnTo>
                  <a:pt x="240" y="1901"/>
                </a:lnTo>
                <a:lnTo>
                  <a:pt x="0" y="2230"/>
                </a:lnTo>
                <a:lnTo>
                  <a:pt x="244" y="2543"/>
                </a:lnTo>
                <a:lnTo>
                  <a:pt x="274" y="2540"/>
                </a:lnTo>
                <a:lnTo>
                  <a:pt x="304" y="2535"/>
                </a:lnTo>
                <a:lnTo>
                  <a:pt x="333" y="2531"/>
                </a:lnTo>
                <a:lnTo>
                  <a:pt x="363" y="2525"/>
                </a:lnTo>
                <a:lnTo>
                  <a:pt x="392" y="2519"/>
                </a:lnTo>
                <a:lnTo>
                  <a:pt x="420" y="2512"/>
                </a:lnTo>
                <a:lnTo>
                  <a:pt x="449" y="2505"/>
                </a:lnTo>
                <a:lnTo>
                  <a:pt x="477" y="2497"/>
                </a:lnTo>
                <a:lnTo>
                  <a:pt x="505" y="2488"/>
                </a:lnTo>
                <a:lnTo>
                  <a:pt x="533" y="2479"/>
                </a:lnTo>
                <a:lnTo>
                  <a:pt x="560" y="2468"/>
                </a:lnTo>
                <a:lnTo>
                  <a:pt x="587" y="2457"/>
                </a:lnTo>
                <a:lnTo>
                  <a:pt x="614" y="2446"/>
                </a:lnTo>
                <a:lnTo>
                  <a:pt x="640" y="2434"/>
                </a:lnTo>
                <a:lnTo>
                  <a:pt x="666" y="2422"/>
                </a:lnTo>
                <a:lnTo>
                  <a:pt x="693" y="2409"/>
                </a:lnTo>
                <a:lnTo>
                  <a:pt x="718" y="2395"/>
                </a:lnTo>
                <a:lnTo>
                  <a:pt x="743" y="2381"/>
                </a:lnTo>
                <a:lnTo>
                  <a:pt x="768" y="2367"/>
                </a:lnTo>
                <a:lnTo>
                  <a:pt x="792" y="2352"/>
                </a:lnTo>
                <a:lnTo>
                  <a:pt x="816" y="2336"/>
                </a:lnTo>
                <a:lnTo>
                  <a:pt x="841" y="2320"/>
                </a:lnTo>
                <a:lnTo>
                  <a:pt x="864" y="2302"/>
                </a:lnTo>
                <a:lnTo>
                  <a:pt x="887" y="2285"/>
                </a:lnTo>
                <a:lnTo>
                  <a:pt x="909" y="2268"/>
                </a:lnTo>
                <a:lnTo>
                  <a:pt x="931" y="2250"/>
                </a:lnTo>
                <a:lnTo>
                  <a:pt x="952" y="2231"/>
                </a:lnTo>
                <a:lnTo>
                  <a:pt x="973" y="2212"/>
                </a:lnTo>
                <a:lnTo>
                  <a:pt x="995" y="2192"/>
                </a:lnTo>
                <a:lnTo>
                  <a:pt x="1015" y="2172"/>
                </a:lnTo>
                <a:lnTo>
                  <a:pt x="1035" y="2151"/>
                </a:lnTo>
                <a:lnTo>
                  <a:pt x="1054" y="2130"/>
                </a:lnTo>
                <a:lnTo>
                  <a:pt x="1073" y="2109"/>
                </a:lnTo>
                <a:lnTo>
                  <a:pt x="1092" y="2087"/>
                </a:lnTo>
                <a:lnTo>
                  <a:pt x="1110" y="2065"/>
                </a:lnTo>
                <a:lnTo>
                  <a:pt x="1127" y="2042"/>
                </a:lnTo>
                <a:lnTo>
                  <a:pt x="1144" y="2019"/>
                </a:lnTo>
                <a:lnTo>
                  <a:pt x="1161" y="1996"/>
                </a:lnTo>
                <a:lnTo>
                  <a:pt x="1177" y="1971"/>
                </a:lnTo>
                <a:lnTo>
                  <a:pt x="1192" y="1947"/>
                </a:lnTo>
                <a:lnTo>
                  <a:pt x="1207" y="1922"/>
                </a:lnTo>
                <a:lnTo>
                  <a:pt x="1222" y="1898"/>
                </a:lnTo>
                <a:lnTo>
                  <a:pt x="1235" y="1872"/>
                </a:lnTo>
                <a:lnTo>
                  <a:pt x="1249" y="1847"/>
                </a:lnTo>
                <a:lnTo>
                  <a:pt x="1261" y="1820"/>
                </a:lnTo>
                <a:lnTo>
                  <a:pt x="1273" y="1794"/>
                </a:lnTo>
                <a:lnTo>
                  <a:pt x="1285" y="1767"/>
                </a:lnTo>
                <a:lnTo>
                  <a:pt x="1296" y="1741"/>
                </a:lnTo>
                <a:lnTo>
                  <a:pt x="1307" y="1714"/>
                </a:lnTo>
                <a:lnTo>
                  <a:pt x="1316" y="1686"/>
                </a:lnTo>
                <a:lnTo>
                  <a:pt x="1326" y="1657"/>
                </a:lnTo>
                <a:lnTo>
                  <a:pt x="1334" y="1630"/>
                </a:lnTo>
                <a:lnTo>
                  <a:pt x="1342" y="1601"/>
                </a:lnTo>
                <a:lnTo>
                  <a:pt x="1349" y="1573"/>
                </a:lnTo>
                <a:lnTo>
                  <a:pt x="1356" y="1544"/>
                </a:lnTo>
                <a:lnTo>
                  <a:pt x="1361" y="1515"/>
                </a:lnTo>
                <a:lnTo>
                  <a:pt x="1367" y="1485"/>
                </a:lnTo>
                <a:lnTo>
                  <a:pt x="1371" y="1456"/>
                </a:lnTo>
                <a:lnTo>
                  <a:pt x="1375" y="1426"/>
                </a:lnTo>
                <a:lnTo>
                  <a:pt x="1378" y="1396"/>
                </a:lnTo>
                <a:lnTo>
                  <a:pt x="1381" y="1366"/>
                </a:lnTo>
                <a:lnTo>
                  <a:pt x="1383" y="1335"/>
                </a:lnTo>
                <a:lnTo>
                  <a:pt x="1384" y="1304"/>
                </a:lnTo>
                <a:lnTo>
                  <a:pt x="1384" y="1274"/>
                </a:lnTo>
                <a:lnTo>
                  <a:pt x="1384" y="1241"/>
                </a:lnTo>
                <a:lnTo>
                  <a:pt x="1382" y="1208"/>
                </a:lnTo>
                <a:lnTo>
                  <a:pt x="1380" y="1175"/>
                </a:lnTo>
                <a:lnTo>
                  <a:pt x="1377" y="1143"/>
                </a:lnTo>
                <a:lnTo>
                  <a:pt x="1374" y="1111"/>
                </a:lnTo>
                <a:lnTo>
                  <a:pt x="1369" y="1080"/>
                </a:lnTo>
                <a:lnTo>
                  <a:pt x="1364" y="1048"/>
                </a:lnTo>
                <a:lnTo>
                  <a:pt x="1358" y="1016"/>
                </a:lnTo>
                <a:lnTo>
                  <a:pt x="1351" y="986"/>
                </a:lnTo>
                <a:lnTo>
                  <a:pt x="1344" y="955"/>
                </a:lnTo>
                <a:lnTo>
                  <a:pt x="1336" y="925"/>
                </a:lnTo>
                <a:lnTo>
                  <a:pt x="1327" y="895"/>
                </a:lnTo>
                <a:lnTo>
                  <a:pt x="1317" y="864"/>
                </a:lnTo>
                <a:lnTo>
                  <a:pt x="1307" y="835"/>
                </a:lnTo>
                <a:lnTo>
                  <a:pt x="1295" y="806"/>
                </a:lnTo>
                <a:lnTo>
                  <a:pt x="1283" y="778"/>
                </a:lnTo>
                <a:lnTo>
                  <a:pt x="1270" y="749"/>
                </a:lnTo>
                <a:lnTo>
                  <a:pt x="1257" y="721"/>
                </a:lnTo>
                <a:lnTo>
                  <a:pt x="1244" y="693"/>
                </a:lnTo>
                <a:lnTo>
                  <a:pt x="1229" y="666"/>
                </a:lnTo>
                <a:lnTo>
                  <a:pt x="1214" y="639"/>
                </a:lnTo>
                <a:lnTo>
                  <a:pt x="1199" y="613"/>
                </a:lnTo>
                <a:lnTo>
                  <a:pt x="1182" y="587"/>
                </a:lnTo>
                <a:lnTo>
                  <a:pt x="1165" y="561"/>
                </a:lnTo>
                <a:lnTo>
                  <a:pt x="1148" y="535"/>
                </a:lnTo>
                <a:lnTo>
                  <a:pt x="1129" y="511"/>
                </a:lnTo>
                <a:lnTo>
                  <a:pt x="1110" y="487"/>
                </a:lnTo>
                <a:lnTo>
                  <a:pt x="1091" y="463"/>
                </a:lnTo>
                <a:lnTo>
                  <a:pt x="1071" y="440"/>
                </a:lnTo>
                <a:lnTo>
                  <a:pt x="1051" y="417"/>
                </a:lnTo>
                <a:lnTo>
                  <a:pt x="1030" y="394"/>
                </a:lnTo>
                <a:lnTo>
                  <a:pt x="1009" y="372"/>
                </a:lnTo>
                <a:lnTo>
                  <a:pt x="987" y="351"/>
                </a:lnTo>
                <a:lnTo>
                  <a:pt x="964" y="330"/>
                </a:lnTo>
                <a:lnTo>
                  <a:pt x="941" y="310"/>
                </a:lnTo>
                <a:lnTo>
                  <a:pt x="918" y="290"/>
                </a:lnTo>
                <a:lnTo>
                  <a:pt x="894" y="271"/>
                </a:lnTo>
                <a:lnTo>
                  <a:pt x="870" y="253"/>
                </a:lnTo>
                <a:lnTo>
                  <a:pt x="845" y="234"/>
                </a:lnTo>
                <a:lnTo>
                  <a:pt x="819" y="217"/>
                </a:lnTo>
                <a:lnTo>
                  <a:pt x="793" y="200"/>
                </a:lnTo>
                <a:lnTo>
                  <a:pt x="767" y="184"/>
                </a:lnTo>
                <a:lnTo>
                  <a:pt x="741" y="168"/>
                </a:lnTo>
                <a:lnTo>
                  <a:pt x="714" y="153"/>
                </a:lnTo>
                <a:lnTo>
                  <a:pt x="687" y="139"/>
                </a:lnTo>
                <a:lnTo>
                  <a:pt x="658" y="125"/>
                </a:lnTo>
                <a:lnTo>
                  <a:pt x="630" y="112"/>
                </a:lnTo>
                <a:lnTo>
                  <a:pt x="602" y="100"/>
                </a:lnTo>
                <a:lnTo>
                  <a:pt x="573" y="88"/>
                </a:lnTo>
                <a:lnTo>
                  <a:pt x="544" y="76"/>
                </a:lnTo>
                <a:lnTo>
                  <a:pt x="515" y="66"/>
                </a:lnTo>
                <a:lnTo>
                  <a:pt x="484" y="56"/>
                </a:lnTo>
                <a:lnTo>
                  <a:pt x="454" y="48"/>
                </a:lnTo>
                <a:lnTo>
                  <a:pt x="424" y="39"/>
                </a:lnTo>
                <a:lnTo>
                  <a:pt x="394" y="32"/>
                </a:lnTo>
                <a:lnTo>
                  <a:pt x="363" y="25"/>
                </a:lnTo>
                <a:lnTo>
                  <a:pt x="331" y="19"/>
                </a:lnTo>
                <a:lnTo>
                  <a:pt x="299" y="14"/>
                </a:lnTo>
                <a:lnTo>
                  <a:pt x="268" y="10"/>
                </a:lnTo>
                <a:lnTo>
                  <a:pt x="236" y="6"/>
                </a:lnTo>
                <a:lnTo>
                  <a:pt x="204" y="3"/>
                </a:lnTo>
                <a:lnTo>
                  <a:pt x="170" y="1"/>
                </a:lnTo>
                <a:lnTo>
                  <a:pt x="138" y="0"/>
                </a:lnTo>
                <a:lnTo>
                  <a:pt x="105" y="0"/>
                </a:lnTo>
                <a:lnTo>
                  <a:pt x="340" y="337"/>
                </a:lnTo>
                <a:lnTo>
                  <a:pt x="114" y="635"/>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Freeform 5">
            <a:extLst>
              <a:ext uri="{FF2B5EF4-FFF2-40B4-BE49-F238E27FC236}">
                <a16:creationId xmlns:a16="http://schemas.microsoft.com/office/drawing/2014/main" id="{27A52EB8-2B0D-42D3-AF3B-43581B4E1430}"/>
              </a:ext>
            </a:extLst>
          </p:cNvPr>
          <p:cNvSpPr>
            <a:spLocks noChangeAspect="1"/>
          </p:cNvSpPr>
          <p:nvPr/>
        </p:nvSpPr>
        <p:spPr bwMode="auto">
          <a:xfrm>
            <a:off x="4885434" y="3351849"/>
            <a:ext cx="768565" cy="1775589"/>
          </a:xfrm>
          <a:custGeom>
            <a:avLst/>
            <a:gdLst>
              <a:gd name="T0" fmla="*/ 1218 w 1379"/>
              <a:gd name="T1" fmla="*/ 1901 h 2543"/>
              <a:gd name="T2" fmla="*/ 1155 w 1379"/>
              <a:gd name="T3" fmla="*/ 1892 h 2543"/>
              <a:gd name="T4" fmla="*/ 1095 w 1379"/>
              <a:gd name="T5" fmla="*/ 1877 h 2543"/>
              <a:gd name="T6" fmla="*/ 1038 w 1379"/>
              <a:gd name="T7" fmla="*/ 1856 h 2543"/>
              <a:gd name="T8" fmla="*/ 969 w 1379"/>
              <a:gd name="T9" fmla="*/ 1821 h 2543"/>
              <a:gd name="T10" fmla="*/ 918 w 1379"/>
              <a:gd name="T11" fmla="*/ 1789 h 2543"/>
              <a:gd name="T12" fmla="*/ 858 w 1379"/>
              <a:gd name="T13" fmla="*/ 1743 h 2543"/>
              <a:gd name="T14" fmla="*/ 805 w 1379"/>
              <a:gd name="T15" fmla="*/ 1690 h 2543"/>
              <a:gd name="T16" fmla="*/ 759 w 1379"/>
              <a:gd name="T17" fmla="*/ 1630 h 2543"/>
              <a:gd name="T18" fmla="*/ 720 w 1379"/>
              <a:gd name="T19" fmla="*/ 1566 h 2543"/>
              <a:gd name="T20" fmla="*/ 687 w 1379"/>
              <a:gd name="T21" fmla="*/ 1496 h 2543"/>
              <a:gd name="T22" fmla="*/ 668 w 1379"/>
              <a:gd name="T23" fmla="*/ 1438 h 2543"/>
              <a:gd name="T24" fmla="*/ 652 w 1379"/>
              <a:gd name="T25" fmla="*/ 1362 h 2543"/>
              <a:gd name="T26" fmla="*/ 645 w 1379"/>
              <a:gd name="T27" fmla="*/ 1282 h 2543"/>
              <a:gd name="T28" fmla="*/ 648 w 1379"/>
              <a:gd name="T29" fmla="*/ 1197 h 2543"/>
              <a:gd name="T30" fmla="*/ 659 w 1379"/>
              <a:gd name="T31" fmla="*/ 1129 h 2543"/>
              <a:gd name="T32" fmla="*/ 686 w 1379"/>
              <a:gd name="T33" fmla="*/ 1039 h 2543"/>
              <a:gd name="T34" fmla="*/ 725 w 1379"/>
              <a:gd name="T35" fmla="*/ 955 h 2543"/>
              <a:gd name="T36" fmla="*/ 768 w 1379"/>
              <a:gd name="T37" fmla="*/ 889 h 2543"/>
              <a:gd name="T38" fmla="*/ 836 w 1379"/>
              <a:gd name="T39" fmla="*/ 810 h 2543"/>
              <a:gd name="T40" fmla="*/ 906 w 1379"/>
              <a:gd name="T41" fmla="*/ 751 h 2543"/>
              <a:gd name="T42" fmla="*/ 971 w 1379"/>
              <a:gd name="T43" fmla="*/ 707 h 2543"/>
              <a:gd name="T44" fmla="*/ 1056 w 1379"/>
              <a:gd name="T45" fmla="*/ 668 h 2543"/>
              <a:gd name="T46" fmla="*/ 1132 w 1379"/>
              <a:gd name="T47" fmla="*/ 645 h 2543"/>
              <a:gd name="T48" fmla="*/ 1076 w 1379"/>
              <a:gd name="T49" fmla="*/ 7 h 2543"/>
              <a:gd name="T50" fmla="*/ 959 w 1379"/>
              <a:gd name="T51" fmla="*/ 31 h 2543"/>
              <a:gd name="T52" fmla="*/ 847 w 1379"/>
              <a:gd name="T53" fmla="*/ 65 h 2543"/>
              <a:gd name="T54" fmla="*/ 740 w 1379"/>
              <a:gd name="T55" fmla="*/ 109 h 2543"/>
              <a:gd name="T56" fmla="*/ 638 w 1379"/>
              <a:gd name="T57" fmla="*/ 162 h 2543"/>
              <a:gd name="T58" fmla="*/ 541 w 1379"/>
              <a:gd name="T59" fmla="*/ 223 h 2543"/>
              <a:gd name="T60" fmla="*/ 451 w 1379"/>
              <a:gd name="T61" fmla="*/ 294 h 2543"/>
              <a:gd name="T62" fmla="*/ 367 w 1379"/>
              <a:gd name="T63" fmla="*/ 371 h 2543"/>
              <a:gd name="T64" fmla="*/ 291 w 1379"/>
              <a:gd name="T65" fmla="*/ 456 h 2543"/>
              <a:gd name="T66" fmla="*/ 222 w 1379"/>
              <a:gd name="T67" fmla="*/ 546 h 2543"/>
              <a:gd name="T68" fmla="*/ 162 w 1379"/>
              <a:gd name="T69" fmla="*/ 644 h 2543"/>
              <a:gd name="T70" fmla="*/ 110 w 1379"/>
              <a:gd name="T71" fmla="*/ 747 h 2543"/>
              <a:gd name="T72" fmla="*/ 67 w 1379"/>
              <a:gd name="T73" fmla="*/ 855 h 2543"/>
              <a:gd name="T74" fmla="*/ 35 w 1379"/>
              <a:gd name="T75" fmla="*/ 968 h 2543"/>
              <a:gd name="T76" fmla="*/ 13 w 1379"/>
              <a:gd name="T77" fmla="*/ 1084 h 2543"/>
              <a:gd name="T78" fmla="*/ 2 w 1379"/>
              <a:gd name="T79" fmla="*/ 1205 h 2543"/>
              <a:gd name="T80" fmla="*/ 2 w 1379"/>
              <a:gd name="T81" fmla="*/ 1331 h 2543"/>
              <a:gd name="T82" fmla="*/ 15 w 1379"/>
              <a:gd name="T83" fmla="*/ 1459 h 2543"/>
              <a:gd name="T84" fmla="*/ 40 w 1379"/>
              <a:gd name="T85" fmla="*/ 1584 h 2543"/>
              <a:gd name="T86" fmla="*/ 77 w 1379"/>
              <a:gd name="T87" fmla="*/ 1704 h 2543"/>
              <a:gd name="T88" fmla="*/ 126 w 1379"/>
              <a:gd name="T89" fmla="*/ 1817 h 2543"/>
              <a:gd name="T90" fmla="*/ 185 w 1379"/>
              <a:gd name="T91" fmla="*/ 1926 h 2543"/>
              <a:gd name="T92" fmla="*/ 254 w 1379"/>
              <a:gd name="T93" fmla="*/ 2028 h 2543"/>
              <a:gd name="T94" fmla="*/ 332 w 1379"/>
              <a:gd name="T95" fmla="*/ 2122 h 2543"/>
              <a:gd name="T96" fmla="*/ 419 w 1379"/>
              <a:gd name="T97" fmla="*/ 2209 h 2543"/>
              <a:gd name="T98" fmla="*/ 512 w 1379"/>
              <a:gd name="T99" fmla="*/ 2287 h 2543"/>
              <a:gd name="T100" fmla="*/ 614 w 1379"/>
              <a:gd name="T101" fmla="*/ 2356 h 2543"/>
              <a:gd name="T102" fmla="*/ 723 w 1379"/>
              <a:gd name="T103" fmla="*/ 2415 h 2543"/>
              <a:gd name="T104" fmla="*/ 836 w 1379"/>
              <a:gd name="T105" fmla="*/ 2465 h 2543"/>
              <a:gd name="T106" fmla="*/ 956 w 1379"/>
              <a:gd name="T107" fmla="*/ 2502 h 2543"/>
              <a:gd name="T108" fmla="*/ 1081 w 1379"/>
              <a:gd name="T109" fmla="*/ 2528 h 2543"/>
              <a:gd name="T110" fmla="*/ 1209 w 1379"/>
              <a:gd name="T111" fmla="*/ 2541 h 2543"/>
              <a:gd name="T112" fmla="*/ 1266 w 1379"/>
              <a:gd name="T113" fmla="*/ 1904 h 2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79" h="2543">
                <a:moveTo>
                  <a:pt x="1266" y="1904"/>
                </a:moveTo>
                <a:lnTo>
                  <a:pt x="1250" y="1904"/>
                </a:lnTo>
                <a:lnTo>
                  <a:pt x="1234" y="1903"/>
                </a:lnTo>
                <a:lnTo>
                  <a:pt x="1218" y="1901"/>
                </a:lnTo>
                <a:lnTo>
                  <a:pt x="1202" y="1900"/>
                </a:lnTo>
                <a:lnTo>
                  <a:pt x="1186" y="1897"/>
                </a:lnTo>
                <a:lnTo>
                  <a:pt x="1170" y="1895"/>
                </a:lnTo>
                <a:lnTo>
                  <a:pt x="1155" y="1892"/>
                </a:lnTo>
                <a:lnTo>
                  <a:pt x="1140" y="1889"/>
                </a:lnTo>
                <a:lnTo>
                  <a:pt x="1125" y="1885"/>
                </a:lnTo>
                <a:lnTo>
                  <a:pt x="1110" y="1881"/>
                </a:lnTo>
                <a:lnTo>
                  <a:pt x="1095" y="1877"/>
                </a:lnTo>
                <a:lnTo>
                  <a:pt x="1081" y="1872"/>
                </a:lnTo>
                <a:lnTo>
                  <a:pt x="1066" y="1867"/>
                </a:lnTo>
                <a:lnTo>
                  <a:pt x="1052" y="1861"/>
                </a:lnTo>
                <a:lnTo>
                  <a:pt x="1038" y="1856"/>
                </a:lnTo>
                <a:lnTo>
                  <a:pt x="1023" y="1850"/>
                </a:lnTo>
                <a:lnTo>
                  <a:pt x="995" y="1837"/>
                </a:lnTo>
                <a:lnTo>
                  <a:pt x="982" y="1830"/>
                </a:lnTo>
                <a:lnTo>
                  <a:pt x="969" y="1821"/>
                </a:lnTo>
                <a:lnTo>
                  <a:pt x="956" y="1814"/>
                </a:lnTo>
                <a:lnTo>
                  <a:pt x="943" y="1806"/>
                </a:lnTo>
                <a:lnTo>
                  <a:pt x="930" y="1798"/>
                </a:lnTo>
                <a:lnTo>
                  <a:pt x="918" y="1789"/>
                </a:lnTo>
                <a:lnTo>
                  <a:pt x="894" y="1772"/>
                </a:lnTo>
                <a:lnTo>
                  <a:pt x="882" y="1762"/>
                </a:lnTo>
                <a:lnTo>
                  <a:pt x="869" y="1753"/>
                </a:lnTo>
                <a:lnTo>
                  <a:pt x="858" y="1743"/>
                </a:lnTo>
                <a:lnTo>
                  <a:pt x="847" y="1733"/>
                </a:lnTo>
                <a:lnTo>
                  <a:pt x="836" y="1722"/>
                </a:lnTo>
                <a:lnTo>
                  <a:pt x="826" y="1712"/>
                </a:lnTo>
                <a:lnTo>
                  <a:pt x="805" y="1690"/>
                </a:lnTo>
                <a:lnTo>
                  <a:pt x="795" y="1679"/>
                </a:lnTo>
                <a:lnTo>
                  <a:pt x="786" y="1667"/>
                </a:lnTo>
                <a:lnTo>
                  <a:pt x="768" y="1642"/>
                </a:lnTo>
                <a:lnTo>
                  <a:pt x="759" y="1630"/>
                </a:lnTo>
                <a:lnTo>
                  <a:pt x="750" y="1618"/>
                </a:lnTo>
                <a:lnTo>
                  <a:pt x="734" y="1592"/>
                </a:lnTo>
                <a:lnTo>
                  <a:pt x="727" y="1579"/>
                </a:lnTo>
                <a:lnTo>
                  <a:pt x="720" y="1566"/>
                </a:lnTo>
                <a:lnTo>
                  <a:pt x="705" y="1539"/>
                </a:lnTo>
                <a:lnTo>
                  <a:pt x="699" y="1525"/>
                </a:lnTo>
                <a:lnTo>
                  <a:pt x="693" y="1511"/>
                </a:lnTo>
                <a:lnTo>
                  <a:pt x="687" y="1496"/>
                </a:lnTo>
                <a:lnTo>
                  <a:pt x="682" y="1482"/>
                </a:lnTo>
                <a:lnTo>
                  <a:pt x="677" y="1467"/>
                </a:lnTo>
                <a:lnTo>
                  <a:pt x="672" y="1452"/>
                </a:lnTo>
                <a:lnTo>
                  <a:pt x="668" y="1438"/>
                </a:lnTo>
                <a:lnTo>
                  <a:pt x="664" y="1423"/>
                </a:lnTo>
                <a:lnTo>
                  <a:pt x="660" y="1408"/>
                </a:lnTo>
                <a:lnTo>
                  <a:pt x="657" y="1393"/>
                </a:lnTo>
                <a:lnTo>
                  <a:pt x="652" y="1362"/>
                </a:lnTo>
                <a:lnTo>
                  <a:pt x="648" y="1329"/>
                </a:lnTo>
                <a:lnTo>
                  <a:pt x="646" y="1314"/>
                </a:lnTo>
                <a:lnTo>
                  <a:pt x="645" y="1298"/>
                </a:lnTo>
                <a:lnTo>
                  <a:pt x="645" y="1282"/>
                </a:lnTo>
                <a:lnTo>
                  <a:pt x="645" y="1266"/>
                </a:lnTo>
                <a:lnTo>
                  <a:pt x="645" y="1238"/>
                </a:lnTo>
                <a:lnTo>
                  <a:pt x="647" y="1210"/>
                </a:lnTo>
                <a:lnTo>
                  <a:pt x="648" y="1197"/>
                </a:lnTo>
                <a:lnTo>
                  <a:pt x="650" y="1182"/>
                </a:lnTo>
                <a:lnTo>
                  <a:pt x="654" y="1155"/>
                </a:lnTo>
                <a:lnTo>
                  <a:pt x="656" y="1142"/>
                </a:lnTo>
                <a:lnTo>
                  <a:pt x="659" y="1129"/>
                </a:lnTo>
                <a:lnTo>
                  <a:pt x="665" y="1103"/>
                </a:lnTo>
                <a:lnTo>
                  <a:pt x="673" y="1077"/>
                </a:lnTo>
                <a:lnTo>
                  <a:pt x="681" y="1052"/>
                </a:lnTo>
                <a:lnTo>
                  <a:pt x="686" y="1039"/>
                </a:lnTo>
                <a:lnTo>
                  <a:pt x="690" y="1026"/>
                </a:lnTo>
                <a:lnTo>
                  <a:pt x="701" y="1002"/>
                </a:lnTo>
                <a:lnTo>
                  <a:pt x="712" y="978"/>
                </a:lnTo>
                <a:lnTo>
                  <a:pt x="725" y="955"/>
                </a:lnTo>
                <a:lnTo>
                  <a:pt x="739" y="932"/>
                </a:lnTo>
                <a:lnTo>
                  <a:pt x="753" y="910"/>
                </a:lnTo>
                <a:lnTo>
                  <a:pt x="760" y="900"/>
                </a:lnTo>
                <a:lnTo>
                  <a:pt x="768" y="889"/>
                </a:lnTo>
                <a:lnTo>
                  <a:pt x="783" y="867"/>
                </a:lnTo>
                <a:lnTo>
                  <a:pt x="800" y="847"/>
                </a:lnTo>
                <a:lnTo>
                  <a:pt x="817" y="828"/>
                </a:lnTo>
                <a:lnTo>
                  <a:pt x="836" y="810"/>
                </a:lnTo>
                <a:lnTo>
                  <a:pt x="854" y="792"/>
                </a:lnTo>
                <a:lnTo>
                  <a:pt x="874" y="775"/>
                </a:lnTo>
                <a:lnTo>
                  <a:pt x="895" y="759"/>
                </a:lnTo>
                <a:lnTo>
                  <a:pt x="906" y="751"/>
                </a:lnTo>
                <a:lnTo>
                  <a:pt x="916" y="743"/>
                </a:lnTo>
                <a:lnTo>
                  <a:pt x="938" y="729"/>
                </a:lnTo>
                <a:lnTo>
                  <a:pt x="960" y="715"/>
                </a:lnTo>
                <a:lnTo>
                  <a:pt x="971" y="707"/>
                </a:lnTo>
                <a:lnTo>
                  <a:pt x="983" y="701"/>
                </a:lnTo>
                <a:lnTo>
                  <a:pt x="1006" y="689"/>
                </a:lnTo>
                <a:lnTo>
                  <a:pt x="1030" y="678"/>
                </a:lnTo>
                <a:lnTo>
                  <a:pt x="1056" y="668"/>
                </a:lnTo>
                <a:lnTo>
                  <a:pt x="1068" y="664"/>
                </a:lnTo>
                <a:lnTo>
                  <a:pt x="1081" y="659"/>
                </a:lnTo>
                <a:lnTo>
                  <a:pt x="1106" y="651"/>
                </a:lnTo>
                <a:lnTo>
                  <a:pt x="1132" y="645"/>
                </a:lnTo>
                <a:lnTo>
                  <a:pt x="1379" y="313"/>
                </a:lnTo>
                <a:lnTo>
                  <a:pt x="1135" y="0"/>
                </a:lnTo>
                <a:lnTo>
                  <a:pt x="1105" y="3"/>
                </a:lnTo>
                <a:lnTo>
                  <a:pt x="1076" y="7"/>
                </a:lnTo>
                <a:lnTo>
                  <a:pt x="1046" y="12"/>
                </a:lnTo>
                <a:lnTo>
                  <a:pt x="1016" y="18"/>
                </a:lnTo>
                <a:lnTo>
                  <a:pt x="988" y="24"/>
                </a:lnTo>
                <a:lnTo>
                  <a:pt x="959" y="31"/>
                </a:lnTo>
                <a:lnTo>
                  <a:pt x="931" y="39"/>
                </a:lnTo>
                <a:lnTo>
                  <a:pt x="903" y="47"/>
                </a:lnTo>
                <a:lnTo>
                  <a:pt x="874" y="56"/>
                </a:lnTo>
                <a:lnTo>
                  <a:pt x="847" y="65"/>
                </a:lnTo>
                <a:lnTo>
                  <a:pt x="820" y="76"/>
                </a:lnTo>
                <a:lnTo>
                  <a:pt x="793" y="87"/>
                </a:lnTo>
                <a:lnTo>
                  <a:pt x="766" y="98"/>
                </a:lnTo>
                <a:lnTo>
                  <a:pt x="740" y="109"/>
                </a:lnTo>
                <a:lnTo>
                  <a:pt x="713" y="122"/>
                </a:lnTo>
                <a:lnTo>
                  <a:pt x="688" y="135"/>
                </a:lnTo>
                <a:lnTo>
                  <a:pt x="663" y="148"/>
                </a:lnTo>
                <a:lnTo>
                  <a:pt x="638" y="162"/>
                </a:lnTo>
                <a:lnTo>
                  <a:pt x="613" y="177"/>
                </a:lnTo>
                <a:lnTo>
                  <a:pt x="589" y="192"/>
                </a:lnTo>
                <a:lnTo>
                  <a:pt x="565" y="207"/>
                </a:lnTo>
                <a:lnTo>
                  <a:pt x="541" y="223"/>
                </a:lnTo>
                <a:lnTo>
                  <a:pt x="518" y="241"/>
                </a:lnTo>
                <a:lnTo>
                  <a:pt x="495" y="258"/>
                </a:lnTo>
                <a:lnTo>
                  <a:pt x="473" y="276"/>
                </a:lnTo>
                <a:lnTo>
                  <a:pt x="451" y="294"/>
                </a:lnTo>
                <a:lnTo>
                  <a:pt x="430" y="312"/>
                </a:lnTo>
                <a:lnTo>
                  <a:pt x="409" y="331"/>
                </a:lnTo>
                <a:lnTo>
                  <a:pt x="387" y="351"/>
                </a:lnTo>
                <a:lnTo>
                  <a:pt x="367" y="371"/>
                </a:lnTo>
                <a:lnTo>
                  <a:pt x="347" y="392"/>
                </a:lnTo>
                <a:lnTo>
                  <a:pt x="328" y="413"/>
                </a:lnTo>
                <a:lnTo>
                  <a:pt x="309" y="434"/>
                </a:lnTo>
                <a:lnTo>
                  <a:pt x="291" y="456"/>
                </a:lnTo>
                <a:lnTo>
                  <a:pt x="273" y="478"/>
                </a:lnTo>
                <a:lnTo>
                  <a:pt x="256" y="500"/>
                </a:lnTo>
                <a:lnTo>
                  <a:pt x="238" y="523"/>
                </a:lnTo>
                <a:lnTo>
                  <a:pt x="222" y="546"/>
                </a:lnTo>
                <a:lnTo>
                  <a:pt x="206" y="571"/>
                </a:lnTo>
                <a:lnTo>
                  <a:pt x="191" y="595"/>
                </a:lnTo>
                <a:lnTo>
                  <a:pt x="176" y="619"/>
                </a:lnTo>
                <a:lnTo>
                  <a:pt x="162" y="644"/>
                </a:lnTo>
                <a:lnTo>
                  <a:pt x="148" y="669"/>
                </a:lnTo>
                <a:lnTo>
                  <a:pt x="135" y="695"/>
                </a:lnTo>
                <a:lnTo>
                  <a:pt x="122" y="721"/>
                </a:lnTo>
                <a:lnTo>
                  <a:pt x="110" y="747"/>
                </a:lnTo>
                <a:lnTo>
                  <a:pt x="99" y="774"/>
                </a:lnTo>
                <a:lnTo>
                  <a:pt x="88" y="800"/>
                </a:lnTo>
                <a:lnTo>
                  <a:pt x="77" y="827"/>
                </a:lnTo>
                <a:lnTo>
                  <a:pt x="67" y="855"/>
                </a:lnTo>
                <a:lnTo>
                  <a:pt x="58" y="883"/>
                </a:lnTo>
                <a:lnTo>
                  <a:pt x="50" y="911"/>
                </a:lnTo>
                <a:lnTo>
                  <a:pt x="42" y="939"/>
                </a:lnTo>
                <a:lnTo>
                  <a:pt x="35" y="968"/>
                </a:lnTo>
                <a:lnTo>
                  <a:pt x="28" y="996"/>
                </a:lnTo>
                <a:lnTo>
                  <a:pt x="23" y="1025"/>
                </a:lnTo>
                <a:lnTo>
                  <a:pt x="17" y="1055"/>
                </a:lnTo>
                <a:lnTo>
                  <a:pt x="13" y="1084"/>
                </a:lnTo>
                <a:lnTo>
                  <a:pt x="9" y="1114"/>
                </a:lnTo>
                <a:lnTo>
                  <a:pt x="6" y="1144"/>
                </a:lnTo>
                <a:lnTo>
                  <a:pt x="3" y="1174"/>
                </a:lnTo>
                <a:lnTo>
                  <a:pt x="2" y="1205"/>
                </a:lnTo>
                <a:lnTo>
                  <a:pt x="0" y="1235"/>
                </a:lnTo>
                <a:lnTo>
                  <a:pt x="0" y="1266"/>
                </a:lnTo>
                <a:lnTo>
                  <a:pt x="1" y="1298"/>
                </a:lnTo>
                <a:lnTo>
                  <a:pt x="2" y="1331"/>
                </a:lnTo>
                <a:lnTo>
                  <a:pt x="4" y="1364"/>
                </a:lnTo>
                <a:lnTo>
                  <a:pt x="7" y="1396"/>
                </a:lnTo>
                <a:lnTo>
                  <a:pt x="10" y="1428"/>
                </a:lnTo>
                <a:lnTo>
                  <a:pt x="15" y="1459"/>
                </a:lnTo>
                <a:lnTo>
                  <a:pt x="20" y="1491"/>
                </a:lnTo>
                <a:lnTo>
                  <a:pt x="26" y="1523"/>
                </a:lnTo>
                <a:lnTo>
                  <a:pt x="33" y="1553"/>
                </a:lnTo>
                <a:lnTo>
                  <a:pt x="40" y="1584"/>
                </a:lnTo>
                <a:lnTo>
                  <a:pt x="48" y="1614"/>
                </a:lnTo>
                <a:lnTo>
                  <a:pt x="57" y="1644"/>
                </a:lnTo>
                <a:lnTo>
                  <a:pt x="67" y="1674"/>
                </a:lnTo>
                <a:lnTo>
                  <a:pt x="77" y="1704"/>
                </a:lnTo>
                <a:lnTo>
                  <a:pt x="89" y="1733"/>
                </a:lnTo>
                <a:lnTo>
                  <a:pt x="101" y="1761"/>
                </a:lnTo>
                <a:lnTo>
                  <a:pt x="113" y="1789"/>
                </a:lnTo>
                <a:lnTo>
                  <a:pt x="126" y="1817"/>
                </a:lnTo>
                <a:lnTo>
                  <a:pt x="140" y="1846"/>
                </a:lnTo>
                <a:lnTo>
                  <a:pt x="154" y="1873"/>
                </a:lnTo>
                <a:lnTo>
                  <a:pt x="169" y="1900"/>
                </a:lnTo>
                <a:lnTo>
                  <a:pt x="185" y="1926"/>
                </a:lnTo>
                <a:lnTo>
                  <a:pt x="201" y="1952"/>
                </a:lnTo>
                <a:lnTo>
                  <a:pt x="218" y="1977"/>
                </a:lnTo>
                <a:lnTo>
                  <a:pt x="235" y="2003"/>
                </a:lnTo>
                <a:lnTo>
                  <a:pt x="254" y="2028"/>
                </a:lnTo>
                <a:lnTo>
                  <a:pt x="273" y="2052"/>
                </a:lnTo>
                <a:lnTo>
                  <a:pt x="292" y="2076"/>
                </a:lnTo>
                <a:lnTo>
                  <a:pt x="311" y="2099"/>
                </a:lnTo>
                <a:lnTo>
                  <a:pt x="332" y="2122"/>
                </a:lnTo>
                <a:lnTo>
                  <a:pt x="352" y="2145"/>
                </a:lnTo>
                <a:lnTo>
                  <a:pt x="374" y="2167"/>
                </a:lnTo>
                <a:lnTo>
                  <a:pt x="395" y="2188"/>
                </a:lnTo>
                <a:lnTo>
                  <a:pt x="419" y="2209"/>
                </a:lnTo>
                <a:lnTo>
                  <a:pt x="441" y="2229"/>
                </a:lnTo>
                <a:lnTo>
                  <a:pt x="464" y="2249"/>
                </a:lnTo>
                <a:lnTo>
                  <a:pt x="488" y="2268"/>
                </a:lnTo>
                <a:lnTo>
                  <a:pt x="512" y="2287"/>
                </a:lnTo>
                <a:lnTo>
                  <a:pt x="537" y="2306"/>
                </a:lnTo>
                <a:lnTo>
                  <a:pt x="563" y="2323"/>
                </a:lnTo>
                <a:lnTo>
                  <a:pt x="588" y="2340"/>
                </a:lnTo>
                <a:lnTo>
                  <a:pt x="614" y="2356"/>
                </a:lnTo>
                <a:lnTo>
                  <a:pt x="641" y="2372"/>
                </a:lnTo>
                <a:lnTo>
                  <a:pt x="667" y="2387"/>
                </a:lnTo>
                <a:lnTo>
                  <a:pt x="694" y="2401"/>
                </a:lnTo>
                <a:lnTo>
                  <a:pt x="723" y="2415"/>
                </a:lnTo>
                <a:lnTo>
                  <a:pt x="751" y="2428"/>
                </a:lnTo>
                <a:lnTo>
                  <a:pt x="779" y="2441"/>
                </a:lnTo>
                <a:lnTo>
                  <a:pt x="808" y="2452"/>
                </a:lnTo>
                <a:lnTo>
                  <a:pt x="836" y="2465"/>
                </a:lnTo>
                <a:lnTo>
                  <a:pt x="866" y="2475"/>
                </a:lnTo>
                <a:lnTo>
                  <a:pt x="896" y="2485"/>
                </a:lnTo>
                <a:lnTo>
                  <a:pt x="926" y="2494"/>
                </a:lnTo>
                <a:lnTo>
                  <a:pt x="956" y="2502"/>
                </a:lnTo>
                <a:lnTo>
                  <a:pt x="987" y="2510"/>
                </a:lnTo>
                <a:lnTo>
                  <a:pt x="1017" y="2516"/>
                </a:lnTo>
                <a:lnTo>
                  <a:pt x="1049" y="2522"/>
                </a:lnTo>
                <a:lnTo>
                  <a:pt x="1081" y="2528"/>
                </a:lnTo>
                <a:lnTo>
                  <a:pt x="1112" y="2532"/>
                </a:lnTo>
                <a:lnTo>
                  <a:pt x="1144" y="2536"/>
                </a:lnTo>
                <a:lnTo>
                  <a:pt x="1176" y="2539"/>
                </a:lnTo>
                <a:lnTo>
                  <a:pt x="1209" y="2541"/>
                </a:lnTo>
                <a:lnTo>
                  <a:pt x="1241" y="2543"/>
                </a:lnTo>
                <a:lnTo>
                  <a:pt x="1274" y="2543"/>
                </a:lnTo>
                <a:lnTo>
                  <a:pt x="1039" y="2206"/>
                </a:lnTo>
                <a:lnTo>
                  <a:pt x="1266" y="190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 name="AutoShape 4">
            <a:extLst>
              <a:ext uri="{FF2B5EF4-FFF2-40B4-BE49-F238E27FC236}">
                <a16:creationId xmlns:a16="http://schemas.microsoft.com/office/drawing/2014/main" id="{D4B81DC9-7C8C-4860-8351-588E16BDEC24}"/>
              </a:ext>
            </a:extLst>
          </p:cNvPr>
          <p:cNvSpPr>
            <a:spLocks noChangeArrowheads="1"/>
          </p:cNvSpPr>
          <p:nvPr/>
        </p:nvSpPr>
        <p:spPr bwMode="auto">
          <a:xfrm>
            <a:off x="1304245" y="1988362"/>
            <a:ext cx="3595687" cy="4532623"/>
          </a:xfrm>
          <a:prstGeom prst="homePlate">
            <a:avLst>
              <a:gd name="adj" fmla="val 9347"/>
            </a:avLst>
          </a:prstGeom>
          <a:solidFill>
            <a:schemeClr val="bg1"/>
          </a:solidFill>
          <a:ln w="6350">
            <a:solidFill>
              <a:schemeClr val="tx1">
                <a:lumMod val="60000"/>
                <a:lumOff val="40000"/>
              </a:schemeClr>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6" name="Rectangle 6">
            <a:extLst>
              <a:ext uri="{FF2B5EF4-FFF2-40B4-BE49-F238E27FC236}">
                <a16:creationId xmlns:a16="http://schemas.microsoft.com/office/drawing/2014/main" id="{0A34B7E2-0589-45BA-9999-C26F6A3557AC}"/>
              </a:ext>
            </a:extLst>
          </p:cNvPr>
          <p:cNvSpPr>
            <a:spLocks noChangeArrowheads="1"/>
          </p:cNvSpPr>
          <p:nvPr/>
        </p:nvSpPr>
        <p:spPr bwMode="auto">
          <a:xfrm>
            <a:off x="1302657" y="1456550"/>
            <a:ext cx="3303588" cy="438150"/>
          </a:xfrm>
          <a:prstGeom prst="rect">
            <a:avLst/>
          </a:prstGeom>
          <a:solidFill>
            <a:schemeClr val="accent1"/>
          </a:solidFill>
          <a:ln>
            <a:solidFill>
              <a:schemeClr val="accent1"/>
            </a:solidFill>
          </a:ln>
          <a:effectLst/>
        </p:spPr>
        <p:txBody>
          <a:bodyPr lIns="0" tIns="0" rIns="0" bIns="0" anchor="ctr">
            <a:spAutoFit/>
          </a:bodyPr>
          <a:lstStyle/>
          <a:p>
            <a:endParaRPr lang="zh-CN" altLang="en-US"/>
          </a:p>
        </p:txBody>
      </p:sp>
      <p:sp>
        <p:nvSpPr>
          <p:cNvPr id="7" name="AutoShape 8">
            <a:extLst>
              <a:ext uri="{FF2B5EF4-FFF2-40B4-BE49-F238E27FC236}">
                <a16:creationId xmlns:a16="http://schemas.microsoft.com/office/drawing/2014/main" id="{5B0FEE32-3925-4A86-80EF-7A0C17C24FF3}"/>
              </a:ext>
            </a:extLst>
          </p:cNvPr>
          <p:cNvSpPr>
            <a:spLocks noChangeArrowheads="1"/>
          </p:cNvSpPr>
          <p:nvPr/>
        </p:nvSpPr>
        <p:spPr bwMode="auto">
          <a:xfrm flipH="1">
            <a:off x="6244544" y="1988363"/>
            <a:ext cx="3595687" cy="4532622"/>
          </a:xfrm>
          <a:prstGeom prst="homePlate">
            <a:avLst>
              <a:gd name="adj" fmla="val 9347"/>
            </a:avLst>
          </a:prstGeom>
          <a:solidFill>
            <a:schemeClr val="bg1"/>
          </a:solidFill>
          <a:ln w="6350">
            <a:solidFill>
              <a:schemeClr val="tx1">
                <a:lumMod val="60000"/>
                <a:lumOff val="40000"/>
              </a:schemeClr>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8" name="Rectangle 10">
            <a:extLst>
              <a:ext uri="{FF2B5EF4-FFF2-40B4-BE49-F238E27FC236}">
                <a16:creationId xmlns:a16="http://schemas.microsoft.com/office/drawing/2014/main" id="{EF47E81D-460F-4754-88E6-F48A43C8DB4C}"/>
              </a:ext>
            </a:extLst>
          </p:cNvPr>
          <p:cNvSpPr>
            <a:spLocks noChangeArrowheads="1"/>
          </p:cNvSpPr>
          <p:nvPr/>
        </p:nvSpPr>
        <p:spPr bwMode="auto">
          <a:xfrm flipH="1">
            <a:off x="6527120" y="1456550"/>
            <a:ext cx="3303587" cy="438150"/>
          </a:xfrm>
          <a:prstGeom prst="rect">
            <a:avLst/>
          </a:prstGeom>
          <a:solidFill>
            <a:schemeClr val="accent1"/>
          </a:solidFill>
          <a:ln>
            <a:solidFill>
              <a:schemeClr val="accent1"/>
            </a:solidFill>
          </a:ln>
          <a:effectLst/>
        </p:spPr>
        <p:txBody>
          <a:bodyPr lIns="0" tIns="0" rIns="0" bIns="0" anchor="ctr">
            <a:spAutoFit/>
          </a:bodyPr>
          <a:lstStyle/>
          <a:p>
            <a:endParaRPr lang="zh-CN" altLang="en-US"/>
          </a:p>
        </p:txBody>
      </p:sp>
      <p:sp>
        <p:nvSpPr>
          <p:cNvPr id="19" name="文本框 18">
            <a:extLst>
              <a:ext uri="{FF2B5EF4-FFF2-40B4-BE49-F238E27FC236}">
                <a16:creationId xmlns:a16="http://schemas.microsoft.com/office/drawing/2014/main" id="{5147C183-6BB1-4D61-9D70-EC2D171933E4}"/>
              </a:ext>
            </a:extLst>
          </p:cNvPr>
          <p:cNvSpPr txBox="1"/>
          <p:nvPr/>
        </p:nvSpPr>
        <p:spPr>
          <a:xfrm>
            <a:off x="2162055" y="1499990"/>
            <a:ext cx="1613820" cy="369332"/>
          </a:xfrm>
          <a:prstGeom prst="rect">
            <a:avLst/>
          </a:prstGeom>
          <a:noFill/>
        </p:spPr>
        <p:txBody>
          <a:bodyPr wrap="square" rtlCol="0">
            <a:spAutoFit/>
          </a:bodyPr>
          <a:lstStyle/>
          <a:p>
            <a:r>
              <a:rPr lang="zh-CN" altLang="en-US" dirty="0">
                <a:solidFill>
                  <a:schemeClr val="bg1"/>
                </a:solidFill>
                <a:latin typeface="华文细黑" panose="02010600040101010101" pitchFamily="2" charset="-122"/>
                <a:ea typeface="华文细黑" panose="02010600040101010101" pitchFamily="2" charset="-122"/>
                <a:cs typeface="Arial" pitchFamily="34" charset="0"/>
              </a:rPr>
              <a:t>国内研究现状</a:t>
            </a:r>
            <a:endParaRPr lang="en-US" altLang="zh-CN"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20" name="文本框 19">
            <a:extLst>
              <a:ext uri="{FF2B5EF4-FFF2-40B4-BE49-F238E27FC236}">
                <a16:creationId xmlns:a16="http://schemas.microsoft.com/office/drawing/2014/main" id="{6C608901-A925-45D8-AC1C-422662F01FA1}"/>
              </a:ext>
            </a:extLst>
          </p:cNvPr>
          <p:cNvSpPr txBox="1"/>
          <p:nvPr/>
        </p:nvSpPr>
        <p:spPr>
          <a:xfrm>
            <a:off x="7426693" y="1499990"/>
            <a:ext cx="1613820" cy="369332"/>
          </a:xfrm>
          <a:prstGeom prst="rect">
            <a:avLst/>
          </a:prstGeom>
          <a:noFill/>
        </p:spPr>
        <p:txBody>
          <a:bodyPr wrap="square" rtlCol="0">
            <a:spAutoFit/>
          </a:bodyPr>
          <a:lstStyle/>
          <a:p>
            <a:r>
              <a:rPr lang="zh-CN" altLang="en-US" dirty="0">
                <a:solidFill>
                  <a:schemeClr val="bg1"/>
                </a:solidFill>
                <a:latin typeface="华文细黑" panose="02010600040101010101" pitchFamily="2" charset="-122"/>
                <a:ea typeface="华文细黑" panose="02010600040101010101" pitchFamily="2" charset="-122"/>
                <a:cs typeface="Arial" pitchFamily="34" charset="0"/>
              </a:rPr>
              <a:t>国外研究现状</a:t>
            </a:r>
            <a:endParaRPr lang="en-US" altLang="zh-CN"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21" name="文本框 20">
            <a:extLst>
              <a:ext uri="{FF2B5EF4-FFF2-40B4-BE49-F238E27FC236}">
                <a16:creationId xmlns:a16="http://schemas.microsoft.com/office/drawing/2014/main" id="{003D80C6-9995-46BC-B590-A6ECEE16B89D}"/>
              </a:ext>
            </a:extLst>
          </p:cNvPr>
          <p:cNvSpPr txBox="1"/>
          <p:nvPr/>
        </p:nvSpPr>
        <p:spPr>
          <a:xfrm>
            <a:off x="1302657" y="2104430"/>
            <a:ext cx="3170731" cy="3416320"/>
          </a:xfrm>
          <a:prstGeom prst="rect">
            <a:avLst/>
          </a:prstGeom>
          <a:noFill/>
        </p:spPr>
        <p:txBody>
          <a:bodyPr wrap="square" rtlCol="0">
            <a:spAutoFit/>
          </a:bodyPr>
          <a:lstStyle/>
          <a:p>
            <a:r>
              <a:rPr lang="zh-CN" altLang="en-US" dirty="0"/>
              <a:t>目前国内的景区信息化，数字化只是刚刚起步，仍有待完善。其中，九寨沟风景区利用计算机，网络，人工智能，通信等技术，对内容进行量化管理，实现了对创新、协调、组织、计划、职能的高效管理，做到了可数字化和可信息化。目前，国内智慧景区已出现，以携程为首的电商企业势头正猛，移动支付快速普及，电商与景区之间实现无缝对接等特点。</a:t>
            </a:r>
          </a:p>
        </p:txBody>
      </p:sp>
      <p:sp>
        <p:nvSpPr>
          <p:cNvPr id="22" name="文本框 21">
            <a:extLst>
              <a:ext uri="{FF2B5EF4-FFF2-40B4-BE49-F238E27FC236}">
                <a16:creationId xmlns:a16="http://schemas.microsoft.com/office/drawing/2014/main" id="{8525CFCD-60B8-400C-8C1A-8DA9F72DE20C}"/>
              </a:ext>
            </a:extLst>
          </p:cNvPr>
          <p:cNvSpPr txBox="1"/>
          <p:nvPr/>
        </p:nvSpPr>
        <p:spPr>
          <a:xfrm>
            <a:off x="6648237" y="2104430"/>
            <a:ext cx="3170731" cy="3139321"/>
          </a:xfrm>
          <a:prstGeom prst="rect">
            <a:avLst/>
          </a:prstGeom>
          <a:noFill/>
        </p:spPr>
        <p:txBody>
          <a:bodyPr wrap="square" rtlCol="0">
            <a:spAutoFit/>
          </a:bodyPr>
          <a:lstStyle/>
          <a:p>
            <a:r>
              <a:rPr lang="zh-CN" altLang="en-US" dirty="0"/>
              <a:t>国外景区数字化，信息化，智能化发展较早，</a:t>
            </a:r>
            <a:r>
              <a:rPr lang="en-US" altLang="zh-CN" dirty="0"/>
              <a:t>2005</a:t>
            </a:r>
            <a:r>
              <a:rPr lang="zh-CN" altLang="en-US" dirty="0"/>
              <a:t>年和</a:t>
            </a:r>
            <a:r>
              <a:rPr lang="en-US" altLang="zh-CN" dirty="0"/>
              <a:t>2006</a:t>
            </a:r>
            <a:r>
              <a:rPr lang="zh-CN" altLang="en-US" dirty="0"/>
              <a:t>年北美地区先后研发了“游客自助导航”、“智能票务服务系统”及智能酒店管理。欧洲早在</a:t>
            </a:r>
            <a:r>
              <a:rPr lang="en-US" altLang="zh-CN" dirty="0"/>
              <a:t>01</a:t>
            </a:r>
            <a:r>
              <a:rPr lang="zh-CN" altLang="en-US" dirty="0"/>
              <a:t>年就推出了智慧旅游项目，为游客提供个性化旅游帮助。日韩等亚太地区国家则更关注用户体验，通过引入人工智能技术，替代以往人员管理模式，让服务更加周到及时。</a:t>
            </a:r>
          </a:p>
        </p:txBody>
      </p:sp>
    </p:spTree>
    <p:extLst>
      <p:ext uri="{BB962C8B-B14F-4D97-AF65-F5344CB8AC3E}">
        <p14:creationId xmlns:p14="http://schemas.microsoft.com/office/powerpoint/2010/main" val="7466311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平台内容介绍</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智慧景区平台架构</a:t>
            </a:r>
          </a:p>
        </p:txBody>
      </p:sp>
      <p:grpSp>
        <p:nvGrpSpPr>
          <p:cNvPr id="3" name="组合 2"/>
          <p:cNvGrpSpPr/>
          <p:nvPr/>
        </p:nvGrpSpPr>
        <p:grpSpPr>
          <a:xfrm>
            <a:off x="326491" y="635726"/>
            <a:ext cx="11352556" cy="5845812"/>
            <a:chOff x="309074" y="478972"/>
            <a:chExt cx="11352556" cy="5845812"/>
          </a:xfrm>
        </p:grpSpPr>
        <p:sp>
          <p:nvSpPr>
            <p:cNvPr id="4" name="圆角矩形 3">
              <a:extLst>
                <a:ext uri="{FF2B5EF4-FFF2-40B4-BE49-F238E27FC236}">
                  <a16:creationId xmlns:a16="http://schemas.microsoft.com/office/drawing/2014/main" id="{275A62A0-84C8-8C44-B0BF-BE29AE386222}"/>
                </a:ext>
              </a:extLst>
            </p:cNvPr>
            <p:cNvSpPr/>
            <p:nvPr/>
          </p:nvSpPr>
          <p:spPr>
            <a:xfrm>
              <a:off x="443044" y="4268472"/>
              <a:ext cx="1557559" cy="1777173"/>
            </a:xfrm>
            <a:prstGeom prst="roundRect">
              <a:avLst>
                <a:gd name="adj" fmla="val 5684"/>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60" dirty="0">
                <a:latin typeface="微软雅黑" panose="020B0503020204020204" pitchFamily="34" charset="-122"/>
                <a:ea typeface="微软雅黑" panose="020B0503020204020204" pitchFamily="34" charset="-122"/>
                <a:cs typeface="+mn-ea"/>
                <a:sym typeface="+mn-lt"/>
              </a:endParaRPr>
            </a:p>
          </p:txBody>
        </p:sp>
        <p:sp>
          <p:nvSpPr>
            <p:cNvPr id="5" name="文本框 24">
              <a:extLst>
                <a:ext uri="{FF2B5EF4-FFF2-40B4-BE49-F238E27FC236}">
                  <a16:creationId xmlns:a16="http://schemas.microsoft.com/office/drawing/2014/main" id="{90E014B3-F26A-224C-B909-C6109A974A15}"/>
                </a:ext>
              </a:extLst>
            </p:cNvPr>
            <p:cNvSpPr txBox="1">
              <a:spLocks noChangeArrowheads="1"/>
            </p:cNvSpPr>
            <p:nvPr/>
          </p:nvSpPr>
          <p:spPr bwMode="auto">
            <a:xfrm>
              <a:off x="609038" y="4503373"/>
              <a:ext cx="1412972"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920" b="1" dirty="0">
                  <a:latin typeface="微软雅黑" panose="020B0503020204020204" pitchFamily="34" charset="-122"/>
                  <a:ea typeface="微软雅黑" panose="020B0503020204020204" pitchFamily="34" charset="-122"/>
                </a:rPr>
                <a:t>落地形式</a:t>
              </a:r>
            </a:p>
          </p:txBody>
        </p:sp>
        <p:sp>
          <p:nvSpPr>
            <p:cNvPr id="6" name="圆角矩形 5">
              <a:extLst>
                <a:ext uri="{FF2B5EF4-FFF2-40B4-BE49-F238E27FC236}">
                  <a16:creationId xmlns:a16="http://schemas.microsoft.com/office/drawing/2014/main" id="{BFE9C146-417C-8346-A814-0D789366E458}"/>
                </a:ext>
              </a:extLst>
            </p:cNvPr>
            <p:cNvSpPr/>
            <p:nvPr/>
          </p:nvSpPr>
          <p:spPr>
            <a:xfrm>
              <a:off x="609039" y="4917351"/>
              <a:ext cx="1143359" cy="299081"/>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在线平台</a:t>
              </a:r>
              <a:endParaRPr lang="en-US" altLang="zh-CN" sz="1320" dirty="0">
                <a:latin typeface="微软雅黑" panose="020B0503020204020204" pitchFamily="34" charset="-122"/>
                <a:ea typeface="微软雅黑" panose="020B0503020204020204" pitchFamily="34" charset="-122"/>
                <a:cs typeface="+mn-ea"/>
                <a:sym typeface="+mn-lt"/>
              </a:endParaRPr>
            </a:p>
          </p:txBody>
        </p:sp>
        <p:sp>
          <p:nvSpPr>
            <p:cNvPr id="7" name="圆角矩形 6">
              <a:extLst>
                <a:ext uri="{FF2B5EF4-FFF2-40B4-BE49-F238E27FC236}">
                  <a16:creationId xmlns:a16="http://schemas.microsoft.com/office/drawing/2014/main" id="{09669B2E-99FF-2F47-B7C5-4475BCC3A802}"/>
                </a:ext>
              </a:extLst>
            </p:cNvPr>
            <p:cNvSpPr/>
            <p:nvPr/>
          </p:nvSpPr>
          <p:spPr>
            <a:xfrm>
              <a:off x="609038" y="5373528"/>
              <a:ext cx="1154227" cy="326742"/>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小程序</a:t>
              </a:r>
            </a:p>
          </p:txBody>
        </p:sp>
        <p:sp>
          <p:nvSpPr>
            <p:cNvPr id="8" name="圆角矩形 7">
              <a:extLst>
                <a:ext uri="{FF2B5EF4-FFF2-40B4-BE49-F238E27FC236}">
                  <a16:creationId xmlns:a16="http://schemas.microsoft.com/office/drawing/2014/main" id="{275A62A0-84C8-8C44-B0BF-BE29AE386222}"/>
                </a:ext>
              </a:extLst>
            </p:cNvPr>
            <p:cNvSpPr/>
            <p:nvPr/>
          </p:nvSpPr>
          <p:spPr>
            <a:xfrm>
              <a:off x="2606411" y="1142826"/>
              <a:ext cx="6901196" cy="5181958"/>
            </a:xfrm>
            <a:prstGeom prst="roundRect">
              <a:avLst>
                <a:gd name="adj" fmla="val 3566"/>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60" dirty="0">
                <a:latin typeface="微软雅黑" panose="020B0503020204020204" pitchFamily="34" charset="-122"/>
                <a:ea typeface="微软雅黑" panose="020B0503020204020204" pitchFamily="34" charset="-122"/>
                <a:cs typeface="+mn-ea"/>
                <a:sym typeface="+mn-lt"/>
              </a:endParaRPr>
            </a:p>
          </p:txBody>
        </p:sp>
        <p:sp>
          <p:nvSpPr>
            <p:cNvPr id="9" name="左右箭头 8"/>
            <p:cNvSpPr/>
            <p:nvPr/>
          </p:nvSpPr>
          <p:spPr>
            <a:xfrm>
              <a:off x="2193139" y="4017773"/>
              <a:ext cx="419248" cy="24243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p>
          </p:txBody>
        </p:sp>
        <p:sp>
          <p:nvSpPr>
            <p:cNvPr id="10" name="圆角矩形 9">
              <a:extLst>
                <a:ext uri="{FF2B5EF4-FFF2-40B4-BE49-F238E27FC236}">
                  <a16:creationId xmlns:a16="http://schemas.microsoft.com/office/drawing/2014/main" id="{275A62A0-84C8-8C44-B0BF-BE29AE386222}"/>
                </a:ext>
              </a:extLst>
            </p:cNvPr>
            <p:cNvSpPr/>
            <p:nvPr/>
          </p:nvSpPr>
          <p:spPr>
            <a:xfrm>
              <a:off x="2764797" y="1299820"/>
              <a:ext cx="6629856" cy="827751"/>
            </a:xfrm>
            <a:prstGeom prst="roundRect">
              <a:avLst>
                <a:gd name="adj" fmla="val 5684"/>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60" dirty="0">
                <a:latin typeface="微软雅黑" panose="020B0503020204020204" pitchFamily="34" charset="-122"/>
                <a:ea typeface="微软雅黑" panose="020B0503020204020204" pitchFamily="34" charset="-122"/>
                <a:cs typeface="+mn-ea"/>
                <a:sym typeface="+mn-lt"/>
              </a:endParaRPr>
            </a:p>
          </p:txBody>
        </p:sp>
        <p:sp>
          <p:nvSpPr>
            <p:cNvPr id="12" name="圆角矩形 11">
              <a:extLst>
                <a:ext uri="{FF2B5EF4-FFF2-40B4-BE49-F238E27FC236}">
                  <a16:creationId xmlns:a16="http://schemas.microsoft.com/office/drawing/2014/main" id="{9D9F50DD-7F40-6544-81A5-C813106B1196}"/>
                </a:ext>
              </a:extLst>
            </p:cNvPr>
            <p:cNvSpPr/>
            <p:nvPr/>
          </p:nvSpPr>
          <p:spPr>
            <a:xfrm>
              <a:off x="7644463" y="1556790"/>
              <a:ext cx="1527662" cy="355652"/>
            </a:xfrm>
            <a:prstGeom prst="roundRect">
              <a:avLst/>
            </a:prstGeom>
            <a:solidFill>
              <a:srgbClr val="00B050"/>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景区商户</a:t>
              </a:r>
            </a:p>
          </p:txBody>
        </p:sp>
        <p:sp>
          <p:nvSpPr>
            <p:cNvPr id="13" name="圆角矩形 12">
              <a:extLst>
                <a:ext uri="{FF2B5EF4-FFF2-40B4-BE49-F238E27FC236}">
                  <a16:creationId xmlns:a16="http://schemas.microsoft.com/office/drawing/2014/main" id="{2D102B43-2958-D94D-8E8A-BF30F4D2FE67}"/>
                </a:ext>
              </a:extLst>
            </p:cNvPr>
            <p:cNvSpPr/>
            <p:nvPr/>
          </p:nvSpPr>
          <p:spPr>
            <a:xfrm>
              <a:off x="5638191" y="1553581"/>
              <a:ext cx="1704416" cy="355652"/>
            </a:xfrm>
            <a:prstGeom prst="roundRect">
              <a:avLst/>
            </a:prstGeom>
            <a:solidFill>
              <a:srgbClr val="00B050"/>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景区游客</a:t>
              </a:r>
            </a:p>
          </p:txBody>
        </p:sp>
        <p:sp>
          <p:nvSpPr>
            <p:cNvPr id="14" name="圆角矩形 13">
              <a:extLst>
                <a:ext uri="{FF2B5EF4-FFF2-40B4-BE49-F238E27FC236}">
                  <a16:creationId xmlns:a16="http://schemas.microsoft.com/office/drawing/2014/main" id="{4B3CFA83-BF7B-1842-990A-879226907504}"/>
                </a:ext>
              </a:extLst>
            </p:cNvPr>
            <p:cNvSpPr/>
            <p:nvPr/>
          </p:nvSpPr>
          <p:spPr>
            <a:xfrm>
              <a:off x="3899036" y="1566098"/>
              <a:ext cx="1525170" cy="355652"/>
            </a:xfrm>
            <a:prstGeom prst="roundRect">
              <a:avLst/>
            </a:prstGeom>
            <a:solidFill>
              <a:srgbClr val="00B050"/>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景区管理人员</a:t>
              </a:r>
            </a:p>
          </p:txBody>
        </p:sp>
        <p:sp>
          <p:nvSpPr>
            <p:cNvPr id="19" name="文本框 18">
              <a:extLst>
                <a:ext uri="{FF2B5EF4-FFF2-40B4-BE49-F238E27FC236}">
                  <a16:creationId xmlns:a16="http://schemas.microsoft.com/office/drawing/2014/main" id="{1E0E014A-1660-CA4F-ADF1-76ED291C5743}"/>
                </a:ext>
              </a:extLst>
            </p:cNvPr>
            <p:cNvSpPr txBox="1"/>
            <p:nvPr/>
          </p:nvSpPr>
          <p:spPr>
            <a:xfrm>
              <a:off x="3741713" y="2958769"/>
              <a:ext cx="1171493" cy="352854"/>
            </a:xfrm>
            <a:prstGeom prst="rect">
              <a:avLst/>
            </a:prstGeom>
            <a:noFill/>
          </p:spPr>
          <p:txBody>
            <a:bodyPr wrap="square" rtlCol="0">
              <a:spAutoFit/>
            </a:bodyPr>
            <a:lstStyle/>
            <a:p>
              <a:pPr algn="ctr"/>
              <a:r>
                <a:rPr lang="zh-CN" altLang="en-US" sz="1693" b="1" dirty="0">
                  <a:latin typeface="微软雅黑" panose="020B0503020204020204" pitchFamily="34" charset="-122"/>
                  <a:ea typeface="微软雅黑" panose="020B0503020204020204" pitchFamily="34" charset="-122"/>
                </a:rPr>
                <a:t>旅游服务</a:t>
              </a:r>
            </a:p>
          </p:txBody>
        </p:sp>
        <p:sp>
          <p:nvSpPr>
            <p:cNvPr id="20" name="圆角矩形 19">
              <a:extLst>
                <a:ext uri="{FF2B5EF4-FFF2-40B4-BE49-F238E27FC236}">
                  <a16:creationId xmlns:a16="http://schemas.microsoft.com/office/drawing/2014/main" id="{4F6C2954-2141-4B49-B034-0756F856D06A}"/>
                </a:ext>
              </a:extLst>
            </p:cNvPr>
            <p:cNvSpPr/>
            <p:nvPr/>
          </p:nvSpPr>
          <p:spPr>
            <a:xfrm>
              <a:off x="3795233" y="4069483"/>
              <a:ext cx="1064452" cy="251497"/>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好友推荐</a:t>
              </a:r>
            </a:p>
          </p:txBody>
        </p:sp>
        <p:sp>
          <p:nvSpPr>
            <p:cNvPr id="25" name="圆角矩形 24">
              <a:extLst>
                <a:ext uri="{FF2B5EF4-FFF2-40B4-BE49-F238E27FC236}">
                  <a16:creationId xmlns:a16="http://schemas.microsoft.com/office/drawing/2014/main" id="{6EAB5CF3-A1F7-FB47-887F-47BD6DBE351F}"/>
                </a:ext>
              </a:extLst>
            </p:cNvPr>
            <p:cNvSpPr/>
            <p:nvPr/>
          </p:nvSpPr>
          <p:spPr>
            <a:xfrm>
              <a:off x="2764797" y="5334115"/>
              <a:ext cx="6629856" cy="818886"/>
            </a:xfrm>
            <a:prstGeom prst="roundRect">
              <a:avLst>
                <a:gd name="adj" fmla="val 5684"/>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60" dirty="0">
                <a:latin typeface="微软雅黑" panose="020B0503020204020204" pitchFamily="34" charset="-122"/>
                <a:ea typeface="微软雅黑" panose="020B0503020204020204" pitchFamily="34" charset="-122"/>
                <a:cs typeface="+mn-ea"/>
                <a:sym typeface="+mn-lt"/>
              </a:endParaRPr>
            </a:p>
          </p:txBody>
        </p:sp>
        <p:sp>
          <p:nvSpPr>
            <p:cNvPr id="26" name="文本框 25">
              <a:extLst>
                <a:ext uri="{FF2B5EF4-FFF2-40B4-BE49-F238E27FC236}">
                  <a16:creationId xmlns:a16="http://schemas.microsoft.com/office/drawing/2014/main" id="{19CDCEF1-4FAA-DC43-9220-B49C1AC4752F}"/>
                </a:ext>
              </a:extLst>
            </p:cNvPr>
            <p:cNvSpPr txBox="1"/>
            <p:nvPr/>
          </p:nvSpPr>
          <p:spPr>
            <a:xfrm>
              <a:off x="2781958" y="5334114"/>
              <a:ext cx="1049713" cy="387798"/>
            </a:xfrm>
            <a:prstGeom prst="rect">
              <a:avLst/>
            </a:prstGeom>
            <a:noFill/>
          </p:spPr>
          <p:txBody>
            <a:bodyPr wrap="square" rtlCol="0">
              <a:spAutoFit/>
            </a:bodyPr>
            <a:lstStyle/>
            <a:p>
              <a:r>
                <a:rPr lang="zh-CN" altLang="en-US" sz="1920" b="1" dirty="0">
                  <a:latin typeface="微软雅黑" panose="020B0503020204020204" pitchFamily="34" charset="-122"/>
                  <a:ea typeface="微软雅黑" panose="020B0503020204020204" pitchFamily="34" charset="-122"/>
                </a:rPr>
                <a:t>算法层</a:t>
              </a:r>
            </a:p>
          </p:txBody>
        </p:sp>
        <p:sp>
          <p:nvSpPr>
            <p:cNvPr id="27" name="圆角矩形 26">
              <a:extLst>
                <a:ext uri="{FF2B5EF4-FFF2-40B4-BE49-F238E27FC236}">
                  <a16:creationId xmlns:a16="http://schemas.microsoft.com/office/drawing/2014/main" id="{538092BB-98CB-C54E-9642-96286D16A31A}"/>
                </a:ext>
              </a:extLst>
            </p:cNvPr>
            <p:cNvSpPr/>
            <p:nvPr/>
          </p:nvSpPr>
          <p:spPr>
            <a:xfrm>
              <a:off x="3596903" y="5639428"/>
              <a:ext cx="2091783" cy="396113"/>
            </a:xfrm>
            <a:prstGeom prst="roundRect">
              <a:avLst/>
            </a:prstGeom>
            <a:solidFill>
              <a:schemeClr val="accent2">
                <a:lumMod val="75000"/>
              </a:schemeClr>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个性化好友推荐算法</a:t>
              </a:r>
              <a:endParaRPr lang="en-US" altLang="zh-CN" sz="1320" dirty="0">
                <a:latin typeface="微软雅黑" panose="020B0503020204020204" pitchFamily="34" charset="-122"/>
                <a:ea typeface="微软雅黑" panose="020B0503020204020204" pitchFamily="34" charset="-122"/>
                <a:cs typeface="+mn-ea"/>
                <a:sym typeface="+mn-lt"/>
              </a:endParaRPr>
            </a:p>
          </p:txBody>
        </p:sp>
        <p:sp>
          <p:nvSpPr>
            <p:cNvPr id="28" name="圆角矩形 27">
              <a:extLst>
                <a:ext uri="{FF2B5EF4-FFF2-40B4-BE49-F238E27FC236}">
                  <a16:creationId xmlns:a16="http://schemas.microsoft.com/office/drawing/2014/main" id="{F8A143DE-17BA-5443-B55E-8BA2C649DF88}"/>
                </a:ext>
              </a:extLst>
            </p:cNvPr>
            <p:cNvSpPr/>
            <p:nvPr/>
          </p:nvSpPr>
          <p:spPr>
            <a:xfrm>
              <a:off x="5866168" y="5638935"/>
              <a:ext cx="1638236" cy="396113"/>
            </a:xfrm>
            <a:prstGeom prst="roundRect">
              <a:avLst/>
            </a:prstGeom>
            <a:solidFill>
              <a:schemeClr val="accent2">
                <a:lumMod val="75000"/>
              </a:schemeClr>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altLang="zh-CN" sz="1320" dirty="0">
                  <a:latin typeface="微软雅黑" panose="020B0503020204020204" pitchFamily="34" charset="-122"/>
                  <a:ea typeface="微软雅黑" panose="020B0503020204020204" pitchFamily="34" charset="-122"/>
                  <a:cs typeface="+mn-ea"/>
                  <a:sym typeface="+mn-lt"/>
                </a:rPr>
                <a:t>AHP</a:t>
              </a:r>
              <a:r>
                <a:rPr lang="zh-CN" altLang="en-US" sz="1320" dirty="0">
                  <a:latin typeface="微软雅黑" panose="020B0503020204020204" pitchFamily="34" charset="-122"/>
                  <a:ea typeface="微软雅黑" panose="020B0503020204020204" pitchFamily="34" charset="-122"/>
                  <a:cs typeface="+mn-ea"/>
                  <a:sym typeface="+mn-lt"/>
                </a:rPr>
                <a:t>选址推荐</a:t>
              </a:r>
              <a:endParaRPr lang="en-US" altLang="zh-CN" sz="1320" dirty="0">
                <a:latin typeface="微软雅黑" panose="020B0503020204020204" pitchFamily="34" charset="-122"/>
                <a:ea typeface="微软雅黑" panose="020B0503020204020204" pitchFamily="34" charset="-122"/>
                <a:cs typeface="+mn-ea"/>
                <a:sym typeface="+mn-lt"/>
              </a:endParaRPr>
            </a:p>
          </p:txBody>
        </p:sp>
        <p:sp>
          <p:nvSpPr>
            <p:cNvPr id="29" name="圆角矩形 28">
              <a:extLst>
                <a:ext uri="{FF2B5EF4-FFF2-40B4-BE49-F238E27FC236}">
                  <a16:creationId xmlns:a16="http://schemas.microsoft.com/office/drawing/2014/main" id="{4ED12A97-CDC8-DC4A-B8A6-625113350ED9}"/>
                </a:ext>
              </a:extLst>
            </p:cNvPr>
            <p:cNvSpPr/>
            <p:nvPr/>
          </p:nvSpPr>
          <p:spPr>
            <a:xfrm>
              <a:off x="7681885" y="5638935"/>
              <a:ext cx="1578279" cy="396113"/>
            </a:xfrm>
            <a:prstGeom prst="roundRect">
              <a:avLst/>
            </a:prstGeom>
            <a:solidFill>
              <a:schemeClr val="accent2">
                <a:lumMod val="75000"/>
              </a:schemeClr>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融合推荐策略</a:t>
              </a:r>
              <a:endParaRPr lang="en-US" altLang="zh-CN" sz="1320" dirty="0">
                <a:latin typeface="微软雅黑" panose="020B0503020204020204" pitchFamily="34" charset="-122"/>
                <a:ea typeface="微软雅黑" panose="020B0503020204020204" pitchFamily="34" charset="-122"/>
                <a:cs typeface="+mn-ea"/>
                <a:sym typeface="+mn-lt"/>
              </a:endParaRPr>
            </a:p>
          </p:txBody>
        </p:sp>
        <p:sp>
          <p:nvSpPr>
            <p:cNvPr id="31" name="圆角矩形 30">
              <a:extLst>
                <a:ext uri="{FF2B5EF4-FFF2-40B4-BE49-F238E27FC236}">
                  <a16:creationId xmlns:a16="http://schemas.microsoft.com/office/drawing/2014/main" id="{15987D3D-7D52-7745-9286-91D502519221}"/>
                </a:ext>
              </a:extLst>
            </p:cNvPr>
            <p:cNvSpPr/>
            <p:nvPr/>
          </p:nvSpPr>
          <p:spPr>
            <a:xfrm>
              <a:off x="3795233" y="4396961"/>
              <a:ext cx="1064452" cy="251497"/>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反馈评价</a:t>
              </a:r>
            </a:p>
          </p:txBody>
        </p:sp>
        <p:sp>
          <p:nvSpPr>
            <p:cNvPr id="32" name="文本框 31">
              <a:extLst>
                <a:ext uri="{FF2B5EF4-FFF2-40B4-BE49-F238E27FC236}">
                  <a16:creationId xmlns:a16="http://schemas.microsoft.com/office/drawing/2014/main" id="{32AE981E-8FA9-C141-83ED-72A37EFB3175}"/>
                </a:ext>
              </a:extLst>
            </p:cNvPr>
            <p:cNvSpPr txBox="1"/>
            <p:nvPr/>
          </p:nvSpPr>
          <p:spPr>
            <a:xfrm>
              <a:off x="2714125" y="1317080"/>
              <a:ext cx="1205385" cy="387798"/>
            </a:xfrm>
            <a:prstGeom prst="rect">
              <a:avLst/>
            </a:prstGeom>
            <a:noFill/>
          </p:spPr>
          <p:txBody>
            <a:bodyPr wrap="square" rtlCol="0">
              <a:spAutoFit/>
            </a:bodyPr>
            <a:lstStyle/>
            <a:p>
              <a:r>
                <a:rPr lang="zh-CN" altLang="en-US" sz="1920" b="1" dirty="0">
                  <a:latin typeface="微软雅黑" panose="020B0503020204020204" pitchFamily="34" charset="-122"/>
                  <a:ea typeface="微软雅黑" panose="020B0503020204020204" pitchFamily="34" charset="-122"/>
                </a:rPr>
                <a:t>面向用户</a:t>
              </a:r>
            </a:p>
          </p:txBody>
        </p:sp>
        <p:sp>
          <p:nvSpPr>
            <p:cNvPr id="34" name="圆角矩形 33">
              <a:extLst>
                <a:ext uri="{FF2B5EF4-FFF2-40B4-BE49-F238E27FC236}">
                  <a16:creationId xmlns:a16="http://schemas.microsoft.com/office/drawing/2014/main" id="{A638FF4F-BF9E-1C46-BA6E-4E9060FF6216}"/>
                </a:ext>
              </a:extLst>
            </p:cNvPr>
            <p:cNvSpPr/>
            <p:nvPr/>
          </p:nvSpPr>
          <p:spPr>
            <a:xfrm>
              <a:off x="9899497" y="478972"/>
              <a:ext cx="1762133" cy="5845812"/>
            </a:xfrm>
            <a:prstGeom prst="roundRect">
              <a:avLst>
                <a:gd name="adj" fmla="val 5684"/>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60" dirty="0">
                <a:latin typeface="微软雅黑" panose="020B0503020204020204" pitchFamily="34" charset="-122"/>
                <a:ea typeface="微软雅黑" panose="020B0503020204020204" pitchFamily="34" charset="-122"/>
                <a:cs typeface="+mn-ea"/>
                <a:sym typeface="+mn-lt"/>
              </a:endParaRPr>
            </a:p>
          </p:txBody>
        </p:sp>
        <p:sp>
          <p:nvSpPr>
            <p:cNvPr id="35" name="文本框 34">
              <a:extLst>
                <a:ext uri="{FF2B5EF4-FFF2-40B4-BE49-F238E27FC236}">
                  <a16:creationId xmlns:a16="http://schemas.microsoft.com/office/drawing/2014/main" id="{E5EA8926-66AF-044C-B8F9-D77D9AE882A0}"/>
                </a:ext>
              </a:extLst>
            </p:cNvPr>
            <p:cNvSpPr txBox="1"/>
            <p:nvPr/>
          </p:nvSpPr>
          <p:spPr>
            <a:xfrm>
              <a:off x="10242260" y="1551842"/>
              <a:ext cx="1205385" cy="352854"/>
            </a:xfrm>
            <a:prstGeom prst="rect">
              <a:avLst/>
            </a:prstGeom>
            <a:noFill/>
          </p:spPr>
          <p:txBody>
            <a:bodyPr wrap="square" rtlCol="0">
              <a:spAutoFit/>
            </a:bodyPr>
            <a:lstStyle/>
            <a:p>
              <a:r>
                <a:rPr lang="zh-CN" altLang="en-US" sz="1693" b="1" dirty="0">
                  <a:latin typeface="微软雅黑" panose="020B0503020204020204" pitchFamily="34" charset="-122"/>
                  <a:ea typeface="微软雅黑" panose="020B0503020204020204" pitchFamily="34" charset="-122"/>
                </a:rPr>
                <a:t>数据挖掘</a:t>
              </a:r>
            </a:p>
          </p:txBody>
        </p:sp>
        <p:sp>
          <p:nvSpPr>
            <p:cNvPr id="36" name="圆角矩形 35">
              <a:extLst>
                <a:ext uri="{FF2B5EF4-FFF2-40B4-BE49-F238E27FC236}">
                  <a16:creationId xmlns:a16="http://schemas.microsoft.com/office/drawing/2014/main" id="{348EE2DB-AF8B-3243-8F05-B24E91A00201}"/>
                </a:ext>
              </a:extLst>
            </p:cNvPr>
            <p:cNvSpPr/>
            <p:nvPr/>
          </p:nvSpPr>
          <p:spPr>
            <a:xfrm>
              <a:off x="10226187" y="771139"/>
              <a:ext cx="1091365" cy="299081"/>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分布式爬虫</a:t>
              </a:r>
            </a:p>
          </p:txBody>
        </p:sp>
        <p:sp>
          <p:nvSpPr>
            <p:cNvPr id="37" name="圆角矩形 36">
              <a:extLst>
                <a:ext uri="{FF2B5EF4-FFF2-40B4-BE49-F238E27FC236}">
                  <a16:creationId xmlns:a16="http://schemas.microsoft.com/office/drawing/2014/main" id="{753EBB88-F3D7-ED4C-AB3F-7A334247A2DE}"/>
                </a:ext>
              </a:extLst>
            </p:cNvPr>
            <p:cNvSpPr/>
            <p:nvPr/>
          </p:nvSpPr>
          <p:spPr>
            <a:xfrm>
              <a:off x="10030002" y="1970496"/>
              <a:ext cx="1501122" cy="1733471"/>
            </a:xfrm>
            <a:prstGeom prst="roundRect">
              <a:avLst>
                <a:gd name="adj" fmla="val 5684"/>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60" dirty="0">
                <a:latin typeface="微软雅黑" panose="020B0503020204020204" pitchFamily="34" charset="-122"/>
                <a:ea typeface="微软雅黑" panose="020B0503020204020204" pitchFamily="34" charset="-122"/>
                <a:cs typeface="+mn-ea"/>
                <a:sym typeface="+mn-lt"/>
              </a:endParaRPr>
            </a:p>
          </p:txBody>
        </p:sp>
        <p:sp>
          <p:nvSpPr>
            <p:cNvPr id="39" name="圆角矩形 38">
              <a:extLst>
                <a:ext uri="{FF2B5EF4-FFF2-40B4-BE49-F238E27FC236}">
                  <a16:creationId xmlns:a16="http://schemas.microsoft.com/office/drawing/2014/main" id="{5CEB113D-63D1-494F-9798-F108F0CB2765}"/>
                </a:ext>
              </a:extLst>
            </p:cNvPr>
            <p:cNvSpPr/>
            <p:nvPr/>
          </p:nvSpPr>
          <p:spPr>
            <a:xfrm>
              <a:off x="10112701" y="4470143"/>
              <a:ext cx="1334944" cy="299081"/>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数据存储</a:t>
              </a:r>
              <a:endParaRPr lang="en-US" altLang="zh-CN" sz="1320" dirty="0">
                <a:latin typeface="微软雅黑" panose="020B0503020204020204" pitchFamily="34" charset="-122"/>
                <a:ea typeface="微软雅黑" panose="020B0503020204020204" pitchFamily="34" charset="-122"/>
                <a:cs typeface="+mn-ea"/>
                <a:sym typeface="+mn-lt"/>
              </a:endParaRPr>
            </a:p>
          </p:txBody>
        </p:sp>
        <p:sp>
          <p:nvSpPr>
            <p:cNvPr id="40" name="圆角矩形 39">
              <a:extLst>
                <a:ext uri="{FF2B5EF4-FFF2-40B4-BE49-F238E27FC236}">
                  <a16:creationId xmlns:a16="http://schemas.microsoft.com/office/drawing/2014/main" id="{A637BDAE-0AA9-7C4E-A764-657E4CC92D46}"/>
                </a:ext>
              </a:extLst>
            </p:cNvPr>
            <p:cNvSpPr/>
            <p:nvPr/>
          </p:nvSpPr>
          <p:spPr>
            <a:xfrm>
              <a:off x="10030002" y="4114831"/>
              <a:ext cx="1501122" cy="1984929"/>
            </a:xfrm>
            <a:prstGeom prst="roundRect">
              <a:avLst>
                <a:gd name="adj" fmla="val 5684"/>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60" dirty="0">
                <a:latin typeface="微软雅黑" panose="020B0503020204020204" pitchFamily="34" charset="-122"/>
                <a:ea typeface="微软雅黑" panose="020B0503020204020204" pitchFamily="34" charset="-122"/>
                <a:cs typeface="+mn-ea"/>
                <a:sym typeface="+mn-lt"/>
              </a:endParaRPr>
            </a:p>
          </p:txBody>
        </p:sp>
        <p:sp>
          <p:nvSpPr>
            <p:cNvPr id="41" name="圆角矩形 40">
              <a:extLst>
                <a:ext uri="{FF2B5EF4-FFF2-40B4-BE49-F238E27FC236}">
                  <a16:creationId xmlns:a16="http://schemas.microsoft.com/office/drawing/2014/main" id="{29FFFB1D-A8C6-CE4C-82D6-64C75FC3982B}"/>
                </a:ext>
              </a:extLst>
            </p:cNvPr>
            <p:cNvSpPr/>
            <p:nvPr/>
          </p:nvSpPr>
          <p:spPr>
            <a:xfrm>
              <a:off x="10112701" y="4957112"/>
              <a:ext cx="1334943" cy="326742"/>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数据分析</a:t>
              </a:r>
              <a:r>
                <a:rPr lang="en-US" altLang="zh-CN" sz="1320" dirty="0">
                  <a:latin typeface="微软雅黑" panose="020B0503020204020204" pitchFamily="34" charset="-122"/>
                  <a:ea typeface="微软雅黑" panose="020B0503020204020204" pitchFamily="34" charset="-122"/>
                  <a:cs typeface="+mn-ea"/>
                  <a:sym typeface="+mn-lt"/>
                </a:rPr>
                <a:t>/</a:t>
              </a:r>
              <a:r>
                <a:rPr lang="zh-CN" altLang="en-US" sz="1320" dirty="0">
                  <a:latin typeface="微软雅黑" panose="020B0503020204020204" pitchFamily="34" charset="-122"/>
                  <a:ea typeface="微软雅黑" panose="020B0503020204020204" pitchFamily="34" charset="-122"/>
                  <a:cs typeface="+mn-ea"/>
                  <a:sym typeface="+mn-lt"/>
                </a:rPr>
                <a:t>统计</a:t>
              </a:r>
            </a:p>
          </p:txBody>
        </p:sp>
        <p:sp>
          <p:nvSpPr>
            <p:cNvPr id="42" name="圆角矩形 41">
              <a:extLst>
                <a:ext uri="{FF2B5EF4-FFF2-40B4-BE49-F238E27FC236}">
                  <a16:creationId xmlns:a16="http://schemas.microsoft.com/office/drawing/2014/main" id="{8BED6EBA-7DB0-E34C-B157-89A3CF014731}"/>
                </a:ext>
              </a:extLst>
            </p:cNvPr>
            <p:cNvSpPr/>
            <p:nvPr/>
          </p:nvSpPr>
          <p:spPr>
            <a:xfrm>
              <a:off x="10112701" y="5464605"/>
              <a:ext cx="1335741" cy="326742"/>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数据通信</a:t>
              </a:r>
            </a:p>
          </p:txBody>
        </p:sp>
        <p:sp>
          <p:nvSpPr>
            <p:cNvPr id="43" name="下箭头 42">
              <a:extLst>
                <a:ext uri="{FF2B5EF4-FFF2-40B4-BE49-F238E27FC236}">
                  <a16:creationId xmlns:a16="http://schemas.microsoft.com/office/drawing/2014/main" id="{A8B732FC-A9F4-8940-8001-FBA7166F3717}"/>
                </a:ext>
              </a:extLst>
            </p:cNvPr>
            <p:cNvSpPr/>
            <p:nvPr/>
          </p:nvSpPr>
          <p:spPr>
            <a:xfrm>
              <a:off x="10539293" y="1185850"/>
              <a:ext cx="465152" cy="3616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p>
          </p:txBody>
        </p:sp>
        <p:sp>
          <p:nvSpPr>
            <p:cNvPr id="45" name="圆角矩形 44">
              <a:extLst>
                <a:ext uri="{FF2B5EF4-FFF2-40B4-BE49-F238E27FC236}">
                  <a16:creationId xmlns:a16="http://schemas.microsoft.com/office/drawing/2014/main" id="{6139F9A9-5644-AF42-A06A-9891BEAED57E}"/>
                </a:ext>
              </a:extLst>
            </p:cNvPr>
            <p:cNvSpPr/>
            <p:nvPr/>
          </p:nvSpPr>
          <p:spPr>
            <a:xfrm>
              <a:off x="443044" y="1396736"/>
              <a:ext cx="1557559" cy="2642954"/>
            </a:xfrm>
            <a:prstGeom prst="roundRect">
              <a:avLst>
                <a:gd name="adj" fmla="val 5684"/>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60" dirty="0">
                <a:latin typeface="微软雅黑" panose="020B0503020204020204" pitchFamily="34" charset="-122"/>
                <a:ea typeface="微软雅黑" panose="020B0503020204020204" pitchFamily="34" charset="-122"/>
                <a:cs typeface="+mn-ea"/>
                <a:sym typeface="+mn-lt"/>
              </a:endParaRPr>
            </a:p>
          </p:txBody>
        </p:sp>
        <p:sp>
          <p:nvSpPr>
            <p:cNvPr id="46" name="文本框 24">
              <a:extLst>
                <a:ext uri="{FF2B5EF4-FFF2-40B4-BE49-F238E27FC236}">
                  <a16:creationId xmlns:a16="http://schemas.microsoft.com/office/drawing/2014/main" id="{873AC1B2-F761-D54C-9A25-825C8B1D092F}"/>
                </a:ext>
              </a:extLst>
            </p:cNvPr>
            <p:cNvSpPr txBox="1">
              <a:spLocks noChangeArrowheads="1"/>
            </p:cNvSpPr>
            <p:nvPr/>
          </p:nvSpPr>
          <p:spPr bwMode="auto">
            <a:xfrm>
              <a:off x="630903" y="1563038"/>
              <a:ext cx="1412972"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920" b="1" dirty="0">
                  <a:latin typeface="微软雅黑" panose="020B0503020204020204" pitchFamily="34" charset="-122"/>
                  <a:ea typeface="微软雅黑" panose="020B0503020204020204" pitchFamily="34" charset="-122"/>
                </a:rPr>
                <a:t>技术支撑</a:t>
              </a:r>
            </a:p>
          </p:txBody>
        </p:sp>
        <p:sp>
          <p:nvSpPr>
            <p:cNvPr id="47" name="圆角矩形 46">
              <a:extLst>
                <a:ext uri="{FF2B5EF4-FFF2-40B4-BE49-F238E27FC236}">
                  <a16:creationId xmlns:a16="http://schemas.microsoft.com/office/drawing/2014/main" id="{462518AB-FDA3-5349-9385-588B12FBB327}"/>
                </a:ext>
              </a:extLst>
            </p:cNvPr>
            <p:cNvSpPr/>
            <p:nvPr/>
          </p:nvSpPr>
          <p:spPr>
            <a:xfrm>
              <a:off x="309074" y="1142827"/>
              <a:ext cx="1846082" cy="5181956"/>
            </a:xfrm>
            <a:prstGeom prst="roundRect">
              <a:avLst>
                <a:gd name="adj" fmla="val 5684"/>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60" dirty="0">
                <a:latin typeface="微软雅黑" panose="020B0503020204020204" pitchFamily="34" charset="-122"/>
                <a:ea typeface="微软雅黑" panose="020B0503020204020204" pitchFamily="34" charset="-122"/>
                <a:cs typeface="+mn-ea"/>
                <a:sym typeface="+mn-lt"/>
              </a:endParaRPr>
            </a:p>
          </p:txBody>
        </p:sp>
        <p:sp>
          <p:nvSpPr>
            <p:cNvPr id="48" name="圆角矩形 47">
              <a:extLst>
                <a:ext uri="{FF2B5EF4-FFF2-40B4-BE49-F238E27FC236}">
                  <a16:creationId xmlns:a16="http://schemas.microsoft.com/office/drawing/2014/main" id="{88E67110-6148-C14C-B782-6FD93730CDBC}"/>
                </a:ext>
              </a:extLst>
            </p:cNvPr>
            <p:cNvSpPr/>
            <p:nvPr/>
          </p:nvSpPr>
          <p:spPr>
            <a:xfrm>
              <a:off x="683551" y="1990513"/>
              <a:ext cx="1143359" cy="299081"/>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微服务架构</a:t>
              </a:r>
              <a:endParaRPr lang="en-US" altLang="zh-CN" sz="1320" dirty="0">
                <a:latin typeface="微软雅黑" panose="020B0503020204020204" pitchFamily="34" charset="-122"/>
                <a:ea typeface="微软雅黑" panose="020B0503020204020204" pitchFamily="34" charset="-122"/>
                <a:cs typeface="+mn-ea"/>
                <a:sym typeface="+mn-lt"/>
              </a:endParaRPr>
            </a:p>
          </p:txBody>
        </p:sp>
        <p:sp>
          <p:nvSpPr>
            <p:cNvPr id="49" name="圆角矩形 48">
              <a:extLst>
                <a:ext uri="{FF2B5EF4-FFF2-40B4-BE49-F238E27FC236}">
                  <a16:creationId xmlns:a16="http://schemas.microsoft.com/office/drawing/2014/main" id="{5DB6710E-4683-5A4E-8CD3-0EBA8DC3B4B9}"/>
                </a:ext>
              </a:extLst>
            </p:cNvPr>
            <p:cNvSpPr/>
            <p:nvPr/>
          </p:nvSpPr>
          <p:spPr>
            <a:xfrm>
              <a:off x="687296" y="2453108"/>
              <a:ext cx="1143359" cy="299081"/>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大数据存储</a:t>
              </a:r>
              <a:endParaRPr lang="en-US" altLang="zh-CN" sz="1320" dirty="0">
                <a:latin typeface="微软雅黑" panose="020B0503020204020204" pitchFamily="34" charset="-122"/>
                <a:ea typeface="微软雅黑" panose="020B0503020204020204" pitchFamily="34" charset="-122"/>
                <a:cs typeface="+mn-ea"/>
                <a:sym typeface="+mn-lt"/>
              </a:endParaRPr>
            </a:p>
          </p:txBody>
        </p:sp>
        <p:sp>
          <p:nvSpPr>
            <p:cNvPr id="50" name="圆角矩形 49">
              <a:extLst>
                <a:ext uri="{FF2B5EF4-FFF2-40B4-BE49-F238E27FC236}">
                  <a16:creationId xmlns:a16="http://schemas.microsoft.com/office/drawing/2014/main" id="{3A6CC6A0-0167-AA44-88F0-F3FBD6123B0C}"/>
                </a:ext>
              </a:extLst>
            </p:cNvPr>
            <p:cNvSpPr/>
            <p:nvPr/>
          </p:nvSpPr>
          <p:spPr>
            <a:xfrm>
              <a:off x="683550" y="2967360"/>
              <a:ext cx="1143359" cy="299081"/>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高效通信</a:t>
              </a:r>
              <a:endParaRPr lang="en-US" altLang="zh-CN" sz="1320" dirty="0">
                <a:latin typeface="微软雅黑" panose="020B0503020204020204" pitchFamily="34" charset="-122"/>
                <a:ea typeface="微软雅黑" panose="020B0503020204020204" pitchFamily="34" charset="-122"/>
                <a:cs typeface="+mn-ea"/>
                <a:sym typeface="+mn-lt"/>
              </a:endParaRPr>
            </a:p>
          </p:txBody>
        </p:sp>
        <p:sp>
          <p:nvSpPr>
            <p:cNvPr id="51" name="圆角矩形 50">
              <a:extLst>
                <a:ext uri="{FF2B5EF4-FFF2-40B4-BE49-F238E27FC236}">
                  <a16:creationId xmlns:a16="http://schemas.microsoft.com/office/drawing/2014/main" id="{ED241E17-E43A-D04A-B4B7-7E1D86820B06}"/>
                </a:ext>
              </a:extLst>
            </p:cNvPr>
            <p:cNvSpPr/>
            <p:nvPr/>
          </p:nvSpPr>
          <p:spPr>
            <a:xfrm>
              <a:off x="678036" y="3478240"/>
              <a:ext cx="1143359" cy="299081"/>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安全机制</a:t>
              </a:r>
              <a:endParaRPr lang="en-US" altLang="zh-CN" sz="1320" dirty="0">
                <a:latin typeface="微软雅黑" panose="020B0503020204020204" pitchFamily="34" charset="-122"/>
                <a:ea typeface="微软雅黑" panose="020B0503020204020204" pitchFamily="34" charset="-122"/>
                <a:cs typeface="+mn-ea"/>
                <a:sym typeface="+mn-lt"/>
              </a:endParaRPr>
            </a:p>
          </p:txBody>
        </p:sp>
        <p:sp>
          <p:nvSpPr>
            <p:cNvPr id="52" name="圆角矩形 51">
              <a:extLst>
                <a:ext uri="{FF2B5EF4-FFF2-40B4-BE49-F238E27FC236}">
                  <a16:creationId xmlns:a16="http://schemas.microsoft.com/office/drawing/2014/main" id="{D1638A89-8739-E64D-AF05-E47834B197B1}"/>
                </a:ext>
              </a:extLst>
            </p:cNvPr>
            <p:cNvSpPr/>
            <p:nvPr/>
          </p:nvSpPr>
          <p:spPr>
            <a:xfrm>
              <a:off x="3795233" y="3742004"/>
              <a:ext cx="1064452" cy="251497"/>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智能导航</a:t>
              </a:r>
            </a:p>
          </p:txBody>
        </p:sp>
        <p:sp>
          <p:nvSpPr>
            <p:cNvPr id="53" name="圆角矩形 52">
              <a:extLst>
                <a:ext uri="{FF2B5EF4-FFF2-40B4-BE49-F238E27FC236}">
                  <a16:creationId xmlns:a16="http://schemas.microsoft.com/office/drawing/2014/main" id="{85FCB1FC-A200-E140-ABA3-DECD91690977}"/>
                </a:ext>
              </a:extLst>
            </p:cNvPr>
            <p:cNvSpPr/>
            <p:nvPr/>
          </p:nvSpPr>
          <p:spPr>
            <a:xfrm>
              <a:off x="3662092" y="2747783"/>
              <a:ext cx="1330735" cy="2212387"/>
            </a:xfrm>
            <a:prstGeom prst="roundRect">
              <a:avLst>
                <a:gd name="adj" fmla="val 5684"/>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60" dirty="0">
                <a:latin typeface="微软雅黑" panose="020B0503020204020204" pitchFamily="34" charset="-122"/>
                <a:ea typeface="微软雅黑" panose="020B0503020204020204" pitchFamily="34" charset="-122"/>
                <a:cs typeface="+mn-ea"/>
                <a:sym typeface="+mn-lt"/>
              </a:endParaRPr>
            </a:p>
          </p:txBody>
        </p:sp>
        <p:sp>
          <p:nvSpPr>
            <p:cNvPr id="54" name="圆角矩形 53">
              <a:extLst>
                <a:ext uri="{FF2B5EF4-FFF2-40B4-BE49-F238E27FC236}">
                  <a16:creationId xmlns:a16="http://schemas.microsoft.com/office/drawing/2014/main" id="{536232EE-43DB-3D43-B745-3765343FFD61}"/>
                </a:ext>
              </a:extLst>
            </p:cNvPr>
            <p:cNvSpPr/>
            <p:nvPr/>
          </p:nvSpPr>
          <p:spPr>
            <a:xfrm>
              <a:off x="2764797" y="2521674"/>
              <a:ext cx="6637404" cy="2603558"/>
            </a:xfrm>
            <a:prstGeom prst="roundRect">
              <a:avLst>
                <a:gd name="adj" fmla="val 5684"/>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60" dirty="0">
                <a:latin typeface="微软雅黑" panose="020B0503020204020204" pitchFamily="34" charset="-122"/>
                <a:ea typeface="微软雅黑" panose="020B0503020204020204" pitchFamily="34" charset="-122"/>
                <a:cs typeface="+mn-ea"/>
                <a:sym typeface="+mn-lt"/>
              </a:endParaRPr>
            </a:p>
          </p:txBody>
        </p:sp>
        <p:sp>
          <p:nvSpPr>
            <p:cNvPr id="55" name="圆角矩形 54">
              <a:extLst>
                <a:ext uri="{FF2B5EF4-FFF2-40B4-BE49-F238E27FC236}">
                  <a16:creationId xmlns:a16="http://schemas.microsoft.com/office/drawing/2014/main" id="{CFF9D5E4-9FFB-1D45-8FE5-0B40CAF76AED}"/>
                </a:ext>
              </a:extLst>
            </p:cNvPr>
            <p:cNvSpPr/>
            <p:nvPr/>
          </p:nvSpPr>
          <p:spPr>
            <a:xfrm>
              <a:off x="3795233" y="3414525"/>
              <a:ext cx="1064452" cy="251497"/>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信息查询</a:t>
              </a:r>
            </a:p>
          </p:txBody>
        </p:sp>
        <p:sp>
          <p:nvSpPr>
            <p:cNvPr id="56" name="文本框 55">
              <a:extLst>
                <a:ext uri="{FF2B5EF4-FFF2-40B4-BE49-F238E27FC236}">
                  <a16:creationId xmlns:a16="http://schemas.microsoft.com/office/drawing/2014/main" id="{1BF5A7FA-6DB6-2047-A1CB-7EB34DF50490}"/>
                </a:ext>
              </a:extLst>
            </p:cNvPr>
            <p:cNvSpPr txBox="1"/>
            <p:nvPr/>
          </p:nvSpPr>
          <p:spPr>
            <a:xfrm>
              <a:off x="2764798" y="2652209"/>
              <a:ext cx="1205385" cy="387798"/>
            </a:xfrm>
            <a:prstGeom prst="rect">
              <a:avLst/>
            </a:prstGeom>
            <a:noFill/>
          </p:spPr>
          <p:txBody>
            <a:bodyPr wrap="square" rtlCol="0">
              <a:spAutoFit/>
            </a:bodyPr>
            <a:lstStyle/>
            <a:p>
              <a:r>
                <a:rPr lang="zh-CN" altLang="en-US" sz="1920" b="1" dirty="0">
                  <a:latin typeface="微软雅黑" panose="020B0503020204020204" pitchFamily="34" charset="-122"/>
                  <a:ea typeface="微软雅黑" panose="020B0503020204020204" pitchFamily="34" charset="-122"/>
                </a:rPr>
                <a:t>业务层</a:t>
              </a:r>
            </a:p>
          </p:txBody>
        </p:sp>
        <p:sp>
          <p:nvSpPr>
            <p:cNvPr id="57" name="左右箭头 56">
              <a:extLst>
                <a:ext uri="{FF2B5EF4-FFF2-40B4-BE49-F238E27FC236}">
                  <a16:creationId xmlns:a16="http://schemas.microsoft.com/office/drawing/2014/main" id="{6649D48B-E75B-8B4F-9D19-8E42330BAA27}"/>
                </a:ext>
              </a:extLst>
            </p:cNvPr>
            <p:cNvSpPr/>
            <p:nvPr/>
          </p:nvSpPr>
          <p:spPr>
            <a:xfrm>
              <a:off x="9493929" y="4017773"/>
              <a:ext cx="419248" cy="242433"/>
            </a:xfrm>
            <a:prstGeom prst="leftRightArrow">
              <a:avLst>
                <a:gd name="adj1" fmla="val 5814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p>
          </p:txBody>
        </p:sp>
        <p:sp>
          <p:nvSpPr>
            <p:cNvPr id="58" name="下箭头 57">
              <a:extLst>
                <a:ext uri="{FF2B5EF4-FFF2-40B4-BE49-F238E27FC236}">
                  <a16:creationId xmlns:a16="http://schemas.microsoft.com/office/drawing/2014/main" id="{DEB73703-D4FE-A94A-AF4D-606C2FCBEE3A}"/>
                </a:ext>
              </a:extLst>
            </p:cNvPr>
            <p:cNvSpPr/>
            <p:nvPr/>
          </p:nvSpPr>
          <p:spPr>
            <a:xfrm>
              <a:off x="6026170" y="2220945"/>
              <a:ext cx="465152" cy="232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p>
          </p:txBody>
        </p:sp>
        <p:sp>
          <p:nvSpPr>
            <p:cNvPr id="59" name="左右箭头 58">
              <a:extLst>
                <a:ext uri="{FF2B5EF4-FFF2-40B4-BE49-F238E27FC236}">
                  <a16:creationId xmlns:a16="http://schemas.microsoft.com/office/drawing/2014/main" id="{DA3DF87E-F3B5-4247-8815-19C13AB972DB}"/>
                </a:ext>
              </a:extLst>
            </p:cNvPr>
            <p:cNvSpPr/>
            <p:nvPr/>
          </p:nvSpPr>
          <p:spPr>
            <a:xfrm rot="5400000">
              <a:off x="6111585" y="5098178"/>
              <a:ext cx="324411" cy="22629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p>
          </p:txBody>
        </p:sp>
        <p:sp>
          <p:nvSpPr>
            <p:cNvPr id="60" name="圆角矩形 59">
              <a:extLst>
                <a:ext uri="{FF2B5EF4-FFF2-40B4-BE49-F238E27FC236}">
                  <a16:creationId xmlns:a16="http://schemas.microsoft.com/office/drawing/2014/main" id="{84C72BF4-2062-FC4D-AFC1-C0EE32927466}"/>
                </a:ext>
              </a:extLst>
            </p:cNvPr>
            <p:cNvSpPr/>
            <p:nvPr/>
          </p:nvSpPr>
          <p:spPr>
            <a:xfrm>
              <a:off x="7970897" y="2755988"/>
              <a:ext cx="1338005" cy="2212104"/>
            </a:xfrm>
            <a:prstGeom prst="roundRect">
              <a:avLst>
                <a:gd name="adj" fmla="val 5684"/>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60" dirty="0">
                <a:latin typeface="微软雅黑" panose="020B0503020204020204" pitchFamily="34" charset="-122"/>
                <a:ea typeface="微软雅黑" panose="020B0503020204020204" pitchFamily="34" charset="-122"/>
                <a:cs typeface="+mn-ea"/>
                <a:sym typeface="+mn-lt"/>
              </a:endParaRPr>
            </a:p>
          </p:txBody>
        </p:sp>
        <p:sp>
          <p:nvSpPr>
            <p:cNvPr id="61" name="文本框 60">
              <a:extLst>
                <a:ext uri="{FF2B5EF4-FFF2-40B4-BE49-F238E27FC236}">
                  <a16:creationId xmlns:a16="http://schemas.microsoft.com/office/drawing/2014/main" id="{669C308F-BDB7-0744-9284-0BC9D8E8F688}"/>
                </a:ext>
              </a:extLst>
            </p:cNvPr>
            <p:cNvSpPr txBox="1"/>
            <p:nvPr/>
          </p:nvSpPr>
          <p:spPr>
            <a:xfrm>
              <a:off x="7954225" y="2968271"/>
              <a:ext cx="1395532" cy="352854"/>
            </a:xfrm>
            <a:prstGeom prst="rect">
              <a:avLst/>
            </a:prstGeom>
            <a:noFill/>
          </p:spPr>
          <p:txBody>
            <a:bodyPr wrap="square" rtlCol="0">
              <a:spAutoFit/>
            </a:bodyPr>
            <a:lstStyle/>
            <a:p>
              <a:pPr algn="ctr"/>
              <a:r>
                <a:rPr lang="zh-CN" altLang="en-US" sz="1693" b="1" dirty="0">
                  <a:latin typeface="微软雅黑" panose="020B0503020204020204" pitchFamily="34" charset="-122"/>
                  <a:ea typeface="微软雅黑" panose="020B0503020204020204" pitchFamily="34" charset="-122"/>
                </a:rPr>
                <a:t>商户服务</a:t>
              </a:r>
            </a:p>
          </p:txBody>
        </p:sp>
        <p:sp>
          <p:nvSpPr>
            <p:cNvPr id="62" name="圆角矩形 61">
              <a:extLst>
                <a:ext uri="{FF2B5EF4-FFF2-40B4-BE49-F238E27FC236}">
                  <a16:creationId xmlns:a16="http://schemas.microsoft.com/office/drawing/2014/main" id="{59F6C3E0-1C4C-3848-A3EA-BBAAF394A4E2}"/>
                </a:ext>
              </a:extLst>
            </p:cNvPr>
            <p:cNvSpPr/>
            <p:nvPr/>
          </p:nvSpPr>
          <p:spPr>
            <a:xfrm>
              <a:off x="8107673" y="3425343"/>
              <a:ext cx="1064452" cy="325927"/>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选址管理</a:t>
              </a:r>
            </a:p>
          </p:txBody>
        </p:sp>
        <p:sp>
          <p:nvSpPr>
            <p:cNvPr id="63" name="圆角矩形 62">
              <a:extLst>
                <a:ext uri="{FF2B5EF4-FFF2-40B4-BE49-F238E27FC236}">
                  <a16:creationId xmlns:a16="http://schemas.microsoft.com/office/drawing/2014/main" id="{427BCAE9-99A4-8141-BB83-92970F0F6590}"/>
                </a:ext>
              </a:extLst>
            </p:cNvPr>
            <p:cNvSpPr/>
            <p:nvPr/>
          </p:nvSpPr>
          <p:spPr>
            <a:xfrm>
              <a:off x="8107673" y="3878509"/>
              <a:ext cx="1064452" cy="325927"/>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选址推荐</a:t>
              </a:r>
            </a:p>
          </p:txBody>
        </p:sp>
        <p:sp>
          <p:nvSpPr>
            <p:cNvPr id="64" name="圆角矩形 63">
              <a:extLst>
                <a:ext uri="{FF2B5EF4-FFF2-40B4-BE49-F238E27FC236}">
                  <a16:creationId xmlns:a16="http://schemas.microsoft.com/office/drawing/2014/main" id="{93954CCD-C628-2F43-9C62-720D0A00BE81}"/>
                </a:ext>
              </a:extLst>
            </p:cNvPr>
            <p:cNvSpPr/>
            <p:nvPr/>
          </p:nvSpPr>
          <p:spPr>
            <a:xfrm>
              <a:off x="8107673" y="4331676"/>
              <a:ext cx="1064452" cy="325927"/>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商户排名</a:t>
              </a:r>
            </a:p>
          </p:txBody>
        </p:sp>
        <p:sp>
          <p:nvSpPr>
            <p:cNvPr id="66" name="圆角矩形 65">
              <a:extLst>
                <a:ext uri="{FF2B5EF4-FFF2-40B4-BE49-F238E27FC236}">
                  <a16:creationId xmlns:a16="http://schemas.microsoft.com/office/drawing/2014/main" id="{6136901D-A394-1443-82AE-159FEC7247F0}"/>
                </a:ext>
              </a:extLst>
            </p:cNvPr>
            <p:cNvSpPr/>
            <p:nvPr/>
          </p:nvSpPr>
          <p:spPr>
            <a:xfrm>
              <a:off x="10234881" y="2042028"/>
              <a:ext cx="1101739" cy="217980"/>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景区人流量</a:t>
              </a:r>
            </a:p>
          </p:txBody>
        </p:sp>
        <p:sp>
          <p:nvSpPr>
            <p:cNvPr id="76" name="文本框 75">
              <a:extLst>
                <a:ext uri="{FF2B5EF4-FFF2-40B4-BE49-F238E27FC236}">
                  <a16:creationId xmlns:a16="http://schemas.microsoft.com/office/drawing/2014/main" id="{1E0E014A-1660-CA4F-ADF1-76ED291C5743}"/>
                </a:ext>
              </a:extLst>
            </p:cNvPr>
            <p:cNvSpPr txBox="1"/>
            <p:nvPr/>
          </p:nvSpPr>
          <p:spPr>
            <a:xfrm>
              <a:off x="5161183" y="2960675"/>
              <a:ext cx="1171493" cy="352854"/>
            </a:xfrm>
            <a:prstGeom prst="rect">
              <a:avLst/>
            </a:prstGeom>
            <a:noFill/>
          </p:spPr>
          <p:txBody>
            <a:bodyPr wrap="square" rtlCol="0">
              <a:spAutoFit/>
            </a:bodyPr>
            <a:lstStyle/>
            <a:p>
              <a:pPr algn="ctr"/>
              <a:r>
                <a:rPr lang="zh-CN" altLang="en-US" sz="1693" b="1" dirty="0">
                  <a:latin typeface="微软雅黑" panose="020B0503020204020204" pitchFamily="34" charset="-122"/>
                  <a:ea typeface="微软雅黑" panose="020B0503020204020204" pitchFamily="34" charset="-122"/>
                </a:rPr>
                <a:t>旅游管理</a:t>
              </a:r>
            </a:p>
          </p:txBody>
        </p:sp>
        <p:sp>
          <p:nvSpPr>
            <p:cNvPr id="77" name="圆角矩形 76">
              <a:extLst>
                <a:ext uri="{FF2B5EF4-FFF2-40B4-BE49-F238E27FC236}">
                  <a16:creationId xmlns:a16="http://schemas.microsoft.com/office/drawing/2014/main" id="{4F6C2954-2141-4B49-B034-0756F856D06A}"/>
                </a:ext>
              </a:extLst>
            </p:cNvPr>
            <p:cNvSpPr/>
            <p:nvPr/>
          </p:nvSpPr>
          <p:spPr>
            <a:xfrm>
              <a:off x="5214703" y="4071389"/>
              <a:ext cx="1064452" cy="251497"/>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综合管理</a:t>
              </a:r>
            </a:p>
          </p:txBody>
        </p:sp>
        <p:sp>
          <p:nvSpPr>
            <p:cNvPr id="78" name="圆角矩形 77">
              <a:extLst>
                <a:ext uri="{FF2B5EF4-FFF2-40B4-BE49-F238E27FC236}">
                  <a16:creationId xmlns:a16="http://schemas.microsoft.com/office/drawing/2014/main" id="{15987D3D-7D52-7745-9286-91D502519221}"/>
                </a:ext>
              </a:extLst>
            </p:cNvPr>
            <p:cNvSpPr/>
            <p:nvPr/>
          </p:nvSpPr>
          <p:spPr>
            <a:xfrm>
              <a:off x="5214703" y="4398867"/>
              <a:ext cx="1064452" cy="251497"/>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投诉管理</a:t>
              </a:r>
            </a:p>
          </p:txBody>
        </p:sp>
        <p:sp>
          <p:nvSpPr>
            <p:cNvPr id="79" name="圆角矩形 78">
              <a:extLst>
                <a:ext uri="{FF2B5EF4-FFF2-40B4-BE49-F238E27FC236}">
                  <a16:creationId xmlns:a16="http://schemas.microsoft.com/office/drawing/2014/main" id="{D1638A89-8739-E64D-AF05-E47834B197B1}"/>
                </a:ext>
              </a:extLst>
            </p:cNvPr>
            <p:cNvSpPr/>
            <p:nvPr/>
          </p:nvSpPr>
          <p:spPr>
            <a:xfrm>
              <a:off x="5214703" y="3743910"/>
              <a:ext cx="1064452" cy="251497"/>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审批管理</a:t>
              </a:r>
            </a:p>
          </p:txBody>
        </p:sp>
        <p:sp>
          <p:nvSpPr>
            <p:cNvPr id="80" name="圆角矩形 79">
              <a:extLst>
                <a:ext uri="{FF2B5EF4-FFF2-40B4-BE49-F238E27FC236}">
                  <a16:creationId xmlns:a16="http://schemas.microsoft.com/office/drawing/2014/main" id="{85FCB1FC-A200-E140-ABA3-DECD91690977}"/>
                </a:ext>
              </a:extLst>
            </p:cNvPr>
            <p:cNvSpPr/>
            <p:nvPr/>
          </p:nvSpPr>
          <p:spPr>
            <a:xfrm>
              <a:off x="5081562" y="2749689"/>
              <a:ext cx="1330735" cy="2212387"/>
            </a:xfrm>
            <a:prstGeom prst="roundRect">
              <a:avLst>
                <a:gd name="adj" fmla="val 5684"/>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60" dirty="0">
                <a:latin typeface="微软雅黑" panose="020B0503020204020204" pitchFamily="34" charset="-122"/>
                <a:ea typeface="微软雅黑" panose="020B0503020204020204" pitchFamily="34" charset="-122"/>
                <a:cs typeface="+mn-ea"/>
                <a:sym typeface="+mn-lt"/>
              </a:endParaRPr>
            </a:p>
          </p:txBody>
        </p:sp>
        <p:sp>
          <p:nvSpPr>
            <p:cNvPr id="81" name="圆角矩形 80">
              <a:extLst>
                <a:ext uri="{FF2B5EF4-FFF2-40B4-BE49-F238E27FC236}">
                  <a16:creationId xmlns:a16="http://schemas.microsoft.com/office/drawing/2014/main" id="{CFF9D5E4-9FFB-1D45-8FE5-0B40CAF76AED}"/>
                </a:ext>
              </a:extLst>
            </p:cNvPr>
            <p:cNvSpPr/>
            <p:nvPr/>
          </p:nvSpPr>
          <p:spPr>
            <a:xfrm>
              <a:off x="5214703" y="3416431"/>
              <a:ext cx="1064452" cy="251497"/>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景区管理</a:t>
              </a:r>
            </a:p>
          </p:txBody>
        </p:sp>
        <p:sp>
          <p:nvSpPr>
            <p:cNvPr id="83" name="圆角矩形 65">
              <a:extLst>
                <a:ext uri="{FF2B5EF4-FFF2-40B4-BE49-F238E27FC236}">
                  <a16:creationId xmlns:a16="http://schemas.microsoft.com/office/drawing/2014/main" id="{C3C09854-7141-4037-97A4-BC2FEE0B92B9}"/>
                </a:ext>
              </a:extLst>
            </p:cNvPr>
            <p:cNvSpPr/>
            <p:nvPr/>
          </p:nvSpPr>
          <p:spPr>
            <a:xfrm>
              <a:off x="10234881" y="2362780"/>
              <a:ext cx="1101739" cy="217980"/>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消费统计</a:t>
              </a:r>
            </a:p>
          </p:txBody>
        </p:sp>
        <p:sp>
          <p:nvSpPr>
            <p:cNvPr id="84" name="圆角矩形 65">
              <a:extLst>
                <a:ext uri="{FF2B5EF4-FFF2-40B4-BE49-F238E27FC236}">
                  <a16:creationId xmlns:a16="http://schemas.microsoft.com/office/drawing/2014/main" id="{2D503770-D09E-4440-BAE1-24731BDCB034}"/>
                </a:ext>
              </a:extLst>
            </p:cNvPr>
            <p:cNvSpPr/>
            <p:nvPr/>
          </p:nvSpPr>
          <p:spPr>
            <a:xfrm>
              <a:off x="10226187" y="2688201"/>
              <a:ext cx="1101739" cy="217980"/>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景区交通</a:t>
              </a:r>
            </a:p>
          </p:txBody>
        </p:sp>
        <p:sp>
          <p:nvSpPr>
            <p:cNvPr id="85" name="圆角矩形 65">
              <a:extLst>
                <a:ext uri="{FF2B5EF4-FFF2-40B4-BE49-F238E27FC236}">
                  <a16:creationId xmlns:a16="http://schemas.microsoft.com/office/drawing/2014/main" id="{B6E6A4E8-CFE0-4299-8638-FC152F03BCF6}"/>
                </a:ext>
              </a:extLst>
            </p:cNvPr>
            <p:cNvSpPr/>
            <p:nvPr/>
          </p:nvSpPr>
          <p:spPr>
            <a:xfrm>
              <a:off x="10234881" y="3039042"/>
              <a:ext cx="1101739" cy="217980"/>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地理位置</a:t>
              </a:r>
            </a:p>
          </p:txBody>
        </p:sp>
        <p:sp>
          <p:nvSpPr>
            <p:cNvPr id="86" name="圆角矩形 65">
              <a:extLst>
                <a:ext uri="{FF2B5EF4-FFF2-40B4-BE49-F238E27FC236}">
                  <a16:creationId xmlns:a16="http://schemas.microsoft.com/office/drawing/2014/main" id="{22DA1B45-1BE6-4897-85DB-3E215C67A39E}"/>
                </a:ext>
              </a:extLst>
            </p:cNvPr>
            <p:cNvSpPr/>
            <p:nvPr/>
          </p:nvSpPr>
          <p:spPr>
            <a:xfrm>
              <a:off x="10242260" y="3371504"/>
              <a:ext cx="1101739" cy="217980"/>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用户数据</a:t>
              </a:r>
            </a:p>
          </p:txBody>
        </p:sp>
        <p:sp>
          <p:nvSpPr>
            <p:cNvPr id="87" name="下箭头 57">
              <a:extLst>
                <a:ext uri="{FF2B5EF4-FFF2-40B4-BE49-F238E27FC236}">
                  <a16:creationId xmlns:a16="http://schemas.microsoft.com/office/drawing/2014/main" id="{54087884-D327-4085-B3E7-071CAC6C2944}"/>
                </a:ext>
              </a:extLst>
            </p:cNvPr>
            <p:cNvSpPr/>
            <p:nvPr/>
          </p:nvSpPr>
          <p:spPr>
            <a:xfrm>
              <a:off x="10486884" y="3788821"/>
              <a:ext cx="465152" cy="232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p>
          </p:txBody>
        </p:sp>
      </p:grpSp>
      <p:sp>
        <p:nvSpPr>
          <p:cNvPr id="65" name="圆角矩形 64">
            <a:extLst>
              <a:ext uri="{FF2B5EF4-FFF2-40B4-BE49-F238E27FC236}">
                <a16:creationId xmlns:a16="http://schemas.microsoft.com/office/drawing/2014/main" id="{753EBB88-F3D7-ED4C-AB3F-7A334247A2DE}"/>
              </a:ext>
            </a:extLst>
          </p:cNvPr>
          <p:cNvSpPr/>
          <p:nvPr/>
        </p:nvSpPr>
        <p:spPr>
          <a:xfrm>
            <a:off x="10038726" y="844731"/>
            <a:ext cx="1501122" cy="467257"/>
          </a:xfrm>
          <a:prstGeom prst="roundRect">
            <a:avLst>
              <a:gd name="adj" fmla="val 5684"/>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60" dirty="0">
              <a:latin typeface="微软雅黑" panose="020B0503020204020204" pitchFamily="34" charset="-122"/>
              <a:ea typeface="微软雅黑" panose="020B0503020204020204" pitchFamily="34" charset="-122"/>
              <a:cs typeface="+mn-ea"/>
              <a:sym typeface="+mn-lt"/>
            </a:endParaRPr>
          </a:p>
        </p:txBody>
      </p:sp>
      <p:sp>
        <p:nvSpPr>
          <p:cNvPr id="68" name="文本框 67">
            <a:extLst>
              <a:ext uri="{FF2B5EF4-FFF2-40B4-BE49-F238E27FC236}">
                <a16:creationId xmlns:a16="http://schemas.microsoft.com/office/drawing/2014/main" id="{1E0E014A-1660-CA4F-ADF1-76ED291C5743}"/>
              </a:ext>
            </a:extLst>
          </p:cNvPr>
          <p:cNvSpPr txBox="1"/>
          <p:nvPr/>
        </p:nvSpPr>
        <p:spPr>
          <a:xfrm>
            <a:off x="6669644" y="3124114"/>
            <a:ext cx="1171493" cy="352854"/>
          </a:xfrm>
          <a:prstGeom prst="rect">
            <a:avLst/>
          </a:prstGeom>
          <a:noFill/>
        </p:spPr>
        <p:txBody>
          <a:bodyPr wrap="square" rtlCol="0">
            <a:spAutoFit/>
          </a:bodyPr>
          <a:lstStyle/>
          <a:p>
            <a:pPr algn="ctr"/>
            <a:r>
              <a:rPr lang="zh-CN" altLang="en-US" sz="1693" b="1" dirty="0">
                <a:latin typeface="微软雅黑" panose="020B0503020204020204" pitchFamily="34" charset="-122"/>
                <a:ea typeface="微软雅黑" panose="020B0503020204020204" pitchFamily="34" charset="-122"/>
              </a:rPr>
              <a:t>应急处理</a:t>
            </a:r>
          </a:p>
        </p:txBody>
      </p:sp>
      <p:sp>
        <p:nvSpPr>
          <p:cNvPr id="72" name="圆角矩形 71">
            <a:extLst>
              <a:ext uri="{FF2B5EF4-FFF2-40B4-BE49-F238E27FC236}">
                <a16:creationId xmlns:a16="http://schemas.microsoft.com/office/drawing/2014/main" id="{85FCB1FC-A200-E140-ABA3-DECD91690977}"/>
              </a:ext>
            </a:extLst>
          </p:cNvPr>
          <p:cNvSpPr/>
          <p:nvPr/>
        </p:nvSpPr>
        <p:spPr>
          <a:xfrm>
            <a:off x="6552173" y="2912600"/>
            <a:ext cx="1330735" cy="2212387"/>
          </a:xfrm>
          <a:prstGeom prst="roundRect">
            <a:avLst>
              <a:gd name="adj" fmla="val 5684"/>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60" dirty="0">
              <a:latin typeface="微软雅黑" panose="020B0503020204020204" pitchFamily="34" charset="-122"/>
              <a:ea typeface="微软雅黑" panose="020B0503020204020204" pitchFamily="34" charset="-122"/>
              <a:cs typeface="+mn-ea"/>
              <a:sym typeface="+mn-lt"/>
            </a:endParaRPr>
          </a:p>
        </p:txBody>
      </p:sp>
      <p:sp>
        <p:nvSpPr>
          <p:cNvPr id="74" name="圆角矩形 61">
            <a:extLst>
              <a:ext uri="{FF2B5EF4-FFF2-40B4-BE49-F238E27FC236}">
                <a16:creationId xmlns:a16="http://schemas.microsoft.com/office/drawing/2014/main" id="{415739A7-7957-4A8F-AF54-9E4B48C0E470}"/>
              </a:ext>
            </a:extLst>
          </p:cNvPr>
          <p:cNvSpPr/>
          <p:nvPr/>
        </p:nvSpPr>
        <p:spPr>
          <a:xfrm>
            <a:off x="6684794" y="3582097"/>
            <a:ext cx="1064452" cy="325927"/>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地址定位</a:t>
            </a:r>
          </a:p>
        </p:txBody>
      </p:sp>
      <p:sp>
        <p:nvSpPr>
          <p:cNvPr id="75" name="圆角矩形 63">
            <a:extLst>
              <a:ext uri="{FF2B5EF4-FFF2-40B4-BE49-F238E27FC236}">
                <a16:creationId xmlns:a16="http://schemas.microsoft.com/office/drawing/2014/main" id="{FF9D71CC-2C6E-4814-96D8-B15E659AF18C}"/>
              </a:ext>
            </a:extLst>
          </p:cNvPr>
          <p:cNvSpPr/>
          <p:nvPr/>
        </p:nvSpPr>
        <p:spPr>
          <a:xfrm>
            <a:off x="6684794" y="4479285"/>
            <a:ext cx="1064452" cy="325927"/>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联网安防</a:t>
            </a:r>
          </a:p>
        </p:txBody>
      </p:sp>
      <p:sp>
        <p:nvSpPr>
          <p:cNvPr id="82" name="圆角矩形 61">
            <a:extLst>
              <a:ext uri="{FF2B5EF4-FFF2-40B4-BE49-F238E27FC236}">
                <a16:creationId xmlns:a16="http://schemas.microsoft.com/office/drawing/2014/main" id="{6296E6FA-F84E-429E-AB61-6A8E20B309B5}"/>
              </a:ext>
            </a:extLst>
          </p:cNvPr>
          <p:cNvSpPr/>
          <p:nvPr/>
        </p:nvSpPr>
        <p:spPr>
          <a:xfrm>
            <a:off x="6698235" y="4029800"/>
            <a:ext cx="1064452" cy="325927"/>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zh-CN" altLang="en-US" sz="1320" dirty="0">
                <a:latin typeface="微软雅黑" panose="020B0503020204020204" pitchFamily="34" charset="-122"/>
                <a:ea typeface="微软雅黑" panose="020B0503020204020204" pitchFamily="34" charset="-122"/>
                <a:cs typeface="+mn-ea"/>
                <a:sym typeface="+mn-lt"/>
              </a:rPr>
              <a:t>短信发送</a:t>
            </a:r>
          </a:p>
        </p:txBody>
      </p:sp>
    </p:spTree>
    <p:extLst>
      <p:ext uri="{BB962C8B-B14F-4D97-AF65-F5344CB8AC3E}">
        <p14:creationId xmlns:p14="http://schemas.microsoft.com/office/powerpoint/2010/main" val="27874924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主题">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3643</TotalTime>
  <Words>1048</Words>
  <Application>Microsoft Office PowerPoint</Application>
  <PresentationFormat>宽屏</PresentationFormat>
  <Paragraphs>100</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华文细黑</vt:lpstr>
      <vt:lpstr>微软雅黑</vt:lpstr>
      <vt:lpstr>Arial</vt:lpstr>
      <vt:lpstr>Calibri</vt:lpstr>
      <vt:lpstr>Calibri Light</vt:lpstr>
      <vt:lpstr>Verdana</vt:lpstr>
      <vt:lpstr>Office 主题</vt:lpstr>
      <vt:lpstr>PowerPoint 演示文稿</vt:lpstr>
      <vt:lpstr>PowerPoint 演示文稿</vt:lpstr>
      <vt:lpstr>智慧景区背景介绍</vt:lpstr>
      <vt:lpstr>互联网+景区</vt:lpstr>
      <vt:lpstr>互联网+景区</vt:lpstr>
      <vt:lpstr>国内外研究现状</vt:lpstr>
      <vt:lpstr>国内外研究现状</vt:lpstr>
      <vt:lpstr>平台内容介绍</vt:lpstr>
      <vt:lpstr>智慧景区平台架构</vt:lpstr>
      <vt:lpstr>关键技术及核心算法</vt:lpstr>
      <vt:lpstr>关键技术</vt:lpstr>
      <vt:lpstr>核心算法-AHP</vt:lpstr>
      <vt:lpstr>核心算法-个性化好友推荐</vt:lpstr>
      <vt:lpstr>PowerPoint 演示文稿</vt:lpstr>
      <vt:lpstr>研究过程以及思路</vt:lpstr>
      <vt:lpstr>具体研究过程</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PJ004_李世豪</dc:creator>
  <cp:lastModifiedBy>王 大锤</cp:lastModifiedBy>
  <cp:revision>491</cp:revision>
  <dcterms:created xsi:type="dcterms:W3CDTF">2016-04-18T02:22:00Z</dcterms:created>
  <dcterms:modified xsi:type="dcterms:W3CDTF">2020-07-11T07:55:43Z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