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80" r:id="rId6"/>
    <p:sldId id="263" r:id="rId7"/>
    <p:sldId id="264" r:id="rId8"/>
    <p:sldId id="266" r:id="rId9"/>
    <p:sldId id="268" r:id="rId10"/>
    <p:sldId id="269" r:id="rId11"/>
    <p:sldId id="281" r:id="rId12"/>
    <p:sldId id="265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4DE60-FDA4-46A1-9981-503C36FAE17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026-3B89-445B-AD90-51D15BAA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5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2018-10-18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Appliances energy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ALY6140 71238 Analytics Systems Technology</a:t>
            </a:r>
          </a:p>
          <a:p>
            <a:r>
              <a:rPr lang="en-US" dirty="0"/>
              <a:t>Northeastern University College of Professional Studies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8332F-FE5D-4713-8B94-BCEDC75A3EDF}"/>
              </a:ext>
            </a:extLst>
          </p:cNvPr>
          <p:cNvSpPr txBox="1"/>
          <p:nvPr/>
        </p:nvSpPr>
        <p:spPr>
          <a:xfrm>
            <a:off x="7509164" y="5788241"/>
            <a:ext cx="497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Prof. </a:t>
            </a:r>
            <a:r>
              <a:rPr lang="en-US" altLang="zh-CN" dirty="0" err="1"/>
              <a:t>Jialun</a:t>
            </a:r>
            <a:r>
              <a:rPr lang="en-US" altLang="zh-CN" dirty="0"/>
              <a:t> He</a:t>
            </a:r>
          </a:p>
          <a:p>
            <a:r>
              <a:rPr lang="en-US" altLang="zh-CN" dirty="0" err="1"/>
              <a:t>Tongtong</a:t>
            </a:r>
            <a:r>
              <a:rPr lang="en-US" altLang="zh-CN" dirty="0"/>
              <a:t> Wang, </a:t>
            </a:r>
            <a:r>
              <a:rPr lang="en-US" altLang="zh-CN" dirty="0" err="1"/>
              <a:t>Jingxin</a:t>
            </a:r>
            <a:r>
              <a:rPr lang="en-US" altLang="zh-CN" dirty="0"/>
              <a:t> Wang, </a:t>
            </a:r>
            <a:r>
              <a:rPr lang="en-US" altLang="zh-CN" dirty="0" err="1"/>
              <a:t>Siyu</a:t>
            </a:r>
            <a:r>
              <a:rPr lang="en-US" altLang="zh-CN" dirty="0"/>
              <a:t> Xiao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16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CD333-8644-4DD0-91D6-E9DCC95B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78" y="595438"/>
            <a:ext cx="6508044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C7A4F-810F-4767-9976-55D6E806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1355090"/>
            <a:ext cx="9815411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Selection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965264-70AE-4FD2-8A3F-BB04FF6B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513" y="791122"/>
            <a:ext cx="7236974" cy="3577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FD82F6-790F-464E-AE49-C4CABD705A41}"/>
              </a:ext>
            </a:extLst>
          </p:cNvPr>
          <p:cNvSpPr txBox="1"/>
          <p:nvPr/>
        </p:nvSpPr>
        <p:spPr>
          <a:xfrm>
            <a:off x="548640" y="11176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Cell</a:t>
            </a:r>
          </a:p>
        </p:txBody>
      </p:sp>
    </p:spTree>
    <p:extLst>
      <p:ext uri="{BB962C8B-B14F-4D97-AF65-F5344CB8AC3E}">
        <p14:creationId xmlns:p14="http://schemas.microsoft.com/office/powerpoint/2010/main" val="230472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Selection(“lights”)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3F3DD-B97A-43B7-8F61-8D73BF59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520" y="2051533"/>
            <a:ext cx="2588746" cy="4127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B4EDF-ACB9-4004-819F-C6992165AAC1}"/>
              </a:ext>
            </a:extLst>
          </p:cNvPr>
          <p:cNvSpPr txBox="1"/>
          <p:nvPr/>
        </p:nvSpPr>
        <p:spPr>
          <a:xfrm>
            <a:off x="9628918" y="149778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51CC4-8B04-4BAF-8B7B-9D0B6D24DCDA}"/>
              </a:ext>
            </a:extLst>
          </p:cNvPr>
          <p:cNvSpPr txBox="1"/>
          <p:nvPr/>
        </p:nvSpPr>
        <p:spPr>
          <a:xfrm>
            <a:off x="10451360" y="149778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A5C3-17DD-46EF-98EE-DACE3983DEE3}"/>
              </a:ext>
            </a:extLst>
          </p:cNvPr>
          <p:cNvSpPr txBox="1"/>
          <p:nvPr/>
        </p:nvSpPr>
        <p:spPr>
          <a:xfrm>
            <a:off x="11371457" y="149778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26976-9167-42EC-99C9-DF6C865F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5" y="1458101"/>
            <a:ext cx="8527519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2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Training(“lights”)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39E96-1169-45E4-8B9C-15520C01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03" y="137089"/>
            <a:ext cx="3284066" cy="2545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F5D4DC-73EE-44B3-A823-29B491CF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12" y="137089"/>
            <a:ext cx="3264157" cy="2545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AD9F3-FEAA-4D95-8596-E8812FA77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04" y="2830699"/>
            <a:ext cx="3284066" cy="2540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65EBE-9FD6-4942-A536-781AB9B9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312" y="2830700"/>
            <a:ext cx="3298666" cy="25408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F096B-CD21-44C1-B371-F9D0857367FD}"/>
              </a:ext>
            </a:extLst>
          </p:cNvPr>
          <p:cNvSpPr txBox="1"/>
          <p:nvPr/>
        </p:nvSpPr>
        <p:spPr>
          <a:xfrm>
            <a:off x="8696960" y="1584960"/>
            <a:ext cx="315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layers.fit</a:t>
            </a:r>
            <a:r>
              <a:rPr lang="en-US" altLang="zh-CN" dirty="0"/>
              <a:t>(</a:t>
            </a:r>
            <a:r>
              <a:rPr lang="en-US" altLang="zh-CN" dirty="0" err="1"/>
              <a:t>X_train_scaled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Y_train_encoded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epochs = 200,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 = 2048)</a:t>
            </a:r>
          </a:p>
          <a:p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DBF7F-EE24-4C45-9756-748CD4AAD252}"/>
              </a:ext>
            </a:extLst>
          </p:cNvPr>
          <p:cNvSpPr txBox="1"/>
          <p:nvPr/>
        </p:nvSpPr>
        <p:spPr>
          <a:xfrm>
            <a:off x="363984" y="621437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49CAC-4A46-4F41-B6FC-5BD9C52A5B9C}"/>
              </a:ext>
            </a:extLst>
          </p:cNvPr>
          <p:cNvSpPr txBox="1"/>
          <p:nvPr/>
        </p:nvSpPr>
        <p:spPr>
          <a:xfrm>
            <a:off x="4475821" y="621437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1BE7E-A398-4B1B-B133-2828D8495093}"/>
              </a:ext>
            </a:extLst>
          </p:cNvPr>
          <p:cNvSpPr txBox="1"/>
          <p:nvPr/>
        </p:nvSpPr>
        <p:spPr>
          <a:xfrm>
            <a:off x="346228" y="3238130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902C4-DFF7-46D0-9578-6E19E1A3712C}"/>
              </a:ext>
            </a:extLst>
          </p:cNvPr>
          <p:cNvSpPr txBox="1"/>
          <p:nvPr/>
        </p:nvSpPr>
        <p:spPr>
          <a:xfrm>
            <a:off x="4475820" y="3238130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12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Training(“lights”)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F096B-CD21-44C1-B371-F9D0857367FD}"/>
              </a:ext>
            </a:extLst>
          </p:cNvPr>
          <p:cNvSpPr txBox="1"/>
          <p:nvPr/>
        </p:nvSpPr>
        <p:spPr>
          <a:xfrm>
            <a:off x="8696960" y="1584960"/>
            <a:ext cx="315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layers.fit</a:t>
            </a:r>
            <a:r>
              <a:rPr lang="en-US" altLang="zh-CN" dirty="0"/>
              <a:t>(</a:t>
            </a:r>
            <a:r>
              <a:rPr lang="en-US" altLang="zh-CN" dirty="0" err="1"/>
              <a:t>X_train_scaled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Y_train_encoded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epochs = 100,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 = 512)</a:t>
            </a:r>
          </a:p>
          <a:p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DBF7F-EE24-4C45-9756-748CD4AAD252}"/>
              </a:ext>
            </a:extLst>
          </p:cNvPr>
          <p:cNvSpPr txBox="1"/>
          <p:nvPr/>
        </p:nvSpPr>
        <p:spPr>
          <a:xfrm>
            <a:off x="363984" y="621437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49CAC-4A46-4F41-B6FC-5BD9C52A5B9C}"/>
              </a:ext>
            </a:extLst>
          </p:cNvPr>
          <p:cNvSpPr txBox="1"/>
          <p:nvPr/>
        </p:nvSpPr>
        <p:spPr>
          <a:xfrm>
            <a:off x="4475821" y="621437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1BE7E-A398-4B1B-B133-2828D8495093}"/>
              </a:ext>
            </a:extLst>
          </p:cNvPr>
          <p:cNvSpPr txBox="1"/>
          <p:nvPr/>
        </p:nvSpPr>
        <p:spPr>
          <a:xfrm>
            <a:off x="346228" y="3238130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902C4-DFF7-46D0-9578-6E19E1A3712C}"/>
              </a:ext>
            </a:extLst>
          </p:cNvPr>
          <p:cNvSpPr txBox="1"/>
          <p:nvPr/>
        </p:nvSpPr>
        <p:spPr>
          <a:xfrm>
            <a:off x="4475820" y="3238130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56BFED-9306-4D4F-B422-3F7D256C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84" y="123061"/>
            <a:ext cx="3296083" cy="2570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AF14E-0087-40C5-A88E-5CD1BE02D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63" y="145036"/>
            <a:ext cx="3296083" cy="2548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2F2A22-ACD7-47AC-9EEF-858A4D0A8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84" y="2847775"/>
            <a:ext cx="3296082" cy="2575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B0821-865B-48B4-994E-58AC946B0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663" y="2845294"/>
            <a:ext cx="3296082" cy="25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Diagnosis(“lights”)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1B447-16AA-404A-B4D6-39DBADB7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78" y="309690"/>
            <a:ext cx="6508044" cy="548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19AED-260A-4D99-A698-49D384BD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68" y="1596286"/>
            <a:ext cx="5194463" cy="3291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971868-7A93-4E17-98B5-C12BBBF33AF7}"/>
              </a:ext>
            </a:extLst>
          </p:cNvPr>
          <p:cNvSpPr txBox="1"/>
          <p:nvPr/>
        </p:nvSpPr>
        <p:spPr>
          <a:xfrm>
            <a:off x="762000" y="1463040"/>
            <a:ext cx="207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Biased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2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Selection(“Appliances”)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3F3DD-B97A-43B7-8F61-8D73BF59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520" y="2051533"/>
            <a:ext cx="2588746" cy="4127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B4EDF-ACB9-4004-819F-C6992165AAC1}"/>
              </a:ext>
            </a:extLst>
          </p:cNvPr>
          <p:cNvSpPr txBox="1"/>
          <p:nvPr/>
        </p:nvSpPr>
        <p:spPr>
          <a:xfrm>
            <a:off x="9628918" y="149778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51CC4-8B04-4BAF-8B7B-9D0B6D24DCDA}"/>
              </a:ext>
            </a:extLst>
          </p:cNvPr>
          <p:cNvSpPr txBox="1"/>
          <p:nvPr/>
        </p:nvSpPr>
        <p:spPr>
          <a:xfrm>
            <a:off x="10451360" y="149778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A5C3-17DD-46EF-98EE-DACE3983DEE3}"/>
              </a:ext>
            </a:extLst>
          </p:cNvPr>
          <p:cNvSpPr txBox="1"/>
          <p:nvPr/>
        </p:nvSpPr>
        <p:spPr>
          <a:xfrm>
            <a:off x="11371457" y="149778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92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35A60A-93C6-47F9-9BC1-C60C1A1F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89" y="1453394"/>
            <a:ext cx="852751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8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Training(“Appliances”)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F096B-CD21-44C1-B371-F9D0857367FD}"/>
              </a:ext>
            </a:extLst>
          </p:cNvPr>
          <p:cNvSpPr txBox="1"/>
          <p:nvPr/>
        </p:nvSpPr>
        <p:spPr>
          <a:xfrm>
            <a:off x="8696960" y="1584960"/>
            <a:ext cx="315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layers.fit</a:t>
            </a:r>
            <a:r>
              <a:rPr lang="en-US" altLang="zh-CN" dirty="0"/>
              <a:t>(</a:t>
            </a:r>
            <a:r>
              <a:rPr lang="en-US" altLang="zh-CN" dirty="0" err="1"/>
              <a:t>X_train_scaled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Y_train_encoded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epochs = 100,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 = 512)</a:t>
            </a:r>
          </a:p>
          <a:p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DBF7F-EE24-4C45-9756-748CD4AAD252}"/>
              </a:ext>
            </a:extLst>
          </p:cNvPr>
          <p:cNvSpPr txBox="1"/>
          <p:nvPr/>
        </p:nvSpPr>
        <p:spPr>
          <a:xfrm>
            <a:off x="363984" y="621437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49CAC-4A46-4F41-B6FC-5BD9C52A5B9C}"/>
              </a:ext>
            </a:extLst>
          </p:cNvPr>
          <p:cNvSpPr txBox="1"/>
          <p:nvPr/>
        </p:nvSpPr>
        <p:spPr>
          <a:xfrm>
            <a:off x="4475821" y="621437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1BE7E-A398-4B1B-B133-2828D8495093}"/>
              </a:ext>
            </a:extLst>
          </p:cNvPr>
          <p:cNvSpPr txBox="1"/>
          <p:nvPr/>
        </p:nvSpPr>
        <p:spPr>
          <a:xfrm>
            <a:off x="346228" y="3238130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902C4-DFF7-46D0-9578-6E19E1A3712C}"/>
              </a:ext>
            </a:extLst>
          </p:cNvPr>
          <p:cNvSpPr txBox="1"/>
          <p:nvPr/>
        </p:nvSpPr>
        <p:spPr>
          <a:xfrm>
            <a:off x="4475820" y="3238130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54957-4132-44BC-9332-055DD04A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04" y="141975"/>
            <a:ext cx="3313826" cy="2617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9E192-222B-4A80-BC93-ADEE896C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03" y="141975"/>
            <a:ext cx="3378897" cy="2631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6C0D0-B921-47E7-8E7F-E96D677B6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04" y="2834873"/>
            <a:ext cx="3332183" cy="2617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1933D-9281-44DC-BCCA-10485CE16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803" y="2834873"/>
            <a:ext cx="3378897" cy="26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8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Selection(“Appliances”)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B4EDF-ACB9-4004-819F-C6992165AAC1}"/>
              </a:ext>
            </a:extLst>
          </p:cNvPr>
          <p:cNvSpPr txBox="1"/>
          <p:nvPr/>
        </p:nvSpPr>
        <p:spPr>
          <a:xfrm>
            <a:off x="9628918" y="149778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51CC4-8B04-4BAF-8B7B-9D0B6D24DCDA}"/>
              </a:ext>
            </a:extLst>
          </p:cNvPr>
          <p:cNvSpPr txBox="1"/>
          <p:nvPr/>
        </p:nvSpPr>
        <p:spPr>
          <a:xfrm>
            <a:off x="10451360" y="149778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A5C3-17DD-46EF-98EE-DACE3983DEE3}"/>
              </a:ext>
            </a:extLst>
          </p:cNvPr>
          <p:cNvSpPr txBox="1"/>
          <p:nvPr/>
        </p:nvSpPr>
        <p:spPr>
          <a:xfrm>
            <a:off x="11371457" y="149778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871322-F7D3-4511-9CBD-74114940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0" y="1452093"/>
            <a:ext cx="8519898" cy="22938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953150-DEB0-4EAE-B17F-6E4324A8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918" y="1927387"/>
            <a:ext cx="2172523" cy="462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3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4979A6-B768-470D-96C1-546DE5A4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66370"/>
            <a:ext cx="3657600" cy="1181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D2D6E3-1C98-474D-A1B7-0C03B0E8E73C}"/>
              </a:ext>
            </a:extLst>
          </p:cNvPr>
          <p:cNvSpPr txBox="1"/>
          <p:nvPr/>
        </p:nvSpPr>
        <p:spPr>
          <a:xfrm>
            <a:off x="1818640" y="4320620"/>
            <a:ext cx="85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https://archive.ics.uci.edu/ml/datasets/Appliances+energy+prediction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152110-1B19-4398-92FF-B54D2791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249" y="2268776"/>
            <a:ext cx="8881502" cy="113053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21093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14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Training(“Appliances”)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F096B-CD21-44C1-B371-F9D0857367FD}"/>
              </a:ext>
            </a:extLst>
          </p:cNvPr>
          <p:cNvSpPr txBox="1"/>
          <p:nvPr/>
        </p:nvSpPr>
        <p:spPr>
          <a:xfrm>
            <a:off x="8696960" y="1584960"/>
            <a:ext cx="315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layers.fit</a:t>
            </a:r>
            <a:r>
              <a:rPr lang="en-US" altLang="zh-CN" dirty="0"/>
              <a:t>(</a:t>
            </a:r>
            <a:r>
              <a:rPr lang="en-US" altLang="zh-CN" dirty="0" err="1"/>
              <a:t>X_train_scaled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Y_train_scaled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epochs = 100,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 = 512)</a:t>
            </a:r>
          </a:p>
          <a:p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DBF7F-EE24-4C45-9756-748CD4AAD252}"/>
              </a:ext>
            </a:extLst>
          </p:cNvPr>
          <p:cNvSpPr txBox="1"/>
          <p:nvPr/>
        </p:nvSpPr>
        <p:spPr>
          <a:xfrm>
            <a:off x="363984" y="621437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49CAC-4A46-4F41-B6FC-5BD9C52A5B9C}"/>
              </a:ext>
            </a:extLst>
          </p:cNvPr>
          <p:cNvSpPr txBox="1"/>
          <p:nvPr/>
        </p:nvSpPr>
        <p:spPr>
          <a:xfrm>
            <a:off x="4475821" y="621437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1BE7E-A398-4B1B-B133-2828D8495093}"/>
              </a:ext>
            </a:extLst>
          </p:cNvPr>
          <p:cNvSpPr txBox="1"/>
          <p:nvPr/>
        </p:nvSpPr>
        <p:spPr>
          <a:xfrm>
            <a:off x="346228" y="3238130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902C4-DFF7-46D0-9578-6E19E1A3712C}"/>
              </a:ext>
            </a:extLst>
          </p:cNvPr>
          <p:cNvSpPr txBox="1"/>
          <p:nvPr/>
        </p:nvSpPr>
        <p:spPr>
          <a:xfrm>
            <a:off x="4475820" y="3238130"/>
            <a:ext cx="310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9DDBBE-4DD4-435A-A69F-BE97C569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03" y="174042"/>
            <a:ext cx="3485032" cy="264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3DEAD1-1D53-47A6-9A4F-EF30723D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40" y="174058"/>
            <a:ext cx="3424323" cy="2648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35D9-04FF-473B-9A66-61082A397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04" y="2869303"/>
            <a:ext cx="3477482" cy="2592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70AD8-9A00-46D7-91E0-112B6C918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40" y="2872283"/>
            <a:ext cx="3424323" cy="258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1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A5D566C-F82E-4E2D-AD40-29022DE6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65" y="-303963"/>
            <a:ext cx="8380069" cy="2640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F8742-8DB0-411B-BEF6-4208E89EE99C}"/>
              </a:ext>
            </a:extLst>
          </p:cNvPr>
          <p:cNvSpPr txBox="1"/>
          <p:nvPr/>
        </p:nvSpPr>
        <p:spPr>
          <a:xfrm>
            <a:off x="1610359" y="2489200"/>
            <a:ext cx="897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/>
              <a:t>Biased dataset</a:t>
            </a:r>
          </a:p>
          <a:p>
            <a:pPr marL="342900" indent="-342900">
              <a:buAutoNum type="arabicPeriod"/>
            </a:pPr>
            <a:r>
              <a:rPr lang="en-US" altLang="zh-CN" sz="3200" dirty="0"/>
              <a:t>Model selections in one dataset</a:t>
            </a:r>
          </a:p>
          <a:p>
            <a:pPr marL="342900" indent="-342900">
              <a:buAutoNum type="arabicPeriod"/>
            </a:pPr>
            <a:r>
              <a:rPr lang="en-US" altLang="zh-CN" sz="3200" dirty="0"/>
              <a:t>Limitation of simple graph demonstration</a:t>
            </a:r>
            <a:endParaRPr lang="zh-CN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51D88-6592-434B-A716-447D45A081D9}"/>
              </a:ext>
            </a:extLst>
          </p:cNvPr>
          <p:cNvSpPr txBox="1"/>
          <p:nvPr/>
        </p:nvSpPr>
        <p:spPr>
          <a:xfrm>
            <a:off x="1176501" y="4907280"/>
            <a:ext cx="9838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Chollet</a:t>
            </a:r>
            <a:r>
              <a:rPr lang="en-US" altLang="zh-CN" dirty="0"/>
              <a:t>, F. (2018). Deep learning with Python. Shelter Island, NY: Manning Publications.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Raschka</a:t>
            </a:r>
            <a:r>
              <a:rPr lang="en-US" altLang="zh-CN" dirty="0"/>
              <a:t>, S., &amp; </a:t>
            </a:r>
            <a:r>
              <a:rPr lang="en-US" altLang="zh-CN" dirty="0" err="1"/>
              <a:t>Mirajalili</a:t>
            </a:r>
            <a:r>
              <a:rPr lang="en-US" altLang="zh-CN" dirty="0"/>
              <a:t>, V. (2017). Python machine learning: Machine learning and deep learning with Python, </a:t>
            </a:r>
            <a:r>
              <a:rPr lang="en-US" altLang="zh-CN" dirty="0" err="1"/>
              <a:t>scikit</a:t>
            </a:r>
            <a:r>
              <a:rPr lang="en-US" altLang="zh-CN" dirty="0"/>
              <a:t>-learn, and TensorFlow. Birmingham, UK: </a:t>
            </a:r>
            <a:r>
              <a:rPr lang="en-US" altLang="zh-CN" dirty="0" err="1"/>
              <a:t>Packt</a:t>
            </a:r>
            <a:r>
              <a:rPr lang="en-US" altLang="zh-CN" dirty="0"/>
              <a:t> Publishing.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34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Overview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3A0EE6-DFCC-406F-9847-4AE52AB7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9" y="130601"/>
            <a:ext cx="4118631" cy="5056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A689F-1565-4713-A75A-D007F66B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759809"/>
            <a:ext cx="7538397" cy="35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Overview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F0D5E-ACAB-42D3-B68C-B55638A9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1396881"/>
            <a:ext cx="9312447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1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Overview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1ADD4-0DF6-4D02-AAA2-40EAFA4B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23" y="159792"/>
            <a:ext cx="3612193" cy="5258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A5D2F-F06B-4071-B5CA-BAE8C444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0" y="1156880"/>
            <a:ext cx="5654530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8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Visualization(Independent Variables)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AB9F3-EA2D-47BF-971E-BBDCD30C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9" y="95019"/>
            <a:ext cx="6477561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2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Visualization (Independent Variables)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86FEB-73EC-4DE3-B57A-F7C8486C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203200"/>
            <a:ext cx="6645216" cy="51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6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Visualization(“Appliances”)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569C65-1AEC-48BB-8363-CC5F2ADAE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51" y="220858"/>
            <a:ext cx="6896698" cy="28196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CC31B2-8E4A-402B-8BC5-2C7D29C6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04" y="3103305"/>
            <a:ext cx="3833192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3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E8CD2-1F78-4F5F-99F8-C87A7A44ACDA}"/>
              </a:ext>
            </a:extLst>
          </p:cNvPr>
          <p:cNvSpPr/>
          <p:nvPr/>
        </p:nvSpPr>
        <p:spPr>
          <a:xfrm>
            <a:off x="2941024" y="5513272"/>
            <a:ext cx="6309952" cy="103503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Visualization(“lights”)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F07A1-A26C-4BB2-9A52-A188D42F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95" y="606977"/>
            <a:ext cx="6348010" cy="19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21FD89-522A-4DC0-AACC-527B7EA4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79" y="2699916"/>
            <a:ext cx="3703641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6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322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等线</vt:lpstr>
      <vt:lpstr>Arial</vt:lpstr>
      <vt:lpstr>Century Gothic</vt:lpstr>
      <vt:lpstr>Wingdings 3</vt:lpstr>
      <vt:lpstr>Ion</vt:lpstr>
      <vt:lpstr>Appliances energy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ASUS</cp:lastModifiedBy>
  <cp:revision>62</cp:revision>
  <dcterms:created xsi:type="dcterms:W3CDTF">2013-07-15T20:25:18Z</dcterms:created>
  <dcterms:modified xsi:type="dcterms:W3CDTF">2018-10-19T02:14:34Z</dcterms:modified>
</cp:coreProperties>
</file>